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Cai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24" Type="http://schemas.openxmlformats.org/officeDocument/2006/relationships/font" Target="fonts/Cairo-bold.fntdata"/><Relationship Id="rId12" Type="http://schemas.openxmlformats.org/officeDocument/2006/relationships/slide" Target="slides/slide6.xml"/><Relationship Id="rId23" Type="http://schemas.openxmlformats.org/officeDocument/2006/relationships/font" Target="fonts/Cai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ff811b0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ff811b0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ff811b0d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ff811b0d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ff811b0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ff811b0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bf5c8ccb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bf5c8cc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ff811b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ff811b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ff811b0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ff811b0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ff811b0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ff811b0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ff811b0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ff811b0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f811b0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f811b0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f811b0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f811b0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hanesarmaye.com/time-value-of-money/#gre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نرخ بهره را چه کسی تعیین می کند؟ 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6" name="Google Shape;156;p34"/>
          <p:cNvSpPr txBox="1"/>
          <p:nvPr/>
        </p:nvSpPr>
        <p:spPr>
          <a:xfrm>
            <a:off x="2917350" y="2947450"/>
            <a:ext cx="33093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بانک‌های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 sz="36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مرکزی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نرخ بهره ی بیشتر/کمتر در اقتصاد کلان چه اثراتی دارد؟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" name="Google Shape;162;p35"/>
          <p:cNvSpPr txBox="1"/>
          <p:nvPr/>
        </p:nvSpPr>
        <p:spPr>
          <a:xfrm>
            <a:off x="2573100" y="2997700"/>
            <a:ext cx="3997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FF00"/>
                </a:solidFill>
                <a:latin typeface="Cairo"/>
                <a:ea typeface="Cairo"/>
                <a:cs typeface="Cairo"/>
                <a:sym typeface="Cairo"/>
              </a:rPr>
              <a:t>تنظیم عرضه‌ی پول</a:t>
            </a:r>
            <a:endParaRPr sz="3600">
              <a:solidFill>
                <a:srgbClr val="00FF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خلاصه‌ای از نرخ بهره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سکه  (طرح جدید)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صرافی بانکی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 تهران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Cairo"/>
                <a:ea typeface="Cairo"/>
                <a:cs typeface="Cairo"/>
                <a:sym typeface="Cairo"/>
              </a:rPr>
              <a:t>حفظ شوند قبل هر جلسه</a:t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پول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ارزش پول را چه چیزی تعیین می کند؟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نقدینگی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فرق پایه پولی و نقدینگی چیست؟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تورم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مهم ترین علت ایجاد تورم چیست؟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نرخ بهره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یعنی چه؟</a:t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691125"/>
            <a:ext cx="85206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iro"/>
                <a:ea typeface="Cairo"/>
                <a:cs typeface="Cairo"/>
                <a:sym typeface="Cairo"/>
              </a:rPr>
              <a:t>نرخ بهره</a:t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6325"/>
            <a:ext cx="9144000" cy="17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715425" y="4223525"/>
            <a:ext cx="1695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منبع: خانه سرمایه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963750" y="3942875"/>
            <a:ext cx="74382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iro"/>
                <a:ea typeface="Cairo"/>
                <a:cs typeface="Cairo"/>
                <a:sym typeface="Cairo"/>
              </a:rPr>
              <a:t>تورم - هزینه فرصت </a:t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مصرف ۱ میلیون تومان الان رو ترجیح می‌دی یا ۱ میلیون تومان در سال بعد؟</a:t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مصرف ۱ میلیون تومان الان رو ترجیح می‌دی یا ۲ میلیون تومان سال بعد؟</a:t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مصرف ۱ میلیون تومان الان رو ترجیح می‌دی یا ?x میلیون </a:t>
            </a:r>
            <a:r>
              <a:rPr lang="en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3"/>
              </a:rPr>
              <a:t>سال بعد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؟</a:t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7" name="Google Shape;137;p31"/>
          <p:cNvSpPr txBox="1"/>
          <p:nvPr>
            <p:ph type="title"/>
          </p:nvPr>
        </p:nvSpPr>
        <p:spPr>
          <a:xfrm>
            <a:off x="1863200" y="3167000"/>
            <a:ext cx="4598400" cy="13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chemeClr val="dk2"/>
                </a:solidFill>
                <a:highlight>
                  <a:srgbClr val="FFFFFF"/>
                </a:highlight>
              </a:rPr>
              <a:t>هزینه فرصت یعنی هزینه بهترین گزینه ی از دست رفته به خاطر انجام یک عمل جایگزین</a:t>
            </a:r>
            <a:endParaRPr b="1" sz="4500">
              <a:solidFill>
                <a:schemeClr val="dk2"/>
              </a:solidFill>
              <a:highlight>
                <a:srgbClr val="FFFFFF"/>
              </a:highlight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691125"/>
            <a:ext cx="8520600" cy="17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Char char="●"/>
            </a:pPr>
            <a:r>
              <a:rPr lang="en">
                <a:highlight>
                  <a:srgbClr val="FF0000"/>
                </a:highlight>
                <a:latin typeface="Cairo"/>
                <a:ea typeface="Cairo"/>
                <a:cs typeface="Cairo"/>
                <a:sym typeface="Cairo"/>
              </a:rPr>
              <a:t>نرخ بهره ساده</a:t>
            </a:r>
            <a:endParaRPr>
              <a:highlight>
                <a:srgbClr val="FF00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Char char="●"/>
            </a:pPr>
            <a:r>
              <a:rPr lang="en">
                <a:highlight>
                  <a:srgbClr val="FF0000"/>
                </a:highlight>
                <a:latin typeface="Cairo"/>
                <a:ea typeface="Cairo"/>
                <a:cs typeface="Cairo"/>
                <a:sym typeface="Cairo"/>
              </a:rPr>
              <a:t>نرخ بهره مرکب</a:t>
            </a:r>
            <a:endParaRPr>
              <a:highlight>
                <a:srgbClr val="FF0000"/>
              </a:highlight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470425" y="2267000"/>
            <a:ext cx="8520600" cy="17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iro"/>
                <a:ea typeface="Cairo"/>
                <a:cs typeface="Cairo"/>
                <a:sym typeface="Cairo"/>
              </a:rPr>
              <a:t>۵۰۰ هزارتومان در بورس سرمایه داری - ماهی۲۰ درصد سود کسب می کنی و سودت رو بعد هر ماه از بازار بیرون می کشی = نرخ بهره ساده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iro"/>
                <a:ea typeface="Cairo"/>
                <a:cs typeface="Cairo"/>
                <a:sym typeface="Cairo"/>
              </a:rPr>
              <a:t>۵۰۰ هزارتومان در بورس سرمایه داری - ماهی۲۰ درصد سود کسب می کنی و سودت رو بعد هر ماه دوباره سرمایه گذاری می کنی = نرخ بهره مرکب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311700" y="-264625"/>
            <a:ext cx="8520600" cy="17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تفاوت را احساس کنید :)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" name="Google Shape;149;p33"/>
          <p:cNvSpPr txBox="1"/>
          <p:nvPr>
            <p:ph type="title"/>
          </p:nvPr>
        </p:nvSpPr>
        <p:spPr>
          <a:xfrm>
            <a:off x="555525" y="713075"/>
            <a:ext cx="8520600" cy="17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iro"/>
                <a:ea typeface="Cairo"/>
                <a:cs typeface="Cairo"/>
                <a:sym typeface="Cairo"/>
              </a:rPr>
              <a:t>بعد ۲ سال با بهره ساده چند درصد سود کردی؟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iro"/>
                <a:ea typeface="Cairo"/>
                <a:cs typeface="Cairo"/>
                <a:sym typeface="Cairo"/>
              </a:rPr>
              <a:t>با بهره مرکب چطور؟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50" name="Google Shape;1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1944250"/>
            <a:ext cx="6751501" cy="31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