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708" r:id="rId2"/>
  </p:sldMasterIdLst>
  <p:notesMasterIdLst>
    <p:notesMasterId r:id="rId22"/>
  </p:notesMasterIdLst>
  <p:sldIdLst>
    <p:sldId id="259" r:id="rId3"/>
    <p:sldId id="282" r:id="rId4"/>
    <p:sldId id="260" r:id="rId5"/>
    <p:sldId id="261" r:id="rId6"/>
    <p:sldId id="262" r:id="rId7"/>
    <p:sldId id="281" r:id="rId8"/>
    <p:sldId id="304" r:id="rId9"/>
    <p:sldId id="289" r:id="rId10"/>
    <p:sldId id="285" r:id="rId11"/>
    <p:sldId id="284" r:id="rId12"/>
    <p:sldId id="286" r:id="rId13"/>
    <p:sldId id="301" r:id="rId14"/>
    <p:sldId id="305" r:id="rId15"/>
    <p:sldId id="302" r:id="rId16"/>
    <p:sldId id="296" r:id="rId17"/>
    <p:sldId id="297" r:id="rId18"/>
    <p:sldId id="292" r:id="rId19"/>
    <p:sldId id="295" r:id="rId20"/>
    <p:sldId id="258"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33ADA8B-8115-4DF2-B89C-2227CD4ACF42}" v="610" dt="2020-04-26T10:20:35.63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720"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 Id="rId27" Type="http://schemas.microsoft.com/office/2015/10/relationships/revisionInfo" Target="revisionInfo.xml"/></Relationships>
</file>

<file path=ppt/diagrams/_rels/data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rawing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a:alpha val="0"/>
      </a:schemeClr>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3048C61-36D6-4B73-9AF4-D31B74104F82}" type="doc">
      <dgm:prSet loTypeId="urn:microsoft.com/office/officeart/2018/2/layout/IconVerticalSolidList" loCatId="icon" qsTypeId="urn:microsoft.com/office/officeart/2005/8/quickstyle/simple1" qsCatId="simple" csTypeId="urn:microsoft.com/office/officeart/2018/5/colors/Iconchunking_neutralbg_colorful2" csCatId="colorful" phldr="1"/>
      <dgm:spPr/>
    </dgm:pt>
    <dgm:pt modelId="{AF583F91-332F-4E72-A1E0-987BFD089F88}">
      <dgm:prSet phldrT="[Text]" phldr="0"/>
      <dgm:spPr/>
      <dgm:t>
        <a:bodyPr/>
        <a:lstStyle/>
        <a:p>
          <a:pPr>
            <a:lnSpc>
              <a:spcPct val="100000"/>
            </a:lnSpc>
          </a:pPr>
          <a:r>
            <a:rPr lang="en-US" dirty="0">
              <a:latin typeface="Gill Sans MT"/>
            </a:rPr>
            <a:t>Reservation</a:t>
          </a:r>
          <a:r>
            <a:rPr lang="en-US" b="0" i="0" u="none" strike="noStrike" cap="none" baseline="0" noProof="0" dirty="0">
              <a:solidFill>
                <a:srgbClr val="010000"/>
              </a:solidFill>
              <a:latin typeface="Gill Sans MT"/>
            </a:rPr>
            <a:t> System</a:t>
          </a:r>
          <a:endParaRPr lang="en-US" dirty="0">
            <a:latin typeface="Gill Sans MT"/>
          </a:endParaRPr>
        </a:p>
      </dgm:t>
    </dgm:pt>
    <dgm:pt modelId="{64596A89-BBA0-45D0-8E22-7BBC2F943B47}" type="parTrans" cxnId="{A68E0B67-A0CF-423E-9B01-65F9A6E5BDCF}">
      <dgm:prSet/>
      <dgm:spPr/>
      <dgm:t>
        <a:bodyPr/>
        <a:lstStyle/>
        <a:p>
          <a:endParaRPr lang="ru-RU"/>
        </a:p>
      </dgm:t>
    </dgm:pt>
    <dgm:pt modelId="{705CEAA8-675D-47C0-8F48-2F40A711E383}" type="sibTrans" cxnId="{A68E0B67-A0CF-423E-9B01-65F9A6E5BDCF}">
      <dgm:prSet/>
      <dgm:spPr/>
      <dgm:t>
        <a:bodyPr/>
        <a:lstStyle/>
        <a:p>
          <a:endParaRPr lang="ru-RU"/>
        </a:p>
      </dgm:t>
    </dgm:pt>
    <dgm:pt modelId="{5F527937-CD5F-4682-B04B-CEBA79E99ED4}">
      <dgm:prSet phldr="0"/>
      <dgm:spPr/>
      <dgm:t>
        <a:bodyPr/>
        <a:lstStyle/>
        <a:p>
          <a:pPr>
            <a:lnSpc>
              <a:spcPct val="100000"/>
            </a:lnSpc>
          </a:pPr>
          <a:r>
            <a:rPr lang="en-US" dirty="0">
              <a:latin typeface="Gill Sans MT"/>
            </a:rPr>
            <a:t>Easy way to enter new Customers</a:t>
          </a:r>
        </a:p>
      </dgm:t>
    </dgm:pt>
    <dgm:pt modelId="{FBFBF700-F8A4-474A-A342-2C1752EB13B8}" type="parTrans" cxnId="{FEEC04FE-33FF-4741-8C41-C1313093F66A}">
      <dgm:prSet/>
      <dgm:spPr/>
      <dgm:t>
        <a:bodyPr/>
        <a:lstStyle/>
        <a:p>
          <a:endParaRPr lang="ru-RU"/>
        </a:p>
      </dgm:t>
    </dgm:pt>
    <dgm:pt modelId="{6609A378-B1CD-4490-BAD7-454637280DC6}" type="sibTrans" cxnId="{FEEC04FE-33FF-4741-8C41-C1313093F66A}">
      <dgm:prSet/>
      <dgm:spPr/>
      <dgm:t>
        <a:bodyPr/>
        <a:lstStyle/>
        <a:p>
          <a:endParaRPr lang="ru-RU"/>
        </a:p>
      </dgm:t>
    </dgm:pt>
    <dgm:pt modelId="{67FFBD6F-56B0-43EB-BBD0-B4BD04E7A66C}">
      <dgm:prSet phldr="0"/>
      <dgm:spPr/>
      <dgm:t>
        <a:bodyPr/>
        <a:lstStyle/>
        <a:p>
          <a:pPr>
            <a:lnSpc>
              <a:spcPct val="100000"/>
            </a:lnSpc>
          </a:pPr>
          <a:r>
            <a:rPr lang="en-US" dirty="0">
              <a:latin typeface="Gill Sans MT"/>
            </a:rPr>
            <a:t>Provide Membership to Customers</a:t>
          </a:r>
        </a:p>
      </dgm:t>
    </dgm:pt>
    <dgm:pt modelId="{467E952F-FCBD-4614-9654-273CCC048B2A}" type="parTrans" cxnId="{A2A8C156-4F81-4A90-B08E-225C5B39F500}">
      <dgm:prSet/>
      <dgm:spPr/>
      <dgm:t>
        <a:bodyPr/>
        <a:lstStyle/>
        <a:p>
          <a:endParaRPr lang="ru-RU"/>
        </a:p>
      </dgm:t>
    </dgm:pt>
    <dgm:pt modelId="{997EED20-EB8B-4654-845F-95E376501A61}" type="sibTrans" cxnId="{A2A8C156-4F81-4A90-B08E-225C5B39F500}">
      <dgm:prSet/>
      <dgm:spPr/>
      <dgm:t>
        <a:bodyPr/>
        <a:lstStyle/>
        <a:p>
          <a:endParaRPr lang="ru-RU"/>
        </a:p>
      </dgm:t>
    </dgm:pt>
    <dgm:pt modelId="{441B4D11-F03D-4E28-A101-18154D66172D}">
      <dgm:prSet phldr="0"/>
      <dgm:spPr/>
      <dgm:t>
        <a:bodyPr/>
        <a:lstStyle/>
        <a:p>
          <a:pPr>
            <a:lnSpc>
              <a:spcPct val="100000"/>
            </a:lnSpc>
          </a:pPr>
          <a:r>
            <a:rPr lang="en-US" dirty="0">
              <a:latin typeface="Gill Sans MT"/>
            </a:rPr>
            <a:t>Provide Many Payment mode</a:t>
          </a:r>
        </a:p>
      </dgm:t>
    </dgm:pt>
    <dgm:pt modelId="{DCB10C30-AECA-4938-9CC9-D35478BA2AD8}" type="parTrans" cxnId="{59F56338-F6A3-45D4-A3B5-085CDE5FEF4F}">
      <dgm:prSet/>
      <dgm:spPr/>
    </dgm:pt>
    <dgm:pt modelId="{46BD14AE-97C6-43FC-8F80-232C8E668B0E}" type="sibTrans" cxnId="{59F56338-F6A3-45D4-A3B5-085CDE5FEF4F}">
      <dgm:prSet/>
      <dgm:spPr/>
    </dgm:pt>
    <dgm:pt modelId="{4A8FEEDD-1C74-4558-87B3-F034C0F55FC3}">
      <dgm:prSet phldr="0"/>
      <dgm:spPr/>
      <dgm:t>
        <a:bodyPr/>
        <a:lstStyle/>
        <a:p>
          <a:pPr rtl="0">
            <a:lnSpc>
              <a:spcPct val="100000"/>
            </a:lnSpc>
          </a:pPr>
          <a:r>
            <a:rPr lang="en-US" dirty="0">
              <a:latin typeface="Gill Sans MT"/>
            </a:rPr>
            <a:t>Automatic GST calculation</a:t>
          </a:r>
        </a:p>
      </dgm:t>
    </dgm:pt>
    <dgm:pt modelId="{681BC5B4-91A6-451A-9C1D-471760259671}" type="parTrans" cxnId="{B3B06708-65A1-43A5-9CDE-FA1D7302B3F8}">
      <dgm:prSet/>
      <dgm:spPr/>
    </dgm:pt>
    <dgm:pt modelId="{BEF781BE-E1D9-4AE5-9060-6DABFF64C078}" type="sibTrans" cxnId="{B3B06708-65A1-43A5-9CDE-FA1D7302B3F8}">
      <dgm:prSet/>
      <dgm:spPr/>
    </dgm:pt>
    <dgm:pt modelId="{FDC5A295-427F-4550-9C0C-9F7E7A628DFF}" type="pres">
      <dgm:prSet presAssocID="{23048C61-36D6-4B73-9AF4-D31B74104F82}" presName="root" presStyleCnt="0">
        <dgm:presLayoutVars>
          <dgm:dir/>
          <dgm:resizeHandles val="exact"/>
        </dgm:presLayoutVars>
      </dgm:prSet>
      <dgm:spPr/>
    </dgm:pt>
    <dgm:pt modelId="{15CE23F0-7001-42D2-BE49-9B1F633B84A2}" type="pres">
      <dgm:prSet presAssocID="{AF583F91-332F-4E72-A1E0-987BFD089F88}" presName="compNode" presStyleCnt="0"/>
      <dgm:spPr/>
    </dgm:pt>
    <dgm:pt modelId="{32854F05-D1CE-4844-A13F-B087EC9AAD88}" type="pres">
      <dgm:prSet presAssocID="{AF583F91-332F-4E72-A1E0-987BFD089F88}" presName="bgRect" presStyleLbl="bgShp" presStyleIdx="0" presStyleCnt="5"/>
      <dgm:spPr/>
    </dgm:pt>
    <dgm:pt modelId="{034B236D-CAA3-47BB-9889-FACEAF204FDA}" type="pres">
      <dgm:prSet presAssocID="{AF583F91-332F-4E72-A1E0-987BFD089F88}"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alette"/>
        </a:ext>
      </dgm:extLst>
    </dgm:pt>
    <dgm:pt modelId="{6A1ED025-9BDD-4789-AFAE-460EF42F83BF}" type="pres">
      <dgm:prSet presAssocID="{AF583F91-332F-4E72-A1E0-987BFD089F88}" presName="spaceRect" presStyleCnt="0"/>
      <dgm:spPr/>
    </dgm:pt>
    <dgm:pt modelId="{A908A9E3-E805-444F-BD74-198C5ECF354E}" type="pres">
      <dgm:prSet presAssocID="{AF583F91-332F-4E72-A1E0-987BFD089F88}" presName="parTx" presStyleLbl="revTx" presStyleIdx="0" presStyleCnt="5">
        <dgm:presLayoutVars>
          <dgm:chMax val="0"/>
          <dgm:chPref val="0"/>
        </dgm:presLayoutVars>
      </dgm:prSet>
      <dgm:spPr/>
    </dgm:pt>
    <dgm:pt modelId="{0FB3DA62-A2BC-48E4-B331-5095077CE8EF}" type="pres">
      <dgm:prSet presAssocID="{705CEAA8-675D-47C0-8F48-2F40A711E383}" presName="sibTrans" presStyleCnt="0"/>
      <dgm:spPr/>
    </dgm:pt>
    <dgm:pt modelId="{B5E632B0-9276-467B-B26F-AB2AB34A6FFB}" type="pres">
      <dgm:prSet presAssocID="{441B4D11-F03D-4E28-A101-18154D66172D}" presName="compNode" presStyleCnt="0"/>
      <dgm:spPr/>
    </dgm:pt>
    <dgm:pt modelId="{B598B46F-83D5-4EDD-B40F-93C67AC9E196}" type="pres">
      <dgm:prSet presAssocID="{441B4D11-F03D-4E28-A101-18154D66172D}" presName="bgRect" presStyleLbl="bgShp" presStyleIdx="1" presStyleCnt="5"/>
      <dgm:spPr/>
    </dgm:pt>
    <dgm:pt modelId="{FF696DD9-48A5-456B-B426-AFF1AE06C6AF}" type="pres">
      <dgm:prSet presAssocID="{441B4D11-F03D-4E28-A101-18154D66172D}" presName="iconRect" presStyleLbl="node1" presStyleIdx="1" presStyleCnt="5"/>
      <dgm:spPr/>
    </dgm:pt>
    <dgm:pt modelId="{AC26C5F6-E4CD-43F0-A1D7-1561E1D2E699}" type="pres">
      <dgm:prSet presAssocID="{441B4D11-F03D-4E28-A101-18154D66172D}" presName="spaceRect" presStyleCnt="0"/>
      <dgm:spPr/>
    </dgm:pt>
    <dgm:pt modelId="{4B00816A-655C-4916-9286-DDC750D78CD5}" type="pres">
      <dgm:prSet presAssocID="{441B4D11-F03D-4E28-A101-18154D66172D}" presName="parTx" presStyleLbl="revTx" presStyleIdx="1" presStyleCnt="5">
        <dgm:presLayoutVars>
          <dgm:chMax val="0"/>
          <dgm:chPref val="0"/>
        </dgm:presLayoutVars>
      </dgm:prSet>
      <dgm:spPr/>
    </dgm:pt>
    <dgm:pt modelId="{26A71970-80D9-4105-B4C1-795AE7402EA1}" type="pres">
      <dgm:prSet presAssocID="{46BD14AE-97C6-43FC-8F80-232C8E668B0E}" presName="sibTrans" presStyleCnt="0"/>
      <dgm:spPr/>
    </dgm:pt>
    <dgm:pt modelId="{184B7547-ADA7-4BA8-8531-D6D015F16B49}" type="pres">
      <dgm:prSet presAssocID="{5F527937-CD5F-4682-B04B-CEBA79E99ED4}" presName="compNode" presStyleCnt="0"/>
      <dgm:spPr/>
    </dgm:pt>
    <dgm:pt modelId="{AE0B0CEE-A233-496E-81C2-CCFC8308E76A}" type="pres">
      <dgm:prSet presAssocID="{5F527937-CD5F-4682-B04B-CEBA79E99ED4}" presName="bgRect" presStyleLbl="bgShp" presStyleIdx="2" presStyleCnt="5"/>
      <dgm:spPr/>
    </dgm:pt>
    <dgm:pt modelId="{02589F14-3A91-4476-A2FC-4E90C2C8650C}" type="pres">
      <dgm:prSet presAssocID="{5F527937-CD5F-4682-B04B-CEBA79E99ED4}" presName="iconRect" presStyleLbl="node1" presStyleIdx="2"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iano"/>
        </a:ext>
      </dgm:extLst>
    </dgm:pt>
    <dgm:pt modelId="{0C06B468-C0CD-486C-9CB0-28B367D86BEA}" type="pres">
      <dgm:prSet presAssocID="{5F527937-CD5F-4682-B04B-CEBA79E99ED4}" presName="spaceRect" presStyleCnt="0"/>
      <dgm:spPr/>
    </dgm:pt>
    <dgm:pt modelId="{C9114989-2F95-406A-8BEC-B77E1C53A1EA}" type="pres">
      <dgm:prSet presAssocID="{5F527937-CD5F-4682-B04B-CEBA79E99ED4}" presName="parTx" presStyleLbl="revTx" presStyleIdx="2" presStyleCnt="5">
        <dgm:presLayoutVars>
          <dgm:chMax val="0"/>
          <dgm:chPref val="0"/>
        </dgm:presLayoutVars>
      </dgm:prSet>
      <dgm:spPr/>
    </dgm:pt>
    <dgm:pt modelId="{87117EB2-9C09-4E2D-B728-1EDD2E2415C1}" type="pres">
      <dgm:prSet presAssocID="{6609A378-B1CD-4490-BAD7-454637280DC6}" presName="sibTrans" presStyleCnt="0"/>
      <dgm:spPr/>
    </dgm:pt>
    <dgm:pt modelId="{3C8CC786-25CB-4455-BBC1-A787FEFE4FB2}" type="pres">
      <dgm:prSet presAssocID="{67FFBD6F-56B0-43EB-BBD0-B4BD04E7A66C}" presName="compNode" presStyleCnt="0"/>
      <dgm:spPr/>
    </dgm:pt>
    <dgm:pt modelId="{89F0615C-3F5E-49D6-B22D-B042F16E1D94}" type="pres">
      <dgm:prSet presAssocID="{67FFBD6F-56B0-43EB-BBD0-B4BD04E7A66C}" presName="bgRect" presStyleLbl="bgShp" presStyleIdx="3" presStyleCnt="5"/>
      <dgm:spPr/>
    </dgm:pt>
    <dgm:pt modelId="{F676E91C-CE1F-43CA-843E-75C5D4C443B8}" type="pres">
      <dgm:prSet presAssocID="{67FFBD6F-56B0-43EB-BBD0-B4BD04E7A66C}" presName="iconRect" presStyleLbl="node1" presStyleIdx="3"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rama"/>
        </a:ext>
      </dgm:extLst>
    </dgm:pt>
    <dgm:pt modelId="{DEEB0D14-6F34-4007-8031-71D9100FE6D0}" type="pres">
      <dgm:prSet presAssocID="{67FFBD6F-56B0-43EB-BBD0-B4BD04E7A66C}" presName="spaceRect" presStyleCnt="0"/>
      <dgm:spPr/>
    </dgm:pt>
    <dgm:pt modelId="{4EFD8266-4A8B-4436-BCE5-BD3A3DCF8438}" type="pres">
      <dgm:prSet presAssocID="{67FFBD6F-56B0-43EB-BBD0-B4BD04E7A66C}" presName="parTx" presStyleLbl="revTx" presStyleIdx="3" presStyleCnt="5">
        <dgm:presLayoutVars>
          <dgm:chMax val="0"/>
          <dgm:chPref val="0"/>
        </dgm:presLayoutVars>
      </dgm:prSet>
      <dgm:spPr/>
    </dgm:pt>
    <dgm:pt modelId="{0555F5A0-4C7C-4D80-AEDC-88A3F8FBC359}" type="pres">
      <dgm:prSet presAssocID="{997EED20-EB8B-4654-845F-95E376501A61}" presName="sibTrans" presStyleCnt="0"/>
      <dgm:spPr/>
    </dgm:pt>
    <dgm:pt modelId="{08BC50F8-A953-42C8-9030-0DEFB98C45AD}" type="pres">
      <dgm:prSet presAssocID="{4A8FEEDD-1C74-4558-87B3-F034C0F55FC3}" presName="compNode" presStyleCnt="0"/>
      <dgm:spPr/>
    </dgm:pt>
    <dgm:pt modelId="{214205EC-EC77-44B1-A979-B74A4B3EA47E}" type="pres">
      <dgm:prSet presAssocID="{4A8FEEDD-1C74-4558-87B3-F034C0F55FC3}" presName="bgRect" presStyleLbl="bgShp" presStyleIdx="4" presStyleCnt="5"/>
      <dgm:spPr/>
    </dgm:pt>
    <dgm:pt modelId="{0802D4F6-0C3B-4A42-9ABC-3085CDC61059}" type="pres">
      <dgm:prSet presAssocID="{4A8FEEDD-1C74-4558-87B3-F034C0F55FC3}" presName="iconRect" presStyleLbl="node1" presStyleIdx="4" presStyleCnt="5"/>
      <dgm:spPr/>
    </dgm:pt>
    <dgm:pt modelId="{6C611A4D-7528-474C-9D77-3603FF0EED1C}" type="pres">
      <dgm:prSet presAssocID="{4A8FEEDD-1C74-4558-87B3-F034C0F55FC3}" presName="spaceRect" presStyleCnt="0"/>
      <dgm:spPr/>
    </dgm:pt>
    <dgm:pt modelId="{EDBCA13C-052A-4E11-B361-BB959E423B7D}" type="pres">
      <dgm:prSet presAssocID="{4A8FEEDD-1C74-4558-87B3-F034C0F55FC3}" presName="parTx" presStyleLbl="revTx" presStyleIdx="4" presStyleCnt="5">
        <dgm:presLayoutVars>
          <dgm:chMax val="0"/>
          <dgm:chPref val="0"/>
        </dgm:presLayoutVars>
      </dgm:prSet>
      <dgm:spPr/>
    </dgm:pt>
  </dgm:ptLst>
  <dgm:cxnLst>
    <dgm:cxn modelId="{B3B06708-65A1-43A5-9CDE-FA1D7302B3F8}" srcId="{23048C61-36D6-4B73-9AF4-D31B74104F82}" destId="{4A8FEEDD-1C74-4558-87B3-F034C0F55FC3}" srcOrd="4" destOrd="0" parTransId="{681BC5B4-91A6-451A-9C1D-471760259671}" sibTransId="{BEF781BE-E1D9-4AE5-9060-6DABFF64C078}"/>
    <dgm:cxn modelId="{BC089B0F-6E97-4E17-AD1F-FCFB59C68963}" type="presOf" srcId="{441B4D11-F03D-4E28-A101-18154D66172D}" destId="{4B00816A-655C-4916-9286-DDC750D78CD5}" srcOrd="0" destOrd="0" presId="urn:microsoft.com/office/officeart/2018/2/layout/IconVerticalSolidList"/>
    <dgm:cxn modelId="{7C31701F-F61D-4CB5-95F6-A106B58F1FF0}" type="presOf" srcId="{AF583F91-332F-4E72-A1E0-987BFD089F88}" destId="{A908A9E3-E805-444F-BD74-198C5ECF354E}" srcOrd="0" destOrd="0" presId="urn:microsoft.com/office/officeart/2018/2/layout/IconVerticalSolidList"/>
    <dgm:cxn modelId="{C3558928-AA3D-4769-98E1-6F97883992FE}" type="presOf" srcId="{23048C61-36D6-4B73-9AF4-D31B74104F82}" destId="{FDC5A295-427F-4550-9C0C-9F7E7A628DFF}" srcOrd="0" destOrd="0" presId="urn:microsoft.com/office/officeart/2018/2/layout/IconVerticalSolidList"/>
    <dgm:cxn modelId="{59F56338-F6A3-45D4-A3B5-085CDE5FEF4F}" srcId="{23048C61-36D6-4B73-9AF4-D31B74104F82}" destId="{441B4D11-F03D-4E28-A101-18154D66172D}" srcOrd="1" destOrd="0" parTransId="{DCB10C30-AECA-4938-9CC9-D35478BA2AD8}" sibTransId="{46BD14AE-97C6-43FC-8F80-232C8E668B0E}"/>
    <dgm:cxn modelId="{A68E0B67-A0CF-423E-9B01-65F9A6E5BDCF}" srcId="{23048C61-36D6-4B73-9AF4-D31B74104F82}" destId="{AF583F91-332F-4E72-A1E0-987BFD089F88}" srcOrd="0" destOrd="0" parTransId="{64596A89-BBA0-45D0-8E22-7BBC2F943B47}" sibTransId="{705CEAA8-675D-47C0-8F48-2F40A711E383}"/>
    <dgm:cxn modelId="{C3CC0F69-4646-4FE0-A785-F4696DFF6BC1}" type="presOf" srcId="{5F527937-CD5F-4682-B04B-CEBA79E99ED4}" destId="{C9114989-2F95-406A-8BEC-B77E1C53A1EA}" srcOrd="0" destOrd="0" presId="urn:microsoft.com/office/officeart/2018/2/layout/IconVerticalSolidList"/>
    <dgm:cxn modelId="{A2A8C156-4F81-4A90-B08E-225C5B39F500}" srcId="{23048C61-36D6-4B73-9AF4-D31B74104F82}" destId="{67FFBD6F-56B0-43EB-BBD0-B4BD04E7A66C}" srcOrd="3" destOrd="0" parTransId="{467E952F-FCBD-4614-9654-273CCC048B2A}" sibTransId="{997EED20-EB8B-4654-845F-95E376501A61}"/>
    <dgm:cxn modelId="{A254339E-2C7B-4533-BB75-2186FE6E7522}" type="presOf" srcId="{4A8FEEDD-1C74-4558-87B3-F034C0F55FC3}" destId="{EDBCA13C-052A-4E11-B361-BB959E423B7D}" srcOrd="0" destOrd="0" presId="urn:microsoft.com/office/officeart/2018/2/layout/IconVerticalSolidList"/>
    <dgm:cxn modelId="{F87102E3-AFD5-4752-A2CE-CE60BCD1A5D0}" type="presOf" srcId="{67FFBD6F-56B0-43EB-BBD0-B4BD04E7A66C}" destId="{4EFD8266-4A8B-4436-BCE5-BD3A3DCF8438}" srcOrd="0" destOrd="0" presId="urn:microsoft.com/office/officeart/2018/2/layout/IconVerticalSolidList"/>
    <dgm:cxn modelId="{FEEC04FE-33FF-4741-8C41-C1313093F66A}" srcId="{23048C61-36D6-4B73-9AF4-D31B74104F82}" destId="{5F527937-CD5F-4682-B04B-CEBA79E99ED4}" srcOrd="2" destOrd="0" parTransId="{FBFBF700-F8A4-474A-A342-2C1752EB13B8}" sibTransId="{6609A378-B1CD-4490-BAD7-454637280DC6}"/>
    <dgm:cxn modelId="{6A8BA2E0-8456-4814-9750-4E08920A787A}" type="presParOf" srcId="{FDC5A295-427F-4550-9C0C-9F7E7A628DFF}" destId="{15CE23F0-7001-42D2-BE49-9B1F633B84A2}" srcOrd="0" destOrd="0" presId="urn:microsoft.com/office/officeart/2018/2/layout/IconVerticalSolidList"/>
    <dgm:cxn modelId="{7022B5BC-F880-4C79-B621-9F7E217E9607}" type="presParOf" srcId="{15CE23F0-7001-42D2-BE49-9B1F633B84A2}" destId="{32854F05-D1CE-4844-A13F-B087EC9AAD88}" srcOrd="0" destOrd="0" presId="urn:microsoft.com/office/officeart/2018/2/layout/IconVerticalSolidList"/>
    <dgm:cxn modelId="{7DB11835-BB2A-4320-90CB-644A167C11A8}" type="presParOf" srcId="{15CE23F0-7001-42D2-BE49-9B1F633B84A2}" destId="{034B236D-CAA3-47BB-9889-FACEAF204FDA}" srcOrd="1" destOrd="0" presId="urn:microsoft.com/office/officeart/2018/2/layout/IconVerticalSolidList"/>
    <dgm:cxn modelId="{87D8A4F9-6BCE-4EA4-91F3-6D48CFBD0CE6}" type="presParOf" srcId="{15CE23F0-7001-42D2-BE49-9B1F633B84A2}" destId="{6A1ED025-9BDD-4789-AFAE-460EF42F83BF}" srcOrd="2" destOrd="0" presId="urn:microsoft.com/office/officeart/2018/2/layout/IconVerticalSolidList"/>
    <dgm:cxn modelId="{24AD140F-947D-49AF-8688-8C26D5F4D026}" type="presParOf" srcId="{15CE23F0-7001-42D2-BE49-9B1F633B84A2}" destId="{A908A9E3-E805-444F-BD74-198C5ECF354E}" srcOrd="3" destOrd="0" presId="urn:microsoft.com/office/officeart/2018/2/layout/IconVerticalSolidList"/>
    <dgm:cxn modelId="{F3C4D4D5-FEAC-4C94-BFA5-182EA231B690}" type="presParOf" srcId="{FDC5A295-427F-4550-9C0C-9F7E7A628DFF}" destId="{0FB3DA62-A2BC-48E4-B331-5095077CE8EF}" srcOrd="1" destOrd="0" presId="urn:microsoft.com/office/officeart/2018/2/layout/IconVerticalSolidList"/>
    <dgm:cxn modelId="{869DCFCE-15E1-484C-AE5D-9C7E57F5A7F1}" type="presParOf" srcId="{FDC5A295-427F-4550-9C0C-9F7E7A628DFF}" destId="{B5E632B0-9276-467B-B26F-AB2AB34A6FFB}" srcOrd="2" destOrd="0" presId="urn:microsoft.com/office/officeart/2018/2/layout/IconVerticalSolidList"/>
    <dgm:cxn modelId="{9C8CC1DA-E66A-408A-96D9-D89535516044}" type="presParOf" srcId="{B5E632B0-9276-467B-B26F-AB2AB34A6FFB}" destId="{B598B46F-83D5-4EDD-B40F-93C67AC9E196}" srcOrd="0" destOrd="0" presId="urn:microsoft.com/office/officeart/2018/2/layout/IconVerticalSolidList"/>
    <dgm:cxn modelId="{4FBC3A2E-9B2D-4EA0-9021-62DBC4367F44}" type="presParOf" srcId="{B5E632B0-9276-467B-B26F-AB2AB34A6FFB}" destId="{FF696DD9-48A5-456B-B426-AFF1AE06C6AF}" srcOrd="1" destOrd="0" presId="urn:microsoft.com/office/officeart/2018/2/layout/IconVerticalSolidList"/>
    <dgm:cxn modelId="{306E131A-8CCC-47DA-AEA5-4B8EAA275CA7}" type="presParOf" srcId="{B5E632B0-9276-467B-B26F-AB2AB34A6FFB}" destId="{AC26C5F6-E4CD-43F0-A1D7-1561E1D2E699}" srcOrd="2" destOrd="0" presId="urn:microsoft.com/office/officeart/2018/2/layout/IconVerticalSolidList"/>
    <dgm:cxn modelId="{6EC166CD-0AA9-40C9-9E31-F0BB0B72F189}" type="presParOf" srcId="{B5E632B0-9276-467B-B26F-AB2AB34A6FFB}" destId="{4B00816A-655C-4916-9286-DDC750D78CD5}" srcOrd="3" destOrd="0" presId="urn:microsoft.com/office/officeart/2018/2/layout/IconVerticalSolidList"/>
    <dgm:cxn modelId="{A058571A-5E9A-4B14-BC82-C39D61C4B3D7}" type="presParOf" srcId="{FDC5A295-427F-4550-9C0C-9F7E7A628DFF}" destId="{26A71970-80D9-4105-B4C1-795AE7402EA1}" srcOrd="3" destOrd="0" presId="urn:microsoft.com/office/officeart/2018/2/layout/IconVerticalSolidList"/>
    <dgm:cxn modelId="{75154FAA-5F3D-4B47-BBC6-D6FF0B9A24D2}" type="presParOf" srcId="{FDC5A295-427F-4550-9C0C-9F7E7A628DFF}" destId="{184B7547-ADA7-4BA8-8531-D6D015F16B49}" srcOrd="4" destOrd="0" presId="urn:microsoft.com/office/officeart/2018/2/layout/IconVerticalSolidList"/>
    <dgm:cxn modelId="{2312132D-9C36-4656-A741-9CECA3DDD303}" type="presParOf" srcId="{184B7547-ADA7-4BA8-8531-D6D015F16B49}" destId="{AE0B0CEE-A233-496E-81C2-CCFC8308E76A}" srcOrd="0" destOrd="0" presId="urn:microsoft.com/office/officeart/2018/2/layout/IconVerticalSolidList"/>
    <dgm:cxn modelId="{6F287FA4-5703-49E6-A6D4-0DECADB6B18E}" type="presParOf" srcId="{184B7547-ADA7-4BA8-8531-D6D015F16B49}" destId="{02589F14-3A91-4476-A2FC-4E90C2C8650C}" srcOrd="1" destOrd="0" presId="urn:microsoft.com/office/officeart/2018/2/layout/IconVerticalSolidList"/>
    <dgm:cxn modelId="{FCBB3E50-419A-4519-8BD9-5201590B5FF0}" type="presParOf" srcId="{184B7547-ADA7-4BA8-8531-D6D015F16B49}" destId="{0C06B468-C0CD-486C-9CB0-28B367D86BEA}" srcOrd="2" destOrd="0" presId="urn:microsoft.com/office/officeart/2018/2/layout/IconVerticalSolidList"/>
    <dgm:cxn modelId="{B1CD9FEA-E159-4600-98A4-EF165DC91329}" type="presParOf" srcId="{184B7547-ADA7-4BA8-8531-D6D015F16B49}" destId="{C9114989-2F95-406A-8BEC-B77E1C53A1EA}" srcOrd="3" destOrd="0" presId="urn:microsoft.com/office/officeart/2018/2/layout/IconVerticalSolidList"/>
    <dgm:cxn modelId="{27971FFA-E6C2-4870-8CD3-EB94A8B60A91}" type="presParOf" srcId="{FDC5A295-427F-4550-9C0C-9F7E7A628DFF}" destId="{87117EB2-9C09-4E2D-B728-1EDD2E2415C1}" srcOrd="5" destOrd="0" presId="urn:microsoft.com/office/officeart/2018/2/layout/IconVerticalSolidList"/>
    <dgm:cxn modelId="{A635A7A8-92B0-4163-BAF5-04658FFE86CC}" type="presParOf" srcId="{FDC5A295-427F-4550-9C0C-9F7E7A628DFF}" destId="{3C8CC786-25CB-4455-BBC1-A787FEFE4FB2}" srcOrd="6" destOrd="0" presId="urn:microsoft.com/office/officeart/2018/2/layout/IconVerticalSolidList"/>
    <dgm:cxn modelId="{034765E7-597D-4C3E-96AB-09F30CC1DC8B}" type="presParOf" srcId="{3C8CC786-25CB-4455-BBC1-A787FEFE4FB2}" destId="{89F0615C-3F5E-49D6-B22D-B042F16E1D94}" srcOrd="0" destOrd="0" presId="urn:microsoft.com/office/officeart/2018/2/layout/IconVerticalSolidList"/>
    <dgm:cxn modelId="{3286E323-36E7-421D-A4D3-B90CF2C3BAED}" type="presParOf" srcId="{3C8CC786-25CB-4455-BBC1-A787FEFE4FB2}" destId="{F676E91C-CE1F-43CA-843E-75C5D4C443B8}" srcOrd="1" destOrd="0" presId="urn:microsoft.com/office/officeart/2018/2/layout/IconVerticalSolidList"/>
    <dgm:cxn modelId="{86B6E9A3-6903-4509-9DAA-E025D8CF049D}" type="presParOf" srcId="{3C8CC786-25CB-4455-BBC1-A787FEFE4FB2}" destId="{DEEB0D14-6F34-4007-8031-71D9100FE6D0}" srcOrd="2" destOrd="0" presId="urn:microsoft.com/office/officeart/2018/2/layout/IconVerticalSolidList"/>
    <dgm:cxn modelId="{5F7963ED-DD58-4998-B00D-7DE819142FDC}" type="presParOf" srcId="{3C8CC786-25CB-4455-BBC1-A787FEFE4FB2}" destId="{4EFD8266-4A8B-4436-BCE5-BD3A3DCF8438}" srcOrd="3" destOrd="0" presId="urn:microsoft.com/office/officeart/2018/2/layout/IconVerticalSolidList"/>
    <dgm:cxn modelId="{BD7040A3-E220-4662-8F66-ADCC32349B1D}" type="presParOf" srcId="{FDC5A295-427F-4550-9C0C-9F7E7A628DFF}" destId="{0555F5A0-4C7C-4D80-AEDC-88A3F8FBC359}" srcOrd="7" destOrd="0" presId="urn:microsoft.com/office/officeart/2018/2/layout/IconVerticalSolidList"/>
    <dgm:cxn modelId="{42EC5724-E2DA-4A46-B3D0-2E594AF0E53E}" type="presParOf" srcId="{FDC5A295-427F-4550-9C0C-9F7E7A628DFF}" destId="{08BC50F8-A953-42C8-9030-0DEFB98C45AD}" srcOrd="8" destOrd="0" presId="urn:microsoft.com/office/officeart/2018/2/layout/IconVerticalSolidList"/>
    <dgm:cxn modelId="{E87C7E66-B8A8-4A03-BAA5-DE9F6438C00D}" type="presParOf" srcId="{08BC50F8-A953-42C8-9030-0DEFB98C45AD}" destId="{214205EC-EC77-44B1-A979-B74A4B3EA47E}" srcOrd="0" destOrd="0" presId="urn:microsoft.com/office/officeart/2018/2/layout/IconVerticalSolidList"/>
    <dgm:cxn modelId="{62DC1056-DD59-49D7-BA42-967428BA71FC}" type="presParOf" srcId="{08BC50F8-A953-42C8-9030-0DEFB98C45AD}" destId="{0802D4F6-0C3B-4A42-9ABC-3085CDC61059}" srcOrd="1" destOrd="0" presId="urn:microsoft.com/office/officeart/2018/2/layout/IconVerticalSolidList"/>
    <dgm:cxn modelId="{1605E7FE-D60E-4FDE-95E4-B903E786F131}" type="presParOf" srcId="{08BC50F8-A953-42C8-9030-0DEFB98C45AD}" destId="{6C611A4D-7528-474C-9D77-3603FF0EED1C}" srcOrd="2" destOrd="0" presId="urn:microsoft.com/office/officeart/2018/2/layout/IconVerticalSolidList"/>
    <dgm:cxn modelId="{E040A238-3973-4F45-B913-8592BAF6A956}" type="presParOf" srcId="{08BC50F8-A953-42C8-9030-0DEFB98C45AD}" destId="{EDBCA13C-052A-4E11-B361-BB959E423B7D}"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854F05-D1CE-4844-A13F-B087EC9AAD88}">
      <dsp:nvSpPr>
        <dsp:cNvPr id="0" name=""/>
        <dsp:cNvSpPr/>
      </dsp:nvSpPr>
      <dsp:spPr>
        <a:xfrm>
          <a:off x="0" y="2894"/>
          <a:ext cx="6600071" cy="61652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34B236D-CAA3-47BB-9889-FACEAF204FDA}">
      <dsp:nvSpPr>
        <dsp:cNvPr id="0" name=""/>
        <dsp:cNvSpPr/>
      </dsp:nvSpPr>
      <dsp:spPr>
        <a:xfrm>
          <a:off x="186500" y="141613"/>
          <a:ext cx="339091" cy="33909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908A9E3-E805-444F-BD74-198C5ECF354E}">
      <dsp:nvSpPr>
        <dsp:cNvPr id="0" name=""/>
        <dsp:cNvSpPr/>
      </dsp:nvSpPr>
      <dsp:spPr>
        <a:xfrm>
          <a:off x="712091" y="2894"/>
          <a:ext cx="5887979" cy="6165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5249" tIns="65249" rIns="65249" bIns="65249" numCol="1" spcCol="1270" anchor="ctr" anchorCtr="0">
          <a:noAutofit/>
        </a:bodyPr>
        <a:lstStyle/>
        <a:p>
          <a:pPr marL="0" lvl="0" indent="0" algn="l" defTabSz="844550">
            <a:lnSpc>
              <a:spcPct val="100000"/>
            </a:lnSpc>
            <a:spcBef>
              <a:spcPct val="0"/>
            </a:spcBef>
            <a:spcAft>
              <a:spcPct val="35000"/>
            </a:spcAft>
            <a:buNone/>
          </a:pPr>
          <a:r>
            <a:rPr lang="en-US" sz="1900" kern="1200" dirty="0">
              <a:latin typeface="Gill Sans MT"/>
            </a:rPr>
            <a:t>Reservation</a:t>
          </a:r>
          <a:r>
            <a:rPr lang="en-US" sz="1900" b="0" i="0" u="none" strike="noStrike" kern="1200" cap="none" baseline="0" noProof="0" dirty="0">
              <a:solidFill>
                <a:srgbClr val="010000"/>
              </a:solidFill>
              <a:latin typeface="Gill Sans MT"/>
            </a:rPr>
            <a:t> System</a:t>
          </a:r>
          <a:endParaRPr lang="en-US" sz="1900" kern="1200" dirty="0">
            <a:latin typeface="Gill Sans MT"/>
          </a:endParaRPr>
        </a:p>
      </dsp:txBody>
      <dsp:txXfrm>
        <a:off x="712091" y="2894"/>
        <a:ext cx="5887979" cy="616529"/>
      </dsp:txXfrm>
    </dsp:sp>
    <dsp:sp modelId="{B598B46F-83D5-4EDD-B40F-93C67AC9E196}">
      <dsp:nvSpPr>
        <dsp:cNvPr id="0" name=""/>
        <dsp:cNvSpPr/>
      </dsp:nvSpPr>
      <dsp:spPr>
        <a:xfrm>
          <a:off x="0" y="773556"/>
          <a:ext cx="6600071" cy="61652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F696DD9-48A5-456B-B426-AFF1AE06C6AF}">
      <dsp:nvSpPr>
        <dsp:cNvPr id="0" name=""/>
        <dsp:cNvSpPr/>
      </dsp:nvSpPr>
      <dsp:spPr>
        <a:xfrm>
          <a:off x="186500" y="912275"/>
          <a:ext cx="339091" cy="339091"/>
        </a:xfrm>
        <a:prstGeom prst="rect">
          <a:avLst/>
        </a:prstGeom>
        <a:solidFill>
          <a:schemeClr val="accent2">
            <a:hueOff val="1170380"/>
            <a:satOff val="-1460"/>
            <a:lumOff val="343"/>
            <a:alphaOff val="0"/>
          </a:schemeClr>
        </a:solidFill>
        <a:ln w="25400"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B00816A-655C-4916-9286-DDC750D78CD5}">
      <dsp:nvSpPr>
        <dsp:cNvPr id="0" name=""/>
        <dsp:cNvSpPr/>
      </dsp:nvSpPr>
      <dsp:spPr>
        <a:xfrm>
          <a:off x="712091" y="773556"/>
          <a:ext cx="5887979" cy="6165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5249" tIns="65249" rIns="65249" bIns="65249" numCol="1" spcCol="1270" anchor="ctr" anchorCtr="0">
          <a:noAutofit/>
        </a:bodyPr>
        <a:lstStyle/>
        <a:p>
          <a:pPr marL="0" lvl="0" indent="0" algn="l" defTabSz="844550">
            <a:lnSpc>
              <a:spcPct val="100000"/>
            </a:lnSpc>
            <a:spcBef>
              <a:spcPct val="0"/>
            </a:spcBef>
            <a:spcAft>
              <a:spcPct val="35000"/>
            </a:spcAft>
            <a:buNone/>
          </a:pPr>
          <a:r>
            <a:rPr lang="en-US" sz="1900" kern="1200" dirty="0">
              <a:latin typeface="Gill Sans MT"/>
            </a:rPr>
            <a:t>Provide Many Payment mode</a:t>
          </a:r>
        </a:p>
      </dsp:txBody>
      <dsp:txXfrm>
        <a:off x="712091" y="773556"/>
        <a:ext cx="5887979" cy="616529"/>
      </dsp:txXfrm>
    </dsp:sp>
    <dsp:sp modelId="{AE0B0CEE-A233-496E-81C2-CCFC8308E76A}">
      <dsp:nvSpPr>
        <dsp:cNvPr id="0" name=""/>
        <dsp:cNvSpPr/>
      </dsp:nvSpPr>
      <dsp:spPr>
        <a:xfrm>
          <a:off x="0" y="1544217"/>
          <a:ext cx="6600071" cy="61652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2589F14-3A91-4476-A2FC-4E90C2C8650C}">
      <dsp:nvSpPr>
        <dsp:cNvPr id="0" name=""/>
        <dsp:cNvSpPr/>
      </dsp:nvSpPr>
      <dsp:spPr>
        <a:xfrm>
          <a:off x="186500" y="1682936"/>
          <a:ext cx="339091" cy="33909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9114989-2F95-406A-8BEC-B77E1C53A1EA}">
      <dsp:nvSpPr>
        <dsp:cNvPr id="0" name=""/>
        <dsp:cNvSpPr/>
      </dsp:nvSpPr>
      <dsp:spPr>
        <a:xfrm>
          <a:off x="712091" y="1544217"/>
          <a:ext cx="5887979" cy="6165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5249" tIns="65249" rIns="65249" bIns="65249" numCol="1" spcCol="1270" anchor="ctr" anchorCtr="0">
          <a:noAutofit/>
        </a:bodyPr>
        <a:lstStyle/>
        <a:p>
          <a:pPr marL="0" lvl="0" indent="0" algn="l" defTabSz="844550">
            <a:lnSpc>
              <a:spcPct val="100000"/>
            </a:lnSpc>
            <a:spcBef>
              <a:spcPct val="0"/>
            </a:spcBef>
            <a:spcAft>
              <a:spcPct val="35000"/>
            </a:spcAft>
            <a:buNone/>
          </a:pPr>
          <a:r>
            <a:rPr lang="en-US" sz="1900" kern="1200" dirty="0">
              <a:latin typeface="Gill Sans MT"/>
            </a:rPr>
            <a:t>Easy way to enter new Customers</a:t>
          </a:r>
        </a:p>
      </dsp:txBody>
      <dsp:txXfrm>
        <a:off x="712091" y="1544217"/>
        <a:ext cx="5887979" cy="616529"/>
      </dsp:txXfrm>
    </dsp:sp>
    <dsp:sp modelId="{89F0615C-3F5E-49D6-B22D-B042F16E1D94}">
      <dsp:nvSpPr>
        <dsp:cNvPr id="0" name=""/>
        <dsp:cNvSpPr/>
      </dsp:nvSpPr>
      <dsp:spPr>
        <a:xfrm>
          <a:off x="0" y="2314879"/>
          <a:ext cx="6600071" cy="61652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676E91C-CE1F-43CA-843E-75C5D4C443B8}">
      <dsp:nvSpPr>
        <dsp:cNvPr id="0" name=""/>
        <dsp:cNvSpPr/>
      </dsp:nvSpPr>
      <dsp:spPr>
        <a:xfrm>
          <a:off x="186500" y="2453598"/>
          <a:ext cx="339091" cy="33909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EFD8266-4A8B-4436-BCE5-BD3A3DCF8438}">
      <dsp:nvSpPr>
        <dsp:cNvPr id="0" name=""/>
        <dsp:cNvSpPr/>
      </dsp:nvSpPr>
      <dsp:spPr>
        <a:xfrm>
          <a:off x="712091" y="2314879"/>
          <a:ext cx="5887979" cy="6165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5249" tIns="65249" rIns="65249" bIns="65249" numCol="1" spcCol="1270" anchor="ctr" anchorCtr="0">
          <a:noAutofit/>
        </a:bodyPr>
        <a:lstStyle/>
        <a:p>
          <a:pPr marL="0" lvl="0" indent="0" algn="l" defTabSz="844550">
            <a:lnSpc>
              <a:spcPct val="100000"/>
            </a:lnSpc>
            <a:spcBef>
              <a:spcPct val="0"/>
            </a:spcBef>
            <a:spcAft>
              <a:spcPct val="35000"/>
            </a:spcAft>
            <a:buNone/>
          </a:pPr>
          <a:r>
            <a:rPr lang="en-US" sz="1900" kern="1200" dirty="0">
              <a:latin typeface="Gill Sans MT"/>
            </a:rPr>
            <a:t>Provide Membership to Customers</a:t>
          </a:r>
        </a:p>
      </dsp:txBody>
      <dsp:txXfrm>
        <a:off x="712091" y="2314879"/>
        <a:ext cx="5887979" cy="616529"/>
      </dsp:txXfrm>
    </dsp:sp>
    <dsp:sp modelId="{214205EC-EC77-44B1-A979-B74A4B3EA47E}">
      <dsp:nvSpPr>
        <dsp:cNvPr id="0" name=""/>
        <dsp:cNvSpPr/>
      </dsp:nvSpPr>
      <dsp:spPr>
        <a:xfrm>
          <a:off x="0" y="3085541"/>
          <a:ext cx="6600071" cy="61652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802D4F6-0C3B-4A42-9ABC-3085CDC61059}">
      <dsp:nvSpPr>
        <dsp:cNvPr id="0" name=""/>
        <dsp:cNvSpPr/>
      </dsp:nvSpPr>
      <dsp:spPr>
        <a:xfrm>
          <a:off x="186500" y="3224260"/>
          <a:ext cx="339091" cy="339091"/>
        </a:xfrm>
        <a:prstGeom prst="rect">
          <a:avLst/>
        </a:prstGeom>
        <a:solidFill>
          <a:schemeClr val="accent2">
            <a:hueOff val="4681519"/>
            <a:satOff val="-5839"/>
            <a:lumOff val="1373"/>
            <a:alphaOff val="0"/>
          </a:schemeClr>
        </a:solidFill>
        <a:ln w="25400"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DBCA13C-052A-4E11-B361-BB959E423B7D}">
      <dsp:nvSpPr>
        <dsp:cNvPr id="0" name=""/>
        <dsp:cNvSpPr/>
      </dsp:nvSpPr>
      <dsp:spPr>
        <a:xfrm>
          <a:off x="712091" y="3085541"/>
          <a:ext cx="5887979" cy="6165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5249" tIns="65249" rIns="65249" bIns="65249" numCol="1" spcCol="1270" anchor="ctr" anchorCtr="0">
          <a:noAutofit/>
        </a:bodyPr>
        <a:lstStyle/>
        <a:p>
          <a:pPr marL="0" lvl="0" indent="0" algn="l" defTabSz="844550" rtl="0">
            <a:lnSpc>
              <a:spcPct val="100000"/>
            </a:lnSpc>
            <a:spcBef>
              <a:spcPct val="0"/>
            </a:spcBef>
            <a:spcAft>
              <a:spcPct val="35000"/>
            </a:spcAft>
            <a:buNone/>
          </a:pPr>
          <a:r>
            <a:rPr lang="en-US" sz="1900" kern="1200" dirty="0">
              <a:latin typeface="Gill Sans MT"/>
            </a:rPr>
            <a:t>Automatic GST calculation</a:t>
          </a:r>
        </a:p>
      </dsp:txBody>
      <dsp:txXfrm>
        <a:off x="712091" y="3085541"/>
        <a:ext cx="5887979" cy="616529"/>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C8B5EAF-6AD8-4479-8CFA-75B5AF2840A0}" type="datetimeFigureOut">
              <a:rPr lang="en-US"/>
              <a:t>4/26/2020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179F8F4-7BBC-4F50-BB4C-B84BFB62D607}" type="slidenum">
              <a:rPr lang="en-US"/>
              <a:t>‹#›</a:t>
            </a:fld>
            <a:endParaRPr lang="en-US"/>
          </a:p>
        </p:txBody>
      </p:sp>
    </p:spTree>
    <p:extLst>
      <p:ext uri="{BB962C8B-B14F-4D97-AF65-F5344CB8AC3E}">
        <p14:creationId xmlns:p14="http://schemas.microsoft.com/office/powerpoint/2010/main" val="25451648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495845-AB23-429F-BB6B-BB634305DF1D}" type="slidenum">
              <a:rPr lang="en-US" smtClean="0"/>
              <a:t>8</a:t>
            </a:fld>
            <a:endParaRPr lang="en-US" dirty="0"/>
          </a:p>
        </p:txBody>
      </p:sp>
    </p:spTree>
    <p:extLst>
      <p:ext uri="{BB962C8B-B14F-4D97-AF65-F5344CB8AC3E}">
        <p14:creationId xmlns:p14="http://schemas.microsoft.com/office/powerpoint/2010/main" val="15052043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7"/>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8D1FDDE-99BB-408F-A176-1B27CD520096}" type="datetimeFigureOut">
              <a:rPr lang="en-US" smtClean="0"/>
              <a:t>4/26/2020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D249BC-8D2C-4E0B-A413-6C3580B54651}" type="slidenum">
              <a:rPr lang="en-US" smtClean="0"/>
              <a:t>‹#›</a:t>
            </a:fld>
            <a:endParaRPr lang="en-US"/>
          </a:p>
        </p:txBody>
      </p:sp>
    </p:spTree>
    <p:extLst>
      <p:ext uri="{BB962C8B-B14F-4D97-AF65-F5344CB8AC3E}">
        <p14:creationId xmlns:p14="http://schemas.microsoft.com/office/powerpoint/2010/main" val="41559136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8D1FDDE-99BB-408F-A176-1B27CD520096}" type="datetimeFigureOut">
              <a:rPr lang="en-US" smtClean="0"/>
              <a:t>4/26/2020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D249BC-8D2C-4E0B-A413-6C3580B54651}" type="slidenum">
              <a:rPr lang="en-US" smtClean="0"/>
              <a:t>‹#›</a:t>
            </a:fld>
            <a:endParaRPr lang="en-US"/>
          </a:p>
        </p:txBody>
      </p:sp>
    </p:spTree>
    <p:extLst>
      <p:ext uri="{BB962C8B-B14F-4D97-AF65-F5344CB8AC3E}">
        <p14:creationId xmlns:p14="http://schemas.microsoft.com/office/powerpoint/2010/main" val="10240240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0"/>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40"/>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8D1FDDE-99BB-408F-A176-1B27CD520096}" type="datetimeFigureOut">
              <a:rPr lang="en-US" smtClean="0"/>
              <a:t>4/26/2020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D249BC-8D2C-4E0B-A413-6C3580B54651}" type="slidenum">
              <a:rPr lang="en-US" smtClean="0"/>
              <a:t>‹#›</a:t>
            </a:fld>
            <a:endParaRPr lang="en-US"/>
          </a:p>
        </p:txBody>
      </p:sp>
    </p:spTree>
    <p:extLst>
      <p:ext uri="{BB962C8B-B14F-4D97-AF65-F5344CB8AC3E}">
        <p14:creationId xmlns:p14="http://schemas.microsoft.com/office/powerpoint/2010/main" val="42875580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813335" y="802299"/>
            <a:ext cx="6477805" cy="2541431"/>
          </a:xfrm>
        </p:spPr>
        <p:txBody>
          <a:bodyPr bIns="0" anchor="b">
            <a:normAutofit/>
          </a:bodyPr>
          <a:lstStyle>
            <a:lvl1pPr algn="l">
              <a:defRPr sz="5000"/>
            </a:lvl1pPr>
          </a:lstStyle>
          <a:p>
            <a:r>
              <a:rPr lang="en-US"/>
              <a:t>Click to edit Master title style</a:t>
            </a:r>
            <a:endParaRPr lang="en-US" dirty="0"/>
          </a:p>
        </p:txBody>
      </p:sp>
      <p:sp>
        <p:nvSpPr>
          <p:cNvPr id="3" name="Subtitle 2"/>
          <p:cNvSpPr>
            <a:spLocks noGrp="1"/>
          </p:cNvSpPr>
          <p:nvPr>
            <p:ph type="subTitle" idx="1"/>
          </p:nvPr>
        </p:nvSpPr>
        <p:spPr>
          <a:xfrm>
            <a:off x="1813335" y="3531205"/>
            <a:ext cx="6477804" cy="977621"/>
          </a:xfrm>
        </p:spPr>
        <p:txBody>
          <a:bodyPr tIns="91440" bIns="91440">
            <a:normAutofit/>
          </a:bodyPr>
          <a:lstStyle>
            <a:lvl1pPr marL="0" indent="0" algn="l">
              <a:buNone/>
              <a:defRPr sz="1400" b="0" cap="all" baseline="0">
                <a:solidFill>
                  <a:schemeClr val="tx1"/>
                </a:solidFill>
              </a:defRPr>
            </a:lvl1pPr>
            <a:lvl2pPr marL="342900" indent="0" algn="ctr">
              <a:buNone/>
              <a:defRPr sz="1400"/>
            </a:lvl2pPr>
            <a:lvl3pPr marL="685800" indent="0" algn="ctr">
              <a:buNone/>
              <a:defRPr sz="140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4/26/2020</a:t>
            </a:fld>
            <a:endParaRPr lang="en-US" dirty="0"/>
          </a:p>
        </p:txBody>
      </p:sp>
      <p:sp>
        <p:nvSpPr>
          <p:cNvPr id="5" name="Footer Placeholder 4"/>
          <p:cNvSpPr>
            <a:spLocks noGrp="1"/>
          </p:cNvSpPr>
          <p:nvPr>
            <p:ph type="ftr" sz="quarter" idx="11"/>
          </p:nvPr>
        </p:nvSpPr>
        <p:spPr>
          <a:xfrm>
            <a:off x="1812376" y="329308"/>
            <a:ext cx="3730436" cy="309201"/>
          </a:xfrm>
        </p:spPr>
        <p:txBody>
          <a:bodyPr/>
          <a:lstStyle/>
          <a:p>
            <a:endParaRPr lang="en-US" dirty="0"/>
          </a:p>
        </p:txBody>
      </p:sp>
      <p:sp>
        <p:nvSpPr>
          <p:cNvPr id="6" name="Slide Number Placeholder 5"/>
          <p:cNvSpPr>
            <a:spLocks noGrp="1"/>
          </p:cNvSpPr>
          <p:nvPr>
            <p:ph type="sldNum" sz="quarter" idx="12"/>
          </p:nvPr>
        </p:nvSpPr>
        <p:spPr>
          <a:xfrm>
            <a:off x="1078249" y="798973"/>
            <a:ext cx="608264" cy="503578"/>
          </a:xfrm>
        </p:spPr>
        <p:txBody>
          <a:bodyPr/>
          <a:lstStyle/>
          <a:p>
            <a:fld id="{6D22F896-40B5-4ADD-8801-0D06FADFA095}" type="slidenum">
              <a:rPr lang="en-US" smtClean="0"/>
              <a:t>‹#›</a:t>
            </a:fld>
            <a:endParaRPr lang="en-US" dirty="0"/>
          </a:p>
        </p:txBody>
      </p:sp>
      <p:cxnSp>
        <p:nvCxnSpPr>
          <p:cNvPr id="15" name="Straight Connector 14"/>
          <p:cNvCxnSpPr/>
          <p:nvPr/>
        </p:nvCxnSpPr>
        <p:spPr>
          <a:xfrm>
            <a:off x="1813335" y="3528542"/>
            <a:ext cx="6477804"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647007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4/26/2020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33" name="Straight Connector 32"/>
          <p:cNvCxnSpPr/>
          <p:nvPr/>
        </p:nvCxnSpPr>
        <p:spPr>
          <a:xfrm>
            <a:off x="1090422" y="1847088"/>
            <a:ext cx="720564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567587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90679" y="1756130"/>
            <a:ext cx="6482366" cy="1887950"/>
          </a:xfrm>
        </p:spPr>
        <p:txBody>
          <a:bodyPr anchor="b">
            <a:normAutofit/>
          </a:bodyPr>
          <a:lstStyle>
            <a:lvl1pPr algn="l">
              <a:defRPr sz="2700"/>
            </a:lvl1pPr>
          </a:lstStyle>
          <a:p>
            <a:r>
              <a:rPr lang="en-US"/>
              <a:t>Click to edit Master title style</a:t>
            </a:r>
            <a:endParaRPr lang="en-US" dirty="0"/>
          </a:p>
        </p:txBody>
      </p:sp>
      <p:sp>
        <p:nvSpPr>
          <p:cNvPr id="3" name="Text Placeholder 2"/>
          <p:cNvSpPr>
            <a:spLocks noGrp="1"/>
          </p:cNvSpPr>
          <p:nvPr>
            <p:ph type="body" idx="1"/>
          </p:nvPr>
        </p:nvSpPr>
        <p:spPr>
          <a:xfrm>
            <a:off x="1090679" y="3806196"/>
            <a:ext cx="6472835" cy="1012929"/>
          </a:xfrm>
        </p:spPr>
        <p:txBody>
          <a:bodyPr tIns="91440">
            <a:normAutofit/>
          </a:bodyPr>
          <a:lstStyle>
            <a:lvl1pPr marL="0" indent="0" algn="l">
              <a:buNone/>
              <a:defRPr sz="1400">
                <a:solidFill>
                  <a:schemeClr val="tx1"/>
                </a:solidFill>
              </a:defRPr>
            </a:lvl1pPr>
            <a:lvl2pPr marL="342900" indent="0">
              <a:buNone/>
              <a:defRPr sz="1400">
                <a:solidFill>
                  <a:schemeClr val="tx1">
                    <a:tint val="75000"/>
                  </a:schemeClr>
                </a:solidFill>
              </a:defRPr>
            </a:lvl2pPr>
            <a:lvl3pPr marL="685800" indent="0">
              <a:buNone/>
              <a:defRPr sz="140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4/26/2020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15" name="Straight Connector 14"/>
          <p:cNvCxnSpPr/>
          <p:nvPr/>
        </p:nvCxnSpPr>
        <p:spPr>
          <a:xfrm>
            <a:off x="1090679" y="3804985"/>
            <a:ext cx="6472835"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399772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86913" y="804890"/>
            <a:ext cx="7204226"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85498" y="2010879"/>
            <a:ext cx="3483864"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10328" y="2017343"/>
            <a:ext cx="3483864"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4/26/2020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cxnSp>
        <p:nvCxnSpPr>
          <p:cNvPr id="35" name="Straight Connector 34"/>
          <p:cNvCxnSpPr/>
          <p:nvPr/>
        </p:nvCxnSpPr>
        <p:spPr>
          <a:xfrm>
            <a:off x="1090422" y="1847088"/>
            <a:ext cx="720564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926649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85394" y="804164"/>
            <a:ext cx="7205746"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85393" y="2019550"/>
            <a:ext cx="3483864" cy="801943"/>
          </a:xfrm>
        </p:spPr>
        <p:txBody>
          <a:bodyPr anchor="b">
            <a:normAutofit/>
          </a:bodyPr>
          <a:lstStyle>
            <a:lvl1pPr marL="0" indent="0">
              <a:lnSpc>
                <a:spcPct val="100000"/>
              </a:lnSpc>
              <a:buNone/>
              <a:defRPr sz="1700" b="0" cap="all" baseline="0">
                <a:solidFill>
                  <a:schemeClr val="accent1"/>
                </a:solidFill>
              </a:defRPr>
            </a:lvl1pPr>
            <a:lvl2pPr marL="342900" indent="0">
              <a:buNone/>
              <a:defRPr sz="1500" b="1"/>
            </a:lvl2pPr>
            <a:lvl3pPr marL="685800" indent="0">
              <a:buNone/>
              <a:defRPr sz="140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1085393" y="2824270"/>
            <a:ext cx="3483864"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09272" y="2023004"/>
            <a:ext cx="3483864" cy="802237"/>
          </a:xfrm>
        </p:spPr>
        <p:txBody>
          <a:bodyPr anchor="b">
            <a:normAutofit/>
          </a:bodyPr>
          <a:lstStyle>
            <a:lvl1pPr marL="0" indent="0">
              <a:lnSpc>
                <a:spcPct val="100000"/>
              </a:lnSpc>
              <a:buNone/>
              <a:defRPr sz="1700" b="0" cap="all" baseline="0">
                <a:solidFill>
                  <a:schemeClr val="accent1"/>
                </a:solidFill>
              </a:defRPr>
            </a:lvl1pPr>
            <a:lvl2pPr marL="342900" indent="0">
              <a:buNone/>
              <a:defRPr sz="1500" b="1"/>
            </a:lvl2pPr>
            <a:lvl3pPr marL="685800" indent="0">
              <a:buNone/>
              <a:defRPr sz="140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809272" y="2821491"/>
            <a:ext cx="3483864"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4/26/2020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cxnSp>
        <p:nvCxnSpPr>
          <p:cNvPr id="29" name="Straight Connector 28"/>
          <p:cNvCxnSpPr/>
          <p:nvPr/>
        </p:nvCxnSpPr>
        <p:spPr>
          <a:xfrm>
            <a:off x="1090422" y="1847088"/>
            <a:ext cx="720564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594117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4/26/2020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cxnSp>
        <p:nvCxnSpPr>
          <p:cNvPr id="25" name="Straight Connector 24"/>
          <p:cNvCxnSpPr/>
          <p:nvPr/>
        </p:nvCxnSpPr>
        <p:spPr>
          <a:xfrm>
            <a:off x="1090422" y="1847088"/>
            <a:ext cx="720564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1589085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4/26/2020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031013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83504" y="798973"/>
            <a:ext cx="2454824" cy="2247117"/>
          </a:xfrm>
        </p:spPr>
        <p:txBody>
          <a:bodyPr anchor="b">
            <a:normAutofit/>
          </a:bodyPr>
          <a:lstStyle>
            <a:lvl1pPr algn="l">
              <a:defRPr sz="1800"/>
            </a:lvl1pPr>
          </a:lstStyle>
          <a:p>
            <a:r>
              <a:rPr lang="en-US"/>
              <a:t>Click to edit Master title style</a:t>
            </a:r>
            <a:endParaRPr lang="en-US" dirty="0"/>
          </a:p>
        </p:txBody>
      </p:sp>
      <p:sp>
        <p:nvSpPr>
          <p:cNvPr id="3" name="Content Placeholder 2"/>
          <p:cNvSpPr>
            <a:spLocks noGrp="1"/>
          </p:cNvSpPr>
          <p:nvPr>
            <p:ph idx="1"/>
          </p:nvPr>
        </p:nvSpPr>
        <p:spPr>
          <a:xfrm>
            <a:off x="3782785" y="798974"/>
            <a:ext cx="4509353"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83504" y="3205492"/>
            <a:ext cx="2456260" cy="2248181"/>
          </a:xfrm>
        </p:spPr>
        <p:txBody>
          <a:bodyPr/>
          <a:lstStyle>
            <a:lvl1pPr marL="0" indent="0" algn="l">
              <a:buNone/>
              <a:defRPr sz="1200"/>
            </a:lvl1pPr>
            <a:lvl2pPr marL="342900" indent="0">
              <a:buNone/>
              <a:defRPr sz="1100"/>
            </a:lvl2pPr>
            <a:lvl3pPr marL="685800" indent="0">
              <a:buNone/>
              <a:defRPr sz="900"/>
            </a:lvl3pPr>
            <a:lvl4pPr marL="1028700" indent="0">
              <a:buNone/>
              <a:defRPr sz="800"/>
            </a:lvl4pPr>
            <a:lvl5pPr marL="1371600" indent="0">
              <a:buNone/>
              <a:defRPr sz="800"/>
            </a:lvl5pPr>
            <a:lvl6pPr marL="1714500" indent="0">
              <a:buNone/>
              <a:defRPr sz="800"/>
            </a:lvl6pPr>
            <a:lvl7pPr marL="2057400" indent="0">
              <a:buNone/>
              <a:defRPr sz="800"/>
            </a:lvl7pPr>
            <a:lvl8pPr marL="2400300" indent="0">
              <a:buNone/>
              <a:defRPr sz="800"/>
            </a:lvl8pPr>
            <a:lvl9pPr marL="2743200" indent="0">
              <a:buNone/>
              <a:defRPr sz="8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4/26/2020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cxnSp>
        <p:nvCxnSpPr>
          <p:cNvPr id="17" name="Straight Connector 16"/>
          <p:cNvCxnSpPr/>
          <p:nvPr/>
        </p:nvCxnSpPr>
        <p:spPr>
          <a:xfrm>
            <a:off x="1086210" y="3205491"/>
            <a:ext cx="2452118"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315638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8D1FDDE-99BB-408F-A176-1B27CD520096}" type="datetimeFigureOut">
              <a:rPr lang="en-US" smtClean="0"/>
              <a:t>4/26/2020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D249BC-8D2C-4E0B-A413-6C3580B54651}" type="slidenum">
              <a:rPr lang="en-US" smtClean="0"/>
              <a:t>‹#›</a:t>
            </a:fld>
            <a:endParaRPr lang="en-US"/>
          </a:p>
        </p:txBody>
      </p:sp>
    </p:spTree>
    <p:extLst>
      <p:ext uri="{BB962C8B-B14F-4D97-AF65-F5344CB8AC3E}">
        <p14:creationId xmlns:p14="http://schemas.microsoft.com/office/powerpoint/2010/main" val="70869553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5608041" y="482171"/>
            <a:ext cx="3055900"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088405" y="1129513"/>
            <a:ext cx="4149246" cy="1830584"/>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3292" y="1122543"/>
            <a:ext cx="2093378" cy="3866327"/>
          </a:xfrm>
          <a:solidFill>
            <a:schemeClr val="bg1">
              <a:lumMod val="85000"/>
            </a:schemeClr>
          </a:solidFill>
          <a:ln w="9525" cap="sq">
            <a:noFill/>
            <a:miter lim="800000"/>
          </a:ln>
          <a:effectLst/>
        </p:spPr>
        <p:txBody>
          <a:bodyPr anchor="t"/>
          <a:lstStyle>
            <a:lvl1pPr marL="0" indent="0" algn="ctr">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dirty="0"/>
              <a:t>Click icon to add picture</a:t>
            </a:r>
          </a:p>
        </p:txBody>
      </p:sp>
      <p:sp>
        <p:nvSpPr>
          <p:cNvPr id="4" name="Text Placeholder 3"/>
          <p:cNvSpPr>
            <a:spLocks noGrp="1"/>
          </p:cNvSpPr>
          <p:nvPr>
            <p:ph type="body" sz="half" idx="2"/>
          </p:nvPr>
        </p:nvSpPr>
        <p:spPr>
          <a:xfrm>
            <a:off x="1087747" y="3145992"/>
            <a:ext cx="4143303" cy="2003742"/>
          </a:xfrm>
        </p:spPr>
        <p:txBody>
          <a:bodyPr>
            <a:normAutofit/>
          </a:bodyPr>
          <a:lstStyle>
            <a:lvl1pPr marL="0" indent="0" algn="l">
              <a:buNone/>
              <a:defRPr sz="1400"/>
            </a:lvl1pPr>
            <a:lvl2pPr marL="342900" indent="0">
              <a:buNone/>
              <a:defRPr sz="1100"/>
            </a:lvl2pPr>
            <a:lvl3pPr marL="685800" indent="0">
              <a:buNone/>
              <a:defRPr sz="900"/>
            </a:lvl3pPr>
            <a:lvl4pPr marL="1028700" indent="0">
              <a:buNone/>
              <a:defRPr sz="800"/>
            </a:lvl4pPr>
            <a:lvl5pPr marL="1371600" indent="0">
              <a:buNone/>
              <a:defRPr sz="800"/>
            </a:lvl5pPr>
            <a:lvl6pPr marL="1714500" indent="0">
              <a:buNone/>
              <a:defRPr sz="800"/>
            </a:lvl6pPr>
            <a:lvl7pPr marL="2057400" indent="0">
              <a:buNone/>
              <a:defRPr sz="800"/>
            </a:lvl7pPr>
            <a:lvl8pPr marL="2400300" indent="0">
              <a:buNone/>
              <a:defRPr sz="800"/>
            </a:lvl8pPr>
            <a:lvl9pPr marL="2743200" indent="0">
              <a:buNone/>
              <a:defRPr sz="800"/>
            </a:lvl9pPr>
          </a:lstStyle>
          <a:p>
            <a:pPr lvl="0"/>
            <a:r>
              <a:rPr lang="en-US"/>
              <a:t>Click to edit Master text styles</a:t>
            </a:r>
          </a:p>
        </p:txBody>
      </p:sp>
      <p:sp>
        <p:nvSpPr>
          <p:cNvPr id="5" name="Date Placeholder 4"/>
          <p:cNvSpPr>
            <a:spLocks noGrp="1"/>
          </p:cNvSpPr>
          <p:nvPr>
            <p:ph type="dt" sz="half" idx="10"/>
          </p:nvPr>
        </p:nvSpPr>
        <p:spPr>
          <a:xfrm>
            <a:off x="1085537" y="5469857"/>
            <a:ext cx="4145513" cy="320123"/>
          </a:xfrm>
        </p:spPr>
        <p:txBody>
          <a:bodyPr/>
          <a:lstStyle>
            <a:lvl1pPr algn="l">
              <a:defRPr/>
            </a:lvl1pPr>
          </a:lstStyle>
          <a:p>
            <a:fld id="{48A87A34-81AB-432B-8DAE-1953F412C126}" type="datetimeFigureOut">
              <a:rPr lang="en-US" smtClean="0"/>
              <a:pPr/>
              <a:t>4/26/2020</a:t>
            </a:fld>
            <a:endParaRPr lang="en-US" dirty="0"/>
          </a:p>
        </p:txBody>
      </p:sp>
      <p:sp>
        <p:nvSpPr>
          <p:cNvPr id="6" name="Footer Placeholder 5"/>
          <p:cNvSpPr>
            <a:spLocks noGrp="1"/>
          </p:cNvSpPr>
          <p:nvPr>
            <p:ph type="ftr" sz="quarter" idx="11"/>
          </p:nvPr>
        </p:nvSpPr>
        <p:spPr>
          <a:xfrm>
            <a:off x="1085537" y="318641"/>
            <a:ext cx="4155753"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cxnSp>
        <p:nvCxnSpPr>
          <p:cNvPr id="31" name="Straight Connector 30"/>
          <p:cNvCxnSpPr/>
          <p:nvPr/>
        </p:nvCxnSpPr>
        <p:spPr>
          <a:xfrm>
            <a:off x="1085537" y="3143605"/>
            <a:ext cx="4145513"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939807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26" name="Straight Connector 25"/>
          <p:cNvCxnSpPr/>
          <p:nvPr/>
        </p:nvCxnSpPr>
        <p:spPr>
          <a:xfrm>
            <a:off x="1090422" y="1847088"/>
            <a:ext cx="720564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6037549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79333" y="798974"/>
            <a:ext cx="1211807"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83504" y="798974"/>
            <a:ext cx="5871623"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15" name="Straight Connector 14"/>
          <p:cNvCxnSpPr/>
          <p:nvPr/>
        </p:nvCxnSpPr>
        <p:spPr>
          <a:xfrm>
            <a:off x="7079333" y="798974"/>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060775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8D1FDDE-99BB-408F-A176-1B27CD520096}" type="datetimeFigureOut">
              <a:rPr lang="en-US" smtClean="0"/>
              <a:t>4/26/2020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D249BC-8D2C-4E0B-A413-6C3580B54651}" type="slidenum">
              <a:rPr lang="en-US" smtClean="0"/>
              <a:t>‹#›</a:t>
            </a:fld>
            <a:endParaRPr lang="en-US"/>
          </a:p>
        </p:txBody>
      </p:sp>
    </p:spTree>
    <p:extLst>
      <p:ext uri="{BB962C8B-B14F-4D97-AF65-F5344CB8AC3E}">
        <p14:creationId xmlns:p14="http://schemas.microsoft.com/office/powerpoint/2010/main" val="33098584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2"/>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2"/>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8D1FDDE-99BB-408F-A176-1B27CD520096}" type="datetimeFigureOut">
              <a:rPr lang="en-US" smtClean="0"/>
              <a:t>4/26/2020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D249BC-8D2C-4E0B-A413-6C3580B54651}" type="slidenum">
              <a:rPr lang="en-US" smtClean="0"/>
              <a:t>‹#›</a:t>
            </a:fld>
            <a:endParaRPr lang="en-US"/>
          </a:p>
        </p:txBody>
      </p:sp>
    </p:spTree>
    <p:extLst>
      <p:ext uri="{BB962C8B-B14F-4D97-AF65-F5344CB8AC3E}">
        <p14:creationId xmlns:p14="http://schemas.microsoft.com/office/powerpoint/2010/main" val="5955740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8D1FDDE-99BB-408F-A176-1B27CD520096}" type="datetimeFigureOut">
              <a:rPr lang="en-US" smtClean="0"/>
              <a:t>4/26/2020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4D249BC-8D2C-4E0B-A413-6C3580B54651}" type="slidenum">
              <a:rPr lang="en-US" smtClean="0"/>
              <a:t>‹#›</a:t>
            </a:fld>
            <a:endParaRPr lang="en-US"/>
          </a:p>
        </p:txBody>
      </p:sp>
    </p:spTree>
    <p:extLst>
      <p:ext uri="{BB962C8B-B14F-4D97-AF65-F5344CB8AC3E}">
        <p14:creationId xmlns:p14="http://schemas.microsoft.com/office/powerpoint/2010/main" val="1573817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8D1FDDE-99BB-408F-A176-1B27CD520096}" type="datetimeFigureOut">
              <a:rPr lang="en-US" smtClean="0"/>
              <a:t>4/26/2020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4D249BC-8D2C-4E0B-A413-6C3580B54651}" type="slidenum">
              <a:rPr lang="en-US" smtClean="0"/>
              <a:t>‹#›</a:t>
            </a:fld>
            <a:endParaRPr lang="en-US"/>
          </a:p>
        </p:txBody>
      </p:sp>
    </p:spTree>
    <p:extLst>
      <p:ext uri="{BB962C8B-B14F-4D97-AF65-F5344CB8AC3E}">
        <p14:creationId xmlns:p14="http://schemas.microsoft.com/office/powerpoint/2010/main" val="870308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8D1FDDE-99BB-408F-A176-1B27CD520096}" type="datetimeFigureOut">
              <a:rPr lang="en-US" smtClean="0"/>
              <a:t>4/26/2020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4D249BC-8D2C-4E0B-A413-6C3580B54651}" type="slidenum">
              <a:rPr lang="en-US" smtClean="0"/>
              <a:t>‹#›</a:t>
            </a:fld>
            <a:endParaRPr lang="en-US"/>
          </a:p>
        </p:txBody>
      </p:sp>
    </p:spTree>
    <p:extLst>
      <p:ext uri="{BB962C8B-B14F-4D97-AF65-F5344CB8AC3E}">
        <p14:creationId xmlns:p14="http://schemas.microsoft.com/office/powerpoint/2010/main" val="35206202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8D1FDDE-99BB-408F-A176-1B27CD520096}" type="datetimeFigureOut">
              <a:rPr lang="en-US" smtClean="0"/>
              <a:t>4/26/2020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D249BC-8D2C-4E0B-A413-6C3580B54651}" type="slidenum">
              <a:rPr lang="en-US" smtClean="0"/>
              <a:t>‹#›</a:t>
            </a:fld>
            <a:endParaRPr lang="en-US"/>
          </a:p>
        </p:txBody>
      </p:sp>
    </p:spTree>
    <p:extLst>
      <p:ext uri="{BB962C8B-B14F-4D97-AF65-F5344CB8AC3E}">
        <p14:creationId xmlns:p14="http://schemas.microsoft.com/office/powerpoint/2010/main" val="42477141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8D1FDDE-99BB-408F-A176-1B27CD520096}" type="datetimeFigureOut">
              <a:rPr lang="en-US" smtClean="0"/>
              <a:t>4/26/2020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D249BC-8D2C-4E0B-A413-6C3580B54651}" type="slidenum">
              <a:rPr lang="en-US" smtClean="0"/>
              <a:t>‹#›</a:t>
            </a:fld>
            <a:endParaRPr lang="en-US"/>
          </a:p>
        </p:txBody>
      </p:sp>
    </p:spTree>
    <p:extLst>
      <p:ext uri="{BB962C8B-B14F-4D97-AF65-F5344CB8AC3E}">
        <p14:creationId xmlns:p14="http://schemas.microsoft.com/office/powerpoint/2010/main" val="4982193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2"/>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2"/>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8D1FDDE-99BB-408F-A176-1B27CD520096}" type="datetimeFigureOut">
              <a:rPr lang="en-US" smtClean="0"/>
              <a:t>4/26/2020</a:t>
            </a:fld>
            <a:endParaRPr lang="en-US"/>
          </a:p>
        </p:txBody>
      </p:sp>
      <p:sp>
        <p:nvSpPr>
          <p:cNvPr id="5" name="Footer Placeholder 4"/>
          <p:cNvSpPr>
            <a:spLocks noGrp="1"/>
          </p:cNvSpPr>
          <p:nvPr>
            <p:ph type="ftr" sz="quarter" idx="3"/>
          </p:nvPr>
        </p:nvSpPr>
        <p:spPr>
          <a:xfrm>
            <a:off x="3124200" y="6356352"/>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2"/>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4D249BC-8D2C-4E0B-A413-6C3580B54651}" type="slidenum">
              <a:rPr lang="en-US" smtClean="0"/>
              <a:t>‹#›</a:t>
            </a:fld>
            <a:endParaRPr lang="en-US"/>
          </a:p>
        </p:txBody>
      </p:sp>
    </p:spTree>
    <p:extLst>
      <p:ext uri="{BB962C8B-B14F-4D97-AF65-F5344CB8AC3E}">
        <p14:creationId xmlns:p14="http://schemas.microsoft.com/office/powerpoint/2010/main" val="21977063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7"/>
            <a:ext cx="9144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a:ext>
            </a:extLst>
          </a:blip>
          <a:srcRect b="-1562"/>
          <a:stretch/>
        </p:blipFill>
        <p:spPr bwMode="black">
          <a:xfrm>
            <a:off x="0" y="6126480"/>
            <a:ext cx="9144000" cy="742950"/>
          </a:xfrm>
          <a:prstGeom prst="rect">
            <a:avLst/>
          </a:prstGeom>
        </p:spPr>
      </p:pic>
      <p:sp>
        <p:nvSpPr>
          <p:cNvPr id="2" name="Title Placeholder 1"/>
          <p:cNvSpPr>
            <a:spLocks noGrp="1"/>
          </p:cNvSpPr>
          <p:nvPr>
            <p:ph type="title"/>
          </p:nvPr>
        </p:nvSpPr>
        <p:spPr>
          <a:xfrm>
            <a:off x="1088685" y="804520"/>
            <a:ext cx="7202456"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088685" y="2015733"/>
            <a:ext cx="7202456"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665604" y="330370"/>
            <a:ext cx="2625536" cy="309201"/>
          </a:xfrm>
          <a:prstGeom prst="rect">
            <a:avLst/>
          </a:prstGeom>
        </p:spPr>
        <p:txBody>
          <a:bodyPr vert="horz" lIns="91440" tIns="45720" rIns="91440" bIns="45720" rtlCol="0" anchor="ctr"/>
          <a:lstStyle>
            <a:lvl1pPr algn="r">
              <a:defRPr sz="800">
                <a:solidFill>
                  <a:schemeClr val="tx1">
                    <a:tint val="75000"/>
                  </a:schemeClr>
                </a:solidFill>
              </a:defRPr>
            </a:lvl1pPr>
          </a:lstStyle>
          <a:p>
            <a:fld id="{48A87A34-81AB-432B-8DAE-1953F412C126}" type="datetimeFigureOut">
              <a:rPr lang="en-US" smtClean="0"/>
              <a:pPr/>
              <a:t>4/26/2020</a:t>
            </a:fld>
            <a:endParaRPr lang="en-US" dirty="0"/>
          </a:p>
        </p:txBody>
      </p:sp>
      <p:sp>
        <p:nvSpPr>
          <p:cNvPr id="5" name="Footer Placeholder 4"/>
          <p:cNvSpPr>
            <a:spLocks noGrp="1"/>
          </p:cNvSpPr>
          <p:nvPr>
            <p:ph type="ftr" sz="quarter" idx="3"/>
          </p:nvPr>
        </p:nvSpPr>
        <p:spPr>
          <a:xfrm>
            <a:off x="1088684" y="329308"/>
            <a:ext cx="4454127" cy="309201"/>
          </a:xfrm>
          <a:prstGeom prst="rect">
            <a:avLst/>
          </a:prstGeom>
        </p:spPr>
        <p:txBody>
          <a:bodyPr vert="horz" lIns="91440" tIns="45720" rIns="91440" bIns="45720" rtlCol="0" anchor="ctr"/>
          <a:lstStyle>
            <a:lvl1pPr algn="l">
              <a:defRPr sz="8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360046" y="798973"/>
            <a:ext cx="608264" cy="503578"/>
          </a:xfrm>
          <a:prstGeom prst="rect">
            <a:avLst/>
          </a:prstGeom>
        </p:spPr>
        <p:txBody>
          <a:bodyPr vert="horz" lIns="91440" tIns="45720" rIns="91440" bIns="45720" rtlCol="0" anchor="t"/>
          <a:lstStyle>
            <a:lvl1pPr algn="r">
              <a:defRPr sz="2100">
                <a:solidFill>
                  <a:schemeClr val="accent1"/>
                </a:solidFill>
              </a:defRPr>
            </a:lvl1pPr>
          </a:lstStyle>
          <a:p>
            <a:fld id="{6D22F896-40B5-4ADD-8801-0D06FADFA095}" type="slidenum">
              <a:rPr lang="en-US" smtClean="0"/>
              <a:pPr/>
              <a:t>‹#›</a:t>
            </a:fld>
            <a:endParaRPr lang="en-US" dirty="0"/>
          </a:p>
        </p:txBody>
      </p:sp>
      <p:cxnSp>
        <p:nvCxnSpPr>
          <p:cNvPr id="10" name="Straight Connector 9"/>
          <p:cNvCxnSpPr/>
          <p:nvPr/>
        </p:nvCxnSpPr>
        <p:spPr>
          <a:xfrm>
            <a:off x="0" y="6128413"/>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42035327"/>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685800" rtl="0" eaLnBrk="1" latinLnBrk="0" hangingPunct="1">
        <a:lnSpc>
          <a:spcPct val="90000"/>
        </a:lnSpc>
        <a:spcBef>
          <a:spcPct val="0"/>
        </a:spcBef>
        <a:buNone/>
        <a:defRPr sz="2400" b="0" i="0" kern="1200" cap="all">
          <a:solidFill>
            <a:schemeClr val="tx1"/>
          </a:solidFill>
          <a:effectLst/>
          <a:latin typeface="+mj-lt"/>
          <a:ea typeface="+mj-ea"/>
          <a:cs typeface="+mj-cs"/>
        </a:defRPr>
      </a:lvl1pPr>
    </p:titleStyle>
    <p:bodyStyle>
      <a:lvl1pPr marL="171450" indent="-171450" algn="l" defTabSz="685800" rtl="0" eaLnBrk="1" latinLnBrk="0" hangingPunct="1">
        <a:lnSpc>
          <a:spcPct val="120000"/>
        </a:lnSpc>
        <a:spcBef>
          <a:spcPts val="750"/>
        </a:spcBef>
        <a:buClr>
          <a:schemeClr val="accent1"/>
        </a:buClr>
        <a:buSzPct val="100000"/>
        <a:buFont typeface="Arial" panose="020B0604020202020204" pitchFamily="34" charset="0"/>
        <a:buChar char="•"/>
        <a:defRPr sz="1500" kern="1200">
          <a:solidFill>
            <a:schemeClr val="tx1"/>
          </a:solidFill>
          <a:effectLst/>
          <a:latin typeface="+mn-lt"/>
          <a:ea typeface="+mn-ea"/>
          <a:cs typeface="+mn-cs"/>
        </a:defRPr>
      </a:lvl1pPr>
      <a:lvl2pPr marL="5143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2pPr>
      <a:lvl3pPr marL="8572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3pPr>
      <a:lvl4pPr marL="12001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1100" kern="1200" cap="none" baseline="0">
          <a:solidFill>
            <a:schemeClr val="tx1"/>
          </a:solidFill>
          <a:effectLst/>
          <a:latin typeface="+mn-lt"/>
          <a:ea typeface="+mn-ea"/>
          <a:cs typeface="+mn-cs"/>
        </a:defRPr>
      </a:lvl4pPr>
      <a:lvl5pPr marL="15430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a:solidFill>
            <a:schemeClr val="tx1"/>
          </a:solidFill>
          <a:effectLst/>
          <a:latin typeface="+mn-lt"/>
          <a:ea typeface="+mn-ea"/>
          <a:cs typeface="+mn-cs"/>
        </a:defRPr>
      </a:lvl5pPr>
      <a:lvl6pPr marL="18859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a:solidFill>
            <a:schemeClr val="tx1"/>
          </a:solidFill>
          <a:effectLst/>
          <a:latin typeface="+mn-lt"/>
          <a:ea typeface="+mn-ea"/>
          <a:cs typeface="+mn-cs"/>
        </a:defRPr>
      </a:lvl6pPr>
      <a:lvl7pPr marL="22288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a:solidFill>
            <a:schemeClr val="tx1"/>
          </a:solidFill>
          <a:effectLst/>
          <a:latin typeface="+mn-lt"/>
          <a:ea typeface="+mn-ea"/>
          <a:cs typeface="+mn-cs"/>
        </a:defRPr>
      </a:lvl7pPr>
      <a:lvl8pPr marL="25717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baseline="0">
          <a:solidFill>
            <a:schemeClr val="tx1"/>
          </a:solidFill>
          <a:effectLst/>
          <a:latin typeface="+mn-lt"/>
          <a:ea typeface="+mn-ea"/>
          <a:cs typeface="+mn-cs"/>
        </a:defRPr>
      </a:lvl8pPr>
      <a:lvl9pPr marL="29146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baseline="0">
          <a:solidFill>
            <a:schemeClr val="tx1"/>
          </a:solidFill>
          <a:effectLst/>
          <a:latin typeface="+mn-lt"/>
          <a:ea typeface="+mn-ea"/>
          <a:cs typeface="+mn-cs"/>
        </a:defRPr>
      </a:lvl9pPr>
    </p:bodyStyle>
    <p:other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jpg"/><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1836" y="456407"/>
            <a:ext cx="8686800" cy="1143000"/>
          </a:xfrm>
        </p:spPr>
        <p:txBody>
          <a:bodyPr>
            <a:normAutofit fontScale="90000"/>
          </a:bodyPr>
          <a:lstStyle/>
          <a:p>
            <a:r>
              <a:rPr lang="en-US" sz="2000" b="1" dirty="0">
                <a:solidFill>
                  <a:schemeClr val="accent6">
                    <a:lumMod val="10000"/>
                  </a:schemeClr>
                </a:solidFill>
                <a:latin typeface="Bookman Old Style" pitchFamily="18" charset="0"/>
              </a:rPr>
              <a:t>		</a:t>
            </a:r>
            <a:br>
              <a:rPr lang="en-US" sz="2000" b="1" dirty="0">
                <a:solidFill>
                  <a:schemeClr val="accent6">
                    <a:lumMod val="10000"/>
                  </a:schemeClr>
                </a:solidFill>
                <a:latin typeface="Bookman Old Style" pitchFamily="18" charset="0"/>
              </a:rPr>
            </a:br>
            <a:r>
              <a:rPr lang="en-US" sz="2000" b="1" dirty="0">
                <a:solidFill>
                  <a:schemeClr val="accent6">
                    <a:lumMod val="10000"/>
                  </a:schemeClr>
                </a:solidFill>
                <a:latin typeface="Bookman Old Style" pitchFamily="18" charset="0"/>
              </a:rPr>
              <a:t>		   </a:t>
            </a:r>
            <a:r>
              <a:rPr lang="en-US" sz="2700" b="1" dirty="0">
                <a:solidFill>
                  <a:srgbClr val="FF0000"/>
                </a:solidFill>
                <a:latin typeface="Bookman Old Style" pitchFamily="18" charset="0"/>
              </a:rPr>
              <a:t>School  of Computing </a:t>
            </a:r>
            <a:br>
              <a:rPr lang="en-US" sz="2700" b="1" dirty="0">
                <a:solidFill>
                  <a:srgbClr val="FF0000"/>
                </a:solidFill>
                <a:latin typeface="Bookman Old Style" pitchFamily="18" charset="0"/>
              </a:rPr>
            </a:br>
            <a:r>
              <a:rPr lang="en-US" sz="2700" b="1" dirty="0">
                <a:solidFill>
                  <a:srgbClr val="FF0000"/>
                </a:solidFill>
                <a:latin typeface="Bookman Old Style" pitchFamily="18" charset="0"/>
              </a:rPr>
              <a:t>		       Science and Engineering</a:t>
            </a:r>
            <a:br>
              <a:rPr lang="en-US" sz="4900" b="1" dirty="0">
                <a:solidFill>
                  <a:srgbClr val="FF0000"/>
                </a:solidFill>
                <a:latin typeface="Bookman Old Style" pitchFamily="18" charset="0"/>
              </a:rPr>
            </a:br>
            <a:endParaRPr lang="en-US" sz="4900" dirty="0">
              <a:solidFill>
                <a:srgbClr val="FF0000"/>
              </a:solidFill>
            </a:endParaRPr>
          </a:p>
        </p:txBody>
      </p:sp>
      <p:sp>
        <p:nvSpPr>
          <p:cNvPr id="3" name="Content Placeholder 2"/>
          <p:cNvSpPr>
            <a:spLocks noGrp="1"/>
          </p:cNvSpPr>
          <p:nvPr>
            <p:ph idx="1"/>
          </p:nvPr>
        </p:nvSpPr>
        <p:spPr>
          <a:xfrm>
            <a:off x="2057400" y="1981202"/>
            <a:ext cx="6934200" cy="4525963"/>
          </a:xfrm>
        </p:spPr>
        <p:txBody>
          <a:bodyPr/>
          <a:lstStyle/>
          <a:p>
            <a:pPr marL="0" indent="0">
              <a:buNone/>
            </a:pPr>
            <a:r>
              <a:rPr lang="en-US" b="1" dirty="0">
                <a:solidFill>
                  <a:schemeClr val="accent6">
                    <a:lumMod val="10000"/>
                  </a:schemeClr>
                </a:solidFill>
                <a:latin typeface="Bookman Old Style" pitchFamily="18" charset="0"/>
              </a:rPr>
              <a:t> </a:t>
            </a:r>
          </a:p>
          <a:p>
            <a:pPr marL="0" indent="0" algn="just">
              <a:buNone/>
            </a:pPr>
            <a:r>
              <a:rPr lang="en-US" dirty="0"/>
              <a:t>Program: </a:t>
            </a:r>
            <a:r>
              <a:rPr lang="en-US" b="1" dirty="0"/>
              <a:t>B Tech</a:t>
            </a:r>
          </a:p>
          <a:p>
            <a:pPr marL="0" indent="0" algn="just">
              <a:buNone/>
            </a:pPr>
            <a:r>
              <a:rPr lang="en-US" dirty="0"/>
              <a:t>Course Code: </a:t>
            </a:r>
            <a:r>
              <a:rPr lang="en-US" b="1" dirty="0"/>
              <a:t>BCSE3016</a:t>
            </a:r>
          </a:p>
          <a:p>
            <a:pPr marL="0" indent="0" algn="just">
              <a:buNone/>
            </a:pPr>
            <a:r>
              <a:rPr lang="en-US" dirty="0"/>
              <a:t>Course Name: </a:t>
            </a:r>
            <a:r>
              <a:rPr lang="en-US" b="1" dirty="0"/>
              <a:t>Web Tech (PBL MODE)</a:t>
            </a:r>
          </a:p>
        </p:txBody>
      </p:sp>
      <p:sp>
        <p:nvSpPr>
          <p:cNvPr id="7" name="Right Triangle 6"/>
          <p:cNvSpPr/>
          <p:nvPr/>
        </p:nvSpPr>
        <p:spPr>
          <a:xfrm>
            <a:off x="0" y="2971800"/>
            <a:ext cx="4572000" cy="3886200"/>
          </a:xfrm>
          <a:prstGeom prst="rtTriangl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pic>
        <p:nvPicPr>
          <p:cNvPr id="8" name="Google Shape;66;p13"/>
          <p:cNvPicPr preferRelativeResize="0"/>
          <p:nvPr/>
        </p:nvPicPr>
        <p:blipFill>
          <a:blip r:embed="rId2">
            <a:alphaModFix/>
          </a:blip>
          <a:stretch>
            <a:fillRect/>
          </a:stretch>
        </p:blipFill>
        <p:spPr>
          <a:xfrm>
            <a:off x="0" y="152402"/>
            <a:ext cx="3733800" cy="1524793"/>
          </a:xfrm>
          <a:prstGeom prst="rect">
            <a:avLst/>
          </a:prstGeom>
          <a:noFill/>
          <a:ln>
            <a:noFill/>
          </a:ln>
        </p:spPr>
      </p:pic>
    </p:spTree>
    <p:extLst>
      <p:ext uri="{BB962C8B-B14F-4D97-AF65-F5344CB8AC3E}">
        <p14:creationId xmlns:p14="http://schemas.microsoft.com/office/powerpoint/2010/main" val="2865657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0783" y="1"/>
            <a:ext cx="9164783" cy="838200"/>
          </a:xfrm>
        </p:spPr>
        <p:style>
          <a:lnRef idx="1">
            <a:schemeClr val="accent2"/>
          </a:lnRef>
          <a:fillRef idx="3">
            <a:schemeClr val="accent2"/>
          </a:fillRef>
          <a:effectRef idx="2">
            <a:schemeClr val="accent2"/>
          </a:effectRef>
          <a:fontRef idx="minor">
            <a:schemeClr val="lt1"/>
          </a:fontRef>
        </p:style>
        <p:txBody>
          <a:bodyPr>
            <a:normAutofit fontScale="90000"/>
          </a:bodyPr>
          <a:lstStyle/>
          <a:p>
            <a:r>
              <a:rPr lang="en-US" sz="2400" dirty="0"/>
              <a:t>		</a:t>
            </a:r>
            <a:br>
              <a:rPr lang="en-US" sz="2400" dirty="0"/>
            </a:br>
            <a:r>
              <a:rPr lang="en-US" sz="2400" dirty="0"/>
              <a:t>                  </a:t>
            </a:r>
            <a:r>
              <a:rPr lang="en-US" sz="2700" b="1" dirty="0"/>
              <a:t>School of Computing Science and Engineering</a:t>
            </a:r>
            <a:br>
              <a:rPr lang="en-US" sz="2400" dirty="0"/>
            </a:br>
            <a:r>
              <a:rPr lang="en-US" sz="2400" dirty="0"/>
              <a:t>C</a:t>
            </a:r>
            <a:r>
              <a:rPr lang="en-US" sz="2000" dirty="0">
                <a:solidFill>
                  <a:schemeClr val="bg1"/>
                </a:solidFill>
              </a:rPr>
              <a:t>ourse Code :BCSE3016  Course Name:  WEB TECH                          </a:t>
            </a:r>
            <a:br>
              <a:rPr lang="en-US" sz="2000" dirty="0">
                <a:solidFill>
                  <a:schemeClr val="bg1"/>
                </a:solidFill>
              </a:rPr>
            </a:br>
            <a:br>
              <a:rPr lang="en-US" sz="2000" dirty="0"/>
            </a:br>
            <a:endParaRPr lang="en-US" sz="2000" dirty="0"/>
          </a:p>
        </p:txBody>
      </p:sp>
      <p:sp>
        <p:nvSpPr>
          <p:cNvPr id="5" name="Content Placeholder 4"/>
          <p:cNvSpPr>
            <a:spLocks noGrp="1"/>
          </p:cNvSpPr>
          <p:nvPr>
            <p:ph idx="1"/>
          </p:nvPr>
        </p:nvSpPr>
        <p:spPr>
          <a:xfrm>
            <a:off x="446807" y="2590802"/>
            <a:ext cx="8229600" cy="4525963"/>
          </a:xfrm>
        </p:spPr>
        <p:txBody>
          <a:bodyPr vert="horz" lIns="91440" tIns="45720" rIns="91440" bIns="45720" rtlCol="0" anchor="t">
            <a:noAutofit/>
          </a:bodyPr>
          <a:lstStyle/>
          <a:p>
            <a:pPr>
              <a:lnSpc>
                <a:spcPct val="120000"/>
              </a:lnSpc>
              <a:spcBef>
                <a:spcPts val="1000"/>
              </a:spcBef>
              <a:buFont typeface="Arial" panose="05000000000000000000" pitchFamily="2" charset="2"/>
              <a:buChar char="•"/>
            </a:pPr>
            <a:r>
              <a:rPr lang="en-US" sz="2400" dirty="0">
                <a:ea typeface="+mn-lt"/>
                <a:cs typeface="+mn-lt"/>
              </a:rPr>
              <a:t>Canteen Billing System is the system where customers order their food and receive food without any delay as they directly go and collect what they ordered without waiting for a turn or waiting time .</a:t>
            </a:r>
          </a:p>
          <a:p>
            <a:pPr>
              <a:lnSpc>
                <a:spcPct val="120000"/>
              </a:lnSpc>
              <a:spcBef>
                <a:spcPts val="1000"/>
              </a:spcBef>
              <a:buFont typeface="Arial" panose="05000000000000000000" pitchFamily="2" charset="2"/>
              <a:buChar char="•"/>
            </a:pPr>
            <a:r>
              <a:rPr lang="en-US" sz="2400" dirty="0">
                <a:ea typeface="+mn-lt"/>
                <a:cs typeface="+mn-lt"/>
              </a:rPr>
              <a:t>The System aims to accelerate customer orders and customer order system used by employees to accept customer order.</a:t>
            </a:r>
          </a:p>
          <a:p>
            <a:pPr>
              <a:lnSpc>
                <a:spcPct val="120000"/>
              </a:lnSpc>
              <a:spcBef>
                <a:spcPts val="1000"/>
              </a:spcBef>
              <a:buFont typeface="Arial" panose="05000000000000000000" pitchFamily="2" charset="2"/>
              <a:buChar char="•"/>
            </a:pPr>
            <a:endParaRPr lang="en-US" sz="2400" dirty="0">
              <a:ea typeface="+mn-lt"/>
              <a:cs typeface="+mn-lt"/>
            </a:endParaRPr>
          </a:p>
          <a:p>
            <a:pPr marL="0" indent="0" algn="just">
              <a:buNone/>
            </a:pPr>
            <a:r>
              <a:rPr lang="en-US" sz="2400" dirty="0">
                <a:ea typeface="+mn-lt"/>
                <a:cs typeface="+mn-lt"/>
              </a:rPr>
              <a:t>                               </a:t>
            </a:r>
            <a:endParaRPr lang="en-US"/>
          </a:p>
          <a:p>
            <a:pPr marL="0" indent="0" algn="just">
              <a:buNone/>
            </a:pPr>
            <a:r>
              <a:rPr lang="en-US" sz="2400" dirty="0">
                <a:ea typeface="+mn-lt"/>
                <a:cs typeface="+mn-lt"/>
              </a:rPr>
              <a:t>               </a:t>
            </a:r>
            <a:endParaRPr lang="en-US" sz="2400" dirty="0"/>
          </a:p>
          <a:p>
            <a:pPr marL="0" indent="0" algn="just">
              <a:buNone/>
            </a:pPr>
            <a:r>
              <a:rPr lang="en-US" sz="2400" dirty="0">
                <a:ea typeface="+mn-lt"/>
                <a:cs typeface="+mn-lt"/>
              </a:rPr>
              <a:t>                           </a:t>
            </a:r>
            <a:endParaRPr lang="en-US" sz="2400" dirty="0"/>
          </a:p>
          <a:p>
            <a:pPr marL="0" indent="0" algn="just">
              <a:buNone/>
            </a:pPr>
            <a:r>
              <a:rPr lang="en-US" sz="2400" dirty="0">
                <a:ea typeface="+mn-lt"/>
                <a:cs typeface="+mn-lt"/>
              </a:rPr>
              <a:t>                        </a:t>
            </a:r>
            <a:endParaRPr lang="en-US" sz="2400" dirty="0"/>
          </a:p>
          <a:p>
            <a:pPr algn="just">
              <a:buFont typeface="Wingdings" panose="05000000000000000000" pitchFamily="2" charset="2"/>
              <a:buChar char="Ø"/>
            </a:pPr>
            <a:endParaRPr lang="en-US" sz="2400" dirty="0"/>
          </a:p>
        </p:txBody>
      </p:sp>
      <p:pic>
        <p:nvPicPr>
          <p:cNvPr id="6" name="Google Shape;66;p13"/>
          <p:cNvPicPr preferRelativeResize="0"/>
          <p:nvPr/>
        </p:nvPicPr>
        <p:blipFill>
          <a:blip r:embed="rId2">
            <a:alphaModFix/>
          </a:blip>
          <a:stretch>
            <a:fillRect/>
          </a:stretch>
        </p:blipFill>
        <p:spPr>
          <a:xfrm>
            <a:off x="-1" y="-3488"/>
            <a:ext cx="2057401" cy="841688"/>
          </a:xfrm>
          <a:prstGeom prst="rect">
            <a:avLst/>
          </a:prstGeom>
          <a:noFill/>
          <a:ln>
            <a:noFill/>
          </a:ln>
        </p:spPr>
      </p:pic>
      <p:sp>
        <p:nvSpPr>
          <p:cNvPr id="11" name="TextBox 10"/>
          <p:cNvSpPr txBox="1"/>
          <p:nvPr/>
        </p:nvSpPr>
        <p:spPr>
          <a:xfrm>
            <a:off x="-1" y="6477000"/>
            <a:ext cx="9171710" cy="369332"/>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r>
              <a:rPr lang="en-US" dirty="0">
                <a:solidFill>
                  <a:schemeClr val="bg1"/>
                </a:solidFill>
                <a:latin typeface="Merriweather"/>
                <a:ea typeface="Merriweather"/>
                <a:cs typeface="Merriweather"/>
                <a:sym typeface="Merriweather"/>
              </a:rPr>
              <a:t>Program Name:	B-TECH		               Program Code:</a:t>
            </a:r>
          </a:p>
        </p:txBody>
      </p:sp>
      <p:sp>
        <p:nvSpPr>
          <p:cNvPr id="2" name="Rectangle 1">
            <a:extLst>
              <a:ext uri="{FF2B5EF4-FFF2-40B4-BE49-F238E27FC236}">
                <a16:creationId xmlns:a16="http://schemas.microsoft.com/office/drawing/2014/main" id="{11CA78AA-0339-47CD-B30F-B9827198FE74}"/>
              </a:ext>
            </a:extLst>
          </p:cNvPr>
          <p:cNvSpPr/>
          <p:nvPr/>
        </p:nvSpPr>
        <p:spPr>
          <a:xfrm>
            <a:off x="3603098" y="1066802"/>
            <a:ext cx="5236819" cy="1015663"/>
          </a:xfrm>
          <a:prstGeom prst="rect">
            <a:avLst/>
          </a:prstGeom>
          <a:noFill/>
        </p:spPr>
        <p:txBody>
          <a:bodyPr wrap="none" lIns="91440" tIns="45720" rIns="91440" bIns="45720" anchor="t">
            <a:spAutoFit/>
          </a:bodyPr>
          <a:lstStyle/>
          <a:p>
            <a:pPr algn="ctr"/>
            <a:r>
              <a:rPr lang="en-US" sz="6000" b="1" dirty="0">
                <a:ln w="0">
                  <a:solidFill>
                    <a:schemeClr val="tx1"/>
                  </a:solidFill>
                </a:ln>
                <a:gradFill>
                  <a:gsLst>
                    <a:gs pos="21000">
                      <a:srgbClr val="53575C"/>
                    </a:gs>
                    <a:gs pos="88000">
                      <a:srgbClr val="C5C7CA"/>
                    </a:gs>
                  </a:gsLst>
                  <a:lin ang="5400000"/>
                </a:gradFill>
                <a:effectLst>
                  <a:reflection blurRad="6350" stA="60000" endA="900" endPos="58000" dir="5400000" sy="-100000" algn="bl" rotWithShape="0"/>
                </a:effectLst>
              </a:rPr>
              <a:t>INTRODUCTION</a:t>
            </a:r>
            <a:endParaRPr lang="en-US" sz="5400" b="1" dirty="0">
              <a:ln w="0">
                <a:solidFill>
                  <a:schemeClr val="tx1"/>
                </a:solidFill>
              </a:ln>
              <a:gradFill>
                <a:gsLst>
                  <a:gs pos="21000">
                    <a:srgbClr val="53575C"/>
                  </a:gs>
                  <a:gs pos="88000">
                    <a:srgbClr val="C5C7CA"/>
                  </a:gs>
                </a:gsLst>
                <a:lin ang="5400000"/>
              </a:gradFill>
              <a:effectLst>
                <a:reflection blurRad="6350" stA="60000" endA="900" endPos="58000" dir="5400000" sy="-100000" algn="bl" rotWithShape="0"/>
              </a:effectLst>
            </a:endParaRPr>
          </a:p>
        </p:txBody>
      </p:sp>
    </p:spTree>
    <p:extLst>
      <p:ext uri="{BB962C8B-B14F-4D97-AF65-F5344CB8AC3E}">
        <p14:creationId xmlns:p14="http://schemas.microsoft.com/office/powerpoint/2010/main" val="38153559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0" y="0"/>
            <a:ext cx="9164638" cy="838200"/>
          </a:xfrm>
        </p:spPr>
        <p:style>
          <a:lnRef idx="1">
            <a:schemeClr val="accent2"/>
          </a:lnRef>
          <a:fillRef idx="3">
            <a:schemeClr val="accent2"/>
          </a:fillRef>
          <a:effectRef idx="2">
            <a:schemeClr val="accent2"/>
          </a:effectRef>
          <a:fontRef idx="minor">
            <a:schemeClr val="lt1"/>
          </a:fontRef>
        </p:style>
        <p:txBody>
          <a:bodyPr>
            <a:normAutofit fontScale="90000"/>
          </a:bodyPr>
          <a:lstStyle/>
          <a:p>
            <a:r>
              <a:rPr lang="en-US" sz="2400" dirty="0"/>
              <a:t>		</a:t>
            </a:r>
            <a:br>
              <a:rPr lang="en-US" sz="2400" dirty="0"/>
            </a:br>
            <a:r>
              <a:rPr lang="en-US" sz="2400" dirty="0"/>
              <a:t>                  </a:t>
            </a:r>
            <a:r>
              <a:rPr lang="en-US" sz="2700" b="1" dirty="0"/>
              <a:t>School of Computing Science and Engineering</a:t>
            </a:r>
            <a:br>
              <a:rPr lang="en-US" sz="2400" dirty="0"/>
            </a:br>
            <a:r>
              <a:rPr lang="en-US" sz="2400" dirty="0"/>
              <a:t>C</a:t>
            </a:r>
            <a:r>
              <a:rPr lang="en-US" sz="2000" dirty="0">
                <a:solidFill>
                  <a:schemeClr val="bg1"/>
                </a:solidFill>
              </a:rPr>
              <a:t>ourse Code :BCSE3016  Course Name:  WEB TECH                          </a:t>
            </a:r>
            <a:br>
              <a:rPr lang="en-US" sz="2000" dirty="0">
                <a:solidFill>
                  <a:schemeClr val="bg1"/>
                </a:solidFill>
              </a:rPr>
            </a:br>
            <a:br>
              <a:rPr lang="en-US" sz="2000" dirty="0"/>
            </a:br>
            <a:endParaRPr lang="en-US" sz="2000" dirty="0"/>
          </a:p>
        </p:txBody>
      </p:sp>
      <p:pic>
        <p:nvPicPr>
          <p:cNvPr id="6" name="Google Shape;66;p13"/>
          <p:cNvPicPr preferRelativeResize="0"/>
          <p:nvPr/>
        </p:nvPicPr>
        <p:blipFill>
          <a:blip r:embed="rId2">
            <a:alphaModFix/>
          </a:blip>
          <a:stretch>
            <a:fillRect/>
          </a:stretch>
        </p:blipFill>
        <p:spPr>
          <a:xfrm>
            <a:off x="-1" y="-3488"/>
            <a:ext cx="2057401" cy="841688"/>
          </a:xfrm>
          <a:prstGeom prst="rect">
            <a:avLst/>
          </a:prstGeom>
          <a:noFill/>
          <a:ln>
            <a:noFill/>
          </a:ln>
        </p:spPr>
      </p:pic>
      <p:sp>
        <p:nvSpPr>
          <p:cNvPr id="11" name="TextBox 10"/>
          <p:cNvSpPr txBox="1"/>
          <p:nvPr/>
        </p:nvSpPr>
        <p:spPr>
          <a:xfrm>
            <a:off x="-1" y="6477000"/>
            <a:ext cx="9171710" cy="369332"/>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r>
              <a:rPr lang="en-US" dirty="0">
                <a:solidFill>
                  <a:schemeClr val="bg1"/>
                </a:solidFill>
                <a:latin typeface="Merriweather"/>
                <a:ea typeface="Merriweather"/>
                <a:cs typeface="Merriweather"/>
                <a:sym typeface="Merriweather"/>
              </a:rPr>
              <a:t>Program Name:	B-TECH		               Program Code: </a:t>
            </a:r>
          </a:p>
        </p:txBody>
      </p:sp>
      <p:graphicFrame>
        <p:nvGraphicFramePr>
          <p:cNvPr id="8" name="Content Placeholder 2" descr="SmartArt graphic">
            <a:extLst>
              <a:ext uri="{FF2B5EF4-FFF2-40B4-BE49-F238E27FC236}">
                <a16:creationId xmlns:a16="http://schemas.microsoft.com/office/drawing/2014/main" id="{360341D5-9027-4FE3-83A5-7711234F9BAC}"/>
              </a:ext>
            </a:extLst>
          </p:cNvPr>
          <p:cNvGraphicFramePr>
            <a:graphicFrameLocks/>
          </p:cNvGraphicFramePr>
          <p:nvPr>
            <p:extLst>
              <p:ext uri="{D42A27DB-BD31-4B8C-83A1-F6EECF244321}">
                <p14:modId xmlns:p14="http://schemas.microsoft.com/office/powerpoint/2010/main" val="4105164263"/>
              </p:ext>
            </p:extLst>
          </p:nvPr>
        </p:nvGraphicFramePr>
        <p:xfrm>
          <a:off x="661409" y="2075196"/>
          <a:ext cx="6600071" cy="370496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7" name="TextBox 56">
            <a:extLst>
              <a:ext uri="{FF2B5EF4-FFF2-40B4-BE49-F238E27FC236}">
                <a16:creationId xmlns:a16="http://schemas.microsoft.com/office/drawing/2014/main" id="{03C963EF-2384-421B-A261-522FCC143528}"/>
              </a:ext>
            </a:extLst>
          </p:cNvPr>
          <p:cNvSpPr txBox="1"/>
          <p:nvPr/>
        </p:nvSpPr>
        <p:spPr>
          <a:xfrm>
            <a:off x="714244" y="1030281"/>
            <a:ext cx="7220389" cy="584775"/>
          </a:xfrm>
          <a:prstGeom prst="rect">
            <a:avLst/>
          </a:prstGeom>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b="1" dirty="0">
                <a:solidFill>
                  <a:schemeClr val="bg1">
                    <a:lumMod val="50000"/>
                  </a:schemeClr>
                </a:solidFill>
                <a:cs typeface="Calibri"/>
              </a:rPr>
              <a:t>MOTIVATION AND SCOPE</a:t>
            </a:r>
          </a:p>
        </p:txBody>
      </p:sp>
    </p:spTree>
    <p:extLst>
      <p:ext uri="{BB962C8B-B14F-4D97-AF65-F5344CB8AC3E}">
        <p14:creationId xmlns:p14="http://schemas.microsoft.com/office/powerpoint/2010/main" val="28479556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0" y="0"/>
            <a:ext cx="9164638" cy="838200"/>
          </a:xfrm>
        </p:spPr>
        <p:style>
          <a:lnRef idx="1">
            <a:schemeClr val="accent2"/>
          </a:lnRef>
          <a:fillRef idx="3">
            <a:schemeClr val="accent2"/>
          </a:fillRef>
          <a:effectRef idx="2">
            <a:schemeClr val="accent2"/>
          </a:effectRef>
          <a:fontRef idx="minor">
            <a:schemeClr val="lt1"/>
          </a:fontRef>
        </p:style>
        <p:txBody>
          <a:bodyPr>
            <a:normAutofit fontScale="90000"/>
          </a:bodyPr>
          <a:lstStyle/>
          <a:p>
            <a:r>
              <a:rPr lang="en-US" sz="2400" dirty="0"/>
              <a:t>		</a:t>
            </a:r>
            <a:br>
              <a:rPr lang="en-US" sz="2400" dirty="0"/>
            </a:br>
            <a:r>
              <a:rPr lang="en-US" sz="2400" dirty="0"/>
              <a:t>                  </a:t>
            </a:r>
            <a:r>
              <a:rPr lang="en-US" sz="2700" b="1" dirty="0"/>
              <a:t>School of Computing Science and Engineering</a:t>
            </a:r>
            <a:br>
              <a:rPr lang="en-US" sz="2400" dirty="0"/>
            </a:br>
            <a:r>
              <a:rPr lang="en-US" sz="2400" dirty="0"/>
              <a:t>C</a:t>
            </a:r>
            <a:r>
              <a:rPr lang="en-US" sz="2000" dirty="0">
                <a:solidFill>
                  <a:schemeClr val="bg1"/>
                </a:solidFill>
              </a:rPr>
              <a:t>ourse Code :BCSE3016  Course Name:  WEB TECH                          </a:t>
            </a:r>
            <a:br>
              <a:rPr lang="en-US" sz="2000" dirty="0">
                <a:solidFill>
                  <a:schemeClr val="bg1"/>
                </a:solidFill>
              </a:rPr>
            </a:br>
            <a:br>
              <a:rPr lang="en-US" sz="2000" dirty="0"/>
            </a:br>
            <a:endParaRPr lang="en-US" sz="2000" dirty="0"/>
          </a:p>
        </p:txBody>
      </p:sp>
      <p:pic>
        <p:nvPicPr>
          <p:cNvPr id="6" name="Google Shape;66;p13"/>
          <p:cNvPicPr preferRelativeResize="0"/>
          <p:nvPr/>
        </p:nvPicPr>
        <p:blipFill>
          <a:blip r:embed="rId2">
            <a:alphaModFix/>
          </a:blip>
          <a:stretch>
            <a:fillRect/>
          </a:stretch>
        </p:blipFill>
        <p:spPr>
          <a:xfrm>
            <a:off x="-1" y="-3488"/>
            <a:ext cx="2057401" cy="841688"/>
          </a:xfrm>
          <a:prstGeom prst="rect">
            <a:avLst/>
          </a:prstGeom>
          <a:noFill/>
          <a:ln>
            <a:noFill/>
          </a:ln>
        </p:spPr>
      </p:pic>
      <p:sp>
        <p:nvSpPr>
          <p:cNvPr id="11" name="TextBox 10"/>
          <p:cNvSpPr txBox="1"/>
          <p:nvPr/>
        </p:nvSpPr>
        <p:spPr>
          <a:xfrm>
            <a:off x="-1" y="6477000"/>
            <a:ext cx="9171710" cy="369332"/>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r>
              <a:rPr lang="en-US" dirty="0">
                <a:solidFill>
                  <a:schemeClr val="bg1"/>
                </a:solidFill>
                <a:latin typeface="Merriweather"/>
                <a:ea typeface="Merriweather"/>
                <a:cs typeface="Merriweather"/>
                <a:sym typeface="Merriweather"/>
              </a:rPr>
              <a:t>Program Name:	B-TECH		               Program Code: </a:t>
            </a:r>
          </a:p>
        </p:txBody>
      </p:sp>
      <p:sp>
        <p:nvSpPr>
          <p:cNvPr id="5" name="Rectangle 4">
            <a:extLst>
              <a:ext uri="{FF2B5EF4-FFF2-40B4-BE49-F238E27FC236}">
                <a16:creationId xmlns:a16="http://schemas.microsoft.com/office/drawing/2014/main" id="{C8E3C4A9-ACF6-4E99-BA9A-39E400704140}"/>
              </a:ext>
            </a:extLst>
          </p:cNvPr>
          <p:cNvSpPr/>
          <p:nvPr/>
        </p:nvSpPr>
        <p:spPr>
          <a:xfrm>
            <a:off x="1405333" y="877480"/>
            <a:ext cx="7312964" cy="923330"/>
          </a:xfrm>
          <a:prstGeom prst="rect">
            <a:avLst/>
          </a:prstGeom>
          <a:noFill/>
        </p:spPr>
        <p:txBody>
          <a:bodyPr wrap="none" lIns="91440" tIns="45720" rIns="91440" bIns="45720">
            <a:spAutoFit/>
          </a:bodyPr>
          <a:lstStyle/>
          <a:p>
            <a:pPr algn="ctr"/>
            <a:r>
              <a:rPr lang="en-US" sz="5400" b="0" cap="none" spc="0" dirty="0">
                <a:ln w="0">
                  <a:solidFill>
                    <a:schemeClr val="tx1"/>
                  </a:solidFill>
                </a:ln>
                <a:gradFill>
                  <a:gsLst>
                    <a:gs pos="21000">
                      <a:srgbClr val="53575C"/>
                    </a:gs>
                    <a:gs pos="88000">
                      <a:srgbClr val="C5C7CA"/>
                    </a:gs>
                  </a:gsLst>
                  <a:lin ang="5400000"/>
                </a:gradFill>
                <a:effectLst>
                  <a:reflection blurRad="6350" stA="55000" endA="300" endPos="45500" dir="5400000" sy="-100000" algn="bl" rotWithShape="0"/>
                </a:effectLst>
              </a:rPr>
              <a:t>CONCEPT DEVELOPMENT</a:t>
            </a:r>
          </a:p>
        </p:txBody>
      </p:sp>
      <p:pic>
        <p:nvPicPr>
          <p:cNvPr id="2" name="Picture 6" descr="A picture containing text, map&#10;&#10;Description generated with very high confidence">
            <a:extLst>
              <a:ext uri="{FF2B5EF4-FFF2-40B4-BE49-F238E27FC236}">
                <a16:creationId xmlns:a16="http://schemas.microsoft.com/office/drawing/2014/main" id="{769EDF0A-5378-47DF-9DCC-FFFD492F6948}"/>
              </a:ext>
            </a:extLst>
          </p:cNvPr>
          <p:cNvPicPr>
            <a:picLocks noChangeAspect="1"/>
          </p:cNvPicPr>
          <p:nvPr/>
        </p:nvPicPr>
        <p:blipFill>
          <a:blip r:embed="rId3"/>
          <a:stretch>
            <a:fillRect/>
          </a:stretch>
        </p:blipFill>
        <p:spPr>
          <a:xfrm>
            <a:off x="1462198" y="1802360"/>
            <a:ext cx="6851678" cy="4591170"/>
          </a:xfrm>
          <a:prstGeom prst="rect">
            <a:avLst/>
          </a:prstGeom>
        </p:spPr>
      </p:pic>
    </p:spTree>
    <p:extLst>
      <p:ext uri="{BB962C8B-B14F-4D97-AF65-F5344CB8AC3E}">
        <p14:creationId xmlns:p14="http://schemas.microsoft.com/office/powerpoint/2010/main" val="19832187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8">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9144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3E5AB01B-6767-4D7C-B81D-2841EB64689F}"/>
              </a:ext>
            </a:extLst>
          </p:cNvPr>
          <p:cNvSpPr txBox="1"/>
          <p:nvPr/>
        </p:nvSpPr>
        <p:spPr>
          <a:xfrm>
            <a:off x="417399" y="643467"/>
            <a:ext cx="8408193" cy="744836"/>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gn="ctr">
              <a:lnSpc>
                <a:spcPct val="90000"/>
              </a:lnSpc>
              <a:spcBef>
                <a:spcPct val="0"/>
              </a:spcBef>
              <a:spcAft>
                <a:spcPts val="600"/>
              </a:spcAft>
            </a:pPr>
            <a:r>
              <a:rPr lang="en-US" sz="2800" dirty="0">
                <a:solidFill>
                  <a:schemeClr val="bg1"/>
                </a:solidFill>
                <a:latin typeface="+mj-lt"/>
                <a:ea typeface="+mj-ea"/>
                <a:cs typeface="Calibri"/>
              </a:rPr>
              <a:t>FLOWCHART</a:t>
            </a:r>
            <a:endParaRPr lang="en-US" sz="2800" kern="1200" dirty="0">
              <a:solidFill>
                <a:schemeClr val="bg1"/>
              </a:solidFill>
              <a:latin typeface="+mj-lt"/>
              <a:ea typeface="+mj-ea"/>
              <a:cs typeface="Calibri"/>
            </a:endParaRPr>
          </a:p>
        </p:txBody>
      </p:sp>
      <p:pic>
        <p:nvPicPr>
          <p:cNvPr id="2" name="Picture 2" descr="A close up of text on a white background&#10;&#10;Description generated with high confidence">
            <a:extLst>
              <a:ext uri="{FF2B5EF4-FFF2-40B4-BE49-F238E27FC236}">
                <a16:creationId xmlns:a16="http://schemas.microsoft.com/office/drawing/2014/main" id="{367B4B0C-CDDB-43F3-A686-97C8EB1F3B78}"/>
              </a:ext>
            </a:extLst>
          </p:cNvPr>
          <p:cNvPicPr>
            <a:picLocks noChangeAspect="1"/>
          </p:cNvPicPr>
          <p:nvPr/>
        </p:nvPicPr>
        <p:blipFill>
          <a:blip r:embed="rId2"/>
          <a:stretch>
            <a:fillRect/>
          </a:stretch>
        </p:blipFill>
        <p:spPr>
          <a:xfrm>
            <a:off x="848102" y="1675227"/>
            <a:ext cx="7447794" cy="4394199"/>
          </a:xfrm>
          <a:prstGeom prst="rect">
            <a:avLst/>
          </a:prstGeom>
        </p:spPr>
      </p:pic>
    </p:spTree>
    <p:extLst>
      <p:ext uri="{BB962C8B-B14F-4D97-AF65-F5344CB8AC3E}">
        <p14:creationId xmlns:p14="http://schemas.microsoft.com/office/powerpoint/2010/main" val="27429255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0783" y="1"/>
            <a:ext cx="9164783" cy="838200"/>
          </a:xfrm>
        </p:spPr>
        <p:style>
          <a:lnRef idx="1">
            <a:schemeClr val="accent2"/>
          </a:lnRef>
          <a:fillRef idx="3">
            <a:schemeClr val="accent2"/>
          </a:fillRef>
          <a:effectRef idx="2">
            <a:schemeClr val="accent2"/>
          </a:effectRef>
          <a:fontRef idx="minor">
            <a:schemeClr val="lt1"/>
          </a:fontRef>
        </p:style>
        <p:txBody>
          <a:bodyPr>
            <a:normAutofit fontScale="90000"/>
          </a:bodyPr>
          <a:lstStyle/>
          <a:p>
            <a:r>
              <a:rPr lang="en-US" sz="2400" dirty="0"/>
              <a:t>		</a:t>
            </a:r>
            <a:br>
              <a:rPr lang="en-US" sz="2400" dirty="0"/>
            </a:br>
            <a:r>
              <a:rPr lang="en-US" sz="2400" dirty="0"/>
              <a:t>                  </a:t>
            </a:r>
            <a:r>
              <a:rPr lang="en-US" sz="2700" b="1" dirty="0"/>
              <a:t>School of Computing Science and Engineering</a:t>
            </a:r>
            <a:br>
              <a:rPr lang="en-US" sz="2400" dirty="0"/>
            </a:br>
            <a:r>
              <a:rPr lang="en-US" sz="2400" dirty="0"/>
              <a:t>C</a:t>
            </a:r>
            <a:r>
              <a:rPr lang="en-US" sz="2000" dirty="0">
                <a:solidFill>
                  <a:schemeClr val="bg1"/>
                </a:solidFill>
              </a:rPr>
              <a:t>ourse Code :BCSE3016  Course Name:  WEB TECH                          </a:t>
            </a:r>
            <a:br>
              <a:rPr lang="en-US" sz="2000" dirty="0">
                <a:solidFill>
                  <a:schemeClr val="bg1"/>
                </a:solidFill>
              </a:rPr>
            </a:br>
            <a:br>
              <a:rPr lang="en-US" sz="2000" dirty="0"/>
            </a:br>
            <a:endParaRPr lang="en-US" sz="2000" dirty="0"/>
          </a:p>
        </p:txBody>
      </p:sp>
      <p:sp>
        <p:nvSpPr>
          <p:cNvPr id="5" name="Content Placeholder 4"/>
          <p:cNvSpPr>
            <a:spLocks noGrp="1"/>
          </p:cNvSpPr>
          <p:nvPr>
            <p:ph idx="1"/>
          </p:nvPr>
        </p:nvSpPr>
        <p:spPr>
          <a:xfrm>
            <a:off x="446807" y="2590802"/>
            <a:ext cx="8229600" cy="4525963"/>
          </a:xfrm>
        </p:spPr>
        <p:txBody>
          <a:bodyPr>
            <a:noAutofit/>
          </a:bodyPr>
          <a:lstStyle/>
          <a:p>
            <a:pPr algn="just">
              <a:buFont typeface="Wingdings" panose="05000000000000000000" pitchFamily="2" charset="2"/>
              <a:buChar char="Ø"/>
            </a:pPr>
            <a:r>
              <a:rPr lang="en-US" sz="2400" dirty="0"/>
              <a:t>We used HTML for the webpage creation.</a:t>
            </a:r>
          </a:p>
          <a:p>
            <a:pPr algn="just">
              <a:buFont typeface="Wingdings" panose="05000000000000000000" pitchFamily="2" charset="2"/>
              <a:buChar char="Ø"/>
            </a:pPr>
            <a:r>
              <a:rPr lang="en-US" sz="2400" dirty="0"/>
              <a:t>We used CSS for layouts and fonts.</a:t>
            </a:r>
          </a:p>
          <a:p>
            <a:pPr algn="just">
              <a:buFont typeface="Wingdings" panose="05000000000000000000" pitchFamily="2" charset="2"/>
              <a:buChar char="Ø"/>
            </a:pPr>
            <a:r>
              <a:rPr lang="en-US" sz="2400" dirty="0"/>
              <a:t>We used JavaScript for dynamic content.</a:t>
            </a:r>
          </a:p>
          <a:p>
            <a:pPr algn="just">
              <a:buFont typeface="Wingdings" panose="05000000000000000000" pitchFamily="2" charset="2"/>
              <a:buChar char="Ø"/>
            </a:pPr>
            <a:r>
              <a:rPr lang="en-US" sz="2400" dirty="0"/>
              <a:t>Google Map is placed in the contact page to access the address of our trust.</a:t>
            </a:r>
          </a:p>
          <a:p>
            <a:pPr algn="just">
              <a:buFont typeface="Wingdings" panose="05000000000000000000" pitchFamily="2" charset="2"/>
              <a:buChar char="Ø"/>
            </a:pPr>
            <a:r>
              <a:rPr lang="en-US" sz="2400" dirty="0"/>
              <a:t>Simple and user friendly design for easy access.</a:t>
            </a:r>
          </a:p>
          <a:p>
            <a:pPr algn="just">
              <a:buFont typeface="Wingdings" panose="05000000000000000000" pitchFamily="2" charset="2"/>
              <a:buChar char="Ø"/>
            </a:pPr>
            <a:endParaRPr lang="en-US" sz="2400" dirty="0"/>
          </a:p>
        </p:txBody>
      </p:sp>
      <p:pic>
        <p:nvPicPr>
          <p:cNvPr id="6" name="Google Shape;66;p13"/>
          <p:cNvPicPr preferRelativeResize="0"/>
          <p:nvPr/>
        </p:nvPicPr>
        <p:blipFill>
          <a:blip r:embed="rId2">
            <a:alphaModFix/>
          </a:blip>
          <a:stretch>
            <a:fillRect/>
          </a:stretch>
        </p:blipFill>
        <p:spPr>
          <a:xfrm>
            <a:off x="-1" y="-3488"/>
            <a:ext cx="2057401" cy="841688"/>
          </a:xfrm>
          <a:prstGeom prst="rect">
            <a:avLst/>
          </a:prstGeom>
          <a:noFill/>
          <a:ln>
            <a:noFill/>
          </a:ln>
        </p:spPr>
      </p:pic>
      <p:sp>
        <p:nvSpPr>
          <p:cNvPr id="11" name="TextBox 10"/>
          <p:cNvSpPr txBox="1"/>
          <p:nvPr/>
        </p:nvSpPr>
        <p:spPr>
          <a:xfrm>
            <a:off x="-1" y="6477000"/>
            <a:ext cx="9171710" cy="369332"/>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r>
              <a:rPr lang="en-US" dirty="0">
                <a:solidFill>
                  <a:schemeClr val="bg1"/>
                </a:solidFill>
                <a:latin typeface="Merriweather"/>
                <a:ea typeface="Merriweather"/>
                <a:cs typeface="Merriweather"/>
                <a:sym typeface="Merriweather"/>
              </a:rPr>
              <a:t>Program Name:	B-TECH		               Program Code:</a:t>
            </a:r>
          </a:p>
        </p:txBody>
      </p:sp>
      <p:sp>
        <p:nvSpPr>
          <p:cNvPr id="2" name="Rectangle 1">
            <a:extLst>
              <a:ext uri="{FF2B5EF4-FFF2-40B4-BE49-F238E27FC236}">
                <a16:creationId xmlns:a16="http://schemas.microsoft.com/office/drawing/2014/main" id="{11CA78AA-0339-47CD-B30F-B9827198FE74}"/>
              </a:ext>
            </a:extLst>
          </p:cNvPr>
          <p:cNvSpPr/>
          <p:nvPr/>
        </p:nvSpPr>
        <p:spPr>
          <a:xfrm>
            <a:off x="2971800" y="1066800"/>
            <a:ext cx="5852564" cy="1015663"/>
          </a:xfrm>
          <a:prstGeom prst="rect">
            <a:avLst/>
          </a:prstGeom>
          <a:noFill/>
        </p:spPr>
        <p:txBody>
          <a:bodyPr wrap="none" lIns="91440" tIns="45720" rIns="91440" bIns="45720">
            <a:spAutoFit/>
          </a:bodyPr>
          <a:lstStyle/>
          <a:p>
            <a:pPr algn="ctr"/>
            <a:r>
              <a:rPr lang="en-US" sz="6000" b="1" dirty="0">
                <a:ln w="0">
                  <a:solidFill>
                    <a:schemeClr val="tx1"/>
                  </a:solidFill>
                </a:ln>
                <a:gradFill>
                  <a:gsLst>
                    <a:gs pos="21000">
                      <a:srgbClr val="53575C"/>
                    </a:gs>
                    <a:gs pos="88000">
                      <a:srgbClr val="C5C7CA"/>
                    </a:gs>
                  </a:gsLst>
                  <a:lin ang="5400000"/>
                </a:gradFill>
                <a:effectLst>
                  <a:reflection blurRad="6350" stA="60000" endA="900" endPos="58000" dir="5400000" sy="-100000" algn="bl" rotWithShape="0"/>
                </a:effectLst>
              </a:rPr>
              <a:t>CONTENT DESIGN</a:t>
            </a:r>
            <a:endParaRPr lang="en-US" sz="5400" b="1" dirty="0">
              <a:ln w="0">
                <a:solidFill>
                  <a:schemeClr val="tx1"/>
                </a:solidFill>
              </a:ln>
              <a:gradFill>
                <a:gsLst>
                  <a:gs pos="21000">
                    <a:srgbClr val="53575C"/>
                  </a:gs>
                  <a:gs pos="88000">
                    <a:srgbClr val="C5C7CA"/>
                  </a:gs>
                </a:gsLst>
                <a:lin ang="5400000"/>
              </a:gradFill>
              <a:effectLst>
                <a:reflection blurRad="6350" stA="60000" endA="900" endPos="58000" dir="5400000" sy="-100000" algn="bl" rotWithShape="0"/>
              </a:effectLst>
            </a:endParaRPr>
          </a:p>
        </p:txBody>
      </p:sp>
    </p:spTree>
    <p:extLst>
      <p:ext uri="{BB962C8B-B14F-4D97-AF65-F5344CB8AC3E}">
        <p14:creationId xmlns:p14="http://schemas.microsoft.com/office/powerpoint/2010/main" val="1763822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C00000"/>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F5F4CB1E-D47F-4BB1-B037-CE1A86704EE3}"/>
              </a:ext>
            </a:extLst>
          </p:cNvPr>
          <p:cNvSpPr/>
          <p:nvPr/>
        </p:nvSpPr>
        <p:spPr>
          <a:xfrm>
            <a:off x="457200" y="152400"/>
            <a:ext cx="2978316" cy="830997"/>
          </a:xfrm>
          <a:prstGeom prst="rect">
            <a:avLst/>
          </a:prstGeom>
          <a:noFill/>
        </p:spPr>
        <p:txBody>
          <a:bodyPr wrap="none" lIns="91440" tIns="45720" rIns="91440" bIns="45720">
            <a:spAutoFit/>
          </a:bodyPr>
          <a:lstStyle/>
          <a:p>
            <a:pPr algn="ctr"/>
            <a:r>
              <a:rPr lang="en-US" sz="4800" b="1" cap="none" spc="0" dirty="0">
                <a:ln w="0">
                  <a:solidFill>
                    <a:schemeClr val="bg1"/>
                  </a:solidFill>
                </a:ln>
                <a:solidFill>
                  <a:schemeClr val="bg1"/>
                </a:solidFill>
                <a:effectLst>
                  <a:reflection blurRad="6350" stA="55000" endA="300" endPos="45500" dir="5400000" sy="-100000" algn="bl" rotWithShape="0"/>
                </a:effectLst>
              </a:rPr>
              <a:t>OVERVIEW</a:t>
            </a:r>
          </a:p>
        </p:txBody>
      </p:sp>
      <p:pic>
        <p:nvPicPr>
          <p:cNvPr id="2" name="Picture 4" descr="A screenshot of a cell phone&#10;&#10;Description generated with very high confidence">
            <a:extLst>
              <a:ext uri="{FF2B5EF4-FFF2-40B4-BE49-F238E27FC236}">
                <a16:creationId xmlns:a16="http://schemas.microsoft.com/office/drawing/2014/main" id="{EBD90098-52B8-482D-A8A6-2888B0B1DBD8}"/>
              </a:ext>
            </a:extLst>
          </p:cNvPr>
          <p:cNvPicPr>
            <a:picLocks noChangeAspect="1"/>
          </p:cNvPicPr>
          <p:nvPr/>
        </p:nvPicPr>
        <p:blipFill>
          <a:blip r:embed="rId2"/>
          <a:stretch>
            <a:fillRect/>
          </a:stretch>
        </p:blipFill>
        <p:spPr>
          <a:xfrm>
            <a:off x="61101" y="1067359"/>
            <a:ext cx="8990194" cy="5502839"/>
          </a:xfrm>
          <a:prstGeom prst="rect">
            <a:avLst/>
          </a:prstGeom>
        </p:spPr>
      </p:pic>
    </p:spTree>
    <p:extLst>
      <p:ext uri="{BB962C8B-B14F-4D97-AF65-F5344CB8AC3E}">
        <p14:creationId xmlns:p14="http://schemas.microsoft.com/office/powerpoint/2010/main" val="8878707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3" descr="A screenshot of a video game&#10;&#10;Description generated with high confidence">
            <a:extLst>
              <a:ext uri="{FF2B5EF4-FFF2-40B4-BE49-F238E27FC236}">
                <a16:creationId xmlns:a16="http://schemas.microsoft.com/office/drawing/2014/main" id="{30AC757D-8F0E-41BF-9651-67DDE86CFECA}"/>
              </a:ext>
            </a:extLst>
          </p:cNvPr>
          <p:cNvPicPr>
            <a:picLocks noChangeAspect="1"/>
          </p:cNvPicPr>
          <p:nvPr/>
        </p:nvPicPr>
        <p:blipFill>
          <a:blip r:embed="rId2"/>
          <a:stretch>
            <a:fillRect/>
          </a:stretch>
        </p:blipFill>
        <p:spPr>
          <a:xfrm>
            <a:off x="-2106" y="3369"/>
            <a:ext cx="9158746" cy="6840727"/>
          </a:xfrm>
          <a:prstGeom prst="rect">
            <a:avLst/>
          </a:prstGeom>
        </p:spPr>
      </p:pic>
    </p:spTree>
    <p:extLst>
      <p:ext uri="{BB962C8B-B14F-4D97-AF65-F5344CB8AC3E}">
        <p14:creationId xmlns:p14="http://schemas.microsoft.com/office/powerpoint/2010/main" val="18098287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0783" y="1"/>
            <a:ext cx="9164783" cy="838200"/>
          </a:xfrm>
        </p:spPr>
        <p:style>
          <a:lnRef idx="1">
            <a:schemeClr val="accent2"/>
          </a:lnRef>
          <a:fillRef idx="3">
            <a:schemeClr val="accent2"/>
          </a:fillRef>
          <a:effectRef idx="2">
            <a:schemeClr val="accent2"/>
          </a:effectRef>
          <a:fontRef idx="minor">
            <a:schemeClr val="lt1"/>
          </a:fontRef>
        </p:style>
        <p:txBody>
          <a:bodyPr>
            <a:normAutofit fontScale="90000"/>
          </a:bodyPr>
          <a:lstStyle/>
          <a:p>
            <a:r>
              <a:rPr lang="en-US" sz="2400" dirty="0"/>
              <a:t>		</a:t>
            </a:r>
            <a:br>
              <a:rPr lang="en-US" sz="2400" dirty="0"/>
            </a:br>
            <a:r>
              <a:rPr lang="en-US" sz="2400" dirty="0"/>
              <a:t>                  </a:t>
            </a:r>
            <a:r>
              <a:rPr lang="en-US" sz="2700" b="1" dirty="0"/>
              <a:t>School of Computing Science and Engineering</a:t>
            </a:r>
            <a:br>
              <a:rPr lang="en-US" sz="2400" dirty="0"/>
            </a:br>
            <a:r>
              <a:rPr lang="en-US" sz="2400" dirty="0"/>
              <a:t>C</a:t>
            </a:r>
            <a:r>
              <a:rPr lang="en-US" sz="2000" dirty="0">
                <a:solidFill>
                  <a:schemeClr val="bg1"/>
                </a:solidFill>
              </a:rPr>
              <a:t>ourse Code :BCSE3016  Course Name:  WEB TECH                          </a:t>
            </a:r>
            <a:br>
              <a:rPr lang="en-US" sz="2000" dirty="0">
                <a:solidFill>
                  <a:schemeClr val="bg1"/>
                </a:solidFill>
              </a:rPr>
            </a:br>
            <a:br>
              <a:rPr lang="en-US" sz="2000" dirty="0"/>
            </a:br>
            <a:endParaRPr lang="en-US" sz="2000" dirty="0"/>
          </a:p>
        </p:txBody>
      </p:sp>
      <p:sp>
        <p:nvSpPr>
          <p:cNvPr id="5" name="Content Placeholder 4"/>
          <p:cNvSpPr>
            <a:spLocks noGrp="1"/>
          </p:cNvSpPr>
          <p:nvPr>
            <p:ph idx="1"/>
          </p:nvPr>
        </p:nvSpPr>
        <p:spPr>
          <a:xfrm>
            <a:off x="446807" y="2590802"/>
            <a:ext cx="8229600" cy="4525963"/>
          </a:xfrm>
        </p:spPr>
        <p:txBody>
          <a:bodyPr vert="horz" lIns="91440" tIns="45720" rIns="91440" bIns="45720" rtlCol="0" anchor="t">
            <a:noAutofit/>
          </a:bodyPr>
          <a:lstStyle/>
          <a:p>
            <a:pPr algn="just">
              <a:buFont typeface="Wingdings" panose="05000000000000000000" pitchFamily="2" charset="2"/>
              <a:buChar char="Ø"/>
            </a:pPr>
            <a:r>
              <a:rPr lang="en-US" sz="2400" dirty="0"/>
              <a:t>Easy and secure payment options with industry-leading, online banking standard technology.</a:t>
            </a:r>
          </a:p>
          <a:p>
            <a:pPr algn="just">
              <a:buFont typeface="Wingdings" panose="05000000000000000000" pitchFamily="2" charset="2"/>
              <a:buChar char="Ø"/>
            </a:pPr>
            <a:r>
              <a:rPr lang="en-US" sz="2400" dirty="0"/>
              <a:t>Secure and transparent escrow accounting.</a:t>
            </a:r>
          </a:p>
          <a:p>
            <a:pPr algn="just">
              <a:buFont typeface="Wingdings" panose="05000000000000000000" pitchFamily="2" charset="2"/>
              <a:buChar char="Ø"/>
            </a:pPr>
            <a:endParaRPr lang="en-US" sz="2400" dirty="0"/>
          </a:p>
        </p:txBody>
      </p:sp>
      <p:pic>
        <p:nvPicPr>
          <p:cNvPr id="6" name="Google Shape;66;p13"/>
          <p:cNvPicPr preferRelativeResize="0"/>
          <p:nvPr/>
        </p:nvPicPr>
        <p:blipFill>
          <a:blip r:embed="rId2">
            <a:alphaModFix/>
          </a:blip>
          <a:stretch>
            <a:fillRect/>
          </a:stretch>
        </p:blipFill>
        <p:spPr>
          <a:xfrm>
            <a:off x="-1" y="-3488"/>
            <a:ext cx="2057401" cy="841688"/>
          </a:xfrm>
          <a:prstGeom prst="rect">
            <a:avLst/>
          </a:prstGeom>
          <a:noFill/>
          <a:ln>
            <a:noFill/>
          </a:ln>
        </p:spPr>
      </p:pic>
      <p:sp>
        <p:nvSpPr>
          <p:cNvPr id="11" name="TextBox 10"/>
          <p:cNvSpPr txBox="1"/>
          <p:nvPr/>
        </p:nvSpPr>
        <p:spPr>
          <a:xfrm>
            <a:off x="-1" y="6477000"/>
            <a:ext cx="9171710" cy="369332"/>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r>
              <a:rPr lang="en-US" dirty="0">
                <a:solidFill>
                  <a:schemeClr val="bg1"/>
                </a:solidFill>
                <a:latin typeface="Merriweather"/>
                <a:ea typeface="Merriweather"/>
                <a:cs typeface="Merriweather"/>
                <a:sym typeface="Merriweather"/>
              </a:rPr>
              <a:t>Program Name:	B-TECH		               Program Code:</a:t>
            </a:r>
          </a:p>
        </p:txBody>
      </p:sp>
      <p:sp>
        <p:nvSpPr>
          <p:cNvPr id="2" name="TextBox 1">
            <a:extLst>
              <a:ext uri="{FF2B5EF4-FFF2-40B4-BE49-F238E27FC236}">
                <a16:creationId xmlns:a16="http://schemas.microsoft.com/office/drawing/2014/main" id="{2F717735-2606-47D8-8CD9-23F28EEF9F00}"/>
              </a:ext>
            </a:extLst>
          </p:cNvPr>
          <p:cNvSpPr txBox="1"/>
          <p:nvPr/>
        </p:nvSpPr>
        <p:spPr>
          <a:xfrm>
            <a:off x="4180114" y="1209368"/>
            <a:ext cx="4702628"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200" b="1" dirty="0">
                <a:solidFill>
                  <a:srgbClr val="53575C"/>
                </a:solidFill>
                <a:cs typeface="Calibri"/>
              </a:rPr>
              <a:t>PROPOSED SYSTEM</a:t>
            </a:r>
          </a:p>
        </p:txBody>
      </p:sp>
    </p:spTree>
    <p:extLst>
      <p:ext uri="{BB962C8B-B14F-4D97-AF65-F5344CB8AC3E}">
        <p14:creationId xmlns:p14="http://schemas.microsoft.com/office/powerpoint/2010/main" val="16270343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0783" y="1"/>
            <a:ext cx="9164783" cy="838200"/>
          </a:xfrm>
        </p:spPr>
        <p:style>
          <a:lnRef idx="1">
            <a:schemeClr val="accent2"/>
          </a:lnRef>
          <a:fillRef idx="3">
            <a:schemeClr val="accent2"/>
          </a:fillRef>
          <a:effectRef idx="2">
            <a:schemeClr val="accent2"/>
          </a:effectRef>
          <a:fontRef idx="minor">
            <a:schemeClr val="lt1"/>
          </a:fontRef>
        </p:style>
        <p:txBody>
          <a:bodyPr>
            <a:normAutofit fontScale="90000"/>
          </a:bodyPr>
          <a:lstStyle/>
          <a:p>
            <a:r>
              <a:rPr lang="en-US" sz="2400" dirty="0"/>
              <a:t>		</a:t>
            </a:r>
            <a:br>
              <a:rPr lang="en-US" sz="2400" dirty="0"/>
            </a:br>
            <a:r>
              <a:rPr lang="en-US" sz="2400" dirty="0"/>
              <a:t>                  </a:t>
            </a:r>
            <a:r>
              <a:rPr lang="en-US" sz="2700" b="1" dirty="0"/>
              <a:t>School of Computing Science and Engineering</a:t>
            </a:r>
            <a:br>
              <a:rPr lang="en-US" sz="2400" dirty="0"/>
            </a:br>
            <a:r>
              <a:rPr lang="en-US" sz="2400" dirty="0"/>
              <a:t>C</a:t>
            </a:r>
            <a:r>
              <a:rPr lang="en-US" sz="2000" dirty="0">
                <a:solidFill>
                  <a:schemeClr val="bg1"/>
                </a:solidFill>
              </a:rPr>
              <a:t>ourse Code :BCSE3016  Course Name:  WEB TECH                          </a:t>
            </a:r>
            <a:br>
              <a:rPr lang="en-US" sz="2000" dirty="0">
                <a:solidFill>
                  <a:schemeClr val="bg1"/>
                </a:solidFill>
              </a:rPr>
            </a:br>
            <a:br>
              <a:rPr lang="en-US" sz="2000" dirty="0"/>
            </a:br>
            <a:endParaRPr lang="en-US" sz="2000" dirty="0"/>
          </a:p>
        </p:txBody>
      </p:sp>
      <p:sp>
        <p:nvSpPr>
          <p:cNvPr id="5" name="Content Placeholder 4"/>
          <p:cNvSpPr>
            <a:spLocks noGrp="1"/>
          </p:cNvSpPr>
          <p:nvPr>
            <p:ph idx="1"/>
          </p:nvPr>
        </p:nvSpPr>
        <p:spPr>
          <a:xfrm>
            <a:off x="446807" y="2590802"/>
            <a:ext cx="8229600" cy="4525963"/>
          </a:xfrm>
        </p:spPr>
        <p:txBody>
          <a:bodyPr vert="horz" lIns="91440" tIns="45720" rIns="91440" bIns="45720" rtlCol="0" anchor="t">
            <a:noAutofit/>
          </a:bodyPr>
          <a:lstStyle/>
          <a:p>
            <a:pPr>
              <a:spcBef>
                <a:spcPts val="0"/>
              </a:spcBef>
            </a:pPr>
            <a:r>
              <a:rPr lang="en-US" sz="2400" dirty="0">
                <a:ea typeface="+mn-lt"/>
                <a:cs typeface="+mn-lt"/>
              </a:rPr>
              <a:t>The outcomes of all the hard work is here .We have a system ,which takes the necessary choice of customers according to the filter like category of the food .This is achieved through an easy to use graphical interface menu </a:t>
            </a:r>
            <a:r>
              <a:rPr lang="en-US" sz="2400" dirty="0" err="1">
                <a:ea typeface="+mn-lt"/>
                <a:cs typeface="+mn-lt"/>
              </a:rPr>
              <a:t>options.The</a:t>
            </a:r>
            <a:r>
              <a:rPr lang="en-US" sz="2400" dirty="0">
                <a:ea typeface="+mn-lt"/>
                <a:cs typeface="+mn-lt"/>
              </a:rPr>
              <a:t> user can add any  number of items to the cart from any of the available food Categories.</a:t>
            </a:r>
          </a:p>
          <a:p>
            <a:pPr>
              <a:spcBef>
                <a:spcPts val="0"/>
              </a:spcBef>
            </a:pPr>
            <a:r>
              <a:rPr lang="en-US" sz="2400" dirty="0">
                <a:ea typeface="+mn-lt"/>
                <a:cs typeface="+mn-lt"/>
              </a:rPr>
              <a:t>Customer pay the bill via cash ,debit card or credit card an sometimes using online transaction processes.</a:t>
            </a:r>
          </a:p>
          <a:p>
            <a:pPr>
              <a:spcBef>
                <a:spcPts val="0"/>
              </a:spcBef>
            </a:pPr>
            <a:r>
              <a:rPr lang="en-US" sz="2400" dirty="0">
                <a:ea typeface="+mn-lt"/>
                <a:cs typeface="+mn-lt"/>
              </a:rPr>
              <a:t>Here, the system works in perfect way.</a:t>
            </a:r>
          </a:p>
        </p:txBody>
      </p:sp>
      <p:pic>
        <p:nvPicPr>
          <p:cNvPr id="6" name="Google Shape;66;p13"/>
          <p:cNvPicPr preferRelativeResize="0"/>
          <p:nvPr/>
        </p:nvPicPr>
        <p:blipFill>
          <a:blip r:embed="rId2">
            <a:alphaModFix/>
          </a:blip>
          <a:stretch>
            <a:fillRect/>
          </a:stretch>
        </p:blipFill>
        <p:spPr>
          <a:xfrm>
            <a:off x="-1" y="-3488"/>
            <a:ext cx="2057401" cy="841688"/>
          </a:xfrm>
          <a:prstGeom prst="rect">
            <a:avLst/>
          </a:prstGeom>
          <a:noFill/>
          <a:ln>
            <a:noFill/>
          </a:ln>
        </p:spPr>
      </p:pic>
      <p:sp>
        <p:nvSpPr>
          <p:cNvPr id="11" name="TextBox 10"/>
          <p:cNvSpPr txBox="1"/>
          <p:nvPr/>
        </p:nvSpPr>
        <p:spPr>
          <a:xfrm>
            <a:off x="-1" y="6477000"/>
            <a:ext cx="9171710" cy="369332"/>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r>
              <a:rPr lang="en-US" dirty="0">
                <a:solidFill>
                  <a:schemeClr val="bg1"/>
                </a:solidFill>
                <a:latin typeface="Merriweather"/>
                <a:ea typeface="Merriweather"/>
                <a:cs typeface="Merriweather"/>
                <a:sym typeface="Merriweather"/>
              </a:rPr>
              <a:t>Program Name:	B-TECH		               Program Code:</a:t>
            </a:r>
          </a:p>
        </p:txBody>
      </p:sp>
      <p:sp>
        <p:nvSpPr>
          <p:cNvPr id="2" name="Rectangle 1">
            <a:extLst>
              <a:ext uri="{FF2B5EF4-FFF2-40B4-BE49-F238E27FC236}">
                <a16:creationId xmlns:a16="http://schemas.microsoft.com/office/drawing/2014/main" id="{11CA78AA-0339-47CD-B30F-B9827198FE74}"/>
              </a:ext>
            </a:extLst>
          </p:cNvPr>
          <p:cNvSpPr/>
          <p:nvPr/>
        </p:nvSpPr>
        <p:spPr>
          <a:xfrm>
            <a:off x="4313976" y="990600"/>
            <a:ext cx="4361259" cy="1015663"/>
          </a:xfrm>
          <a:prstGeom prst="rect">
            <a:avLst/>
          </a:prstGeom>
          <a:noFill/>
        </p:spPr>
        <p:txBody>
          <a:bodyPr wrap="none" lIns="91440" tIns="45720" rIns="91440" bIns="45720">
            <a:spAutoFit/>
          </a:bodyPr>
          <a:lstStyle/>
          <a:p>
            <a:pPr algn="ctr"/>
            <a:r>
              <a:rPr lang="en-US" sz="6000" dirty="0">
                <a:ln w="0">
                  <a:solidFill>
                    <a:schemeClr val="tx1"/>
                  </a:solidFill>
                </a:ln>
                <a:gradFill>
                  <a:gsLst>
                    <a:gs pos="21000">
                      <a:srgbClr val="53575C"/>
                    </a:gs>
                    <a:gs pos="88000">
                      <a:srgbClr val="C5C7CA"/>
                    </a:gs>
                  </a:gsLst>
                  <a:lin ang="5400000"/>
                </a:gradFill>
                <a:effectLst>
                  <a:reflection blurRad="6350" stA="60000" endA="900" endPos="58000" dir="5400000" sy="-100000" algn="bl" rotWithShape="0"/>
                </a:effectLst>
              </a:rPr>
              <a:t>CONCLUSION</a:t>
            </a:r>
            <a:endParaRPr lang="en-US" sz="5400" dirty="0">
              <a:ln w="0">
                <a:solidFill>
                  <a:schemeClr val="tx1"/>
                </a:solidFill>
              </a:ln>
              <a:gradFill>
                <a:gsLst>
                  <a:gs pos="21000">
                    <a:srgbClr val="53575C"/>
                  </a:gs>
                  <a:gs pos="88000">
                    <a:srgbClr val="C5C7CA"/>
                  </a:gs>
                </a:gsLst>
                <a:lin ang="5400000"/>
              </a:gradFill>
              <a:effectLst>
                <a:reflection blurRad="6350" stA="60000" endA="900" endPos="58000" dir="5400000" sy="-100000" algn="bl" rotWithShape="0"/>
              </a:effectLst>
            </a:endParaRPr>
          </a:p>
        </p:txBody>
      </p:sp>
    </p:spTree>
    <p:extLst>
      <p:ext uri="{BB962C8B-B14F-4D97-AF65-F5344CB8AC3E}">
        <p14:creationId xmlns:p14="http://schemas.microsoft.com/office/powerpoint/2010/main" val="36150792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1026" name="Picture 2" descr="Image result for Thank you in re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13073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896"/>
            <a:ext cx="8686800" cy="1143000"/>
          </a:xfrm>
        </p:spPr>
        <p:txBody>
          <a:bodyPr>
            <a:normAutofit fontScale="90000"/>
          </a:bodyPr>
          <a:lstStyle/>
          <a:p>
            <a:r>
              <a:rPr lang="en-US" sz="2000" b="1" dirty="0">
                <a:solidFill>
                  <a:schemeClr val="accent6">
                    <a:lumMod val="10000"/>
                  </a:schemeClr>
                </a:solidFill>
                <a:latin typeface="Bookman Old Style" pitchFamily="18" charset="0"/>
              </a:rPr>
              <a:t>		</a:t>
            </a:r>
            <a:br>
              <a:rPr lang="en-US" sz="2000" b="1" dirty="0">
                <a:solidFill>
                  <a:schemeClr val="accent6">
                    <a:lumMod val="10000"/>
                  </a:schemeClr>
                </a:solidFill>
                <a:latin typeface="Bookman Old Style" pitchFamily="18" charset="0"/>
              </a:rPr>
            </a:br>
            <a:r>
              <a:rPr lang="en-US" sz="2000" b="1" dirty="0">
                <a:solidFill>
                  <a:schemeClr val="accent6">
                    <a:lumMod val="10000"/>
                  </a:schemeClr>
                </a:solidFill>
                <a:latin typeface="Bookman Old Style" pitchFamily="18" charset="0"/>
              </a:rPr>
              <a:t>		</a:t>
            </a:r>
            <a:br>
              <a:rPr lang="en-US" sz="2000" b="1" dirty="0">
                <a:solidFill>
                  <a:schemeClr val="accent6">
                    <a:lumMod val="10000"/>
                  </a:schemeClr>
                </a:solidFill>
                <a:latin typeface="Bookman Old Style" pitchFamily="18" charset="0"/>
              </a:rPr>
            </a:br>
            <a:r>
              <a:rPr lang="en-US" sz="2000" b="1" dirty="0">
                <a:solidFill>
                  <a:schemeClr val="accent6">
                    <a:lumMod val="10000"/>
                  </a:schemeClr>
                </a:solidFill>
                <a:latin typeface="Bookman Old Style" pitchFamily="18" charset="0"/>
              </a:rPr>
              <a:t>                     </a:t>
            </a:r>
            <a:r>
              <a:rPr lang="en-US" sz="2700" b="1" dirty="0">
                <a:solidFill>
                  <a:srgbClr val="FF0000"/>
                </a:solidFill>
                <a:latin typeface="Bookman Old Style" pitchFamily="18" charset="0"/>
              </a:rPr>
              <a:t>School  of Computing </a:t>
            </a:r>
            <a:br>
              <a:rPr lang="en-US" sz="2700" b="1" dirty="0">
                <a:solidFill>
                  <a:srgbClr val="FF0000"/>
                </a:solidFill>
                <a:latin typeface="Bookman Old Style" pitchFamily="18" charset="0"/>
              </a:rPr>
            </a:br>
            <a:r>
              <a:rPr lang="en-US" sz="2700" b="1" dirty="0">
                <a:solidFill>
                  <a:srgbClr val="FF0000"/>
                </a:solidFill>
                <a:latin typeface="Bookman Old Style" pitchFamily="18" charset="0"/>
              </a:rPr>
              <a:t>		   Science and Engineering</a:t>
            </a:r>
            <a:br>
              <a:rPr lang="en-US" sz="4900" b="1" dirty="0">
                <a:solidFill>
                  <a:srgbClr val="FF0000"/>
                </a:solidFill>
                <a:latin typeface="Bookman Old Style" pitchFamily="18" charset="0"/>
              </a:rPr>
            </a:br>
            <a:endParaRPr lang="en-US" sz="4900" dirty="0">
              <a:solidFill>
                <a:srgbClr val="FF0000"/>
              </a:solidFill>
            </a:endParaRPr>
          </a:p>
        </p:txBody>
      </p:sp>
      <p:sp>
        <p:nvSpPr>
          <p:cNvPr id="3" name="Content Placeholder 2"/>
          <p:cNvSpPr>
            <a:spLocks noGrp="1"/>
          </p:cNvSpPr>
          <p:nvPr>
            <p:ph idx="1"/>
          </p:nvPr>
        </p:nvSpPr>
        <p:spPr>
          <a:xfrm>
            <a:off x="1413214" y="1524794"/>
            <a:ext cx="7724291" cy="4525963"/>
          </a:xfrm>
        </p:spPr>
        <p:txBody>
          <a:bodyPr vert="horz" lIns="91440" tIns="45720" rIns="91440" bIns="45720" rtlCol="0" anchor="t">
            <a:normAutofit/>
          </a:bodyPr>
          <a:lstStyle/>
          <a:p>
            <a:pPr marL="0" indent="0">
              <a:buNone/>
            </a:pPr>
            <a:r>
              <a:rPr lang="en-US" dirty="0"/>
              <a:t>Project Name: </a:t>
            </a:r>
            <a:r>
              <a:rPr lang="en-US" b="1" dirty="0"/>
              <a:t>CANTEEN BILLING</a:t>
            </a:r>
            <a:r>
              <a:rPr lang="en-US" dirty="0"/>
              <a:t> </a:t>
            </a:r>
            <a:r>
              <a:rPr lang="en-US" b="1" dirty="0"/>
              <a:t>SYSTEM</a:t>
            </a:r>
            <a:endParaRPr lang="en-US" b="1" dirty="0">
              <a:cs typeface="Calibri"/>
            </a:endParaRPr>
          </a:p>
          <a:p>
            <a:pPr marL="0" indent="0">
              <a:buNone/>
            </a:pPr>
            <a:r>
              <a:rPr lang="en-US" dirty="0">
                <a:cs typeface="Calibri"/>
              </a:rPr>
              <a:t>Mentor: </a:t>
            </a:r>
            <a:r>
              <a:rPr lang="en-US" b="1" dirty="0">
                <a:cs typeface="Calibri"/>
              </a:rPr>
              <a:t>Rakesh </a:t>
            </a:r>
            <a:r>
              <a:rPr lang="en-US" b="1" dirty="0" err="1">
                <a:cs typeface="Calibri"/>
              </a:rPr>
              <a:t>kumar</a:t>
            </a:r>
            <a:endParaRPr lang="en-US" b="1" dirty="0">
              <a:cs typeface="Calibri"/>
            </a:endParaRPr>
          </a:p>
          <a:p>
            <a:pPr marL="0" indent="0" algn="just">
              <a:buNone/>
            </a:pPr>
            <a:r>
              <a:rPr lang="en-US" dirty="0"/>
              <a:t>Batch : </a:t>
            </a:r>
            <a:r>
              <a:rPr lang="en-US" b="1" dirty="0"/>
              <a:t>11</a:t>
            </a:r>
          </a:p>
          <a:p>
            <a:pPr marL="0" indent="0" algn="just">
              <a:buNone/>
            </a:pPr>
            <a:r>
              <a:rPr lang="en-US" dirty="0"/>
              <a:t>Student1 Name : </a:t>
            </a:r>
            <a:r>
              <a:rPr lang="en-US" b="1" dirty="0"/>
              <a:t>SAJAG CHAUHAN</a:t>
            </a:r>
            <a:endParaRPr lang="en-US" b="1" dirty="0">
              <a:cs typeface="Calibri"/>
            </a:endParaRPr>
          </a:p>
          <a:p>
            <a:pPr marL="0" indent="0" algn="just">
              <a:buNone/>
            </a:pPr>
            <a:r>
              <a:rPr lang="en-US" dirty="0"/>
              <a:t>Student2 Name : </a:t>
            </a:r>
            <a:r>
              <a:rPr lang="en-US" b="1" dirty="0"/>
              <a:t>MOHD. KASHAF SIDDIQUI</a:t>
            </a:r>
          </a:p>
          <a:p>
            <a:pPr marL="0" indent="0" algn="just">
              <a:buNone/>
            </a:pPr>
            <a:r>
              <a:rPr lang="en-US" b="1" dirty="0">
                <a:cs typeface="Calibri"/>
              </a:rPr>
              <a:t>m</a:t>
            </a:r>
          </a:p>
        </p:txBody>
      </p:sp>
      <p:sp>
        <p:nvSpPr>
          <p:cNvPr id="7" name="Right Triangle 6"/>
          <p:cNvSpPr/>
          <p:nvPr/>
        </p:nvSpPr>
        <p:spPr>
          <a:xfrm>
            <a:off x="0" y="2971800"/>
            <a:ext cx="4572000" cy="3886200"/>
          </a:xfrm>
          <a:prstGeom prst="rtTriangl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pic>
        <p:nvPicPr>
          <p:cNvPr id="8" name="Google Shape;66;p13"/>
          <p:cNvPicPr preferRelativeResize="0"/>
          <p:nvPr/>
        </p:nvPicPr>
        <p:blipFill>
          <a:blip r:embed="rId2">
            <a:alphaModFix/>
          </a:blip>
          <a:stretch>
            <a:fillRect/>
          </a:stretch>
        </p:blipFill>
        <p:spPr>
          <a:xfrm>
            <a:off x="0" y="2"/>
            <a:ext cx="3505200" cy="1524793"/>
          </a:xfrm>
          <a:prstGeom prst="rect">
            <a:avLst/>
          </a:prstGeom>
          <a:noFill/>
          <a:ln>
            <a:noFill/>
          </a:ln>
        </p:spPr>
      </p:pic>
    </p:spTree>
    <p:extLst>
      <p:ext uri="{BB962C8B-B14F-4D97-AF65-F5344CB8AC3E}">
        <p14:creationId xmlns:p14="http://schemas.microsoft.com/office/powerpoint/2010/main" val="31947789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0783" y="1"/>
            <a:ext cx="9164783" cy="838200"/>
          </a:xfrm>
        </p:spPr>
        <p:style>
          <a:lnRef idx="1">
            <a:schemeClr val="accent2"/>
          </a:lnRef>
          <a:fillRef idx="3">
            <a:schemeClr val="accent2"/>
          </a:fillRef>
          <a:effectRef idx="2">
            <a:schemeClr val="accent2"/>
          </a:effectRef>
          <a:fontRef idx="minor">
            <a:schemeClr val="lt1"/>
          </a:fontRef>
        </p:style>
        <p:txBody>
          <a:bodyPr>
            <a:normAutofit fontScale="90000"/>
          </a:bodyPr>
          <a:lstStyle/>
          <a:p>
            <a:r>
              <a:rPr lang="en-US" sz="2400" dirty="0"/>
              <a:t>		</a:t>
            </a:r>
            <a:br>
              <a:rPr lang="en-US" sz="2400" dirty="0"/>
            </a:br>
            <a:r>
              <a:rPr lang="en-US" sz="2400" dirty="0"/>
              <a:t>                  </a:t>
            </a:r>
            <a:r>
              <a:rPr lang="en-US" sz="2700" b="1" dirty="0"/>
              <a:t>School of Computing Science and Engineering</a:t>
            </a:r>
            <a:br>
              <a:rPr lang="en-US" sz="2400" dirty="0"/>
            </a:br>
            <a:r>
              <a:rPr lang="en-US" sz="2400" dirty="0"/>
              <a:t>   C</a:t>
            </a:r>
            <a:r>
              <a:rPr lang="en-US" sz="2000" dirty="0">
                <a:solidFill>
                  <a:schemeClr val="bg1"/>
                </a:solidFill>
              </a:rPr>
              <a:t>ourse Code :BCSE3016	Course Name: WEB TECH           </a:t>
            </a:r>
            <a:br>
              <a:rPr lang="en-US" sz="2000" dirty="0">
                <a:solidFill>
                  <a:schemeClr val="bg1"/>
                </a:solidFill>
              </a:rPr>
            </a:br>
            <a:br>
              <a:rPr lang="en-US" sz="2000" dirty="0"/>
            </a:br>
            <a:endParaRPr lang="en-US" sz="2000" dirty="0"/>
          </a:p>
        </p:txBody>
      </p:sp>
      <p:pic>
        <p:nvPicPr>
          <p:cNvPr id="6" name="Google Shape;66;p13"/>
          <p:cNvPicPr preferRelativeResize="0"/>
          <p:nvPr/>
        </p:nvPicPr>
        <p:blipFill>
          <a:blip r:embed="rId2">
            <a:alphaModFix/>
          </a:blip>
          <a:stretch>
            <a:fillRect/>
          </a:stretch>
        </p:blipFill>
        <p:spPr>
          <a:xfrm>
            <a:off x="-1" y="-3488"/>
            <a:ext cx="2057401" cy="841688"/>
          </a:xfrm>
          <a:prstGeom prst="rect">
            <a:avLst/>
          </a:prstGeom>
          <a:noFill/>
          <a:ln>
            <a:noFill/>
          </a:ln>
        </p:spPr>
      </p:pic>
      <p:sp>
        <p:nvSpPr>
          <p:cNvPr id="11" name="TextBox 10"/>
          <p:cNvSpPr txBox="1"/>
          <p:nvPr/>
        </p:nvSpPr>
        <p:spPr>
          <a:xfrm>
            <a:off x="-1" y="6477000"/>
            <a:ext cx="9171710" cy="369332"/>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r>
              <a:rPr lang="en-US" dirty="0">
                <a:solidFill>
                  <a:schemeClr val="bg1"/>
                </a:solidFill>
                <a:latin typeface="Merriweather"/>
                <a:ea typeface="Merriweather"/>
                <a:cs typeface="Merriweather"/>
                <a:sym typeface="Merriweather"/>
              </a:rPr>
              <a:t>Program Name:  B-TECH		               Program Code:</a:t>
            </a:r>
          </a:p>
        </p:txBody>
      </p:sp>
      <p:sp>
        <p:nvSpPr>
          <p:cNvPr id="12" name="Content Placeholder 11"/>
          <p:cNvSpPr txBox="1">
            <a:spLocks noGrp="1"/>
          </p:cNvSpPr>
          <p:nvPr>
            <p:ph idx="1"/>
          </p:nvPr>
        </p:nvSpPr>
        <p:spPr>
          <a:xfrm>
            <a:off x="496979" y="1066802"/>
            <a:ext cx="8177753" cy="584775"/>
          </a:xfrm>
          <a:prstGeom prst="rect">
            <a:avLst/>
          </a:prstGeom>
          <a:noFill/>
        </p:spPr>
        <p:txBody>
          <a:bodyPr wrap="square" rtlCol="0">
            <a:spAutoFit/>
          </a:bodyPr>
          <a:lstStyle/>
          <a:p>
            <a:pPr marL="0" indent="0">
              <a:buNone/>
            </a:pPr>
            <a:r>
              <a:rPr lang="en-US" b="1" dirty="0">
                <a:solidFill>
                  <a:srgbClr val="FF0000"/>
                </a:solidFill>
              </a:rPr>
              <a:t>Course Outcomes :</a:t>
            </a:r>
            <a:endParaRPr lang="en-US" sz="2000" dirty="0">
              <a:latin typeface="Oswald" charset="0"/>
            </a:endParaRPr>
          </a:p>
        </p:txBody>
      </p:sp>
      <p:graphicFrame>
        <p:nvGraphicFramePr>
          <p:cNvPr id="7" name="Content Placeholder 3"/>
          <p:cNvGraphicFramePr>
            <a:graphicFrameLocks/>
          </p:cNvGraphicFramePr>
          <p:nvPr>
            <p:extLst>
              <p:ext uri="{D42A27DB-BD31-4B8C-83A1-F6EECF244321}">
                <p14:modId xmlns:p14="http://schemas.microsoft.com/office/powerpoint/2010/main" val="1282203083"/>
              </p:ext>
            </p:extLst>
          </p:nvPr>
        </p:nvGraphicFramePr>
        <p:xfrm>
          <a:off x="244475" y="1752600"/>
          <a:ext cx="8720138" cy="3495676"/>
        </p:xfrm>
        <a:graphic>
          <a:graphicData uri="http://schemas.openxmlformats.org/drawingml/2006/table">
            <a:tbl>
              <a:tblPr firstRow="1" firstCol="1" bandRow="1">
                <a:tableStyleId>{5C22544A-7EE6-4342-B048-85BDC9FD1C3A}</a:tableStyleId>
              </a:tblPr>
              <a:tblGrid>
                <a:gridCol w="1243165">
                  <a:extLst>
                    <a:ext uri="{9D8B030D-6E8A-4147-A177-3AD203B41FA5}">
                      <a16:colId xmlns:a16="http://schemas.microsoft.com/office/drawing/2014/main" val="20000"/>
                    </a:ext>
                  </a:extLst>
                </a:gridCol>
                <a:gridCol w="7476973">
                  <a:extLst>
                    <a:ext uri="{9D8B030D-6E8A-4147-A177-3AD203B41FA5}">
                      <a16:colId xmlns:a16="http://schemas.microsoft.com/office/drawing/2014/main" val="20001"/>
                    </a:ext>
                  </a:extLst>
                </a:gridCol>
              </a:tblGrid>
              <a:tr h="317534">
                <a:tc gridSpan="2">
                  <a:txBody>
                    <a:bodyPr/>
                    <a:lstStyle/>
                    <a:p>
                      <a:pPr marL="0" marR="0">
                        <a:spcBef>
                          <a:spcPts val="0"/>
                        </a:spcBef>
                        <a:spcAft>
                          <a:spcPts val="0"/>
                        </a:spcAft>
                      </a:pPr>
                      <a:r>
                        <a:rPr lang="en-US" sz="2000" dirty="0">
                          <a:effectLst/>
                        </a:rPr>
                        <a:t>Course outcomes (COs)</a:t>
                      </a:r>
                      <a:endParaRPr lang="en-US" sz="2000" dirty="0">
                        <a:effectLst/>
                        <a:latin typeface="Times New Roman"/>
                        <a:ea typeface="Times New Roman"/>
                      </a:endParaRPr>
                    </a:p>
                  </a:txBody>
                  <a:tcPr marL="68580" marR="68580" marT="0" marB="0"/>
                </a:tc>
                <a:tc hMerge="1">
                  <a:txBody>
                    <a:bodyPr/>
                    <a:lstStyle/>
                    <a:p>
                      <a:endParaRPr lang="en-US"/>
                    </a:p>
                  </a:txBody>
                  <a:tcPr/>
                </a:tc>
                <a:extLst>
                  <a:ext uri="{0D108BD9-81ED-4DB2-BD59-A6C34878D82A}">
                    <a16:rowId xmlns:a16="http://schemas.microsoft.com/office/drawing/2014/main" val="10000"/>
                  </a:ext>
                </a:extLst>
              </a:tr>
              <a:tr h="747679">
                <a:tc>
                  <a:txBody>
                    <a:bodyPr/>
                    <a:lstStyle/>
                    <a:p>
                      <a:pPr marL="0" marR="0">
                        <a:spcBef>
                          <a:spcPts val="0"/>
                        </a:spcBef>
                        <a:spcAft>
                          <a:spcPts val="0"/>
                        </a:spcAft>
                      </a:pPr>
                      <a:r>
                        <a:rPr lang="en-US" sz="2000" dirty="0">
                          <a:effectLst/>
                        </a:rPr>
                        <a:t>CO1</a:t>
                      </a:r>
                      <a:endParaRPr lang="en-US" sz="2000" dirty="0">
                        <a:effectLst/>
                        <a:latin typeface="Times New Roman"/>
                        <a:ea typeface="Times New Roman"/>
                      </a:endParaRPr>
                    </a:p>
                  </a:txBody>
                  <a:tcPr marL="68580" marR="68580" marT="0" marB="0"/>
                </a:tc>
                <a:tc>
                  <a:txBody>
                    <a:bodyPr/>
                    <a:lstStyle/>
                    <a:p>
                      <a:pPr marL="0" marR="0" algn="just">
                        <a:spcBef>
                          <a:spcPts val="0"/>
                        </a:spcBef>
                        <a:spcAft>
                          <a:spcPts val="0"/>
                        </a:spcAft>
                      </a:pPr>
                      <a:r>
                        <a:rPr lang="en-US" sz="2000" dirty="0">
                          <a:effectLst/>
                        </a:rPr>
                        <a:t>Understand web development strategies and design web pages using HTML, XHTML.</a:t>
                      </a:r>
                      <a:endParaRPr lang="en-US" sz="2000" dirty="0">
                        <a:effectLst/>
                        <a:latin typeface="Times New Roman"/>
                        <a:ea typeface="Times New Roman"/>
                      </a:endParaRPr>
                    </a:p>
                  </a:txBody>
                  <a:tcPr marL="68580" marR="68580" marT="0" marB="0"/>
                </a:tc>
                <a:extLst>
                  <a:ext uri="{0D108BD9-81ED-4DB2-BD59-A6C34878D82A}">
                    <a16:rowId xmlns:a16="http://schemas.microsoft.com/office/drawing/2014/main" val="10001"/>
                  </a:ext>
                </a:extLst>
              </a:tr>
              <a:tr h="458255">
                <a:tc>
                  <a:txBody>
                    <a:bodyPr/>
                    <a:lstStyle/>
                    <a:p>
                      <a:pPr marL="0" marR="0">
                        <a:spcBef>
                          <a:spcPts val="0"/>
                        </a:spcBef>
                        <a:spcAft>
                          <a:spcPts val="0"/>
                        </a:spcAft>
                      </a:pPr>
                      <a:r>
                        <a:rPr lang="en-US" sz="2000" dirty="0">
                          <a:effectLst/>
                        </a:rPr>
                        <a:t>CO2</a:t>
                      </a:r>
                      <a:endParaRPr lang="en-US" sz="2000" dirty="0">
                        <a:effectLst/>
                        <a:latin typeface="Times New Roman"/>
                        <a:ea typeface="Times New Roman"/>
                      </a:endParaRPr>
                    </a:p>
                  </a:txBody>
                  <a:tcPr marL="68580" marR="68580" marT="0" marB="0"/>
                </a:tc>
                <a:tc>
                  <a:txBody>
                    <a:bodyPr/>
                    <a:lstStyle/>
                    <a:p>
                      <a:pPr marL="0" marR="0" algn="just">
                        <a:spcBef>
                          <a:spcPts val="0"/>
                        </a:spcBef>
                        <a:spcAft>
                          <a:spcPts val="0"/>
                        </a:spcAft>
                      </a:pPr>
                      <a:r>
                        <a:rPr lang="en-US" sz="2000" dirty="0">
                          <a:effectLst/>
                        </a:rPr>
                        <a:t>Design and enhance static web pages using CSS and XML.</a:t>
                      </a:r>
                      <a:endParaRPr lang="en-US" sz="2000" dirty="0">
                        <a:effectLst/>
                        <a:latin typeface="Times New Roman"/>
                        <a:ea typeface="Times New Roman"/>
                      </a:endParaRPr>
                    </a:p>
                  </a:txBody>
                  <a:tcPr marL="68580" marR="68580" marT="0" marB="0"/>
                </a:tc>
                <a:extLst>
                  <a:ext uri="{0D108BD9-81ED-4DB2-BD59-A6C34878D82A}">
                    <a16:rowId xmlns:a16="http://schemas.microsoft.com/office/drawing/2014/main" val="10002"/>
                  </a:ext>
                </a:extLst>
              </a:tr>
              <a:tr h="623067">
                <a:tc>
                  <a:txBody>
                    <a:bodyPr/>
                    <a:lstStyle/>
                    <a:p>
                      <a:pPr marL="0" marR="0">
                        <a:spcBef>
                          <a:spcPts val="0"/>
                        </a:spcBef>
                        <a:spcAft>
                          <a:spcPts val="0"/>
                        </a:spcAft>
                      </a:pPr>
                      <a:r>
                        <a:rPr lang="en-US" sz="2000" dirty="0">
                          <a:effectLst/>
                        </a:rPr>
                        <a:t>CO3</a:t>
                      </a:r>
                      <a:endParaRPr lang="en-US" sz="2000" dirty="0">
                        <a:effectLst/>
                        <a:latin typeface="Times New Roman"/>
                        <a:ea typeface="Times New Roman"/>
                      </a:endParaRPr>
                    </a:p>
                  </a:txBody>
                  <a:tcPr marL="68580" marR="68580" marT="0" marB="0"/>
                </a:tc>
                <a:tc>
                  <a:txBody>
                    <a:bodyPr/>
                    <a:lstStyle/>
                    <a:p>
                      <a:pPr marL="0" marR="0" algn="just">
                        <a:spcBef>
                          <a:spcPts val="0"/>
                        </a:spcBef>
                        <a:spcAft>
                          <a:spcPts val="0"/>
                        </a:spcAft>
                      </a:pPr>
                      <a:r>
                        <a:rPr lang="en-US" sz="2000" dirty="0">
                          <a:effectLst/>
                        </a:rPr>
                        <a:t>Develop a dynamic webpage by the use of java script with its features such as event handling, validation, etc.</a:t>
                      </a:r>
                      <a:endParaRPr lang="en-US" sz="2000" dirty="0">
                        <a:effectLst/>
                        <a:latin typeface="Times New Roman"/>
                        <a:ea typeface="Times New Roman"/>
                      </a:endParaRPr>
                    </a:p>
                  </a:txBody>
                  <a:tcPr marL="68580" marR="68580" marT="0" marB="0"/>
                </a:tc>
                <a:extLst>
                  <a:ext uri="{0D108BD9-81ED-4DB2-BD59-A6C34878D82A}">
                    <a16:rowId xmlns:a16="http://schemas.microsoft.com/office/drawing/2014/main" val="10003"/>
                  </a:ext>
                </a:extLst>
              </a:tr>
              <a:tr h="726074">
                <a:tc>
                  <a:txBody>
                    <a:bodyPr/>
                    <a:lstStyle/>
                    <a:p>
                      <a:pPr marL="0" marR="0">
                        <a:spcBef>
                          <a:spcPts val="0"/>
                        </a:spcBef>
                        <a:spcAft>
                          <a:spcPts val="0"/>
                        </a:spcAft>
                      </a:pPr>
                      <a:r>
                        <a:rPr lang="en-US" sz="2000" dirty="0">
                          <a:effectLst/>
                        </a:rPr>
                        <a:t>CO4</a:t>
                      </a:r>
                      <a:endParaRPr lang="en-US" sz="2000" dirty="0">
                        <a:effectLst/>
                        <a:latin typeface="Times New Roman"/>
                        <a:ea typeface="Times New Roman"/>
                      </a:endParaRPr>
                    </a:p>
                  </a:txBody>
                  <a:tcPr marL="68580" marR="68580" marT="0" marB="0"/>
                </a:tc>
                <a:tc>
                  <a:txBody>
                    <a:bodyPr/>
                    <a:lstStyle/>
                    <a:p>
                      <a:pPr marL="0" marR="0" algn="just">
                        <a:spcBef>
                          <a:spcPts val="0"/>
                        </a:spcBef>
                        <a:spcAft>
                          <a:spcPts val="0"/>
                        </a:spcAft>
                      </a:pPr>
                      <a:r>
                        <a:rPr lang="en-US" sz="2000" dirty="0">
                          <a:effectLst/>
                        </a:rPr>
                        <a:t>Write a server side java application called JSP to fetch data sent from client and store it on database.</a:t>
                      </a:r>
                      <a:endParaRPr lang="en-US" sz="2000" dirty="0">
                        <a:effectLst/>
                        <a:latin typeface="Times New Roman"/>
                        <a:ea typeface="Times New Roman"/>
                      </a:endParaRPr>
                    </a:p>
                  </a:txBody>
                  <a:tcPr marL="68580" marR="68580" marT="0" marB="0"/>
                </a:tc>
                <a:extLst>
                  <a:ext uri="{0D108BD9-81ED-4DB2-BD59-A6C34878D82A}">
                    <a16:rowId xmlns:a16="http://schemas.microsoft.com/office/drawing/2014/main" val="10004"/>
                  </a:ext>
                </a:extLst>
              </a:tr>
              <a:tr h="623067">
                <a:tc>
                  <a:txBody>
                    <a:bodyPr/>
                    <a:lstStyle/>
                    <a:p>
                      <a:pPr marL="0" marR="0">
                        <a:spcBef>
                          <a:spcPts val="0"/>
                        </a:spcBef>
                        <a:spcAft>
                          <a:spcPts val="0"/>
                        </a:spcAft>
                      </a:pPr>
                      <a:r>
                        <a:rPr lang="en-US" sz="2000" dirty="0">
                          <a:effectLst/>
                        </a:rPr>
                        <a:t>CO5</a:t>
                      </a:r>
                      <a:endParaRPr lang="en-US" sz="2000" dirty="0">
                        <a:effectLst/>
                        <a:latin typeface="Times New Roman"/>
                        <a:ea typeface="Times New Roman"/>
                      </a:endParaRPr>
                    </a:p>
                  </a:txBody>
                  <a:tcPr marL="68580" marR="68580" marT="0" marB="0"/>
                </a:tc>
                <a:tc>
                  <a:txBody>
                    <a:bodyPr/>
                    <a:lstStyle/>
                    <a:p>
                      <a:pPr marL="0" marR="0" algn="just">
                        <a:spcBef>
                          <a:spcPts val="0"/>
                        </a:spcBef>
                        <a:spcAft>
                          <a:spcPts val="0"/>
                        </a:spcAft>
                      </a:pPr>
                      <a:r>
                        <a:rPr lang="en-US" sz="2000" dirty="0">
                          <a:effectLst/>
                        </a:rPr>
                        <a:t>Build Dynamic web site using server side PHP Programming and establish Database connectivity.</a:t>
                      </a:r>
                      <a:endParaRPr lang="en-US" sz="2000" dirty="0">
                        <a:effectLst/>
                        <a:latin typeface="Times New Roman"/>
                        <a:ea typeface="Times New Roman"/>
                      </a:endParaRPr>
                    </a:p>
                  </a:txBody>
                  <a:tcPr marL="68580" marR="68580" marT="0" marB="0"/>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1873493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0783" y="1"/>
            <a:ext cx="9164783" cy="838200"/>
          </a:xfrm>
        </p:spPr>
        <p:style>
          <a:lnRef idx="1">
            <a:schemeClr val="accent2"/>
          </a:lnRef>
          <a:fillRef idx="3">
            <a:schemeClr val="accent2"/>
          </a:fillRef>
          <a:effectRef idx="2">
            <a:schemeClr val="accent2"/>
          </a:effectRef>
          <a:fontRef idx="minor">
            <a:schemeClr val="lt1"/>
          </a:fontRef>
        </p:style>
        <p:txBody>
          <a:bodyPr>
            <a:normAutofit fontScale="90000"/>
          </a:bodyPr>
          <a:lstStyle/>
          <a:p>
            <a:r>
              <a:rPr lang="en-US" sz="2400" dirty="0"/>
              <a:t>		</a:t>
            </a:r>
            <a:br>
              <a:rPr lang="en-US" sz="2400" dirty="0"/>
            </a:br>
            <a:r>
              <a:rPr lang="en-US" sz="2400" dirty="0"/>
              <a:t>                  </a:t>
            </a:r>
            <a:r>
              <a:rPr lang="en-US" sz="2700" b="1" dirty="0"/>
              <a:t>School of Computing Science and Engineering</a:t>
            </a:r>
            <a:br>
              <a:rPr lang="en-US" sz="2400" dirty="0"/>
            </a:br>
            <a:r>
              <a:rPr lang="en-US" sz="2400" dirty="0"/>
              <a:t>      C</a:t>
            </a:r>
            <a:r>
              <a:rPr lang="en-US" sz="2000" dirty="0">
                <a:solidFill>
                  <a:schemeClr val="bg1"/>
                </a:solidFill>
              </a:rPr>
              <a:t>ourse Code :BCSE3016       Course Name:  WEB TECH                          </a:t>
            </a:r>
            <a:br>
              <a:rPr lang="en-US" sz="2000" dirty="0">
                <a:solidFill>
                  <a:schemeClr val="bg1"/>
                </a:solidFill>
              </a:rPr>
            </a:br>
            <a:br>
              <a:rPr lang="en-US" sz="2000" dirty="0"/>
            </a:br>
            <a:endParaRPr lang="en-US" sz="2000" dirty="0"/>
          </a:p>
        </p:txBody>
      </p:sp>
      <p:sp>
        <p:nvSpPr>
          <p:cNvPr id="5" name="Content Placeholder 4"/>
          <p:cNvSpPr>
            <a:spLocks noGrp="1"/>
          </p:cNvSpPr>
          <p:nvPr>
            <p:ph idx="1"/>
          </p:nvPr>
        </p:nvSpPr>
        <p:spPr/>
        <p:txBody>
          <a:bodyPr/>
          <a:lstStyle/>
          <a:p>
            <a:pPr marL="0" indent="0">
              <a:buNone/>
            </a:pPr>
            <a:r>
              <a:rPr lang="en-US" b="1" dirty="0">
                <a:solidFill>
                  <a:srgbClr val="FF0000"/>
                </a:solidFill>
                <a:latin typeface="Times New Roman" pitchFamily="18" charset="0"/>
                <a:cs typeface="Times New Roman" pitchFamily="18" charset="0"/>
              </a:rPr>
              <a:t>	            Course Prerequisites</a:t>
            </a:r>
          </a:p>
          <a:p>
            <a:pPr marL="0" indent="0" algn="ctr">
              <a:buNone/>
            </a:pPr>
            <a:r>
              <a:rPr lang="en-US" dirty="0"/>
              <a:t>Object Oriented Programming, </a:t>
            </a:r>
          </a:p>
          <a:p>
            <a:pPr marL="0" indent="0" algn="ctr">
              <a:buNone/>
            </a:pPr>
            <a:r>
              <a:rPr lang="en-US" dirty="0"/>
              <a:t>Database Management Systems</a:t>
            </a:r>
          </a:p>
        </p:txBody>
      </p:sp>
      <p:pic>
        <p:nvPicPr>
          <p:cNvPr id="6" name="Google Shape;66;p13"/>
          <p:cNvPicPr preferRelativeResize="0"/>
          <p:nvPr/>
        </p:nvPicPr>
        <p:blipFill>
          <a:blip r:embed="rId2">
            <a:alphaModFix/>
          </a:blip>
          <a:stretch>
            <a:fillRect/>
          </a:stretch>
        </p:blipFill>
        <p:spPr>
          <a:xfrm>
            <a:off x="-1" y="-3488"/>
            <a:ext cx="2057401" cy="841688"/>
          </a:xfrm>
          <a:prstGeom prst="rect">
            <a:avLst/>
          </a:prstGeom>
          <a:noFill/>
          <a:ln>
            <a:noFill/>
          </a:ln>
        </p:spPr>
      </p:pic>
      <p:sp>
        <p:nvSpPr>
          <p:cNvPr id="11" name="TextBox 10"/>
          <p:cNvSpPr txBox="1"/>
          <p:nvPr/>
        </p:nvSpPr>
        <p:spPr>
          <a:xfrm>
            <a:off x="-1" y="6477000"/>
            <a:ext cx="9171710" cy="369332"/>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r>
              <a:rPr lang="en-US" dirty="0">
                <a:solidFill>
                  <a:schemeClr val="bg1"/>
                </a:solidFill>
                <a:latin typeface="Merriweather"/>
                <a:ea typeface="Merriweather"/>
                <a:cs typeface="Merriweather"/>
                <a:sym typeface="Merriweather"/>
              </a:rPr>
              <a:t>Program Name: B-TECH			               Program Code:</a:t>
            </a:r>
          </a:p>
        </p:txBody>
      </p:sp>
    </p:spTree>
    <p:extLst>
      <p:ext uri="{BB962C8B-B14F-4D97-AF65-F5344CB8AC3E}">
        <p14:creationId xmlns:p14="http://schemas.microsoft.com/office/powerpoint/2010/main" val="3984050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0783" y="1"/>
            <a:ext cx="9164783" cy="838200"/>
          </a:xfrm>
        </p:spPr>
        <p:style>
          <a:lnRef idx="1">
            <a:schemeClr val="accent2"/>
          </a:lnRef>
          <a:fillRef idx="3">
            <a:schemeClr val="accent2"/>
          </a:fillRef>
          <a:effectRef idx="2">
            <a:schemeClr val="accent2"/>
          </a:effectRef>
          <a:fontRef idx="minor">
            <a:schemeClr val="lt1"/>
          </a:fontRef>
        </p:style>
        <p:txBody>
          <a:bodyPr>
            <a:normAutofit fontScale="90000"/>
          </a:bodyPr>
          <a:lstStyle/>
          <a:p>
            <a:r>
              <a:rPr lang="en-US" sz="2400" dirty="0"/>
              <a:t>		</a:t>
            </a:r>
            <a:br>
              <a:rPr lang="en-US" sz="2400" dirty="0"/>
            </a:br>
            <a:r>
              <a:rPr lang="en-US" sz="2400" dirty="0"/>
              <a:t>                  </a:t>
            </a:r>
            <a:r>
              <a:rPr lang="en-US" sz="2700" b="1" dirty="0"/>
              <a:t>School of Computing Science and Engineering</a:t>
            </a:r>
            <a:br>
              <a:rPr lang="en-US" sz="2400" dirty="0"/>
            </a:br>
            <a:r>
              <a:rPr lang="en-US" sz="2400" dirty="0"/>
              <a:t>                     C</a:t>
            </a:r>
            <a:r>
              <a:rPr lang="en-US" sz="2000" dirty="0">
                <a:solidFill>
                  <a:schemeClr val="bg1"/>
                </a:solidFill>
              </a:rPr>
              <a:t>ourse Code : BCSE3016		Course Name:  WEB TECH                   </a:t>
            </a:r>
            <a:br>
              <a:rPr lang="en-US" sz="2000" dirty="0">
                <a:solidFill>
                  <a:schemeClr val="bg1"/>
                </a:solidFill>
              </a:rPr>
            </a:br>
            <a:br>
              <a:rPr lang="en-US" sz="2000" dirty="0"/>
            </a:br>
            <a:endParaRPr lang="en-US" sz="2000" dirty="0"/>
          </a:p>
        </p:txBody>
      </p:sp>
      <p:pic>
        <p:nvPicPr>
          <p:cNvPr id="6" name="Google Shape;66;p13"/>
          <p:cNvPicPr preferRelativeResize="0"/>
          <p:nvPr/>
        </p:nvPicPr>
        <p:blipFill>
          <a:blip r:embed="rId2">
            <a:alphaModFix/>
          </a:blip>
          <a:stretch>
            <a:fillRect/>
          </a:stretch>
        </p:blipFill>
        <p:spPr>
          <a:xfrm>
            <a:off x="-1" y="-3488"/>
            <a:ext cx="2057401" cy="841688"/>
          </a:xfrm>
          <a:prstGeom prst="rect">
            <a:avLst/>
          </a:prstGeom>
          <a:noFill/>
          <a:ln>
            <a:noFill/>
          </a:ln>
        </p:spPr>
      </p:pic>
      <p:sp>
        <p:nvSpPr>
          <p:cNvPr id="11" name="TextBox 10"/>
          <p:cNvSpPr txBox="1"/>
          <p:nvPr/>
        </p:nvSpPr>
        <p:spPr>
          <a:xfrm>
            <a:off x="-1" y="6477000"/>
            <a:ext cx="9171710" cy="369332"/>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r>
              <a:rPr lang="en-US" dirty="0">
                <a:solidFill>
                  <a:schemeClr val="bg1"/>
                </a:solidFill>
                <a:latin typeface="Merriweather"/>
                <a:ea typeface="Merriweather"/>
                <a:cs typeface="Merriweather"/>
                <a:sym typeface="Merriweather"/>
              </a:rPr>
              <a:t>Program Name:   B TECH		                Program Code:</a:t>
            </a:r>
          </a:p>
        </p:txBody>
      </p:sp>
      <p:sp>
        <p:nvSpPr>
          <p:cNvPr id="7" name="Content Placeholder 6"/>
          <p:cNvSpPr txBox="1">
            <a:spLocks noGrp="1"/>
          </p:cNvSpPr>
          <p:nvPr>
            <p:ph idx="1"/>
          </p:nvPr>
        </p:nvSpPr>
        <p:spPr>
          <a:xfrm>
            <a:off x="457200" y="914402"/>
            <a:ext cx="8229600" cy="5632311"/>
          </a:xfrm>
          <a:prstGeom prst="rect">
            <a:avLst/>
          </a:prstGeom>
          <a:noFill/>
        </p:spPr>
        <p:txBody>
          <a:bodyPr wrap="square" rtlCol="0">
            <a:spAutoFit/>
          </a:bodyPr>
          <a:lstStyle/>
          <a:p>
            <a:pPr marL="0" indent="0" algn="ctr">
              <a:buNone/>
            </a:pPr>
            <a:r>
              <a:rPr lang="en-US" sz="1800" b="1" dirty="0">
                <a:solidFill>
                  <a:srgbClr val="FF0000"/>
                </a:solidFill>
                <a:latin typeface="Times New Roman" pitchFamily="18" charset="0"/>
                <a:cs typeface="Times New Roman" pitchFamily="18" charset="0"/>
              </a:rPr>
              <a:t>Syllabus</a:t>
            </a:r>
          </a:p>
          <a:p>
            <a:r>
              <a:rPr lang="en-US" sz="1800" b="1" dirty="0"/>
              <a:t>Unit I: Introduction to web and HTML		 8 lecture hours</a:t>
            </a:r>
            <a:endParaRPr lang="en-US" sz="1800" dirty="0"/>
          </a:p>
          <a:p>
            <a:r>
              <a:rPr lang="en-US" sz="1800" dirty="0"/>
              <a:t>Introduction to web, web development strategies, web team. HTML introduction: basic tag, elements, attributes, formatting, comments, marquee, list, table, images, frames, forms; Links : text, image and email. XHTML:  Syntax and Semantics.</a:t>
            </a:r>
          </a:p>
          <a:p>
            <a:r>
              <a:rPr lang="en-US" sz="1800" b="1" dirty="0"/>
              <a:t>Unit II: CSS and XML				          8 lecture hours</a:t>
            </a:r>
            <a:endParaRPr lang="en-US" sz="1800" dirty="0"/>
          </a:p>
          <a:p>
            <a:r>
              <a:rPr lang="en-US" sz="1800" dirty="0"/>
              <a:t>CSS : color, background, fonts, images, link, table, margins, lists, border, paddings, scroll, class.</a:t>
            </a:r>
            <a:endParaRPr lang="en-US" sz="1800" b="1" dirty="0"/>
          </a:p>
          <a:p>
            <a:r>
              <a:rPr lang="en-US" sz="1800" dirty="0"/>
              <a:t>CSS3 : border Image, round corner, text shadow, layers. </a:t>
            </a:r>
            <a:endParaRPr lang="en-US" sz="1800" b="1" dirty="0"/>
          </a:p>
          <a:p>
            <a:r>
              <a:rPr lang="en-US" sz="1800" dirty="0"/>
              <a:t>XML: DTD, XML schemes, presenting and using XML. </a:t>
            </a:r>
          </a:p>
          <a:p>
            <a:r>
              <a:rPr lang="en-US" sz="1800" b="1" dirty="0"/>
              <a:t>Unit III: JavaScript  				          8 lecture hours</a:t>
            </a:r>
            <a:endParaRPr lang="en-US" sz="1800" dirty="0"/>
          </a:p>
          <a:p>
            <a:r>
              <a:rPr lang="en-US" sz="1800" dirty="0"/>
              <a:t>Java script: Introduction, documents, forms, statements, functions, objects; Event and event handling; Error handling; validation.</a:t>
            </a:r>
          </a:p>
          <a:p>
            <a:r>
              <a:rPr lang="en-US" sz="1800" b="1" dirty="0"/>
              <a:t>Unit IV: JSP				                  8 lecture hours</a:t>
            </a:r>
            <a:endParaRPr lang="en-US" sz="1800" dirty="0"/>
          </a:p>
          <a:p>
            <a:r>
              <a:rPr lang="en-US" sz="1800" dirty="0"/>
              <a:t> Java server pages (JSP), JSP application design, declaring variables and methods, debugging, sharing data between JSP pages, JSP objects, Session, development of java beans in </a:t>
            </a:r>
            <a:r>
              <a:rPr lang="en-US" sz="1800" dirty="0" err="1"/>
              <a:t>Jsp</a:t>
            </a:r>
            <a:r>
              <a:rPr lang="en-US" sz="1800" dirty="0"/>
              <a:t>, data base action with JSP.</a:t>
            </a:r>
          </a:p>
        </p:txBody>
      </p:sp>
    </p:spTree>
    <p:extLst>
      <p:ext uri="{BB962C8B-B14F-4D97-AF65-F5344CB8AC3E}">
        <p14:creationId xmlns:p14="http://schemas.microsoft.com/office/powerpoint/2010/main" val="36700434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0783" y="1"/>
            <a:ext cx="9164783" cy="838200"/>
          </a:xfrm>
        </p:spPr>
        <p:style>
          <a:lnRef idx="1">
            <a:schemeClr val="accent2"/>
          </a:lnRef>
          <a:fillRef idx="3">
            <a:schemeClr val="accent2"/>
          </a:fillRef>
          <a:effectRef idx="2">
            <a:schemeClr val="accent2"/>
          </a:effectRef>
          <a:fontRef idx="minor">
            <a:schemeClr val="lt1"/>
          </a:fontRef>
        </p:style>
        <p:txBody>
          <a:bodyPr>
            <a:normAutofit fontScale="90000"/>
          </a:bodyPr>
          <a:lstStyle/>
          <a:p>
            <a:r>
              <a:rPr lang="en-US" sz="2400" dirty="0"/>
              <a:t>		</a:t>
            </a:r>
            <a:br>
              <a:rPr lang="en-US" sz="2400" dirty="0"/>
            </a:br>
            <a:r>
              <a:rPr lang="en-US" sz="2400" dirty="0"/>
              <a:t>                  </a:t>
            </a:r>
            <a:r>
              <a:rPr lang="en-US" sz="2700" b="1" dirty="0"/>
              <a:t>School of Computing Science and Engineering</a:t>
            </a:r>
            <a:br>
              <a:rPr lang="en-US" sz="2400" dirty="0"/>
            </a:br>
            <a:r>
              <a:rPr lang="en-US" sz="2400" dirty="0"/>
              <a:t>                   C</a:t>
            </a:r>
            <a:r>
              <a:rPr lang="en-US" sz="2000" dirty="0">
                <a:solidFill>
                  <a:schemeClr val="bg1"/>
                </a:solidFill>
              </a:rPr>
              <a:t>ourse Code :BCSE3016		Course Name: WEB TECH                        </a:t>
            </a:r>
            <a:br>
              <a:rPr lang="en-US" sz="2000" dirty="0">
                <a:solidFill>
                  <a:schemeClr val="bg1"/>
                </a:solidFill>
              </a:rPr>
            </a:br>
            <a:br>
              <a:rPr lang="en-US" sz="2000" dirty="0"/>
            </a:br>
            <a:endParaRPr lang="en-US" sz="2000" dirty="0"/>
          </a:p>
        </p:txBody>
      </p:sp>
      <p:pic>
        <p:nvPicPr>
          <p:cNvPr id="6" name="Google Shape;66;p13"/>
          <p:cNvPicPr preferRelativeResize="0"/>
          <p:nvPr/>
        </p:nvPicPr>
        <p:blipFill>
          <a:blip r:embed="rId2">
            <a:alphaModFix/>
          </a:blip>
          <a:stretch>
            <a:fillRect/>
          </a:stretch>
        </p:blipFill>
        <p:spPr>
          <a:xfrm>
            <a:off x="-1" y="-3488"/>
            <a:ext cx="2057401" cy="841688"/>
          </a:xfrm>
          <a:prstGeom prst="rect">
            <a:avLst/>
          </a:prstGeom>
          <a:noFill/>
          <a:ln>
            <a:noFill/>
          </a:ln>
        </p:spPr>
      </p:pic>
      <p:sp>
        <p:nvSpPr>
          <p:cNvPr id="11" name="TextBox 10"/>
          <p:cNvSpPr txBox="1"/>
          <p:nvPr/>
        </p:nvSpPr>
        <p:spPr>
          <a:xfrm>
            <a:off x="-1" y="6477000"/>
            <a:ext cx="9171710" cy="369332"/>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r>
              <a:rPr lang="en-US" dirty="0">
                <a:solidFill>
                  <a:schemeClr val="bg1"/>
                </a:solidFill>
                <a:latin typeface="Merriweather"/>
                <a:ea typeface="Merriweather"/>
                <a:cs typeface="Merriweather"/>
                <a:sym typeface="Merriweather"/>
              </a:rPr>
              <a:t>Program Name:    B TECH		                Program Code:</a:t>
            </a:r>
          </a:p>
        </p:txBody>
      </p:sp>
      <p:sp>
        <p:nvSpPr>
          <p:cNvPr id="7" name="Content Placeholder 6"/>
          <p:cNvSpPr txBox="1">
            <a:spLocks noGrp="1"/>
          </p:cNvSpPr>
          <p:nvPr>
            <p:ph idx="1"/>
          </p:nvPr>
        </p:nvSpPr>
        <p:spPr>
          <a:xfrm>
            <a:off x="457200" y="914402"/>
            <a:ext cx="8229600" cy="5189113"/>
          </a:xfrm>
          <a:prstGeom prst="rect">
            <a:avLst/>
          </a:prstGeom>
          <a:noFill/>
        </p:spPr>
        <p:txBody>
          <a:bodyPr wrap="square" rtlCol="0">
            <a:spAutoFit/>
          </a:bodyPr>
          <a:lstStyle/>
          <a:p>
            <a:pPr marL="0" indent="0" algn="ctr">
              <a:buNone/>
            </a:pPr>
            <a:r>
              <a:rPr lang="en-US" sz="1800" b="1" dirty="0">
                <a:solidFill>
                  <a:srgbClr val="FF0000"/>
                </a:solidFill>
                <a:latin typeface="Times New Roman" pitchFamily="18" charset="0"/>
                <a:cs typeface="Times New Roman" pitchFamily="18" charset="0"/>
              </a:rPr>
              <a:t>Syllabus cont.</a:t>
            </a:r>
            <a:r>
              <a:rPr lang="en-US" sz="1800" b="1" dirty="0"/>
              <a:t> </a:t>
            </a:r>
            <a:endParaRPr lang="en-US" sz="1800" dirty="0"/>
          </a:p>
          <a:p>
            <a:r>
              <a:rPr lang="en-US" sz="1800" b="1" dirty="0"/>
              <a:t>Unit V: PHP					          8 lecture hours</a:t>
            </a:r>
            <a:endParaRPr lang="en-US" sz="1800" dirty="0"/>
          </a:p>
          <a:p>
            <a:r>
              <a:rPr lang="en-US" sz="1800" dirty="0"/>
              <a:t>PHP (Hypertext Preprocessor): Introduction, syntax, variables, strings, operators, if-else, loop, switch, array, function, form ,mail, file upload, session, error, exception, filter, PHP-ODBC.</a:t>
            </a:r>
          </a:p>
          <a:p>
            <a:r>
              <a:rPr lang="en-US" sz="1800" b="1" dirty="0"/>
              <a:t>Text Books:</a:t>
            </a:r>
            <a:endParaRPr lang="en-US" sz="1800" dirty="0"/>
          </a:p>
          <a:p>
            <a:r>
              <a:rPr lang="en-US" sz="1800" dirty="0"/>
              <a:t>T1. Ivan </a:t>
            </a:r>
            <a:r>
              <a:rPr lang="en-US" sz="1800" dirty="0" err="1"/>
              <a:t>Bayross</a:t>
            </a:r>
            <a:r>
              <a:rPr lang="en-US" sz="1800" dirty="0"/>
              <a:t> -Web Enabled Commercial Application Development Using HTML, DHTML, Java Script, Perl, CGI-2000</a:t>
            </a:r>
          </a:p>
          <a:p>
            <a:r>
              <a:rPr lang="en-US" sz="1800" dirty="0"/>
              <a:t>T2. </a:t>
            </a:r>
            <a:r>
              <a:rPr lang="en-US" sz="1800" dirty="0" err="1"/>
              <a:t>Uttam</a:t>
            </a:r>
            <a:r>
              <a:rPr lang="en-US" sz="1800" dirty="0"/>
              <a:t>/Roy,” WEB Technology”, Oxford Publication.</a:t>
            </a:r>
            <a:endParaRPr lang="en-US" sz="1800" b="1" dirty="0"/>
          </a:p>
          <a:p>
            <a:r>
              <a:rPr lang="en-US" sz="1800" b="1" dirty="0"/>
              <a:t>Reference Books:</a:t>
            </a:r>
            <a:endParaRPr lang="en-US" sz="1800" dirty="0"/>
          </a:p>
          <a:p>
            <a:r>
              <a:rPr lang="en-US" sz="1800" dirty="0"/>
              <a:t>R1. Xavier, C, “ Web Technology and Design” , New Age International</a:t>
            </a:r>
            <a:endParaRPr lang="en-US" sz="1800" b="1" dirty="0"/>
          </a:p>
          <a:p>
            <a:r>
              <a:rPr lang="en-US" sz="1800" dirty="0"/>
              <a:t>R2. </a:t>
            </a:r>
            <a:r>
              <a:rPr lang="en-US" sz="1800" dirty="0" err="1"/>
              <a:t>Deitel</a:t>
            </a:r>
            <a:r>
              <a:rPr lang="en-US" sz="1800" dirty="0"/>
              <a:t>, “Java for programmers”, Pearson Education</a:t>
            </a:r>
            <a:endParaRPr lang="en-US" sz="1800" b="1" dirty="0"/>
          </a:p>
          <a:p>
            <a:r>
              <a:rPr lang="en-US" sz="1800" dirty="0"/>
              <a:t>R3. Ramesh </a:t>
            </a:r>
            <a:r>
              <a:rPr lang="en-US" sz="1800" dirty="0" err="1"/>
              <a:t>Bangia</a:t>
            </a:r>
            <a:r>
              <a:rPr lang="en-US" sz="1800" dirty="0"/>
              <a:t>, “Internet and Web Design” , New Age International</a:t>
            </a:r>
            <a:endParaRPr lang="en-US" sz="1800" b="1" dirty="0"/>
          </a:p>
          <a:p>
            <a:r>
              <a:rPr lang="en-US" sz="1800" dirty="0"/>
              <a:t>R4. Jackson, “Web Technologies” Pearson Education</a:t>
            </a:r>
            <a:endParaRPr lang="en-US" sz="1800" b="1" dirty="0"/>
          </a:p>
          <a:p>
            <a:r>
              <a:rPr lang="en-US" sz="1800" dirty="0"/>
              <a:t>R5. Patel and </a:t>
            </a:r>
            <a:r>
              <a:rPr lang="en-US" sz="1800" dirty="0" err="1"/>
              <a:t>Barik</a:t>
            </a:r>
            <a:r>
              <a:rPr lang="en-US" sz="1800" dirty="0"/>
              <a:t>, ”Introduction to Web Technology &amp; Internet”, Acme Learning</a:t>
            </a:r>
            <a:endParaRPr lang="en-US" sz="1800" b="1" dirty="0"/>
          </a:p>
          <a:p>
            <a:pPr marL="0" indent="0">
              <a:buNone/>
            </a:pPr>
            <a:endParaRPr lang="en-US" sz="1800" dirty="0"/>
          </a:p>
        </p:txBody>
      </p:sp>
    </p:spTree>
    <p:extLst>
      <p:ext uri="{BB962C8B-B14F-4D97-AF65-F5344CB8AC3E}">
        <p14:creationId xmlns:p14="http://schemas.microsoft.com/office/powerpoint/2010/main" val="31368558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pic>
        <p:nvPicPr>
          <p:cNvPr id="5" name="Picture 4" descr="image of empty picture frames on a wall">
            <a:extLst>
              <a:ext uri="{FF2B5EF4-FFF2-40B4-BE49-F238E27FC236}">
                <a16:creationId xmlns:a16="http://schemas.microsoft.com/office/drawing/2014/main" id="{74B1416E-E144-4B0E-9CB1-2137FB57B75D}"/>
              </a:ext>
            </a:extLst>
          </p:cNvPr>
          <p:cNvPicPr>
            <a:picLocks noChangeAspect="1"/>
          </p:cNvPicPr>
          <p:nvPr/>
        </p:nvPicPr>
        <p:blipFill rotWithShape="1">
          <a:blip r:embed="rId3"/>
          <a:srcRect l="787" t="9815" r="8304" b="13286"/>
          <a:stretch/>
        </p:blipFill>
        <p:spPr>
          <a:xfrm>
            <a:off x="-1391008" y="-113214"/>
            <a:ext cx="10588696" cy="5930653"/>
          </a:xfrm>
          <a:prstGeom prst="rect">
            <a:avLst/>
          </a:prstGeom>
        </p:spPr>
      </p:pic>
      <p:sp>
        <p:nvSpPr>
          <p:cNvPr id="34" name="Rectangle 33">
            <a:extLst>
              <a:ext uri="{FF2B5EF4-FFF2-40B4-BE49-F238E27FC236}">
                <a16:creationId xmlns:a16="http://schemas.microsoft.com/office/drawing/2014/main" id="{A4092ECB-D375-4A85-AD6E-85644D2A99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83" y="3155948"/>
            <a:ext cx="6219782" cy="1866426"/>
          </a:xfrm>
          <a:prstGeom prst="rect">
            <a:avLst/>
          </a:prstGeom>
          <a:solidFill>
            <a:srgbClr val="000001">
              <a:alpha val="75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8BDDBEB-2A0E-4470-BE29-A528A3A60875}"/>
              </a:ext>
            </a:extLst>
          </p:cNvPr>
          <p:cNvSpPr>
            <a:spLocks noGrp="1"/>
          </p:cNvSpPr>
          <p:nvPr>
            <p:ph type="ctrTitle"/>
          </p:nvPr>
        </p:nvSpPr>
        <p:spPr>
          <a:xfrm>
            <a:off x="185585" y="3284602"/>
            <a:ext cx="5833462" cy="950234"/>
          </a:xfrm>
        </p:spPr>
        <p:txBody>
          <a:bodyPr>
            <a:normAutofit/>
          </a:bodyPr>
          <a:lstStyle/>
          <a:p>
            <a:r>
              <a:rPr lang="en-US" sz="3300" dirty="0">
                <a:solidFill>
                  <a:srgbClr val="FFFFFE"/>
                </a:solidFill>
              </a:rPr>
              <a:t>Canteen billing system</a:t>
            </a:r>
          </a:p>
        </p:txBody>
      </p:sp>
      <p:sp>
        <p:nvSpPr>
          <p:cNvPr id="3" name="Subtitle 2">
            <a:extLst>
              <a:ext uri="{FF2B5EF4-FFF2-40B4-BE49-F238E27FC236}">
                <a16:creationId xmlns:a16="http://schemas.microsoft.com/office/drawing/2014/main" id="{1D090625-51CE-4ECB-81A4-C4905F3FBFE9}"/>
              </a:ext>
            </a:extLst>
          </p:cNvPr>
          <p:cNvSpPr>
            <a:spLocks noGrp="1"/>
          </p:cNvSpPr>
          <p:nvPr>
            <p:ph type="subTitle" idx="1"/>
          </p:nvPr>
        </p:nvSpPr>
        <p:spPr>
          <a:xfrm>
            <a:off x="897263" y="4445921"/>
            <a:ext cx="5121782" cy="537397"/>
          </a:xfrm>
        </p:spPr>
        <p:txBody>
          <a:bodyPr vert="horz" lIns="68580" tIns="68580" rIns="68580" bIns="68580" rtlCol="0" anchor="t">
            <a:normAutofit/>
          </a:bodyPr>
          <a:lstStyle/>
          <a:p>
            <a:r>
              <a:rPr lang="en-US" sz="1500" dirty="0">
                <a:solidFill>
                  <a:schemeClr val="bg2"/>
                </a:solidFill>
              </a:rPr>
              <a:t>BRINGING THE WORLD TO YOUR TABLE</a:t>
            </a:r>
          </a:p>
        </p:txBody>
      </p:sp>
      <p:cxnSp>
        <p:nvCxnSpPr>
          <p:cNvPr id="36" name="Straight Connector 35">
            <a:extLst>
              <a:ext uri="{FF2B5EF4-FFF2-40B4-BE49-F238E27FC236}">
                <a16:creationId xmlns:a16="http://schemas.microsoft.com/office/drawing/2014/main" id="{B6C1711D-6DAC-4FE1-B7B6-AC8A81B84C0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75394" y="4357110"/>
            <a:ext cx="512178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4" name="TextBox 3">
            <a:extLst>
              <a:ext uri="{FF2B5EF4-FFF2-40B4-BE49-F238E27FC236}">
                <a16:creationId xmlns:a16="http://schemas.microsoft.com/office/drawing/2014/main" id="{CA67CE5C-5109-4537-92E2-5B116FBF5AD5}"/>
              </a:ext>
            </a:extLst>
          </p:cNvPr>
          <p:cNvSpPr txBox="1"/>
          <p:nvPr/>
        </p:nvSpPr>
        <p:spPr>
          <a:xfrm>
            <a:off x="6710587" y="2234331"/>
            <a:ext cx="2424022" cy="346249"/>
          </a:xfrm>
          <a:prstGeom prst="rect">
            <a:avLst/>
          </a:prstGeom>
          <a:noFill/>
        </p:spPr>
        <p:txBody>
          <a:bodyPr rot="0" spcFirstLastPara="0" vertOverflow="overflow" horzOverflow="overflow" vert="horz" wrap="square" lIns="68580" tIns="34290" rIns="68580" bIns="34290" numCol="1" spcCol="0" rtlCol="0" fromWordArt="0" anchor="t" anchorCtr="0" forceAA="0" compatLnSpc="1">
            <a:prstTxWarp prst="textNoShape">
              <a:avLst/>
            </a:prstTxWarp>
            <a:spAutoFit/>
          </a:bodyPr>
          <a:lstStyle/>
          <a:p>
            <a:endParaRPr lang="en-US" b="1" dirty="0"/>
          </a:p>
        </p:txBody>
      </p:sp>
    </p:spTree>
    <p:extLst>
      <p:ext uri="{BB962C8B-B14F-4D97-AF65-F5344CB8AC3E}">
        <p14:creationId xmlns:p14="http://schemas.microsoft.com/office/powerpoint/2010/main" val="21367234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0783" y="1"/>
            <a:ext cx="9164783" cy="838200"/>
          </a:xfrm>
        </p:spPr>
        <p:style>
          <a:lnRef idx="1">
            <a:schemeClr val="accent2"/>
          </a:lnRef>
          <a:fillRef idx="3">
            <a:schemeClr val="accent2"/>
          </a:fillRef>
          <a:effectRef idx="2">
            <a:schemeClr val="accent2"/>
          </a:effectRef>
          <a:fontRef idx="minor">
            <a:schemeClr val="lt1"/>
          </a:fontRef>
        </p:style>
        <p:txBody>
          <a:bodyPr>
            <a:normAutofit fontScale="90000"/>
          </a:bodyPr>
          <a:lstStyle/>
          <a:p>
            <a:r>
              <a:rPr lang="en-US" sz="2400" dirty="0"/>
              <a:t>		</a:t>
            </a:r>
            <a:br>
              <a:rPr lang="en-US" sz="2400" dirty="0"/>
            </a:br>
            <a:r>
              <a:rPr lang="en-US" sz="2400" dirty="0"/>
              <a:t>                  </a:t>
            </a:r>
            <a:r>
              <a:rPr lang="en-US" sz="2700" b="1" dirty="0"/>
              <a:t>School of Computing Science and Engineering</a:t>
            </a:r>
            <a:br>
              <a:rPr lang="en-US" sz="2400" dirty="0"/>
            </a:br>
            <a:r>
              <a:rPr lang="en-US" sz="2400" dirty="0"/>
              <a:t>                   C</a:t>
            </a:r>
            <a:r>
              <a:rPr lang="en-US" sz="2000" dirty="0">
                <a:solidFill>
                  <a:schemeClr val="bg1"/>
                </a:solidFill>
              </a:rPr>
              <a:t>ourse Code : BCSE3016		Course Name:  WEB TECH                        </a:t>
            </a:r>
            <a:br>
              <a:rPr lang="en-US" sz="2000" dirty="0">
                <a:solidFill>
                  <a:schemeClr val="bg1"/>
                </a:solidFill>
              </a:rPr>
            </a:br>
            <a:br>
              <a:rPr lang="en-US" sz="2000" dirty="0"/>
            </a:br>
            <a:endParaRPr lang="en-US" sz="2000" dirty="0"/>
          </a:p>
        </p:txBody>
      </p:sp>
      <p:pic>
        <p:nvPicPr>
          <p:cNvPr id="6" name="Google Shape;66;p13"/>
          <p:cNvPicPr preferRelativeResize="0"/>
          <p:nvPr/>
        </p:nvPicPr>
        <p:blipFill>
          <a:blip r:embed="rId2">
            <a:alphaModFix/>
          </a:blip>
          <a:stretch>
            <a:fillRect/>
          </a:stretch>
        </p:blipFill>
        <p:spPr>
          <a:xfrm>
            <a:off x="-1" y="-3488"/>
            <a:ext cx="2057401" cy="841688"/>
          </a:xfrm>
          <a:prstGeom prst="rect">
            <a:avLst/>
          </a:prstGeom>
          <a:noFill/>
          <a:ln>
            <a:noFill/>
          </a:ln>
        </p:spPr>
      </p:pic>
      <p:sp>
        <p:nvSpPr>
          <p:cNvPr id="11" name="TextBox 10"/>
          <p:cNvSpPr txBox="1"/>
          <p:nvPr/>
        </p:nvSpPr>
        <p:spPr>
          <a:xfrm>
            <a:off x="-1" y="6477000"/>
            <a:ext cx="9171710" cy="369332"/>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r>
              <a:rPr lang="en-US" dirty="0">
                <a:solidFill>
                  <a:schemeClr val="bg1"/>
                </a:solidFill>
                <a:latin typeface="Merriweather"/>
                <a:ea typeface="Merriweather"/>
                <a:cs typeface="Merriweather"/>
                <a:sym typeface="Merriweather"/>
              </a:rPr>
              <a:t>Program Name:	B TECH		                Program Code:</a:t>
            </a:r>
          </a:p>
        </p:txBody>
      </p:sp>
      <p:sp>
        <p:nvSpPr>
          <p:cNvPr id="7" name="Content Placeholder 6"/>
          <p:cNvSpPr txBox="1">
            <a:spLocks noGrp="1"/>
          </p:cNvSpPr>
          <p:nvPr>
            <p:ph idx="1"/>
          </p:nvPr>
        </p:nvSpPr>
        <p:spPr>
          <a:xfrm>
            <a:off x="471054" y="2469750"/>
            <a:ext cx="8229600" cy="4893647"/>
          </a:xfrm>
          <a:prstGeom prst="rect">
            <a:avLst/>
          </a:prstGeom>
          <a:noFill/>
        </p:spPr>
        <p:txBody>
          <a:bodyPr vert="horz" wrap="square" lIns="91440" tIns="45720" rIns="91440" bIns="45720" rtlCol="0" anchor="t">
            <a:spAutoFit/>
          </a:bodyPr>
          <a:lstStyle/>
          <a:p>
            <a:pPr algn="just">
              <a:buFont typeface="Wingdings" panose="05000000000000000000" pitchFamily="2" charset="2"/>
              <a:buChar char="Ø"/>
            </a:pPr>
            <a:r>
              <a:rPr lang="en-US" sz="2400" dirty="0"/>
              <a:t>Abstract</a:t>
            </a:r>
          </a:p>
          <a:p>
            <a:pPr algn="just">
              <a:buFont typeface="Wingdings" panose="05000000000000000000" pitchFamily="2" charset="2"/>
              <a:buChar char="Ø"/>
            </a:pPr>
            <a:r>
              <a:rPr lang="en-US" sz="2400" dirty="0"/>
              <a:t>Introduction</a:t>
            </a:r>
          </a:p>
          <a:p>
            <a:pPr algn="just">
              <a:buFont typeface="Wingdings" panose="05000000000000000000" pitchFamily="2" charset="2"/>
              <a:buChar char="Ø"/>
            </a:pPr>
            <a:r>
              <a:rPr lang="en-US" sz="2400" dirty="0">
                <a:cs typeface="Calibri"/>
              </a:rPr>
              <a:t>Motivation and Scope</a:t>
            </a:r>
            <a:endParaRPr lang="en-US" sz="2400" dirty="0"/>
          </a:p>
          <a:p>
            <a:pPr algn="just">
              <a:buFont typeface="Wingdings" panose="05000000000000000000" pitchFamily="2" charset="2"/>
              <a:buChar char="Ø"/>
            </a:pPr>
            <a:r>
              <a:rPr lang="en-US" sz="2400" dirty="0"/>
              <a:t>Concept Development</a:t>
            </a:r>
          </a:p>
          <a:p>
            <a:pPr algn="just">
              <a:buFont typeface="Wingdings" panose="05000000000000000000" pitchFamily="2" charset="2"/>
              <a:buChar char="Ø"/>
            </a:pPr>
            <a:r>
              <a:rPr lang="en-US" sz="2400" dirty="0">
                <a:cs typeface="Calibri"/>
              </a:rPr>
              <a:t>Flowchart</a:t>
            </a:r>
            <a:endParaRPr lang="en-US" sz="2400" dirty="0"/>
          </a:p>
          <a:p>
            <a:pPr algn="just">
              <a:buFont typeface="Wingdings" panose="05000000000000000000" pitchFamily="2" charset="2"/>
              <a:buChar char="Ø"/>
            </a:pPr>
            <a:r>
              <a:rPr lang="en-US" sz="2400" dirty="0"/>
              <a:t>Content Design </a:t>
            </a:r>
          </a:p>
          <a:p>
            <a:pPr algn="just">
              <a:buFont typeface="Wingdings" panose="05000000000000000000" pitchFamily="2" charset="2"/>
              <a:buChar char="Ø"/>
            </a:pPr>
            <a:r>
              <a:rPr lang="en-US" sz="2400" dirty="0">
                <a:cs typeface="Calibri"/>
              </a:rPr>
              <a:t>Overview</a:t>
            </a:r>
          </a:p>
          <a:p>
            <a:pPr algn="just">
              <a:buFont typeface="Wingdings" panose="05000000000000000000" pitchFamily="2" charset="2"/>
              <a:buChar char="Ø"/>
            </a:pPr>
            <a:r>
              <a:rPr lang="en-US" sz="2400" dirty="0"/>
              <a:t>Proposed System </a:t>
            </a:r>
          </a:p>
          <a:p>
            <a:pPr algn="just">
              <a:buFont typeface="Wingdings" panose="05000000000000000000" pitchFamily="2" charset="2"/>
              <a:buChar char="Ø"/>
            </a:pPr>
            <a:r>
              <a:rPr lang="en-US" sz="2400" dirty="0"/>
              <a:t>Conclusion </a:t>
            </a:r>
          </a:p>
          <a:p>
            <a:pPr marL="0" indent="0" algn="just">
              <a:buNone/>
            </a:pPr>
            <a:endParaRPr lang="en-US" sz="2400" dirty="0"/>
          </a:p>
          <a:p>
            <a:pPr marL="0" indent="0">
              <a:buNone/>
            </a:pPr>
            <a:endParaRPr lang="en-US" sz="2400" dirty="0"/>
          </a:p>
        </p:txBody>
      </p:sp>
      <p:sp>
        <p:nvSpPr>
          <p:cNvPr id="2" name="Rectangle 1">
            <a:extLst>
              <a:ext uri="{FF2B5EF4-FFF2-40B4-BE49-F238E27FC236}">
                <a16:creationId xmlns:a16="http://schemas.microsoft.com/office/drawing/2014/main" id="{B706DF57-9839-42E5-BB30-D6DA2157A04E}"/>
              </a:ext>
            </a:extLst>
          </p:cNvPr>
          <p:cNvSpPr/>
          <p:nvPr/>
        </p:nvSpPr>
        <p:spPr>
          <a:xfrm>
            <a:off x="6199568" y="1274094"/>
            <a:ext cx="2180405" cy="1015663"/>
          </a:xfrm>
          <a:prstGeom prst="rect">
            <a:avLst/>
          </a:prstGeom>
          <a:noFill/>
        </p:spPr>
        <p:txBody>
          <a:bodyPr wrap="none" lIns="91440" tIns="45720" rIns="91440" bIns="45720">
            <a:spAutoFit/>
          </a:bodyPr>
          <a:lstStyle/>
          <a:p>
            <a:pPr algn="ctr"/>
            <a:r>
              <a:rPr lang="en-US" sz="6000" b="1" dirty="0">
                <a:ln w="0">
                  <a:solidFill>
                    <a:schemeClr val="tx1"/>
                  </a:solidFill>
                </a:ln>
                <a:gradFill>
                  <a:gsLst>
                    <a:gs pos="21000">
                      <a:srgbClr val="53575C"/>
                    </a:gs>
                    <a:gs pos="88000">
                      <a:srgbClr val="C5C7CA"/>
                    </a:gs>
                  </a:gsLst>
                  <a:lin ang="5400000"/>
                </a:gradFill>
                <a:effectLst>
                  <a:reflection blurRad="6350" stA="60000" endA="900" endPos="58000" dir="5400000" sy="-100000" algn="bl" rotWithShape="0"/>
                </a:effectLst>
              </a:rPr>
              <a:t>INDEX</a:t>
            </a:r>
          </a:p>
        </p:txBody>
      </p:sp>
    </p:spTree>
    <p:extLst>
      <p:ext uri="{BB962C8B-B14F-4D97-AF65-F5344CB8AC3E}">
        <p14:creationId xmlns:p14="http://schemas.microsoft.com/office/powerpoint/2010/main" val="10685797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0783" y="1"/>
            <a:ext cx="9164783" cy="838200"/>
          </a:xfrm>
        </p:spPr>
        <p:style>
          <a:lnRef idx="1">
            <a:schemeClr val="accent2"/>
          </a:lnRef>
          <a:fillRef idx="3">
            <a:schemeClr val="accent2"/>
          </a:fillRef>
          <a:effectRef idx="2">
            <a:schemeClr val="accent2"/>
          </a:effectRef>
          <a:fontRef idx="minor">
            <a:schemeClr val="lt1"/>
          </a:fontRef>
        </p:style>
        <p:txBody>
          <a:bodyPr>
            <a:normAutofit fontScale="90000"/>
          </a:bodyPr>
          <a:lstStyle/>
          <a:p>
            <a:r>
              <a:rPr lang="en-US" sz="2400" dirty="0"/>
              <a:t>		</a:t>
            </a:r>
            <a:br>
              <a:rPr lang="en-US" sz="2400" dirty="0"/>
            </a:br>
            <a:r>
              <a:rPr lang="en-US" sz="2400" dirty="0"/>
              <a:t>                  </a:t>
            </a:r>
            <a:r>
              <a:rPr lang="en-US" sz="2700" b="1" dirty="0"/>
              <a:t>School of Computing Science and Engineering</a:t>
            </a:r>
            <a:br>
              <a:rPr lang="en-US" sz="2400" dirty="0"/>
            </a:br>
            <a:r>
              <a:rPr lang="en-US" sz="2400" dirty="0"/>
              <a:t>C</a:t>
            </a:r>
            <a:r>
              <a:rPr lang="en-US" sz="2000" dirty="0">
                <a:solidFill>
                  <a:schemeClr val="bg1"/>
                </a:solidFill>
              </a:rPr>
              <a:t>ourse Code :BCSE3016  Course Name:  WEB TECH                          </a:t>
            </a:r>
            <a:br>
              <a:rPr lang="en-US" sz="2000" dirty="0">
                <a:solidFill>
                  <a:schemeClr val="bg1"/>
                </a:solidFill>
              </a:rPr>
            </a:br>
            <a:br>
              <a:rPr lang="en-US" sz="2000" dirty="0"/>
            </a:br>
            <a:endParaRPr lang="en-US" sz="2000" dirty="0"/>
          </a:p>
        </p:txBody>
      </p:sp>
      <p:sp>
        <p:nvSpPr>
          <p:cNvPr id="5" name="Content Placeholder 4"/>
          <p:cNvSpPr>
            <a:spLocks noGrp="1"/>
          </p:cNvSpPr>
          <p:nvPr>
            <p:ph idx="1"/>
          </p:nvPr>
        </p:nvSpPr>
        <p:spPr>
          <a:xfrm>
            <a:off x="609600" y="2192947"/>
            <a:ext cx="7997841" cy="4146719"/>
          </a:xfrm>
        </p:spPr>
        <p:txBody>
          <a:bodyPr vert="horz" lIns="91440" tIns="45720" rIns="91440" bIns="45720" rtlCol="0" anchor="t">
            <a:normAutofit/>
          </a:bodyPr>
          <a:lstStyle/>
          <a:p>
            <a:pPr marL="228600" indent="-228600">
              <a:lnSpc>
                <a:spcPct val="120000"/>
              </a:lnSpc>
              <a:spcBef>
                <a:spcPts val="1000"/>
              </a:spcBef>
              <a:buNone/>
            </a:pPr>
            <a:r>
              <a:rPr lang="en-US" sz="2400" dirty="0">
                <a:ea typeface="+mn-lt"/>
                <a:cs typeface="+mn-lt"/>
              </a:rPr>
              <a:t>The project "CANTEEN BILLING SYSTEM" enables the end users to register online and also an OTP on main registration system is provided for visitors and temporary customers .Users are able to read and select food from e-menu and order food online by just selecting the food that the user want to have using the website or application .The result after ordering the food from the menu card option will directly appear on the portal of the Admin//Owner and also the chef ,who is going to cook the food for you.</a:t>
            </a:r>
            <a:endParaRPr lang="en-US" sz="2400">
              <a:ea typeface="+mn-lt"/>
              <a:cs typeface="+mn-lt"/>
            </a:endParaRPr>
          </a:p>
          <a:p>
            <a:pPr marL="228600" indent="-228600">
              <a:lnSpc>
                <a:spcPct val="120000"/>
              </a:lnSpc>
              <a:spcBef>
                <a:spcPts val="1000"/>
              </a:spcBef>
              <a:buNone/>
            </a:pPr>
            <a:endParaRPr lang="en-US" sz="2400">
              <a:ea typeface="+mn-lt"/>
              <a:cs typeface="+mn-lt"/>
            </a:endParaRPr>
          </a:p>
        </p:txBody>
      </p:sp>
      <p:pic>
        <p:nvPicPr>
          <p:cNvPr id="6" name="Google Shape;66;p13"/>
          <p:cNvPicPr preferRelativeResize="0"/>
          <p:nvPr/>
        </p:nvPicPr>
        <p:blipFill>
          <a:blip r:embed="rId2">
            <a:alphaModFix/>
          </a:blip>
          <a:stretch>
            <a:fillRect/>
          </a:stretch>
        </p:blipFill>
        <p:spPr>
          <a:xfrm>
            <a:off x="-1" y="-3488"/>
            <a:ext cx="2057401" cy="841688"/>
          </a:xfrm>
          <a:prstGeom prst="rect">
            <a:avLst/>
          </a:prstGeom>
          <a:noFill/>
          <a:ln>
            <a:noFill/>
          </a:ln>
        </p:spPr>
      </p:pic>
      <p:sp>
        <p:nvSpPr>
          <p:cNvPr id="11" name="TextBox 10"/>
          <p:cNvSpPr txBox="1"/>
          <p:nvPr/>
        </p:nvSpPr>
        <p:spPr>
          <a:xfrm>
            <a:off x="-1" y="6477000"/>
            <a:ext cx="9171710" cy="369332"/>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r>
              <a:rPr lang="en-US" dirty="0">
                <a:solidFill>
                  <a:prstClr val="white"/>
                </a:solidFill>
                <a:latin typeface="Merriweather"/>
                <a:ea typeface="Merriweather"/>
                <a:cs typeface="Merriweather"/>
                <a:sym typeface="Merriweather"/>
              </a:rPr>
              <a:t>Program Name:	B-TECH		               Program Code:</a:t>
            </a:r>
          </a:p>
        </p:txBody>
      </p:sp>
      <p:sp>
        <p:nvSpPr>
          <p:cNvPr id="2" name="Rectangle 1">
            <a:extLst>
              <a:ext uri="{FF2B5EF4-FFF2-40B4-BE49-F238E27FC236}">
                <a16:creationId xmlns:a16="http://schemas.microsoft.com/office/drawing/2014/main" id="{EB9807A2-D395-48A2-A3A8-E0B17641DFB7}"/>
              </a:ext>
            </a:extLst>
          </p:cNvPr>
          <p:cNvSpPr/>
          <p:nvPr/>
        </p:nvSpPr>
        <p:spPr>
          <a:xfrm>
            <a:off x="5292741" y="1143002"/>
            <a:ext cx="3524016" cy="1846659"/>
          </a:xfrm>
          <a:prstGeom prst="rect">
            <a:avLst/>
          </a:prstGeom>
          <a:noFill/>
        </p:spPr>
        <p:txBody>
          <a:bodyPr wrap="square" lIns="91440" tIns="45720" rIns="91440" bIns="45720">
            <a:spAutoFit/>
          </a:bodyPr>
          <a:lstStyle/>
          <a:p>
            <a:pPr algn="ctr"/>
            <a:r>
              <a:rPr lang="en-US" sz="6000" b="1" dirty="0">
                <a:ln w="0">
                  <a:solidFill>
                    <a:schemeClr val="tx1"/>
                  </a:solidFill>
                </a:ln>
                <a:gradFill>
                  <a:gsLst>
                    <a:gs pos="21000">
                      <a:srgbClr val="53575C"/>
                    </a:gs>
                    <a:gs pos="88000">
                      <a:srgbClr val="C5C7CA"/>
                    </a:gs>
                  </a:gsLst>
                  <a:lin ang="5400000"/>
                </a:gradFill>
                <a:effectLst>
                  <a:reflection blurRad="6350" stA="60000" endA="900" endPos="58000" dir="5400000" sy="-100000" algn="bl" rotWithShape="0"/>
                </a:effectLst>
              </a:rPr>
              <a:t>ABSTRACT</a:t>
            </a:r>
            <a:endParaRPr lang="en-US" sz="5400" b="1" dirty="0">
              <a:ln w="0">
                <a:solidFill>
                  <a:schemeClr val="tx1"/>
                </a:solidFill>
              </a:ln>
              <a:gradFill>
                <a:gsLst>
                  <a:gs pos="21000">
                    <a:srgbClr val="53575C"/>
                  </a:gs>
                  <a:gs pos="88000">
                    <a:srgbClr val="C5C7CA"/>
                  </a:gs>
                </a:gsLst>
                <a:lin ang="5400000"/>
              </a:gradFill>
              <a:effectLst>
                <a:reflection blurRad="6350" stA="60000" endA="900" endPos="58000" dir="5400000" sy="-100000" algn="bl" rotWithShape="0"/>
              </a:effectLst>
            </a:endParaRPr>
          </a:p>
          <a:p>
            <a:pPr algn="ctr"/>
            <a:endParaRPr lang="en-US" sz="5400" dirty="0">
              <a:ln w="0">
                <a:solidFill>
                  <a:schemeClr val="tx1"/>
                </a:solidFill>
              </a:ln>
              <a:effectLst>
                <a:reflection blurRad="6350" stA="60000" endA="900" endPos="58000" dir="5400000" sy="-100000" algn="bl" rotWithShape="0"/>
              </a:effectLst>
            </a:endParaRPr>
          </a:p>
        </p:txBody>
      </p:sp>
    </p:spTree>
    <p:extLst>
      <p:ext uri="{BB962C8B-B14F-4D97-AF65-F5344CB8AC3E}">
        <p14:creationId xmlns:p14="http://schemas.microsoft.com/office/powerpoint/2010/main" val="13178439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487</TotalTime>
  <Words>1562</Words>
  <Application>Microsoft Office PowerPoint</Application>
  <PresentationFormat>On-screen Show (4:3)</PresentationFormat>
  <Paragraphs>131</Paragraphs>
  <Slides>19</Slides>
  <Notes>1</Notes>
  <HiddenSlides>0</HiddenSlides>
  <MMClips>0</MMClips>
  <ScaleCrop>false</ScaleCrop>
  <HeadingPairs>
    <vt:vector size="4" baseType="variant">
      <vt:variant>
        <vt:lpstr>Theme</vt:lpstr>
      </vt:variant>
      <vt:variant>
        <vt:i4>2</vt:i4>
      </vt:variant>
      <vt:variant>
        <vt:lpstr>Slide Titles</vt:lpstr>
      </vt:variant>
      <vt:variant>
        <vt:i4>19</vt:i4>
      </vt:variant>
    </vt:vector>
  </HeadingPairs>
  <TitlesOfParts>
    <vt:vector size="21" baseType="lpstr">
      <vt:lpstr>Office Theme</vt:lpstr>
      <vt:lpstr>Gallery</vt:lpstr>
      <vt:lpstr>        School  of Computing           Science and Engineering </vt:lpstr>
      <vt:lpstr>                           School  of Computing       Science and Engineering </vt:lpstr>
      <vt:lpstr>                     School of Computing Science and Engineering    Course Code :BCSE3016 Course Name: WEB TECH             </vt:lpstr>
      <vt:lpstr>                     School of Computing Science and Engineering       Course Code :BCSE3016       Course Name:  WEB TECH                            </vt:lpstr>
      <vt:lpstr>                     School of Computing Science and Engineering                      Course Code : BCSE3016  Course Name:  WEB TECH                     </vt:lpstr>
      <vt:lpstr>                     School of Computing Science and Engineering                    Course Code :BCSE3016  Course Name: WEB TECH                          </vt:lpstr>
      <vt:lpstr>Canteen billing system</vt:lpstr>
      <vt:lpstr>                     School of Computing Science and Engineering                    Course Code : BCSE3016  Course Name:  WEB TECH                          </vt:lpstr>
      <vt:lpstr>                     School of Computing Science and Engineering Course Code :BCSE3016  Course Name:  WEB TECH                            </vt:lpstr>
      <vt:lpstr>                     School of Computing Science and Engineering Course Code :BCSE3016  Course Name:  WEB TECH                            </vt:lpstr>
      <vt:lpstr>                     School of Computing Science and Engineering Course Code :BCSE3016  Course Name:  WEB TECH                            </vt:lpstr>
      <vt:lpstr>                     School of Computing Science and Engineering Course Code :BCSE3016  Course Name:  WEB TECH                            </vt:lpstr>
      <vt:lpstr>PowerPoint Presentation</vt:lpstr>
      <vt:lpstr>                     School of Computing Science and Engineering Course Code :BCSE3016  Course Name:  WEB TECH                            </vt:lpstr>
      <vt:lpstr>PowerPoint Presentation</vt:lpstr>
      <vt:lpstr>PowerPoint Presentation</vt:lpstr>
      <vt:lpstr>                     School of Computing Science and Engineering Course Code :BCSE3016  Course Name:  WEB TECH                            </vt:lpstr>
      <vt:lpstr>                     School of Computing Science and Engineering Course Code :BCSE3016  Course Name:  WEB TECH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 Kumar</dc:creator>
  <cp:lastModifiedBy>HARSH GOYAL</cp:lastModifiedBy>
  <cp:revision>267</cp:revision>
  <dcterms:created xsi:type="dcterms:W3CDTF">2020-04-05T18:52:46Z</dcterms:created>
  <dcterms:modified xsi:type="dcterms:W3CDTF">2020-04-26T10:23:27Z</dcterms:modified>
</cp:coreProperties>
</file>