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59" r:id="rId5"/>
    <p:sldId id="264" r:id="rId6"/>
    <p:sldId id="265" r:id="rId7"/>
    <p:sldId id="266" r:id="rId8"/>
    <p:sldId id="267" r:id="rId9"/>
    <p:sldId id="263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000"/>
    <a:srgbClr val="EF5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357" autoAdjust="0"/>
  </p:normalViewPr>
  <p:slideViewPr>
    <p:cSldViewPr showGuides="1">
      <p:cViewPr varScale="1">
        <p:scale>
          <a:sx n="69" d="100"/>
          <a:sy n="69" d="100"/>
        </p:scale>
        <p:origin x="780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the zero rows of the </a:t>
            </a:r>
            <a:r>
              <a:rPr lang="en-US" dirty="0" err="1" smtClean="0"/>
              <a:t>bidiagonal</a:t>
            </a:r>
            <a:r>
              <a:rPr lang="en-US" dirty="0" smtClean="0"/>
              <a:t> matrix have been removed and, therefore, </a:t>
            </a:r>
            <a:r>
              <a:rPr lang="en-US" dirty="0" err="1" smtClean="0"/>
              <a:t>Pn</a:t>
            </a:r>
            <a:r>
              <a:rPr lang="en-US" dirty="0" smtClean="0"/>
              <a:t> is now an m × n matrix with orthonormal columns, </a:t>
            </a:r>
            <a:r>
              <a:rPr lang="en-US" dirty="0" err="1" smtClean="0"/>
              <a:t>Qn</a:t>
            </a:r>
            <a:r>
              <a:rPr lang="en-US" dirty="0" smtClean="0"/>
              <a:t> is a unitary matrix of order n, and </a:t>
            </a:r>
            <a:r>
              <a:rPr lang="en-US" dirty="0" err="1" smtClean="0"/>
              <a:t>Bn</a:t>
            </a:r>
            <a:r>
              <a:rPr lang="en-US" dirty="0" smtClean="0"/>
              <a:t> is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similarity based approach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Based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are interested to find out similarity between two merchants. As the number of customers uncommon between two merchants Euclidean distance and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Peasron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correlation coefficient would not be effective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use cosine similarity metrics to determine similarity between two merchants.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cosine distance metric between two vectors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calculated as follows:</a:t>
                </a:r>
              </a:p>
              <a:p>
                <a:r>
                  <a:rPr lang="en-US" i="1" dirty="0" err="1" smtClean="0">
                    <a:latin typeface="Bodoni MT" panose="02070603080606020203" pitchFamily="18" charset="0"/>
                  </a:rPr>
                  <a:t>Cosine_similarity</a:t>
                </a:r>
                <a:r>
                  <a:rPr lang="en-US" i="1" dirty="0" smtClean="0">
                    <a:latin typeface="Bodoni MT" panose="02070603080606020203" pitchFamily="18" charset="0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b="0" i="1" dirty="0" smtClean="0">
                    <a:latin typeface="Bodoni MT" panose="02070603080606020203" pitchFamily="18" charset="0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sz="2800" b="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bar>
                          <m:ba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den>
                    </m:f>
                  </m:oMath>
                </a14:m>
                <a:endParaRPr lang="en-US" sz="2800" b="0" dirty="0" smtClean="0"/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we find out top ten neighboring merchants of each merchant</a:t>
                </a:r>
                <a:endParaRPr lang="en-US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453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Similarity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5212" y="1295400"/>
                <a:ext cx="8686801" cy="4724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customer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calculate the score vector by the following algorithm-</a:t>
                </a: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(customer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merchant j) pair </a:t>
                </a: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</a:p>
              <a:p>
                <a:pPr marL="45720" indent="0"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customer </a:t>
                </a:r>
                <a:r>
                  <a:rPr lang="en-US" sz="2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already made transaction with that merchant j then 	score for this pair would be 0</a:t>
                </a: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top 10 similarity score for the merchant j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ba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transaction history of customer </a:t>
                </a:r>
                <a:r>
                  <a:rPr lang="en-US" sz="22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the top-10 neighboring merchants of merchants j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score function for the pair(customer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merchant j)=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ba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bar>
                              <m:bar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ba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bar>
                          </m:e>
                        </m:d>
                      </m:den>
                    </m:f>
                  </m:oMath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for each customer we recommend the merchants whose have obtained highest scores for that customer</a:t>
                </a:r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5212" y="1295400"/>
                <a:ext cx="8686801" cy="4724400"/>
              </a:xfrm>
              <a:blipFill rotWithShape="0">
                <a:blip r:embed="rId2"/>
                <a:stretch>
                  <a:fillRect t="-2065" b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4488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Generating Score function for each customer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65091">
            <a:off x="6627812" y="2286000"/>
            <a:ext cx="4648200" cy="1604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IRLBA</a:t>
            </a:r>
            <a:endParaRPr lang="en-US" sz="5400" b="1" cap="none" spc="50" dirty="0">
              <a:ln w="9525" cmpd="sng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67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Implicitly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estarted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Lanczos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bidiagonalization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(IRLBA) of Jim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Baglama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Lothar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Reichel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state of the art method for computing a few singular vectors and corresponding singular values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huge matrices.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partial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SVDs and principal component analyses of very large scale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very time and space -efficient.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package works well with sparse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IRLBA?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singular value decomposition (SVD) of an </a:t>
            </a:r>
            <a:r>
              <a:rPr lang="en-US" dirty="0" err="1"/>
              <a:t>m×n</a:t>
            </a:r>
            <a:r>
              <a:rPr lang="en-US" dirty="0"/>
              <a:t> </a:t>
            </a:r>
            <a:r>
              <a:rPr lang="en-US" dirty="0" smtClean="0"/>
              <a:t>c </a:t>
            </a:r>
            <a:r>
              <a:rPr lang="en-US" dirty="0"/>
              <a:t>matrix A can be written as A = </a:t>
            </a:r>
            <a:r>
              <a:rPr lang="en-US" dirty="0" smtClean="0"/>
              <a:t>UΣV</a:t>
            </a:r>
            <a:r>
              <a:rPr lang="en-US" baseline="30000" dirty="0" smtClean="0"/>
              <a:t>T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Lanczos</a:t>
            </a:r>
            <a:r>
              <a:rPr lang="en-US" dirty="0" smtClean="0"/>
              <a:t> </a:t>
            </a:r>
            <a:r>
              <a:rPr lang="en-US" dirty="0" err="1" smtClean="0"/>
              <a:t>Bidiagonalization</a:t>
            </a:r>
            <a:r>
              <a:rPr lang="en-US" dirty="0" smtClean="0"/>
              <a:t> we consider a trimmed version</a:t>
            </a:r>
          </a:p>
          <a:p>
            <a:pPr marL="45720" indent="0">
              <a:buNone/>
            </a:pPr>
            <a:r>
              <a:rPr lang="en-US" dirty="0" smtClean="0"/>
              <a:t>		A </a:t>
            </a:r>
            <a:r>
              <a:rPr lang="en-US" dirty="0"/>
              <a:t>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err="1" smtClean="0"/>
              <a:t>Q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T</a:t>
            </a:r>
            <a:endParaRPr lang="en-US" baseline="30000" dirty="0" smtClean="0"/>
          </a:p>
          <a:p>
            <a:pPr marL="45720" indent="0">
              <a:buNone/>
            </a:pPr>
            <a:r>
              <a:rPr lang="en-US" dirty="0" smtClean="0"/>
              <a:t>Here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n</a:t>
            </a:r>
            <a:r>
              <a:rPr lang="en-US" dirty="0" smtClean="0"/>
              <a:t> will of the special form: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SVD and IRLBA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3581400"/>
            <a:ext cx="3657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Expressions </a:t>
            </a:r>
            <a:r>
              <a:rPr lang="en-US" dirty="0"/>
              <a:t>can be written in vector form by equating the </a:t>
            </a:r>
            <a:r>
              <a:rPr lang="en-US" dirty="0" err="1"/>
              <a:t>jth</a:t>
            </a:r>
            <a:r>
              <a:rPr lang="en-US" dirty="0"/>
              <a:t> </a:t>
            </a:r>
            <a:r>
              <a:rPr lang="en-US" dirty="0" smtClean="0"/>
              <a:t>column</a:t>
            </a:r>
            <a:endParaRPr lang="en-US" dirty="0"/>
          </a:p>
          <a:p>
            <a:r>
              <a:rPr lang="en-US" dirty="0" err="1"/>
              <a:t>Aq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smtClean="0"/>
              <a:t>β</a:t>
            </a:r>
            <a:r>
              <a:rPr lang="en-US" baseline="-25000" dirty="0" smtClean="0"/>
              <a:t>j-1</a:t>
            </a:r>
            <a:r>
              <a:rPr lang="en-US" dirty="0" smtClean="0"/>
              <a:t> p</a:t>
            </a:r>
            <a:r>
              <a:rPr lang="en-US" baseline="-25000" dirty="0" smtClean="0"/>
              <a:t>j−1</a:t>
            </a:r>
            <a:r>
              <a:rPr lang="en-US" dirty="0" smtClean="0"/>
              <a:t> </a:t>
            </a:r>
            <a:r>
              <a:rPr lang="en-US" dirty="0"/>
              <a:t>+ α</a:t>
            </a:r>
            <a:r>
              <a:rPr lang="en-US" baseline="-25000" dirty="0" err="1"/>
              <a:t>j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,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= α</a:t>
            </a:r>
            <a:r>
              <a:rPr lang="en-US" baseline="-25000" dirty="0" err="1"/>
              <a:t>j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+ β</a:t>
            </a:r>
            <a:r>
              <a:rPr lang="en-US" baseline="-25000" dirty="0"/>
              <a:t>j</a:t>
            </a:r>
            <a:r>
              <a:rPr lang="en-US" dirty="0"/>
              <a:t>q</a:t>
            </a:r>
            <a:r>
              <a:rPr lang="en-US" baseline="-25000" dirty="0"/>
              <a:t>j+1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This we can obtain the recursive relation:</a:t>
            </a:r>
          </a:p>
          <a:p>
            <a:r>
              <a:rPr lang="el-GR" dirty="0" smtClean="0"/>
              <a:t>α</a:t>
            </a:r>
            <a:r>
              <a:rPr lang="en-US" baseline="-25000" dirty="0" err="1" smtClean="0"/>
              <a:t>j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Aq</a:t>
            </a:r>
            <a:r>
              <a:rPr lang="en-US" baseline="-25000" dirty="0" err="1"/>
              <a:t>j</a:t>
            </a:r>
            <a:r>
              <a:rPr lang="en-US" dirty="0"/>
              <a:t> −</a:t>
            </a:r>
            <a:r>
              <a:rPr lang="el-GR" dirty="0"/>
              <a:t>β</a:t>
            </a:r>
            <a:r>
              <a:rPr lang="en-US" baseline="-25000" dirty="0"/>
              <a:t>j−1</a:t>
            </a:r>
            <a:r>
              <a:rPr lang="en-US" dirty="0"/>
              <a:t>p</a:t>
            </a:r>
            <a:r>
              <a:rPr lang="en-US" baseline="-25000" dirty="0"/>
              <a:t>j−</a:t>
            </a:r>
            <a:r>
              <a:rPr lang="en-US" baseline="-25000" dirty="0" smtClean="0"/>
              <a:t>1</a:t>
            </a:r>
            <a:endParaRPr lang="en-US" baseline="-25000" dirty="0"/>
          </a:p>
          <a:p>
            <a:r>
              <a:rPr lang="en-US" dirty="0" smtClean="0"/>
              <a:t> </a:t>
            </a:r>
            <a:r>
              <a:rPr lang="el-GR" dirty="0"/>
              <a:t>β</a:t>
            </a:r>
            <a:r>
              <a:rPr lang="en-US" baseline="-25000" dirty="0"/>
              <a:t>j</a:t>
            </a:r>
            <a:r>
              <a:rPr lang="en-US" dirty="0"/>
              <a:t>q</a:t>
            </a:r>
            <a:r>
              <a:rPr lang="en-US" baseline="-25000" dirty="0"/>
              <a:t>j+1</a:t>
            </a:r>
            <a:r>
              <a:rPr lang="en-US" dirty="0"/>
              <a:t>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T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−</a:t>
            </a:r>
            <a:r>
              <a:rPr lang="el-GR" dirty="0"/>
              <a:t>α</a:t>
            </a:r>
            <a:r>
              <a:rPr lang="en-US" baseline="-25000" dirty="0" err="1"/>
              <a:t>j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Bidiagonalization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6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560070" indent="-514350">
                  <a:buFont typeface="+mj-lt"/>
                  <a:buAutoNum type="romanUcPeriod"/>
                </a:pPr>
                <a:r>
                  <a:rPr lang="en-US" sz="1400" dirty="0" smtClean="0">
                    <a:latin typeface="Sitka Text" panose="02000505000000020004" pitchFamily="2" charset="0"/>
                    <a:ea typeface="Cambria Math" panose="02040503050406030204" pitchFamily="18" charset="0"/>
                  </a:rPr>
                  <a:t>Q1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1400" baseline="-25000" dirty="0">
                    <a:latin typeface="Sitka Text" panose="02000505000000020004" pitchFamily="2" charset="0"/>
                    <a:ea typeface="Cambria Math" panose="02040503050406030204" pitchFamily="18" charset="0"/>
                  </a:rPr>
                  <a:t>1</a:t>
                </a:r>
                <a:r>
                  <a:rPr lang="en-US" sz="1400" dirty="0">
                    <a:latin typeface="Sitka Text" panose="02000505000000020004" pitchFamily="2" charset="0"/>
                    <a:ea typeface="Cambria Math" panose="02040503050406030204" pitchFamily="18" charset="0"/>
                  </a:rPr>
                  <a:t> </a:t>
                </a:r>
                <a:r>
                  <a:rPr lang="en-US" sz="1400" dirty="0" smtClean="0">
                    <a:latin typeface="Sitka Text" panose="02000505000000020004" pitchFamily="2" charset="0"/>
                    <a:ea typeface="Cambria Math" panose="02040503050406030204" pitchFamily="18" charset="0"/>
                  </a:rPr>
                  <a:t>p</a:t>
                </a:r>
                <a:r>
                  <a:rPr lang="en-US" sz="1400" baseline="-25000" dirty="0" smtClean="0">
                    <a:latin typeface="Sitka Text" panose="02000505000000020004" pitchFamily="2" charset="0"/>
                    <a:ea typeface="Cambria Math" panose="02040503050406030204" pitchFamily="18" charset="0"/>
                  </a:rPr>
                  <a:t>1</a:t>
                </a:r>
                <a:r>
                  <a:rPr lang="en-US" sz="1400" dirty="0" smtClean="0">
                    <a:latin typeface="Sitka Text" panose="02000505000000020004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dirty="0">
                    <a:latin typeface="Sitka Text" panose="02000505000000020004" pitchFamily="2" charset="0"/>
                    <a:ea typeface="Cambria Math" panose="02040503050406030204" pitchFamily="18" charset="0"/>
                  </a:rPr>
                  <a:t> </a:t>
                </a:r>
                <a:r>
                  <a:rPr lang="en-US" sz="1400" dirty="0" smtClean="0">
                    <a:latin typeface="Sitka Text" panose="02000505000000020004" pitchFamily="2" charset="0"/>
                    <a:ea typeface="Cambria Math" panose="02040503050406030204" pitchFamily="18" charset="0"/>
                  </a:rPr>
                  <a:t>Aq</a:t>
                </a:r>
                <a:r>
                  <a:rPr lang="en-US" sz="1400" baseline="-25000" dirty="0" smtClean="0">
                    <a:latin typeface="Sitka Text" panose="02000505000000020004" pitchFamily="2" charset="0"/>
                    <a:ea typeface="Cambria Math" panose="02040503050406030204" pitchFamily="18" charset="0"/>
                  </a:rPr>
                  <a:t>1</a:t>
                </a:r>
                <a:endParaRPr lang="en-US" sz="1400" baseline="-25000" dirty="0">
                  <a:latin typeface="Sitka Text" panose="02000505000000020004" pitchFamily="2" charset="0"/>
                  <a:ea typeface="Cambria Math" panose="02040503050406030204" pitchFamily="18" charset="0"/>
                </a:endParaRPr>
              </a:p>
              <a:p>
                <a:pPr marL="560070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>
                    <a:latin typeface="Sitka Text" panose="02000505000000020004" pitchFamily="2" charset="0"/>
                    <a:ea typeface="Cambria Math" panose="02040503050406030204" pitchFamily="18" charset="0"/>
                  </a:rPr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latin typeface="Sitka Text" panose="02000505000000020004" pitchFamily="2" charset="0"/>
                  <a:ea typeface="Cambria Math" panose="02040503050406030204" pitchFamily="18" charset="0"/>
                </a:endParaRPr>
              </a:p>
              <a:p>
                <a:pPr marL="560070" indent="-514350">
                  <a:buFont typeface="+mj-lt"/>
                  <a:buAutoNum type="romanUcPeriod"/>
                </a:pPr>
                <a:r>
                  <a:rPr lang="en-US" sz="1400" dirty="0">
                    <a:latin typeface="Sitka Text" panose="02000505000000020004" pitchFamily="2" charset="0"/>
                    <a:ea typeface="Cambria Math" panose="02040503050406030204" pitchFamily="18" charset="0"/>
                  </a:rPr>
                  <a:t>for </a:t>
                </a:r>
                <a:r>
                  <a:rPr lang="en-US" sz="1400" dirty="0" smtClean="0">
                    <a:latin typeface="Sitka Text" panose="02000505000000020004" pitchFamily="2" charset="0"/>
                    <a:ea typeface="Cambria Math" panose="02040503050406030204" pitchFamily="18" charset="0"/>
                  </a:rPr>
                  <a:t>j=1:n</a:t>
                </a:r>
                <a:endParaRPr lang="en-US" sz="1400" dirty="0">
                  <a:latin typeface="Sitka Text" panose="02000505000000020004" pitchFamily="2" charset="0"/>
                  <a:ea typeface="Cambria Math" panose="02040503050406030204" pitchFamily="18" charset="0"/>
                </a:endParaRPr>
              </a:p>
              <a:p>
                <a:pPr marL="880110" lvl="1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Sitka Text" panose="02000505000000020004" pitchFamily="2" charset="0"/>
                  <a:ea typeface="Cambria Math" panose="02040503050406030204" pitchFamily="18" charset="0"/>
                </a:endParaRPr>
              </a:p>
              <a:p>
                <a:pPr marL="880110" lvl="1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Sitka Text" panose="02000505000000020004" pitchFamily="2" charset="0"/>
                  <a:ea typeface="Cambria Math" panose="02040503050406030204" pitchFamily="18" charset="0"/>
                </a:endParaRPr>
              </a:p>
              <a:p>
                <a:pPr marL="880110" lvl="1" indent="-514350">
                  <a:buFont typeface="+mj-lt"/>
                  <a:buAutoNum type="romanUcPeriod"/>
                </a:pPr>
                <a:r>
                  <a:rPr lang="en-US" sz="1400" dirty="0">
                    <a:latin typeface="Sitka Text" panose="02000505000000020004" pitchFamily="2" charset="0"/>
                  </a:rPr>
                  <a:t>if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>
                  <a:latin typeface="Sitka Text" panose="02000505000000020004" pitchFamily="2" charset="0"/>
                </a:endParaRPr>
              </a:p>
              <a:p>
                <a:pPr marL="1062990" lvl="2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begChr m:val="‖"/>
                        <m:endChr m:val="‖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latin typeface="Sitka Text" panose="02000505000000020004" pitchFamily="2" charset="0"/>
                  </a:rPr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>
                  <a:latin typeface="Sitka Text" panose="02000505000000020004" pitchFamily="2" charset="0"/>
                </a:endParaRPr>
              </a:p>
              <a:p>
                <a:pPr marL="1062990" lvl="2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latin typeface="Sitka Text" panose="02000505000000020004" pitchFamily="2" charset="0"/>
                  <a:ea typeface="Cambria Math" panose="02040503050406030204" pitchFamily="18" charset="0"/>
                </a:endParaRPr>
              </a:p>
              <a:p>
                <a:pPr marL="1062990" lvl="2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latin typeface="Sitka Text" panose="02000505000000020004" pitchFamily="2" charset="0"/>
                </a:endParaRPr>
              </a:p>
              <a:p>
                <a:pPr marL="1062990" lvl="2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1400" dirty="0">
                  <a:latin typeface="Sitka Text" panose="02000505000000020004" pitchFamily="2" charset="0"/>
                </a:endParaRPr>
              </a:p>
              <a:p>
                <a:pPr marL="1062990" lvl="2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begChr m:val="‖"/>
                        <m:endChr m:val="‖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latin typeface="Sitka Text" panose="02000505000000020004" pitchFamily="2" charset="0"/>
                  </a:rPr>
                  <a:t>;</a:t>
                </a:r>
                <a:r>
                  <a:rPr lang="en-US" sz="1400" dirty="0">
                    <a:latin typeface="Sitka Text" panose="02000505000000020004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type m:val="skw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>
                  <a:latin typeface="Sitka Text" panose="02000505000000020004" pitchFamily="2" charset="0"/>
                  <a:ea typeface="Cambria Math" panose="02040503050406030204" pitchFamily="18" charset="0"/>
                </a:endParaRPr>
              </a:p>
              <a:p>
                <a:pPr marL="1062990" lvl="2" indent="-514350"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>
                    <a:latin typeface="Sitka Text" panose="02000505000000020004" pitchFamily="2" charset="0"/>
                  </a:rPr>
                  <a:t>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t="-727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 algn="ctr">
                  <a:buNone/>
                </a:pPr>
                <a:r>
                  <a:rPr lang="en-US" u="sng" dirty="0" smtClean="0"/>
                  <a:t>Input: </a:t>
                </a:r>
              </a:p>
              <a:p>
                <a:r>
                  <a:rPr lang="en-US" dirty="0" smtClean="0"/>
                  <a:t>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,the matrix whose SVD is to be carried out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 q1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:an initial vector of unit length </a:t>
                </a:r>
                <a:r>
                  <a:rPr lang="en-US" dirty="0" smtClean="0">
                    <a:ea typeface="Cambria Math" panose="02040503050406030204" pitchFamily="18" charset="0"/>
                  </a:rPr>
                  <a:t>;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 n:number </a:t>
                </a:r>
                <a:r>
                  <a:rPr lang="en-US" dirty="0">
                    <a:ea typeface="Cambria Math" panose="02040503050406030204" pitchFamily="18" charset="0"/>
                  </a:rPr>
                  <a:t>of </a:t>
                </a:r>
                <a:r>
                  <a:rPr lang="en-US" dirty="0" err="1">
                    <a:ea typeface="Cambria Math" panose="02040503050406030204" pitchFamily="18" charset="0"/>
                  </a:rPr>
                  <a:t>bidiagonalization</a:t>
                </a:r>
                <a:r>
                  <a:rPr lang="en-US" dirty="0">
                    <a:ea typeface="Cambria Math" panose="02040503050406030204" pitchFamily="18" charset="0"/>
                  </a:rPr>
                  <a:t> step</a:t>
                </a:r>
              </a:p>
              <a:p>
                <a:pPr marL="1062990" lvl="2" indent="-514350">
                  <a:buFont typeface="+mj-lt"/>
                  <a:buAutoNum type="romanUcPeriod"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t="-1453" r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Partial </a:t>
            </a:r>
            <a:r>
              <a:rPr lang="en-US" sz="3200" dirty="0" err="1" smtClean="0"/>
              <a:t>Lanczos</a:t>
            </a:r>
            <a:r>
              <a:rPr lang="en-US" sz="3200" dirty="0" smtClean="0"/>
              <a:t> </a:t>
            </a:r>
            <a:r>
              <a:rPr lang="en-US" sz="3200" dirty="0" err="1" smtClean="0"/>
              <a:t>Bidiagonalization:Algorithm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306</Words>
  <Application>Microsoft Office PowerPoint</Application>
  <PresentationFormat>Custom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Bodoni MT</vt:lpstr>
      <vt:lpstr>Cambria Math</vt:lpstr>
      <vt:lpstr>Century Gothic</vt:lpstr>
      <vt:lpstr>Palatino Linotype</vt:lpstr>
      <vt:lpstr>Sitka Text</vt:lpstr>
      <vt:lpstr>Times New Roman</vt:lpstr>
      <vt:lpstr>Business strategy presentation</vt:lpstr>
      <vt:lpstr>Customer Based Recommendation</vt:lpstr>
      <vt:lpstr>Cosine Similarity </vt:lpstr>
      <vt:lpstr>Generating Score function for each customer</vt:lpstr>
      <vt:lpstr>PowerPoint Presentation</vt:lpstr>
      <vt:lpstr>What is IRLBA?</vt:lpstr>
      <vt:lpstr>SVD and IRLBA</vt:lpstr>
      <vt:lpstr>Bidiagonalization Algorithm</vt:lpstr>
      <vt:lpstr>Partial Lanczos Bidiagonalization:Algorithm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2015-12-01T11:29:03Z</dcterms:created>
  <dcterms:modified xsi:type="dcterms:W3CDTF">2015-12-02T01:45:57Z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