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Business recommendations</a:t>
            </a:r>
          </a:p>
        </p:txBody>
      </p:sp>
      <p:sp>
        <p:nvSpPr>
          <p:cNvPr id="85" name="Shape 85"/>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lang="en-US"/>
              <a:t>Opinion Mining of Hotel reviews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Recommendations</a:t>
            </a:r>
          </a:p>
        </p:txBody>
      </p:sp>
      <p:sp>
        <p:nvSpPr>
          <p:cNvPr id="139" name="Shape 139"/>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US"/>
              <a:t>Make check-ins as easy and seamless as possible. Do away with lot of paper use like printouts, photocopies at check in. Hotel must do check-ins electronically. Highlight  “Green checkins” as property’s feature. For example scan the ID cards than using printouts.</a:t>
            </a:r>
          </a:p>
          <a:p>
            <a:pPr indent="-228600" lvl="0" marL="457200">
              <a:spcBef>
                <a:spcPts val="0"/>
              </a:spcBef>
            </a:pPr>
            <a:r>
              <a:rPr lang="en-US"/>
              <a:t>Ensure well groomed, dapper ,helpful and communicative staff at check in desk.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411200" cy="495900"/>
          </a:xfrm>
          <a:prstGeom prst="rect">
            <a:avLst/>
          </a:prstGeom>
        </p:spPr>
        <p:txBody>
          <a:bodyPr anchorCtr="0" anchor="ctr" bIns="91425" lIns="91425" rIns="91425" tIns="91425">
            <a:noAutofit/>
          </a:bodyPr>
          <a:lstStyle/>
          <a:p>
            <a:pPr lvl="0">
              <a:spcBef>
                <a:spcPts val="0"/>
              </a:spcBef>
              <a:buNone/>
            </a:pPr>
            <a:r>
              <a:rPr lang="en-US"/>
              <a:t>(Very) Brief Review of Approach</a:t>
            </a:r>
          </a:p>
        </p:txBody>
      </p:sp>
      <p:sp>
        <p:nvSpPr>
          <p:cNvPr id="91" name="Shape 91"/>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US"/>
              <a:t>E</a:t>
            </a:r>
            <a:r>
              <a:rPr lang="en-US" sz="2400">
                <a:solidFill>
                  <a:srgbClr val="002060"/>
                </a:solidFill>
                <a:latin typeface="Arial"/>
                <a:ea typeface="Arial"/>
                <a:cs typeface="Arial"/>
                <a:sym typeface="Arial"/>
              </a:rPr>
              <a:t>stimate </a:t>
            </a:r>
            <a:r>
              <a:rPr b="1" lang="en-US" sz="2400">
                <a:solidFill>
                  <a:srgbClr val="002060"/>
                </a:solidFill>
                <a:latin typeface="Arial"/>
                <a:ea typeface="Arial"/>
                <a:cs typeface="Arial"/>
                <a:sym typeface="Arial"/>
              </a:rPr>
              <a:t>aspect sentiment score</a:t>
            </a:r>
            <a:r>
              <a:rPr lang="en-US" sz="2400">
                <a:solidFill>
                  <a:srgbClr val="002060"/>
                </a:solidFill>
                <a:latin typeface="Arial"/>
                <a:ea typeface="Arial"/>
                <a:cs typeface="Arial"/>
                <a:sym typeface="Arial"/>
              </a:rPr>
              <a:t> for each review about the hotel using Stanford NLP Parser</a:t>
            </a:r>
          </a:p>
          <a:p>
            <a:pPr indent="-381000" lvl="1" marL="914400" rtl="0">
              <a:spcBef>
                <a:spcPts val="0"/>
              </a:spcBef>
              <a:buClr>
                <a:srgbClr val="002060"/>
              </a:buClr>
              <a:buSzPct val="100000"/>
              <a:buFont typeface="Arial"/>
            </a:pPr>
            <a:r>
              <a:rPr lang="en-US">
                <a:solidFill>
                  <a:srgbClr val="002060"/>
                </a:solidFill>
                <a:latin typeface="Arial"/>
                <a:ea typeface="Arial"/>
                <a:cs typeface="Arial"/>
                <a:sym typeface="Arial"/>
              </a:rPr>
              <a:t>Generate word dependency graph, extract 2-hop subgraph for nodes matching with aspect equivalence class</a:t>
            </a:r>
          </a:p>
          <a:p>
            <a:pPr indent="-228600" lvl="1" marL="914400" rtl="0">
              <a:spcBef>
                <a:spcPts val="0"/>
              </a:spcBef>
              <a:buClr>
                <a:srgbClr val="002060"/>
              </a:buClr>
              <a:buFont typeface="Arial"/>
            </a:pPr>
            <a:r>
              <a:rPr lang="en-US">
                <a:solidFill>
                  <a:srgbClr val="002060"/>
                </a:solidFill>
                <a:latin typeface="Arial"/>
                <a:ea typeface="Arial"/>
                <a:cs typeface="Arial"/>
                <a:sym typeface="Arial"/>
              </a:rPr>
              <a:t>Calculate sentiment score based on a sentiment lexicon</a:t>
            </a: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208100" cy="863400"/>
          </a:xfrm>
          <a:prstGeom prst="rect">
            <a:avLst/>
          </a:prstGeom>
        </p:spPr>
        <p:txBody>
          <a:bodyPr anchorCtr="0" anchor="ctr" bIns="91425" lIns="91425" rIns="91425" tIns="91425">
            <a:noAutofit/>
          </a:bodyPr>
          <a:lstStyle/>
          <a:p>
            <a:pPr lvl="0">
              <a:spcBef>
                <a:spcPts val="0"/>
              </a:spcBef>
              <a:buNone/>
            </a:pPr>
            <a:r>
              <a:rPr lang="en-US"/>
              <a:t>LARA</a:t>
            </a:r>
          </a:p>
        </p:txBody>
      </p:sp>
      <p:sp>
        <p:nvSpPr>
          <p:cNvPr id="97" name="Shape 97"/>
          <p:cNvSpPr txBox="1"/>
          <p:nvPr>
            <p:ph idx="1" type="body"/>
          </p:nvPr>
        </p:nvSpPr>
        <p:spPr>
          <a:xfrm>
            <a:off x="657750" y="1170400"/>
            <a:ext cx="10696200" cy="5006400"/>
          </a:xfrm>
          <a:prstGeom prst="rect">
            <a:avLst/>
          </a:prstGeom>
        </p:spPr>
        <p:txBody>
          <a:bodyPr anchorCtr="0" anchor="t" bIns="91425" lIns="91425" rIns="91425" tIns="91425">
            <a:noAutofit/>
          </a:bodyPr>
          <a:lstStyle/>
          <a:p>
            <a:pPr lvl="0">
              <a:spcBef>
                <a:spcPts val="0"/>
              </a:spcBef>
              <a:buNone/>
            </a:pPr>
            <a:r>
              <a:rPr lang="en-US"/>
              <a:t>We want to know how customers weigh different aspects while giving the overall rating as well as infer the latent ratings assigned to these aspects.</a:t>
            </a:r>
          </a:p>
          <a:p>
            <a:pPr lvl="0">
              <a:spcBef>
                <a:spcPts val="0"/>
              </a:spcBef>
              <a:buNone/>
            </a:pPr>
            <a:r>
              <a:t/>
            </a:r>
            <a:endParaRPr/>
          </a:p>
          <a:p>
            <a:pPr lvl="0">
              <a:spcBef>
                <a:spcPts val="0"/>
              </a:spcBef>
              <a:buNone/>
            </a:pPr>
            <a:r>
              <a:rPr lang="en-US"/>
              <a:t>Underlying assumption is that overall rating is a weighted sum of the latent aspect ratings</a:t>
            </a:r>
          </a:p>
          <a:p>
            <a:pPr lvl="0">
              <a:spcBef>
                <a:spcPts val="0"/>
              </a:spcBef>
              <a:buNone/>
            </a:pPr>
            <a:r>
              <a:t/>
            </a:r>
            <a:endParaRPr/>
          </a:p>
          <a:p>
            <a:pPr lvl="0">
              <a:spcBef>
                <a:spcPts val="0"/>
              </a:spcBef>
              <a:buNone/>
            </a:pPr>
            <a:r>
              <a:rPr lang="en-US"/>
              <a:t>We estimate the aspect weights using MAP estimation and then estimate the remaining parameters using EM algorithm</a:t>
            </a: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LexRank</a:t>
            </a:r>
          </a:p>
        </p:txBody>
      </p:sp>
      <p:sp>
        <p:nvSpPr>
          <p:cNvPr id="103" name="Shape 103"/>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a:spcBef>
                <a:spcPts val="0"/>
              </a:spcBef>
              <a:buNone/>
            </a:pPr>
            <a:r>
              <a:rPr lang="en-US"/>
              <a:t>Construct a sentence-graph corresponding to each aspect</a:t>
            </a:r>
          </a:p>
          <a:p>
            <a:pPr lvl="0">
              <a:spcBef>
                <a:spcPts val="0"/>
              </a:spcBef>
              <a:buNone/>
            </a:pPr>
            <a:r>
              <a:rPr lang="en-US"/>
              <a:t>Nodes are the sentences and edge weights are the cosine similarities between the two nodes of the edge.  </a:t>
            </a:r>
          </a:p>
          <a:p>
            <a:pPr lvl="0">
              <a:spcBef>
                <a:spcPts val="0"/>
              </a:spcBef>
              <a:buNone/>
            </a:pPr>
            <a:r>
              <a:rPr lang="en-US"/>
              <a:t>Most important sentence is the one with the highest centrality</a:t>
            </a:r>
          </a:p>
          <a:p>
            <a:pPr lvl="0">
              <a:spcBef>
                <a:spcPts val="0"/>
              </a:spcBef>
              <a:buNone/>
            </a:pPr>
            <a:r>
              <a:rPr lang="en-US"/>
              <a:t>Remove this sentence  from the graph and repeat above steps iteratively to get the next most important sentence in the set of reviews.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a:t>
            </a:r>
          </a:p>
        </p:txBody>
      </p:sp>
      <p:sp>
        <p:nvSpPr>
          <p:cNvPr id="109" name="Shape 109"/>
          <p:cNvSpPr txBox="1"/>
          <p:nvPr>
            <p:ph idx="1" type="body"/>
          </p:nvPr>
        </p:nvSpPr>
        <p:spPr>
          <a:xfrm>
            <a:off x="838200" y="1592625"/>
            <a:ext cx="10515600" cy="45843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a:t>The organization has to maintain a commitment to quality that protects their image and customer experience associated with their brand.</a:t>
            </a:r>
          </a:p>
          <a:p>
            <a:pPr lvl="0" rtl="0">
              <a:spcBef>
                <a:spcPts val="0"/>
              </a:spcBef>
              <a:buClr>
                <a:schemeClr val="dk1"/>
              </a:buClr>
              <a:buSzPct val="100000"/>
              <a:buFont typeface="Arial"/>
              <a:buChar char="•"/>
            </a:pPr>
            <a:r>
              <a:rPr lang="en-US"/>
              <a:t>The hotel must a keep watch on its online reviews and discuss those in daily employee meetings. Triage  the issues based on customer satisfaction index.</a:t>
            </a:r>
          </a:p>
          <a:p>
            <a:pPr lvl="0" rtl="0">
              <a:spcBef>
                <a:spcPts val="0"/>
              </a:spcBef>
              <a:buClr>
                <a:schemeClr val="dk1"/>
              </a:buClr>
              <a:buSzPct val="100000"/>
              <a:buFont typeface="Arial"/>
              <a:buChar char="•"/>
            </a:pPr>
            <a:r>
              <a:rPr lang="en-US"/>
              <a:t>Solve top priority issues in a time bound manner.Easy to solve issues, must be acted upon the same day. Escalate costly and complex issues to higher management.</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Cleanliness is the aspects customers are least happy about. The organization has to take steps to  improve upon these aspects.</a:t>
            </a:r>
          </a:p>
          <a:p>
            <a:pPr indent="0" lvl="0" marL="0" marR="0" rtl="0" algn="l">
              <a:lnSpc>
                <a:spcPct val="90000"/>
              </a:lnSpc>
              <a:spcBef>
                <a:spcPts val="1000"/>
              </a:spcBef>
              <a:spcAft>
                <a:spcPts val="0"/>
              </a:spcAft>
              <a:buNone/>
            </a:pPr>
            <a:r>
              <a:t/>
            </a:r>
            <a:endParaRP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Train the in house staff on importance of cleanliness in hospitality business. Train them to improve overall cleanliness level of the property.</a:t>
            </a:r>
          </a:p>
          <a:p>
            <a:pPr lvl="0" rtl="0">
              <a:spcBef>
                <a:spcPts val="0"/>
              </a:spcBef>
              <a:buClr>
                <a:schemeClr val="dk1"/>
              </a:buClr>
              <a:buSzPct val="100000"/>
              <a:buFont typeface="Arial"/>
              <a:buChar char="•"/>
            </a:pPr>
            <a:r>
              <a:rPr lang="en-US"/>
              <a:t>Carpet care is one of the areas hotel should focus on. Dirty and stained carpets are home to allergens and bacteria, which compromises on hygiene of the premise.</a:t>
            </a:r>
          </a:p>
          <a:p>
            <a:pPr lvl="0" rtl="0">
              <a:spcBef>
                <a:spcPts val="0"/>
              </a:spcBef>
              <a:buClr>
                <a:schemeClr val="dk1"/>
              </a:buClr>
              <a:buSzPct val="107692"/>
              <a:buFont typeface="Arial"/>
              <a:buChar char="•"/>
            </a:pPr>
            <a:r>
              <a:rPr lang="en-US"/>
              <a:t>Hotel should take professional carpet care and stain removal services.</a:t>
            </a:r>
          </a:p>
          <a:p>
            <a:pPr indent="-228600" lvl="0" marL="228600" marR="0" rtl="0" algn="l">
              <a:lnSpc>
                <a:spcPct val="9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Maintain the carpet, lobby , corridors twice a week. Guest rooms ,restrooms must be maintained daily. </a:t>
            </a:r>
          </a:p>
          <a:p>
            <a:pPr indent="-228600" lvl="0" marL="228600" marR="0" rtl="0" algn="l">
              <a:lnSpc>
                <a:spcPct val="9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Hotel manager should make surprise inspections to gauge the cleanliness of premise. Reward those staffs who maintains best cleanliness standards in his/her allotted areas.</a:t>
            </a:r>
          </a:p>
          <a:p>
            <a:pPr indent="0" lvl="0" marL="0" marR="0" rtl="0" algn="l">
              <a:lnSpc>
                <a:spcPct val="90000"/>
              </a:lnSpc>
              <a:spcBef>
                <a:spcPts val="1000"/>
              </a:spcBef>
              <a:spcAft>
                <a:spcPts val="0"/>
              </a:spcAft>
              <a:buNone/>
            </a:pPr>
            <a:r>
              <a:t/>
            </a:r>
            <a:endParaRPr/>
          </a:p>
          <a:p>
            <a:pPr indent="-228600" lvl="0" marL="228600" marR="0" rtl="0" algn="l">
              <a:lnSpc>
                <a:spcPct val="9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a:t>
            </a:r>
          </a:p>
        </p:txBody>
      </p:sp>
      <p:sp>
        <p:nvSpPr>
          <p:cNvPr id="121" name="Shape 121"/>
          <p:cNvSpPr txBox="1"/>
          <p:nvPr>
            <p:ph idx="1" type="body"/>
          </p:nvPr>
        </p:nvSpPr>
        <p:spPr>
          <a:xfrm>
            <a:off x="838200" y="1527600"/>
            <a:ext cx="10515600" cy="4649400"/>
          </a:xfrm>
          <a:prstGeom prst="rect">
            <a:avLst/>
          </a:prstGeom>
          <a:noFill/>
          <a:ln>
            <a:noFill/>
          </a:ln>
        </p:spPr>
        <p:txBody>
          <a:bodyPr anchorCtr="0" anchor="t" bIns="45700" lIns="91425" rIns="91425" tIns="45700">
            <a:noAutofit/>
          </a:bodyPr>
          <a:lstStyle/>
          <a:p>
            <a:pPr lvl="0" rtl="0">
              <a:lnSpc>
                <a:spcPct val="80000"/>
              </a:lnSpc>
              <a:spcBef>
                <a:spcPts val="0"/>
              </a:spcBef>
              <a:buClr>
                <a:schemeClr val="dk1"/>
              </a:buClr>
              <a:buSzPct val="107692"/>
              <a:buFont typeface="Arial"/>
              <a:buChar char="•"/>
            </a:pPr>
            <a:r>
              <a:rPr lang="en-US"/>
              <a:t>If it’s a chain of hotels, all properties might not have the location advantage. In cases where hotels have a problem of commute, liaise with cab providers in the local areas and make sure guests can commute easily.</a:t>
            </a:r>
          </a:p>
          <a:p>
            <a:pPr lvl="0" rtl="0">
              <a:spcBef>
                <a:spcPts val="0"/>
              </a:spcBef>
              <a:buClr>
                <a:schemeClr val="dk1"/>
              </a:buClr>
              <a:buSzPct val="107692"/>
              <a:buFont typeface="Arial"/>
              <a:buChar char="•"/>
            </a:pPr>
            <a:r>
              <a:rPr lang="en-US" sz="2590"/>
              <a:t>Guest and employee rest rooms  are the most used areas of the property. Cleanliness and sanitation of these areas are at the top of guest satisfaction. Hotel must improve process and schedules to keep these areas ultra clean.</a:t>
            </a:r>
          </a:p>
          <a:p>
            <a:pPr indent="0" lvl="0" marL="0" marR="0" rtl="0" algn="l">
              <a:lnSpc>
                <a:spcPct val="90000"/>
              </a:lnSpc>
              <a:spcBef>
                <a:spcPts val="1000"/>
              </a:spcBef>
              <a:spcAft>
                <a:spcPts val="0"/>
              </a:spcAft>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a:t>
            </a:r>
          </a:p>
        </p:txBody>
      </p:sp>
      <p:sp>
        <p:nvSpPr>
          <p:cNvPr id="127" name="Shape 12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lvl="0">
              <a:spcBef>
                <a:spcPts val="0"/>
              </a:spcBef>
              <a:buClr>
                <a:schemeClr val="dk1"/>
              </a:buClr>
              <a:buSzPct val="107692"/>
              <a:buFont typeface="Arial"/>
              <a:buChar char="•"/>
            </a:pPr>
            <a:r>
              <a:rPr lang="en-US" sz="2590"/>
              <a:t>Communicate the steps taken to improve cleanliness level to customers who were unhappy about cleanliness. And offer them small discount if they visit again. When those guests see the improvement they will write positive reviews about cleanliness.</a:t>
            </a:r>
          </a:p>
          <a:p>
            <a:pPr lvl="0" rtl="0">
              <a:spcBef>
                <a:spcPts val="0"/>
              </a:spcBef>
              <a:buClr>
                <a:schemeClr val="dk1"/>
              </a:buClr>
              <a:buSzPct val="107692"/>
              <a:buFont typeface="Arial"/>
              <a:buChar char="•"/>
            </a:pPr>
            <a:r>
              <a:rPr lang="en-US" sz="2590"/>
              <a:t>Organize a “shining week” per month where management will try to assess the level of cleanliness and make changes in process to improve the level further.</a:t>
            </a:r>
          </a:p>
          <a:p>
            <a:pPr lvl="0" rtl="0">
              <a:spcBef>
                <a:spcPts val="0"/>
              </a:spcBef>
              <a:buClr>
                <a:schemeClr val="dk1"/>
              </a:buClr>
              <a:buSzPct val="100000"/>
              <a:buFont typeface="Arial"/>
              <a:buChar char="•"/>
            </a:pPr>
            <a:r>
              <a:rPr lang="en-US"/>
              <a:t>Guests are happiest about location and business services provided to them.  </a:t>
            </a:r>
          </a:p>
          <a:p>
            <a:pPr indent="0" lvl="0" marL="0" marR="0" rtl="0" algn="l">
              <a:lnSpc>
                <a:spcPct val="80000"/>
              </a:lnSpc>
              <a:spcBef>
                <a:spcPts val="1000"/>
              </a:spcBef>
              <a:spcAft>
                <a:spcPts val="0"/>
              </a:spcAft>
              <a:buNone/>
            </a:pPr>
            <a:r>
              <a:t/>
            </a:r>
            <a:endParaRPr/>
          </a:p>
          <a:p>
            <a:pPr indent="0" lvl="0" marL="0" marR="0" rtl="0" algn="l">
              <a:lnSpc>
                <a:spcPct val="80000"/>
              </a:lnSpc>
              <a:spcBef>
                <a:spcPts val="1000"/>
              </a:spcBef>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Recommendations</a:t>
            </a:r>
          </a:p>
        </p:txBody>
      </p:sp>
      <p:sp>
        <p:nvSpPr>
          <p:cNvPr id="133" name="Shape 13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t/>
            </a:r>
            <a:endParaRPr/>
          </a:p>
          <a:p>
            <a:pPr lvl="0" rtl="0">
              <a:lnSpc>
                <a:spcPct val="80000"/>
              </a:lnSpc>
              <a:spcBef>
                <a:spcPts val="0"/>
              </a:spcBef>
              <a:buClr>
                <a:schemeClr val="dk1"/>
              </a:buClr>
              <a:buSzPct val="100000"/>
              <a:buFont typeface="Arial"/>
              <a:buChar char="•"/>
            </a:pPr>
            <a:r>
              <a:rPr lang="en-US"/>
              <a:t>Highlight the great location and proximity to old town in marketing of the hotel. </a:t>
            </a:r>
          </a:p>
          <a:p>
            <a:pPr lvl="0" rtl="0">
              <a:lnSpc>
                <a:spcPct val="80000"/>
              </a:lnSpc>
              <a:spcBef>
                <a:spcPts val="0"/>
              </a:spcBef>
              <a:buClr>
                <a:schemeClr val="dk1"/>
              </a:buClr>
              <a:buSzPct val="100000"/>
              <a:buFont typeface="Arial"/>
              <a:buChar char="•"/>
            </a:pPr>
            <a:r>
              <a:rPr lang="en-US"/>
              <a:t>Highlight excellent business services in the advertisement campaigns. Target this segment of customers by digital marketing on social media, online forums etc.</a:t>
            </a:r>
          </a:p>
          <a:p>
            <a:pPr lvl="0" rtl="0">
              <a:lnSpc>
                <a:spcPct val="80000"/>
              </a:lnSpc>
              <a:spcBef>
                <a:spcPts val="0"/>
              </a:spcBef>
              <a:buClr>
                <a:schemeClr val="dk1"/>
              </a:buClr>
              <a:buSzPct val="100000"/>
              <a:buFont typeface="Arial"/>
              <a:buChar char="•"/>
            </a:pPr>
            <a:r>
              <a:rPr lang="en-US"/>
              <a:t>Check in is another aspect which has a comparatively less customer satisfaction Index, and property should improve on this.</a:t>
            </a:r>
          </a:p>
          <a:p>
            <a:pPr indent="0" lvl="0" marL="0" marR="0" rtl="0" algn="l">
              <a:lnSpc>
                <a:spcPct val="90000"/>
              </a:lnSpc>
              <a:spcBef>
                <a:spcPts val="0"/>
              </a:spcBef>
              <a:buNone/>
            </a:pPr>
            <a:r>
              <a:t/>
            </a:r>
            <a:endParaRPr/>
          </a:p>
          <a:p>
            <a:pPr indent="0" lvl="0" marL="0" marR="0" rtl="0" algn="l">
              <a:lnSpc>
                <a:spcPct val="90000"/>
              </a:lnSpc>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