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78" r:id="rId5"/>
    <p:sldId id="292" r:id="rId6"/>
    <p:sldId id="279" r:id="rId7"/>
    <p:sldId id="282" r:id="rId8"/>
    <p:sldId id="290" r:id="rId9"/>
    <p:sldId id="280" r:id="rId10"/>
    <p:sldId id="281" r:id="rId11"/>
    <p:sldId id="283" r:id="rId12"/>
    <p:sldId id="289" r:id="rId13"/>
    <p:sldId id="285" r:id="rId14"/>
    <p:sldId id="294" r:id="rId15"/>
    <p:sldId id="288" r:id="rId16"/>
    <p:sldId id="286" r:id="rId17"/>
    <p:sldId id="293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8422" y="2457974"/>
            <a:ext cx="3682767" cy="1562254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Crime Analysts</a:t>
            </a:r>
            <a:br>
              <a:rPr lang="en-US" sz="4000" dirty="0"/>
            </a:br>
            <a:r>
              <a:rPr lang="en-US" sz="2700" u="sng" dirty="0"/>
              <a:t>Datasets</a:t>
            </a:r>
            <a:br>
              <a:rPr lang="en-US" sz="4000" dirty="0"/>
            </a:br>
            <a:r>
              <a:rPr lang="en-US" sz="4000" dirty="0"/>
              <a:t>-</a:t>
            </a:r>
            <a:r>
              <a:rPr lang="en-US" sz="2700" dirty="0"/>
              <a:t>Crimes: last year to present </a:t>
            </a:r>
            <a:br>
              <a:rPr lang="en-US" sz="2700" dirty="0"/>
            </a:br>
            <a:r>
              <a:rPr lang="en-US" sz="2700" dirty="0"/>
              <a:t>-Chicago Map</a:t>
            </a:r>
            <a:br>
              <a:rPr lang="en-US" sz="2700" dirty="0"/>
            </a:br>
            <a:r>
              <a:rPr lang="en-US" sz="2700" dirty="0"/>
              <a:t>-Population 2022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r"/>
            <a:r>
              <a:rPr lang="en-US" sz="2300" dirty="0"/>
              <a:t>Jibreel Mohamed</a:t>
            </a:r>
          </a:p>
          <a:p>
            <a:pPr algn="r"/>
            <a:r>
              <a:rPr lang="en-US" dirty="0"/>
              <a:t>Sajal Chandra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A9EE-C974-DF49-58D8-048B0F15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Comparing the distribution of </a:t>
            </a:r>
            <a:br>
              <a:rPr lang="en-US" sz="3700" dirty="0"/>
            </a:br>
            <a:r>
              <a:rPr lang="en-US" sz="3700" dirty="0"/>
              <a:t>Prostitution and Drug Abuse cases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47807"/>
            <a:ext cx="10905066" cy="38168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9658695-086E-4B9B-A8B3-555A748F9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724" y="678180"/>
            <a:ext cx="10644554" cy="35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B4DA6-72D7-2D1D-11F2-FE564CD5E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042" y="757099"/>
            <a:ext cx="4440685" cy="3352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7D72A4-2103-3738-3A1B-D23DA47BA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290" y="802604"/>
            <a:ext cx="4561670" cy="33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4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A870-81F1-8A6E-89DB-F179610B6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478172"/>
            <a:ext cx="9440034" cy="939031"/>
          </a:xfrm>
        </p:spPr>
        <p:txBody>
          <a:bodyPr/>
          <a:lstStyle/>
          <a:p>
            <a:r>
              <a:rPr lang="en-US" dirty="0"/>
              <a:t>Hypothesis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8D86B-0F45-AE64-71C8-8B4E621F8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3144315"/>
            <a:ext cx="9440034" cy="1049867"/>
          </a:xfrm>
        </p:spPr>
        <p:txBody>
          <a:bodyPr/>
          <a:lstStyle/>
          <a:p>
            <a:pPr algn="l"/>
            <a:r>
              <a:rPr lang="en-US" dirty="0"/>
              <a:t>The areas with high Prostitution and Drug Abuse should have higher arrest rates for other types of crimes compared to the neighboring areas.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1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1914-0D2A-A183-BE5C-864F5C82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247164"/>
            <a:ext cx="3706889" cy="959141"/>
          </a:xfrm>
        </p:spPr>
        <p:txBody>
          <a:bodyPr>
            <a:normAutofit fontScale="90000"/>
          </a:bodyPr>
          <a:lstStyle/>
          <a:p>
            <a:r>
              <a:rPr lang="en-US" dirty="0"/>
              <a:t>Arrests for crimes other than Drug Abuse and Prostitution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D72F3-D879-4F86-8278-9E6D187E2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3" y="2883076"/>
            <a:ext cx="3706889" cy="301625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Areas with high Drug Abuse and Prostitution have significantly higher arrest rates for other crimes too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Our Hypothesis is </a:t>
            </a:r>
            <a:r>
              <a:rPr lang="en-IN" dirty="0">
                <a:solidFill>
                  <a:srgbClr val="00B050"/>
                </a:solidFill>
              </a:rPr>
              <a:t>CORRECT!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4CFF57-1468-CD54-54FB-C9B44C7B39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226" y="708566"/>
            <a:ext cx="6567176" cy="50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60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63FA4-E2F1-81AA-6E83-2FBAC19F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305" y="965196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Crime Rates by Months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188DC-A635-D42F-4C6B-08597DFE2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92" y="1438360"/>
            <a:ext cx="5326825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8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9AA7-5FD5-4F23-5B4D-F820DA0D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our Initial Hypotheses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210D-F8A6-C108-E9C5-FBD38A316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Crimes related to Theft are the highest type of crime: </a:t>
            </a:r>
            <a:r>
              <a:rPr lang="en-US" b="0" i="0" dirty="0">
                <a:solidFill>
                  <a:srgbClr val="00B050"/>
                </a:solidFill>
                <a:effectLst/>
                <a:latin typeface="-apple-system"/>
              </a:rPr>
              <a:t>TRUE!</a:t>
            </a:r>
          </a:p>
          <a:p>
            <a:pPr algn="l"/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Crimes related to drug consumption take place in secluded regions away from downtown: </a:t>
            </a:r>
            <a:r>
              <a:rPr lang="en-US" b="0" i="0" dirty="0">
                <a:solidFill>
                  <a:srgbClr val="00B050"/>
                </a:solidFill>
                <a:effectLst/>
                <a:latin typeface="-apple-system"/>
              </a:rPr>
              <a:t>TRUE!</a:t>
            </a:r>
          </a:p>
        </p:txBody>
      </p:sp>
    </p:spTree>
    <p:extLst>
      <p:ext uri="{BB962C8B-B14F-4D97-AF65-F5344CB8AC3E}">
        <p14:creationId xmlns:p14="http://schemas.microsoft.com/office/powerpoint/2010/main" val="45607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06C5-8C5A-634A-A883-07851AED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6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9AA7-5FD5-4F23-5B4D-F820DA0D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210D-F8A6-C108-E9C5-FBD38A316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l">
              <a:buNone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Before beginning our analysis, we came up with the following hypotheses:</a:t>
            </a:r>
          </a:p>
          <a:p>
            <a:pPr algn="l"/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Crimes related to Theft are the highest type of crime</a:t>
            </a:r>
          </a:p>
          <a:p>
            <a:pPr algn="l"/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Crimes related to drug consumption take place in secluded regions away from downtown</a:t>
            </a:r>
          </a:p>
        </p:txBody>
      </p:sp>
    </p:spTree>
    <p:extLst>
      <p:ext uri="{BB962C8B-B14F-4D97-AF65-F5344CB8AC3E}">
        <p14:creationId xmlns:p14="http://schemas.microsoft.com/office/powerpoint/2010/main" val="177539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Checking and clearing NAN values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31298-1883-B4FB-A1AC-4D1BEE715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5264" y="691417"/>
            <a:ext cx="3485463" cy="35295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1370693" y="1118057"/>
            <a:ext cx="3970634" cy="2676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55E812-D70B-77B7-91F5-ACA899ADF4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6520" y="1416918"/>
            <a:ext cx="3298979" cy="207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C8C3-77B2-321C-6F1A-3C627CA2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in the main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8476C-B77D-67B7-1403-0EEB052D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78155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CASE#</a:t>
            </a:r>
          </a:p>
          <a:p>
            <a:r>
              <a:rPr lang="en-US" dirty="0"/>
              <a:t>DATE OF OCCURRENCE</a:t>
            </a:r>
          </a:p>
          <a:p>
            <a:r>
              <a:rPr lang="en-US" dirty="0"/>
              <a:t>BLOCK</a:t>
            </a:r>
          </a:p>
          <a:p>
            <a:r>
              <a:rPr lang="en-US" dirty="0"/>
              <a:t>IUCR</a:t>
            </a:r>
          </a:p>
          <a:p>
            <a:r>
              <a:rPr lang="en-US" dirty="0"/>
              <a:t>PRIMARY DESCRIPTION</a:t>
            </a:r>
          </a:p>
          <a:p>
            <a:r>
              <a:rPr lang="en-US" dirty="0"/>
              <a:t>SECONDARY DESCRIPTION</a:t>
            </a:r>
          </a:p>
          <a:p>
            <a:r>
              <a:rPr lang="en-US" dirty="0"/>
              <a:t>ARREST</a:t>
            </a:r>
          </a:p>
          <a:p>
            <a:r>
              <a:rPr lang="en-US" dirty="0"/>
              <a:t>DOMESTIC</a:t>
            </a:r>
          </a:p>
          <a:p>
            <a:r>
              <a:rPr lang="en-US" dirty="0"/>
              <a:t>BEAT</a:t>
            </a:r>
          </a:p>
          <a:p>
            <a:r>
              <a:rPr lang="en-US" dirty="0"/>
              <a:t>WARD</a:t>
            </a:r>
          </a:p>
          <a:p>
            <a:r>
              <a:rPr lang="en-US" dirty="0"/>
              <a:t>FBI CD</a:t>
            </a:r>
          </a:p>
          <a:p>
            <a:r>
              <a:rPr lang="en-US" dirty="0"/>
              <a:t>X COORDINATE 	</a:t>
            </a:r>
          </a:p>
          <a:p>
            <a:r>
              <a:rPr lang="en-US" dirty="0"/>
              <a:t>Y COORDINATE</a:t>
            </a:r>
          </a:p>
          <a:p>
            <a:r>
              <a:rPr lang="en-US" dirty="0"/>
              <a:t>LATITUDE</a:t>
            </a:r>
          </a:p>
          <a:p>
            <a:r>
              <a:rPr lang="en-US" dirty="0"/>
              <a:t>LONGITUDE</a:t>
            </a:r>
          </a:p>
          <a:p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06319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C8C3-77B2-321C-6F1A-3C627CA2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in the main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8476C-B77D-67B7-1403-0EEB052D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3792429" cy="4781550"/>
          </a:xfrm>
        </p:spPr>
        <p:txBody>
          <a:bodyPr>
            <a:normAutofit fontScale="55000" lnSpcReduction="20000"/>
          </a:bodyPr>
          <a:lstStyle/>
          <a:p>
            <a:r>
              <a:rPr lang="en-US" strike="sngStrike" dirty="0"/>
              <a:t>CASE#</a:t>
            </a:r>
          </a:p>
          <a:p>
            <a:r>
              <a:rPr lang="en-US" dirty="0"/>
              <a:t>DATE OF OCCURRENCE</a:t>
            </a:r>
          </a:p>
          <a:p>
            <a:r>
              <a:rPr lang="en-US" strike="sngStrike" dirty="0"/>
              <a:t>BLOCK</a:t>
            </a:r>
          </a:p>
          <a:p>
            <a:r>
              <a:rPr lang="en-US" strike="sngStrike" dirty="0"/>
              <a:t>IUCR</a:t>
            </a:r>
          </a:p>
          <a:p>
            <a:r>
              <a:rPr lang="en-US" dirty="0"/>
              <a:t>PRIMARY DESCRIPTION</a:t>
            </a:r>
          </a:p>
          <a:p>
            <a:r>
              <a:rPr lang="en-US" strike="sngStrike" dirty="0"/>
              <a:t>SECONDARY DESCRIPTION</a:t>
            </a:r>
          </a:p>
          <a:p>
            <a:r>
              <a:rPr lang="en-US" dirty="0"/>
              <a:t>ARREST</a:t>
            </a:r>
          </a:p>
          <a:p>
            <a:r>
              <a:rPr lang="en-US" dirty="0"/>
              <a:t>DOMESTIC</a:t>
            </a:r>
          </a:p>
          <a:p>
            <a:r>
              <a:rPr lang="en-US" strike="sngStrike" dirty="0"/>
              <a:t>BEAT</a:t>
            </a:r>
          </a:p>
          <a:p>
            <a:r>
              <a:rPr lang="en-US" strike="sngStrike" dirty="0"/>
              <a:t>WARD</a:t>
            </a:r>
          </a:p>
          <a:p>
            <a:r>
              <a:rPr lang="en-US" strike="sngStrike" dirty="0"/>
              <a:t>FBI CD</a:t>
            </a:r>
          </a:p>
          <a:p>
            <a:r>
              <a:rPr lang="en-US" strike="sngStrike" dirty="0"/>
              <a:t>X COORDINATE </a:t>
            </a:r>
          </a:p>
          <a:p>
            <a:r>
              <a:rPr lang="en-US" strike="sngStrike" dirty="0"/>
              <a:t>Y COORDINATE</a:t>
            </a:r>
          </a:p>
          <a:p>
            <a:r>
              <a:rPr lang="en-US" dirty="0"/>
              <a:t>LATITUDE</a:t>
            </a:r>
          </a:p>
          <a:p>
            <a:r>
              <a:rPr lang="en-US" dirty="0"/>
              <a:t>LONGITUDE</a:t>
            </a:r>
          </a:p>
          <a:p>
            <a:r>
              <a:rPr lang="en-US" strike="sngStrike" dirty="0"/>
              <a:t>LOCATION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DA38CC-84CB-EA60-FB7A-042155BAD275}"/>
              </a:ext>
            </a:extLst>
          </p:cNvPr>
          <p:cNvSpPr txBox="1">
            <a:spLocks/>
          </p:cNvSpPr>
          <p:nvPr/>
        </p:nvSpPr>
        <p:spPr>
          <a:xfrm>
            <a:off x="6024089" y="1866900"/>
            <a:ext cx="3792429" cy="4781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YEAR</a:t>
            </a:r>
          </a:p>
          <a:p>
            <a:r>
              <a:rPr lang="en-US" sz="1300" dirty="0"/>
              <a:t>MONTH</a:t>
            </a:r>
          </a:p>
          <a:p>
            <a:r>
              <a:rPr lang="en-US" sz="1300" dirty="0"/>
              <a:t>DAY</a:t>
            </a:r>
          </a:p>
          <a:p>
            <a:r>
              <a:rPr lang="en-US" sz="1300" dirty="0"/>
              <a:t>HOUR</a:t>
            </a:r>
          </a:p>
          <a:p>
            <a:pPr marL="36900" indent="0">
              <a:buNone/>
            </a:pPr>
            <a:endParaRPr lang="en-US" sz="1300" dirty="0"/>
          </a:p>
          <a:p>
            <a:r>
              <a:rPr lang="en-US" sz="1300" dirty="0"/>
              <a:t>DESCRIPTION</a:t>
            </a:r>
          </a:p>
          <a:p>
            <a:endParaRPr lang="en-US" sz="13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0D9768-B90A-9C42-70B5-C1E22D98371D}"/>
              </a:ext>
            </a:extLst>
          </p:cNvPr>
          <p:cNvCxnSpPr/>
          <p:nvPr/>
        </p:nvCxnSpPr>
        <p:spPr>
          <a:xfrm>
            <a:off x="3363985" y="2281806"/>
            <a:ext cx="2466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B14912A-3206-3785-9ED1-AAC7EE3CEADA}"/>
              </a:ext>
            </a:extLst>
          </p:cNvPr>
          <p:cNvCxnSpPr>
            <a:cxnSpLocks/>
          </p:cNvCxnSpPr>
          <p:nvPr/>
        </p:nvCxnSpPr>
        <p:spPr>
          <a:xfrm>
            <a:off x="3363985" y="3124200"/>
            <a:ext cx="2660104" cy="587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04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92498-0BFB-352E-5797-B4C42540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20" y="2210080"/>
            <a:ext cx="3382832" cy="24314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Make broad categories for easier understanding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78207F-79B7-4E2B-1E82-CF554B62B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0399" y="108900"/>
            <a:ext cx="5892125" cy="6640200"/>
          </a:xfrm>
        </p:spPr>
      </p:pic>
    </p:spTree>
    <p:extLst>
      <p:ext uri="{BB962C8B-B14F-4D97-AF65-F5344CB8AC3E}">
        <p14:creationId xmlns:p14="http://schemas.microsoft.com/office/powerpoint/2010/main" val="203728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C9D8739-6DD6-46F0-9401-BC8931A8E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241090"/>
          </a:xfrm>
          <a:custGeom>
            <a:avLst/>
            <a:gdLst>
              <a:gd name="connsiteX0" fmla="*/ 0 w 12192000"/>
              <a:gd name="connsiteY0" fmla="*/ 0 h 4241090"/>
              <a:gd name="connsiteX1" fmla="*/ 12192000 w 12192000"/>
              <a:gd name="connsiteY1" fmla="*/ 0 h 4241090"/>
              <a:gd name="connsiteX2" fmla="*/ 12192000 w 12192000"/>
              <a:gd name="connsiteY2" fmla="*/ 3714884 h 4241090"/>
              <a:gd name="connsiteX3" fmla="*/ 11707453 w 12192000"/>
              <a:gd name="connsiteY3" fmla="*/ 3799912 h 4241090"/>
              <a:gd name="connsiteX4" fmla="*/ 6090444 w 12192000"/>
              <a:gd name="connsiteY4" fmla="*/ 4241090 h 4241090"/>
              <a:gd name="connsiteX5" fmla="*/ 473435 w 12192000"/>
              <a:gd name="connsiteY5" fmla="*/ 3799912 h 4241090"/>
              <a:gd name="connsiteX6" fmla="*/ 0 w 12192000"/>
              <a:gd name="connsiteY6" fmla="*/ 3716834 h 424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241090">
                <a:moveTo>
                  <a:pt x="0" y="0"/>
                </a:moveTo>
                <a:lnTo>
                  <a:pt x="12192000" y="0"/>
                </a:lnTo>
                <a:lnTo>
                  <a:pt x="12192000" y="3714884"/>
                </a:lnTo>
                <a:lnTo>
                  <a:pt x="11707453" y="3799912"/>
                </a:lnTo>
                <a:cubicBezTo>
                  <a:pt x="9955980" y="4085326"/>
                  <a:pt x="8064085" y="4241090"/>
                  <a:pt x="6090444" y="4241090"/>
                </a:cubicBezTo>
                <a:cubicBezTo>
                  <a:pt x="4116804" y="4241090"/>
                  <a:pt x="2224908" y="4085326"/>
                  <a:pt x="473435" y="3799912"/>
                </a:cubicBezTo>
                <a:lnTo>
                  <a:pt x="0" y="371683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07620-60FF-53DD-9D65-04B67FF7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564814"/>
            <a:ext cx="9440862" cy="237696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Merging the population with the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22A4A-378B-DD6D-34AE-2FCD8D845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473" y="3770789"/>
            <a:ext cx="10895941" cy="20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5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6AAB769-9635-4A0E-8861-BB3FE8396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FE49A-E1A5-920C-452E-F1C29A3A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299" y="2246516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Comparing the population with crimes in Chicago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CEF326-C941-7866-883E-B8C4770C75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6" r="-1" b="266"/>
          <a:stretch/>
        </p:blipFill>
        <p:spPr>
          <a:xfrm>
            <a:off x="20" y="9"/>
            <a:ext cx="4571629" cy="3428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62C087-13A6-D65B-DC72-662FFDFD57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77" b="2"/>
          <a:stretch/>
        </p:blipFill>
        <p:spPr>
          <a:xfrm>
            <a:off x="20" y="3424335"/>
            <a:ext cx="4571629" cy="343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8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4143-2CC1-D67E-6713-25966954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Arrest rates of different crimes</a:t>
            </a:r>
            <a:endParaRPr lang="en-IN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0050-0537-0F13-BDF0-7988EDB6E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884708" cy="301625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Theft has an arrest rate of only 3.5%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Drug abuse has an arrest rate of over 95%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Prostitution has an arrest rate of over 98%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Kidnapping/Trafficking has an arrest rate of less than 8%.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F5A137-3FED-B110-3CFA-E363C8F89A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21" y="170462"/>
            <a:ext cx="4310609" cy="322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F98CFFF-DAA2-4DAF-2553-B630FEB86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20" y="3578312"/>
            <a:ext cx="4310609" cy="317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908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{8FA5B740-2CD0-43FD-9C41-A09034E04F10}tf55705232_win32</Template>
  <TotalTime>698</TotalTime>
  <Words>303</Words>
  <Application>Microsoft Office PowerPoint</Application>
  <PresentationFormat>Widescreen</PresentationFormat>
  <Paragraphs>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Goudy Old Style</vt:lpstr>
      <vt:lpstr>Wingdings 2</vt:lpstr>
      <vt:lpstr>SlateVTI</vt:lpstr>
      <vt:lpstr>Crime Analysts Datasets -Crimes: last year to present  -Chicago Map -Population 2022</vt:lpstr>
      <vt:lpstr>Hypothesis</vt:lpstr>
      <vt:lpstr>Checking and clearing NAN values</vt:lpstr>
      <vt:lpstr>What we have in the main dataset</vt:lpstr>
      <vt:lpstr>What we have in the main dataset</vt:lpstr>
      <vt:lpstr>Make broad categories for easier understanding</vt:lpstr>
      <vt:lpstr>Merging the population with the map</vt:lpstr>
      <vt:lpstr>Comparing the population with crimes in Chicago</vt:lpstr>
      <vt:lpstr>Arrest rates of different crimes</vt:lpstr>
      <vt:lpstr>Comparing the distribution of  Prostitution and Drug Abuse cases</vt:lpstr>
      <vt:lpstr>Hypothesis</vt:lpstr>
      <vt:lpstr>Arrests for crimes other than Drug Abuse and Prostitution</vt:lpstr>
      <vt:lpstr>Crime Rates by Months</vt:lpstr>
      <vt:lpstr>Revisiting our Initial Hypotheses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Analysts Dataset: Crimes from last year - present</dc:title>
  <dc:creator>jibreel mohamed</dc:creator>
  <cp:lastModifiedBy>Sajal Chandra</cp:lastModifiedBy>
  <cp:revision>8</cp:revision>
  <dcterms:created xsi:type="dcterms:W3CDTF">2022-09-29T00:30:05Z</dcterms:created>
  <dcterms:modified xsi:type="dcterms:W3CDTF">2022-09-30T00:11:13Z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