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7" r:id="rId4"/>
    <p:sldId id="258" r:id="rId5"/>
    <p:sldId id="259" r:id="rId6"/>
    <p:sldId id="261" r:id="rId7"/>
    <p:sldId id="262" r:id="rId8"/>
    <p:sldId id="266" r:id="rId9"/>
    <p:sldId id="263" r:id="rId10"/>
    <p:sldId id="264" r:id="rId11"/>
    <p:sldId id="265" r:id="rId12"/>
    <p:sldId id="269" r:id="rId13"/>
    <p:sldId id="275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EEEDD-5903-8287-F161-DDE61995A0CD}" v="245" dt="2024-12-05T18:13:54.475"/>
    <p1510:client id="{89D18A67-5337-1CFC-D8CA-E17F107D989E}" v="25" dt="2024-12-05T20:40:38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jerryzhu/pub/ssl_survey.pdf" TargetMode="External"/><Relationship Id="rId2" Type="http://schemas.openxmlformats.org/officeDocument/2006/relationships/hyperlink" Target="https://arxiv.org/abs/1301.079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1.5/modules/generated/sklearn.semi_supervised.SelfTrainingClassifier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22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9708" y="666351"/>
            <a:ext cx="10558405" cy="3044335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latin typeface="Times New Roman"/>
                <a:cs typeface="Times New Roman"/>
              </a:rPr>
              <a:t>Confidence Thresholding in Self-Training: A Tutorial</a:t>
            </a:r>
            <a:endParaRPr lang="en-US" sz="4800">
              <a:solidFill>
                <a:schemeClr val="bg1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66064"/>
            <a:ext cx="10558405" cy="2234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Semi-Supervised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4A725-018C-2483-628F-924051F3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227" y="1347490"/>
            <a:ext cx="3919701" cy="35143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 b="1" dirty="0">
                <a:latin typeface="Times New Roman"/>
                <a:cs typeface="Times New Roman"/>
              </a:rPr>
              <a:t>Dataset Visualization</a:t>
            </a:r>
            <a:endParaRPr lang="en-US" sz="5000" b="1" kern="1200" dirty="0">
              <a:latin typeface="Times New Roman"/>
              <a:cs typeface="Times New Roman"/>
            </a:endParaRPr>
          </a:p>
        </p:txBody>
      </p:sp>
      <p:pic>
        <p:nvPicPr>
          <p:cNvPr id="3" name="Picture 2" descr="A scatter plot showing gray dots as unlabeled data, red crosses as labeled Class 0, and blue circles as labeled Class 1, with axes labeled &quot;Feature 1&quot; and &quot;Feature 2.&quot; The legend identifies the three data types.">
            <a:extLst>
              <a:ext uri="{FF2B5EF4-FFF2-40B4-BE49-F238E27FC236}">
                <a16:creationId xmlns:a16="http://schemas.microsoft.com/office/drawing/2014/main" id="{CA72FA03-B013-5DA2-E38B-B003356EE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584" y="1050758"/>
            <a:ext cx="513214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1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08DD5-3EF7-EBE4-1BC5-379D6BF1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4100" b="1">
                <a:latin typeface="Times New Roman"/>
                <a:cs typeface="Times New Roman"/>
              </a:rPr>
              <a:t>Key Observations from the Dataset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16257-CE9D-3C20-7CE0-324699FA1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200" b="1" dirty="0">
                <a:latin typeface="Times New Roman"/>
                <a:ea typeface="+mn-lt"/>
                <a:cs typeface="+mn-lt"/>
              </a:rPr>
              <a:t>Labeled data:</a:t>
            </a:r>
            <a:endParaRPr lang="en-US"/>
          </a:p>
          <a:p>
            <a:pPr marL="971550" lvl="1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Sparse and covers limited regions.</a:t>
            </a:r>
          </a:p>
          <a:p>
            <a:pPr marL="971550" lvl="1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Used to train the initial model.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200" b="1" dirty="0">
                <a:latin typeface="Times New Roman"/>
                <a:ea typeface="+mn-lt"/>
                <a:cs typeface="+mn-lt"/>
              </a:rPr>
              <a:t>Unlabeled data:</a:t>
            </a:r>
          </a:p>
          <a:p>
            <a:pPr marL="971550" lvl="1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Broader distribution.</a:t>
            </a:r>
          </a:p>
          <a:p>
            <a:pPr marL="971550" lvl="1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Key source for pseudo-labeling.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Visual shows the potential for improvement with pseudo-labeling.</a:t>
            </a:r>
          </a:p>
        </p:txBody>
      </p:sp>
    </p:spTree>
    <p:extLst>
      <p:ext uri="{BB962C8B-B14F-4D97-AF65-F5344CB8AC3E}">
        <p14:creationId xmlns:p14="http://schemas.microsoft.com/office/powerpoint/2010/main" val="403960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6E44C-1ECA-F4B7-0744-C3062A6E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49542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6100" b="1">
                <a:latin typeface="Times New Roman"/>
                <a:cs typeface="Times New Roman"/>
              </a:rPr>
              <a:t>Initial Model Training</a:t>
            </a:r>
            <a:endParaRPr lang="en-US" sz="6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B76A-C8FE-F037-B115-A9E714160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688733"/>
            <a:ext cx="8074815" cy="271015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400" b="1" dirty="0">
                <a:latin typeface="Times New Roman"/>
                <a:ea typeface="+mn-lt"/>
                <a:cs typeface="+mn-lt"/>
              </a:rPr>
              <a:t>Objective: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pPr>
              <a:buFont typeface="Arial,Sans-Serif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Train a model using only labeled data.</a:t>
            </a:r>
          </a:p>
          <a:p>
            <a:pPr>
              <a:buFont typeface="Arial,Sans-Serif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Use this model to generate predictions for the unlabeled data.</a:t>
            </a:r>
          </a:p>
        </p:txBody>
      </p:sp>
    </p:spTree>
    <p:extLst>
      <p:ext uri="{BB962C8B-B14F-4D97-AF65-F5344CB8AC3E}">
        <p14:creationId xmlns:p14="http://schemas.microsoft.com/office/powerpoint/2010/main" val="372132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6E44C-1ECA-F4B7-0744-C3062A6E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6100" b="1">
                <a:latin typeface="Times New Roman"/>
                <a:cs typeface="Times New Roman"/>
              </a:rPr>
              <a:t>Initial Model Training</a:t>
            </a:r>
            <a:endParaRPr lang="en-US" sz="61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B76A-C8FE-F037-B115-A9E714160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997835"/>
            <a:ext cx="4795584" cy="4601646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/>
                <a:ea typeface="+mn-lt"/>
                <a:cs typeface="Times New Roman"/>
              </a:rPr>
              <a:t>Process:</a:t>
            </a:r>
            <a:endParaRPr lang="en-US" sz="24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50000"/>
              </a:lnSpc>
              <a:buFont typeface="Arial,Sans-Serif"/>
              <a:buChar char="•"/>
            </a:pPr>
            <a:r>
              <a:rPr lang="en-US" sz="2200" b="1" dirty="0">
                <a:latin typeface="Times New Roman"/>
                <a:ea typeface="+mn-lt"/>
                <a:cs typeface="Times New Roman"/>
              </a:rPr>
              <a:t>Train Model</a:t>
            </a:r>
            <a:r>
              <a:rPr lang="en-US" sz="2200" dirty="0">
                <a:latin typeface="Times New Roman"/>
                <a:ea typeface="+mn-lt"/>
                <a:cs typeface="Times New Roman"/>
              </a:rPr>
              <a:t>:</a:t>
            </a:r>
          </a:p>
          <a:p>
            <a:pPr marL="971550" lvl="1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latin typeface="Times New Roman"/>
                <a:ea typeface="+mn-lt"/>
                <a:cs typeface="Times New Roman"/>
              </a:rPr>
              <a:t>Use labeled data to create an initial classifier.</a:t>
            </a:r>
          </a:p>
          <a:p>
            <a:pPr>
              <a:lnSpc>
                <a:spcPct val="150000"/>
              </a:lnSpc>
              <a:buFont typeface="Arial,Sans-Serif"/>
              <a:buChar char="•"/>
            </a:pPr>
            <a:r>
              <a:rPr lang="en-US" sz="2200" b="1" dirty="0">
                <a:latin typeface="Times New Roman"/>
                <a:ea typeface="+mn-lt"/>
                <a:cs typeface="Times New Roman"/>
              </a:rPr>
              <a:t>Predict on Unlabeled Data</a:t>
            </a:r>
            <a:r>
              <a:rPr lang="en-US" sz="2200" dirty="0">
                <a:latin typeface="Times New Roman"/>
                <a:ea typeface="+mn-lt"/>
                <a:cs typeface="Times New Roman"/>
              </a:rPr>
              <a:t>:</a:t>
            </a:r>
          </a:p>
          <a:p>
            <a:pPr marL="971550" lvl="1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latin typeface="Times New Roman"/>
                <a:ea typeface="+mn-lt"/>
                <a:cs typeface="Times New Roman"/>
              </a:rPr>
              <a:t>Use the model to predict labels for the unlabeled samples.</a:t>
            </a:r>
          </a:p>
          <a:p>
            <a:pPr>
              <a:lnSpc>
                <a:spcPct val="150000"/>
              </a:lnSpc>
              <a:buFont typeface="Arial,Sans-Serif"/>
              <a:buChar char="•"/>
            </a:pPr>
            <a:r>
              <a:rPr lang="en-US" sz="2200" b="1" dirty="0">
                <a:latin typeface="Times New Roman"/>
                <a:ea typeface="+mn-lt"/>
                <a:cs typeface="Times New Roman"/>
              </a:rPr>
              <a:t>Limitations</a:t>
            </a:r>
            <a:r>
              <a:rPr lang="en-US" sz="2200" dirty="0">
                <a:latin typeface="Times New Roman"/>
                <a:ea typeface="+mn-lt"/>
                <a:cs typeface="Times New Roman"/>
              </a:rPr>
              <a:t>:</a:t>
            </a:r>
          </a:p>
          <a:p>
            <a:pPr marL="971550" lvl="1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latin typeface="Times New Roman"/>
                <a:ea typeface="+mn-lt"/>
                <a:cs typeface="Times New Roman"/>
              </a:rPr>
              <a:t>Sparse labeled data leads to less generalizable decision boundaries.</a:t>
            </a:r>
            <a:endParaRPr lang="en-US" sz="20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492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0B03E-A639-DB98-7183-A4B47A2A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86" y="355535"/>
            <a:ext cx="4633903" cy="11903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>
                <a:latin typeface="Times New Roman"/>
                <a:cs typeface="Times New Roman"/>
              </a:rPr>
              <a:t>Initial Model Training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7F12C-C721-551F-B39C-881469AAB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88" y="2231628"/>
            <a:ext cx="4313062" cy="352197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/>
                <a:cs typeface="Times New Roman"/>
              </a:rPr>
              <a:t>Visualizing the Decision Boundary: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cs typeface="Times New Roman"/>
              </a:rPr>
              <a:t>Initial decision boundaries are based on limited labeled data.</a:t>
            </a:r>
          </a:p>
          <a:p>
            <a:r>
              <a:rPr lang="en-US" sz="1800" dirty="0">
                <a:latin typeface="Times New Roman"/>
                <a:cs typeface="Times New Roman"/>
              </a:rPr>
              <a:t>This often results in inaccurate or uncertain regions.</a:t>
            </a:r>
          </a:p>
          <a:p>
            <a:pPr marL="0" indent="0">
              <a:buNone/>
            </a:pPr>
            <a:r>
              <a:rPr lang="en-US" sz="2400" b="1" dirty="0">
                <a:latin typeface="Times New Roman"/>
                <a:cs typeface="Times New Roman"/>
              </a:rPr>
              <a:t>Observations:</a:t>
            </a:r>
          </a:p>
          <a:p>
            <a:r>
              <a:rPr lang="en-US" sz="1800" dirty="0">
                <a:latin typeface="Times New Roman"/>
                <a:cs typeface="Times New Roman"/>
              </a:rPr>
              <a:t>The initial decision boundary is overly simplistic.</a:t>
            </a:r>
          </a:p>
          <a:p>
            <a:r>
              <a:rPr lang="en-US" sz="1800" dirty="0">
                <a:latin typeface="Times New Roman"/>
                <a:cs typeface="Times New Roman"/>
              </a:rPr>
              <a:t>Limited labeled data causes poor generalization to the unlabeled data.</a:t>
            </a:r>
          </a:p>
          <a:p>
            <a:pPr marL="0"/>
            <a:endParaRPr lang="en-US" sz="1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atter plot showing the decision boundary of the initial model. The red region represents Cluster 1 (Class 0) with data points marked as red crosses, and the blue region represents Cluster 2 (Class 1) with data points marked as blue circles. The axes are labeled &quot;Feature 1&quot; (x-axis) and &quot;Feature 2&quot; (y-axis). Annotations indicate the clusters within their respective regions.">
            <a:extLst>
              <a:ext uri="{FF2B5EF4-FFF2-40B4-BE49-F238E27FC236}">
                <a16:creationId xmlns:a16="http://schemas.microsoft.com/office/drawing/2014/main" id="{5D9C20BE-5C3B-E488-105B-0C78590BAE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4569" y="1372394"/>
            <a:ext cx="5096229" cy="4114800"/>
          </a:xfrm>
        </p:spPr>
      </p:pic>
    </p:spTree>
    <p:extLst>
      <p:ext uri="{BB962C8B-B14F-4D97-AF65-F5344CB8AC3E}">
        <p14:creationId xmlns:p14="http://schemas.microsoft.com/office/powerpoint/2010/main" val="311952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A61A3-A799-6C84-D889-4C298631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 b="1">
                <a:latin typeface="Times New Roman"/>
                <a:cs typeface="Times New Roman"/>
              </a:rPr>
              <a:t>Introducing Confidence 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5EF6-9FAA-BBE0-CEC8-459A2AC1C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308113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sz="2400" b="1" dirty="0">
                <a:latin typeface="Times New Roman"/>
                <a:cs typeface="Times New Roman"/>
              </a:rPr>
              <a:t>Objective:</a:t>
            </a:r>
          </a:p>
          <a:p>
            <a:pPr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Address the issue of noisy pseudo-labels.</a:t>
            </a:r>
            <a:endParaRPr lang="en-US" sz="18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Use confidence thresholding to filter out low-confidence predictions.</a:t>
            </a:r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/>
                <a:cs typeface="Times New Roman"/>
              </a:rPr>
              <a:t>What is Confidence Thresholding?</a:t>
            </a:r>
          </a:p>
          <a:p>
            <a:pPr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A method to ensure only reliable pseudo-labels are used.</a:t>
            </a:r>
            <a:endParaRPr lang="en-US" sz="18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Process</a:t>
            </a:r>
            <a:r>
              <a:rPr lang="en-US" sz="1800" dirty="0">
                <a:latin typeface="Times New Roman"/>
                <a:ea typeface="+mn-lt"/>
                <a:cs typeface="+mn-lt"/>
              </a:rPr>
              <a:t>:</a:t>
            </a:r>
            <a:endParaRPr lang="en-US" sz="180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The model assigns confidence scores to its predictions.</a:t>
            </a:r>
            <a:endParaRPr lang="en-US" sz="180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Predictions with confidence scores above a defined threshold are retained.</a:t>
            </a:r>
            <a:endParaRPr lang="en-US" sz="180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Low-confidence predictions are discarded.</a:t>
            </a:r>
            <a:endParaRPr lang="en-US" sz="1800" dirty="0">
              <a:latin typeface="Times New Roman"/>
            </a:endParaRPr>
          </a:p>
          <a:p>
            <a:pPr marL="0" indent="0">
              <a:buNone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03344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C47B0-5AE4-9035-5AAE-ED5871D0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b="1" kern="1200" dirty="0">
                <a:latin typeface="Times New Roman"/>
                <a:cs typeface="Times New Roman"/>
              </a:rPr>
              <a:t>Introducing Confidence Thresholding</a:t>
            </a:r>
            <a:endParaRPr lang="en-US" sz="3100" kern="1200" dirty="0">
              <a:latin typeface="Times New Roman"/>
              <a:cs typeface="Times New Roman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BA69A-82EA-7614-29E8-3E876CD7C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/>
                <a:cs typeface="Times New Roman"/>
              </a:rPr>
              <a:t>Benefits: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cs typeface="Times New Roman"/>
              </a:rPr>
              <a:t>Reduces the impact of noisy labels.</a:t>
            </a:r>
          </a:p>
          <a:p>
            <a:r>
              <a:rPr lang="en-US" sz="1800" dirty="0">
                <a:latin typeface="Times New Roman"/>
                <a:cs typeface="Times New Roman"/>
              </a:rPr>
              <a:t>Improves the quality of retraining data.</a:t>
            </a:r>
          </a:p>
          <a:p>
            <a:pPr marL="0" indent="0">
              <a:buNone/>
            </a:pPr>
            <a:r>
              <a:rPr lang="en-US" sz="2400" b="1" dirty="0">
                <a:latin typeface="Times New Roman"/>
                <a:cs typeface="Times New Roman"/>
              </a:rPr>
              <a:t>Visualizing Confidence Scores:</a:t>
            </a:r>
          </a:p>
          <a:p>
            <a:r>
              <a:rPr lang="en-US" sz="1800" dirty="0">
                <a:latin typeface="Times New Roman"/>
                <a:cs typeface="Times New Roman"/>
              </a:rPr>
              <a:t>A histogram of confidence scores for unlabeled data shows the distribution.</a:t>
            </a:r>
          </a:p>
          <a:p>
            <a:r>
              <a:rPr lang="en-US" sz="1800" dirty="0">
                <a:latin typeface="Times New Roman"/>
                <a:cs typeface="Times New Roman"/>
              </a:rPr>
              <a:t>The threshold (e.g., 0.9) separates high-confidence predictions.</a:t>
            </a:r>
          </a:p>
          <a:p>
            <a:pPr marL="0"/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istogram showing the distribution of confidence scores for pseudo-labels, with most scores concentrated near 1.0. A vertical red dashed line at 0.9 indicates the confidence threshold. The x-axis is labeled &quot;Confidence Score,&quot; and the y-axis is labeled &quot;Frequency.&quot; The legend highlights the confidence threshold.">
            <a:extLst>
              <a:ext uri="{FF2B5EF4-FFF2-40B4-BE49-F238E27FC236}">
                <a16:creationId xmlns:a16="http://schemas.microsoft.com/office/drawing/2014/main" id="{992505A7-3317-51B3-607B-69441C9B6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466" y="1258653"/>
            <a:ext cx="521657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72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36DB6-45B9-6ACC-5B8F-D25BD268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4600" b="1">
                <a:latin typeface="Times New Roman"/>
                <a:cs typeface="Times New Roman"/>
              </a:rPr>
              <a:t>Retraining the Model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C2D33-9050-3D17-9A2B-1096A9A49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2400" b="1" dirty="0">
                <a:latin typeface="Times New Roman"/>
                <a:cs typeface="Times New Roman"/>
              </a:rPr>
              <a:t>Objective:</a:t>
            </a:r>
          </a:p>
          <a:p>
            <a:pPr>
              <a:buFont typeface="Arial"/>
              <a:buChar char="•"/>
            </a:pPr>
            <a:r>
              <a:rPr lang="en-US" sz="1700" dirty="0">
                <a:latin typeface="Times New Roman"/>
                <a:ea typeface="+mn-lt"/>
                <a:cs typeface="+mn-lt"/>
              </a:rPr>
              <a:t>Combine high-confidence pseudo-labeled data with labeled data.</a:t>
            </a:r>
            <a:endParaRPr lang="en-US" sz="17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700" dirty="0">
                <a:latin typeface="Times New Roman"/>
                <a:ea typeface="+mn-lt"/>
                <a:cs typeface="+mn-lt"/>
              </a:rPr>
              <a:t>Retrain the model to improve decision boundaries.</a:t>
            </a:r>
            <a:endParaRPr lang="en-US" sz="17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/>
                <a:cs typeface="Times New Roman"/>
              </a:rPr>
              <a:t>Process: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Select High-Confidence Data</a:t>
            </a:r>
            <a:r>
              <a:rPr lang="en-US" sz="1800" dirty="0">
                <a:latin typeface="Times New Roman"/>
                <a:ea typeface="+mn-lt"/>
                <a:cs typeface="+mn-lt"/>
              </a:rPr>
              <a:t>:</a:t>
            </a:r>
            <a:endParaRPr lang="en-US" sz="1800" dirty="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1700" dirty="0">
                <a:latin typeface="Times New Roman"/>
                <a:ea typeface="+mn-lt"/>
                <a:cs typeface="+mn-lt"/>
              </a:rPr>
              <a:t>Filter pseudo-labels based on confidence scores.</a:t>
            </a:r>
            <a:endParaRPr lang="en-US" sz="1700" dirty="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1700" dirty="0">
                <a:latin typeface="Times New Roman"/>
                <a:ea typeface="+mn-lt"/>
                <a:cs typeface="+mn-lt"/>
              </a:rPr>
              <a:t>Merge them with labeled data.</a:t>
            </a:r>
            <a:endParaRPr lang="en-US" sz="17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Retrain the Model</a:t>
            </a:r>
            <a:r>
              <a:rPr lang="en-US" sz="1800" dirty="0">
                <a:latin typeface="Times New Roman"/>
                <a:ea typeface="+mn-lt"/>
                <a:cs typeface="+mn-lt"/>
              </a:rPr>
              <a:t>:</a:t>
            </a:r>
            <a:endParaRPr lang="en-US" sz="1800" dirty="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1700" dirty="0">
                <a:latin typeface="Times New Roman"/>
                <a:ea typeface="+mn-lt"/>
                <a:cs typeface="+mn-lt"/>
              </a:rPr>
              <a:t>Use the combined dataset to refine the decision boundary.</a:t>
            </a:r>
            <a:endParaRPr lang="en-US" sz="1700" dirty="0">
              <a:latin typeface="Times New Roman"/>
            </a:endParaRPr>
          </a:p>
          <a:p>
            <a:pPr marL="0" indent="0"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085256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E2812-8709-14A5-B479-A6F17383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86" y="525982"/>
            <a:ext cx="4423350" cy="11903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>
                <a:latin typeface="Times New Roman"/>
                <a:cs typeface="Times New Roman"/>
              </a:rPr>
              <a:t>Retraining the Model</a:t>
            </a:r>
            <a:endParaRPr lang="en-US" sz="3600" kern="1200" dirty="0">
              <a:latin typeface="Times New Roman"/>
              <a:cs typeface="Times New Roman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137B7-7B7F-0148-C643-64E217505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/>
                <a:cs typeface="Times New Roman"/>
              </a:rPr>
              <a:t>Visualizing the Updated Decision Boundary:</a:t>
            </a:r>
            <a:endParaRPr lang="en-US" sz="2000"/>
          </a:p>
          <a:p>
            <a:r>
              <a:rPr lang="en-US" sz="1500" dirty="0">
                <a:latin typeface="Times New Roman"/>
                <a:cs typeface="Times New Roman"/>
              </a:rPr>
              <a:t>Retraining adjusts the decision boundary to better fit the data.</a:t>
            </a:r>
          </a:p>
          <a:p>
            <a:r>
              <a:rPr lang="en-US" sz="1500" dirty="0">
                <a:latin typeface="Times New Roman"/>
                <a:cs typeface="Times New Roman"/>
              </a:rPr>
              <a:t>High-confidence pseudo-labeled data helps expand the boundary into previously uncertain regions.</a:t>
            </a:r>
          </a:p>
          <a:p>
            <a:pPr marL="0" indent="0">
              <a:buNone/>
            </a:pPr>
            <a:r>
              <a:rPr lang="en-US" sz="2000" b="1" dirty="0">
                <a:latin typeface="Times New Roman"/>
                <a:cs typeface="Times New Roman"/>
              </a:rPr>
              <a:t>Observations:</a:t>
            </a:r>
          </a:p>
          <a:p>
            <a:r>
              <a:rPr lang="en-US" sz="1500" dirty="0">
                <a:latin typeface="Times New Roman"/>
                <a:cs typeface="Times New Roman"/>
              </a:rPr>
              <a:t>The updated decision boundary is more accurate.</a:t>
            </a:r>
          </a:p>
          <a:p>
            <a:r>
              <a:rPr lang="en-US" sz="1500" dirty="0">
                <a:latin typeface="Times New Roman"/>
                <a:cs typeface="Times New Roman"/>
              </a:rPr>
              <a:t>Incorporating high-confidence pseudo-labeled data reduces uncertainty in classification regions.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atter plot showing the decision boundary of the retrained model. The red region represents Cluster 1 (Class 0) with data points marked as red crosses, and the blue region represents Cluster 2 (Class 1) with data points marked as blue circles. The axes are labeled &quot;Feature 1&quot; (x-axis) and &quot;Feature 2&quot; (y-axis). Annotations indicate the clusters within their respective regions, with refined boundaries compared to the initial model.">
            <a:extLst>
              <a:ext uri="{FF2B5EF4-FFF2-40B4-BE49-F238E27FC236}">
                <a16:creationId xmlns:a16="http://schemas.microsoft.com/office/drawing/2014/main" id="{99356550-3FC3-71EF-D3E2-DA853A7683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4569" y="1372394"/>
            <a:ext cx="5096229" cy="4114800"/>
          </a:xfrm>
        </p:spPr>
      </p:pic>
    </p:spTree>
    <p:extLst>
      <p:ext uri="{BB962C8B-B14F-4D97-AF65-F5344CB8AC3E}">
        <p14:creationId xmlns:p14="http://schemas.microsoft.com/office/powerpoint/2010/main" val="13777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055CB-5B2E-EF45-2E19-E23CE83A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b="1">
                <a:latin typeface="Times New Roman"/>
                <a:ea typeface="+mj-lt"/>
                <a:cs typeface="Times New Roman"/>
              </a:rPr>
              <a:t>Conclusion</a:t>
            </a:r>
            <a:endParaRPr lang="en-US" sz="7200">
              <a:latin typeface="Aptos Display" panose="020F0302020204030204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425CD-E3AF-6717-A6BD-218D0F566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668679"/>
            <a:ext cx="8074815" cy="3101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 b="1" dirty="0">
                <a:latin typeface="Times New Roman"/>
                <a:cs typeface="Times New Roman"/>
              </a:rPr>
              <a:t>Key Insights:</a:t>
            </a:r>
          </a:p>
          <a:p>
            <a:pPr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Self-Training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</a:t>
            </a:r>
            <a:endParaRPr lang="en-US" sz="200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1500" dirty="0">
                <a:latin typeface="Times New Roman"/>
                <a:ea typeface="+mn-lt"/>
                <a:cs typeface="+mn-lt"/>
              </a:rPr>
              <a:t>A powerful semi-supervised learning technique.</a:t>
            </a:r>
            <a:endParaRPr lang="en-US" sz="1500" dirty="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1500" dirty="0">
                <a:latin typeface="Times New Roman"/>
                <a:ea typeface="+mn-lt"/>
                <a:cs typeface="+mn-lt"/>
              </a:rPr>
              <a:t>Iteratively improves performance using pseudo-labeled data.</a:t>
            </a:r>
            <a:endParaRPr lang="en-US" sz="15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Confidence Thresholding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</a:t>
            </a:r>
            <a:endParaRPr lang="en-US" sz="200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1500" dirty="0">
                <a:latin typeface="Times New Roman"/>
                <a:ea typeface="+mn-lt"/>
                <a:cs typeface="+mn-lt"/>
              </a:rPr>
              <a:t>Ensures the reliability of pseudo-labels.</a:t>
            </a:r>
            <a:endParaRPr lang="en-US" sz="1500" dirty="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1500" dirty="0">
                <a:latin typeface="Times New Roman"/>
                <a:ea typeface="+mn-lt"/>
                <a:cs typeface="+mn-lt"/>
              </a:rPr>
              <a:t>Balances between quantity (lower threshold) and quality (higher threshold).</a:t>
            </a:r>
            <a:endParaRPr lang="en-US" sz="15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Practical Implications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</a:t>
            </a:r>
            <a:endParaRPr lang="en-US" sz="2000" dirty="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1500" dirty="0">
                <a:latin typeface="Times New Roman"/>
                <a:ea typeface="+mn-lt"/>
                <a:cs typeface="+mn-lt"/>
              </a:rPr>
              <a:t>Works best with datasets where labeled data is scarce but informative.</a:t>
            </a:r>
            <a:endParaRPr lang="en-US" sz="1500" dirty="0">
              <a:latin typeface="Times New Roman"/>
            </a:endParaRPr>
          </a:p>
          <a:p>
            <a:pPr lvl="1" indent="0">
              <a:buNone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90871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22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250" y="2594303"/>
            <a:ext cx="10558405" cy="1520336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Author: Md Salahuddin Chowdhury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23029856</a:t>
            </a:r>
            <a:endParaRPr lang="en-US" dirty="0">
              <a:solidFill>
                <a:schemeClr val="bg1"/>
              </a:solidFill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5215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9BAC-A62D-9EDE-FD18-C683ADA6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4600" b="1">
                <a:latin typeface="Times New Roman"/>
                <a:cs typeface="Times New Roman"/>
              </a:rPr>
              <a:t>Conclusion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3675-EC60-7284-3E07-9503F1F66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2400" b="1" dirty="0">
                <a:latin typeface="Times New Roman"/>
                <a:cs typeface="Times New Roman"/>
              </a:rPr>
              <a:t>Recommendations:</a:t>
            </a:r>
          </a:p>
          <a:p>
            <a:pPr>
              <a:buFont typeface="Arial"/>
            </a:pPr>
            <a:r>
              <a:rPr lang="en-US" sz="2000" dirty="0">
                <a:latin typeface="Times New Roman"/>
                <a:ea typeface="+mn-lt"/>
                <a:cs typeface="+mn-lt"/>
              </a:rPr>
              <a:t>Experiment with different confidence thresholds.</a:t>
            </a:r>
          </a:p>
          <a:p>
            <a:pPr>
              <a:buFont typeface="Arial"/>
            </a:pPr>
            <a:r>
              <a:rPr lang="en-US" sz="2000" dirty="0">
                <a:latin typeface="Times New Roman"/>
                <a:ea typeface="+mn-lt"/>
                <a:cs typeface="+mn-lt"/>
              </a:rPr>
              <a:t>Monitor the distribution of pseudo-labels to avoid imbalance.</a:t>
            </a:r>
          </a:p>
          <a:p>
            <a:pPr>
              <a:buFont typeface="Arial"/>
            </a:pPr>
            <a:r>
              <a:rPr lang="en-US" sz="2000" dirty="0">
                <a:latin typeface="Times New Roman"/>
                <a:ea typeface="+mn-lt"/>
                <a:cs typeface="+mn-lt"/>
              </a:rPr>
              <a:t>Combine confidence thresholding with other semi-supervised methods for enhanced performance.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05975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E751-4A16-327E-38ED-60D85E3A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References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9641F-CC71-2ABF-D200-71F4B125B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/>
                <a:ea typeface="+mn-lt"/>
                <a:cs typeface="+mn-lt"/>
              </a:rPr>
              <a:t>Lee, D.H. (2013). Pseudo-Label: The Simple and Efficient Semi-Supervised Learning Method. </a:t>
            </a:r>
            <a:r>
              <a:rPr lang="en-US" sz="2000" i="1" err="1">
                <a:latin typeface="Times New Roman"/>
                <a:ea typeface="+mn-lt"/>
                <a:cs typeface="+mn-lt"/>
              </a:rPr>
              <a:t>arXiv</a:t>
            </a:r>
            <a:r>
              <a:rPr lang="en-US" sz="2000" i="1" dirty="0">
                <a:latin typeface="Times New Roman"/>
                <a:ea typeface="+mn-lt"/>
                <a:cs typeface="+mn-lt"/>
              </a:rPr>
              <a:t> preprint arXiv:1301.0796</a:t>
            </a:r>
            <a:r>
              <a:rPr lang="en-US" sz="2000" dirty="0">
                <a:latin typeface="Times New Roman"/>
                <a:ea typeface="+mn-lt"/>
                <a:cs typeface="+mn-lt"/>
              </a:rPr>
              <a:t>. Available at: </a:t>
            </a:r>
            <a:r>
              <a:rPr lang="en-US" sz="2000" dirty="0">
                <a:latin typeface="Times New Roman"/>
                <a:ea typeface="+mn-lt"/>
                <a:cs typeface="+mn-lt"/>
                <a:hlinkClick r:id="rId2"/>
              </a:rPr>
              <a:t>https://arxiv.org/abs/1301.0796</a:t>
            </a:r>
            <a:r>
              <a:rPr lang="en-US" sz="2000" dirty="0">
                <a:latin typeface="Times New Roman"/>
                <a:ea typeface="+mn-lt"/>
                <a:cs typeface="+mn-lt"/>
              </a:rPr>
              <a:t>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/>
                <a:ea typeface="+mn-lt"/>
                <a:cs typeface="+mn-lt"/>
              </a:rPr>
              <a:t>Zhu, X. (2008). Semi-Supervised Learning Literature Survey. </a:t>
            </a:r>
            <a:r>
              <a:rPr lang="en-US" sz="2000" i="1" dirty="0">
                <a:latin typeface="Times New Roman"/>
                <a:ea typeface="+mn-lt"/>
                <a:cs typeface="+mn-lt"/>
              </a:rPr>
              <a:t>University of Wisconsin-Madison</a:t>
            </a:r>
            <a:r>
              <a:rPr lang="en-US" sz="2000" dirty="0">
                <a:latin typeface="Times New Roman"/>
                <a:ea typeface="+mn-lt"/>
                <a:cs typeface="+mn-lt"/>
              </a:rPr>
              <a:t>. Available at: </a:t>
            </a:r>
            <a:r>
              <a:rPr lang="en-US" sz="2000" dirty="0">
                <a:latin typeface="Times New Roman"/>
                <a:ea typeface="+mn-lt"/>
                <a:cs typeface="+mn-lt"/>
                <a:hlinkClick r:id="rId3"/>
              </a:rPr>
              <a:t>https://pages.cs.wisc.edu/~jerryzhu/pub/ssl_survey.pdf</a:t>
            </a:r>
            <a:r>
              <a:rPr lang="en-US" sz="2000" dirty="0">
                <a:latin typeface="Times New Roman"/>
                <a:ea typeface="+mn-lt"/>
                <a:cs typeface="+mn-lt"/>
              </a:rPr>
              <a:t>.</a:t>
            </a:r>
            <a:endParaRPr lang="en-US" sz="200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/>
                <a:ea typeface="+mn-lt"/>
                <a:cs typeface="+mn-lt"/>
              </a:rPr>
              <a:t>Scikit-learn Documentation (2023). </a:t>
            </a:r>
            <a:r>
              <a:rPr lang="en-US" sz="2000" i="1" err="1">
                <a:latin typeface="Times New Roman"/>
                <a:ea typeface="+mn-lt"/>
                <a:cs typeface="+mn-lt"/>
              </a:rPr>
              <a:t>SelfTrainingClassifier</a:t>
            </a:r>
            <a:r>
              <a:rPr lang="en-US" sz="2000" i="1" dirty="0">
                <a:latin typeface="Times New Roman"/>
                <a:ea typeface="+mn-lt"/>
                <a:cs typeface="+mn-lt"/>
              </a:rPr>
              <a:t>.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Available at: </a:t>
            </a:r>
            <a:r>
              <a:rPr lang="en-US" sz="2000" dirty="0">
                <a:latin typeface="Times New Roman"/>
                <a:ea typeface="+mn-lt"/>
                <a:cs typeface="+mn-lt"/>
                <a:hlinkClick r:id="rId4"/>
              </a:rPr>
              <a:t>https://scikit-learn.org/1.5/modules/generated/sklearn.semi_supervised.SelfTrainingClassifier.html</a:t>
            </a:r>
            <a:endParaRPr lang="en-US" sz="2000">
              <a:latin typeface="Times New Roman"/>
              <a:cs typeface="Times New Roman"/>
              <a:hlinkClick r:id="rId4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6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1E486-7D64-4F7C-4685-6BF651AA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ea typeface="Calibri"/>
                <a:cs typeface="Times New Roman"/>
              </a:rPr>
              <a:t>What We Cover: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1A263-C61D-BD68-0754-5FCFCBCD3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Times New Roman"/>
                <a:ea typeface="+mn-lt"/>
                <a:cs typeface="+mn-lt"/>
              </a:rPr>
              <a:t>Topic We Cover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What is Self-Training?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Dataset Visualization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Times New Roman"/>
                <a:cs typeface="Times New Roman"/>
              </a:rPr>
              <a:t>Key Observations from the Dataset</a:t>
            </a:r>
            <a:endParaRPr lang="en-US" sz="1800" dirty="0">
              <a:latin typeface="Times New Roman"/>
              <a:ea typeface="+mn-lt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Initial Model Training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Introducing Confidence Thresholding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Retraining the Model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Results and Analysis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Conclusion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References</a:t>
            </a:r>
            <a:endParaRPr lang="en-US" sz="1800" dirty="0">
              <a:latin typeface="Times New Roman"/>
            </a:endParaRPr>
          </a:p>
          <a:p>
            <a:pPr marL="0" indent="0">
              <a:buNone/>
            </a:pPr>
            <a:endParaRPr lang="en-US" sz="180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492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464F1-95D9-236D-3D36-C802459A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>
                <a:latin typeface="Times New Roman"/>
                <a:cs typeface="Times New Roman"/>
              </a:rPr>
              <a:t>Topic We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FCC72-9788-E39C-9EE2-A9C8CAAD4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518285"/>
            <a:ext cx="8074815" cy="340197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600" dirty="0">
                <a:latin typeface="Times New Roman"/>
                <a:cs typeface="Times New Roman"/>
              </a:rPr>
              <a:t>In machine learning, one of the significant challenges is learning from limited labeled data. Semi-supervised learning provides a solution by leveraging unlabeled data alongside labeled data. Among semi-supervised methods, self-training is widely recognized for its simplicity and effectiveness. However, self-training can suffer from noisy pseudo-labels, which degrade model performance. This tutorial aims to address this issue by demonstrating the use of confidence thresholding, a technique that filters pseudo-labels based on their confidence levels, to improve self-training outcomes.</a:t>
            </a:r>
          </a:p>
          <a:p>
            <a:pPr>
              <a:buNone/>
            </a:pPr>
            <a:endParaRPr lang="en-US" sz="1600" dirty="0">
              <a:latin typeface="Times New Roman"/>
              <a:ea typeface="+mn-lt"/>
              <a:cs typeface="+mn-lt"/>
            </a:endParaRPr>
          </a:p>
          <a:p>
            <a:pPr>
              <a:buNone/>
            </a:pPr>
            <a:r>
              <a:rPr lang="en-US" sz="1600" dirty="0">
                <a:latin typeface="Times New Roman"/>
                <a:ea typeface="+mn-lt"/>
                <a:cs typeface="+mn-lt"/>
              </a:rPr>
              <a:t>This tutorial is structured to:</a:t>
            </a:r>
            <a:endParaRPr lang="en-US" sz="16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600" dirty="0">
                <a:latin typeface="Times New Roman"/>
                <a:ea typeface="+mn-lt"/>
                <a:cs typeface="+mn-lt"/>
              </a:rPr>
              <a:t>Provide an overview of self-training and semi-supervised learning.</a:t>
            </a:r>
            <a:endParaRPr lang="en-US" sz="16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600" dirty="0">
                <a:latin typeface="Times New Roman"/>
                <a:ea typeface="+mn-lt"/>
                <a:cs typeface="+mn-lt"/>
              </a:rPr>
              <a:t>Demonstrate confidence thresholding in self-training using visual explanations.</a:t>
            </a:r>
            <a:endParaRPr lang="en-US" sz="16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600" dirty="0">
                <a:latin typeface="Times New Roman"/>
                <a:ea typeface="+mn-lt"/>
                <a:cs typeface="+mn-lt"/>
              </a:rPr>
              <a:t>Analyze the results and offer practical insights into applying this method.</a:t>
            </a:r>
            <a:endParaRPr lang="en-US" sz="16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050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76400-586A-3EB4-BE43-591D82E9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5100" b="1">
                <a:latin typeface="Times New Roman"/>
                <a:cs typeface="Times New Roman"/>
              </a:rPr>
              <a:t>What is Self-Training?</a:t>
            </a:r>
            <a:endParaRPr lang="en-US" sz="5100">
              <a:latin typeface="Aptos Display" panose="020F0302020204030204"/>
              <a:cs typeface="Times New Roman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5FA3C72-D529-F51A-E3B3-016E167FA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902" y="1338729"/>
            <a:ext cx="4795584" cy="4180542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buNone/>
            </a:pPr>
            <a:r>
              <a:rPr lang="en-US" sz="2400" b="1" dirty="0">
                <a:latin typeface="Times New Roman"/>
                <a:cs typeface="Times New Roman"/>
              </a:rPr>
              <a:t>Definition of Semi-Supervised Learning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Times New Roman"/>
                <a:ea typeface="+mn-lt"/>
                <a:cs typeface="+mn-lt"/>
              </a:rPr>
              <a:t>Semi-supervised learning is a type of machine learning that leverages a small amount of labeled data and a large amount of unlabeled data to improve model performance. It bridges the gap between supervised and unsupervised learning (Zhu, 2008).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buNone/>
            </a:pPr>
            <a:endParaRPr lang="en-US" sz="2400" b="1"/>
          </a:p>
          <a:p>
            <a:pPr>
              <a:buNone/>
            </a:pP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3668739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7C0A1-0756-6EF7-6BB1-9A3D5E65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6100" b="1">
                <a:latin typeface="Times New Roman"/>
                <a:cs typeface="Times New Roman"/>
              </a:rPr>
              <a:t>What is Self-Training?</a:t>
            </a:r>
            <a:endParaRPr lang="en-US" sz="6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AB6FF-1830-AF4A-D335-A97859F13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Times New Roman"/>
                <a:cs typeface="Segoe UI"/>
              </a:rPr>
              <a:t>Definition of Self-Training</a:t>
            </a:r>
            <a:endParaRPr lang="en-US" sz="2400" dirty="0">
              <a:latin typeface="Times New Roman"/>
              <a:cs typeface="Segoe UI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Times New Roman"/>
                <a:cs typeface="Segoe UI"/>
              </a:rPr>
              <a:t>Self-training is an iterative semi-supervised learning method where a model predicts pseudo-labels for unlabeled data and retrains itself using both labeled and high-confidence pseudo-labeled data (Lee, 2013).</a:t>
            </a:r>
          </a:p>
          <a:p>
            <a:pPr>
              <a:buNone/>
            </a:pPr>
            <a:endParaRPr lang="en-US" sz="2400">
              <a:latin typeface="Segoe UI"/>
              <a:cs typeface="Segoe UI"/>
            </a:endParaRPr>
          </a:p>
          <a:p>
            <a:pPr>
              <a:buNone/>
            </a:pPr>
            <a:endParaRPr lang="en-US" sz="2400" b="1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297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F2A4A-254F-ACB4-D5E1-EF5910F0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5100" b="1">
                <a:latin typeface="Times New Roman"/>
                <a:cs typeface="Times New Roman"/>
              </a:rPr>
              <a:t>What is Self-Training?</a:t>
            </a:r>
            <a:endParaRPr lang="en-US" sz="51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D8AA-11F1-BF9C-784A-7A1548C52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160000"/>
              </a:lnSpc>
              <a:buNone/>
            </a:pPr>
            <a:r>
              <a:rPr lang="en-US" sz="2400" b="1" dirty="0">
                <a:latin typeface="Times New Roman"/>
                <a:cs typeface="Segoe UI"/>
              </a:rPr>
              <a:t>Why Self-Training?</a:t>
            </a:r>
            <a:endParaRPr lang="en-US" sz="2400" dirty="0">
              <a:latin typeface="Times New Roman"/>
              <a:cs typeface="Segoe UI"/>
            </a:endParaRPr>
          </a:p>
          <a:p>
            <a:pPr>
              <a:lnSpc>
                <a:spcPct val="160000"/>
              </a:lnSpc>
              <a:buNone/>
            </a:pPr>
            <a:r>
              <a:rPr lang="en-US" sz="2400" dirty="0">
                <a:latin typeface="Times New Roman"/>
                <a:cs typeface="Segoe UI"/>
              </a:rPr>
              <a:t>Self-training is simple, flexible, and can work with most supervised learning models. However, its success depends on the quality of pseudo-labels, which can be enhanced through techniques like confidence thresholding.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636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1C439-0BB6-1CAD-024C-C43CD318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6100" b="1">
                <a:latin typeface="Times New Roman"/>
                <a:cs typeface="Times New Roman"/>
              </a:rPr>
              <a:t>What is Self-Training?</a:t>
            </a:r>
            <a:endParaRPr lang="en-US" sz="6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A5709-C0D6-E0BB-5C90-D55D48FC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407996"/>
            <a:ext cx="8074815" cy="354234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sz="2400" b="1" dirty="0">
                <a:latin typeface="Times New Roman"/>
                <a:cs typeface="Times New Roman"/>
              </a:rPr>
              <a:t>Semi-Supervised Learning</a:t>
            </a:r>
          </a:p>
          <a:p>
            <a:pPr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Combines small labeled datasets and large unlabeled datasets.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Bridges the gap between supervised and unsupervised learning (Zhu, 2008).</a:t>
            </a:r>
          </a:p>
          <a:p>
            <a:pPr marL="0" indent="0">
              <a:buNone/>
            </a:pPr>
            <a:r>
              <a:rPr lang="en-US" sz="2400" b="1" dirty="0">
                <a:latin typeface="Times New Roman"/>
                <a:cs typeface="Times New Roman"/>
              </a:rPr>
              <a:t>Self-Training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Iterative process:</a:t>
            </a:r>
            <a:endParaRPr lang="en-US" sz="2000" dirty="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Train a model on labeled data.</a:t>
            </a:r>
            <a:endParaRPr lang="en-US" sz="2000" dirty="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Predict pseudo-labels for unlabeled data.</a:t>
            </a:r>
            <a:endParaRPr lang="en-US" sz="2000" dirty="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Use high-confidence pseudo-labels to retrain.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Simple and flexible but depends on pseudo-label quality (Lee, 2013).</a:t>
            </a:r>
          </a:p>
          <a:p>
            <a:pPr marL="0" indent="0">
              <a:buNone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98462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1E0B0-7D9F-F965-85BD-E8DB564D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190" y="1188637"/>
            <a:ext cx="3552508" cy="448072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latin typeface="Times New Roman"/>
                <a:cs typeface="Times New Roman"/>
              </a:rPr>
              <a:t>Dataset Visualization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15CFA-C94B-5BFF-150C-8BB543C66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2000" b="1" dirty="0">
                <a:latin typeface="Times New Roman"/>
                <a:cs typeface="Times New Roman"/>
              </a:rPr>
              <a:t>Setup</a:t>
            </a:r>
          </a:p>
          <a:p>
            <a:pPr>
              <a:buFont typeface="Arial"/>
            </a:pPr>
            <a:r>
              <a:rPr lang="en-US" sz="1500" dirty="0">
                <a:latin typeface="Times New Roman"/>
                <a:ea typeface="+mn-lt"/>
                <a:cs typeface="+mn-lt"/>
              </a:rPr>
              <a:t>Small percentage of labeled samples.</a:t>
            </a:r>
          </a:p>
          <a:p>
            <a:pPr>
              <a:buFont typeface="Arial"/>
            </a:pPr>
            <a:r>
              <a:rPr lang="en-US" sz="1500" dirty="0">
                <a:latin typeface="Times New Roman"/>
                <a:ea typeface="+mn-lt"/>
                <a:cs typeface="+mn-lt"/>
              </a:rPr>
              <a:t>Large pool of unlabeled samples.</a:t>
            </a:r>
          </a:p>
          <a:p>
            <a:pPr>
              <a:buFont typeface="Arial"/>
            </a:pPr>
            <a:r>
              <a:rPr lang="en-US" sz="1500" dirty="0">
                <a:latin typeface="Times New Roman"/>
                <a:ea typeface="+mn-lt"/>
                <a:cs typeface="+mn-lt"/>
              </a:rPr>
              <a:t>Goal: Use unlabeled data to enhance model performance.</a:t>
            </a:r>
            <a:endParaRPr lang="en-US" sz="15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/>
                <a:cs typeface="Times New Roman"/>
              </a:rPr>
              <a:t>Characteristics:</a:t>
            </a:r>
          </a:p>
          <a:p>
            <a:pPr>
              <a:buFont typeface="Arial"/>
            </a:pPr>
            <a:r>
              <a:rPr lang="en-US" sz="1500" b="1" dirty="0">
                <a:latin typeface="Times New Roman"/>
                <a:ea typeface="+mn-lt"/>
                <a:cs typeface="+mn-lt"/>
              </a:rPr>
              <a:t>Labeled Data</a:t>
            </a:r>
            <a:r>
              <a:rPr lang="en-US" sz="1500" dirty="0">
                <a:latin typeface="Times New Roman"/>
                <a:ea typeface="+mn-lt"/>
                <a:cs typeface="+mn-lt"/>
              </a:rPr>
              <a:t>: Ground truth for training.</a:t>
            </a:r>
          </a:p>
          <a:p>
            <a:pPr>
              <a:buFont typeface="Arial"/>
            </a:pPr>
            <a:r>
              <a:rPr lang="en-US" sz="1500" b="1" dirty="0">
                <a:latin typeface="Times New Roman"/>
                <a:ea typeface="+mn-lt"/>
                <a:cs typeface="+mn-lt"/>
              </a:rPr>
              <a:t>Unlabeled Data</a:t>
            </a:r>
            <a:r>
              <a:rPr lang="en-US" sz="1500" dirty="0">
                <a:latin typeface="Times New Roman"/>
                <a:ea typeface="+mn-lt"/>
                <a:cs typeface="+mn-lt"/>
              </a:rPr>
              <a:t>: Will receive pseudo-labels during training.</a:t>
            </a:r>
            <a:endParaRPr lang="en-US" sz="15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/>
                <a:cs typeface="Times New Roman"/>
              </a:rPr>
              <a:t>Visualizing the Dataset</a:t>
            </a:r>
          </a:p>
          <a:p>
            <a:pPr>
              <a:buFont typeface="Arial"/>
            </a:pPr>
            <a:r>
              <a:rPr lang="en-US" sz="1500" b="1" dirty="0">
                <a:latin typeface="Times New Roman"/>
                <a:ea typeface="+mn-lt"/>
                <a:cs typeface="+mn-lt"/>
              </a:rPr>
              <a:t>Labeled Data</a:t>
            </a:r>
            <a:r>
              <a:rPr lang="en-US" sz="1500" dirty="0">
                <a:latin typeface="Times New Roman"/>
                <a:ea typeface="+mn-lt"/>
                <a:cs typeface="+mn-lt"/>
              </a:rPr>
              <a:t>: Points in red/blue (different classes).</a:t>
            </a:r>
          </a:p>
          <a:p>
            <a:pPr>
              <a:buFont typeface="Arial"/>
            </a:pPr>
            <a:r>
              <a:rPr lang="en-US" sz="1500" b="1" dirty="0">
                <a:latin typeface="Times New Roman"/>
                <a:ea typeface="+mn-lt"/>
                <a:cs typeface="+mn-lt"/>
              </a:rPr>
              <a:t>Unlabeled Data</a:t>
            </a:r>
            <a:r>
              <a:rPr lang="en-US" sz="1500" dirty="0">
                <a:latin typeface="Times New Roman"/>
                <a:ea typeface="+mn-lt"/>
                <a:cs typeface="+mn-lt"/>
              </a:rPr>
              <a:t>: Gray points.</a:t>
            </a:r>
          </a:p>
          <a:p>
            <a:pPr marL="0" indent="0">
              <a:buNone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5308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Confidence Thresholding in Self-Training: A Tutorial</vt:lpstr>
      <vt:lpstr>Author: Md Salahuddin Chowdhury 23029856</vt:lpstr>
      <vt:lpstr>What We Cover:</vt:lpstr>
      <vt:lpstr>Topic We Cover</vt:lpstr>
      <vt:lpstr>What is Self-Training?</vt:lpstr>
      <vt:lpstr>What is Self-Training?</vt:lpstr>
      <vt:lpstr>What is Self-Training?</vt:lpstr>
      <vt:lpstr>What is Self-Training?</vt:lpstr>
      <vt:lpstr>Dataset Visualization</vt:lpstr>
      <vt:lpstr>Dataset Visualization</vt:lpstr>
      <vt:lpstr>Key Observations from the Dataset</vt:lpstr>
      <vt:lpstr>Initial Model Training</vt:lpstr>
      <vt:lpstr>Initial Model Training</vt:lpstr>
      <vt:lpstr>Initial Model Training</vt:lpstr>
      <vt:lpstr>Introducing Confidence Thresholding</vt:lpstr>
      <vt:lpstr>Introducing Confidence Thresholding</vt:lpstr>
      <vt:lpstr>Retraining the Model</vt:lpstr>
      <vt:lpstr>Retraining the Model</vt:lpstr>
      <vt:lpstr>Conclusion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481</cp:revision>
  <dcterms:created xsi:type="dcterms:W3CDTF">2024-11-27T13:34:04Z</dcterms:created>
  <dcterms:modified xsi:type="dcterms:W3CDTF">2024-12-05T20:44:37Z</dcterms:modified>
</cp:coreProperties>
</file>