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89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3" r:id="rId20"/>
    <p:sldId id="301" r:id="rId21"/>
    <p:sldId id="308" r:id="rId22"/>
    <p:sldId id="304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686689"/>
          </a:xfrm>
        </p:spPr>
        <p:txBody>
          <a:bodyPr>
            <a:normAutofit/>
          </a:bodyPr>
          <a:lstStyle/>
          <a:p>
            <a:r>
              <a:rPr lang="en-IN" sz="4800" dirty="0"/>
              <a:t>Employee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761028"/>
            <a:ext cx="7219954" cy="1191977"/>
          </a:xfrm>
        </p:spPr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</a:t>
            </a:r>
            <a:r>
              <a:rPr lang="en-IN" sz="4200" dirty="0" err="1">
                <a:solidFill>
                  <a:srgbClr val="FABB57"/>
                </a:solidFill>
              </a:rPr>
              <a:t>Sajal</a:t>
            </a:r>
            <a:r>
              <a:rPr lang="en-IN" sz="4200" dirty="0">
                <a:solidFill>
                  <a:srgbClr val="FABB57"/>
                </a:solidFill>
              </a:rPr>
              <a:t> Kumar Mandal</a:t>
            </a:r>
          </a:p>
          <a:p>
            <a:r>
              <a:rPr lang="en-IN" sz="4200" dirty="0">
                <a:solidFill>
                  <a:srgbClr val="FABB57"/>
                </a:solidFill>
              </a:rPr>
              <a:t>Mentor</a:t>
            </a:r>
          </a:p>
          <a:p>
            <a:r>
              <a:rPr lang="en-IN" sz="4200" dirty="0">
                <a:solidFill>
                  <a:srgbClr val="FABB57"/>
                </a:solidFill>
              </a:rPr>
              <a:t>Noble Xavier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C36BF-4D01-4B6C-9A02-16B5AAE47ED5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Co relation matrix – Heat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BCFE-2FA2-4DEC-BEAE-337B52A5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8" y="3781886"/>
            <a:ext cx="10848884" cy="278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3818-FFA1-4546-8FE6-351AB2D0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8" y="912668"/>
            <a:ext cx="10458266" cy="28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0A4B4-5250-4587-A143-F15617478B69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Age and Attrition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268DB-7D19-40C6-A663-6C88B84D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9" y="1308495"/>
            <a:ext cx="1086922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828212" y="287316"/>
            <a:ext cx="11227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- 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JobRole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’ and  'Attrition’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sns.countplot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 =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hue = 'Attrition', data = df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F7EA-B9B6-485E-BA45-178FC39E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1833070"/>
            <a:ext cx="11833934" cy="28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606270" y="305071"/>
            <a:ext cx="11227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– Marital Status and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0AB2-FB93-4D42-8D30-9AD468D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159977"/>
            <a:ext cx="11576482" cy="29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67B4-150D-41E1-90D0-8E2E5C82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481414"/>
            <a:ext cx="11499542" cy="287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39F7B-98CE-4E86-94EA-4CBF5AD6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3506453"/>
            <a:ext cx="11585360" cy="28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84396-29F6-498E-9430-8FFB1F2141EA}"/>
              </a:ext>
            </a:extLst>
          </p:cNvPr>
          <p:cNvSpPr txBox="1"/>
          <p:nvPr/>
        </p:nvSpPr>
        <p:spPr>
          <a:xfrm>
            <a:off x="328474" y="316922"/>
            <a:ext cx="117096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KDE Plot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figsize</a:t>
            </a:r>
            <a:r>
              <a:rPr lang="en-IN" b="0" dirty="0">
                <a:effectLst/>
                <a:latin typeface="Courier New" panose="02070309020205020404" pitchFamily="49" charset="0"/>
              </a:rPr>
              <a:t>=(12,7))</a:t>
            </a:r>
          </a:p>
          <a:p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left_df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left',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'r')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stayed_df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Stayed',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'b')</a:t>
            </a:r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effectLst/>
                <a:latin typeface="Courier New" panose="02070309020205020404" pitchFamily="49" charset="0"/>
              </a:rPr>
              <a:t>('Distance From Home')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230B-CEE1-4F0E-B807-CEE2F72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6" y="2902245"/>
            <a:ext cx="10884810" cy="35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58F0-1F0B-4123-9CE5-CF296EBF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3" y="631840"/>
            <a:ext cx="9434143" cy="56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6F962-9736-4A65-8A55-9904F60D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9" y="749422"/>
            <a:ext cx="9915017" cy="5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E5AA9-B94F-48A3-9EF5-C6DE9AEE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6" y="3622089"/>
            <a:ext cx="11077575" cy="2901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741AD-5A64-4CD0-AA64-98B369C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" y="1189609"/>
            <a:ext cx="11106150" cy="243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-Gender vs. Monthly Income</a:t>
            </a:r>
          </a:p>
        </p:txBody>
      </p:sp>
    </p:spTree>
    <p:extLst>
      <p:ext uri="{BB962C8B-B14F-4D97-AF65-F5344CB8AC3E}">
        <p14:creationId xmlns:p14="http://schemas.microsoft.com/office/powerpoint/2010/main" val="147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–Monthly income Job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690E3-6CBD-4FBA-B5CD-E9E2A25D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1171853"/>
            <a:ext cx="11052699" cy="54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DC01A-CC8E-425A-A4D5-030610B6B7F5}"/>
              </a:ext>
            </a:extLst>
          </p:cNvPr>
          <p:cNvSpPr txBox="1"/>
          <p:nvPr/>
        </p:nvSpPr>
        <p:spPr>
          <a:xfrm>
            <a:off x="641411" y="954283"/>
            <a:ext cx="104201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“Companies spend 15%-20% of the employee's salary to recruit a new candidate”.</a:t>
            </a:r>
          </a:p>
        </p:txBody>
      </p:sp>
    </p:spTree>
    <p:extLst>
      <p:ext uri="{BB962C8B-B14F-4D97-AF65-F5344CB8AC3E}">
        <p14:creationId xmlns:p14="http://schemas.microsoft.com/office/powerpoint/2010/main" val="173331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Label Encoding and One hot encoding of th</a:t>
            </a:r>
            <a:r>
              <a:rPr lang="en-IN" sz="2800" dirty="0">
                <a:latin typeface="Courier New" panose="02070309020205020404" pitchFamily="49" charset="0"/>
              </a:rPr>
              <a:t>e following columns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b="0" dirty="0">
              <a:effectLst/>
              <a:latin typeface="Courier New" panose="02070309020205020404" pitchFamily="49" charset="0"/>
            </a:endParaRP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BusinessTravel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'Department',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EducationField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'Gender',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MaritalStatus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491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urier New" panose="02070309020205020404" pitchFamily="49" charset="0"/>
              </a:rPr>
              <a:t>X = Create Independent variable </a:t>
            </a:r>
          </a:p>
          <a:p>
            <a:r>
              <a:rPr lang="en-IN" sz="2400" dirty="0">
                <a:latin typeface="Courier New" panose="02070309020205020404" pitchFamily="49" charset="0"/>
              </a:rPr>
              <a:t>Y= Create Dependent variable – Attrition </a:t>
            </a: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Apply Min Max Scaler 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Train Test Split 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from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import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(X, y,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0.25)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Logistic Regression </a:t>
            </a: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4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Random Forest Classifier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Support Vector Machine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XGBoost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 -Classification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7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579268" y="1080580"/>
            <a:ext cx="9212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Generate the Pickle File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866F5-2BA8-4579-86AD-479CF8F9D281}"/>
              </a:ext>
            </a:extLst>
          </p:cNvPr>
          <p:cNvSpPr txBox="1"/>
          <p:nvPr/>
        </p:nvSpPr>
        <p:spPr>
          <a:xfrm>
            <a:off x="818964" y="506326"/>
            <a:ext cx="1059771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“An average company loses anywhere between 1% and 2.5% of their total revenue on the time it takes to bring a new hire up to speed”.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It takes 52 days on average to fill a position.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You 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A4888-B083-4662-9517-A4238F9A32C0}"/>
              </a:ext>
            </a:extLst>
          </p:cNvPr>
          <p:cNvSpPr txBox="1"/>
          <p:nvPr/>
        </p:nvSpPr>
        <p:spPr>
          <a:xfrm>
            <a:off x="1058661" y="382011"/>
            <a:ext cx="100828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team provided you with an extensive data, here's a sample of the dataset: 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PerformanceRating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WorkLifeBalance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68E7390F-D25A-4BA5-9368-539D7FDD9998}"/>
              </a:ext>
            </a:extLst>
          </p:cNvPr>
          <p:cNvSpPr/>
          <p:nvPr/>
        </p:nvSpPr>
        <p:spPr>
          <a:xfrm>
            <a:off x="232299" y="433539"/>
            <a:ext cx="1172740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negatives (FN) (Type II error): 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Recall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8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BE07C-63EB-42C2-9020-14AFE2138D2D}"/>
              </a:ext>
            </a:extLst>
          </p:cNvPr>
          <p:cNvSpPr txBox="1"/>
          <p:nvPr/>
        </p:nvSpPr>
        <p:spPr>
          <a:xfrm>
            <a:off x="597023" y="409242"/>
            <a:ext cx="109439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Steps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Import Libraries and Data Set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Basic Data Checks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Info 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Describe()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Replace the 'Attrition' and 'overtime' column with 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Check  any missing 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the histogram to check data </a:t>
            </a: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A7EB7-1F4C-4324-B1CB-F3ABFA16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4329244"/>
            <a:ext cx="11816179" cy="20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D1A96-8CEA-4916-B621-9566DE9B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401367"/>
            <a:ext cx="11594238" cy="186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C8064-0A37-4E10-AFF1-0CD30D6D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2263806"/>
            <a:ext cx="11594238" cy="42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5B8E8-7A4F-4518-B27A-81FB24B4E6BA}"/>
              </a:ext>
            </a:extLst>
          </p:cNvPr>
          <p:cNvSpPr txBox="1"/>
          <p:nvPr/>
        </p:nvSpPr>
        <p:spPr>
          <a:xfrm>
            <a:off x="592954" y="386153"/>
            <a:ext cx="111255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Drop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EmployeeCount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,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Standardhours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and 'Over18' since they do not change from one employee to the 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How many employees left the 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 of employees who left the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Number of employees who did not leave the company (stayed)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 of employees who did not leave the company (stayed)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 the number of employees who stayed and left 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2E192-7653-409B-A56F-CB9D2BC1C0C3}"/>
              </a:ext>
            </a:extLst>
          </p:cNvPr>
          <p:cNvSpPr txBox="1"/>
          <p:nvPr/>
        </p:nvSpPr>
        <p:spPr>
          <a:xfrm>
            <a:off x="592954" y="386153"/>
            <a:ext cx="111255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 the mean and std deviation of the employees who stayed and left 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'age': mean age of the employees who stayed is higher compared to who left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DailyRate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Rate of employees who stayed is higher.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DistanceFromHome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live closer to home 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&amp;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are generally more 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satisifed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with their jobs-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StockOptionLevel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tend to have higher stock option level (Create Graph)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1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843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Bodoni MT</vt:lpstr>
      <vt:lpstr>Calibri</vt:lpstr>
      <vt:lpstr>Courier New</vt:lpstr>
      <vt:lpstr>Goudy Old Style</vt:lpstr>
      <vt:lpstr>Montserrat</vt:lpstr>
      <vt:lpstr>Wingdings 2</vt:lpstr>
      <vt:lpstr>SlateVTI</vt:lpstr>
      <vt:lpstr>Employee Retention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win 10</cp:lastModifiedBy>
  <cp:revision>243</cp:revision>
  <dcterms:created xsi:type="dcterms:W3CDTF">2019-10-28T09:09:03Z</dcterms:created>
  <dcterms:modified xsi:type="dcterms:W3CDTF">2022-07-26T09:07:53Z</dcterms:modified>
</cp:coreProperties>
</file>