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39508ddc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39508ddc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39508ddc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39508ddc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39508dd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39508dd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39508ddc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39508ddc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39508dd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39508dd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39508dd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39508dd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39508dd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39508dd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9508ddc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39508ddc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39508ddc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39508ddc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9508ddc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39508ddc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9508ddc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9508ddc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39508ddc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39508ddc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39508ddc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39508ddc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39508ddc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39508ddc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9508dd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39508dd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39508dd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39508dd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39508dd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39508dd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9508dd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39508dd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9508dd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39508dd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9508dd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9508dd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9508ddc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39508ddc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9508ddc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9508ddc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9508dd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9508dd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9508ddc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9508ddc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39508dd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39508dd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48775" y="1001850"/>
            <a:ext cx="733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chemeClr val="dk1"/>
                </a:solidFill>
              </a:rPr>
              <a:t>CASE STUDY</a:t>
            </a:r>
            <a:endParaRPr b="1"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LENDING CLUB</a:t>
            </a:r>
            <a:endParaRPr b="1" sz="4500"/>
          </a:p>
        </p:txBody>
      </p:sp>
      <p:sp>
        <p:nvSpPr>
          <p:cNvPr id="55" name="Google Shape;55;p13"/>
          <p:cNvSpPr txBox="1"/>
          <p:nvPr/>
        </p:nvSpPr>
        <p:spPr>
          <a:xfrm>
            <a:off x="1151550" y="2745175"/>
            <a:ext cx="73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</a:t>
            </a:r>
            <a:r>
              <a:rPr lang="en"/>
              <a:t>: LOAN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FACILITATOR NAME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 </a:t>
            </a:r>
            <a:r>
              <a:rPr lang="en"/>
              <a:t>SAJAL TIWARI &amp; SHYAM PRASAD SHUKLA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BATCH: JULY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observation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default chances more with higher grades.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all sub grades with 'F' and 'G' have almost 40% default chances.</a:t>
            </a:r>
            <a:endParaRPr sz="2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recommendation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if sub-grade assigned while reviewing loans is higher, reject loan requests.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Rate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Column</a:t>
            </a:r>
            <a:r>
              <a:rPr lang="en" sz="2000"/>
              <a:t>: int_rate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Description</a:t>
            </a:r>
            <a:r>
              <a:rPr lang="en" sz="2000"/>
              <a:t>: Interest Rate on the loan.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observation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default chances increases with interest rate.</a:t>
            </a:r>
            <a:endParaRPr sz="2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recommendation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customer taking loans at higher interest may default easily, approve loans only at low loan amount.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Recorded Bankruptcies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br>
              <a:rPr lang="en"/>
            </a:b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Column</a:t>
            </a:r>
            <a:r>
              <a:rPr lang="en" sz="2000"/>
              <a:t>: pub_rec_bankruptcies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Description</a:t>
            </a:r>
            <a:r>
              <a:rPr lang="en" sz="2000"/>
              <a:t>: Number of public record bankruptcies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" y="246950"/>
            <a:ext cx="8811599" cy="47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observation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default chances more with higher grades.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all sub grades with 'F' and 'G' have almost 40% default chances.</a:t>
            </a:r>
            <a:endParaRPr sz="2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recommendation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if sub-grade assigned while reviewing loans is higher, reject loan requests.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2995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TARGET</a:t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VARIABLE</a:t>
            </a:r>
            <a:endParaRPr b="1" sz="5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Column</a:t>
            </a:r>
            <a:r>
              <a:rPr lang="en" sz="2000"/>
              <a:t>: </a:t>
            </a:r>
            <a:r>
              <a:rPr lang="en" sz="2000"/>
              <a:t>purpose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Description</a:t>
            </a:r>
            <a:r>
              <a:rPr lang="en" sz="2000"/>
              <a:t>: </a:t>
            </a:r>
            <a:r>
              <a:rPr lang="en" sz="2000"/>
              <a:t>A category provided by the borrower for the loan request.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	 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450" y="76200"/>
            <a:ext cx="582885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Char char="●"/>
            </a:pPr>
            <a:r>
              <a:rPr lang="en" sz="2400"/>
              <a:t>observation</a:t>
            </a:r>
            <a:endParaRPr sz="24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○"/>
            </a:pPr>
            <a:r>
              <a:rPr lang="en" sz="2400"/>
              <a:t>default chances more with selected purpose of loan request</a:t>
            </a:r>
            <a:endParaRPr sz="24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●"/>
            </a:pPr>
            <a:r>
              <a:rPr lang="en" sz="2400"/>
              <a:t>recommendation</a:t>
            </a:r>
            <a:endParaRPr sz="24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○"/>
            </a:pPr>
            <a:r>
              <a:rPr lang="en" sz="2400"/>
              <a:t>take precautions for loan requests for specific purpose: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small business : take necessary precautions and follow certain protocols.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renewable energy : reject loans or assess project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vacation : approve loans of small amount.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education : check institute and course information before approving loan.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debt consolidation : approve only small amount loans.</a:t>
            </a:r>
            <a:endParaRPr sz="24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■"/>
            </a:pPr>
            <a:r>
              <a:rPr lang="en" sz="2400"/>
              <a:t>house : check property value resale before approving loans.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Column</a:t>
            </a:r>
            <a:r>
              <a:rPr lang="en" sz="2000"/>
              <a:t>: </a:t>
            </a:r>
            <a:r>
              <a:rPr lang="en" sz="2000"/>
              <a:t>term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Description</a:t>
            </a:r>
            <a:r>
              <a:rPr lang="en" sz="2000"/>
              <a:t>: </a:t>
            </a:r>
            <a:r>
              <a:rPr lang="en" sz="2000"/>
              <a:t>The number of payments on the loan. Values are in months and can be either 36 or 60.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00" y="731900"/>
            <a:ext cx="7193000" cy="38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observation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default more with 60 month term.</a:t>
            </a:r>
            <a:endParaRPr sz="2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/>
              <a:t>recommendation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2400"/>
              <a:t>approve loans mostly for 36 months.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(Original)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</a:t>
            </a:r>
            <a:r>
              <a:rPr lang="en"/>
              <a:t>: loan_status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Current status of the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695325"/>
            <a:ext cx="40195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(Transformed)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paid.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Charged off.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00" y="984250"/>
            <a:ext cx="4076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FEATURE</a:t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VARIABLE</a:t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SELECTION</a:t>
            </a:r>
            <a:endParaRPr b="1" sz="6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Feature Selection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Method</a:t>
            </a:r>
            <a:r>
              <a:rPr lang="en" sz="1900"/>
              <a:t>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High variation between lowest and highest proportion </a:t>
            </a:r>
            <a:r>
              <a:rPr lang="en" sz="1900"/>
              <a:t>percentage</a:t>
            </a:r>
            <a:r>
              <a:rPr lang="en" sz="1900"/>
              <a:t> for ‘charged off’ situations.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Have linear relationship or identifiable relationship with </a:t>
            </a:r>
            <a:r>
              <a:rPr lang="en" sz="1900"/>
              <a:t>Default rate.</a:t>
            </a:r>
            <a:endParaRPr sz="1900"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Features</a:t>
            </a:r>
            <a:r>
              <a:rPr lang="en" sz="1900"/>
              <a:t>:</a:t>
            </a:r>
            <a:endParaRPr sz="19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900"/>
              <a:t>Sub grade.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Interest rate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Public recorded bankruptcies.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Purpose.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term.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Grades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Column</a:t>
            </a:r>
            <a:r>
              <a:rPr lang="en" sz="2000"/>
              <a:t>: sub_grade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Description</a:t>
            </a:r>
            <a:r>
              <a:rPr lang="en" sz="2000"/>
              <a:t>: LC assigned loan subgrade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25"/>
            <a:ext cx="9053999" cy="5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