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wmf" ContentType="image/x-wmf"/>
  <Override PartName="/ppt/media/image22.wmf" ContentType="image/x-wmf"/>
  <Override PartName="/ppt/media/image21.wmf" ContentType="image/x-wmf"/>
  <Override PartName="/ppt/media/image19.wmf" ContentType="image/x-wmf"/>
  <Override PartName="/ppt/media/image20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27.png" ContentType="image/png"/>
  <Override PartName="/ppt/media/image12.wmf" ContentType="image/x-wmf"/>
  <Override PartName="/ppt/media/image9.wmf" ContentType="image/x-wmf"/>
  <Override PartName="/ppt/media/image30.png" ContentType="image/png"/>
  <Override PartName="/ppt/media/image13.wmf" ContentType="image/x-wmf"/>
  <Override PartName="/ppt/media/image31.png" ContentType="image/png"/>
  <Override PartName="/ppt/media/image14.wmf" ContentType="image/x-wmf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8.wmf" ContentType="image/x-wmf"/>
  <Override PartName="/ppt/media/image38.png" ContentType="image/png"/>
  <Override PartName="/ppt/media/image7.wmf" ContentType="image/x-wmf"/>
  <Override PartName="/ppt/media/image11.wmf" ContentType="image/x-wmf"/>
  <Override PartName="/ppt/media/image26.png" ContentType="image/png"/>
  <Override PartName="/ppt/media/image6.wmf" ContentType="image/x-wmf"/>
  <Override PartName="/ppt/media/image10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25.wmf" ContentType="image/x-wmf"/>
  <Override PartName="/ppt/media/image29.png" ContentType="image/png"/>
  <Override PartName="/ppt/media/image32.wmf" ContentType="image/x-wmf"/>
  <Override PartName="/ppt/media/image2.wmf" ContentType="image/x-wmf"/>
  <Override PartName="/ppt/media/image28.png" ContentType="image/png"/>
  <Override PartName="/ppt/media/image1.wmf" ContentType="image/x-wmf"/>
  <Override PartName="/ppt/media/image24.wmf" ContentType="image/x-wmf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2344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3576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1112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2344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3576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280000" cy="247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2344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3576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1112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2344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3576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280000" cy="247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2344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35760" y="114300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1112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2344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35760" y="3849120"/>
            <a:ext cx="267804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280000" cy="247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518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84912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143000"/>
            <a:ext cx="405900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11120" y="3849120"/>
            <a:ext cx="8318160" cy="24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04920" y="838080"/>
            <a:ext cx="8534160" cy="152280"/>
            <a:chOff x="304920" y="838080"/>
            <a:chExt cx="8534160" cy="152280"/>
          </a:xfrm>
        </p:grpSpPr>
        <p:sp>
          <p:nvSpPr>
            <p:cNvPr id="1" name="CustomShape 2"/>
            <p:cNvSpPr/>
            <p:nvPr/>
          </p:nvSpPr>
          <p:spPr>
            <a:xfrm>
              <a:off x="304920" y="838080"/>
              <a:ext cx="8534160" cy="74520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304920" y="952560"/>
              <a:ext cx="8534160" cy="37800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457200" y="6400800"/>
            <a:ext cx="8534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02/17/2020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     Introduction to Data Mining, 2</a:t>
            </a:r>
            <a:r>
              <a:rPr b="1" lang="en-US" sz="14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Edition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fld id="{778C52F8-CFD8-4F99-BA04-163E9078FC8A}" type="slidenum">
              <a:rPr b="1" lang="en-US" sz="1400" spc="-1" strike="noStrike">
                <a:solidFill>
                  <a:srgbClr val="000000"/>
                </a:solidFill>
                <a:latin typeface="Arial"/>
              </a:rPr>
              <a:t>13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304920" y="838080"/>
            <a:ext cx="8534160" cy="152280"/>
            <a:chOff x="304920" y="838080"/>
            <a:chExt cx="8534160" cy="152280"/>
          </a:xfrm>
        </p:grpSpPr>
        <p:sp>
          <p:nvSpPr>
            <p:cNvPr id="43" name="CustomShape 2"/>
            <p:cNvSpPr/>
            <p:nvPr/>
          </p:nvSpPr>
          <p:spPr>
            <a:xfrm>
              <a:off x="304920" y="838080"/>
              <a:ext cx="8534160" cy="74520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304920" y="952560"/>
              <a:ext cx="8534160" cy="37800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CustomShape 4"/>
          <p:cNvSpPr/>
          <p:nvPr/>
        </p:nvSpPr>
        <p:spPr>
          <a:xfrm>
            <a:off x="457200" y="6400800"/>
            <a:ext cx="8534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02/17/2020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     Introduction to Data Mining, 2</a:t>
            </a:r>
            <a:r>
              <a:rPr b="1" lang="en-US" sz="14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Edition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fld id="{EE62AF10-E70C-437C-BB22-2C9BF7E2EAB4}" type="slidenum">
              <a:rPr b="1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304920" y="838080"/>
            <a:ext cx="8534160" cy="152280"/>
            <a:chOff x="304920" y="838080"/>
            <a:chExt cx="8534160" cy="152280"/>
          </a:xfrm>
        </p:grpSpPr>
        <p:sp>
          <p:nvSpPr>
            <p:cNvPr id="85" name="CustomShape 2"/>
            <p:cNvSpPr/>
            <p:nvPr/>
          </p:nvSpPr>
          <p:spPr>
            <a:xfrm>
              <a:off x="304920" y="838080"/>
              <a:ext cx="8534160" cy="74520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3"/>
            <p:cNvSpPr/>
            <p:nvPr/>
          </p:nvSpPr>
          <p:spPr>
            <a:xfrm>
              <a:off x="304920" y="952560"/>
              <a:ext cx="8534160" cy="37800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CustomShape 4"/>
          <p:cNvSpPr/>
          <p:nvPr/>
        </p:nvSpPr>
        <p:spPr>
          <a:xfrm>
            <a:off x="457200" y="6400800"/>
            <a:ext cx="8534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02/17/2020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     Introduction to Data Mining, 2</a:t>
            </a:r>
            <a:r>
              <a:rPr b="1" lang="en-US" sz="14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Edition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fld id="{24E8D4B4-C62A-4A2B-9F7F-1D9DEC9F1A36}" type="slidenum">
              <a:rPr b="1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11120" y="1143000"/>
            <a:ext cx="4082760" cy="5181120"/>
          </a:xfrm>
          <a:prstGeom prst="rect">
            <a:avLst/>
          </a:prstGeom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646520" y="1143000"/>
            <a:ext cx="4082760" cy="5181120"/>
          </a:xfrm>
          <a:prstGeom prst="rect">
            <a:avLst/>
          </a:prstGeom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wmf"/><Relationship Id="rId6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image" Target="../media/image12.wmf"/><Relationship Id="rId7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28600" y="-152280"/>
            <a:ext cx="8762760" cy="8377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Data Mining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0880" y="2410200"/>
            <a:ext cx="822924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Support Vector Machines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Introduction to Data Mining,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Edition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Tan, Steinbach, Karpatne, Kumar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Learning Linear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Objective is to maximize: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Which is equivalent to minimizing: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Subject to the following constraints: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a constrained optimization problem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Solve it using Lagrange multiplier method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9" name="Formula 3"/>
              <p:cNvSpPr txBox="1"/>
              <p:nvPr/>
            </p:nvSpPr>
            <p:spPr>
              <a:xfrm>
                <a:off x="1981080" y="4527720"/>
                <a:ext cx="4723920" cy="577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w</m:t>
                        </m:r>
                        <m:r>
                          <m:t xml:space="preserve">•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𝑏</m:t>
                        </m:r>
                      </m:e>
                    </m:d>
                    <m:r>
                      <m:t xml:space="preserve">≥</m:t>
                    </m:r>
                    <m:r>
                      <m:t xml:space="preserve">1</m:t>
                    </m:r>
                    <m:r>
                      <m:t xml:space="preserve">,</m:t>
                    </m:r>
                    <m:r>
                      <m:rPr>
                        <m:lit/>
                        <m:nor/>
                      </m:rPr>
                      <m:t xml:space="preserve">   </m:t>
                    </m:r>
                    <m:r>
                      <m:t xml:space="preserve">𝑖</m:t>
                    </m:r>
                    <m:r>
                      <m:t xml:space="preserve">=</m:t>
                    </m:r>
                    <m:r>
                      <m:t xml:space="preserve">1,2</m:t>
                    </m:r>
                    <m:r>
                      <m:t xml:space="preserve">,</m:t>
                    </m:r>
                    <m:r>
                      <m:t xml:space="preserve">...</m:t>
                    </m:r>
                    <m:r>
                      <m:t xml:space="preserve">,</m:t>
                    </m:r>
                    <m:r>
                      <m:t xml:space="preserve">𝑁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876920" y="990720"/>
            <a:ext cx="2133720" cy="95256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1981080" y="3276720"/>
            <a:ext cx="4267080" cy="100332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6858000" y="1930320"/>
            <a:ext cx="1930320" cy="95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Example of Linear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924680" y="3886200"/>
            <a:ext cx="1066320" cy="609120"/>
          </a:xfrm>
          <a:prstGeom prst="ellipse">
            <a:avLst/>
          </a:prstGeom>
          <a:noFill/>
          <a:ln w="316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3"/>
          <p:cNvSpPr/>
          <p:nvPr/>
        </p:nvSpPr>
        <p:spPr>
          <a:xfrm flipH="1" flipV="1">
            <a:off x="7924680" y="2666880"/>
            <a:ext cx="304920" cy="1219320"/>
          </a:xfrm>
          <a:prstGeom prst="line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324480" y="2286000"/>
            <a:ext cx="2437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Support vectors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4876920" y="3581280"/>
            <a:ext cx="4038480" cy="233676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rcRect l="2984" t="4055" r="5969" b="0"/>
          <a:stretch/>
        </p:blipFill>
        <p:spPr>
          <a:xfrm>
            <a:off x="228600" y="990720"/>
            <a:ext cx="4648320" cy="359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Learning Linear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Decision boundary depends only on support vectors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If you have data set with same support vectors, decision boundary will not change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to classify using SVM once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are found? Given a test record, 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133720" y="4724280"/>
            <a:ext cx="4191120" cy="10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if the problem is not linearly separable?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4" name="Group 3"/>
          <p:cNvGrpSpPr/>
          <p:nvPr/>
        </p:nvGrpSpPr>
        <p:grpSpPr>
          <a:xfrm>
            <a:off x="2514600" y="2590920"/>
            <a:ext cx="4038480" cy="3123720"/>
            <a:chOff x="2514600" y="2590920"/>
            <a:chExt cx="4038480" cy="3123720"/>
          </a:xfrm>
        </p:grpSpPr>
        <p:sp>
          <p:nvSpPr>
            <p:cNvPr id="185" name="CustomShape 4"/>
            <p:cNvSpPr/>
            <p:nvPr/>
          </p:nvSpPr>
          <p:spPr>
            <a:xfrm>
              <a:off x="2514600" y="2590920"/>
              <a:ext cx="533160" cy="533160"/>
            </a:xfrm>
            <a:prstGeom prst="ellipse">
              <a:avLst/>
            </a:prstGeom>
            <a:noFill/>
            <a:ln w="507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5"/>
            <p:cNvSpPr/>
            <p:nvPr/>
          </p:nvSpPr>
          <p:spPr>
            <a:xfrm>
              <a:off x="3657600" y="3505320"/>
              <a:ext cx="533160" cy="533160"/>
            </a:xfrm>
            <a:prstGeom prst="ellipse">
              <a:avLst/>
            </a:prstGeom>
            <a:noFill/>
            <a:ln w="507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6"/>
            <p:cNvSpPr/>
            <p:nvPr/>
          </p:nvSpPr>
          <p:spPr>
            <a:xfrm>
              <a:off x="3505320" y="2666880"/>
              <a:ext cx="533160" cy="533160"/>
            </a:xfrm>
            <a:prstGeom prst="ellipse">
              <a:avLst/>
            </a:prstGeom>
            <a:noFill/>
            <a:ln w="507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7"/>
            <p:cNvSpPr/>
            <p:nvPr/>
          </p:nvSpPr>
          <p:spPr>
            <a:xfrm>
              <a:off x="4495680" y="5181480"/>
              <a:ext cx="533160" cy="533160"/>
            </a:xfrm>
            <a:prstGeom prst="ellipse">
              <a:avLst/>
            </a:prstGeom>
            <a:noFill/>
            <a:ln w="507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8"/>
            <p:cNvSpPr/>
            <p:nvPr/>
          </p:nvSpPr>
          <p:spPr>
            <a:xfrm>
              <a:off x="5257800" y="3809880"/>
              <a:ext cx="533160" cy="533160"/>
            </a:xfrm>
            <a:prstGeom prst="ellipse">
              <a:avLst/>
            </a:prstGeom>
            <a:noFill/>
            <a:ln w="507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9"/>
            <p:cNvSpPr/>
            <p:nvPr/>
          </p:nvSpPr>
          <p:spPr>
            <a:xfrm>
              <a:off x="6019920" y="4343400"/>
              <a:ext cx="533160" cy="533160"/>
            </a:xfrm>
            <a:prstGeom prst="ellipse">
              <a:avLst/>
            </a:prstGeom>
            <a:noFill/>
            <a:ln w="507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209680" y="1917720"/>
            <a:ext cx="4724280" cy="445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9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if the problem is not linearly separable?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Introduce slack variables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Need to minimize: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Subject to: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9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k is 1 or 2, this leads to similar objective function as linear SVM but with different constraints (see textbook)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400800" y="3657600"/>
            <a:ext cx="1142640" cy="533160"/>
          </a:xfrm>
          <a:prstGeom prst="ellipse">
            <a:avLst/>
          </a:prstGeom>
          <a:noFill/>
          <a:ln w="507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6324480" y="4191120"/>
            <a:ext cx="1294920" cy="533160"/>
          </a:xfrm>
          <a:prstGeom prst="ellipse">
            <a:avLst/>
          </a:prstGeom>
          <a:noFill/>
          <a:ln w="507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362320" y="3657600"/>
            <a:ext cx="5105520" cy="107964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4648320" y="2133720"/>
            <a:ext cx="3581280" cy="10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0880" y="5943600"/>
            <a:ext cx="8534160" cy="3805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Find the hyperplane that optimizes both factors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048120" y="2971800"/>
            <a:ext cx="151920" cy="151920"/>
          </a:xfrm>
          <a:prstGeom prst="ellipse">
            <a:avLst/>
          </a:prstGeom>
          <a:solidFill>
            <a:schemeClr val="bg1"/>
          </a:solidFill>
          <a:ln w="1260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6350040" y="3784680"/>
            <a:ext cx="151920" cy="151920"/>
          </a:xfrm>
          <a:prstGeom prst="rect">
            <a:avLst/>
          </a:prstGeom>
          <a:solidFill>
            <a:srgbClr val="0066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2362320" y="1193760"/>
            <a:ext cx="4876920" cy="45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Nonlinear 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if decision boundary is not linear?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10" descr=""/>
          <p:cNvPicPr/>
          <p:nvPr/>
        </p:nvPicPr>
        <p:blipFill>
          <a:blip r:embed="rId1"/>
          <a:srcRect l="0" t="4107" r="6151" b="0"/>
          <a:stretch/>
        </p:blipFill>
        <p:spPr>
          <a:xfrm>
            <a:off x="2133720" y="1828800"/>
            <a:ext cx="4647960" cy="3561840"/>
          </a:xfrm>
          <a:prstGeom prst="rect">
            <a:avLst/>
          </a:prstGeom>
          <a:ln>
            <a:noFill/>
          </a:ln>
        </p:spPr>
      </p:pic>
      <p:pic>
        <p:nvPicPr>
          <p:cNvPr id="206" name="Picture 13" descr=""/>
          <p:cNvPicPr/>
          <p:nvPr/>
        </p:nvPicPr>
        <p:blipFill>
          <a:blip r:embed="rId2"/>
          <a:stretch/>
        </p:blipFill>
        <p:spPr>
          <a:xfrm>
            <a:off x="1752480" y="5397480"/>
            <a:ext cx="5676480" cy="100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Nonlinear 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Transform data into higher dimensional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Picture 10" descr=""/>
          <p:cNvPicPr/>
          <p:nvPr/>
        </p:nvPicPr>
        <p:blipFill>
          <a:blip r:embed="rId1"/>
          <a:stretch/>
        </p:blipFill>
        <p:spPr>
          <a:xfrm>
            <a:off x="4800600" y="3402000"/>
            <a:ext cx="4114440" cy="498240"/>
          </a:xfrm>
          <a:prstGeom prst="rect">
            <a:avLst/>
          </a:prstGeom>
          <a:ln>
            <a:noFill/>
          </a:ln>
        </p:spPr>
      </p:pic>
      <p:pic>
        <p:nvPicPr>
          <p:cNvPr id="210" name="Picture 6" descr=""/>
          <p:cNvPicPr/>
          <p:nvPr/>
        </p:nvPicPr>
        <p:blipFill>
          <a:blip r:embed="rId2"/>
          <a:srcRect l="0" t="0" r="5884" b="0"/>
          <a:stretch/>
        </p:blipFill>
        <p:spPr>
          <a:xfrm>
            <a:off x="0" y="2057400"/>
            <a:ext cx="4876560" cy="3885840"/>
          </a:xfrm>
          <a:prstGeom prst="rect">
            <a:avLst/>
          </a:prstGeom>
          <a:ln>
            <a:noFill/>
          </a:ln>
        </p:spPr>
      </p:pic>
      <p:pic>
        <p:nvPicPr>
          <p:cNvPr id="211" name="Picture 8" descr=""/>
          <p:cNvPicPr/>
          <p:nvPr/>
        </p:nvPicPr>
        <p:blipFill>
          <a:blip r:embed="rId3"/>
          <a:stretch/>
        </p:blipFill>
        <p:spPr>
          <a:xfrm>
            <a:off x="4800600" y="2514600"/>
            <a:ext cx="3428640" cy="626760"/>
          </a:xfrm>
          <a:prstGeom prst="rect">
            <a:avLst/>
          </a:prstGeom>
          <a:ln>
            <a:noFill/>
          </a:ln>
        </p:spPr>
      </p:pic>
      <p:pic>
        <p:nvPicPr>
          <p:cNvPr id="212" name="Picture 12" descr=""/>
          <p:cNvPicPr/>
          <p:nvPr/>
        </p:nvPicPr>
        <p:blipFill>
          <a:blip r:embed="rId4"/>
          <a:stretch/>
        </p:blipFill>
        <p:spPr>
          <a:xfrm>
            <a:off x="4800600" y="4114800"/>
            <a:ext cx="4343040" cy="52344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5029200" y="4952880"/>
            <a:ext cx="3047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Decision boundary: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5"/>
          <a:stretch/>
        </p:blipFill>
        <p:spPr>
          <a:xfrm>
            <a:off x="5486400" y="5499000"/>
            <a:ext cx="2971800" cy="58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Learning Nonlinear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Optimization problem: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Which leads to the same set of equations (but involve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(x) instead of x)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Picture 6" descr=""/>
          <p:cNvPicPr/>
          <p:nvPr/>
        </p:nvPicPr>
        <p:blipFill>
          <a:blip r:embed="rId1"/>
          <a:srcRect l="3443" t="0" r="6899" b="0"/>
          <a:stretch/>
        </p:blipFill>
        <p:spPr>
          <a:xfrm>
            <a:off x="304920" y="3962520"/>
            <a:ext cx="4190760" cy="933120"/>
          </a:xfrm>
          <a:prstGeom prst="rect">
            <a:avLst/>
          </a:prstGeom>
          <a:ln>
            <a:noFill/>
          </a:ln>
        </p:spPr>
      </p:pic>
      <p:pic>
        <p:nvPicPr>
          <p:cNvPr id="218" name="Picture 4" descr=""/>
          <p:cNvPicPr/>
          <p:nvPr/>
        </p:nvPicPr>
        <p:blipFill>
          <a:blip r:embed="rId2"/>
          <a:srcRect l="0" t="0" r="0" b="15196"/>
          <a:stretch/>
        </p:blipFill>
        <p:spPr>
          <a:xfrm>
            <a:off x="1905120" y="1600200"/>
            <a:ext cx="4952520" cy="1142640"/>
          </a:xfrm>
          <a:prstGeom prst="rect">
            <a:avLst/>
          </a:prstGeom>
          <a:ln>
            <a:noFill/>
          </a:ln>
        </p:spPr>
      </p:pic>
      <p:pic>
        <p:nvPicPr>
          <p:cNvPr id="219" name="Picture 8" descr=""/>
          <p:cNvPicPr/>
          <p:nvPr/>
        </p:nvPicPr>
        <p:blipFill>
          <a:blip r:embed="rId3"/>
          <a:srcRect l="7022" t="0" r="0" b="11028"/>
          <a:stretch/>
        </p:blipFill>
        <p:spPr>
          <a:xfrm>
            <a:off x="4800600" y="4014720"/>
            <a:ext cx="4114440" cy="1253880"/>
          </a:xfrm>
          <a:prstGeom prst="rect">
            <a:avLst/>
          </a:prstGeom>
          <a:ln>
            <a:noFill/>
          </a:ln>
        </p:spPr>
      </p:pic>
      <p:pic>
        <p:nvPicPr>
          <p:cNvPr id="220" name="Picture 10" descr=""/>
          <p:cNvPicPr/>
          <p:nvPr/>
        </p:nvPicPr>
        <p:blipFill>
          <a:blip r:embed="rId4"/>
          <a:srcRect l="2802" t="0" r="3357" b="0"/>
          <a:stretch/>
        </p:blipFill>
        <p:spPr>
          <a:xfrm>
            <a:off x="533520" y="5518080"/>
            <a:ext cx="6019560" cy="7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Learning NonLinear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Issues: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type of mapping function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should be used?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to do the computation in high dimensional space?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Most computations involve dot product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914400" indent="-288000">
              <a:lnSpc>
                <a:spcPct val="100000"/>
              </a:lnSpc>
              <a:spcBef>
                <a:spcPts val="241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Curse of dimensionality?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0880" y="5943600"/>
            <a:ext cx="8534160" cy="3805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Find a linear hyperplane (decision boundary) that will separate the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362320" y="1193760"/>
            <a:ext cx="4876920" cy="45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Learning Nonlinear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Kernel Trick: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1001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= K(x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1001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K(x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is a kernel function (expressed in terms of the coordinates in the original space)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914400" indent="-288000">
              <a:lnSpc>
                <a:spcPct val="100000"/>
              </a:lnSpc>
              <a:spcBef>
                <a:spcPts val="241"/>
              </a:spcBef>
              <a:spcAft>
                <a:spcPts val="1001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25" name="Picture 4" descr=""/>
          <p:cNvPicPr/>
          <p:nvPr/>
        </p:nvPicPr>
        <p:blipFill>
          <a:blip r:embed="rId1"/>
          <a:stretch/>
        </p:blipFill>
        <p:spPr>
          <a:xfrm>
            <a:off x="2819520" y="3809880"/>
            <a:ext cx="4038120" cy="165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Example of Nonlinear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Picture 10" descr=""/>
          <p:cNvPicPr/>
          <p:nvPr/>
        </p:nvPicPr>
        <p:blipFill>
          <a:blip r:embed="rId1"/>
          <a:stretch/>
        </p:blipFill>
        <p:spPr>
          <a:xfrm>
            <a:off x="380880" y="1676520"/>
            <a:ext cx="5638320" cy="4227120"/>
          </a:xfrm>
          <a:prstGeom prst="rect">
            <a:avLst/>
          </a:prstGeom>
          <a:ln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6248520" y="3048120"/>
            <a:ext cx="2666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SVM with polynomial degree 2 kernel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Learning Nonlinear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Advantages of using kernel: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Don’t have to know the mapping function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Computing dot product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in the original space avoids curse of dimensionality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 all functions can be kernels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Must make sure there is a corresponding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in some high-dimensional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Mercer’s theorem (see textbook)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Characteristics of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11120" y="1143000"/>
            <a:ext cx="835164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 fontScale="49000"/>
          </a:bodyPr>
          <a:p>
            <a:pPr marL="291960" indent="-29160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learning problem is formulated as a convex optimization problem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Efficient algorithms are available to find the global minima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of the other methods use greedy approaches and find locally optimal solutions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High computational complexity for building the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Robust to noise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Overfitting is handled by maximizing the margin of the decision boundary,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SVM can handle irrelevant and redundant better than many other techniques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user needs to provide the type of kernel function and cost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Difficult to handle missing values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20000"/>
              </a:lnSpc>
              <a:spcBef>
                <a:spcPts val="241"/>
              </a:spcBef>
              <a:spcAft>
                <a:spcPts val="3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about categorical variables?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0880" y="5943600"/>
            <a:ext cx="8534160" cy="3805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One Possible Solution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362320" y="1193760"/>
            <a:ext cx="4876920" cy="45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80880" y="5943600"/>
            <a:ext cx="8534160" cy="3805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Another possible solution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362320" y="1181160"/>
            <a:ext cx="4876920" cy="45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0880" y="5943600"/>
            <a:ext cx="8534160" cy="3805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Other possible solutions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Line 3"/>
          <p:cNvSpPr/>
          <p:nvPr/>
        </p:nvSpPr>
        <p:spPr>
          <a:xfrm>
            <a:off x="2666880" y="2819160"/>
            <a:ext cx="4191120" cy="1371600"/>
          </a:xfrm>
          <a:prstGeom prst="line">
            <a:avLst/>
          </a:prstGeom>
          <a:ln w="19080">
            <a:solidFill>
              <a:srgbClr val="ff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4"/>
          <p:cNvSpPr/>
          <p:nvPr/>
        </p:nvSpPr>
        <p:spPr>
          <a:xfrm>
            <a:off x="2666880" y="2590560"/>
            <a:ext cx="4191120" cy="1371600"/>
          </a:xfrm>
          <a:prstGeom prst="line">
            <a:avLst/>
          </a:prstGeom>
          <a:ln w="19080">
            <a:solidFill>
              <a:srgbClr val="ff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5"/>
          <p:cNvSpPr/>
          <p:nvPr/>
        </p:nvSpPr>
        <p:spPr>
          <a:xfrm>
            <a:off x="2666880" y="2209680"/>
            <a:ext cx="4191120" cy="2209680"/>
          </a:xfrm>
          <a:prstGeom prst="line">
            <a:avLst/>
          </a:prstGeom>
          <a:ln w="19080">
            <a:solidFill>
              <a:srgbClr val="ff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6"/>
          <p:cNvSpPr/>
          <p:nvPr/>
        </p:nvSpPr>
        <p:spPr>
          <a:xfrm>
            <a:off x="2666880" y="2666880"/>
            <a:ext cx="4191120" cy="1905120"/>
          </a:xfrm>
          <a:prstGeom prst="line">
            <a:avLst/>
          </a:prstGeom>
          <a:ln w="19080">
            <a:solidFill>
              <a:srgbClr val="ff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7"/>
          <p:cNvSpPr/>
          <p:nvPr/>
        </p:nvSpPr>
        <p:spPr>
          <a:xfrm>
            <a:off x="2666880" y="2438280"/>
            <a:ext cx="4191120" cy="1600200"/>
          </a:xfrm>
          <a:prstGeom prst="line">
            <a:avLst/>
          </a:prstGeom>
          <a:ln w="19080">
            <a:solidFill>
              <a:srgbClr val="ff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362320" y="1181160"/>
            <a:ext cx="4876920" cy="45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0880" y="5638680"/>
            <a:ext cx="8534160" cy="7617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 one is better? B1 or B2?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How do you define better?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362320" y="1193760"/>
            <a:ext cx="4876920" cy="45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0880" y="5943600"/>
            <a:ext cx="8534160" cy="3805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Find hyperplane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maximizes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the margin =&gt; B1 is better than B2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362320" y="1193760"/>
            <a:ext cx="4876920" cy="45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Support Vector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Line 2"/>
          <p:cNvSpPr/>
          <p:nvPr/>
        </p:nvSpPr>
        <p:spPr>
          <a:xfrm flipH="1">
            <a:off x="1828800" y="1904760"/>
            <a:ext cx="1218960" cy="7621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"/>
          <p:cNvSpPr/>
          <p:nvPr/>
        </p:nvSpPr>
        <p:spPr>
          <a:xfrm flipH="1">
            <a:off x="1828800" y="2438280"/>
            <a:ext cx="1295280" cy="823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4"/>
          <p:cNvSpPr/>
          <p:nvPr/>
        </p:nvSpPr>
        <p:spPr>
          <a:xfrm flipV="1">
            <a:off x="6324480" y="3504960"/>
            <a:ext cx="1219320" cy="7765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362320" y="1193760"/>
            <a:ext cx="4876920" cy="45975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304920" y="2590920"/>
            <a:ext cx="1434960" cy="31752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28600" y="3174840"/>
            <a:ext cx="1562040" cy="3175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7264440" y="3048120"/>
            <a:ext cx="1562040" cy="31752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165240" y="5562720"/>
            <a:ext cx="3936960" cy="8380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6"/>
          <a:stretch/>
        </p:blipFill>
        <p:spPr>
          <a:xfrm>
            <a:off x="7099200" y="5575320"/>
            <a:ext cx="1676520" cy="7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>
              <a:lnSpc>
                <a:spcPts val="36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</a:rPr>
              <a:t>Linear SVM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Autofit/>
          </a:bodyPr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Linear model: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91960" indent="-29160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Learning the model is equivalent to determining the values of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2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to find             from training data?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523880" y="1905120"/>
            <a:ext cx="3505320" cy="8510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2895480" y="3733920"/>
            <a:ext cx="1295280" cy="4190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3124080" y="4216320"/>
            <a:ext cx="1295280" cy="41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188</TotalTime>
  <Application>LibreOffice/6.4.6.2$Linux_X86_64 LibreOffice_project/40$Build-2</Application>
  <Pages>3</Pages>
  <Words>586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2018-02-14T20:49:18Z</dcterms:created>
  <dc:creator>anujkarpatne@gmail.com</dc:creator>
  <dc:description/>
  <dc:language>en-US</dc:language>
  <cp:lastModifiedBy/>
  <cp:lastPrinted>2019-09-13T15:44:45Z</cp:lastPrinted>
  <dcterms:modified xsi:type="dcterms:W3CDTF">2021-02-22T10:08:27Z</dcterms:modified>
  <cp:revision>14</cp:revision>
  <dc:subject/>
  <dc:title>Data Mining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