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90" r:id="rId2"/>
    <p:sldId id="582" r:id="rId3"/>
    <p:sldId id="583" r:id="rId4"/>
    <p:sldId id="567" r:id="rId5"/>
    <p:sldId id="568" r:id="rId6"/>
    <p:sldId id="569" r:id="rId7"/>
    <p:sldId id="592" r:id="rId8"/>
    <p:sldId id="604" r:id="rId9"/>
    <p:sldId id="606" r:id="rId10"/>
    <p:sldId id="609" r:id="rId11"/>
    <p:sldId id="570" r:id="rId12"/>
    <p:sldId id="593" r:id="rId13"/>
    <p:sldId id="594" r:id="rId14"/>
    <p:sldId id="595" r:id="rId15"/>
    <p:sldId id="596" r:id="rId16"/>
    <p:sldId id="591" r:id="rId17"/>
    <p:sldId id="597" r:id="rId18"/>
    <p:sldId id="598" r:id="rId19"/>
    <p:sldId id="571" r:id="rId20"/>
    <p:sldId id="586" r:id="rId21"/>
    <p:sldId id="585" r:id="rId22"/>
    <p:sldId id="572" r:id="rId23"/>
    <p:sldId id="573" r:id="rId24"/>
    <p:sldId id="574" r:id="rId25"/>
    <p:sldId id="576" r:id="rId26"/>
    <p:sldId id="577" r:id="rId27"/>
    <p:sldId id="578" r:id="rId28"/>
    <p:sldId id="589" r:id="rId29"/>
    <p:sldId id="610" r:id="rId30"/>
    <p:sldId id="607" r:id="rId31"/>
    <p:sldId id="611" r:id="rId32"/>
    <p:sldId id="612" r:id="rId33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104" d="100"/>
          <a:sy n="104" d="100"/>
        </p:scale>
        <p:origin x="852" y="15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86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9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22" tIns="50214" rIns="100422" bIns="50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931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8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93" tIns="47492" rIns="94993" bIns="474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15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3" tIns="47866" rIns="95733" bIns="47866"/>
          <a:lstStyle>
            <a:lvl1pPr>
              <a:defRPr sz="1300" b="1">
                <a:solidFill>
                  <a:schemeClr val="tx1"/>
                </a:solidFill>
                <a:latin typeface="Arial" charset="0"/>
              </a:defRPr>
            </a:lvl1pPr>
            <a:lvl2pPr marL="742842" indent="-285708">
              <a:defRPr sz="1300" b="1">
                <a:solidFill>
                  <a:schemeClr val="tx1"/>
                </a:solidFill>
                <a:latin typeface="Arial" charset="0"/>
              </a:defRPr>
            </a:lvl2pPr>
            <a:lvl3pPr marL="1142833" indent="-228567">
              <a:defRPr sz="1300" b="1">
                <a:solidFill>
                  <a:schemeClr val="tx1"/>
                </a:solidFill>
                <a:latin typeface="Arial" charset="0"/>
              </a:defRPr>
            </a:lvl3pPr>
            <a:lvl4pPr marL="1599966" indent="-228567">
              <a:defRPr sz="1300" b="1">
                <a:solidFill>
                  <a:schemeClr val="tx1"/>
                </a:solidFill>
                <a:latin typeface="Arial" charset="0"/>
              </a:defRPr>
            </a:lvl4pPr>
            <a:lvl5pPr marL="2057099" indent="-228567">
              <a:defRPr sz="1300" b="1">
                <a:solidFill>
                  <a:schemeClr val="tx1"/>
                </a:solidFill>
                <a:latin typeface="Arial" charset="0"/>
              </a:defRPr>
            </a:lvl5pPr>
            <a:lvl6pPr marL="2514232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6pPr>
            <a:lvl7pPr marL="2971365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7pPr>
            <a:lvl8pPr marL="3428497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8pPr>
            <a:lvl9pPr marL="3885630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342238-4519-4CD6-8380-134D011DDBF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1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4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95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813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9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8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4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12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5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8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0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10/05/2020</a:t>
            </a:r>
            <a:r>
              <a:rPr lang="en-US" dirty="0">
                <a:latin typeface="Arial" pitchFamily="34" charset="0"/>
              </a:rPr>
              <a:t>	</a:t>
            </a:r>
            <a:r>
              <a:rPr lang="en-US" baseline="0" dirty="0">
                <a:latin typeface="Arial" pitchFamily="34" charset="0"/>
              </a:rPr>
              <a:t>     </a:t>
            </a:r>
            <a:r>
              <a:rPr lang="en-US" dirty="0">
                <a:latin typeface="Arial" pitchFamily="34" charset="0"/>
              </a:rPr>
              <a:t>Introduction to Data Mining,</a:t>
            </a:r>
            <a:r>
              <a:rPr lang="en-US" baseline="0" dirty="0">
                <a:latin typeface="Arial" pitchFamily="34" charset="0"/>
              </a:rPr>
              <a:t> 2</a:t>
            </a:r>
            <a:r>
              <a:rPr lang="en-US" baseline="30000" dirty="0">
                <a:latin typeface="Arial" pitchFamily="34" charset="0"/>
              </a:rPr>
              <a:t>nd</a:t>
            </a:r>
            <a:r>
              <a:rPr lang="en-US" baseline="0" dirty="0">
                <a:latin typeface="Arial" pitchFamily="34" charset="0"/>
              </a:rPr>
              <a:t> Edition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/>
              <a:t> 		                         </a:t>
            </a:r>
            <a:fld id="{C1D72F0C-2BC5-41DC-B889-262B17F3F967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381000" y="2227105"/>
            <a:ext cx="8229600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Imbalanced Class Problem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endParaRPr lang="en-US" altLang="en-US" sz="3200" b="0" dirty="0">
              <a:solidFill>
                <a:srgbClr val="000000"/>
              </a:solidFill>
              <a:latin typeface="Arial" pitchFamily="34" charset="0"/>
            </a:endParaRP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Introduction to Data Mining, 2</a:t>
            </a:r>
            <a:r>
              <a:rPr lang="en-US" altLang="en-US" sz="3200" b="0" baseline="30000" dirty="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 Edition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by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Tan, Steinbach, Karpatne, Kumar</a:t>
            </a: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2051" name="Group 7"/>
          <p:cNvGrpSpPr>
            <a:grpSpLocks/>
          </p:cNvGrpSpPr>
          <p:nvPr/>
        </p:nvGrpSpPr>
        <p:grpSpPr bwMode="auto">
          <a:xfrm>
            <a:off x="304800" y="1066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052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  <a:noFill/>
        </p:spPr>
        <p:txBody>
          <a:bodyPr/>
          <a:lstStyle/>
          <a:p>
            <a:pPr algn="ctr"/>
            <a:r>
              <a:rPr lang="en-US" altLang="en-US"/>
              <a:t>Data Mining </a:t>
            </a:r>
            <a:br>
              <a:rPr lang="en-US" altLang="en-US"/>
            </a:br>
            <a:r>
              <a:rPr lang="en-US" altLang="en-US"/>
              <a:t>Classification: Alternative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is better?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13316"/>
              </p:ext>
            </p:extLst>
          </p:nvPr>
        </p:nvGraphicFramePr>
        <p:xfrm>
          <a:off x="1524000" y="1600200"/>
          <a:ext cx="6096000" cy="18772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12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2008"/>
              </p:ext>
            </p:extLst>
          </p:nvPr>
        </p:nvGraphicFramePr>
        <p:xfrm>
          <a:off x="1676400" y="4267200"/>
          <a:ext cx="6096000" cy="191885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3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75260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245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549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42908"/>
              </p:ext>
            </p:extLst>
          </p:nvPr>
        </p:nvGraphicFramePr>
        <p:xfrm>
          <a:off x="2514600" y="3616657"/>
          <a:ext cx="4800600" cy="268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3" imgW="4241800" imgH="2400300" progId="Equation.3">
                  <p:embed/>
                </p:oleObj>
              </mc:Choice>
              <mc:Fallback>
                <p:oleObj name="Equation" r:id="rId3" imgW="4241800" imgH="2400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16657"/>
                        <a:ext cx="4800600" cy="2680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1554163" y="1143000"/>
          <a:ext cx="6065837" cy="2362201"/>
        </p:xfrm>
        <a:graphic>
          <a:graphicData uri="http://schemas.openxmlformats.org/drawingml/2006/table">
            <a:tbl>
              <a:tblPr/>
              <a:tblGrid>
                <a:gridCol w="151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67309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85538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1030"/>
              </p:ext>
            </p:extLst>
          </p:nvPr>
        </p:nvGraphicFramePr>
        <p:xfrm>
          <a:off x="5648325" y="3962400"/>
          <a:ext cx="2970213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5" imgW="2044440" imgH="1625400" progId="Equation.3">
                  <p:embed/>
                </p:oleObj>
              </mc:Choice>
              <mc:Fallback>
                <p:oleObj name="Equation" r:id="rId5" imgW="2044440" imgH="1625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962400"/>
                        <a:ext cx="2970213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207125" y="1638300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3" imgW="1282700" imgH="889000" progId="Equation.3">
                  <p:embed/>
                </p:oleObj>
              </mc:Choice>
              <mc:Fallback>
                <p:oleObj name="Equation" r:id="rId3" imgW="12827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38300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207125" y="1638300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Equation" r:id="rId3" imgW="1282700" imgH="889000" progId="Equation.3">
                  <p:embed/>
                </p:oleObj>
              </mc:Choice>
              <mc:Fallback>
                <p:oleObj name="Equation" r:id="rId3" imgW="12827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38300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074945"/>
              </p:ext>
            </p:extLst>
          </p:nvPr>
        </p:nvGraphicFramePr>
        <p:xfrm>
          <a:off x="9144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681268"/>
              </p:ext>
            </p:extLst>
          </p:nvPr>
        </p:nvGraphicFramePr>
        <p:xfrm>
          <a:off x="9144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6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30510"/>
              </p:ext>
            </p:extLst>
          </p:nvPr>
        </p:nvGraphicFramePr>
        <p:xfrm>
          <a:off x="6081713" y="4497388"/>
          <a:ext cx="21034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5" imgW="1447560" imgH="888840" progId="Equation.3">
                  <p:embed/>
                </p:oleObj>
              </mc:Choice>
              <mc:Fallback>
                <p:oleObj name="Equation" r:id="rId5" imgW="1447560" imgH="8888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497388"/>
                        <a:ext cx="21034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6383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801092"/>
            <a:ext cx="45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655" y="4078069"/>
            <a:ext cx="38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15963"/>
          </a:xfrm>
        </p:spPr>
        <p:txBody>
          <a:bodyPr/>
          <a:lstStyle/>
          <a:p>
            <a:pPr eaLnBrk="1" hangingPunct="1"/>
            <a:r>
              <a:rPr lang="en-US" altLang="en-US"/>
              <a:t>Measures of Classification Performance</a:t>
            </a:r>
          </a:p>
        </p:txBody>
      </p:sp>
      <p:graphicFrame>
        <p:nvGraphicFramePr>
          <p:cNvPr id="763908" name="Group 4"/>
          <p:cNvGraphicFramePr>
            <a:graphicFrameLocks noGrp="1"/>
          </p:cNvGraphicFramePr>
          <p:nvPr/>
        </p:nvGraphicFramePr>
        <p:xfrm>
          <a:off x="63500" y="1676400"/>
          <a:ext cx="3149600" cy="1387476"/>
        </p:xfrm>
        <a:graphic>
          <a:graphicData uri="http://schemas.openxmlformats.org/drawingml/2006/table">
            <a:tbl>
              <a:tblPr/>
              <a:tblGrid>
                <a:gridCol w="98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1295400"/>
            <a:ext cx="5562600" cy="509908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63" name="TextBox 15"/>
          <p:cNvSpPr txBox="1">
            <a:spLocks noChangeArrowheads="1"/>
          </p:cNvSpPr>
          <p:nvPr/>
        </p:nvSpPr>
        <p:spPr bwMode="auto">
          <a:xfrm>
            <a:off x="152400" y="3276600"/>
            <a:ext cx="2971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itchFamily="18" charset="2"/>
              </a:rPr>
              <a:t></a:t>
            </a:r>
            <a:r>
              <a:rPr lang="en-US" altLang="en-US" sz="1400" dirty="0"/>
              <a:t> is the probability that we reject the null hypothesis when it is true. This is a Type I error or a false positive (FP).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itchFamily="18" charset="2"/>
              </a:rPr>
              <a:t></a:t>
            </a:r>
            <a:r>
              <a:rPr lang="en-US" altLang="en-US" sz="1400" dirty="0"/>
              <a:t> is the probability that we accept the null hypothesis when it is false. This is a Type II error or a false negative (FN).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3"/>
              <p:cNvSpPr txBox="1"/>
              <p:nvPr/>
            </p:nvSpPr>
            <p:spPr bwMode="auto">
              <a:xfrm>
                <a:off x="6132512" y="1306513"/>
                <a:ext cx="2528887" cy="1957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br>
                  <a:rPr lang="en-US" dirty="0">
                    <a:solidFill>
                      <a:srgbClr val="00000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536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2512" y="1306513"/>
                <a:ext cx="2528887" cy="1957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10" name="Object 1"/>
              <p:cNvSpPr txBox="1"/>
              <p:nvPr/>
            </p:nvSpPr>
            <p:spPr bwMode="auto">
              <a:xfrm>
                <a:off x="6081713" y="3962400"/>
                <a:ext cx="2681287" cy="16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)=0.0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5410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1713" y="3962400"/>
                <a:ext cx="2681287" cy="1625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32513" y="2999446"/>
                <a:ext cx="800091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TPR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FPR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13" y="2999446"/>
                <a:ext cx="800091" cy="459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513" y="5666446"/>
                <a:ext cx="800091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TPR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FPR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13" y="5666446"/>
                <a:ext cx="800091" cy="459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299901"/>
              </p:ext>
            </p:extLst>
          </p:nvPr>
        </p:nvGraphicFramePr>
        <p:xfrm>
          <a:off x="5778500" y="15367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" name="Equation" r:id="rId3" imgW="1384300" imgH="635000" progId="Equation.3">
                  <p:embed/>
                </p:oleObj>
              </mc:Choice>
              <mc:Fallback>
                <p:oleObj name="Equation" r:id="rId3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5367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41135"/>
              </p:ext>
            </p:extLst>
          </p:nvPr>
        </p:nvGraphicFramePr>
        <p:xfrm>
          <a:off x="5778500" y="3276600"/>
          <a:ext cx="2454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" name="Equation" r:id="rId5" imgW="1384300" imgH="635000" progId="Equation.3">
                  <p:embed/>
                </p:oleObj>
              </mc:Choice>
              <mc:Fallback>
                <p:oleObj name="Equation" r:id="rId5" imgW="13843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276600"/>
                        <a:ext cx="2454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3252"/>
              </p:ext>
            </p:extLst>
          </p:nvPr>
        </p:nvGraphicFramePr>
        <p:xfrm>
          <a:off x="5778500" y="5029200"/>
          <a:ext cx="26590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" name="Equation" r:id="rId7" imgW="1384300" imgH="635000" progId="Equation.3">
                  <p:embed/>
                </p:oleObj>
              </mc:Choice>
              <mc:Fallback>
                <p:oleObj name="Equation" r:id="rId7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5029200"/>
                        <a:ext cx="26590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45112"/>
              </p:ext>
            </p:extLst>
          </p:nvPr>
        </p:nvGraphicFramePr>
        <p:xfrm>
          <a:off x="5724525" y="2438400"/>
          <a:ext cx="19573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" name="Equation" r:id="rId9" imgW="1015920" imgH="152280" progId="Equation.3">
                  <p:embed/>
                </p:oleObj>
              </mc:Choice>
              <mc:Fallback>
                <p:oleObj name="Equation" r:id="rId9" imgW="101592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525" y="2438400"/>
                        <a:ext cx="1957388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874908"/>
              </p:ext>
            </p:extLst>
          </p:nvPr>
        </p:nvGraphicFramePr>
        <p:xfrm>
          <a:off x="5777456" y="4217618"/>
          <a:ext cx="18351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" name="Equation" r:id="rId11" imgW="952200" imgH="152280" progId="Equation.3">
                  <p:embed/>
                </p:oleObj>
              </mc:Choice>
              <mc:Fallback>
                <p:oleObj name="Equation" r:id="rId11" imgW="952200" imgH="1522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77456" y="4217618"/>
                        <a:ext cx="1835150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54163"/>
              </p:ext>
            </p:extLst>
          </p:nvPr>
        </p:nvGraphicFramePr>
        <p:xfrm>
          <a:off x="5724525" y="6091238"/>
          <a:ext cx="19573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" name="Equation" r:id="rId13" imgW="1015920" imgH="152280" progId="Equation.3">
                  <p:embed/>
                </p:oleObj>
              </mc:Choice>
              <mc:Fallback>
                <p:oleObj name="Equation" r:id="rId13" imgW="1015920" imgH="1522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4525" y="6091238"/>
                        <a:ext cx="1957388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ROC (Receiver Operating Characteristic)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graphical approach for displaying trade-off between detection rate and false alarm rate</a:t>
            </a:r>
          </a:p>
          <a:p>
            <a:r>
              <a:rPr lang="en-US" altLang="en-US"/>
              <a:t>Developed in 1950s for signal detection theory to analyze noisy signals </a:t>
            </a:r>
          </a:p>
          <a:p>
            <a:r>
              <a:rPr lang="en-US" altLang="en-US"/>
              <a:t>ROC curve plots TPR against FPR</a:t>
            </a:r>
          </a:p>
          <a:p>
            <a:pPr lvl="1"/>
            <a:r>
              <a:rPr lang="en-US" altLang="en-US"/>
              <a:t>Performance of a model represented as a point in an ROC curve</a:t>
            </a:r>
          </a:p>
          <a:p>
            <a:pPr lvl="1"/>
            <a:r>
              <a:rPr lang="en-US" altLang="en-US"/>
              <a:t>Changing the threshold parameter of classifier changes the location of the 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Imbalance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Lots of classification problems where the classes are skewed (more records from one class than another)</a:t>
            </a:r>
          </a:p>
          <a:p>
            <a:pPr lvl="1"/>
            <a:r>
              <a:rPr lang="en-US" altLang="en-US" dirty="0"/>
              <a:t>Credit card fraud</a:t>
            </a:r>
          </a:p>
          <a:p>
            <a:pPr lvl="1"/>
            <a:r>
              <a:rPr lang="en-US" altLang="en-US" dirty="0"/>
              <a:t>Intrusion detection</a:t>
            </a:r>
          </a:p>
          <a:p>
            <a:pPr lvl="1"/>
            <a:r>
              <a:rPr lang="en-US" altLang="en-US" dirty="0"/>
              <a:t>Defective products in manufacturing assembly line</a:t>
            </a:r>
          </a:p>
          <a:p>
            <a:pPr lvl="1"/>
            <a:r>
              <a:rPr lang="en-US" altLang="en-US" dirty="0"/>
              <a:t>COVID-19 test results on a random sample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(TPR,FPR):</a:t>
            </a:r>
          </a:p>
          <a:p>
            <a:r>
              <a:rPr lang="en-US" altLang="en-US" sz="2400" dirty="0"/>
              <a:t>(0,0): declare everything</a:t>
            </a:r>
            <a:br>
              <a:rPr lang="en-US" altLang="en-US" sz="2400" dirty="0"/>
            </a:br>
            <a:r>
              <a:rPr lang="en-US" altLang="en-US" sz="2400" dirty="0"/>
              <a:t>          to be negative class</a:t>
            </a:r>
          </a:p>
          <a:p>
            <a:r>
              <a:rPr lang="en-US" altLang="en-US" sz="2400" dirty="0"/>
              <a:t>(1,1): declare everything</a:t>
            </a:r>
            <a:br>
              <a:rPr lang="en-US" altLang="en-US" sz="2400" dirty="0"/>
            </a:br>
            <a:r>
              <a:rPr lang="en-US" altLang="en-US" sz="2400" dirty="0"/>
              <a:t>         to be positive class</a:t>
            </a:r>
          </a:p>
          <a:p>
            <a:r>
              <a:rPr lang="en-US" altLang="en-US" sz="2400" dirty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Diagonal line:</a:t>
            </a:r>
          </a:p>
          <a:p>
            <a:pPr lvl="1"/>
            <a:r>
              <a:rPr lang="en-US" altLang="en-US" sz="2400" dirty="0"/>
              <a:t>Random guessing</a:t>
            </a:r>
          </a:p>
          <a:p>
            <a:pPr lvl="1"/>
            <a:r>
              <a:rPr lang="en-US" altLang="en-US" sz="2400" dirty="0"/>
              <a:t>Below diagonal line:</a:t>
            </a:r>
          </a:p>
          <a:p>
            <a:pPr marL="1255713" lvl="2" indent="-341313"/>
            <a:r>
              <a:rPr lang="en-US" altLang="en-US" sz="2000" dirty="0"/>
              <a:t>prediction is opposite </a:t>
            </a:r>
            <a:br>
              <a:rPr lang="en-US" altLang="en-US" sz="2000" dirty="0"/>
            </a:br>
            <a:r>
              <a:rPr lang="en-US" altLang="en-US" sz="2000" dirty="0"/>
              <a:t>of the true class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en-US"/>
              <a:t>ROC (Receiver Operating Characteristic)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draw ROC curve, classifier must produce continuous-valued output </a:t>
            </a:r>
          </a:p>
          <a:p>
            <a:pPr lvl="1"/>
            <a:r>
              <a:rPr lang="en-US" altLang="en-US" sz="2400" dirty="0"/>
              <a:t>Outputs are used to rank test records, from the most likely positive class record to the least likely positive class record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Many classifiers produce only discrete outputs (i.e., predicted class)</a:t>
            </a:r>
          </a:p>
          <a:p>
            <a:pPr lvl="1"/>
            <a:r>
              <a:rPr lang="en-US" altLang="en-US" sz="2400" dirty="0"/>
              <a:t>How to get continuous-valued outputs?</a:t>
            </a:r>
          </a:p>
          <a:p>
            <a:pPr marL="1255713" lvl="2" indent="-341313"/>
            <a:r>
              <a:rPr lang="en-US" altLang="en-US" sz="2000" dirty="0"/>
              <a:t>Decision trees, rule-based classifiers, neural networks, Bayesian classifiers, k-nearest neighbors, SVM</a:t>
            </a:r>
          </a:p>
          <a:p>
            <a:pPr lvl="1"/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Decision Trees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2771775"/>
          <a:ext cx="4495800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71775"/>
                        <a:ext cx="4495800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" y="1722438"/>
          <a:ext cx="4191000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Visio" r:id="rId5" imgW="8039049" imgH="5369367" progId="Visio.Drawing.6">
                  <p:embed/>
                </p:oleObj>
              </mc:Choice>
              <mc:Fallback>
                <p:oleObj name="Visio" r:id="rId5" imgW="8039049" imgH="536936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22438"/>
                        <a:ext cx="4191000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Decision Tree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105400" y="21336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Continuous-valued outputs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505200" y="1524000"/>
            <a:ext cx="1219200" cy="533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 Example</a:t>
            </a: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1295400"/>
          <a:ext cx="53340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3340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105400"/>
            <a:ext cx="8001000" cy="1085850"/>
          </a:xfrm>
          <a:noFill/>
        </p:spPr>
      </p:pic>
      <p:pic>
        <p:nvPicPr>
          <p:cNvPr id="21509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r="6410"/>
          <a:stretch>
            <a:fillRect/>
          </a:stretch>
        </p:blipFill>
        <p:spPr>
          <a:xfrm>
            <a:off x="5181600" y="990600"/>
            <a:ext cx="3886200" cy="2914650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 Example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752600"/>
            <a:ext cx="8534400" cy="4648200"/>
            <a:chOff x="288" y="1056"/>
            <a:chExt cx="5376" cy="2928"/>
          </a:xfrm>
        </p:grpSpPr>
        <p:pic>
          <p:nvPicPr>
            <p:cNvPr id="2253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At threshold t:</a:t>
              </a:r>
            </a:p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TPR=0.5, FNR=0.5, FPR=0.12, TNR=0.88</a:t>
              </a:r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- 1-dimensional data set containing 2 classes (positive and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Any points located at x &gt; t is classified as 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ROC for Model Comparison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/>
              <a:t>No model consistently outperforms the other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1</a:t>
            </a:r>
            <a:r>
              <a:rPr lang="en-US" altLang="en-US" sz="2400" b="0" dirty="0"/>
              <a:t> is better for small FPR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2</a:t>
            </a:r>
            <a:r>
              <a:rPr lang="en-US" altLang="en-US" sz="2400" b="0" dirty="0"/>
              <a:t> is better for large FPR</a:t>
            </a:r>
          </a:p>
          <a:p>
            <a:pPr lvl="1">
              <a:buSzPct val="75000"/>
              <a:buFont typeface="Monotype Sorts" pitchFamily="2" charset="2"/>
              <a:buNone/>
            </a:pPr>
            <a:endParaRPr lang="en-US" altLang="en-US" sz="1000" b="0" dirty="0"/>
          </a:p>
          <a:p>
            <a:r>
              <a:rPr lang="en-US" altLang="en-US" sz="2400" b="0" dirty="0"/>
              <a:t>Area Under the ROC curve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Ideal: 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 dirty="0"/>
              <a:t> Area = 1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Random guess: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 dirty="0"/>
              <a:t> Area = 0.5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graphicFrame>
        <p:nvGraphicFramePr>
          <p:cNvPr id="133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21816"/>
              </p:ext>
            </p:extLst>
          </p:nvPr>
        </p:nvGraphicFramePr>
        <p:xfrm>
          <a:off x="381000" y="12954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4419600" y="1066800"/>
            <a:ext cx="46482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Use a classifier that produces a continuous-valued score for each instance</a:t>
            </a:r>
          </a:p>
          <a:p>
            <a:pPr marL="804863" lvl="1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The more likely it is for the instance to be in the + class, the higher the score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Sort the instances in decreasing order according to the score 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/>
              <a:t>Apply a threshold </a:t>
            </a:r>
            <a:r>
              <a:rPr lang="en-US" altLang="en-US" sz="2200" b="0" dirty="0"/>
              <a:t>at each unique value of the score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Count the number of TP, FP, </a:t>
            </a:r>
            <a:br>
              <a:rPr lang="en-US" altLang="en-US" sz="2200" b="0" dirty="0"/>
            </a:br>
            <a:r>
              <a:rPr lang="en-US" altLang="en-US" sz="2200" b="0" dirty="0"/>
              <a:t>TN, FN at each threshold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TPR = TP/(TP+FN)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FPR = FP/(FP + TN)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41672"/>
              </p:ext>
            </p:extLst>
          </p:nvPr>
        </p:nvGraphicFramePr>
        <p:xfrm>
          <a:off x="139065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Document" r:id="rId3" imgW="10594848" imgH="3913632" progId="Word.Document.8">
                  <p:embed/>
                </p:oleObj>
              </mc:Choice>
              <mc:Fallback>
                <p:oleObj name="Document" r:id="rId3" imgW="10594848" imgH="39136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" y="1399401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/>
              <a:t>Threshold &gt;=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ROC Curve: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0668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0668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Building Classifiers with Imbalanced Training Set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Modify the distribution of training data so that rare class is well-represented in training set</a:t>
            </a:r>
          </a:p>
          <a:p>
            <a:pPr lvl="1"/>
            <a:r>
              <a:rPr lang="en-US" altLang="en-US" dirty="0" err="1"/>
              <a:t>Undersample</a:t>
            </a:r>
            <a:r>
              <a:rPr lang="en-US" altLang="en-US" dirty="0"/>
              <a:t> the majority class</a:t>
            </a:r>
          </a:p>
          <a:p>
            <a:pPr lvl="1"/>
            <a:r>
              <a:rPr lang="en-US" altLang="en-US" dirty="0"/>
              <a:t>Oversample the rare class</a:t>
            </a:r>
          </a:p>
          <a:p>
            <a:pPr marL="0" indent="0">
              <a:buNone/>
            </a:pPr>
            <a:endParaRPr lang="en-US" altLang="en-US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is better?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524000" y="1600200"/>
          <a:ext cx="6096000" cy="18772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12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676400" y="4267200"/>
          <a:ext cx="6096000" cy="191885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3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75260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245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6547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Evaluation measures such as accuracy are not well-suited for imbalanced class</a:t>
            </a:r>
          </a:p>
          <a:p>
            <a:endParaRPr lang="en-US" altLang="en-US" dirty="0"/>
          </a:p>
          <a:p>
            <a:r>
              <a:rPr lang="en-US" altLang="en-US" dirty="0"/>
              <a:t>Detecting the rare class is like finding a needle in a haystack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524000" y="1600200"/>
          <a:ext cx="6096000" cy="18772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12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676400" y="4267200"/>
          <a:ext cx="6096000" cy="191885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3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184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524000" y="1600200"/>
          <a:ext cx="6096000" cy="18772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12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676400" y="4267200"/>
          <a:ext cx="6096000" cy="191885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3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184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524000" y="3016157"/>
          <a:ext cx="6096000" cy="275433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5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369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7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Confusion Matrix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Confusion Matrix:</a:t>
            </a:r>
          </a:p>
        </p:txBody>
      </p:sp>
      <p:graphicFrame>
        <p:nvGraphicFramePr>
          <p:cNvPr id="1321988" name="Group 4"/>
          <p:cNvGraphicFramePr>
            <a:graphicFrameLocks noGrp="1"/>
          </p:cNvGraphicFramePr>
          <p:nvPr/>
        </p:nvGraphicFramePr>
        <p:xfrm>
          <a:off x="1219200" y="19050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048000" y="4876800"/>
            <a:ext cx="2209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a: TP (true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b: FN (false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c: FP (false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d: TN (true negative)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Accuracy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Most widely-used metric:</a:t>
            </a:r>
          </a:p>
          <a:p>
            <a:endParaRPr lang="en-US" altLang="en-US"/>
          </a:p>
        </p:txBody>
      </p:sp>
      <p:graphicFrame>
        <p:nvGraphicFramePr>
          <p:cNvPr id="1323012" name="Group 4"/>
          <p:cNvGraphicFramePr>
            <a:graphicFrameLocks noGrp="1"/>
          </p:cNvGraphicFramePr>
          <p:nvPr/>
        </p:nvGraphicFramePr>
        <p:xfrm>
          <a:off x="1524000" y="1219200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5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5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3" imgW="5664200" imgH="723900" progId="Equation.3">
                  <p:embed/>
                </p:oleObj>
              </mc:Choice>
              <mc:Fallback>
                <p:oleObj name="Equation" r:id="rId3" imgW="5664200" imgH="723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Accuracy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NO examples = 990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YES examples = 10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Accuracy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NO examples = 990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YES examples = 10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04571"/>
              </p:ext>
            </p:extLst>
          </p:nvPr>
        </p:nvGraphicFramePr>
        <p:xfrm>
          <a:off x="1524000" y="3016157"/>
          <a:ext cx="6096000" cy="275433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5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369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Accuracy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NO examples = 990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YES examples = 10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If a model predicts everything to be class NO, accuracy is 990/1000 = 99 %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is misleading because the model does not detect any class YES example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Detecting the rare class is usually more interesting (e.g., frauds, intrusions, defects,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59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is better?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60064"/>
              </p:ext>
            </p:extLst>
          </p:nvPr>
        </p:nvGraphicFramePr>
        <p:xfrm>
          <a:off x="1524000" y="1600200"/>
          <a:ext cx="6096000" cy="18772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12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5660"/>
              </p:ext>
            </p:extLst>
          </p:nvPr>
        </p:nvGraphicFramePr>
        <p:xfrm>
          <a:off x="1676400" y="4267200"/>
          <a:ext cx="6096000" cy="191885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3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75260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245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02826853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146480016</TotalTime>
  <Pages>3</Pages>
  <Words>1403</Words>
  <Application>Microsoft Office PowerPoint</Application>
  <PresentationFormat>On-screen Show (4:3)</PresentationFormat>
  <Paragraphs>422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Equation</vt:lpstr>
      <vt:lpstr>Visio</vt:lpstr>
      <vt:lpstr>Document</vt:lpstr>
      <vt:lpstr>Data Mining  Classification: Alternative Techniques</vt:lpstr>
      <vt:lpstr>Class Imbalance Problem</vt:lpstr>
      <vt:lpstr>Challenges</vt:lpstr>
      <vt:lpstr>Confusion Matrix</vt:lpstr>
      <vt:lpstr>Accuracy</vt:lpstr>
      <vt:lpstr>Problem with Accuracy</vt:lpstr>
      <vt:lpstr>Problem with Accuracy</vt:lpstr>
      <vt:lpstr>Problem with Accuracy</vt:lpstr>
      <vt:lpstr>Which model is better?</vt:lpstr>
      <vt:lpstr>Which model is better?</vt:lpstr>
      <vt:lpstr>Alternative Measures</vt:lpstr>
      <vt:lpstr>Alternative Measures</vt:lpstr>
      <vt:lpstr>Alternative Measures</vt:lpstr>
      <vt:lpstr>Alternative Measures</vt:lpstr>
      <vt:lpstr>Alternative Measures</vt:lpstr>
      <vt:lpstr>Measures of Classification Performance</vt:lpstr>
      <vt:lpstr>Alternative Measures</vt:lpstr>
      <vt:lpstr>Alternative Measures</vt:lpstr>
      <vt:lpstr>ROC (Receiver Operating Characteristic)</vt:lpstr>
      <vt:lpstr>ROC Curve</vt:lpstr>
      <vt:lpstr>ROC (Receiver Operating Characteristic)</vt:lpstr>
      <vt:lpstr>Example: Decision Trees</vt:lpstr>
      <vt:lpstr>ROC Curve Example</vt:lpstr>
      <vt:lpstr>ROC Curve Example</vt:lpstr>
      <vt:lpstr>Using ROC for Model Comparison</vt:lpstr>
      <vt:lpstr>How to Construct an ROC curve</vt:lpstr>
      <vt:lpstr>How to construct an ROC curve</vt:lpstr>
      <vt:lpstr>Building Classifiers with Imbalanced Training Set</vt:lpstr>
      <vt:lpstr>Which model is better?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Michael Steinbach</cp:lastModifiedBy>
  <cp:revision>445</cp:revision>
  <cp:lastPrinted>2019-09-27T17:30:37Z</cp:lastPrinted>
  <dcterms:created xsi:type="dcterms:W3CDTF">1998-03-18T13:44:31Z</dcterms:created>
  <dcterms:modified xsi:type="dcterms:W3CDTF">2020-10-06T23:08:19Z</dcterms:modified>
</cp:coreProperties>
</file>