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515" r:id="rId2"/>
    <p:sldId id="571" r:id="rId3"/>
    <p:sldId id="572" r:id="rId4"/>
    <p:sldId id="590" r:id="rId5"/>
    <p:sldId id="591" r:id="rId6"/>
    <p:sldId id="576" r:id="rId7"/>
    <p:sldId id="587" r:id="rId8"/>
    <p:sldId id="589" r:id="rId9"/>
    <p:sldId id="585" r:id="rId10"/>
    <p:sldId id="586" r:id="rId11"/>
    <p:sldId id="583" r:id="rId12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22" autoAdjust="0"/>
    <p:restoredTop sz="94551" autoAdjust="0"/>
  </p:normalViewPr>
  <p:slideViewPr>
    <p:cSldViewPr>
      <p:cViewPr varScale="1">
        <p:scale>
          <a:sx n="47" d="100"/>
          <a:sy n="47" d="100"/>
        </p:scale>
        <p:origin x="756" y="60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044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2591" y="4416098"/>
            <a:ext cx="5143698" cy="41809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811" tIns="48408" rIns="96811" bIns="484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2213" y="704850"/>
            <a:ext cx="4629150" cy="34718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8127962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0088"/>
            <a:ext cx="4643437" cy="3482975"/>
          </a:xfrm>
          <a:solidFill>
            <a:srgbClr val="FFFFFF"/>
          </a:solidFill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112" y="4416098"/>
            <a:ext cx="5142177" cy="418092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77" tIns="45784" rIns="91577" bIns="45784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8128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390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749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2724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235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391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3592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8983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552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936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816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961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43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263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155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 Third Level</a:t>
            </a:r>
          </a:p>
        </p:txBody>
      </p:sp>
      <p:grpSp>
        <p:nvGrpSpPr>
          <p:cNvPr id="1028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457200" y="6400800"/>
            <a:ext cx="8534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 smtClean="0"/>
              <a:t>9/30/2020</a:t>
            </a:r>
            <a:r>
              <a:rPr lang="en-US" dirty="0"/>
              <a:t>		</a:t>
            </a:r>
            <a:r>
              <a:rPr lang="en-US" baseline="0" dirty="0"/>
              <a:t>      </a:t>
            </a:r>
            <a:r>
              <a:rPr lang="en-US" dirty="0"/>
              <a:t>Introduction to Data Mining, 2</a:t>
            </a:r>
            <a:r>
              <a:rPr lang="en-US" baseline="30000" dirty="0"/>
              <a:t>nd</a:t>
            </a:r>
            <a:r>
              <a:rPr lang="en-US" dirty="0"/>
              <a:t> Edition 			              </a:t>
            </a:r>
            <a:fld id="{7C9F7F48-2944-4AF0-87BF-27ECBE076434}" type="slidenum">
              <a:rPr lang="en-US" smtClean="0"/>
              <a:pPr>
                <a:spcBef>
                  <a:spcPct val="50000"/>
                </a:spcBef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6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838200"/>
          </a:xfrm>
        </p:spPr>
        <p:txBody>
          <a:bodyPr/>
          <a:lstStyle/>
          <a:p>
            <a:pPr algn="ctr"/>
            <a:r>
              <a:rPr lang="en-US" altLang="en-US"/>
              <a:t>Data Mining </a:t>
            </a:r>
            <a:br>
              <a:rPr lang="en-US" altLang="en-US"/>
            </a:br>
            <a:r>
              <a:rPr lang="en-US" altLang="en-US"/>
              <a:t>Classification: Alternative Techniques</a:t>
            </a:r>
          </a:p>
        </p:txBody>
      </p:sp>
      <p:sp>
        <p:nvSpPr>
          <p:cNvPr id="2051" name="Rectangle 1027"/>
          <p:cNvSpPr>
            <a:spLocks noChangeArrowheads="1"/>
          </p:cNvSpPr>
          <p:nvPr/>
        </p:nvSpPr>
        <p:spPr bwMode="auto">
          <a:xfrm>
            <a:off x="381000" y="1340710"/>
            <a:ext cx="8229600" cy="502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/>
              <a:t>Lecture Notes for Chapter 4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32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/>
              <a:t>Instance-Based Learning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32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0" dirty="0"/>
              <a:t>Introduction to Data Mining , 2</a:t>
            </a:r>
            <a:r>
              <a:rPr lang="en-US" altLang="en-US" sz="3200" b="0" baseline="30000" dirty="0"/>
              <a:t>nd</a:t>
            </a:r>
            <a:r>
              <a:rPr lang="en-US" altLang="en-US" sz="3200" b="0" dirty="0"/>
              <a:t> Edition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800" b="0" dirty="0"/>
              <a:t>by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2800" b="0" dirty="0"/>
              <a:t>Tan, Steinbach, Karpatne, Kumar</a:t>
            </a:r>
          </a:p>
          <a:p>
            <a:pPr algn="ctr"/>
            <a:endParaRPr lang="en-US" altLang="en-US" sz="1600" b="0" dirty="0"/>
          </a:p>
          <a:p>
            <a:pPr algn="ctr"/>
            <a:endParaRPr lang="en-US" altLang="en-US" sz="1600" b="0" dirty="0"/>
          </a:p>
          <a:p>
            <a:pPr algn="ctr"/>
            <a:endParaRPr lang="en-US" altLang="en-US" sz="1600" b="0" dirty="0"/>
          </a:p>
          <a:p>
            <a:endParaRPr lang="en-US" altLang="en-US" sz="2000" b="0" dirty="0"/>
          </a:p>
        </p:txBody>
      </p:sp>
      <p:grpSp>
        <p:nvGrpSpPr>
          <p:cNvPr id="2052" name="Group 2052"/>
          <p:cNvGrpSpPr>
            <a:grpSpLocks/>
          </p:cNvGrpSpPr>
          <p:nvPr/>
        </p:nvGrpSpPr>
        <p:grpSpPr bwMode="auto">
          <a:xfrm>
            <a:off x="304800" y="990600"/>
            <a:ext cx="8534400" cy="152400"/>
            <a:chOff x="264" y="788"/>
            <a:chExt cx="5232" cy="124"/>
          </a:xfrm>
        </p:grpSpPr>
        <p:sp>
          <p:nvSpPr>
            <p:cNvPr id="2053" name="Rectangle 2053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4" name="Rectangle 2054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 Neighbor Classification…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 smtClean="0"/>
              <a:t>Handling irrelevant </a:t>
            </a:r>
            <a:r>
              <a:rPr lang="en-US" altLang="en-US" b="1" dirty="0"/>
              <a:t>and redundant attributes</a:t>
            </a:r>
          </a:p>
          <a:p>
            <a:pPr lvl="1"/>
            <a:r>
              <a:rPr lang="en-US" dirty="0"/>
              <a:t>Irrelevant attributes add noise to the proximity measure</a:t>
            </a:r>
          </a:p>
          <a:p>
            <a:pPr lvl="1"/>
            <a:r>
              <a:rPr lang="en-US" dirty="0"/>
              <a:t>Redundant attributes bias the proximity measure towards certain attributes</a:t>
            </a:r>
          </a:p>
          <a:p>
            <a:pPr lvl="1"/>
            <a:r>
              <a:rPr lang="en-US" dirty="0"/>
              <a:t>Can use variable selection or dimensionality reduction to address irrelevant and redundant attributes</a:t>
            </a:r>
          </a:p>
        </p:txBody>
      </p:sp>
    </p:spTree>
    <p:extLst>
      <p:ext uri="{BB962C8B-B14F-4D97-AF65-F5344CB8AC3E}">
        <p14:creationId xmlns:p14="http://schemas.microsoft.com/office/powerpoint/2010/main" val="167577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KNN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having to compute distance to all objects in the training set</a:t>
            </a:r>
          </a:p>
          <a:p>
            <a:pPr lvl="1"/>
            <a:r>
              <a:rPr lang="en-US" dirty="0"/>
              <a:t>Multi-dimensional access methods (k-d trees)  </a:t>
            </a:r>
          </a:p>
          <a:p>
            <a:pPr lvl="1"/>
            <a:r>
              <a:rPr lang="en-US" dirty="0"/>
              <a:t>Fast approximate similarity search</a:t>
            </a:r>
          </a:p>
          <a:p>
            <a:pPr lvl="1"/>
            <a:r>
              <a:rPr lang="en-US" dirty="0"/>
              <a:t>Locality Sensitive Hashing (LSH) </a:t>
            </a:r>
          </a:p>
          <a:p>
            <a:r>
              <a:rPr lang="en-US" dirty="0"/>
              <a:t>Condensing</a:t>
            </a:r>
          </a:p>
          <a:p>
            <a:pPr lvl="1"/>
            <a:r>
              <a:rPr lang="en-US" dirty="0"/>
              <a:t>Determine a smaller set of objects that give the same performance</a:t>
            </a:r>
          </a:p>
          <a:p>
            <a:r>
              <a:rPr lang="en-US" dirty="0"/>
              <a:t>Editing</a:t>
            </a:r>
          </a:p>
          <a:p>
            <a:pPr lvl="1"/>
            <a:r>
              <a:rPr lang="en-US" dirty="0"/>
              <a:t>Remove objects to improve efficiency </a:t>
            </a:r>
          </a:p>
        </p:txBody>
      </p:sp>
    </p:spTree>
    <p:extLst>
      <p:ext uri="{BB962C8B-B14F-4D97-AF65-F5344CB8AC3E}">
        <p14:creationId xmlns:p14="http://schemas.microsoft.com/office/powerpoint/2010/main" val="413906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 Neighbor Classifiers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Basic idea:</a:t>
            </a:r>
          </a:p>
          <a:p>
            <a:pPr lvl="1"/>
            <a:r>
              <a:rPr lang="en-US" altLang="en-US"/>
              <a:t>If it walks like a duck, quacks like a duck, then it’s probably a duck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2819400"/>
            <a:ext cx="8229600" cy="3429000"/>
            <a:chOff x="192" y="1776"/>
            <a:chExt cx="5184" cy="2160"/>
          </a:xfrm>
        </p:grpSpPr>
        <p:pic>
          <p:nvPicPr>
            <p:cNvPr id="38930" name="Picture 5" descr="j034580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2160"/>
              <a:ext cx="528" cy="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1" name="Picture 6" descr="j023958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" y="2640"/>
              <a:ext cx="720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2" name="Picture 7" descr="j035038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1968"/>
              <a:ext cx="44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3" name="Picture 8" descr="j033063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2976"/>
              <a:ext cx="373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4" name="Picture 9" descr="j035038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3168"/>
              <a:ext cx="624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5" name="Picture 10" descr="j035035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2448"/>
              <a:ext cx="720" cy="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36" name="Oval 11"/>
            <p:cNvSpPr>
              <a:spLocks noChangeArrowheads="1"/>
            </p:cNvSpPr>
            <p:nvPr/>
          </p:nvSpPr>
          <p:spPr bwMode="auto">
            <a:xfrm>
              <a:off x="816" y="1776"/>
              <a:ext cx="2544" cy="216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37" name="Text Box 12"/>
            <p:cNvSpPr txBox="1">
              <a:spLocks noChangeArrowheads="1"/>
            </p:cNvSpPr>
            <p:nvPr/>
          </p:nvSpPr>
          <p:spPr bwMode="auto">
            <a:xfrm>
              <a:off x="192" y="3312"/>
              <a:ext cx="8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Training Records</a:t>
              </a:r>
            </a:p>
          </p:txBody>
        </p:sp>
        <p:sp>
          <p:nvSpPr>
            <p:cNvPr id="38938" name="Text Box 13"/>
            <p:cNvSpPr txBox="1">
              <a:spLocks noChangeArrowheads="1"/>
            </p:cNvSpPr>
            <p:nvPr/>
          </p:nvSpPr>
          <p:spPr bwMode="auto">
            <a:xfrm>
              <a:off x="4512" y="2064"/>
              <a:ext cx="8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Test Record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667000" y="3048000"/>
            <a:ext cx="4572000" cy="2286000"/>
            <a:chOff x="1680" y="1920"/>
            <a:chExt cx="2880" cy="1440"/>
          </a:xfrm>
        </p:grpSpPr>
        <p:sp>
          <p:nvSpPr>
            <p:cNvPr id="38923" name="Text Box 15"/>
            <p:cNvSpPr txBox="1">
              <a:spLocks noChangeArrowheads="1"/>
            </p:cNvSpPr>
            <p:nvPr/>
          </p:nvSpPr>
          <p:spPr bwMode="auto">
            <a:xfrm>
              <a:off x="3312" y="1920"/>
              <a:ext cx="8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Compute Distance</a:t>
              </a:r>
            </a:p>
          </p:txBody>
        </p:sp>
        <p:grpSp>
          <p:nvGrpSpPr>
            <p:cNvPr id="38924" name="Group 16"/>
            <p:cNvGrpSpPr>
              <a:grpSpLocks/>
            </p:cNvGrpSpPr>
            <p:nvPr/>
          </p:nvGrpSpPr>
          <p:grpSpPr bwMode="auto">
            <a:xfrm>
              <a:off x="1680" y="2256"/>
              <a:ext cx="2880" cy="1104"/>
              <a:chOff x="1680" y="2256"/>
              <a:chExt cx="2880" cy="1104"/>
            </a:xfrm>
          </p:grpSpPr>
          <p:sp>
            <p:nvSpPr>
              <p:cNvPr id="38925" name="Line 17"/>
              <p:cNvSpPr>
                <a:spLocks noChangeShapeType="1"/>
              </p:cNvSpPr>
              <p:nvPr/>
            </p:nvSpPr>
            <p:spPr bwMode="auto">
              <a:xfrm>
                <a:off x="2832" y="2256"/>
                <a:ext cx="1680" cy="57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26" name="Line 18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27" name="Line 19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28" name="Line 20"/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2832" cy="1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29" name="Line 21"/>
              <p:cNvSpPr>
                <a:spLocks noChangeShapeType="1"/>
              </p:cNvSpPr>
              <p:nvPr/>
            </p:nvSpPr>
            <p:spPr bwMode="auto">
              <a:xfrm>
                <a:off x="1920" y="2352"/>
                <a:ext cx="2544" cy="52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4038600" y="4572000"/>
            <a:ext cx="3352800" cy="1327150"/>
            <a:chOff x="2544" y="2880"/>
            <a:chExt cx="2112" cy="836"/>
          </a:xfrm>
        </p:grpSpPr>
        <p:sp>
          <p:nvSpPr>
            <p:cNvPr id="38919" name="Text Box 23"/>
            <p:cNvSpPr txBox="1">
              <a:spLocks noChangeArrowheads="1"/>
            </p:cNvSpPr>
            <p:nvPr/>
          </p:nvSpPr>
          <p:spPr bwMode="auto">
            <a:xfrm>
              <a:off x="3264" y="3312"/>
              <a:ext cx="13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Choose k of the “nearest” records</a:t>
              </a:r>
            </a:p>
          </p:txBody>
        </p:sp>
        <p:grpSp>
          <p:nvGrpSpPr>
            <p:cNvPr id="38920" name="Group 24"/>
            <p:cNvGrpSpPr>
              <a:grpSpLocks/>
            </p:cNvGrpSpPr>
            <p:nvPr/>
          </p:nvGrpSpPr>
          <p:grpSpPr bwMode="auto">
            <a:xfrm>
              <a:off x="2544" y="2880"/>
              <a:ext cx="2016" cy="480"/>
              <a:chOff x="2544" y="2880"/>
              <a:chExt cx="2016" cy="480"/>
            </a:xfrm>
          </p:grpSpPr>
          <p:sp>
            <p:nvSpPr>
              <p:cNvPr id="38921" name="Line 25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22" name="Line 26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Nearest-Neighbor Classifiers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5029200" y="1143000"/>
            <a:ext cx="3962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1800" b="0" dirty="0"/>
              <a:t>Requires </a:t>
            </a:r>
            <a:r>
              <a:rPr lang="en-US" altLang="en-US" sz="1800" b="0" dirty="0" smtClean="0"/>
              <a:t>the following:</a:t>
            </a:r>
            <a:endParaRPr lang="en-US" altLang="en-US" sz="1800" b="0" dirty="0"/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1800" b="0" dirty="0"/>
              <a:t>A</a:t>
            </a:r>
            <a:r>
              <a:rPr lang="en-US" altLang="en-US" sz="1800" b="0" dirty="0" smtClean="0"/>
              <a:t> </a:t>
            </a:r>
            <a:r>
              <a:rPr lang="en-US" altLang="en-US" sz="1800" b="0" dirty="0"/>
              <a:t>set of labeled records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1800" b="0" dirty="0" smtClean="0"/>
              <a:t>Proximity </a:t>
            </a:r>
            <a:r>
              <a:rPr lang="en-US" altLang="en-US" sz="1800" b="0" dirty="0"/>
              <a:t>metric to compute </a:t>
            </a:r>
            <a:r>
              <a:rPr lang="en-US" altLang="en-US" sz="1800" b="0" dirty="0" smtClean="0"/>
              <a:t>distance/similarity </a:t>
            </a:r>
            <a:r>
              <a:rPr lang="en-US" altLang="en-US" sz="1800" b="0" dirty="0"/>
              <a:t>between </a:t>
            </a:r>
            <a:r>
              <a:rPr lang="en-US" altLang="en-US" sz="1800" b="0" dirty="0" smtClean="0"/>
              <a:t>a pair of </a:t>
            </a:r>
            <a:r>
              <a:rPr lang="en-US" altLang="en-US" sz="1800" b="0" dirty="0" smtClean="0"/>
              <a:t>records (e.g., Euclidean distance)</a:t>
            </a:r>
            <a:endParaRPr lang="en-US" altLang="en-US" sz="1800" b="0" dirty="0"/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1800" b="0" dirty="0"/>
              <a:t>The value of </a:t>
            </a:r>
            <a:r>
              <a:rPr lang="en-US" altLang="en-US" sz="1800" b="0" i="1" dirty="0"/>
              <a:t>k</a:t>
            </a:r>
            <a:r>
              <a:rPr lang="en-US" altLang="en-US" sz="1800" b="0" dirty="0"/>
              <a:t>, the number of nearest neighbors to </a:t>
            </a:r>
            <a:r>
              <a:rPr lang="en-US" altLang="en-US" sz="1800" b="0" dirty="0" smtClean="0"/>
              <a:t>retrieve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1800" b="0" dirty="0" smtClean="0"/>
              <a:t>A method for using </a:t>
            </a:r>
            <a:r>
              <a:rPr lang="en-US" altLang="en-US" sz="1800" b="0" dirty="0"/>
              <a:t>class labels of </a:t>
            </a:r>
            <a:r>
              <a:rPr lang="en-US" altLang="en-US" sz="1800" b="0" dirty="0" smtClean="0"/>
              <a:t>K nearest </a:t>
            </a:r>
            <a:r>
              <a:rPr lang="en-US" altLang="en-US" sz="1800" b="0" dirty="0"/>
              <a:t>neighbors to determine the class label of unknown record (e.g., by taking majority vote)</a:t>
            </a:r>
          </a:p>
          <a:p>
            <a:pPr marL="457200" lvl="1" inden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</a:pPr>
            <a:endParaRPr lang="en-US" altLang="en-US" sz="1800" b="0" dirty="0"/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457200" y="1143000"/>
          <a:ext cx="4316413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1" name="Visio" r:id="rId3" imgW="7007454" imgH="8108144" progId="Visio.Drawing.6">
                  <p:embed/>
                </p:oleObj>
              </mc:Choice>
              <mc:Fallback>
                <p:oleObj name="Visio" r:id="rId3" imgW="7007454" imgH="8108144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43000"/>
                        <a:ext cx="4316413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 smtClean="0"/>
              <a:t>How to Determine the class label of a Test Sample?</a:t>
            </a:r>
            <a:endParaRPr lang="en-US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0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11162" y="1143000"/>
                <a:ext cx="8504238" cy="5181600"/>
              </a:xfrm>
            </p:spPr>
            <p:txBody>
              <a:bodyPr/>
              <a:lstStyle/>
              <a:p>
                <a:pPr>
                  <a:buFont typeface="Monotype Sorts" pitchFamily="2" charset="2"/>
                  <a:buNone/>
                </a:pPr>
                <a:endParaRPr lang="en-US" altLang="en-US" dirty="0"/>
              </a:p>
              <a:p>
                <a:r>
                  <a:rPr lang="en-US" altLang="en-US" dirty="0" smtClean="0"/>
                  <a:t>Take </a:t>
                </a:r>
                <a:r>
                  <a:rPr lang="en-US" altLang="en-US" dirty="0"/>
                  <a:t>the majority vote of class labels among the k-nearest neighbors</a:t>
                </a:r>
              </a:p>
              <a:p>
                <a:r>
                  <a:rPr lang="en-US" altLang="en-US" dirty="0"/>
                  <a:t>Weight the vote according to distance</a:t>
                </a:r>
              </a:p>
              <a:p>
                <a:pPr lvl="1"/>
                <a:r>
                  <a:rPr lang="en-US" altLang="en-US" dirty="0"/>
                  <a:t> weight factor,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= 1/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i="1" baseline="30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en-US" baseline="30000" dirty="0"/>
              </a:p>
            </p:txBody>
          </p:sp>
        </mc:Choice>
        <mc:Fallback>
          <p:sp>
            <p:nvSpPr>
              <p:cNvPr id="430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1162" y="1143000"/>
                <a:ext cx="8504238" cy="5181600"/>
              </a:xfrm>
              <a:blipFill>
                <a:blip r:embed="rId2"/>
                <a:stretch>
                  <a:fillRect l="-716" r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160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Choice of proximity measure matters</a:t>
            </a:r>
            <a:endParaRPr lang="en-US" alt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en-US" b="1" dirty="0"/>
          </a:p>
          <a:p>
            <a:r>
              <a:rPr lang="en-US" altLang="en-US" sz="2400" dirty="0"/>
              <a:t>For documents, cosine is better than correlation or Euclidean</a:t>
            </a:r>
          </a:p>
          <a:p>
            <a:pPr lvl="1"/>
            <a:endParaRPr lang="en-US" altLang="en-US" sz="24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3200400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/>
              <a:t>1 1 1 1 1 1 1 1 1 1 1 0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57200" y="3886200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0 1 1 1 1 1 1 1 1 1 1 1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876800" y="3213100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/>
              <a:t>0 0 0 0 0 0 0 0 0 0 0 1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876800" y="3898900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/>
              <a:t>1 0 0 0 0 0 0 0 0 0 0 0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962400" y="3517900"/>
            <a:ext cx="558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2400" b="0"/>
              <a:t>vs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460500" y="4656077"/>
            <a:ext cx="5562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0" dirty="0"/>
              <a:t>Euclidean distance = 1.4142  for both </a:t>
            </a:r>
            <a:r>
              <a:rPr lang="en-US" altLang="en-US" sz="2000" b="0" dirty="0" smtClean="0"/>
              <a:t>pairs, but the cosine similarity  measure has different values for these pairs.</a:t>
            </a:r>
            <a:endParaRPr lang="en-US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56698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 Neighbor Classification…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Choosing the value of k:</a:t>
            </a:r>
          </a:p>
          <a:p>
            <a:pPr lvl="1"/>
            <a:r>
              <a:rPr lang="en-US" altLang="en-US" sz="2400"/>
              <a:t>If k is too small, sensitive to noise points</a:t>
            </a:r>
          </a:p>
          <a:p>
            <a:pPr lvl="1"/>
            <a:r>
              <a:rPr lang="en-US" altLang="en-US" sz="2400"/>
              <a:t>If k is too large, neighborhood may include points from other classes</a:t>
            </a:r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3657600" y="3078163"/>
          <a:ext cx="3738563" cy="317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6" name="Visio" r:id="rId3" imgW="6582512" imgH="5298053" progId="Visio.Drawing.6">
                  <p:embed/>
                </p:oleObj>
              </mc:Choice>
              <mc:Fallback>
                <p:oleObj name="Visio" r:id="rId3" imgW="6582512" imgH="5298053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078163"/>
                        <a:ext cx="3738563" cy="317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 Neighbor Classification…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Data preprocessing is often required</a:t>
            </a:r>
          </a:p>
          <a:p>
            <a:pPr lvl="1"/>
            <a:r>
              <a:rPr lang="en-US" altLang="en-US" sz="2400" dirty="0"/>
              <a:t>Attributes may have to be scaled to prevent distance measures from being dominated by one of the attributes</a:t>
            </a:r>
          </a:p>
          <a:p>
            <a:pPr lvl="2"/>
            <a:r>
              <a:rPr lang="en-US" altLang="en-US" sz="2200" dirty="0"/>
              <a:t>Example:</a:t>
            </a:r>
          </a:p>
          <a:p>
            <a:pPr lvl="3"/>
            <a:r>
              <a:rPr lang="en-US" altLang="en-US" dirty="0"/>
              <a:t> height of a person may vary from 1.5m to 1.8m</a:t>
            </a:r>
          </a:p>
          <a:p>
            <a:pPr lvl="3"/>
            <a:r>
              <a:rPr lang="en-US" altLang="en-US" dirty="0"/>
              <a:t> weight of a person may vary from 90lb to 300lb</a:t>
            </a:r>
          </a:p>
          <a:p>
            <a:pPr lvl="3"/>
            <a:r>
              <a:rPr lang="en-US" altLang="en-US" dirty="0"/>
              <a:t> income of a person may vary from $10K to $1M</a:t>
            </a:r>
          </a:p>
          <a:p>
            <a:pPr lvl="3"/>
            <a:endParaRPr lang="en-US" altLang="en-US" dirty="0"/>
          </a:p>
          <a:p>
            <a:pPr lvl="1"/>
            <a:r>
              <a:rPr lang="en-US" altLang="en-US" dirty="0"/>
              <a:t>Time series are often standardized to have 0 means a standard deviation of 1</a:t>
            </a:r>
          </a:p>
        </p:txBody>
      </p:sp>
    </p:spTree>
    <p:extLst>
      <p:ext uri="{BB962C8B-B14F-4D97-AF65-F5344CB8AC3E}">
        <p14:creationId xmlns:p14="http://schemas.microsoft.com/office/powerpoint/2010/main" val="176231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Nearest-neighbor classifiers</a:t>
            </a: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194" y="3276600"/>
            <a:ext cx="4038600" cy="3190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5181600" y="2564990"/>
            <a:ext cx="3835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2400" b="0" dirty="0"/>
              <a:t>1-nn decision boundary is a </a:t>
            </a:r>
            <a:r>
              <a:rPr lang="en-US" altLang="en-US" sz="2400" b="0" dirty="0" err="1"/>
              <a:t>Voronoi</a:t>
            </a:r>
            <a:r>
              <a:rPr lang="en-US" altLang="en-US" sz="2400" b="0" dirty="0"/>
              <a:t> Diagram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8600" y="990600"/>
            <a:ext cx="39624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Nearest </a:t>
            </a:r>
            <a:r>
              <a:rPr lang="en-US" altLang="en-US" sz="2800" b="0" dirty="0"/>
              <a:t>neighbor</a:t>
            </a:r>
            <a:r>
              <a:rPr lang="en-US" altLang="en-US" sz="2400" b="0" dirty="0"/>
              <a:t> classifiers are local classifiers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endParaRPr lang="en-US" altLang="en-US" sz="2400" b="0" dirty="0"/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They can produce decision boundaries of arbitrary shapes</a:t>
            </a:r>
            <a:r>
              <a:rPr lang="en-US" altLang="en-US" sz="1800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2034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 Neighbor Classification…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 smtClean="0"/>
              <a:t>How to handle missing </a:t>
            </a:r>
            <a:r>
              <a:rPr lang="en-US" altLang="en-US" b="1" dirty="0"/>
              <a:t>values in training and test </a:t>
            </a:r>
            <a:r>
              <a:rPr lang="en-US" altLang="en-US" b="1" dirty="0" smtClean="0"/>
              <a:t>sets?</a:t>
            </a:r>
            <a:endParaRPr lang="en-US" altLang="en-US" b="1" dirty="0"/>
          </a:p>
          <a:p>
            <a:pPr lvl="1"/>
            <a:r>
              <a:rPr lang="en-US" dirty="0"/>
              <a:t>Proximity computations normally require the presence of all attributes</a:t>
            </a:r>
          </a:p>
          <a:p>
            <a:pPr lvl="1"/>
            <a:r>
              <a:rPr lang="en-US" dirty="0"/>
              <a:t>Some approaches use the subset of attributes present in two instances  </a:t>
            </a:r>
          </a:p>
          <a:p>
            <a:pPr marL="1254125" lvl="2" indent="-339725"/>
            <a:r>
              <a:rPr lang="en-US" dirty="0"/>
              <a:t>This may not produce good results since it effectively uses different  proximity measures for each pair of instances</a:t>
            </a:r>
          </a:p>
          <a:p>
            <a:pPr marL="1254125" lvl="2" indent="-339725"/>
            <a:r>
              <a:rPr lang="en-US" dirty="0"/>
              <a:t>Thus, proximities are not comparable</a:t>
            </a:r>
          </a:p>
        </p:txBody>
      </p:sp>
    </p:spTree>
    <p:extLst>
      <p:ext uri="{BB962C8B-B14F-4D97-AF65-F5344CB8AC3E}">
        <p14:creationId xmlns:p14="http://schemas.microsoft.com/office/powerpoint/2010/main" val="7540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146476915</TotalTime>
  <Pages>3</Pages>
  <Words>531</Words>
  <Application>Microsoft Office PowerPoint</Application>
  <PresentationFormat>On-screen Show (4:3)</PresentationFormat>
  <Paragraphs>75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Cambria Math</vt:lpstr>
      <vt:lpstr>Monotype Sorts</vt:lpstr>
      <vt:lpstr>Tahoma</vt:lpstr>
      <vt:lpstr>Times New Roman</vt:lpstr>
      <vt:lpstr>Wingdings</vt:lpstr>
      <vt:lpstr>LC.BRev.FY97</vt:lpstr>
      <vt:lpstr>Visio</vt:lpstr>
      <vt:lpstr>Data Mining  Classification: Alternative Techniques</vt:lpstr>
      <vt:lpstr>Nearest Neighbor Classifiers</vt:lpstr>
      <vt:lpstr>Nearest-Neighbor Classifiers</vt:lpstr>
      <vt:lpstr>How to Determine the class label of a Test Sample?</vt:lpstr>
      <vt:lpstr>Choice of proximity measure matters</vt:lpstr>
      <vt:lpstr>Nearest Neighbor Classification…</vt:lpstr>
      <vt:lpstr>Nearest Neighbor Classification…</vt:lpstr>
      <vt:lpstr>Nearest-neighbor classifiers</vt:lpstr>
      <vt:lpstr>Nearest Neighbor Classification…</vt:lpstr>
      <vt:lpstr>Nearest Neighbor Classification…</vt:lpstr>
      <vt:lpstr>Improving KNN Efficiency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Vipin Kumar</cp:lastModifiedBy>
  <cp:revision>392</cp:revision>
  <cp:lastPrinted>2019-10-01T00:08:39Z</cp:lastPrinted>
  <dcterms:created xsi:type="dcterms:W3CDTF">1998-03-18T13:44:31Z</dcterms:created>
  <dcterms:modified xsi:type="dcterms:W3CDTF">2020-09-30T21:47:44Z</dcterms:modified>
</cp:coreProperties>
</file>