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8"/>
  </p:notesMasterIdLst>
  <p:handoutMasterIdLst>
    <p:handoutMasterId r:id="rId109"/>
  </p:handoutMasterIdLst>
  <p:sldIdLst>
    <p:sldId id="515" r:id="rId2"/>
    <p:sldId id="516" r:id="rId3"/>
    <p:sldId id="545" r:id="rId4"/>
    <p:sldId id="518" r:id="rId5"/>
    <p:sldId id="519" r:id="rId6"/>
    <p:sldId id="520" r:id="rId7"/>
    <p:sldId id="521" r:id="rId8"/>
    <p:sldId id="522" r:id="rId9"/>
    <p:sldId id="550" r:id="rId10"/>
    <p:sldId id="523" r:id="rId11"/>
    <p:sldId id="524" r:id="rId12"/>
    <p:sldId id="525" r:id="rId13"/>
    <p:sldId id="526" r:id="rId14"/>
    <p:sldId id="552" r:id="rId15"/>
    <p:sldId id="551" r:id="rId16"/>
    <p:sldId id="555" r:id="rId17"/>
    <p:sldId id="556" r:id="rId18"/>
    <p:sldId id="654" r:id="rId19"/>
    <p:sldId id="658" r:id="rId20"/>
    <p:sldId id="557" r:id="rId21"/>
    <p:sldId id="561" r:id="rId22"/>
    <p:sldId id="558" r:id="rId23"/>
    <p:sldId id="661" r:id="rId24"/>
    <p:sldId id="662" r:id="rId25"/>
    <p:sldId id="688" r:id="rId26"/>
    <p:sldId id="564" r:id="rId27"/>
    <p:sldId id="565" r:id="rId28"/>
    <p:sldId id="566" r:id="rId29"/>
    <p:sldId id="567" r:id="rId30"/>
    <p:sldId id="568" r:id="rId31"/>
    <p:sldId id="569" r:id="rId32"/>
    <p:sldId id="674" r:id="rId33"/>
    <p:sldId id="682" r:id="rId34"/>
    <p:sldId id="641" r:id="rId35"/>
    <p:sldId id="570" r:id="rId36"/>
    <p:sldId id="571" r:id="rId37"/>
    <p:sldId id="689" r:id="rId38"/>
    <p:sldId id="573" r:id="rId39"/>
    <p:sldId id="574" r:id="rId40"/>
    <p:sldId id="675" r:id="rId41"/>
    <p:sldId id="676" r:id="rId42"/>
    <p:sldId id="677" r:id="rId43"/>
    <p:sldId id="678" r:id="rId44"/>
    <p:sldId id="679" r:id="rId45"/>
    <p:sldId id="680" r:id="rId46"/>
    <p:sldId id="681" r:id="rId47"/>
    <p:sldId id="663" r:id="rId48"/>
    <p:sldId id="664" r:id="rId49"/>
    <p:sldId id="665" r:id="rId50"/>
    <p:sldId id="668" r:id="rId51"/>
    <p:sldId id="586" r:id="rId52"/>
    <p:sldId id="587" r:id="rId53"/>
    <p:sldId id="588" r:id="rId54"/>
    <p:sldId id="589" r:id="rId55"/>
    <p:sldId id="590" r:id="rId56"/>
    <p:sldId id="591" r:id="rId57"/>
    <p:sldId id="592" r:id="rId58"/>
    <p:sldId id="593" r:id="rId59"/>
    <p:sldId id="594" r:id="rId60"/>
    <p:sldId id="669" r:id="rId61"/>
    <p:sldId id="642" r:id="rId62"/>
    <p:sldId id="643" r:id="rId63"/>
    <p:sldId id="644" r:id="rId64"/>
    <p:sldId id="645" r:id="rId65"/>
    <p:sldId id="646" r:id="rId66"/>
    <p:sldId id="601" r:id="rId67"/>
    <p:sldId id="602" r:id="rId68"/>
    <p:sldId id="670" r:id="rId69"/>
    <p:sldId id="604" r:id="rId70"/>
    <p:sldId id="605" r:id="rId71"/>
    <p:sldId id="606" r:id="rId72"/>
    <p:sldId id="607" r:id="rId73"/>
    <p:sldId id="608" r:id="rId74"/>
    <p:sldId id="609" r:id="rId75"/>
    <p:sldId id="690" r:id="rId76"/>
    <p:sldId id="612" r:id="rId77"/>
    <p:sldId id="613" r:id="rId78"/>
    <p:sldId id="691" r:id="rId79"/>
    <p:sldId id="683" r:id="rId80"/>
    <p:sldId id="616" r:id="rId81"/>
    <p:sldId id="617" r:id="rId82"/>
    <p:sldId id="685" r:id="rId83"/>
    <p:sldId id="618" r:id="rId84"/>
    <p:sldId id="619" r:id="rId85"/>
    <p:sldId id="620" r:id="rId86"/>
    <p:sldId id="621" r:id="rId87"/>
    <p:sldId id="622" r:id="rId88"/>
    <p:sldId id="623" r:id="rId89"/>
    <p:sldId id="624" r:id="rId90"/>
    <p:sldId id="625" r:id="rId91"/>
    <p:sldId id="626" r:id="rId92"/>
    <p:sldId id="627" r:id="rId93"/>
    <p:sldId id="628" r:id="rId94"/>
    <p:sldId id="629" r:id="rId95"/>
    <p:sldId id="630" r:id="rId96"/>
    <p:sldId id="631" r:id="rId97"/>
    <p:sldId id="632" r:id="rId98"/>
    <p:sldId id="633" r:id="rId99"/>
    <p:sldId id="634" r:id="rId100"/>
    <p:sldId id="684" r:id="rId101"/>
    <p:sldId id="636" r:id="rId102"/>
    <p:sldId id="637" r:id="rId103"/>
    <p:sldId id="638" r:id="rId104"/>
    <p:sldId id="694" r:id="rId105"/>
    <p:sldId id="639" r:id="rId106"/>
    <p:sldId id="640" r:id="rId107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853" autoAdjust="0"/>
    <p:restoredTop sz="94568" autoAdjust="0"/>
  </p:normalViewPr>
  <p:slideViewPr>
    <p:cSldViewPr>
      <p:cViewPr varScale="1">
        <p:scale>
          <a:sx n="55" d="100"/>
          <a:sy n="55" d="100"/>
        </p:scale>
        <p:origin x="392" y="32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8932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handoutMaster" Target="handoutMasters/handout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8.xml"/><Relationship Id="rId18" Type="http://schemas.openxmlformats.org/officeDocument/2006/relationships/slide" Target="slides/slide23.xml"/><Relationship Id="rId26" Type="http://schemas.openxmlformats.org/officeDocument/2006/relationships/slide" Target="slides/slide32.xml"/><Relationship Id="rId39" Type="http://schemas.openxmlformats.org/officeDocument/2006/relationships/slide" Target="slides/slide46.xml"/><Relationship Id="rId21" Type="http://schemas.openxmlformats.org/officeDocument/2006/relationships/slide" Target="slides/slide27.xml"/><Relationship Id="rId34" Type="http://schemas.openxmlformats.org/officeDocument/2006/relationships/slide" Target="slides/slide41.xml"/><Relationship Id="rId42" Type="http://schemas.openxmlformats.org/officeDocument/2006/relationships/slide" Target="slides/slide50.xml"/><Relationship Id="rId47" Type="http://schemas.openxmlformats.org/officeDocument/2006/relationships/slide" Target="slides/slide59.xml"/><Relationship Id="rId50" Type="http://schemas.openxmlformats.org/officeDocument/2006/relationships/slide" Target="slides/slide63.xml"/><Relationship Id="rId55" Type="http://schemas.openxmlformats.org/officeDocument/2006/relationships/slide" Target="slides/slide76.xml"/><Relationship Id="rId7" Type="http://schemas.openxmlformats.org/officeDocument/2006/relationships/slide" Target="slides/slide10.xml"/><Relationship Id="rId2" Type="http://schemas.openxmlformats.org/officeDocument/2006/relationships/slide" Target="slides/slide4.xml"/><Relationship Id="rId16" Type="http://schemas.openxmlformats.org/officeDocument/2006/relationships/slide" Target="slides/slide21.xml"/><Relationship Id="rId20" Type="http://schemas.openxmlformats.org/officeDocument/2006/relationships/slide" Target="slides/slide26.xml"/><Relationship Id="rId29" Type="http://schemas.openxmlformats.org/officeDocument/2006/relationships/slide" Target="slides/slide35.xml"/><Relationship Id="rId41" Type="http://schemas.openxmlformats.org/officeDocument/2006/relationships/slide" Target="slides/slide49.xml"/><Relationship Id="rId54" Type="http://schemas.openxmlformats.org/officeDocument/2006/relationships/slide" Target="slides/slide69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14.xml"/><Relationship Id="rId24" Type="http://schemas.openxmlformats.org/officeDocument/2006/relationships/slide" Target="slides/slide30.xml"/><Relationship Id="rId32" Type="http://schemas.openxmlformats.org/officeDocument/2006/relationships/slide" Target="slides/slide39.xml"/><Relationship Id="rId37" Type="http://schemas.openxmlformats.org/officeDocument/2006/relationships/slide" Target="slides/slide44.xml"/><Relationship Id="rId40" Type="http://schemas.openxmlformats.org/officeDocument/2006/relationships/slide" Target="slides/slide47.xml"/><Relationship Id="rId45" Type="http://schemas.openxmlformats.org/officeDocument/2006/relationships/slide" Target="slides/slide57.xml"/><Relationship Id="rId53" Type="http://schemas.openxmlformats.org/officeDocument/2006/relationships/slide" Target="slides/slide67.xml"/><Relationship Id="rId58" Type="http://schemas.openxmlformats.org/officeDocument/2006/relationships/slide" Target="slides/slide80.xml"/><Relationship Id="rId5" Type="http://schemas.openxmlformats.org/officeDocument/2006/relationships/slide" Target="slides/slide7.xml"/><Relationship Id="rId15" Type="http://schemas.openxmlformats.org/officeDocument/2006/relationships/slide" Target="slides/slide20.xml"/><Relationship Id="rId23" Type="http://schemas.openxmlformats.org/officeDocument/2006/relationships/slide" Target="slides/slide29.xml"/><Relationship Id="rId28" Type="http://schemas.openxmlformats.org/officeDocument/2006/relationships/slide" Target="slides/slide34.xml"/><Relationship Id="rId36" Type="http://schemas.openxmlformats.org/officeDocument/2006/relationships/slide" Target="slides/slide43.xml"/><Relationship Id="rId49" Type="http://schemas.openxmlformats.org/officeDocument/2006/relationships/slide" Target="slides/slide62.xml"/><Relationship Id="rId57" Type="http://schemas.openxmlformats.org/officeDocument/2006/relationships/slide" Target="slides/slide78.xml"/><Relationship Id="rId61" Type="http://schemas.openxmlformats.org/officeDocument/2006/relationships/slide" Target="slides/slide83.xml"/><Relationship Id="rId10" Type="http://schemas.openxmlformats.org/officeDocument/2006/relationships/slide" Target="slides/slide13.xml"/><Relationship Id="rId19" Type="http://schemas.openxmlformats.org/officeDocument/2006/relationships/slide" Target="slides/slide24.xml"/><Relationship Id="rId31" Type="http://schemas.openxmlformats.org/officeDocument/2006/relationships/slide" Target="slides/slide38.xml"/><Relationship Id="rId44" Type="http://schemas.openxmlformats.org/officeDocument/2006/relationships/slide" Target="slides/slide56.xml"/><Relationship Id="rId52" Type="http://schemas.openxmlformats.org/officeDocument/2006/relationships/slide" Target="slides/slide66.xml"/><Relationship Id="rId60" Type="http://schemas.openxmlformats.org/officeDocument/2006/relationships/slide" Target="slides/slide82.xml"/><Relationship Id="rId4" Type="http://schemas.openxmlformats.org/officeDocument/2006/relationships/slide" Target="slides/slide6.xml"/><Relationship Id="rId9" Type="http://schemas.openxmlformats.org/officeDocument/2006/relationships/slide" Target="slides/slide12.xml"/><Relationship Id="rId14" Type="http://schemas.openxmlformats.org/officeDocument/2006/relationships/slide" Target="slides/slide19.xml"/><Relationship Id="rId22" Type="http://schemas.openxmlformats.org/officeDocument/2006/relationships/slide" Target="slides/slide28.xml"/><Relationship Id="rId27" Type="http://schemas.openxmlformats.org/officeDocument/2006/relationships/slide" Target="slides/slide33.xml"/><Relationship Id="rId30" Type="http://schemas.openxmlformats.org/officeDocument/2006/relationships/slide" Target="slides/slide36.xml"/><Relationship Id="rId35" Type="http://schemas.openxmlformats.org/officeDocument/2006/relationships/slide" Target="slides/slide42.xml"/><Relationship Id="rId43" Type="http://schemas.openxmlformats.org/officeDocument/2006/relationships/slide" Target="slides/slide55.xml"/><Relationship Id="rId48" Type="http://schemas.openxmlformats.org/officeDocument/2006/relationships/slide" Target="slides/slide61.xml"/><Relationship Id="rId56" Type="http://schemas.openxmlformats.org/officeDocument/2006/relationships/slide" Target="slides/slide77.xml"/><Relationship Id="rId8" Type="http://schemas.openxmlformats.org/officeDocument/2006/relationships/slide" Target="slides/slide11.xml"/><Relationship Id="rId51" Type="http://schemas.openxmlformats.org/officeDocument/2006/relationships/slide" Target="slides/slide65.xml"/><Relationship Id="rId3" Type="http://schemas.openxmlformats.org/officeDocument/2006/relationships/slide" Target="slides/slide5.xml"/><Relationship Id="rId12" Type="http://schemas.openxmlformats.org/officeDocument/2006/relationships/slide" Target="slides/slide17.xml"/><Relationship Id="rId17" Type="http://schemas.openxmlformats.org/officeDocument/2006/relationships/slide" Target="slides/slide22.xml"/><Relationship Id="rId25" Type="http://schemas.openxmlformats.org/officeDocument/2006/relationships/slide" Target="slides/slide31.xml"/><Relationship Id="rId33" Type="http://schemas.openxmlformats.org/officeDocument/2006/relationships/slide" Target="slides/slide40.xml"/><Relationship Id="rId38" Type="http://schemas.openxmlformats.org/officeDocument/2006/relationships/slide" Target="slides/slide45.xml"/><Relationship Id="rId46" Type="http://schemas.openxmlformats.org/officeDocument/2006/relationships/slide" Target="slides/slide58.xml"/><Relationship Id="rId59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540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9T19:38:33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17288 10170 961 0,'0'-2'0'0,"0"1"82"0,0-1 15 0,0-5-3 0,-1-5-2 0,0 1-86 16,1 2-17-16,0 2 11 0,0 1-5 31,0 1 7-31,-1-2-2 0,0-1 10 0,0 1-1 16,-1 0 3-16,-2-2-12 0,0 2 3 0,-2-3-3 0,0 1 2 15,-8 0-2-15,-2-1 1 0,-4 1 5 0,-1 1 0 16,-5-1 23-16,0 1-9 0,-3 1 1 0,2 0-4 16,-3 1 4-16,-3-2-21 0,4 3 3 0,-2 1-8 15,3-1 8-15,2 2-2 0,0 0-2 0,-6 2-1 0,-2 0 1 0,-3-15-8 16,-5 9 10-16,-1 5-8 0,-1 2 8 0,0 1-2 15,3 1 0-15,2 1-2 0,3 1-1 0,-2 4 3 16,3 0-4-16,-2 3 3 0,-1 2 0 0,0 2-5 0,-3 2 5 16,4-15-5-16,-2 17 8 0,2 2-5 0,1 3 0 15,3 5-1-15,5 2 7 0,0 0-1 0,1 5 0 0,-2-6-1 16,2 4-7-16,-2 1 18 0,-1-2 0 0,1 1 7 16,-3 0-5-16,4 3-1 0,1 1-2 0,6 2 1 0,1 5-4 15,2 2 0-15,4 2-7 0,5 0 4 0,2-5-1 0,4-5-16 16,-13-3 9-16,9-2-12 0,4 4 23 0,3 4 1 15,2 7 1-15,3 7-3 0,2 3-5 0,2 3 2 16,0-3 1-16,0-4 0 0,1-2-2 0,5 1 0 0,-1 1-2 16,0 5 2-16,-2 2 5 0,2 1-3 0,3-2 4 0,1-8-2 15,-16-6 18-15,20 0 3 0,3-3 1 16,1 4-1-16,2 4-5 0,0-1 8 0,2-1-4 0,2-3 4 16,1-7-15-16,3-2 2 0,5-4 1 0,4-3 1 31,1-2 8-31,-1 0-13 0,-2-1 6 0,-3 1-9 15,-2-1 6-15,-2-1 0 0,-1-3-1 0,0 2 0 0,6-4-6 0,1 2 12 16,4-2-4-16,0-8 6 0,0 3-3 0,0-5-11 16,-3-4 3-16,1 1-5 0,2-2 5 0,6-2-2 15,5 15 0-15,4-14-1 0,3-7 1 0,-5-7-6 16,-5-2 1-16,-5-4-4 0,-2-2-5 0,3-2 4 0,1 0 2 16,-1 17 3-16,0-19-2 0,-3-2 5 0,0-2-4 0,-5-3 5 15,-4 0-5-15,-1-2 0 0,-1 0 2 0,4 0 0 0,-1 0 6 16,-1-1-10-16,2-4 1 0,-5-2-2 0,1-5 10 15,1-3 1-15,-5-5 0 0,2 1-1 0,-3-3-6 0,-1 3 7 16,0 4-7-16,2 0 7 0,-1 1-8 0,6-4 1 31,-1-2-4-31,-5-4 3 0,2-2 2 0,-7 0-6 16,-2 2 9-16,-3 2-9 0,-3 1 4 0,-1-3 1 16,-3 0-2-16,-2-5 1 0,-4-3-3 0,-3 3-2 0,-3-1-5 0,17 5 2 15,-14 5-7-15,-10-3-7 0,-3 0 5 0,-9-5-6 16,16-5 4-16,-27-2 5 0,-6 1 2 0,-5 6 1 15,-2 3 2-15,-1 5-5 0,-1 1-4 0,1-1 0 16,-2 1-8-16,-5-2 6 0,-4 0 0 0,-10 6 1 0,-2 0-12 0,0 5-13 16,2 5 0-16,4 2-5 0,-2 5-6 0,-5 1 7 15,-5 0 5-15,1 3 2 0,-3-3 23 0,5 4-18 16,5 0 1-16,-5 3-7 0,-2 5-6 0,-7 1-26 16,1 8 6-16,3 4-13 0,7-18-23 0,1 21-215 0</inkml:trace>
  <inkml:trace contextRef="#ctx0" brushRef="#br0" timeOffset="1985.48">21446 9831 1421 0,'-1'-1'0'0,"0"-1"40"0,-3-8 3 0,-1-3-13 0,-2 3-18 15,1 0-67-15,0 2-22 0,-4 2 26 0,-4 1 4 16,-2 0 17-16,1 1 41 0,1-3-6 0,-1-3 0 16,0 2-2-16,-2-3 2 0,0 0-1 0,1 4 4 0,-2-3-1 15,-1 1 13-15,-3-1 1 0,-2-1 2 0,-7 0-1 16,5 1-2-16,-6 2-14 0,2 2 6 0,2-1-9 15,-7 3 6-15,2 0-13 0,0 2 1 0,0-14-6 0,3 9 3 0,0 5 2 16,-2 3-2-16,1 4 3 0,-3 0 6 0,-6 2-3 16,1 3 1-16,1 0-1 0,-3 2 1 0,1 0 2 15,3-1-2-15,-1 2 1 0,7 0 4 0,1 2 7 16,1-14 4-16,0 18-1 0,3 0 0 0,-3 0 10 16,-2 1 8-16,1 2 1 0,-7 0 24 0,-4 5-10 0,0 0-12 15,0 1 2 1,4 0-30-16,5 0-10 0,8-2-1 0,3-2-3 15,4-3 6-15,2-2-6 0,1 0 7 0,1-1-8 0,2 4 4 16,-2 3 0-16,2-2-3 0,-3 4 3 0,2 1 3 16,2-1-3-16,2 5 2 0,6-1-4 0,-3-2-3 15,-5 3 7-15,4 0-2 0,-2 3 2 0,4 1 2 0,-13 3-1 16,9 0-1-16,2 1-1 0,4 3-3 0,3-1 3 16,4-1 1-16,1 0 0 0,1-3 4 0,3-1 0 0,0-1-4 0,4-1 2 15,0 2-4-15,0-1 5 0,-1 2 4 0,2 2-1 16,0-1 0-16,1 1 10 0,0-4-7 0,-15-3 7 15,18-1 1-15,1-1-1 0,1-3-2 0,4 1-1 16,-1-1-10-16,3 1 8 0,2 2 0 0,0 0 2 16,0 3 9-16,-1 3-3 0,-3-2 1 0,-2 3-3 15,-1-1-2-15,-1 1-5 0,1-2 2 0,-2-3-3 0,-1-1 4 0,1-4-1 16,-1 1-2-16,2-2 0 0,0-3 2 0,2-1-11 16,0-1 7-16,4-2-8 0,2 4 8 0,-2-2 1 0,2 0 2 15,0-1-1-15,2-4-2 0,1-1 9 16,-1-1-9-16,-1-2 7 0,-3 0-15 0,2-2 7 0,0-4-1 15,1 0 4-15,0-2 4 0,1-2-5 0,3-1 2 0,1-1-4 16,2 16-1 0,-1-10 4-16,0-4-3 0,-3-2 4 0,-3-1-2 15,-2-2 2-15,0-2 1 0,0-3 0 0,0 1-6 0,-1-2 10 16,3 0-11-16,3-3 10 0,0 1-10 0,0-3 0 16,0-1 6-16,-8 3-6 0,2 10-1 0,2-15 13 15,-4-3-6-15,6 1 9 0,-4 0-8 0,-1 0-2 16,-2-1 0-16,-2-1 0 0,-1 0-2 0,2-3-3 0,1 3 0 15,-3-2 0-15,5 0 3 0,-2-4-2 0,0-2-1 0,3-3-1 16,-1-2-4-16,1-3 0 0,-3-2 0 0,-2 2 1 16,-1 1 0-16,2 2 0 0,-1 4-1 0,-2 0 1 15,-1 1-1-15,0 1-1 0,-2 1 1 0,1 0-1 16,-1 3 4-16,-1-1 5 0,1-2-6 0,2-1 5 16,-2-1 1-16,-1 0 0 0,-3 0-1 0,0-1-1 0,3-3-11 15,-1 1 5 1,-4 0 0-16,-1 4 1 0,0 2-9 0,-2-1 6 15,-1 2-3-15,0 1 4 0,-6-2-4 0,4 1 5 0,-2-2 1 16,-2-1 1-16,2 0-2 0,0-3 0 0,0 1-6 16,-1-1 5-16,-1-3 3 0,14 2-5 0,-8 0 0 15,-4 2-4-15,-3 2 1 0,0 2 0 0,-1 2 6 16,-2 0-4-16,-1 0 4 0,-2-1-3 0,0 1-3 16,-1 1 0-16,-2 1-1 0,1-2 7 0,0 1 0 0,0-2 3 0,-5-3-2 15,2 5-1-15,4-1-3 0,-10-1-1 0,2 1-3 0,-3-3 1 16,1 3 3-16,-3 1-3 0,-2 1-3 0,-2-2 1 15,-2 1 0-15,-4 1 1 0,-2 0-3 0,-6 0 5 16,-3-1 0-16,-1 1 2 0,-4 0 3 0,1-3-4 16,1-3 2-16,-4-1-2 0,1-3 2 0,-9-3-19 15,-8 4-21-15,-9 0-3 0,-3-1-99 0,-5 6-78 0,0-1-33 0,-2 2-38 16,-14 4-345-16</inkml:trace>
  <inkml:trace contextRef="#ctx0" brushRef="#br0" timeOffset="13542.07">19287 4311 935 0,'-1'0'0'16,"0"0"18"-16,-9-4 163 0,0 1-86 0,3 1 3 0,0 0-98 15,1 0 0-15,-4-1 2 0,-1 0 0 0,-4-1-1 16,0 2 3-16,0 0 10 0,2 1-7 0,0 0 8 0,-4 0 6 16,2 0 15-16,-3-1 2 0,-2 0 2 15,3 0 0-15,-3-2-15 0,0 1-3 16,-3-1-5-16,0 0-12 0,-6 1-3 0,1-2 2 0,1 3-4 0,-1 0-4 0,3 0 6 31,-6 1 1-31,0 1 2 0,-1-1-3 0,2 1-7 16,3 2 5-16,-1 2-5 0,1 1 4 0,1 3 1 0,-4 1-6 15,2 3 4-15,-3 1-6 0,-2-12 6 0,-2 18 2 16,-6 2-1-16,1 1-8 0,0 6 5 0,3 0-4 0,5 5 5 16,0 1 1-16,2 6 4 0,0-1-2 0,2 1 3 0,0-1-1 0,-2-5-2 15,3 2 2-15,-5-4-2 0,-1 1 0 0,0 0 13 16,-2 1-1-16,8 4 4 0,-1 2-6 0,6 4 2 16,1 3-2-16,-1 0 2 0,3-1-6 0,0-3 0 15,4-3 3-15,2-4-2 0,1 1 1 0,5 3 0 16,0 4-4-16,0 0 3 0,3 3-9 0,0 1-1 0,2 1 1 15,1-3-2-15,-16-1 0 0,10-6 8 0,6-3-3 0,2 0 6 32,2-1-8-32,2 1 5 0,2 2-5 0,0 2 4 0,3 2 0 15,2-1 2-15,0-4 1 0,2-3-1 0,1-1-5 0,-14-4 4 16,19 2-3-16,0-3 3 0,2 0 7 0,5 1-10 16,-2-1 8-16,1 2-8 0,1 1 12 0,2 3-9 15,-1 0 4-15,2 2-5 0,-3-1 5 0,-1-2 2 16,-1-1-5-16,4-3 3 0,-2-1-8 0,2-3-2 0,3 0 5 15,2-3-3-15,2-1 4 0,2-1 0 0,1-1-4 16,-3-2 1-16,1-1-2 0,-1-1 12 0,-2-1-4 16,0-3 8-16,-2 2-2 0,0-4 5 0,3 3 2 0,3 1 0 15,3-3 10-15,7 2-5 0,-2-4-1 0,1 1-4 16,-3 0-14-16,-4 0-1 0,2-1-1 0,-4 0-1 16,5-1-3-16,3 2 3 0,1-4 1 0,3 2 1 0,-2 0-1 0,-3-2-6 15,-1-3 3-15,-4 15-3 0,-1-11-1 0,-3-6 5 16,-1 0 0-16,4-3 4 0,1-1 5 0,2-1-5 15,3-4-5-15,-10 1 2 0,6-4 0 0,-5 0 2 16,-1 0 0-16,3-2 0 0,-6-1 1 0,2-1-6 16,1 0 3-16,3 1-3 0,0 0 2 0,3 0 8 0,-1-1-6 15,-4 1 7-15,1-1-7 16,-2 2-4-16,-6 0 10 0,0 0-9 0,-3 13 21 16,-2-15-8-16,-1-1 6 0,-3 0-5 0,0-3 0 0,-1-3 3 15,1-3-11-15,2-5 9 0,-3-1-8 0,-1-3-1 16,1-1 2-16,-5 0-3 0,0 0-1 0,-3 1 4 15,-1 0 7-15,2 2-3 0,-3 0-1 0,-3-3 10 16,10 0-7-16,-9 0 10 0,-3-1 3 0,-3 2-10 16,-1-2 1-16,0 1-5 0,-3 0 1 0,-1 2-5 0,-2 3 1 0,-3 4-2 15,1-1 1-15,0 4-10 0,0-1 5 0,-1 2-6 16,0 0 2-16,-2-2-5 0,-1-1 0 0,-2-8-1 16,0 1 5-16,-1-3 1 0,0 0 2 0,2 6-1 15,-2-3-1-15,-1 1 2 0,14 0-2 0,-20 2 1 16,2 0-4-16,-4 0 5 0,0 4-4 0,-3 0 5 0,-1 1-3 15,0 0-1 1,-1-4 0-16,1-2 0 0,-1 3 2 0,-3-4-3 16,3 5 2-16,1-3-3 0,1 0 1 0,4 6-3 0,0-1 4 15,1 1-1-15,1 1 7 0,0-1-12 0,0 0 4 16,-1 3-6-16,-3 1 7 0,2 1 1 0,-2 0 0 16,-7-1 0-16,1-1-5 0,-2-1-1 0,-2 2 1 0,1-2 0 15,-1-1-4-15,-1 0 6 0,0-3-5 0,0 6 6 16,-2 0-4-16,-5 3-10 0,-2 2-2 0,-5 0-5 0,-9 3-28 0,-5 0-29 15,0-1-6-15,-5 5-9 0,-3 1-44 0,-14 2-144 16,-7 2-106-16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9T19:40:52.7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21630 5471 1622 0,'-1'-2'0'16,"0"1"2"-16,-3-1 0 0,-8-3-11 15,1 1-7-15,1 1-4 0,0-1-4 0,1 2 23 16,0 1 3-16,-7 0 2 0,3 0 3 0,-1 0-2 15,-4 0-1-15,2 0 1 0,0 1 11 0,5 0 7 16,-1 0 7-16,10 0-2 0,-7 0 4 0,-2 1 1 0,5 0-5 16,-8 1 3-16,11-2-22 0,1 0-12 0,0 0-1 15,1 1-4-15,-1 0-1 0,-2 6 1 16,-5 12 1-16,1 4 1 0,2 4 6 0,2 5 2 0,-1 0-3 0,-2 1 1 0,2-3 0 0,-3 2-4 16,0 3 4-16,4 2-6 0,-4 3 4 0,0 4 0 15,0 0 4-15,1-1-2 0,1-2 0 0,1-6 3 16,1-3-5-16,2-2 4 0,0 0-4 0,0-4-1 0,1 1-1 15,0-2 0-15,0-2-4 0,1 0 10 16,0-1-4-16,0 0 5 0,0-4-4 0,0-1 0 0,0-2 6 16,0-3-4-1,0-2 10-15,0-6-4 0,0 2-5 0,0-4 2 16,0 1-5-16,0-1 16 0,0 0 2 0,0 0 5 16,0 0-3-16,-1-1-1 0,0 1-2 0,-1-2 3 0,1-2 0 15,0 0 0-15,-4-8-1 0,-2-9 1 0,-1-4 11 16,1 0-8-16,0-1 0 0,1-5-6 0,1 1-10 15,-2-6-1-15,2 2-1 0,1-3 0 0,1-3 1 16,0-1-8-16,-1-6 6 0,1 4-5 0,1 0 3 0,0 4 3 0,1 3-5 16,0 2 3-16,1 2-2 0,0 2-7 15,-1-1 8-15,-1-2-5 0,2 4 7 0,0-1-2 0,0 3-3 16,1 4 0-16,0-6-5 0,1 5-1 0,0 0 1 16,1 2-1-16,0 6 2 0,2 0 0 0,-1 0 0 0,0 3-1 15,0 1 0-15,1 1-8 0,-1 2-1 0,0 1-3 16,0 2 0-16,6 1 6 0,1 1 1 0,10-10 0 0,-8 7 0 0,3 2 1 15,0 3 0-15,-6 0 0 0,8 3 0 0,3 3 6 16,3 4-2-16,4 4 2 0,-5-8-3 0,-6 13 10 16,2 5-1-16,-5 1 5 0,7 4-2 0,2 4-3 15,-5-2 0-15,2-3-1 0,-5-3-4 0,-1-2 10 16,-2-1-4-16,1 2 6 0,0 0-13 0,0 1 6 16,-3 1 3-16,2 0 3 15,-4 3 10-15,-1-3-12 0,-3 1 2 0,-1 0-4 16,0-5 6-16,3 0 4 0,-2-2 3 0,-3-5-1 0,2 4 2 15,1-6-4-15,4 4-3 0,5-3 1 0,-4-8-11 0,-1 6 9 16,-1-4-7-16,-4-3 9 0,2 3-9 0,1-7-2 16,2 1 3-16,6 3-3 0,-9-4 5 0,-3 1-17 15,0 0-9-15,-1 0-7 0,0-1-49 0,0 0-57 16,0 0-9-16,0 0-23 0,-1-1-110 0,0 0-98 0</inkml:trace>
  <inkml:trace contextRef="#ctx0" brushRef="#br0" timeOffset="584.3498">21352 5891 1810 0,'0'0'13'0,"0"0"2"0,0 0-12 16,0 0-2-16,0 0-7 0,0 0-12 0,0 0 9 16,0 1-4-16,0 0 8 0,0 0 3 0,0 0-8 15,0 1-3-15,0 0-2 0,0 0-21 0,0 0 25 16,0 0-7-16,0 0 15 0,0-1 4 0,0 0 7 0,-1 0-3 0,0-1 1 15,0 0-6-15,-1 0 0 0,-2-1 3 0,-2-1-2 16,-2-3-1-16,1 2-9 0,1 0 5 0,4 2-8 16,0 0-15-16,0 0 5 0,1 0-4 0,0 0 8 15,0 0 8-15,1 1 7 0,0 0 0 0,1 0 2 16,0 0-2-16,0 0 7 0,1 0-4 0,0 1 5 16,0 0 0-16,0 0 5 15,0 0-2-15,0 0 2 0,1 0 4 0,-1 0 0 16,0 0 8-16,0 0-3 0,0 0 33 0,0 0 7 15,-1-1 5-15,0 0-2 0,0-1 2 0,0 0-22 16,0 0 4-16,0 0-12 0,1-1-11 0,-2 1-10 0,6-8-3 16,-5 5-1-16,14 1-4 0,-6-4-5 0,2 0 0 15,3 3-1-15,0-2 1 0,-3 4-5 0,9-3 4 0,-12 2-3 16,5 0 7-16,8 1-3 0,-7 1 0 0,5 0-1 0,-10 0 3 0,-2-5 0 16,-3 3 0-16,0 1 0 0,1-1-2 0,-4 3 5 15,1-1-6-15,1-1 4 0,-1 1-4 0,0 0-2 16,1 0-1-16,-1-2-5 0,-1 1-31 0,1-2-24 15,-1 0-5-15,1 1-5 0,0-2-19 0,-1 1-11 16,1 0-1-16,-1 2-6 0,2-2-27 0,-1 0-246 0</inkml:trace>
  <inkml:trace contextRef="#ctx0" brushRef="#br0" timeOffset="2366.77">17952 12834 904 0,'-1'0'3'0,"0"0"10"0,-1 0 11 16,0 0 10-16,-2 0 12 0,-4-1 0 0,-2 0-7 15,5 1 7-15,-10-1-10 0,9 1 2 16,-5 1-23-16,6 0 2 0,2 0-8 0,-3 3 1 0,2-2-3 15,0 17-3-15,1 2 1 0,-2 5 11 0,-3 1 8 16,4 4 5-16,-11-1-2 0,8 1 5 0,2 3-18 16,4-6 2-16,1 2-8 15,0-3 5-15,2 0-10 0,5 0 8 0,-3-2-9 16,3 1 7-16,1-1 4 0,-2-2 1 0,-1 0 4 0,2-1 9 16,-4-6-8-16,0 1-1 0,2-3-1 0,3 1-7 15,-2-4-5-15,4 4-2 0,-2-2 0 0,-3-5 3 16,-4 1-4-16,5-5 5 0,-2-2-3 0,2 1 7 0,1-2-10 15,-1 1 0-15,-5 0-1 0,2 0 6 0,0-1 3 16,1 0 2-16,1-1-2 0,-3 0-12 0,0-1 6 0,-1-1-2 16,8-14 6-16,-4-2 2 0,-3-4 7 0,-4 3 3 15,-6-7 0-15,0 3-5 0,2 0-1 0,2 0-10 16,-2 2 6-16,-1-1-12 0,-1-2 3 0,0 0 0 0,-1 3 1 16,2-2 1-16,1 0-1 0,3 3 0 0,-1-6-1 15,1 1-4-15,-2-3 1 0,0 2 3 0,-1-2-2 16,1 3 0-16,2 4 1 15,-2-6 1-15,0 6 1 0,2-1 1 0,-1 1-2 16,1 1 0-16,1 0 0 0,1 2-6 0,1 3 5 16,0 0-5-16,1 2 4 0,0 1-8 0,1 2 4 15,2-2-4-15,2 3 4 0,0 1-6 0,-2 1 8 16,7 1 1-16,-8-1 1 0,14 0-1 0,-4 1-1 16,-1 3-3-16,1 2 1 0,-1-7-5 0,2 2 7 15,2 4-3-15,-7 2 3 0,3 2-7 0,-3 2 8 0,-2 0 0 0,5-2 3 16,-6 12 0-16,3 3 0 0,0 0-5 0,-3 0 4 15,0 0 0-15,-1-1 1 0,0 2 5 0,0-1-4 0,1 1-1 16,-2 0-4-16,0-3 5 0,2 2-4 0,-4-2 2 16,-1-1 7-16,7-2-6 0,-2 2 6 0,-4-4-4 0,-1 4 3 15,-1 1 0-15,-1-4 1 0,-2 3-4 0,-1-6 0 16,0 3-4-16,1-5 1 0,-2 6-7 0,1-5 8 0,1-1 6 16,1-1-1-16,1-3 1 0,-1 0-4 0,0 0 2 0,0-1-2 15,1-1 11-15,0 0-12 0,-1 1 1 0,0 0-4 16,1 0-7-16,0 0 7 0,1-1-5 0,0-1 6 15,1 0-3-15,0-1 1 0,3-3 1 0,-3 1-1 16,11-6 2-16,1 5 3 0,1-1 1 0,1-6 2 31,0 6 1-31,-2 0 3 0,2 2-3 0,-2 2 3 0,2-1-9 0,-4 2 8 16,2-8-7-16,2 4 7 0,-1 2-8 0,1 2-4 16,1 2 5-16,4 4-5 0,-5 1 4 0,0 2 4 0,-3-1-4 15,-5-3 5-15,6 9 0 0,1 5-5 16,-1 3 0-16,1 0-2 0,-3 2 0 0,-6-4 3 0,2-1 3 15,-6 0-1-15,4-2 1 0,-1 0-3 0,-2 1 4 16,2 0-4-16,-3-1 3 0,0-2 3 0,8 0-7 0,-7-3 6 0,-1 2 3 16,-3-1-5-16,-2 1 7 0,-5 0-9 0,7-2 5 15,-9 1 1-15,-2-1 7 0,2 0-2 0,-3 0 21 0,0-1 17 16,-1-5-7-16,3-1 10 0,-4-3-8 0,-1 1-6 16,2 8-7-16,4-4 0 0,-5 0-21 0,1-4 1 15,0-2 2-15,0-2-1 0,3-2-4 0,-2 0 3 16,1-1-1-16,0-2 0 15,0 0-2-15,1 0-4 0,0-2 0 0,-2 0-2 16,5 3-4-16,1 1 0 0,-2-1-1 0,6 3 0 16,-5-4 0-16,2 3-8 0,4 2-1 0,0 0-3 15,-5-2-13-15,2 0-35 0,-2 0-12 0,1 2-13 16,6 2-95-16,-1-1-141 0,0 0-70 0</inkml:trace>
  <inkml:trace contextRef="#ctx0" brushRef="#br0" timeOffset="3438.52">22262 12561 910 0,'0'0'320'0,"0"0"95"16,0 0-198-16,0 0-196 0,0 0-15 0,0 0-13 0,0 0-2 15,1 0 5-15,0 0-3 0,1 1 5 0,1 0 2 0,-1 1-4 16,0-1 5-16,0 0 3 0,0 0-10 16,3 1 5-16,4 2-9 0,-5-3 1 0,1 1-5 0,1 0 1 15,-4-1-1-15,0-1 12 0,0 0 7 0,0 0-1 16,0 0 3-16,0 0-11 0,-1-1 4 0,0 0 0 16,-1-1 2-16,0-8 10 0,-3-1-12 0,0 4 0 0,-4-4-3 15,-1 0 2-15,4 5 0 0,1-2 2 0,-1 0-1 16,-3 5 0-16,-3-5-2 0,7 0-1 0,-11 2 0 15,1 2-6-15,6 0 3 0,-7 3-1 0,3 0 1 16,0-2-3-16,-2-5 5 0,2 2 3 0,1 3 1 0,-1 3 8 0,-3 0-5 16,2 2 0-16,-3 3 1 0,1-1 6 0,2 2-10 15,-1 3 0-15,-4 1-2 0,4-7 6 0,-10 11-3 0,8-2 6 16,6 7-5-16,0 2 3 0,4-5-5 0,-5 3 3 16,9 0-3-16,-9-1 8 0,-3 3-8 0,3-2 0 15,8 0 0-15,-5 1 9 0,-4 3-8 0,6-2 3 16,-2 3-5-16,-6 0 3 15,8 0 6-15,5 1 1 0,6-1 1 0,0 2-3 16,6 2-1-16,-4-8 0 0,4 4 1 0,-10-5-6 0,11-6-1 16,6 10-2-16,-3-13 1 0,-1 6 11 0,4 0 12 15,-3-8 3-15,4 4 2 0,-2-8 4 0,2 4-3 16,-1-6-4-16,1 10 2 0,2-4-5 0,2-4 17 0,0-2-2 16,-1-2 6-16,1-2-8 0,-2-2-15 0,3-2 2 15,-17 2-8-15,9-5-15 0,-4 2 2 0,-3 5-12 0,13-9 5 16,-12-8-53-16,5 9-99 0,-6-16-30 0,-6 2-50 15,1-2-362-15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4T20:07:22.7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4766 4866 1415 0</inkml:trace>
  <inkml:trace contextRef="#ctx0" brushRef="#br0" timeOffset="712.9399">4200 5211 1341 0,'-36'29'0'31,"1"5"-4"-31,-30 33 5 0,-8 27-2 16,16-11 5-16,5 0 7 0,-2 13 5 16,16-15 10-16,-1 29 1 15,4 1 8-15,3 5-2 16,4 5-6-16,4 4 0 16,3-1-7-16,11 8-5 15,3-1-2-15,-17-5-6 16,24 0 2-16,13 1-2 15,4-4-1-15,7-4 1 16,-17 1-6-16,30-5-1 16,7-2 1-16,15-4-3 15,9-5 4-15,13-21 1 16,5-14-2-16,7-11 4 0,7-5-7 16,10-7 1-16,1-4 1 15,9-11 1-15,3-7 7 16,6-12 12-16,6-4 8 15,10 15 6-15,-2-25-2 16,-1-14 5-16,5-10-4 16,-14 14 12-16,-5-30 13 15,-10-4-13-15,-5-1 0 0,-11-1-15 16,-3-4-8-16,-16-7 17 16,-2-8 0-16,-10-14 6 15,-1-1 0-15,-2-2-14 16,-5 0-3-16,-9-5 0 15,-7-4 3-15,-9-2-3 16,-2 4-4-16,-7 13-6 16,-3 5-18-16,-6-1 3 15,-8-5 4-15,-8-4 3 16,18 1 8-16,-24 3-11 0,-9-2-7 16,-5-7-12-16,-2-3-1 15,-3 0-2-15,-1 5 6 16,16 5-4-16,-24 0 2 15,-6 1 0-15,-4 1-3 16,-9 11 3-16,-3 6 0 16,-5 5 4-16,2 1 4 15,3-7 5-15,2-1 10 16,7-1 2-16,-4 3-7 0,-5 7-2 16,-6 6-6-16,-11 6-3 15,-2 2 5-15,-6-1-4 16,-3 1 0-16,-17 0-5 15,-8 1-5-15,-19 5-11 16,-12 4-14-16,-10 13-32 16,-4 7-35-16,-16-14-90 15,1 30-77-15</inkml:trace>
  <inkml:trace contextRef="#ctx0" brushRef="#br0" timeOffset="4639.15">19195 4900 256 0,'0'-1'385'0,"1"0"-190"0,0 0 46 0,0-1-45 0,6-7-338 16,-3 3-44-16,0-1 124 0,-1 0 2 0,-1-1 49 16,0-2 68-16,-2 1 7 0,-3-4-3 0,0-2-1 15,-3 1-44-15,-3-1 6 0,-1-2-3 0,7-2 5 16,-13-2 1-16,0 0-5 0,-1-1 4 0,1-2-4 15,-2-2 8-15,0 3-7 0,0 0-7 0,-2 4 2 0,1 1-16 16,-1 5-5-16,-3 1 1 0,-3 4-3 0,-3-1-1 16,-3 3 2-16,-2 2 3 15,-1 1-2-15,-2 2 1 0,-1 0 6 0,0-16-4 0,-1 9 6 16,-1 5-12-16,0 3 4 0,-4 1-3 0,-7 2 6 16,-1 3 2-16,-2 0-1 0,2 0-1 0,5 4-2 15,1 0-1-15,1 3 6 0,-1 2 3 0,-5 3 1 16,-3 1 4-16,-3 1 4 0,2-19-2 0,4 21 3 15,5 2-1-15,3-1-3 0,5 1 2 0,1 0-1 0,0-1 3 16,0 2-7-16,0 2-3 0,-1 1 0 0,2 2-5 16,0 4 7-16,1 2-2 0,3 1 1 0,3 4-6 0,-1-2-4 15,5-1 1-15,-1 0-2 0,3-4 11 0,0-3-10 16,0 1 7-16,-1-3-8 0,0 2 8 0,1 3-3 16,-3 1-1-16,4 3 0 0,1 5-2 0,-3 2 2 15,1 3 0-15,2 0-1 0,-1-2-5 0,3-4 7 16,1-2-3-16,1 0 4 0,2 2 3 0,2 4-4 15,2 5 1-15,1 1-2 0,3 1 3 0,0 0-3 16,3-3 5-16,2-2-4 0,0 0 12 0,1-5-13 0,-16 3 2 16,13 0-3-16,4 3 12 0,5 0 1 15,4-2 1-15,2-1 0 0,2-6 9 0,1-4 1 0,-13-2 1 16,24-2-1-16,-1-2-12 0,4 3 13 0,1 1-3 16,-1 1 8-16,4 0 6 0,1 1-7 0,-2 0 7 0,0-2-7 15,1 0 0-15,-1-1-14 0,1-3 2 0,5-1-4 16,3-3-2-16,5-2-1 0,3 1-8 0,1-3 7 15,4 1-7-15,1 1 2 0,2 2 6 0,1 0-5 0,2 1 2 0,5-2 3 16,5 1 0-16,3-3 3 0,-1 0 8 0,-3-1 8 16,-3 2 2-16,4-5 2 0,0-2 4 0,1-5-12 15,-4-3 0-15,-4-2-4 0,-3 2 0 0,1-1-10 16,4-3 3-16,1 0-5 0,2-4-5 0,-2 0 1 16,-5 19-3-16,-3-13 5 0,-3-7 11 0,0-3-5 15,1-2 7-15,-1-6-6 0,2 1 5 0,-5-2 1 16,-4-2-1-16,-2-2 1 0,-5 15-1 0,3-21-7 15,1-3 2-15,0-4-3 0,1 0 2 0,2-2 1 16,-6-2-3-16,-1 2 3 0,-2-1-1 0,-6-2-1 0,-2-1 2 16,-3-4-3-16,-1-4-11 0,-3-3 7 0,1-4 1 15,-2 2 4-15,1 0 4 0,-3 3-7 0,1 4-4 16,-6 1 0-16,-3 1-3 0,1 1 1 0,-8-1-1 16,3-3 0-16,-7-2-3 0,0-7 1 0,18-1-3 0,-12 1 2 15,-4 0 2-15,-2 4-8 0,-2 0 6 0,-4-1-9 16,0-1-11-16,-2-5-7 0,0-4-1 0,2-3 0 15,0 0 3-15,-3 4 6 0,3 3-1 0,-2 2 3 16,0 1 1-16,0-5 8 0,-3-3-3 0,1-2 4 16,-2 2 2-16,1 6 6 0,-1 5 0 0,-2 3 1 15,1 3-4-15,-1 0 1 0,-2-2 0 0,-2-5-1 0,0 1-10 16,15-1 2-16,-21 2 3 0,-6 7-1 0,-3 2 9 16,-5 3-11-16,-5 4 3 0,-6 3-4 0,-1 0 4 0,-1 2 7 15,0 1-8-15,2-2 7 0,-4 2-6 0,-9 2 2 31,-5 0-5-31,-10 1-7 0,-5-1-117 0,-8 1-277 0</inkml:trace>
  <inkml:trace contextRef="#ctx0" brushRef="#br0" timeOffset="38705.1899">15377 4977 1067 0,'-1'-1'0'16,"-1"-1"-15"-16,-11-4-3 0,-6-2-19 0,-1 1-2 0,1 3 16 15,-3-2 1-15,2 2 35 0,2 0 1 0,-2 0 7 16,0 0 13-16,0-2 8 0,0 1 1 0,0 0 2 16,0-1 12-16,0 0 4 0,1 1-10 0,-2-3 4 15,0 0-27-15,-2-1 18 0,-5 0-9 0,2 0 9 16,-3 0-34-16,0 0-2 0,-3 0-5 0,-1 0 2 16,3 1-2-16,-4-1-2 0,6 3-3 0,0 0 0 15,0 2 1-15,1 0 13 0,-4 0 2 0,-5-1 0 0,-4 1-9 16,-6 0 6-16,-4 1-4 0,3 0 4 0,-2 0-1 0,5 1-2 15,1 1-1-15,0-17-1 0,-3 12-9 0,-4 6-3 16,-4 5 3-16,-3 1-1 0,-4 1 1 0,4 3 4 16,2 1-3-16,4-1 3 0,3 2-3 0,-2-1 6 15,2 0-3-15,-3 1 4 0,4-1 1 0,2 1 0 16,5 1 1-16,5-1-3 0,1 1-10 0,6 1 3 16,-2 1-4-16,3-12 4 0,-2 17 1 0,0 2 0 15,-3 1-1-15,0 4 0 0,-3-1 0 0,-2 3 0 16,3-2-3-16,1 1 2 0,4-2-6 0,4-2 9 0,2 0-1 15,4-2 1-15,2 3-4 0,2 0 2 0,2 2-3 16,1 5 2-16,1 1-3 0,1 3 5 0,-1 4 0 16,3 4 1-16,-1 1-2 0,2 2 3 0,0-4-3 15,1-2 2-15,-1-1-4 0,-1 0 3 0,4 1 4 0,2 3-1 16,-1 4-1-16,-16 1-1 0,10 2-4 0,7-2 2 16,3-1-8-16,1-7 12 0,1-1-6 0,1-3 7 15,0 1-3-15,1 2-1 0,1 2 0 0,3 6-2 16,-1 1 1-16,1 3 1 0,0-2 4 0,2-4-3 15,-1-5 3-15,2-1 0 0,2-1-4 0,3 0 2 16,-15 2-3-16,20 4 1 0,2 0 4 0,3 4-1 16,2 0-3-16,1-6 2 0,-2 0-2 0,1-8 2 0,-2-3-1 15,-1 0 2-15,1-2-2 0,-6-1 2 0,2 3-4 16,-4 1 3-16,2 1 1 0,0 1 2 0,-1 2 10 0,1 0-8 16,0 0 1-16,1-3-5 0,1-2-1 0,4-4 2 15,3-2 3-15,3-1-2 0,7-2 1 0,0-1-5 16,-1 0 1-16,0-2 0 0,-2-1 10 0,0-2-6 15,2 1 5-15,2-5-4 0,1-1 7 0,7 0-1 16,-2-5-1-16,6 1-1 0,-1 1-2 0,-5-2 2 16,-2 2-2-16,-4-2 4 0,-3-2-1 0,1-2 9 15,-1 0-8-15,1 0 6 0,3 2-9 0,0 1-3 16,3-2 5-16,-4 13-6 0,-2-11-2 0,-1-5-3 0,-2-3 3 16,1-1-1-16,2-3 5 0,3-4-3 0,2-3-2 15,3-5 2-15,-1 17 1 0,0-22 2 0,-2 0-2 16,-1-1 2-16,-2 0-6 0,-1-1 0 0,2 0 1 15,2 0-1-15,3 0-2 0,1-1 2 0,0-1-2 16,-5-4 3-16,-3-1 7 0,-4-4-10 0,-2 0 4 0,-4 1-5 16,0-1 6-16,-1 6 3 0,1-1-1 0,-3 3 1 15,3 3 15-15,-4 3-9 0,0 0 9 0,-2-1-10 16,-4 1 0-16,1-1 2 0,0-3-7 0,-6-2 6 16,2-4-6-16,-4-4 0 0,-1-2 2 0,-3-3 0 15,-2 2 15-15,-1 1-3 0,0 0 4 0,-1 5-5 16,0-2-8-16,0 0-6 0,-3-3 2 0,2-3-4 0,0-2 0 15,-1-3-4-15,1 0-1 0,-3-1 1 0,0 3 3 16,16 3-5-16,-9 0-1 0,-7 6-2 0,-2 0-2 16,-3 0 6-16,-1 1 0 0,-1-2 3 0,-2-2-4 0,1-3 1 15,-3 0 0-15,1 0 1 0,-2 1 4 0,2 5 2 16,-3 2 2-16,0 3-2 0,1 3-7 0,-2 0 0 16,-1 0 0-16,1 3 0 0,-1-4 11 0,10-1-10 15,-12-1 5-15,1-5-6 0,-3-1-2 0,3-1 11 16,0 2-5-16,-4 0 8 0,1 2-7 0,-1 1-1 15,-1 2 3-15,-1 1-3 0,-1 2-4 0,-2-1 4 16,-3 3-5-16,-4-3 4 0,-4 0-9 0,-3-2 3 16,-2-1-4-16,-4 1 3 0,-1-2-11 0,0 3-28 15,-5 1-7-15,1 0-12 0,-3 2-79 0,-10 3-179 0,-12 1-126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9T20:05:34.9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4141 6718 1364 0,'-1'0'13'0,"4"1"-26"0,30 9-52 0,3 0-58 16</inkml:trace>
  <inkml:trace contextRef="#ctx0" brushRef="#br0" timeOffset="270.7299">3993 6640 1373 0,'-1'0'27'0,"0"0"-20"0,-1-1 6 16,1 0-11-16,0 0-23 15,1 1 7-15,1 0 2 16,1 1 3-16,0 1 13 16,4 5-4-16,-1 11 9 15,-5 1-4-15,-9 4-3 16,-3-1-16-16,3-2-169 0</inkml:trace>
  <inkml:trace contextRef="#ctx0" brushRef="#br0" timeOffset="1095.6299">3923 6615 319 0,'-1'0'-56'0,"0"0"39"16,-1 0 71-16,-3 0 52 0,-4 0 71 15,4 0 5-15,2 0-72 16,2 0-20-16,-1 0-17 16,1 0-17-16,0 0-23 15,1 0-8-15,1 0-8 16,1 0 8-16,21 6 15 16,9 6 0-16,9 5-14 15,4-13-7-15,0 18-19 0,-1 2 2 16,-4 0 4-16,-2-3 5 15,-4-3 11 1,-5-3-3-16,-3-8 10 16,-4-2-7-16,-8 4-6 15,-2-5-6-15,-7-4-73 16,-4 0-80-16</inkml:trace>
  <inkml:trace contextRef="#ctx0" brushRef="#br0" timeOffset="1371.5">4138 6492 1716 0,'-1'0'-10'0,"0"0"-8"16,0 0-17-16,0 1-8 15,1 1 9-15,2 20 7 32,1 9 15-32,1 1 4 15,-4 0-1-15,-4 2 9 0,-4 4 2 16,-5 2 1-16,-2 1 12 16,2-1-13-16,0-6-63 15,1-5-74-15</inkml:trace>
  <inkml:trace contextRef="#ctx0" brushRef="#br0" timeOffset="1925.6">4906 6516 1339 0,'0'0'5'0,"0"-1"-9"0,0 0-11 32,0 1 3-32,1 0 1 15,0 0 12-15,18 11 16 16,2-9 12-16,3 13 21 0,3-2 4 16,4 0 8-16,4 1-8 15,6-3-28-15,0-1-3 16,-2-2-13-16,-2-1 4 0,-6-3-7 15,-5 1-35-15,-5-2-120 16,-5 0-96-16</inkml:trace>
  <inkml:trace contextRef="#ctx0" brushRef="#br0" timeOffset="2188.64">5313 6476 1189 0,'-2'-1'71'0,"-5"-3"-44"0,-15 3 64 16,9-2-117-16,3-3-6 16,8 6 3-16,0 0 9 15,-5 14 11-15,-4 22 9 16,-7 3 15-16,-5 3 5 0,-4-5 3 15,0-3-5-15,0-2-6 16,1-3-16-16,1-8-36 16,4-3-25-16,5-9-146 15</inkml:trace>
  <inkml:trace contextRef="#ctx0" brushRef="#br0" timeOffset="2759.19">5881 6389 1462 0,'0'1'-26'16,"1"0"13"-16,2 9-15 15,22 20 5-15,7 5 41 16,2-1 10-16,4-4 22 16,2-5 8-16,0-5-22 0,1-3-7 15,-5-7-9-15,-6-3-7 16,-9-5-10-16,-6 8-16 16,-7-7-61-1,-2-2-39-15,-3-1-127 16,0 0-101-16</inkml:trace>
  <inkml:trace contextRef="#ctx0" brushRef="#br0" timeOffset="2959.75">6320 6417 1462 0,'-2'-1'23'0,"1"-2"-17"16,-2-4 7-16,3 6-18 15,-1 0-18-15,-1 1 1 16,-9 7 4-16,-13 30 2 16,-8 15 9-16,-9 1 4 0,-2-4-16 15,-6-5-175-15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474" y="4416111"/>
            <a:ext cx="5143848" cy="41808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805" tIns="48406" rIns="96805" bIns="484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1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706438"/>
            <a:ext cx="4625975" cy="3470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327074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0088"/>
            <a:ext cx="4643437" cy="3482975"/>
          </a:xfrm>
          <a:solidFill>
            <a:srgbClr val="FFFFFF"/>
          </a:solidFill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078" y="4416111"/>
            <a:ext cx="5142244" cy="418081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2" tIns="45782" rIns="91572" bIns="45782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802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611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6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13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722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0284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8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5202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7931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148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33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30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109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112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108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02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687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569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1219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 smtClean="0"/>
              <a:t>11/16/2020</a:t>
            </a:r>
            <a:r>
              <a:rPr lang="en-US" dirty="0"/>
              <a:t>	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454919" y="640080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fld id="{20C2B3EF-A58E-4072-B0B8-DA68EAC103CC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514600" y="6334780"/>
            <a:ext cx="373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Introduction to Data Mining, 2nd Edition   Tan, Steinbach, </a:t>
            </a:r>
            <a:r>
              <a:rPr lang="en-US" dirty="0" err="1"/>
              <a:t>Karpatne</a:t>
            </a:r>
            <a:r>
              <a:rPr lang="en-US" dirty="0"/>
              <a:t>, Kumar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0.png"/><Relationship Id="rId4" Type="http://schemas.openxmlformats.org/officeDocument/2006/relationships/image" Target="../media/image107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50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02.emf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5.wmf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03.png"/><Relationship Id="rId4" Type="http://schemas.openxmlformats.org/officeDocument/2006/relationships/oleObject" Target="../embeddings/oleObject21.bin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customXml" Target="../ink/ink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3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emf"/><Relationship Id="rId4" Type="http://schemas.openxmlformats.org/officeDocument/2006/relationships/customXml" Target="../ink/ink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5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6.png"/><Relationship Id="rId5" Type="http://schemas.openxmlformats.org/officeDocument/2006/relationships/image" Target="../media/image39.png"/><Relationship Id="rId10" Type="http://schemas.openxmlformats.org/officeDocument/2006/relationships/image" Target="../media/image45.png"/><Relationship Id="rId4" Type="http://schemas.openxmlformats.org/officeDocument/2006/relationships/image" Target="../media/image38.png"/><Relationship Id="rId9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13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58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9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60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61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69.w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76.wmf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83.png"/><Relationship Id="rId4" Type="http://schemas.openxmlformats.org/officeDocument/2006/relationships/oleObject" Target="../embeddings/oleObject19.bin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90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92.wmf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93.wmf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89.wmf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5.wmf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100.wmf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9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763000" cy="838200"/>
          </a:xfrm>
        </p:spPr>
        <p:txBody>
          <a:bodyPr/>
          <a:lstStyle/>
          <a:p>
            <a:pPr algn="ctr"/>
            <a:r>
              <a:rPr lang="en-US" altLang="en-US"/>
              <a:t>Data Mining</a:t>
            </a:r>
            <a:br>
              <a:rPr lang="en-US" altLang="en-US"/>
            </a:br>
            <a:r>
              <a:rPr lang="en-US" altLang="en-US"/>
              <a:t>Cluster Analysis: Basic Concepts </a:t>
            </a:r>
            <a:br>
              <a:rPr lang="en-US" altLang="en-US"/>
            </a:br>
            <a:r>
              <a:rPr lang="en-US" altLang="en-US"/>
              <a:t>and Algorithms</a:t>
            </a:r>
            <a:endParaRPr lang="en-US" altLang="en-US" sz="280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81000" y="2073275"/>
            <a:ext cx="8229600" cy="356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Lecture Notes </a:t>
            </a:r>
            <a:r>
              <a:rPr lang="en-US" altLang="en-US" sz="3200" b="0"/>
              <a:t>for Chapter 7</a:t>
            </a: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Introduction to Data Mining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 b="0" dirty="0"/>
              <a:t>by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 b="0" dirty="0"/>
              <a:t>Tan, Steinbach, Kumar</a:t>
            </a:r>
          </a:p>
          <a:p>
            <a:pPr algn="ctr"/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endParaRPr lang="en-US" altLang="en-US" sz="2000" b="0" dirty="0"/>
          </a:p>
        </p:txBody>
      </p:sp>
      <p:grpSp>
        <p:nvGrpSpPr>
          <p:cNvPr id="2052" name="Group 7"/>
          <p:cNvGrpSpPr>
            <a:grpSpLocks/>
          </p:cNvGrpSpPr>
          <p:nvPr/>
        </p:nvGrpSpPr>
        <p:grpSpPr bwMode="auto">
          <a:xfrm>
            <a:off x="304800" y="1447800"/>
            <a:ext cx="8534400" cy="152400"/>
            <a:chOff x="264" y="788"/>
            <a:chExt cx="5232" cy="124"/>
          </a:xfrm>
        </p:grpSpPr>
        <p:sp>
          <p:nvSpPr>
            <p:cNvPr id="2053" name="Rectangle 8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4" name="Rectangle 9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457200" y="6400800"/>
            <a:ext cx="1219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 smtClean="0"/>
              <a:t>11/16/2020</a:t>
            </a:r>
            <a:r>
              <a:rPr lang="en-US" dirty="0"/>
              <a:t>	</a:t>
            </a:r>
          </a:p>
        </p:txBody>
      </p:sp>
      <p:sp>
        <p:nvSpPr>
          <p:cNvPr id="9" name="Rectangle 8"/>
          <p:cNvSpPr/>
          <p:nvPr/>
        </p:nvSpPr>
        <p:spPr>
          <a:xfrm>
            <a:off x="2514600" y="6334780"/>
            <a:ext cx="373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Introduction to Data Mining, 2nd Edition   Tan, Steinbach, </a:t>
            </a:r>
            <a:r>
              <a:rPr lang="en-US" dirty="0" err="1"/>
              <a:t>Karpatne</a:t>
            </a:r>
            <a:r>
              <a:rPr lang="en-US" dirty="0"/>
              <a:t>, Kumar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Types of Clusters: Well-Separated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Well-Separated Clusters: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A cluster is a set of points such that any point in a cluster is closer (or more similar) to every other point in the cluster than to any point not in the cluster.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2400"/>
          </a:p>
        </p:txBody>
      </p:sp>
      <p:sp>
        <p:nvSpPr>
          <p:cNvPr id="12292" name="Oval 4"/>
          <p:cNvSpPr>
            <a:spLocks noChangeAspect="1" noChangeArrowheads="1"/>
          </p:cNvSpPr>
          <p:nvPr/>
        </p:nvSpPr>
        <p:spPr bwMode="auto">
          <a:xfrm>
            <a:off x="1447800" y="4570413"/>
            <a:ext cx="1143000" cy="1143000"/>
          </a:xfrm>
          <a:prstGeom prst="ellipse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3" name="Oval 5"/>
          <p:cNvSpPr>
            <a:spLocks noChangeAspect="1" noChangeArrowheads="1"/>
          </p:cNvSpPr>
          <p:nvPr/>
        </p:nvSpPr>
        <p:spPr bwMode="auto">
          <a:xfrm>
            <a:off x="6018213" y="4570413"/>
            <a:ext cx="1143000" cy="11430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4" name="Oval 6"/>
          <p:cNvSpPr>
            <a:spLocks noChangeAspect="1" noChangeArrowheads="1"/>
          </p:cNvSpPr>
          <p:nvPr/>
        </p:nvSpPr>
        <p:spPr bwMode="auto">
          <a:xfrm>
            <a:off x="3506788" y="2971800"/>
            <a:ext cx="1143000" cy="11430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3 well-separated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5474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990600"/>
                <a:ext cx="8458200" cy="5486400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spcBef>
                    <a:spcPct val="0"/>
                  </a:spcBef>
                </a:pPr>
                <a:r>
                  <a:rPr lang="en-US" altLang="en-US" dirty="0">
                    <a:solidFill>
                      <a:srgbClr val="FF0000"/>
                    </a:solidFill>
                  </a:rPr>
                  <a:t>Cluster Cohesion</a:t>
                </a:r>
                <a:r>
                  <a:rPr lang="en-US" altLang="en-US" dirty="0">
                    <a:solidFill>
                      <a:srgbClr val="FF9900"/>
                    </a:solidFill>
                  </a:rPr>
                  <a:t>:</a:t>
                </a:r>
                <a:r>
                  <a:rPr lang="en-US" altLang="en-US" dirty="0"/>
                  <a:t> Measures how closely related are objects in a cluster</a:t>
                </a:r>
              </a:p>
              <a:p>
                <a:pPr marL="742950" lvl="1" indent="-285750"/>
                <a:r>
                  <a:rPr lang="en-US" altLang="en-US" sz="2000" dirty="0"/>
                  <a:t>Example: SSE</a:t>
                </a:r>
              </a:p>
              <a:p>
                <a:pPr marL="342900" indent="-342900">
                  <a:spcBef>
                    <a:spcPct val="0"/>
                  </a:spcBef>
                </a:pPr>
                <a:r>
                  <a:rPr lang="en-US" altLang="en-US" dirty="0">
                    <a:solidFill>
                      <a:srgbClr val="FF0000"/>
                    </a:solidFill>
                  </a:rPr>
                  <a:t>Cluster Separation</a:t>
                </a:r>
                <a:r>
                  <a:rPr lang="en-US" altLang="en-US" dirty="0"/>
                  <a:t>: Measure how distinct or well-separated a cluster is from other clusters</a:t>
                </a:r>
              </a:p>
              <a:p>
                <a:pPr marL="342900" indent="-342900"/>
                <a:r>
                  <a:rPr lang="en-US" altLang="en-US" sz="2400" dirty="0"/>
                  <a:t>Example: Squared Error</a:t>
                </a:r>
              </a:p>
              <a:p>
                <a:pPr marL="742950" lvl="1" indent="-285750"/>
                <a:r>
                  <a:rPr lang="en-US" altLang="en-US" sz="2000" dirty="0"/>
                  <a:t>Cohesion is measured by the within cluster sum of squares (SSE)</a:t>
                </a:r>
              </a:p>
              <a:p>
                <a:pPr marL="746125" lvl="1" indent="-288925">
                  <a:buNone/>
                </a:pPr>
                <a:endParaRPr lang="en-US" altLang="en-US" dirty="0"/>
              </a:p>
              <a:p>
                <a:pPr marL="742950" lvl="1" indent="-285750"/>
                <a:r>
                  <a:rPr lang="en-US" altLang="en-US" sz="2000" dirty="0"/>
                  <a:t>Separation is measured by the between cluster sum of squares</a:t>
                </a:r>
              </a:p>
              <a:p>
                <a:pPr marL="742950" lvl="1" indent="0">
                  <a:buNone/>
                </a:pPr>
                <a:endParaRPr lang="en-US" altLang="en-US" dirty="0"/>
              </a:p>
              <a:p>
                <a:pPr marL="457200" lvl="1" indent="0">
                  <a:buNone/>
                </a:pPr>
                <a:r>
                  <a:rPr lang="en-US" altLang="en-US" sz="1800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1800" dirty="0"/>
                  <a:t>is the size of cluster </a:t>
                </a:r>
                <a:r>
                  <a:rPr lang="en-US" altLang="en-US" sz="1800" i="1" dirty="0" err="1"/>
                  <a:t>i</a:t>
                </a:r>
                <a:r>
                  <a:rPr lang="en-US" altLang="en-US" sz="1800" dirty="0"/>
                  <a:t> </a:t>
                </a:r>
              </a:p>
              <a:p>
                <a:pPr marL="742950" lvl="1" indent="-285750">
                  <a:buFont typeface="Arial" charset="0"/>
                  <a:buNone/>
                </a:pPr>
                <a:endParaRPr lang="en-US" altLang="en-US" sz="2000" dirty="0"/>
              </a:p>
            </p:txBody>
          </p:sp>
        </mc:Choice>
        <mc:Fallback xmlns="">
          <p:sp>
            <p:nvSpPr>
              <p:cNvPr id="10547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990600"/>
                <a:ext cx="8458200" cy="5486400"/>
              </a:xfrm>
              <a:blipFill>
                <a:blip r:embed="rId3"/>
                <a:stretch>
                  <a:fillRect l="-576"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Internal Measures: Cohesion and Separation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143000" y="3962400"/>
                <a:ext cx="2363724" cy="721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altLang="en-US" sz="1600" b="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en-US" sz="1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en-US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en-US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sz="16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en-US" sz="1600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en-US" sz="16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1600" b="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1600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en-US" sz="16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962400"/>
                <a:ext cx="2363724" cy="721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143000" y="4800600"/>
                <a:ext cx="2370329" cy="689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b="0" i="1"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alt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16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sz="16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en-US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en-US" sz="16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en-US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800600"/>
                <a:ext cx="2370329" cy="689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98765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Internal Measures: Cohesion and Separation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 dirty="0"/>
              <a:t>Example: SSE</a:t>
            </a:r>
          </a:p>
          <a:p>
            <a:pPr lvl="1"/>
            <a:r>
              <a:rPr lang="en-US" altLang="en-US" sz="2000" dirty="0"/>
              <a:t>SSB + SSE = constant</a:t>
            </a:r>
          </a:p>
        </p:txBody>
      </p:sp>
      <p:sp>
        <p:nvSpPr>
          <p:cNvPr id="106500" name="Line 4"/>
          <p:cNvSpPr>
            <a:spLocks noChangeShapeType="1"/>
          </p:cNvSpPr>
          <p:nvPr/>
        </p:nvSpPr>
        <p:spPr bwMode="auto">
          <a:xfrm>
            <a:off x="914400" y="2681288"/>
            <a:ext cx="609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>
            <a:off x="914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2" name="Line 6"/>
          <p:cNvSpPr>
            <a:spLocks noChangeShapeType="1"/>
          </p:cNvSpPr>
          <p:nvPr/>
        </p:nvSpPr>
        <p:spPr bwMode="auto">
          <a:xfrm>
            <a:off x="2438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3962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>
            <a:off x="5486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5" name="Line 9"/>
          <p:cNvSpPr>
            <a:spLocks noChangeShapeType="1"/>
          </p:cNvSpPr>
          <p:nvPr/>
        </p:nvSpPr>
        <p:spPr bwMode="auto">
          <a:xfrm>
            <a:off x="7010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762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2286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2</a:t>
            </a:r>
          </a:p>
        </p:txBody>
      </p:sp>
      <p:sp>
        <p:nvSpPr>
          <p:cNvPr id="106508" name="Text Box 12"/>
          <p:cNvSpPr txBox="1">
            <a:spLocks noChangeArrowheads="1"/>
          </p:cNvSpPr>
          <p:nvPr/>
        </p:nvSpPr>
        <p:spPr bwMode="auto">
          <a:xfrm>
            <a:off x="3810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3</a:t>
            </a:r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5334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4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858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5</a:t>
            </a:r>
          </a:p>
        </p:txBody>
      </p:sp>
      <p:sp>
        <p:nvSpPr>
          <p:cNvPr id="106511" name="Oval 15"/>
          <p:cNvSpPr>
            <a:spLocks noChangeArrowheads="1"/>
          </p:cNvSpPr>
          <p:nvPr/>
        </p:nvSpPr>
        <p:spPr bwMode="auto">
          <a:xfrm>
            <a:off x="838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12" name="Oval 16"/>
          <p:cNvSpPr>
            <a:spLocks noChangeArrowheads="1"/>
          </p:cNvSpPr>
          <p:nvPr/>
        </p:nvSpPr>
        <p:spPr bwMode="auto">
          <a:xfrm>
            <a:off x="2362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13" name="Oval 17"/>
          <p:cNvSpPr>
            <a:spLocks noChangeArrowheads="1"/>
          </p:cNvSpPr>
          <p:nvPr/>
        </p:nvSpPr>
        <p:spPr bwMode="auto">
          <a:xfrm>
            <a:off x="5410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14" name="Oval 18"/>
          <p:cNvSpPr>
            <a:spLocks noChangeArrowheads="1"/>
          </p:cNvSpPr>
          <p:nvPr/>
        </p:nvSpPr>
        <p:spPr bwMode="auto">
          <a:xfrm>
            <a:off x="6934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15" name="Text Box 19"/>
          <p:cNvSpPr txBox="1">
            <a:spLocks noChangeArrowheads="1"/>
          </p:cNvSpPr>
          <p:nvPr/>
        </p:nvSpPr>
        <p:spPr bwMode="auto">
          <a:xfrm>
            <a:off x="1371600" y="233045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06516" name="Text Box 20"/>
          <p:cNvSpPr txBox="1">
            <a:spLocks noChangeArrowheads="1"/>
          </p:cNvSpPr>
          <p:nvPr/>
        </p:nvSpPr>
        <p:spPr bwMode="auto">
          <a:xfrm>
            <a:off x="6096000" y="233045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06517" name="Text Box 21"/>
          <p:cNvSpPr txBox="1">
            <a:spLocks noChangeArrowheads="1"/>
          </p:cNvSpPr>
          <p:nvPr/>
        </p:nvSpPr>
        <p:spPr bwMode="auto">
          <a:xfrm>
            <a:off x="3733800" y="233045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06518" name="Text Box 22"/>
          <p:cNvSpPr txBox="1">
            <a:spLocks noChangeArrowheads="1"/>
          </p:cNvSpPr>
          <p:nvPr/>
        </p:nvSpPr>
        <p:spPr bwMode="auto">
          <a:xfrm>
            <a:off x="1371600" y="2757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m</a:t>
            </a:r>
            <a:r>
              <a:rPr lang="en-US" altLang="en-US" sz="1800" baseline="-25000"/>
              <a:t>1</a:t>
            </a:r>
          </a:p>
        </p:txBody>
      </p:sp>
      <p:sp>
        <p:nvSpPr>
          <p:cNvPr id="106519" name="Text Box 23"/>
          <p:cNvSpPr txBox="1">
            <a:spLocks noChangeArrowheads="1"/>
          </p:cNvSpPr>
          <p:nvPr/>
        </p:nvSpPr>
        <p:spPr bwMode="auto">
          <a:xfrm>
            <a:off x="6096000" y="2757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m</a:t>
            </a:r>
            <a:r>
              <a:rPr lang="en-US" altLang="en-US" sz="1800" baseline="-25000"/>
              <a:t>2</a:t>
            </a:r>
          </a:p>
        </p:txBody>
      </p:sp>
      <p:sp>
        <p:nvSpPr>
          <p:cNvPr id="106520" name="Text Box 24"/>
          <p:cNvSpPr txBox="1">
            <a:spLocks noChangeArrowheads="1"/>
          </p:cNvSpPr>
          <p:nvPr/>
        </p:nvSpPr>
        <p:spPr bwMode="auto">
          <a:xfrm>
            <a:off x="3810000" y="20716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m</a:t>
            </a:r>
            <a:endParaRPr lang="en-US" altLang="en-US" sz="1800" baseline="-25000" dirty="0"/>
          </a:p>
        </p:txBody>
      </p:sp>
      <p:sp>
        <p:nvSpPr>
          <p:cNvPr id="106522" name="Text Box 26"/>
          <p:cNvSpPr txBox="1">
            <a:spLocks noChangeArrowheads="1"/>
          </p:cNvSpPr>
          <p:nvPr/>
        </p:nvSpPr>
        <p:spPr bwMode="auto">
          <a:xfrm>
            <a:off x="381000" y="4776529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K=2 clusters:</a:t>
            </a:r>
          </a:p>
        </p:txBody>
      </p:sp>
      <p:sp>
        <p:nvSpPr>
          <p:cNvPr id="106524" name="Text Box 28"/>
          <p:cNvSpPr txBox="1">
            <a:spLocks noChangeArrowheads="1"/>
          </p:cNvSpPr>
          <p:nvPr/>
        </p:nvSpPr>
        <p:spPr bwMode="auto">
          <a:xfrm>
            <a:off x="381000" y="349885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K=1 cluster: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21958" y="3606005"/>
                <a:ext cx="63073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1−3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2−3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4−3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5−3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958" y="3606005"/>
                <a:ext cx="6307368" cy="307777"/>
              </a:xfrm>
              <a:prstGeom prst="rect">
                <a:avLst/>
              </a:prstGeom>
              <a:blipFill>
                <a:blip r:embed="rId2"/>
                <a:stretch>
                  <a:fillRect l="-135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21958" y="3999323"/>
                <a:ext cx="2772297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3−3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958" y="3999323"/>
                <a:ext cx="2772297" cy="314766"/>
              </a:xfrm>
              <a:prstGeom prst="rect">
                <a:avLst/>
              </a:prstGeom>
              <a:blipFill>
                <a:blip r:embed="rId3"/>
                <a:stretch>
                  <a:fillRect l="-3077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60570" y="3002280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21958" y="4334830"/>
                <a:ext cx="23819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=10+0=10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958" y="4334830"/>
                <a:ext cx="2381999" cy="307777"/>
              </a:xfrm>
              <a:prstGeom prst="rect">
                <a:avLst/>
              </a:prstGeom>
              <a:blipFill>
                <a:blip r:embed="rId4"/>
                <a:stretch>
                  <a:fillRect l="-3836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21958" y="4846209"/>
                <a:ext cx="67239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1−1.5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2−1.5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4−4.5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5−4.5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958" y="4846209"/>
                <a:ext cx="6723957" cy="307777"/>
              </a:xfrm>
              <a:prstGeom prst="rect">
                <a:avLst/>
              </a:prstGeom>
              <a:blipFill>
                <a:blip r:embed="rId5"/>
                <a:stretch>
                  <a:fillRect l="-126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21958" y="5207768"/>
                <a:ext cx="4945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 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3−1.5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4.5−3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958" y="5207768"/>
                <a:ext cx="4945841" cy="307777"/>
              </a:xfrm>
              <a:prstGeom prst="rect">
                <a:avLst/>
              </a:prstGeom>
              <a:blipFill>
                <a:blip r:embed="rId6"/>
                <a:stretch>
                  <a:fillRect l="-1726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121958" y="5569327"/>
                <a:ext cx="22393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=1+9=10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958" y="5569327"/>
                <a:ext cx="2239331" cy="307777"/>
              </a:xfrm>
              <a:prstGeom prst="rect">
                <a:avLst/>
              </a:prstGeom>
              <a:blipFill>
                <a:blip r:embed="rId7"/>
                <a:stretch>
                  <a:fillRect l="-408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15" grpId="0"/>
      <p:bldP spid="106516" grpId="0"/>
      <p:bldP spid="106517" grpId="0"/>
      <p:bldP spid="106518" grpId="0"/>
      <p:bldP spid="106519" grpId="0"/>
      <p:bldP spid="106520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>
              <a:spcBef>
                <a:spcPct val="0"/>
              </a:spcBef>
            </a:pPr>
            <a:r>
              <a:rPr lang="en-US" altLang="en-US" sz="2200"/>
              <a:t>A proximity graph based approach can also be used for cohesion and separation.</a:t>
            </a:r>
          </a:p>
          <a:p>
            <a:pPr marL="742950" lvl="1" indent="-285750"/>
            <a:r>
              <a:rPr lang="en-US" altLang="en-US" sz="1800"/>
              <a:t>Cluster cohesion is the sum of the weight of all links within a cluster.</a:t>
            </a:r>
          </a:p>
          <a:p>
            <a:pPr marL="742950" lvl="1" indent="-285750"/>
            <a:r>
              <a:rPr lang="en-US" altLang="en-US" sz="1800"/>
              <a:t>Cluster separation is the sum of the weights between nodes in the cluster and nodes outside the cluster.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Internal Measures: Cohesion and Separation</a:t>
            </a:r>
          </a:p>
        </p:txBody>
      </p:sp>
      <p:sp>
        <p:nvSpPr>
          <p:cNvPr id="107524" name="Freeform 4" descr="5%"/>
          <p:cNvSpPr>
            <a:spLocks/>
          </p:cNvSpPr>
          <p:nvPr/>
        </p:nvSpPr>
        <p:spPr bwMode="auto">
          <a:xfrm rot="-5400000">
            <a:off x="3663157" y="3575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5" name="Oval 5"/>
          <p:cNvSpPr>
            <a:spLocks noChangeArrowheads="1"/>
          </p:cNvSpPr>
          <p:nvPr/>
        </p:nvSpPr>
        <p:spPr bwMode="auto">
          <a:xfrm rot="-5400000">
            <a:off x="4953000" y="4495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6" name="Oval 6"/>
          <p:cNvSpPr>
            <a:spLocks noChangeArrowheads="1"/>
          </p:cNvSpPr>
          <p:nvPr/>
        </p:nvSpPr>
        <p:spPr bwMode="auto">
          <a:xfrm rot="-5400000">
            <a:off x="4876800" y="3733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7" name="Oval 7"/>
          <p:cNvSpPr>
            <a:spLocks noChangeArrowheads="1"/>
          </p:cNvSpPr>
          <p:nvPr/>
        </p:nvSpPr>
        <p:spPr bwMode="auto">
          <a:xfrm rot="-5400000">
            <a:off x="4038600" y="4191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8" name="Oval 8"/>
          <p:cNvSpPr>
            <a:spLocks noChangeArrowheads="1"/>
          </p:cNvSpPr>
          <p:nvPr/>
        </p:nvSpPr>
        <p:spPr bwMode="auto">
          <a:xfrm rot="-5400000">
            <a:off x="5103813" y="4037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9" name="Freeform 9" descr="5%"/>
          <p:cNvSpPr>
            <a:spLocks/>
          </p:cNvSpPr>
          <p:nvPr/>
        </p:nvSpPr>
        <p:spPr bwMode="auto">
          <a:xfrm rot="5400000" flipV="1">
            <a:off x="6553200" y="3429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0" name="Oval 10"/>
          <p:cNvSpPr>
            <a:spLocks noChangeArrowheads="1"/>
          </p:cNvSpPr>
          <p:nvPr/>
        </p:nvSpPr>
        <p:spPr bwMode="auto">
          <a:xfrm rot="5400000" flipV="1">
            <a:off x="8077200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1" name="Oval 11"/>
          <p:cNvSpPr>
            <a:spLocks noChangeArrowheads="1"/>
          </p:cNvSpPr>
          <p:nvPr/>
        </p:nvSpPr>
        <p:spPr bwMode="auto">
          <a:xfrm rot="5400000" flipV="1">
            <a:off x="6716713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2" name="Oval 12"/>
          <p:cNvSpPr>
            <a:spLocks noChangeArrowheads="1"/>
          </p:cNvSpPr>
          <p:nvPr/>
        </p:nvSpPr>
        <p:spPr bwMode="auto">
          <a:xfrm rot="5400000" flipV="1">
            <a:off x="7239000" y="4495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3" name="Oval 13"/>
          <p:cNvSpPr>
            <a:spLocks noChangeArrowheads="1"/>
          </p:cNvSpPr>
          <p:nvPr/>
        </p:nvSpPr>
        <p:spPr bwMode="auto">
          <a:xfrm rot="5400000" flipV="1">
            <a:off x="7239000" y="3505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4" name="Line 14"/>
          <p:cNvSpPr>
            <a:spLocks noChangeShapeType="1"/>
          </p:cNvSpPr>
          <p:nvPr/>
        </p:nvSpPr>
        <p:spPr bwMode="auto">
          <a:xfrm>
            <a:off x="5029200" y="44958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5" name="Line 15"/>
          <p:cNvSpPr>
            <a:spLocks noChangeShapeType="1"/>
          </p:cNvSpPr>
          <p:nvPr/>
        </p:nvSpPr>
        <p:spPr bwMode="auto">
          <a:xfrm flipV="1">
            <a:off x="5029200" y="39624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6" name="Line 16"/>
          <p:cNvSpPr>
            <a:spLocks noChangeShapeType="1"/>
          </p:cNvSpPr>
          <p:nvPr/>
        </p:nvSpPr>
        <p:spPr bwMode="auto">
          <a:xfrm flipV="1">
            <a:off x="5029200" y="35814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7" name="Line 17"/>
          <p:cNvSpPr>
            <a:spLocks noChangeShapeType="1"/>
          </p:cNvSpPr>
          <p:nvPr/>
        </p:nvSpPr>
        <p:spPr bwMode="auto">
          <a:xfrm flipV="1">
            <a:off x="5029200" y="39624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8" name="Line 18"/>
          <p:cNvSpPr>
            <a:spLocks noChangeShapeType="1"/>
          </p:cNvSpPr>
          <p:nvPr/>
        </p:nvSpPr>
        <p:spPr bwMode="auto">
          <a:xfrm>
            <a:off x="5181600" y="41148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9" name="Line 19"/>
          <p:cNvSpPr>
            <a:spLocks noChangeShapeType="1"/>
          </p:cNvSpPr>
          <p:nvPr/>
        </p:nvSpPr>
        <p:spPr bwMode="auto">
          <a:xfrm flipV="1">
            <a:off x="5181600" y="39624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0" name="Line 20"/>
          <p:cNvSpPr>
            <a:spLocks noChangeShapeType="1"/>
          </p:cNvSpPr>
          <p:nvPr/>
        </p:nvSpPr>
        <p:spPr bwMode="auto">
          <a:xfrm flipV="1">
            <a:off x="5181600" y="35814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1" name="Line 21"/>
          <p:cNvSpPr>
            <a:spLocks noChangeShapeType="1"/>
          </p:cNvSpPr>
          <p:nvPr/>
        </p:nvSpPr>
        <p:spPr bwMode="auto">
          <a:xfrm flipV="1">
            <a:off x="5181600" y="39624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2" name="Line 22"/>
          <p:cNvSpPr>
            <a:spLocks noChangeShapeType="1"/>
          </p:cNvSpPr>
          <p:nvPr/>
        </p:nvSpPr>
        <p:spPr bwMode="auto">
          <a:xfrm>
            <a:off x="4114800" y="41910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3" name="Line 23"/>
          <p:cNvSpPr>
            <a:spLocks noChangeShapeType="1"/>
          </p:cNvSpPr>
          <p:nvPr/>
        </p:nvSpPr>
        <p:spPr bwMode="auto">
          <a:xfrm flipV="1">
            <a:off x="4114800" y="39624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4" name="Line 24"/>
          <p:cNvSpPr>
            <a:spLocks noChangeShapeType="1"/>
          </p:cNvSpPr>
          <p:nvPr/>
        </p:nvSpPr>
        <p:spPr bwMode="auto">
          <a:xfrm flipV="1">
            <a:off x="4114800" y="35814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5" name="Line 25"/>
          <p:cNvSpPr>
            <a:spLocks noChangeShapeType="1"/>
          </p:cNvSpPr>
          <p:nvPr/>
        </p:nvSpPr>
        <p:spPr bwMode="auto">
          <a:xfrm flipV="1">
            <a:off x="4114800" y="39624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6" name="Line 26"/>
          <p:cNvSpPr>
            <a:spLocks noChangeShapeType="1"/>
          </p:cNvSpPr>
          <p:nvPr/>
        </p:nvSpPr>
        <p:spPr bwMode="auto">
          <a:xfrm>
            <a:off x="4953000" y="37338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7" name="Line 27"/>
          <p:cNvSpPr>
            <a:spLocks noChangeShapeType="1"/>
          </p:cNvSpPr>
          <p:nvPr/>
        </p:nvSpPr>
        <p:spPr bwMode="auto">
          <a:xfrm>
            <a:off x="4953000" y="37338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8" name="Line 28"/>
          <p:cNvSpPr>
            <a:spLocks noChangeShapeType="1"/>
          </p:cNvSpPr>
          <p:nvPr/>
        </p:nvSpPr>
        <p:spPr bwMode="auto">
          <a:xfrm flipV="1">
            <a:off x="4953000" y="35814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9" name="Line 29"/>
          <p:cNvSpPr>
            <a:spLocks noChangeShapeType="1"/>
          </p:cNvSpPr>
          <p:nvPr/>
        </p:nvSpPr>
        <p:spPr bwMode="auto">
          <a:xfrm>
            <a:off x="4953000" y="37338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0" name="Freeform 30" descr="5%"/>
          <p:cNvSpPr>
            <a:spLocks/>
          </p:cNvSpPr>
          <p:nvPr/>
        </p:nvSpPr>
        <p:spPr bwMode="auto">
          <a:xfrm rot="-5400000">
            <a:off x="691357" y="37282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1" name="Oval 31"/>
          <p:cNvSpPr>
            <a:spLocks noChangeArrowheads="1"/>
          </p:cNvSpPr>
          <p:nvPr/>
        </p:nvSpPr>
        <p:spPr bwMode="auto">
          <a:xfrm rot="-5400000">
            <a:off x="1981200" y="4648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2" name="Oval 32"/>
          <p:cNvSpPr>
            <a:spLocks noChangeArrowheads="1"/>
          </p:cNvSpPr>
          <p:nvPr/>
        </p:nvSpPr>
        <p:spPr bwMode="auto">
          <a:xfrm rot="-5400000">
            <a:off x="1905000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3" name="Oval 33"/>
          <p:cNvSpPr>
            <a:spLocks noChangeArrowheads="1"/>
          </p:cNvSpPr>
          <p:nvPr/>
        </p:nvSpPr>
        <p:spPr bwMode="auto">
          <a:xfrm rot="-5400000">
            <a:off x="1066800" y="4343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4" name="Oval 34"/>
          <p:cNvSpPr>
            <a:spLocks noChangeArrowheads="1"/>
          </p:cNvSpPr>
          <p:nvPr/>
        </p:nvSpPr>
        <p:spPr bwMode="auto">
          <a:xfrm rot="-5400000">
            <a:off x="2132013" y="41894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5" name="Line 35"/>
          <p:cNvSpPr>
            <a:spLocks noChangeShapeType="1"/>
          </p:cNvSpPr>
          <p:nvPr/>
        </p:nvSpPr>
        <p:spPr bwMode="auto">
          <a:xfrm flipV="1">
            <a:off x="1143000" y="3962400"/>
            <a:ext cx="7620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6" name="Line 36"/>
          <p:cNvSpPr>
            <a:spLocks noChangeShapeType="1"/>
          </p:cNvSpPr>
          <p:nvPr/>
        </p:nvSpPr>
        <p:spPr bwMode="auto">
          <a:xfrm flipH="1" flipV="1">
            <a:off x="1905000" y="3962400"/>
            <a:ext cx="76200" cy="685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7" name="Line 37"/>
          <p:cNvSpPr>
            <a:spLocks noChangeShapeType="1"/>
          </p:cNvSpPr>
          <p:nvPr/>
        </p:nvSpPr>
        <p:spPr bwMode="auto">
          <a:xfrm>
            <a:off x="1143000" y="4343400"/>
            <a:ext cx="838200" cy="304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8" name="Line 38"/>
          <p:cNvSpPr>
            <a:spLocks noChangeShapeType="1"/>
          </p:cNvSpPr>
          <p:nvPr/>
        </p:nvSpPr>
        <p:spPr bwMode="auto">
          <a:xfrm flipH="1" flipV="1">
            <a:off x="1905000" y="3962400"/>
            <a:ext cx="228600" cy="304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9" name="Line 39"/>
          <p:cNvSpPr>
            <a:spLocks noChangeShapeType="1"/>
          </p:cNvSpPr>
          <p:nvPr/>
        </p:nvSpPr>
        <p:spPr bwMode="auto">
          <a:xfrm flipH="1">
            <a:off x="1143000" y="4267200"/>
            <a:ext cx="9906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0" name="Line 40"/>
          <p:cNvSpPr>
            <a:spLocks noChangeShapeType="1"/>
          </p:cNvSpPr>
          <p:nvPr/>
        </p:nvSpPr>
        <p:spPr bwMode="auto">
          <a:xfrm flipH="1">
            <a:off x="1981200" y="4267200"/>
            <a:ext cx="1524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1" name="Rectangle 41"/>
          <p:cNvSpPr>
            <a:spLocks noChangeArrowheads="1"/>
          </p:cNvSpPr>
          <p:nvPr/>
        </p:nvSpPr>
        <p:spPr bwMode="auto">
          <a:xfrm>
            <a:off x="990600" y="5486400"/>
            <a:ext cx="1201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0"/>
              <a:t>cohesion</a:t>
            </a:r>
          </a:p>
        </p:txBody>
      </p:sp>
      <p:sp>
        <p:nvSpPr>
          <p:cNvPr id="107562" name="Rectangle 42"/>
          <p:cNvSpPr>
            <a:spLocks noChangeArrowheads="1"/>
          </p:cNvSpPr>
          <p:nvPr/>
        </p:nvSpPr>
        <p:spPr bwMode="auto">
          <a:xfrm>
            <a:off x="5029200" y="5486400"/>
            <a:ext cx="1370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0"/>
              <a:t>separation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>
              <a:spcBef>
                <a:spcPct val="0"/>
              </a:spcBef>
            </a:pPr>
            <a:r>
              <a:rPr lang="en-US" altLang="en-US" sz="2000" dirty="0"/>
              <a:t>Silhouette coefficient combines ideas of both cohesion and separation, but for individual points, as well as clusters and </a:t>
            </a:r>
            <a:r>
              <a:rPr lang="en-US" altLang="en-US" sz="2000" dirty="0" err="1"/>
              <a:t>clusterings</a:t>
            </a:r>
            <a:endParaRPr lang="en-US" altLang="en-US" sz="2000" dirty="0"/>
          </a:p>
          <a:p>
            <a:pPr marL="342900" indent="-342900">
              <a:spcBef>
                <a:spcPct val="0"/>
              </a:spcBef>
            </a:pPr>
            <a:r>
              <a:rPr lang="en-US" altLang="en-US" sz="2000" dirty="0"/>
              <a:t>For an individual point, 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/>
            <a:r>
              <a:rPr lang="en-US" altLang="en-US" sz="1800" dirty="0"/>
              <a:t>Calculate </a:t>
            </a:r>
            <a:r>
              <a:rPr lang="en-US" altLang="en-US" sz="1800" b="1" i="1" dirty="0"/>
              <a:t>a</a:t>
            </a:r>
            <a:r>
              <a:rPr lang="en-US" altLang="en-US" sz="1800" dirty="0"/>
              <a:t> = average distance of </a:t>
            </a:r>
            <a:r>
              <a:rPr lang="en-US" alt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/>
              <a:t> to the points in its cluster</a:t>
            </a:r>
          </a:p>
          <a:p>
            <a:pPr marL="742950" lvl="1" indent="-285750"/>
            <a:r>
              <a:rPr lang="en-US" altLang="en-US" sz="1800" dirty="0"/>
              <a:t>Calculate </a:t>
            </a:r>
            <a:r>
              <a:rPr lang="en-US" altLang="en-US" sz="1800" b="1" i="1" dirty="0"/>
              <a:t>b</a:t>
            </a:r>
            <a:r>
              <a:rPr lang="en-US" altLang="en-US" sz="1800" dirty="0"/>
              <a:t> = min (average distance of </a:t>
            </a:r>
            <a:r>
              <a:rPr lang="en-US" alt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i="1" dirty="0"/>
              <a:t> </a:t>
            </a:r>
            <a:r>
              <a:rPr lang="en-US" altLang="en-US" sz="1800" dirty="0"/>
              <a:t> to points in another cluster)</a:t>
            </a:r>
          </a:p>
          <a:p>
            <a:pPr marL="742950" lvl="1" indent="-285750"/>
            <a:r>
              <a:rPr lang="en-US" altLang="en-US" sz="1800" dirty="0"/>
              <a:t>The silhouette coefficient for a point is then given by </a:t>
            </a:r>
            <a:br>
              <a:rPr lang="en-US" altLang="en-US" sz="1800" dirty="0"/>
            </a:b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>s = (b – a) / max(</a:t>
            </a:r>
            <a:r>
              <a:rPr lang="en-US" altLang="en-US" sz="1800" dirty="0" err="1"/>
              <a:t>a,b</a:t>
            </a:r>
            <a:r>
              <a:rPr lang="en-US" altLang="en-US" sz="1800" dirty="0"/>
              <a:t>)   </a:t>
            </a:r>
          </a:p>
          <a:p>
            <a:pPr marL="742950" lvl="1" indent="-285750">
              <a:buFont typeface="Arial" charset="0"/>
              <a:buNone/>
            </a:pPr>
            <a:endParaRPr lang="en-US" altLang="en-US" sz="1800" dirty="0"/>
          </a:p>
          <a:p>
            <a:pPr marL="742950" lvl="1" indent="-285750"/>
            <a:r>
              <a:rPr lang="en-US" altLang="en-US" sz="1800" dirty="0"/>
              <a:t>Value can vary between -1 and 1</a:t>
            </a:r>
          </a:p>
          <a:p>
            <a:pPr marL="742950" lvl="1" indent="-285750"/>
            <a:r>
              <a:rPr lang="en-US" altLang="en-US" sz="1800" dirty="0"/>
              <a:t>Typically ranges between 0 and 1. </a:t>
            </a:r>
          </a:p>
          <a:p>
            <a:pPr marL="742950" lvl="1" indent="-285750"/>
            <a:r>
              <a:rPr lang="en-US" altLang="en-US" sz="1800" dirty="0"/>
              <a:t>The closer to 1 the better.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200" dirty="0"/>
          </a:p>
          <a:p>
            <a:pPr marL="342900" indent="-342900">
              <a:spcBef>
                <a:spcPct val="0"/>
              </a:spcBef>
            </a:pPr>
            <a:r>
              <a:rPr lang="en-US" altLang="en-US" sz="2000" dirty="0"/>
              <a:t>Can calculate the average silhouette coefficient for a cluster or a clustering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Internal Measures: Silhouette Coefficient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472640"/>
              </p:ext>
            </p:extLst>
          </p:nvPr>
        </p:nvGraphicFramePr>
        <p:xfrm>
          <a:off x="4854575" y="3321934"/>
          <a:ext cx="3679825" cy="1394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83" name="Visio" r:id="rId3" imgW="3680406" imgH="1440180" progId="Visio.Drawing.15">
                  <p:embed/>
                </p:oleObj>
              </mc:Choice>
              <mc:Fallback>
                <p:oleObj name="Visio" r:id="rId3" imgW="3680406" imgH="144018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54575" y="3321934"/>
                        <a:ext cx="3679825" cy="1394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Internal Measures: SSE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SSE curve for a more complicated data set</a:t>
            </a:r>
          </a:p>
          <a:p>
            <a:endParaRPr lang="en-US" altLang="en-US"/>
          </a:p>
        </p:txBody>
      </p:sp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t="18518" r="12798" b="20370"/>
          <a:stretch>
            <a:fillRect/>
          </a:stretch>
        </p:blipFill>
        <p:spPr bwMode="auto">
          <a:xfrm>
            <a:off x="533400" y="2528888"/>
            <a:ext cx="4343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4495800" y="5424488"/>
            <a:ext cx="426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SSE of clusters found using K-means</a:t>
            </a:r>
          </a:p>
        </p:txBody>
      </p:sp>
      <p:pic>
        <p:nvPicPr>
          <p:cNvPr id="1013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147888"/>
            <a:ext cx="4259263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7676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/>
              <a:t>External Measures of Cluster Validity: Entropy and Purity</a:t>
            </a:r>
          </a:p>
        </p:txBody>
      </p:sp>
      <p:graphicFrame>
        <p:nvGraphicFramePr>
          <p:cNvPr id="109571" name="Object 0"/>
          <p:cNvGraphicFramePr>
            <a:graphicFrameLocks noChangeAspect="1"/>
          </p:cNvGraphicFramePr>
          <p:nvPr/>
        </p:nvGraphicFramePr>
        <p:xfrm>
          <a:off x="609600" y="1219200"/>
          <a:ext cx="775335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04" name="Bitmap Image" r:id="rId4" imgW="9304826" imgH="6119390" progId="Paint.Picture">
                  <p:embed/>
                </p:oleObj>
              </mc:Choice>
              <mc:Fallback>
                <p:oleObj name="Bitmap Image" r:id="rId4" imgW="9304826" imgH="6119390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864"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775335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334000"/>
          </a:xfrm>
        </p:spPr>
        <p:txBody>
          <a:bodyPr>
            <a:normAutofit/>
          </a:bodyPr>
          <a:lstStyle/>
          <a:p>
            <a:pPr marL="342900" indent="-342900"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  <a:buFont typeface="Monotype Sorts" pitchFamily="2" charset="2"/>
              <a:buNone/>
            </a:pPr>
            <a:r>
              <a:rPr lang="en-US" altLang="en-US" dirty="0"/>
              <a:t>   “The validation of clustering structures is the most difficult and frustrating part of cluster analysis. </a:t>
            </a:r>
          </a:p>
          <a:p>
            <a:pPr marL="342900" indent="-342900"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  <a:buFont typeface="Monotype Sorts" pitchFamily="2" charset="2"/>
              <a:buNone/>
            </a:pPr>
            <a:r>
              <a:rPr lang="en-US" altLang="en-US" dirty="0"/>
              <a:t>   Without a strong effort in this direction, cluster analysis will remain a black art accessible only to those true believers who have experience and great courage.”</a:t>
            </a:r>
          </a:p>
          <a:p>
            <a:pPr marL="850900" lvl="1">
              <a:spcBef>
                <a:spcPct val="0"/>
              </a:spcBef>
              <a:buSzPct val="85000"/>
              <a:buFont typeface="Monotype Sorts" pitchFamily="2" charset="2"/>
              <a:buNone/>
            </a:pPr>
            <a:r>
              <a:rPr lang="en-US" altLang="en-US" sz="2000" b="1" i="1" dirty="0"/>
              <a:t>Algorithms for Clustering Data</a:t>
            </a:r>
            <a:r>
              <a:rPr lang="en-US" altLang="en-US" sz="2000" b="1" dirty="0"/>
              <a:t>, Jain and </a:t>
            </a:r>
            <a:r>
              <a:rPr lang="en-US" altLang="en-US" sz="2000" b="1" dirty="0" err="1"/>
              <a:t>Dubes</a:t>
            </a:r>
            <a:endParaRPr lang="en-US" altLang="en-US" sz="2000" b="1" dirty="0"/>
          </a:p>
          <a:p>
            <a:pPr marL="342900" indent="-342900">
              <a:spcBef>
                <a:spcPct val="0"/>
              </a:spcBef>
              <a:buSzPct val="85000"/>
              <a:buFont typeface="Monotype Sorts" pitchFamily="2" charset="2"/>
              <a:buNone/>
            </a:pPr>
            <a:endParaRPr lang="en-US" altLang="en-US" sz="900" dirty="0"/>
          </a:p>
          <a:p>
            <a:pPr>
              <a:spcBef>
                <a:spcPct val="0"/>
              </a:spcBef>
              <a:buSzPct val="85000"/>
            </a:pPr>
            <a:r>
              <a:rPr lang="en-US" sz="1600" dirty="0"/>
              <a:t>H. </a:t>
            </a:r>
            <a:r>
              <a:rPr lang="en-US" sz="1600" dirty="0" err="1"/>
              <a:t>Xiong</a:t>
            </a:r>
            <a:r>
              <a:rPr lang="en-US" sz="1600" dirty="0"/>
              <a:t> and Z. Li. </a:t>
            </a:r>
            <a:r>
              <a:rPr lang="en-US" sz="1600" i="1" dirty="0"/>
              <a:t>Clustering Validation Measures</a:t>
            </a:r>
            <a:r>
              <a:rPr lang="en-US" sz="1600" dirty="0"/>
              <a:t>. In C. C. Aggarwal and C. K. Reddy, editors, Data Clustering: Algorithms and Applications, pages 571–605. Chapman &amp; Hall/CRC, 2013</a:t>
            </a:r>
            <a:r>
              <a:rPr lang="en-US" sz="2400" dirty="0"/>
              <a:t>.</a:t>
            </a:r>
          </a:p>
          <a:p>
            <a:pPr>
              <a:spcBef>
                <a:spcPct val="0"/>
              </a:spcBef>
              <a:buSzPct val="85000"/>
            </a:pPr>
            <a:endParaRPr lang="en-US" alt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Final Comment on Cluster Validity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dirty="0"/>
              <a:t>Types of Clusters: Prototype-Based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Prototype-based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 A cluster is a set of objects such that an object in a cluster is closer (more similar) to the prototype or  “center” of a cluster, than to the center of any other cluster 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The center of a cluster is often a </a:t>
            </a:r>
            <a:r>
              <a:rPr lang="en-US" altLang="en-US" sz="2000" dirty="0">
                <a:solidFill>
                  <a:srgbClr val="FF0000"/>
                </a:solidFill>
              </a:rPr>
              <a:t>centroid</a:t>
            </a:r>
            <a:r>
              <a:rPr lang="en-US" altLang="en-US" sz="2000" dirty="0"/>
              <a:t>, the average of all the points in the cluster, or a </a:t>
            </a:r>
            <a:r>
              <a:rPr lang="en-US" altLang="en-US" sz="2000" dirty="0" err="1">
                <a:solidFill>
                  <a:srgbClr val="FF0000"/>
                </a:solidFill>
              </a:rPr>
              <a:t>medoid</a:t>
            </a:r>
            <a:r>
              <a:rPr lang="en-US" altLang="en-US" sz="2000" dirty="0"/>
              <a:t>, the most “representative” point of a cluster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dirty="0"/>
          </a:p>
        </p:txBody>
      </p:sp>
      <p:sp>
        <p:nvSpPr>
          <p:cNvPr id="13316" name="Oval 4"/>
          <p:cNvSpPr>
            <a:spLocks noChangeAspect="1" noChangeArrowheads="1"/>
          </p:cNvSpPr>
          <p:nvPr/>
        </p:nvSpPr>
        <p:spPr bwMode="auto">
          <a:xfrm>
            <a:off x="1143000" y="4191000"/>
            <a:ext cx="1371600" cy="1371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17" name="Oval 5"/>
          <p:cNvSpPr>
            <a:spLocks noChangeAspect="1" noChangeArrowheads="1"/>
          </p:cNvSpPr>
          <p:nvPr/>
        </p:nvSpPr>
        <p:spPr bwMode="auto">
          <a:xfrm>
            <a:off x="2514600" y="4191000"/>
            <a:ext cx="1371600" cy="137160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18" name="Oval 6"/>
          <p:cNvSpPr>
            <a:spLocks noChangeAspect="1" noChangeArrowheads="1"/>
          </p:cNvSpPr>
          <p:nvPr/>
        </p:nvSpPr>
        <p:spPr bwMode="auto">
          <a:xfrm>
            <a:off x="5322888" y="4329113"/>
            <a:ext cx="1166812" cy="1100137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19" name="Oval 7"/>
          <p:cNvSpPr>
            <a:spLocks noChangeAspect="1" noChangeArrowheads="1"/>
          </p:cNvSpPr>
          <p:nvPr/>
        </p:nvSpPr>
        <p:spPr bwMode="auto">
          <a:xfrm>
            <a:off x="6694488" y="4329113"/>
            <a:ext cx="1166812" cy="1100137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4 center-based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Types of Clusters: Contiguity-Based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Contiguous Cluster (Nearest neighbor or Transitive)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A cluster is a set of points such that a point in a cluster is closer (or more similar) to one or more other points in the cluster than to any point not in the cluster.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2400"/>
          </a:p>
        </p:txBody>
      </p:sp>
      <p:grpSp>
        <p:nvGrpSpPr>
          <p:cNvPr id="14340" name="Group 15"/>
          <p:cNvGrpSpPr>
            <a:grpSpLocks/>
          </p:cNvGrpSpPr>
          <p:nvPr/>
        </p:nvGrpSpPr>
        <p:grpSpPr bwMode="auto">
          <a:xfrm>
            <a:off x="381000" y="3810000"/>
            <a:ext cx="8534400" cy="1219200"/>
            <a:chOff x="950" y="2544"/>
            <a:chExt cx="4106" cy="576"/>
          </a:xfrm>
        </p:grpSpPr>
        <p:sp>
          <p:nvSpPr>
            <p:cNvPr id="14342" name="Freeform 4" descr="Large grid"/>
            <p:cNvSpPr>
              <a:spLocks noChangeAspect="1"/>
            </p:cNvSpPr>
            <p:nvPr/>
          </p:nvSpPr>
          <p:spPr bwMode="auto">
            <a:xfrm>
              <a:off x="950" y="2552"/>
              <a:ext cx="267" cy="457"/>
            </a:xfrm>
            <a:custGeom>
              <a:avLst/>
              <a:gdLst>
                <a:gd name="T0" fmla="*/ 39 w 432"/>
                <a:gd name="T1" fmla="*/ 0 h 744"/>
                <a:gd name="T2" fmla="*/ 23 w 432"/>
                <a:gd name="T3" fmla="*/ 1 h 744"/>
                <a:gd name="T4" fmla="*/ 20 w 432"/>
                <a:gd name="T5" fmla="*/ 4 h 744"/>
                <a:gd name="T6" fmla="*/ 15 w 432"/>
                <a:gd name="T7" fmla="*/ 16 h 744"/>
                <a:gd name="T8" fmla="*/ 17 w 432"/>
                <a:gd name="T9" fmla="*/ 28 h 744"/>
                <a:gd name="T10" fmla="*/ 27 w 432"/>
                <a:gd name="T11" fmla="*/ 44 h 744"/>
                <a:gd name="T12" fmla="*/ 27 w 432"/>
                <a:gd name="T13" fmla="*/ 62 h 744"/>
                <a:gd name="T14" fmla="*/ 22 w 432"/>
                <a:gd name="T15" fmla="*/ 63 h 744"/>
                <a:gd name="T16" fmla="*/ 0 w 432"/>
                <a:gd name="T17" fmla="*/ 65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>
              <a:solidFill>
                <a:srgbClr val="99CC00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3" name="Freeform 5" descr="Large grid"/>
            <p:cNvSpPr>
              <a:spLocks noChangeAspect="1"/>
            </p:cNvSpPr>
            <p:nvPr/>
          </p:nvSpPr>
          <p:spPr bwMode="auto">
            <a:xfrm>
              <a:off x="1061" y="2618"/>
              <a:ext cx="267" cy="459"/>
            </a:xfrm>
            <a:custGeom>
              <a:avLst/>
              <a:gdLst>
                <a:gd name="T0" fmla="*/ 39 w 432"/>
                <a:gd name="T1" fmla="*/ 0 h 744"/>
                <a:gd name="T2" fmla="*/ 23 w 432"/>
                <a:gd name="T3" fmla="*/ 1 h 744"/>
                <a:gd name="T4" fmla="*/ 20 w 432"/>
                <a:gd name="T5" fmla="*/ 4 h 744"/>
                <a:gd name="T6" fmla="*/ 15 w 432"/>
                <a:gd name="T7" fmla="*/ 16 h 744"/>
                <a:gd name="T8" fmla="*/ 17 w 432"/>
                <a:gd name="T9" fmla="*/ 29 h 744"/>
                <a:gd name="T10" fmla="*/ 27 w 432"/>
                <a:gd name="T11" fmla="*/ 45 h 744"/>
                <a:gd name="T12" fmla="*/ 27 w 432"/>
                <a:gd name="T13" fmla="*/ 64 h 744"/>
                <a:gd name="T14" fmla="*/ 22 w 432"/>
                <a:gd name="T15" fmla="*/ 64 h 744"/>
                <a:gd name="T16" fmla="*/ 0 w 432"/>
                <a:gd name="T17" fmla="*/ 67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rnd">
              <a:solidFill>
                <a:srgbClr val="00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Freeform 6" descr="Large grid"/>
            <p:cNvSpPr>
              <a:spLocks noChangeAspect="1"/>
            </p:cNvSpPr>
            <p:nvPr/>
          </p:nvSpPr>
          <p:spPr bwMode="auto">
            <a:xfrm>
              <a:off x="1195" y="2663"/>
              <a:ext cx="267" cy="457"/>
            </a:xfrm>
            <a:custGeom>
              <a:avLst/>
              <a:gdLst>
                <a:gd name="T0" fmla="*/ 39 w 432"/>
                <a:gd name="T1" fmla="*/ 0 h 744"/>
                <a:gd name="T2" fmla="*/ 23 w 432"/>
                <a:gd name="T3" fmla="*/ 1 h 744"/>
                <a:gd name="T4" fmla="*/ 20 w 432"/>
                <a:gd name="T5" fmla="*/ 4 h 744"/>
                <a:gd name="T6" fmla="*/ 15 w 432"/>
                <a:gd name="T7" fmla="*/ 16 h 744"/>
                <a:gd name="T8" fmla="*/ 17 w 432"/>
                <a:gd name="T9" fmla="*/ 28 h 744"/>
                <a:gd name="T10" fmla="*/ 27 w 432"/>
                <a:gd name="T11" fmla="*/ 44 h 744"/>
                <a:gd name="T12" fmla="*/ 27 w 432"/>
                <a:gd name="T13" fmla="*/ 62 h 744"/>
                <a:gd name="T14" fmla="*/ 22 w 432"/>
                <a:gd name="T15" fmla="*/ 63 h 744"/>
                <a:gd name="T16" fmla="*/ 0 w 432"/>
                <a:gd name="T17" fmla="*/ 65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>
              <a:solidFill>
                <a:srgbClr val="FF7C8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Oval 7"/>
            <p:cNvSpPr>
              <a:spLocks noChangeAspect="1" noChangeArrowheads="1"/>
            </p:cNvSpPr>
            <p:nvPr/>
          </p:nvSpPr>
          <p:spPr bwMode="auto">
            <a:xfrm>
              <a:off x="2171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46" name="AutoShape 8"/>
            <p:cNvSpPr>
              <a:spLocks noChangeAspect="1" noChangeArrowheads="1"/>
            </p:cNvSpPr>
            <p:nvPr/>
          </p:nvSpPr>
          <p:spPr bwMode="auto">
            <a:xfrm rot="-5400000">
              <a:off x="1942" y="2382"/>
              <a:ext cx="525" cy="8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Oval 9"/>
            <p:cNvSpPr>
              <a:spLocks noChangeAspect="1" noChangeArrowheads="1"/>
            </p:cNvSpPr>
            <p:nvPr/>
          </p:nvSpPr>
          <p:spPr bwMode="auto">
            <a:xfrm>
              <a:off x="2504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48" name="Line 10"/>
            <p:cNvSpPr>
              <a:spLocks noChangeAspect="1" noChangeShapeType="1"/>
            </p:cNvSpPr>
            <p:nvPr/>
          </p:nvSpPr>
          <p:spPr bwMode="auto">
            <a:xfrm>
              <a:off x="2305" y="2818"/>
              <a:ext cx="199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Oval 11"/>
            <p:cNvSpPr>
              <a:spLocks noChangeAspect="1" noChangeArrowheads="1"/>
            </p:cNvSpPr>
            <p:nvPr/>
          </p:nvSpPr>
          <p:spPr bwMode="auto">
            <a:xfrm>
              <a:off x="4236" y="2633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0" name="Oval 12"/>
            <p:cNvSpPr>
              <a:spLocks noChangeAspect="1" noChangeArrowheads="1"/>
            </p:cNvSpPr>
            <p:nvPr/>
          </p:nvSpPr>
          <p:spPr bwMode="auto">
            <a:xfrm>
              <a:off x="4680" y="2633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1" name="Oval 13"/>
            <p:cNvSpPr>
              <a:spLocks noChangeAspect="1" noChangeArrowheads="1"/>
            </p:cNvSpPr>
            <p:nvPr/>
          </p:nvSpPr>
          <p:spPr bwMode="auto">
            <a:xfrm>
              <a:off x="2992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2" name="Oval 14"/>
            <p:cNvSpPr>
              <a:spLocks noChangeAspect="1" noChangeArrowheads="1"/>
            </p:cNvSpPr>
            <p:nvPr/>
          </p:nvSpPr>
          <p:spPr bwMode="auto">
            <a:xfrm>
              <a:off x="3391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341" name="Text Box 16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8 contiguous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Types of Clusters: Density-Based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Density-based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A cluster is a dense region of points, which is separated by low-density regions, from other regions of high density.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Used when the clusters are irregular or intertwined, and when noise and outliers are present. </a:t>
            </a:r>
          </a:p>
        </p:txBody>
      </p:sp>
      <p:grpSp>
        <p:nvGrpSpPr>
          <p:cNvPr id="15364" name="Group 12"/>
          <p:cNvGrpSpPr>
            <a:grpSpLocks/>
          </p:cNvGrpSpPr>
          <p:nvPr/>
        </p:nvGrpSpPr>
        <p:grpSpPr bwMode="auto">
          <a:xfrm>
            <a:off x="304800" y="3657600"/>
            <a:ext cx="8610600" cy="1676400"/>
            <a:chOff x="1056" y="3072"/>
            <a:chExt cx="3840" cy="720"/>
          </a:xfrm>
        </p:grpSpPr>
        <p:sp>
          <p:nvSpPr>
            <p:cNvPr id="15366" name="Rectangle 2"/>
            <p:cNvSpPr>
              <a:spLocks noChangeArrowheads="1"/>
            </p:cNvSpPr>
            <p:nvPr/>
          </p:nvSpPr>
          <p:spPr bwMode="auto">
            <a:xfrm>
              <a:off x="1056" y="3072"/>
              <a:ext cx="3840" cy="72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67" name="Oval 5"/>
            <p:cNvSpPr>
              <a:spLocks noChangeAspect="1" noChangeArrowheads="1"/>
            </p:cNvSpPr>
            <p:nvPr/>
          </p:nvSpPr>
          <p:spPr bwMode="auto">
            <a:xfrm>
              <a:off x="1599" y="3374"/>
              <a:ext cx="134" cy="134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68" name="AutoShape 6"/>
            <p:cNvSpPr>
              <a:spLocks noChangeAspect="1" noChangeArrowheads="1"/>
            </p:cNvSpPr>
            <p:nvPr/>
          </p:nvSpPr>
          <p:spPr bwMode="auto">
            <a:xfrm rot="-5400000">
              <a:off x="1370" y="3006"/>
              <a:ext cx="525" cy="8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Oval 7"/>
            <p:cNvSpPr>
              <a:spLocks noChangeAspect="1" noChangeArrowheads="1"/>
            </p:cNvSpPr>
            <p:nvPr/>
          </p:nvSpPr>
          <p:spPr bwMode="auto">
            <a:xfrm>
              <a:off x="1932" y="3374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0" name="Oval 8"/>
            <p:cNvSpPr>
              <a:spLocks noChangeAspect="1" noChangeArrowheads="1"/>
            </p:cNvSpPr>
            <p:nvPr/>
          </p:nvSpPr>
          <p:spPr bwMode="auto">
            <a:xfrm>
              <a:off x="3664" y="3257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1" name="Oval 9"/>
            <p:cNvSpPr>
              <a:spLocks noChangeAspect="1" noChangeArrowheads="1"/>
            </p:cNvSpPr>
            <p:nvPr/>
          </p:nvSpPr>
          <p:spPr bwMode="auto">
            <a:xfrm>
              <a:off x="4108" y="3257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2" name="Oval 10"/>
            <p:cNvSpPr>
              <a:spLocks noChangeAspect="1" noChangeArrowheads="1"/>
            </p:cNvSpPr>
            <p:nvPr/>
          </p:nvSpPr>
          <p:spPr bwMode="auto">
            <a:xfrm>
              <a:off x="2420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3" name="Oval 11"/>
            <p:cNvSpPr>
              <a:spLocks noChangeAspect="1" noChangeArrowheads="1"/>
            </p:cNvSpPr>
            <p:nvPr/>
          </p:nvSpPr>
          <p:spPr bwMode="auto">
            <a:xfrm>
              <a:off x="2819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5365" name="Text Box 13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6 density-based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altLang="en-US" sz="2800" dirty="0"/>
              <a:t>Types of Clusters: Objective Function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04237" cy="51816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Clusters Defined by an Objective Function</a:t>
            </a:r>
          </a:p>
          <a:p>
            <a:pPr lvl="1">
              <a:spcBef>
                <a:spcPct val="20000"/>
              </a:spcBef>
            </a:pPr>
            <a:r>
              <a:rPr lang="en-US" altLang="en-US" sz="2000" dirty="0"/>
              <a:t>Finds clusters that minimize or maximize an objective function. </a:t>
            </a:r>
          </a:p>
          <a:p>
            <a:pPr lvl="1"/>
            <a:r>
              <a:rPr lang="en-US" altLang="en-US" sz="2000" dirty="0"/>
              <a:t>Enumerate all possible ways of dividing the points into clusters and evaluate the `goodness' of each potential set of clusters by using the given objective function.  (NP Hard)</a:t>
            </a:r>
          </a:p>
          <a:p>
            <a:pPr lvl="1"/>
            <a:r>
              <a:rPr lang="en-US" altLang="en-US" sz="2000" dirty="0"/>
              <a:t> Can have global or local objectives.</a:t>
            </a:r>
          </a:p>
          <a:p>
            <a:pPr lvl="2"/>
            <a:r>
              <a:rPr lang="en-US" altLang="en-US" sz="1800" dirty="0"/>
              <a:t> Hierarchical clustering algorithms typically have local objectives</a:t>
            </a:r>
          </a:p>
          <a:p>
            <a:pPr lvl="2"/>
            <a:r>
              <a:rPr lang="en-US" altLang="en-US" sz="1800" dirty="0"/>
              <a:t> </a:t>
            </a:r>
            <a:r>
              <a:rPr lang="en-US" altLang="en-US" sz="1800" dirty="0" err="1"/>
              <a:t>Partitional</a:t>
            </a:r>
            <a:r>
              <a:rPr lang="en-US" altLang="en-US" sz="1800" dirty="0"/>
              <a:t> algorithms typically have global objectives</a:t>
            </a:r>
          </a:p>
          <a:p>
            <a:pPr lvl="1"/>
            <a:r>
              <a:rPr lang="en-US" altLang="en-US" sz="2000" dirty="0"/>
              <a:t>A variation of the global objective function approach is to fit the data to a parameterized model. </a:t>
            </a:r>
          </a:p>
          <a:p>
            <a:pPr lvl="2"/>
            <a:r>
              <a:rPr lang="en-US" altLang="en-US" sz="1800" dirty="0"/>
              <a:t> Parameters for the model are determined from the data. </a:t>
            </a:r>
          </a:p>
          <a:p>
            <a:pPr marL="1147763" lvl="2" indent="-233363"/>
            <a:r>
              <a:rPr lang="en-US" altLang="en-US" sz="1800" dirty="0"/>
              <a:t>Mixture models assume that the data is a ‘mixture' of a number of statistical distributions.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00" dirty="0"/>
              <a:t>Characteristics of the Input Data Are Important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Type of proximity or density measure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Central to clustering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Depends on data and application </a:t>
            </a:r>
          </a:p>
          <a:p>
            <a:pPr lvl="1"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2200" dirty="0"/>
              <a:t>Data characteristics that affect proximity and/or density are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Dimensionality</a:t>
            </a:r>
          </a:p>
          <a:p>
            <a:pPr marL="1147763" lvl="2" indent="-233363">
              <a:lnSpc>
                <a:spcPct val="90000"/>
              </a:lnSpc>
            </a:pPr>
            <a:r>
              <a:rPr lang="en-US" altLang="en-US" sz="1400" dirty="0"/>
              <a:t>Sparseness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Attribute type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Special relationships in the data</a:t>
            </a:r>
          </a:p>
          <a:p>
            <a:pPr marL="1147763" lvl="2" indent="-233363">
              <a:lnSpc>
                <a:spcPct val="90000"/>
              </a:lnSpc>
            </a:pPr>
            <a:r>
              <a:rPr lang="en-US" altLang="en-US" sz="1400" dirty="0"/>
              <a:t>For example, autocorrelation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Distribution of the data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Noise and Outliers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Often interfere with the operation of the clustering algorithm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Clusters of differing sizes, densities, and shapes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Clustering Algorithms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K-means and its variants</a:t>
            </a:r>
          </a:p>
          <a:p>
            <a:pPr lvl="4"/>
            <a:endParaRPr lang="en-US" altLang="en-US"/>
          </a:p>
          <a:p>
            <a:r>
              <a:rPr lang="en-US" altLang="en-US"/>
              <a:t>Hierarchical clustering</a:t>
            </a:r>
          </a:p>
          <a:p>
            <a:pPr lvl="4"/>
            <a:endParaRPr lang="en-US" altLang="en-US"/>
          </a:p>
          <a:p>
            <a:r>
              <a:rPr lang="en-US" altLang="en-US"/>
              <a:t>Density-based clustering</a:t>
            </a:r>
          </a:p>
          <a:p>
            <a:pPr lvl="4"/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K-means Clustering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2514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 err="1"/>
              <a:t>Partitional</a:t>
            </a:r>
            <a:r>
              <a:rPr lang="en-US" altLang="en-US" sz="2200" dirty="0"/>
              <a:t> clustering approach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Number of clusters, K, must be specified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Each cluster is associated with a </a:t>
            </a:r>
            <a:r>
              <a:rPr lang="en-US" altLang="en-US" sz="2200" dirty="0">
                <a:solidFill>
                  <a:srgbClr val="FFCC00"/>
                </a:solidFill>
              </a:rPr>
              <a:t>centroid</a:t>
            </a:r>
            <a:r>
              <a:rPr lang="en-US" altLang="en-US" sz="2200" dirty="0"/>
              <a:t> (center point)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Each point is assigned to the cluster with the closest centroid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The basic algorithm is very simple</a:t>
            </a:r>
          </a:p>
        </p:txBody>
      </p:sp>
      <p:graphicFrame>
        <p:nvGraphicFramePr>
          <p:cNvPr id="21508" name="Object 1024"/>
          <p:cNvGraphicFramePr>
            <a:graphicFrameLocks noChangeAspect="1"/>
          </p:cNvGraphicFramePr>
          <p:nvPr/>
        </p:nvGraphicFramePr>
        <p:xfrm>
          <a:off x="457200" y="4133850"/>
          <a:ext cx="81534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0" name="Bitmap Image" r:id="rId3" imgW="9784928" imgH="3177815" progId="Paint.Picture">
                  <p:embed/>
                </p:oleObj>
              </mc:Choice>
              <mc:Fallback>
                <p:oleObj name="Bitmap Image" r:id="rId3" imgW="9784928" imgH="3177815" progId="Paint.Picture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143"/>
                      <a:stretch>
                        <a:fillRect/>
                      </a:stretch>
                    </p:blipFill>
                    <p:spPr bwMode="auto">
                      <a:xfrm>
                        <a:off x="457200" y="4133850"/>
                        <a:ext cx="815340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Example of K-means Clustering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Example of K-means Clustering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Cluster Analysis?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1295400"/>
          </a:xfrm>
        </p:spPr>
        <p:txBody>
          <a:bodyPr/>
          <a:lstStyle/>
          <a:p>
            <a:r>
              <a:rPr lang="en-US" altLang="en-US" sz="2400"/>
              <a:t>Finding groups of objects such that the objects in a group will be similar (or related) to one another and different from (or unrelated to) the objects in other groups</a:t>
            </a:r>
          </a:p>
        </p:txBody>
      </p:sp>
      <p:grpSp>
        <p:nvGrpSpPr>
          <p:cNvPr id="3076" name="Group 6"/>
          <p:cNvGrpSpPr>
            <a:grpSpLocks/>
          </p:cNvGrpSpPr>
          <p:nvPr/>
        </p:nvGrpSpPr>
        <p:grpSpPr bwMode="auto">
          <a:xfrm>
            <a:off x="3276600" y="3570288"/>
            <a:ext cx="3048000" cy="2678112"/>
            <a:chOff x="2160" y="2544"/>
            <a:chExt cx="1920" cy="1687"/>
          </a:xfrm>
        </p:grpSpPr>
        <p:sp>
          <p:nvSpPr>
            <p:cNvPr id="3087" name="Line 7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Line 8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Freeform 9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  <a:gd name="T4" fmla="*/ 0 60000 65536"/>
                <a:gd name="T5" fmla="*/ 0 60000 65536"/>
                <a:gd name="T6" fmla="*/ 0 w 510"/>
                <a:gd name="T7" fmla="*/ 0 h 535"/>
                <a:gd name="T8" fmla="*/ 510 w 510"/>
                <a:gd name="T9" fmla="*/ 535 h 5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AutoShape 10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1" name="AutoShape 11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2" name="AutoShape 12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3" name="AutoShape 13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4" name="AutoShape 14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5" name="AutoShape 15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6" name="AutoShape 16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7" name="AutoShape 17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8" name="AutoShape 18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9" name="AutoShape 19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0" name="AutoShape 20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1" name="AutoShape 21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2" name="AutoShape 22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3" name="AutoShape 23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4" name="AutoShape 24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5" name="AutoShape 25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6" name="AutoShape 26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7" name="AutoShape 27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8" name="AutoShape 28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9" name="AutoShape 29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0" name="AutoShape 30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1" name="AutoShape 31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2" name="AutoShape 32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5257800" y="2667000"/>
            <a:ext cx="3048000" cy="2514600"/>
            <a:chOff x="3312" y="1584"/>
            <a:chExt cx="1920" cy="1584"/>
          </a:xfrm>
        </p:grpSpPr>
        <p:sp>
          <p:nvSpPr>
            <p:cNvPr id="3085" name="Line 34"/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AutoShape 35"/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0">
                  <a:latin typeface="Tahoma" pitchFamily="34" charset="0"/>
                </a:rPr>
                <a:t>Inter-cluster distances are maximized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895600" y="3657600"/>
            <a:ext cx="3276600" cy="2286000"/>
            <a:chOff x="1824" y="2208"/>
            <a:chExt cx="2064" cy="1440"/>
          </a:xfrm>
        </p:grpSpPr>
        <p:sp>
          <p:nvSpPr>
            <p:cNvPr id="3082" name="Oval 37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83" name="Oval 38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84" name="Oval 39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1295400" y="2971800"/>
            <a:ext cx="2286000" cy="1676400"/>
            <a:chOff x="816" y="1776"/>
            <a:chExt cx="1440" cy="1056"/>
          </a:xfrm>
        </p:grpSpPr>
        <p:sp>
          <p:nvSpPr>
            <p:cNvPr id="3080" name="Line 41"/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AutoShape 42"/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0">
                  <a:latin typeface="Tahoma" pitchFamily="34" charset="0"/>
                </a:rPr>
                <a:t>Intra-cluster distances are minimized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K-means Clustering – Details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8001000" cy="990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Simple iterative algorithm.</a:t>
            </a:r>
          </a:p>
          <a:p>
            <a:pPr marL="10414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dirty="0"/>
              <a:t>Choose initial centroids; repeat {assign each point to a nearest centroid; re-compute cluster centroids} until </a:t>
            </a:r>
            <a:r>
              <a:rPr lang="en-US" altLang="en-US" sz="1400"/>
              <a:t>centroids stop </a:t>
            </a:r>
            <a:r>
              <a:rPr lang="en-US" altLang="en-US" sz="1400" dirty="0"/>
              <a:t>changing.</a:t>
            </a:r>
            <a:endParaRPr lang="en-US" altLang="en-US" sz="1800" dirty="0"/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Initial centroids are often chosen randomly.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1800" dirty="0"/>
              <a:t>Clusters produced can vary from one run to another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The centroid is (typically) the mean of the points in the cluster, but other definitions are possible (see Table 7.2).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K-means will converge for common proximity measures  with appropriately defined centroid (see Table 7.2)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Most of the convergence happens in the first few iterations.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1800" dirty="0"/>
              <a:t>Often the stopping condition is changed to ‘Until relatively few points change clusters’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Complexity is O( n * K * I * d )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1800" dirty="0"/>
              <a:t>n = number of points, K = number of clusters, </a:t>
            </a:r>
            <a:br>
              <a:rPr lang="en-US" altLang="en-US" sz="1800" dirty="0"/>
            </a:br>
            <a:r>
              <a:rPr lang="en-US" altLang="en-US" sz="1800" dirty="0"/>
              <a:t>I = number of iterations, d = number of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K-means Objective Function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 common objective function (used with Euclidean distance measure) is Sum of Squared Error (SSE)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For each point, the error is the distance to the nearest cluster center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To get SSE, we square these errors and sum them.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altLang="en-US" sz="2000" dirty="0"/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i="1" dirty="0"/>
              <a:t>x </a:t>
            </a:r>
            <a:r>
              <a:rPr lang="en-US" altLang="en-US" sz="2000" dirty="0"/>
              <a:t>is a data point in cluster </a:t>
            </a:r>
            <a:r>
              <a:rPr lang="en-US" altLang="en-US" sz="2000" i="1" dirty="0"/>
              <a:t>C</a:t>
            </a:r>
            <a:r>
              <a:rPr lang="en-US" altLang="en-US" sz="2000" baseline="-25000" dirty="0"/>
              <a:t>i </a:t>
            </a:r>
            <a:r>
              <a:rPr lang="en-US" altLang="en-US" sz="2000" dirty="0"/>
              <a:t>and </a:t>
            </a:r>
            <a:r>
              <a:rPr lang="en-US" altLang="en-US" sz="2000" i="1" dirty="0"/>
              <a:t>m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is the centroid (mean) for cluster </a:t>
            </a:r>
            <a:r>
              <a:rPr lang="en-US" altLang="en-US" sz="2000" i="1" dirty="0"/>
              <a:t>C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</a:t>
            </a:r>
            <a:endParaRPr lang="en-US" altLang="en-US" sz="18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SSE improves in each iteration of K-means until it reaches a local or global minima. </a:t>
            </a:r>
          </a:p>
        </p:txBody>
      </p:sp>
      <p:graphicFrame>
        <p:nvGraphicFramePr>
          <p:cNvPr id="25604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216988643"/>
              </p:ext>
            </p:extLst>
          </p:nvPr>
        </p:nvGraphicFramePr>
        <p:xfrm>
          <a:off x="2298700" y="2873415"/>
          <a:ext cx="3175000" cy="936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6" name="Equation" r:id="rId3" imgW="1511300" imgH="457200" progId="Equation.3">
                  <p:embed/>
                </p:oleObj>
              </mc:Choice>
              <mc:Fallback>
                <p:oleObj name="Equation" r:id="rId3" imgW="15113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2873415"/>
                        <a:ext cx="3175000" cy="936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Two different K-means Clusterings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990600"/>
            <a:ext cx="3043237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00400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5410200" y="5881688"/>
            <a:ext cx="274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Sub-optimal Clustering</a:t>
            </a:r>
          </a:p>
        </p:txBody>
      </p:sp>
      <p:pic>
        <p:nvPicPr>
          <p:cNvPr id="2663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 Box 10"/>
          <p:cNvSpPr txBox="1">
            <a:spLocks noChangeArrowheads="1"/>
          </p:cNvSpPr>
          <p:nvPr/>
        </p:nvSpPr>
        <p:spPr bwMode="auto">
          <a:xfrm>
            <a:off x="1447800" y="5881688"/>
            <a:ext cx="228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Optimal Clustering</a:t>
            </a:r>
          </a:p>
        </p:txBody>
      </p:sp>
      <p:sp>
        <p:nvSpPr>
          <p:cNvPr id="26633" name="Text Box 11"/>
          <p:cNvSpPr txBox="1">
            <a:spLocks noChangeArrowheads="1"/>
          </p:cNvSpPr>
          <p:nvPr/>
        </p:nvSpPr>
        <p:spPr bwMode="auto">
          <a:xfrm>
            <a:off x="5257800" y="15240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Importance of Choosing Initial Centroids …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70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70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70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701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Importance of Choosing Initial Centroids …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19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10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10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Importance of Choosing </a:t>
            </a:r>
            <a:r>
              <a:rPr lang="en-US" sz="2800" dirty="0" err="1"/>
              <a:t>Intial</a:t>
            </a:r>
            <a:r>
              <a:rPr lang="en-US" sz="2800" dirty="0"/>
              <a:t> Centroids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63" y="1143000"/>
            <a:ext cx="4084637" cy="5181600"/>
          </a:xfrm>
        </p:spPr>
        <p:txBody>
          <a:bodyPr/>
          <a:lstStyle/>
          <a:p>
            <a:r>
              <a:rPr lang="en-US" dirty="0"/>
              <a:t>Depending on the choice of initial centroids, B and C may get merged or remain separate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632560" y="1527480"/>
              <a:ext cx="2421360" cy="3025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4640" y="1519200"/>
                <a:ext cx="2440800" cy="30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6414120" y="1932480"/>
              <a:ext cx="1653840" cy="29199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06560" y="1923480"/>
                <a:ext cx="1667880" cy="29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978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Problems with Selecting Initial Points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/>
              <a:t>If there are K ‘real’ clusters then the chance of selecting one centroid from each cluster is small. 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Chance is relatively small when K is large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If clusters are the same size, n, then</a:t>
            </a:r>
            <a:br>
              <a:rPr lang="en-US" altLang="en-US" sz="2000"/>
            </a:b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/>
              <a:t/>
            </a:r>
            <a:br>
              <a:rPr lang="en-US" altLang="en-US" sz="2000"/>
            </a:b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For example, if K = 10, then probability = 10!/10</a:t>
            </a:r>
            <a:r>
              <a:rPr lang="en-US" altLang="en-US" sz="2000" baseline="30000"/>
              <a:t>10</a:t>
            </a:r>
            <a:r>
              <a:rPr lang="en-US" altLang="en-US" sz="2000"/>
              <a:t> = 0.00036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Sometimes the initial centroids will readjust themselves in ‘right’ way, and sometimes they don’t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Consider an example of five pairs of clusters</a:t>
            </a: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762000" y="2857500"/>
          <a:ext cx="80010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8" name="Bitmap Image" r:id="rId3" imgW="9259102" imgH="960203" progId="Paint.Picture">
                  <p:embed/>
                </p:oleObj>
              </mc:Choice>
              <mc:Fallback>
                <p:oleObj name="Bitmap Image" r:id="rId3" imgW="9259102" imgH="96020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57500"/>
                        <a:ext cx="80010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10 Clusters Example</a:t>
            </a:r>
          </a:p>
        </p:txBody>
      </p:sp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28661" r="6615" b="28661"/>
          <a:stretch>
            <a:fillRect/>
          </a:stretch>
        </p:blipFill>
        <p:spPr bwMode="auto">
          <a:xfrm>
            <a:off x="609600" y="1905000"/>
            <a:ext cx="82264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15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28661" r="6615" b="28661"/>
          <a:stretch>
            <a:fillRect/>
          </a:stretch>
        </p:blipFill>
        <p:spPr bwMode="auto">
          <a:xfrm>
            <a:off x="609600" y="1905000"/>
            <a:ext cx="82264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15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28661" r="6615" b="28661"/>
          <a:stretch>
            <a:fillRect/>
          </a:stretch>
        </p:blipFill>
        <p:spPr bwMode="auto">
          <a:xfrm>
            <a:off x="609600" y="1905000"/>
            <a:ext cx="82264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154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28661" r="6615" b="28661"/>
          <a:stretch>
            <a:fillRect/>
          </a:stretch>
        </p:blipFill>
        <p:spPr bwMode="auto">
          <a:xfrm>
            <a:off x="609600" y="1905000"/>
            <a:ext cx="82264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Text Box 8"/>
          <p:cNvSpPr txBox="1">
            <a:spLocks noChangeArrowheads="1"/>
          </p:cNvSpPr>
          <p:nvPr/>
        </p:nvSpPr>
        <p:spPr bwMode="auto">
          <a:xfrm>
            <a:off x="685800" y="5957888"/>
            <a:ext cx="800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Starting with two initial centroids in one cluster of each pair of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154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10 Clusters Example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3625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063625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02025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02025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2567" name="Text Box 7"/>
          <p:cNvSpPr txBox="1">
            <a:spLocks noChangeArrowheads="1"/>
          </p:cNvSpPr>
          <p:nvPr/>
        </p:nvSpPr>
        <p:spPr bwMode="auto">
          <a:xfrm>
            <a:off x="685800" y="5957888"/>
            <a:ext cx="800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Starting with two initial centroids in one cluster of each pair of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10 Clusters Example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066800" y="5943600"/>
            <a:ext cx="731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228600" y="5410200"/>
            <a:ext cx="876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Starting with some pairs of clusters having three initial centroids, while other have only one.</a:t>
            </a:r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30865" r="8267" b="30865"/>
          <a:stretch>
            <a:fillRect/>
          </a:stretch>
        </p:blipFill>
        <p:spPr bwMode="auto">
          <a:xfrm>
            <a:off x="228600" y="1447800"/>
            <a:ext cx="8620125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35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30865" r="8267" b="30865"/>
          <a:stretch>
            <a:fillRect/>
          </a:stretch>
        </p:blipFill>
        <p:spPr bwMode="auto">
          <a:xfrm>
            <a:off x="228600" y="1447800"/>
            <a:ext cx="8620125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359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30865" r="8267" b="30865"/>
          <a:stretch>
            <a:fillRect/>
          </a:stretch>
        </p:blipFill>
        <p:spPr bwMode="auto">
          <a:xfrm>
            <a:off x="228600" y="1447800"/>
            <a:ext cx="8620125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359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30865" r="8267" b="30865"/>
          <a:stretch>
            <a:fillRect/>
          </a:stretch>
        </p:blipFill>
        <p:spPr bwMode="auto">
          <a:xfrm>
            <a:off x="228600" y="1447800"/>
            <a:ext cx="8620125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59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Applications of Cluster Analysis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2400" b="1"/>
              <a:t>Understanding</a:t>
            </a:r>
          </a:p>
          <a:p>
            <a:pPr lvl="1">
              <a:spcBef>
                <a:spcPct val="20000"/>
              </a:spcBef>
            </a:pPr>
            <a:r>
              <a:rPr lang="en-US" altLang="en-US" sz="2000"/>
              <a:t>Group related documents for browsing, group genes and proteins that have similar functionality, or group stocks with similar price fluctuations</a:t>
            </a:r>
            <a:endParaRPr lang="en-US" altLang="en-US" sz="2000" b="1"/>
          </a:p>
          <a:p>
            <a:pPr>
              <a:spcBef>
                <a:spcPct val="20000"/>
              </a:spcBef>
            </a:pPr>
            <a:endParaRPr lang="en-US" altLang="en-US" sz="2400" b="1"/>
          </a:p>
          <a:p>
            <a:pPr>
              <a:spcBef>
                <a:spcPct val="20000"/>
              </a:spcBef>
            </a:pPr>
            <a:r>
              <a:rPr lang="en-US" altLang="en-US" sz="2400" b="1"/>
              <a:t>Summarization</a:t>
            </a:r>
          </a:p>
          <a:p>
            <a:pPr lvl="1">
              <a:spcBef>
                <a:spcPct val="20000"/>
              </a:spcBef>
            </a:pPr>
            <a:r>
              <a:rPr lang="en-US" altLang="en-US" sz="2000"/>
              <a:t>Reduce the size of large data sets</a:t>
            </a:r>
          </a:p>
          <a:p>
            <a:endParaRPr lang="en-US" altLang="en-US" sz="2400"/>
          </a:p>
        </p:txBody>
      </p:sp>
      <p:graphicFrame>
        <p:nvGraphicFramePr>
          <p:cNvPr id="4100" name="Object 102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343400" y="1193800"/>
          <a:ext cx="4800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4" name="Document" r:id="rId3" imgW="5620181" imgH="3122232" progId="Word.Document.8">
                  <p:embed/>
                </p:oleObj>
              </mc:Choice>
              <mc:Fallback>
                <p:oleObj name="Document" r:id="rId3" imgW="5620181" imgH="3122232" progId="Word.Document.8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193800"/>
                        <a:ext cx="4800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1" name="Picture 1030" descr="precip_aust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4" t="12122" r="11072" b="18182"/>
          <a:stretch>
            <a:fillRect/>
          </a:stretch>
        </p:blipFill>
        <p:spPr>
          <a:xfrm>
            <a:off x="4953000" y="3886200"/>
            <a:ext cx="3657600" cy="2474913"/>
          </a:xfrm>
          <a:noFill/>
        </p:spPr>
      </p:pic>
      <p:sp>
        <p:nvSpPr>
          <p:cNvPr id="4102" name="Text Box 1032"/>
          <p:cNvSpPr txBox="1">
            <a:spLocks noChangeArrowheads="1"/>
          </p:cNvSpPr>
          <p:nvPr/>
        </p:nvSpPr>
        <p:spPr bwMode="auto">
          <a:xfrm>
            <a:off x="4724400" y="5654675"/>
            <a:ext cx="2209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Clustering precipitation in Australia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10 Clusters Example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066800" y="5943600"/>
            <a:ext cx="731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685800" y="5957888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Starting with some pairs of clusters having three initial centroids, while other have only one.</a:t>
            </a:r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990600"/>
            <a:ext cx="3354387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52800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52800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Solutions to Initial Centroids Problem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Multiple runs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Helps, but probability is not on your side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Use some strategy to select the k initial centroids and then select among these initial centroids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Select most widely separated 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K-means++ is a robust way of doing this selection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Use hierarchical clustering to determine initial centroids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Bisecting K-means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Not as susceptible to initialization 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K-means++</a:t>
            </a:r>
            <a:endParaRPr lang="en-US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39763" y="1143000"/>
                <a:ext cx="8001000" cy="2057400"/>
              </a:xfrm>
            </p:spPr>
            <p:txBody>
              <a:bodyPr/>
              <a:lstStyle/>
              <a:p>
                <a:pPr marL="533400" indent="-533400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2200" dirty="0"/>
                  <a:t>This approach can be slower than random initialization, but very consistently produces better results in terms of SSE</a:t>
                </a:r>
              </a:p>
              <a:p>
                <a:pPr marL="1041400" lvl="1" indent="-533400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1800" dirty="0"/>
                  <a:t>The k-means++ algorithm guarantees an approximation ratio </a:t>
                </a:r>
                <a:br>
                  <a:rPr lang="en-US" altLang="en-US" sz="1800" dirty="0"/>
                </a:br>
                <a:r>
                  <a:rPr lang="en-US" altLang="en-US" sz="1800" dirty="0"/>
                  <a:t>O(log k) in expectation, where k is the number of centers</a:t>
                </a:r>
              </a:p>
              <a:p>
                <a:pPr marL="533400" indent="-533400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2200" dirty="0"/>
                  <a:t>To select a set of initial centroids, </a:t>
                </a:r>
                <a:r>
                  <a:rPr lang="en-US" altLang="en-US" sz="2200" i="1" dirty="0"/>
                  <a:t>C</a:t>
                </a:r>
                <a:r>
                  <a:rPr lang="en-US" altLang="en-US" sz="2200" dirty="0"/>
                  <a:t>, perform the following</a:t>
                </a:r>
                <a:br>
                  <a:rPr lang="en-US" altLang="en-US" sz="2200" dirty="0"/>
                </a:br>
                <a:endParaRPr lang="en-US" altLang="en-US" sz="1000" dirty="0"/>
              </a:p>
              <a:p>
                <a:pPr marL="457200" indent="-457200">
                  <a:lnSpc>
                    <a:spcPct val="90000"/>
                  </a:lnSpc>
                  <a:spcBef>
                    <a:spcPct val="20000"/>
                  </a:spcBef>
                  <a:buFont typeface="+mj-lt"/>
                  <a:buAutoNum type="arabicPeriod"/>
                </a:pPr>
                <a:r>
                  <a:rPr lang="en-US" altLang="en-US" sz="1800" dirty="0"/>
                  <a:t>Select an initial point at random to be the first centroid</a:t>
                </a:r>
              </a:p>
              <a:p>
                <a:pPr marL="457200" indent="-457200">
                  <a:lnSpc>
                    <a:spcPct val="90000"/>
                  </a:lnSpc>
                  <a:spcBef>
                    <a:spcPct val="20000"/>
                  </a:spcBef>
                  <a:buFont typeface="+mj-lt"/>
                  <a:buAutoNum type="arabicPeriod"/>
                </a:pPr>
                <a:r>
                  <a:rPr lang="en-US" altLang="en-US" sz="1800" dirty="0"/>
                  <a:t>For k – 1 steps</a:t>
                </a:r>
              </a:p>
              <a:p>
                <a:pPr marL="457200" indent="-457200">
                  <a:lnSpc>
                    <a:spcPct val="90000"/>
                  </a:lnSpc>
                  <a:spcBef>
                    <a:spcPct val="20000"/>
                  </a:spcBef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US" altLang="en-US" sz="1800" dirty="0"/>
                  <a:t>	For each of the N points, x</a:t>
                </a:r>
                <a:r>
                  <a:rPr lang="en-US" altLang="en-US" sz="1800" i="1" baseline="-25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en-US" sz="18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 ≤ </a:t>
                </a:r>
                <a:r>
                  <a:rPr lang="en-US" altLang="en-US" sz="1800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18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≤ N, </a:t>
                </a:r>
                <a:r>
                  <a:rPr lang="en-US" altLang="en-US" sz="1800" dirty="0"/>
                  <a:t>find the minimum squared</a:t>
                </a:r>
                <a:br>
                  <a:rPr lang="en-US" altLang="en-US" sz="1800" dirty="0"/>
                </a:br>
                <a:r>
                  <a:rPr lang="en-US" altLang="en-US" sz="1800" dirty="0"/>
                  <a:t>	distance to the currently selected centroids, </a:t>
                </a:r>
                <a:r>
                  <a:rPr lang="en-US" altLang="en-US" sz="1800" i="1" dirty="0"/>
                  <a:t>C</a:t>
                </a:r>
                <a:r>
                  <a:rPr lang="en-US" altLang="en-US" sz="1800" i="1" baseline="-25000" dirty="0"/>
                  <a:t>1</a:t>
                </a:r>
                <a:r>
                  <a:rPr lang="en-US" altLang="en-US" sz="1800" i="1" dirty="0"/>
                  <a:t>, …, </a:t>
                </a:r>
                <a:r>
                  <a:rPr lang="en-US" altLang="en-US" sz="1800" i="1" dirty="0" err="1"/>
                  <a:t>C</a:t>
                </a:r>
                <a:r>
                  <a:rPr lang="en-US" altLang="en-US" sz="1800" i="1" baseline="-25000" dirty="0" err="1"/>
                  <a:t>j</a:t>
                </a:r>
                <a:r>
                  <a:rPr lang="en-US" altLang="en-US" sz="1800" baseline="-25000" dirty="0"/>
                  <a:t>, </a:t>
                </a:r>
                <a:r>
                  <a:rPr lang="en-US" alt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 ≤ </a:t>
                </a:r>
                <a:r>
                  <a:rPr lang="en-US" altLang="en-US" sz="18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en-US" alt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&lt; k,</a:t>
                </a:r>
                <a:r>
                  <a:rPr lang="en-US" altLang="en-US" sz="1800" dirty="0"/>
                  <a:t> </a:t>
                </a:r>
                <a:br>
                  <a:rPr lang="en-US" altLang="en-US" sz="1800" dirty="0"/>
                </a:br>
                <a:r>
                  <a:rPr lang="en-US" altLang="en-US" sz="1800" dirty="0"/>
                  <a:t>	i.e.,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en-US" sz="1800" i="1">
                                <a:latin typeface="Cambria Math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en-US" altLang="en-US" sz="1800" dirty="0"/>
                          <m:t>d</m:t>
                        </m:r>
                        <m:r>
                          <m:rPr>
                            <m:nor/>
                          </m:rPr>
                          <a:rPr lang="en-US" altLang="en-US" sz="1800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altLang="en-US" sz="1800" dirty="0"/>
                          <m:t>( </m:t>
                        </m:r>
                        <m:r>
                          <m:rPr>
                            <m:nor/>
                          </m:rPr>
                          <a:rPr lang="en-US" altLang="en-US" sz="1800" i="1" dirty="0"/>
                          <m:t>C</m:t>
                        </m:r>
                        <m:r>
                          <m:rPr>
                            <m:nor/>
                          </m:rPr>
                          <a:rPr lang="en-US" altLang="en-US" sz="1800" i="1" baseline="-25000" dirty="0"/>
                          <m:t>j</m:t>
                        </m:r>
                        <m:r>
                          <m:rPr>
                            <m:nor/>
                          </m:rPr>
                          <a:rPr lang="en-US" altLang="en-US" sz="1800" dirty="0"/>
                          <m:t>, </m:t>
                        </m:r>
                        <m:r>
                          <m:rPr>
                            <m:nor/>
                          </m:rPr>
                          <a:rPr lang="en-US" altLang="en-US" sz="1800" b="0" i="1" dirty="0" smtClean="0"/>
                          <m:t>x</m:t>
                        </m:r>
                        <m:r>
                          <m:rPr>
                            <m:nor/>
                          </m:rPr>
                          <a:rPr lang="en-US" altLang="en-US" sz="18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en-US" sz="1800" dirty="0"/>
                          <m:t> )</m:t>
                        </m:r>
                      </m:e>
                    </m:func>
                    <m:r>
                      <m:rPr>
                        <m:nor/>
                      </m:rPr>
                      <a:rPr lang="en-US" altLang="en-US" sz="1800">
                        <a:latin typeface="Cambria Math"/>
                      </a:rPr>
                      <m:t> </m:t>
                    </m:r>
                  </m:oMath>
                </a14:m>
                <a:endParaRPr lang="en-US" altLang="en-US" sz="1800" baseline="30000" dirty="0"/>
              </a:p>
              <a:p>
                <a:pPr marL="342900">
                  <a:lnSpc>
                    <a:spcPct val="90000"/>
                  </a:lnSpc>
                  <a:spcBef>
                    <a:spcPct val="20000"/>
                  </a:spcBef>
                  <a:buFont typeface="+mj-lt"/>
                  <a:buAutoNum type="arabicPeriod"/>
                </a:pPr>
                <a:r>
                  <a:rPr lang="en-US" altLang="en-US" sz="1800" dirty="0"/>
                  <a:t>	Randomly select a new centroid by choosing a point with probability</a:t>
                </a:r>
                <a:br>
                  <a:rPr lang="en-US" altLang="en-US" sz="1800" dirty="0"/>
                </a:br>
                <a:r>
                  <a:rPr lang="en-US" altLang="en-US" sz="1800" dirty="0"/>
                  <a:t>	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sz="1800"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en-US" sz="1800" i="1">
                                    <a:latin typeface="Cambria Math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r>
                              <m:rPr>
                                <m:nor/>
                              </m:rPr>
                              <a:rPr lang="en-US" altLang="en-US" sz="1800" dirty="0"/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 altLang="en-US" sz="1800" baseline="30000" dirty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en-US" sz="1800" dirty="0"/>
                              <m:t>( </m:t>
                            </m:r>
                            <m:r>
                              <m:rPr>
                                <m:nor/>
                              </m:rPr>
                              <a:rPr lang="en-US" altLang="en-US" sz="1800" i="1" dirty="0"/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altLang="en-US" sz="1800" i="1" baseline="-25000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altLang="en-US" sz="1800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en-US" sz="1800" i="1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en-US" sz="1800" i="1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altLang="en-US" sz="1800" dirty="0"/>
                              <m:t> )</m:t>
                            </m:r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en-US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en-US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en-US" sz="1800">
                                        <a:latin typeface="Cambria Math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altLang="en-US" sz="1800" i="1">
                                        <a:latin typeface="Cambria Math"/>
                                      </a:rPr>
                                      <m:t>𝑗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m:rPr>
                                    <m:nor/>
                                  </m:rPr>
                                  <a:rPr lang="en-US" altLang="en-US" sz="1800" dirty="0"/>
                                  <m:t>d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800" baseline="30000" dirty="0"/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800" dirty="0"/>
                                  <m:t>( 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800" i="1" dirty="0"/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800" i="1" baseline="-25000" dirty="0"/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800" dirty="0"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800" i="1" dirty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8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800" dirty="0"/>
                                  <m:t> )</m:t>
                                </m:r>
                              </m:e>
                            </m:func>
                          </m:e>
                        </m:nary>
                      </m:den>
                    </m:f>
                  </m:oMath>
                </a14:m>
                <a:r>
                  <a:rPr lang="en-US" altLang="en-US" sz="1800" dirty="0"/>
                  <a:t>is </a:t>
                </a:r>
              </a:p>
              <a:p>
                <a:pPr marL="508000" indent="-457200">
                  <a:lnSpc>
                    <a:spcPct val="90000"/>
                  </a:lnSpc>
                  <a:spcBef>
                    <a:spcPct val="20000"/>
                  </a:spcBef>
                  <a:buFont typeface="+mj-lt"/>
                  <a:buAutoNum type="arabicPeriod" startAt="5"/>
                </a:pPr>
                <a:r>
                  <a:rPr lang="en-US" altLang="en-US" sz="1800" dirty="0"/>
                  <a:t>End For</a:t>
                </a:r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39763" y="1143000"/>
                <a:ext cx="8001000" cy="2057400"/>
              </a:xfrm>
              <a:blipFill rotWithShape="1">
                <a:blip r:embed="rId2"/>
                <a:stretch>
                  <a:fillRect l="-229" t="-3561" r="-152" b="-154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35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Pre-processing and Post-processing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Pre-processing</a:t>
            </a:r>
          </a:p>
          <a:p>
            <a:pPr lvl="1"/>
            <a:r>
              <a:rPr lang="en-US" altLang="en-US" dirty="0"/>
              <a:t>Normalize the data</a:t>
            </a:r>
          </a:p>
          <a:p>
            <a:pPr lvl="1"/>
            <a:r>
              <a:rPr lang="en-US" altLang="en-US" dirty="0"/>
              <a:t>Eliminate outliers</a:t>
            </a:r>
          </a:p>
          <a:p>
            <a:pPr lvl="4"/>
            <a:endParaRPr lang="en-US" altLang="en-US" sz="800" dirty="0"/>
          </a:p>
          <a:p>
            <a:r>
              <a:rPr lang="en-US" altLang="en-US" dirty="0"/>
              <a:t>Post-processing</a:t>
            </a:r>
          </a:p>
          <a:p>
            <a:pPr lvl="1"/>
            <a:r>
              <a:rPr lang="en-US" altLang="en-US" dirty="0"/>
              <a:t>Eliminate empty clusters and small clusters that may represent outliers</a:t>
            </a:r>
          </a:p>
          <a:p>
            <a:pPr lvl="1"/>
            <a:r>
              <a:rPr lang="en-US" altLang="en-US" dirty="0"/>
              <a:t>Split ‘loose’ clusters, i.e., clusters with relatively high SSE</a:t>
            </a:r>
          </a:p>
          <a:p>
            <a:pPr lvl="1"/>
            <a:r>
              <a:rPr lang="en-US" altLang="en-US" dirty="0"/>
              <a:t>Merge clusters that are ‘close’ and that have relatively low SSE</a:t>
            </a:r>
          </a:p>
          <a:p>
            <a:pPr lvl="1"/>
            <a:r>
              <a:rPr lang="en-US" altLang="en-US" dirty="0"/>
              <a:t>These steps can be used multiple times during the clustering process</a:t>
            </a:r>
          </a:p>
          <a:p>
            <a:pPr lvl="2"/>
            <a:r>
              <a:rPr lang="en-US" altLang="en-US" dirty="0"/>
              <a:t> ISODATA</a:t>
            </a:r>
          </a:p>
        </p:txBody>
      </p:sp>
    </p:spTree>
    <p:extLst>
      <p:ext uri="{BB962C8B-B14F-4D97-AF65-F5344CB8AC3E}">
        <p14:creationId xmlns:p14="http://schemas.microsoft.com/office/powerpoint/2010/main" val="112739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Empty Clusters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K-means can yield empty clusters</a:t>
            </a:r>
          </a:p>
          <a:p>
            <a:endParaRPr lang="en-US" altLang="en-US"/>
          </a:p>
        </p:txBody>
      </p:sp>
      <p:graphicFrame>
        <p:nvGraphicFramePr>
          <p:cNvPr id="1680388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447800" y="3919538"/>
          <a:ext cx="6024563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0" name="VISIO" r:id="rId3" imgW="6030265" imgH="1260331" progId="Visio.Drawing.6">
                  <p:embed/>
                </p:oleObj>
              </mc:Choice>
              <mc:Fallback>
                <p:oleObj name="VISIO" r:id="rId3" imgW="6030265" imgH="1260331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919538"/>
                        <a:ext cx="6024563" cy="126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524000" y="2243138"/>
          <a:ext cx="603250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1" name="VISIO" r:id="rId5" imgW="6030265" imgH="1260331" progId="Visio.Drawing.6">
                  <p:embed/>
                </p:oleObj>
              </mc:Choice>
              <mc:Fallback>
                <p:oleObj name="VISIO" r:id="rId5" imgW="6030265" imgH="1260331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43138"/>
                        <a:ext cx="6032500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0390" name="Rectangle 6"/>
          <p:cNvSpPr>
            <a:spLocks noChangeArrowheads="1"/>
          </p:cNvSpPr>
          <p:nvPr/>
        </p:nvSpPr>
        <p:spPr bwMode="auto">
          <a:xfrm>
            <a:off x="1295400" y="2243138"/>
            <a:ext cx="1828800" cy="990600"/>
          </a:xfrm>
          <a:prstGeom prst="rect">
            <a:avLst/>
          </a:prstGeom>
          <a:noFill/>
          <a:ln w="31750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680391" name="Rectangle 7"/>
          <p:cNvSpPr>
            <a:spLocks noChangeArrowheads="1"/>
          </p:cNvSpPr>
          <p:nvPr/>
        </p:nvSpPr>
        <p:spPr bwMode="auto">
          <a:xfrm>
            <a:off x="3200400" y="2243138"/>
            <a:ext cx="2590800" cy="990600"/>
          </a:xfrm>
          <a:prstGeom prst="rect">
            <a:avLst/>
          </a:prstGeom>
          <a:noFill/>
          <a:ln w="31750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680392" name="Rectangle 8"/>
          <p:cNvSpPr>
            <a:spLocks noChangeArrowheads="1"/>
          </p:cNvSpPr>
          <p:nvPr/>
        </p:nvSpPr>
        <p:spPr bwMode="auto">
          <a:xfrm>
            <a:off x="5943600" y="2243138"/>
            <a:ext cx="1676400" cy="990600"/>
          </a:xfrm>
          <a:prstGeom prst="rect">
            <a:avLst/>
          </a:prstGeom>
          <a:noFill/>
          <a:ln w="31750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680393" name="Rectangle 9"/>
          <p:cNvSpPr>
            <a:spLocks noChangeArrowheads="1"/>
          </p:cNvSpPr>
          <p:nvPr/>
        </p:nvSpPr>
        <p:spPr bwMode="auto">
          <a:xfrm>
            <a:off x="1219200" y="3919538"/>
            <a:ext cx="2362200" cy="1066800"/>
          </a:xfrm>
          <a:prstGeom prst="rect">
            <a:avLst/>
          </a:prstGeom>
          <a:noFill/>
          <a:ln w="31750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680394" name="Rectangle 10"/>
          <p:cNvSpPr>
            <a:spLocks noChangeArrowheads="1"/>
          </p:cNvSpPr>
          <p:nvPr/>
        </p:nvSpPr>
        <p:spPr bwMode="auto">
          <a:xfrm>
            <a:off x="5181600" y="3919538"/>
            <a:ext cx="2286000" cy="1066800"/>
          </a:xfrm>
          <a:prstGeom prst="rect">
            <a:avLst/>
          </a:prstGeom>
          <a:noFill/>
          <a:ln w="31750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680395" name="AutoShape 11"/>
          <p:cNvSpPr>
            <a:spLocks noChangeArrowheads="1"/>
          </p:cNvSpPr>
          <p:nvPr/>
        </p:nvSpPr>
        <p:spPr bwMode="auto">
          <a:xfrm>
            <a:off x="4495800" y="5334000"/>
            <a:ext cx="1524000" cy="762000"/>
          </a:xfrm>
          <a:prstGeom prst="wedgeRoundRectCallout">
            <a:avLst>
              <a:gd name="adj1" fmla="val -56667"/>
              <a:gd name="adj2" fmla="val -130000"/>
              <a:gd name="adj3" fmla="val 16667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Empty Cluster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0390" grpId="0" animBg="1"/>
      <p:bldP spid="1680391" grpId="0" animBg="1"/>
      <p:bldP spid="1680392" grpId="0" animBg="1"/>
      <p:bldP spid="1680393" grpId="0" animBg="1"/>
      <p:bldP spid="1680394" grpId="0" animBg="1"/>
      <p:bldP spid="168039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Handling Empty Clusters</a:t>
            </a:r>
          </a:p>
        </p:txBody>
      </p:sp>
      <p:sp>
        <p:nvSpPr>
          <p:cNvPr id="460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Basic K-means algorithm can yield empty clusters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Several strategies</a:t>
            </a:r>
          </a:p>
          <a:p>
            <a:pPr lvl="1"/>
            <a:r>
              <a:rPr lang="en-US" altLang="en-US" dirty="0"/>
              <a:t>Choose the point that contributes most to SSE, and make it a new centroid</a:t>
            </a:r>
          </a:p>
          <a:p>
            <a:pPr lvl="1"/>
            <a:r>
              <a:rPr lang="en-US" altLang="en-US" dirty="0"/>
              <a:t>Choose a point from the cluster with the highest SSE, and make it a new centroid</a:t>
            </a:r>
          </a:p>
          <a:p>
            <a:pPr lvl="1"/>
            <a:r>
              <a:rPr lang="en-US" altLang="en-US" dirty="0"/>
              <a:t>If there are several empty clusters, the above can be repeated several times.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Updating Centers Incrementally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 the basic K-means algorithm, centroids are updated after all points are assigned to a centroid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An alternative is to update the centroids after each assignment (incremental approach)</a:t>
            </a:r>
          </a:p>
          <a:p>
            <a:pPr lvl="1"/>
            <a:r>
              <a:rPr lang="en-US" altLang="en-US" dirty="0"/>
              <a:t>Each assignment updates zero or two centroids</a:t>
            </a:r>
          </a:p>
          <a:p>
            <a:pPr lvl="1"/>
            <a:r>
              <a:rPr lang="en-US" altLang="en-US" dirty="0"/>
              <a:t>More expensive</a:t>
            </a:r>
          </a:p>
          <a:p>
            <a:pPr lvl="1"/>
            <a:r>
              <a:rPr lang="en-US" altLang="en-US" dirty="0"/>
              <a:t>Introduces an order dependency</a:t>
            </a:r>
          </a:p>
          <a:p>
            <a:pPr lvl="1"/>
            <a:r>
              <a:rPr lang="en-US" altLang="en-US" dirty="0"/>
              <a:t>Never get an empty cluster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Loose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85200" y="1607040"/>
              <a:ext cx="5974200" cy="1409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7280" y="1600200"/>
                <a:ext cx="5992920" cy="14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401120" y="2300040"/>
              <a:ext cx="874440" cy="172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4640" y="2292480"/>
                <a:ext cx="888480" cy="18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691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Bisecting K-means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Bisecting K-means algorithm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Variant of K-means that can produce a partitional or a hierarchical clustering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18997"/>
              </p:ext>
            </p:extLst>
          </p:nvPr>
        </p:nvGraphicFramePr>
        <p:xfrm>
          <a:off x="228600" y="2971800"/>
          <a:ext cx="8694738" cy="259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9" name="Bitmap Image" r:id="rId3" imgW="8694360" imgH="3132000" progId="Paint.Picture">
                  <p:embed/>
                </p:oleObj>
              </mc:Choice>
              <mc:Fallback>
                <p:oleObj name="Bitmap Image" r:id="rId3" imgW="8694360" imgH="313200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t="17029"/>
                      <a:stretch>
                        <a:fillRect/>
                      </a:stretch>
                    </p:blipFill>
                    <p:spPr bwMode="auto">
                      <a:xfrm>
                        <a:off x="228600" y="2971800"/>
                        <a:ext cx="8694738" cy="259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TextBox 1"/>
          <p:cNvSpPr txBox="1">
            <a:spLocks noChangeArrowheads="1"/>
          </p:cNvSpPr>
          <p:nvPr/>
        </p:nvSpPr>
        <p:spPr bwMode="auto">
          <a:xfrm>
            <a:off x="457200" y="5867400"/>
            <a:ext cx="800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CLUTO:  http://glaros.dtc.umn.edu/gkhome/cluto/cluto/overview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76200" y="2590800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76200" y="2590800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76200" y="2590800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76200" y="2590800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5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76200" y="2590800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5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76200" y="2590800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6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76200" y="2590800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6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76200" y="2590800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6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76200" y="2590800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63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76200" y="2590800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8" name="Rectangle 1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Bisecting K-means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Notion of a Cluster can be Ambiguous</a:t>
            </a:r>
          </a:p>
        </p:txBody>
      </p:sp>
      <p:grpSp>
        <p:nvGrpSpPr>
          <p:cNvPr id="6147" name="Group 91"/>
          <p:cNvGrpSpPr>
            <a:grpSpLocks/>
          </p:cNvGrpSpPr>
          <p:nvPr/>
        </p:nvGrpSpPr>
        <p:grpSpPr bwMode="auto">
          <a:xfrm>
            <a:off x="685800" y="1905000"/>
            <a:ext cx="3344863" cy="1509713"/>
            <a:chOff x="432" y="1200"/>
            <a:chExt cx="2107" cy="951"/>
          </a:xfrm>
        </p:grpSpPr>
        <p:grpSp>
          <p:nvGrpSpPr>
            <p:cNvPr id="6217" name="Group 3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6219" name="Oval 4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0" name="Oval 5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1" name="Oval 6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2" name="Oval 7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3" name="Oval 8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4" name="Oval 9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5" name="Oval 10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6" name="Oval 11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7" name="Oval 12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8" name="Oval 13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9" name="Oval 14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0" name="Oval 15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1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2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3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4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5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6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7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8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218" name="Rectangle 87"/>
            <p:cNvSpPr>
              <a:spLocks noChangeArrowheads="1"/>
            </p:cNvSpPr>
            <p:nvPr/>
          </p:nvSpPr>
          <p:spPr bwMode="auto">
            <a:xfrm>
              <a:off x="624" y="1920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How many clusters?</a:t>
              </a:r>
              <a:endParaRPr lang="en-US" altLang="en-US" sz="1800" b="0"/>
            </a:p>
          </p:txBody>
        </p: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4960938" y="4114800"/>
            <a:ext cx="3344862" cy="1401763"/>
            <a:chOff x="3125" y="2592"/>
            <a:chExt cx="2107" cy="883"/>
          </a:xfrm>
        </p:grpSpPr>
        <p:grpSp>
          <p:nvGrpSpPr>
            <p:cNvPr id="6195" name="Group 66"/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6197" name="AutoShape 67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8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9" name="AutoShape 69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0" name="AutoShape 70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37095" name="AutoShape 71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96" name="AutoShape 72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97" name="AutoShape 73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04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5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6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7" name="AutoShape 77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8" name="AutoShape 78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9" name="AutoShape 79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0" name="AutoShape 80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1" name="AutoShape 81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2" name="AutoShape 82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3" name="AutoShape 83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4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5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6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96" name="Rectangle 88"/>
            <p:cNvSpPr>
              <a:spLocks noChangeArrowheads="1"/>
            </p:cNvSpPr>
            <p:nvPr/>
          </p:nvSpPr>
          <p:spPr bwMode="auto">
            <a:xfrm>
              <a:off x="3413" y="3244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Four Clusters</a:t>
              </a:r>
              <a:r>
                <a:rPr lang="en-US" altLang="en-US" sz="1800" b="0"/>
                <a:t> </a:t>
              </a:r>
            </a:p>
          </p:txBody>
        </p:sp>
      </p:grpSp>
      <p:grpSp>
        <p:nvGrpSpPr>
          <p:cNvPr id="6" name="Group 93"/>
          <p:cNvGrpSpPr>
            <a:grpSpLocks/>
          </p:cNvGrpSpPr>
          <p:nvPr/>
        </p:nvGrpSpPr>
        <p:grpSpPr bwMode="auto">
          <a:xfrm>
            <a:off x="685800" y="4114800"/>
            <a:ext cx="3344863" cy="1401763"/>
            <a:chOff x="432" y="2592"/>
            <a:chExt cx="2107" cy="883"/>
          </a:xfrm>
        </p:grpSpPr>
        <p:grpSp>
          <p:nvGrpSpPr>
            <p:cNvPr id="6173" name="Group 45"/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6175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6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7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8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9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0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1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2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3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4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5" name="Rectangle 56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6" name="Rectangle 57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7" name="Rectangle 58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8" name="Rectangle 59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9" name="Rectangle 60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0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1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2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3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4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74" name="Rectangle 89"/>
            <p:cNvSpPr>
              <a:spLocks noChangeArrowheads="1"/>
            </p:cNvSpPr>
            <p:nvPr/>
          </p:nvSpPr>
          <p:spPr bwMode="auto">
            <a:xfrm>
              <a:off x="624" y="3244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Two Clusters</a:t>
              </a:r>
              <a:r>
                <a:rPr lang="en-US" altLang="en-US" sz="1800" b="0"/>
                <a:t> </a:t>
              </a:r>
            </a:p>
          </p:txBody>
        </p:sp>
      </p:grpSp>
      <p:grpSp>
        <p:nvGrpSpPr>
          <p:cNvPr id="8" name="Group 92"/>
          <p:cNvGrpSpPr>
            <a:grpSpLocks/>
          </p:cNvGrpSpPr>
          <p:nvPr/>
        </p:nvGrpSpPr>
        <p:grpSpPr bwMode="auto">
          <a:xfrm>
            <a:off x="4960938" y="1905000"/>
            <a:ext cx="3344862" cy="1509713"/>
            <a:chOff x="3125" y="1200"/>
            <a:chExt cx="2107" cy="951"/>
          </a:xfrm>
        </p:grpSpPr>
        <p:grpSp>
          <p:nvGrpSpPr>
            <p:cNvPr id="6151" name="Group 24"/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6153" name="AutoShape 25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4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5" name="AutoShape 27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6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37053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54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55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60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1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2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3" name="AutoShape 35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4" name="AutoShape 36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5" name="AutoShape 37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6" name="AutoShape 38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7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8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9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0" name="Oval 42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1" name="Oval 43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2" name="Oval 4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52" name="Rectangle 90"/>
            <p:cNvSpPr>
              <a:spLocks noChangeArrowheads="1"/>
            </p:cNvSpPr>
            <p:nvPr/>
          </p:nvSpPr>
          <p:spPr bwMode="auto">
            <a:xfrm>
              <a:off x="3413" y="1920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Six Clusters</a:t>
              </a:r>
              <a:r>
                <a:rPr lang="en-US" altLang="en-US" sz="1600" b="0">
                  <a:latin typeface="Times New Roman" pitchFamily="18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Limitations of K-means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K-means has problems when clusters are of differing </a:t>
            </a:r>
          </a:p>
          <a:p>
            <a:pPr lvl="1"/>
            <a:r>
              <a:rPr lang="en-US" altLang="en-US"/>
              <a:t>Sizes</a:t>
            </a:r>
          </a:p>
          <a:p>
            <a:pPr lvl="1"/>
            <a:r>
              <a:rPr lang="en-US" altLang="en-US"/>
              <a:t>Densities</a:t>
            </a:r>
          </a:p>
          <a:p>
            <a:pPr lvl="1"/>
            <a:r>
              <a:rPr lang="en-US" altLang="en-US"/>
              <a:t>Non-globular shapes</a:t>
            </a:r>
          </a:p>
          <a:p>
            <a:endParaRPr lang="en-US" altLang="en-US"/>
          </a:p>
          <a:p>
            <a:r>
              <a:rPr lang="en-US" altLang="en-US"/>
              <a:t>K-means has problems when the data contains outliers.</a:t>
            </a:r>
          </a:p>
        </p:txBody>
      </p:sp>
    </p:spTree>
    <p:extLst>
      <p:ext uri="{BB962C8B-B14F-4D97-AF65-F5344CB8AC3E}">
        <p14:creationId xmlns:p14="http://schemas.microsoft.com/office/powerpoint/2010/main" val="232446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Limitations of K-means: Differing Sizes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0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762000" y="49530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1690631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34839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63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Limitations of K-means: Differing Density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62000" y="4953000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16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1655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416306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165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52450"/>
          </a:xfrm>
        </p:spPr>
        <p:txBody>
          <a:bodyPr/>
          <a:lstStyle/>
          <a:p>
            <a:r>
              <a:rPr lang="en-US" altLang="en-US" sz="2800"/>
              <a:t>Limitations of K-means: Non-globular Shapes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1143000" y="48768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26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192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2679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K-means (2 Clusters)</a:t>
            </a:r>
          </a:p>
        </p:txBody>
      </p:sp>
    </p:spTree>
    <p:extLst>
      <p:ext uri="{BB962C8B-B14F-4D97-AF65-F5344CB8AC3E}">
        <p14:creationId xmlns:p14="http://schemas.microsoft.com/office/powerpoint/2010/main" val="226977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267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52450"/>
          </a:xfrm>
        </p:spPr>
        <p:txBody>
          <a:bodyPr/>
          <a:lstStyle/>
          <a:p>
            <a:r>
              <a:rPr lang="en-US" altLang="en-US" sz="2800"/>
              <a:t>Overcoming K-means Limitations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762000" y="4953000"/>
            <a:ext cx="769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				K-means Clusters</a:t>
            </a:r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1143000" y="5562600"/>
            <a:ext cx="6553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0"/>
              <a:t>One solution is to use many clusters.</a:t>
            </a:r>
          </a:p>
          <a:p>
            <a:pPr lvl="1"/>
            <a:r>
              <a:rPr lang="en-US" altLang="en-US" sz="2000" b="0"/>
              <a:t>Find parts of clusters, but need to put together.</a:t>
            </a:r>
          </a:p>
        </p:txBody>
      </p:sp>
    </p:spTree>
    <p:extLst>
      <p:ext uri="{BB962C8B-B14F-4D97-AF65-F5344CB8AC3E}">
        <p14:creationId xmlns:p14="http://schemas.microsoft.com/office/powerpoint/2010/main" val="88954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Overcoming K-means Limitations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62000" y="4953000"/>
            <a:ext cx="769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				K-means Clusters</a:t>
            </a: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5240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103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52450"/>
          </a:xfrm>
        </p:spPr>
        <p:txBody>
          <a:bodyPr/>
          <a:lstStyle/>
          <a:p>
            <a:r>
              <a:rPr lang="en-US" altLang="en-US" sz="2800"/>
              <a:t>Overcoming K-means Limitations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143000" y="4876800"/>
            <a:ext cx="769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				K-means Clusters</a:t>
            </a:r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1219200"/>
            <a:ext cx="42687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5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Produces a set of nested clusters organized as a hierarchical tree</a:t>
            </a:r>
          </a:p>
          <a:p>
            <a:r>
              <a:rPr lang="en-US" altLang="en-US"/>
              <a:t>Can be visualized as a dendrogram</a:t>
            </a:r>
          </a:p>
          <a:p>
            <a:pPr lvl="1"/>
            <a:r>
              <a:rPr lang="en-US" altLang="en-US"/>
              <a:t>A tree like diagram that records the sequences of merges or splits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59213"/>
            <a:ext cx="3459163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5257800" y="3629025"/>
          <a:ext cx="231933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7" name="VISIO" r:id="rId4" imgW="3163511" imgH="3230582" progId="Visio.Drawing.6">
                  <p:embed/>
                </p:oleObj>
              </mc:Choice>
              <mc:Fallback>
                <p:oleObj name="VISIO" r:id="rId4" imgW="3163511" imgH="3230582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629025"/>
                        <a:ext cx="2319338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Strengths of Hierarchical Clustering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Do not have to assume any particular number of clusters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Any desired number of clusters can be obtained by ‘cutting’ the dendrogram at the proper level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They may correspond to meaningful taxonomies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Example in biological sciences (e.g., animal kingdom, phylogeny reconstruction,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Two main types of hierarchical clustering</a:t>
            </a:r>
          </a:p>
          <a:p>
            <a:pPr lvl="1"/>
            <a:r>
              <a:rPr lang="en-US" altLang="en-US" sz="2000" dirty="0"/>
              <a:t>Agglomerative:  </a:t>
            </a:r>
          </a:p>
          <a:p>
            <a:pPr marL="1146175" lvl="2" indent="-231775"/>
            <a:r>
              <a:rPr lang="en-US" altLang="en-US" sz="1800" dirty="0"/>
              <a:t>Start with the points as individual clusters</a:t>
            </a:r>
          </a:p>
          <a:p>
            <a:pPr marL="1146175" lvl="2" indent="-231775"/>
            <a:r>
              <a:rPr lang="en-US" altLang="en-US" sz="1800" dirty="0"/>
              <a:t>At each step, merge the closest pair of clusters until only one cluster (or k clusters) left</a:t>
            </a:r>
          </a:p>
          <a:p>
            <a:pPr lvl="4"/>
            <a:endParaRPr lang="en-US" altLang="en-US" sz="1800" dirty="0"/>
          </a:p>
          <a:p>
            <a:pPr lvl="1"/>
            <a:r>
              <a:rPr lang="en-US" altLang="en-US" sz="2000" dirty="0"/>
              <a:t>Divisive:  </a:t>
            </a:r>
          </a:p>
          <a:p>
            <a:pPr marL="1146175" lvl="2" indent="-231775"/>
            <a:r>
              <a:rPr lang="en-US" altLang="en-US" sz="1800" dirty="0"/>
              <a:t>Start with one, all-inclusive cluster </a:t>
            </a:r>
          </a:p>
          <a:p>
            <a:pPr marL="1146175" lvl="2" indent="-231775"/>
            <a:r>
              <a:rPr lang="en-US" altLang="en-US" sz="1800" dirty="0"/>
              <a:t>At each step, split a cluster until each cluster contains an individual point (or there are k clusters)</a:t>
            </a:r>
          </a:p>
          <a:p>
            <a:pPr lvl="4"/>
            <a:endParaRPr lang="en-US" altLang="en-US" sz="1800" dirty="0"/>
          </a:p>
          <a:p>
            <a:r>
              <a:rPr lang="en-US" altLang="en-US" sz="2400" dirty="0"/>
              <a:t>Traditional hierarchical algorithms use a similarity or distance matrix</a:t>
            </a:r>
          </a:p>
          <a:p>
            <a:pPr lvl="1"/>
            <a:r>
              <a:rPr lang="en-US" altLang="en-US" sz="2000" dirty="0"/>
              <a:t>Merge or split one cluster at a time</a:t>
            </a:r>
          </a:p>
          <a:p>
            <a:pPr lvl="4"/>
            <a:endParaRPr lang="en-US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Types of Clusterings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clustering</a:t>
            </a:r>
            <a:r>
              <a:rPr lang="en-US" altLang="en-US" dirty="0"/>
              <a:t> is a set of clusters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12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Important distinction between </a:t>
            </a:r>
            <a:r>
              <a:rPr lang="en-US" altLang="en-US" dirty="0">
                <a:solidFill>
                  <a:srgbClr val="FF0000"/>
                </a:solidFill>
              </a:rPr>
              <a:t>hierarchical</a:t>
            </a:r>
            <a:r>
              <a:rPr lang="en-US" altLang="en-US" dirty="0"/>
              <a:t> and </a:t>
            </a:r>
            <a:r>
              <a:rPr lang="en-US" altLang="en-US" dirty="0" err="1">
                <a:solidFill>
                  <a:srgbClr val="FF0000"/>
                </a:solidFill>
              </a:rPr>
              <a:t>partitional</a:t>
            </a:r>
            <a:r>
              <a:rPr lang="en-US" altLang="en-US" dirty="0">
                <a:solidFill>
                  <a:srgbClr val="FFCC00"/>
                </a:solidFill>
              </a:rPr>
              <a:t> </a:t>
            </a:r>
            <a:r>
              <a:rPr lang="en-US" altLang="en-US" dirty="0"/>
              <a:t>sets of clusters </a:t>
            </a:r>
            <a:endParaRPr lang="en-US" altLang="en-US" dirty="0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1200" dirty="0">
              <a:solidFill>
                <a:srgbClr val="FFCC00"/>
              </a:solidFill>
            </a:endParaRPr>
          </a:p>
          <a:p>
            <a:pPr marL="850900" lvl="1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 err="1"/>
              <a:t>Partitional</a:t>
            </a:r>
            <a:r>
              <a:rPr lang="en-US" altLang="en-US" dirty="0"/>
              <a:t> Clustering</a:t>
            </a:r>
          </a:p>
          <a:p>
            <a:pPr marL="857250" lvl="2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1600" dirty="0"/>
              <a:t>A division of data objects into non-overlapping subsets (clusters) such that each data object is in exactly one subset</a:t>
            </a:r>
          </a:p>
          <a:p>
            <a:pPr marL="857250" lvl="2" indent="-285750">
              <a:lnSpc>
                <a:spcPct val="90000"/>
              </a:lnSpc>
              <a:spcBef>
                <a:spcPct val="20000"/>
              </a:spcBef>
            </a:pPr>
            <a:endParaRPr lang="en-US" altLang="en-US" sz="600" dirty="0">
              <a:solidFill>
                <a:srgbClr val="FFCC00"/>
              </a:solidFill>
            </a:endParaRPr>
          </a:p>
          <a:p>
            <a:pPr marL="850900" lvl="1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Hierarchical clustering</a:t>
            </a:r>
          </a:p>
          <a:p>
            <a:pPr marL="857250" lvl="2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1600" dirty="0"/>
              <a:t>A set of nested clusters organized as a hierarchical tree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Agglomerative Clustering Algorithm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/>
              <a:t>Most popular hierarchical clustering technique</a:t>
            </a:r>
          </a:p>
          <a:p>
            <a:pPr marL="10414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b="1" dirty="0"/>
              <a:t>Key Idea: Successively merge closest clusters</a:t>
            </a:r>
          </a:p>
          <a:p>
            <a:pPr marL="2209800" lvl="4" indent="-381000">
              <a:lnSpc>
                <a:spcPct val="90000"/>
              </a:lnSpc>
            </a:pPr>
            <a:endParaRPr lang="en-US" altLang="en-US" sz="800" dirty="0"/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/>
              <a:t>Basic algorithm is straightforward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altLang="en-US" sz="2000" dirty="0"/>
              <a:t>Compute the proximity matrix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altLang="en-US" sz="2000" dirty="0"/>
              <a:t>Let each data point be a cluster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altLang="en-US" sz="2000" b="1" dirty="0"/>
              <a:t>Repeat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altLang="en-US" sz="2000" dirty="0"/>
              <a:t>	Merge the two closest clusters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altLang="en-US" sz="2000" dirty="0"/>
              <a:t>	Update the proximity matrix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altLang="en-US" sz="2000" b="1" dirty="0"/>
              <a:t>Until</a:t>
            </a:r>
            <a:r>
              <a:rPr lang="en-US" altLang="en-US" sz="2000" dirty="0"/>
              <a:t> only a single cluster remains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 dirty="0"/>
              <a:t>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/>
              <a:t>Key operation is the computation of the proximity of two clusters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Different approaches to defining the distance between clusters distinguish the different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Starting Situation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Start with clusters of individual points and a proximity matrix</a:t>
            </a:r>
          </a:p>
          <a:p>
            <a:pPr lvl="1"/>
            <a:endParaRPr lang="en-US" altLang="en-US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685800" y="44037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2743200" y="5470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1600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1447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3124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1600200" y="2955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457200" y="4708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1828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8" name="Oval 12"/>
          <p:cNvSpPr>
            <a:spLocks noChangeArrowheads="1"/>
          </p:cNvSpPr>
          <p:nvPr/>
        </p:nvSpPr>
        <p:spPr bwMode="auto">
          <a:xfrm>
            <a:off x="3124200" y="5089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9" name="Oval 13"/>
          <p:cNvSpPr>
            <a:spLocks noChangeArrowheads="1"/>
          </p:cNvSpPr>
          <p:nvPr/>
        </p:nvSpPr>
        <p:spPr bwMode="auto">
          <a:xfrm>
            <a:off x="2133600" y="3032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10" name="Oval 14"/>
          <p:cNvSpPr>
            <a:spLocks noChangeArrowheads="1"/>
          </p:cNvSpPr>
          <p:nvPr/>
        </p:nvSpPr>
        <p:spPr bwMode="auto">
          <a:xfrm>
            <a:off x="3200400" y="4098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11" name="Oval 15"/>
          <p:cNvSpPr>
            <a:spLocks noChangeArrowheads="1"/>
          </p:cNvSpPr>
          <p:nvPr/>
        </p:nvSpPr>
        <p:spPr bwMode="auto">
          <a:xfrm>
            <a:off x="3733800" y="3184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pSp>
        <p:nvGrpSpPr>
          <p:cNvPr id="55312" name="Group 16"/>
          <p:cNvGrpSpPr>
            <a:grpSpLocks/>
          </p:cNvGrpSpPr>
          <p:nvPr/>
        </p:nvGrpSpPr>
        <p:grpSpPr bwMode="auto">
          <a:xfrm>
            <a:off x="5257800" y="1903413"/>
            <a:ext cx="3200400" cy="2789237"/>
            <a:chOff x="3456" y="1622"/>
            <a:chExt cx="2160" cy="2058"/>
          </a:xfrm>
        </p:grpSpPr>
        <p:sp>
          <p:nvSpPr>
            <p:cNvPr id="55315" name="Line 17"/>
            <p:cNvSpPr>
              <a:spLocks noChangeShapeType="1"/>
            </p:cNvSpPr>
            <p:nvPr/>
          </p:nvSpPr>
          <p:spPr bwMode="auto">
            <a:xfrm>
              <a:off x="369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6" name="Line 18"/>
            <p:cNvSpPr>
              <a:spLocks noChangeShapeType="1"/>
            </p:cNvSpPr>
            <p:nvPr/>
          </p:nvSpPr>
          <p:spPr bwMode="auto">
            <a:xfrm>
              <a:off x="3504" y="1814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7" name="Line 19"/>
            <p:cNvSpPr>
              <a:spLocks noChangeShapeType="1"/>
            </p:cNvSpPr>
            <p:nvPr/>
          </p:nvSpPr>
          <p:spPr bwMode="auto">
            <a:xfrm>
              <a:off x="4012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8" name="Line 20"/>
            <p:cNvSpPr>
              <a:spLocks noChangeShapeType="1"/>
            </p:cNvSpPr>
            <p:nvPr/>
          </p:nvSpPr>
          <p:spPr bwMode="auto">
            <a:xfrm>
              <a:off x="4329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9" name="Line 21"/>
            <p:cNvSpPr>
              <a:spLocks noChangeShapeType="1"/>
            </p:cNvSpPr>
            <p:nvPr/>
          </p:nvSpPr>
          <p:spPr bwMode="auto">
            <a:xfrm>
              <a:off x="464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0" name="Line 22"/>
            <p:cNvSpPr>
              <a:spLocks noChangeShapeType="1"/>
            </p:cNvSpPr>
            <p:nvPr/>
          </p:nvSpPr>
          <p:spPr bwMode="auto">
            <a:xfrm>
              <a:off x="4963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1" name="Line 23"/>
            <p:cNvSpPr>
              <a:spLocks noChangeShapeType="1"/>
            </p:cNvSpPr>
            <p:nvPr/>
          </p:nvSpPr>
          <p:spPr bwMode="auto">
            <a:xfrm>
              <a:off x="5280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2" name="Line 24"/>
            <p:cNvSpPr>
              <a:spLocks noChangeShapeType="1"/>
            </p:cNvSpPr>
            <p:nvPr/>
          </p:nvSpPr>
          <p:spPr bwMode="auto">
            <a:xfrm>
              <a:off x="3504" y="20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3" name="Line 25"/>
            <p:cNvSpPr>
              <a:spLocks noChangeShapeType="1"/>
            </p:cNvSpPr>
            <p:nvPr/>
          </p:nvSpPr>
          <p:spPr bwMode="auto">
            <a:xfrm>
              <a:off x="3504" y="23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4" name="Line 26"/>
            <p:cNvSpPr>
              <a:spLocks noChangeShapeType="1"/>
            </p:cNvSpPr>
            <p:nvPr/>
          </p:nvSpPr>
          <p:spPr bwMode="auto">
            <a:xfrm>
              <a:off x="3504" y="25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5" name="Line 27"/>
            <p:cNvSpPr>
              <a:spLocks noChangeShapeType="1"/>
            </p:cNvSpPr>
            <p:nvPr/>
          </p:nvSpPr>
          <p:spPr bwMode="auto">
            <a:xfrm>
              <a:off x="3504" y="28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6" name="Line 28"/>
            <p:cNvSpPr>
              <a:spLocks noChangeShapeType="1"/>
            </p:cNvSpPr>
            <p:nvPr/>
          </p:nvSpPr>
          <p:spPr bwMode="auto">
            <a:xfrm>
              <a:off x="3504" y="311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7" name="Text Box 29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5328" name="Text Box 30"/>
            <p:cNvSpPr txBox="1">
              <a:spLocks noChangeArrowheads="1"/>
            </p:cNvSpPr>
            <p:nvPr/>
          </p:nvSpPr>
          <p:spPr bwMode="auto">
            <a:xfrm>
              <a:off x="3456" y="2390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5329" name="Text Box 31"/>
            <p:cNvSpPr txBox="1">
              <a:spLocks noChangeArrowheads="1"/>
            </p:cNvSpPr>
            <p:nvPr/>
          </p:nvSpPr>
          <p:spPr bwMode="auto">
            <a:xfrm>
              <a:off x="3456" y="2917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5330" name="Text Box 32"/>
            <p:cNvSpPr txBox="1">
              <a:spLocks noChangeArrowheads="1"/>
            </p:cNvSpPr>
            <p:nvPr/>
          </p:nvSpPr>
          <p:spPr bwMode="auto">
            <a:xfrm>
              <a:off x="3456" y="2679"/>
              <a:ext cx="3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5331" name="Text Box 33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5332" name="Text Box 34"/>
            <p:cNvSpPr txBox="1">
              <a:spLocks noChangeArrowheads="1"/>
            </p:cNvSpPr>
            <p:nvPr/>
          </p:nvSpPr>
          <p:spPr bwMode="auto">
            <a:xfrm>
              <a:off x="3744" y="1622"/>
              <a:ext cx="33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5333" name="Text Box 35"/>
            <p:cNvSpPr txBox="1">
              <a:spLocks noChangeArrowheads="1"/>
            </p:cNvSpPr>
            <p:nvPr/>
          </p:nvSpPr>
          <p:spPr bwMode="auto">
            <a:xfrm>
              <a:off x="4032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5334" name="Text Box 36"/>
            <p:cNvSpPr txBox="1">
              <a:spLocks noChangeArrowheads="1"/>
            </p:cNvSpPr>
            <p:nvPr/>
          </p:nvSpPr>
          <p:spPr bwMode="auto">
            <a:xfrm>
              <a:off x="4368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5335" name="Text Box 37"/>
            <p:cNvSpPr txBox="1">
              <a:spLocks noChangeArrowheads="1"/>
            </p:cNvSpPr>
            <p:nvPr/>
          </p:nvSpPr>
          <p:spPr bwMode="auto">
            <a:xfrm>
              <a:off x="4704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5336" name="Text Box 38"/>
            <p:cNvSpPr txBox="1">
              <a:spLocks noChangeArrowheads="1"/>
            </p:cNvSpPr>
            <p:nvPr/>
          </p:nvSpPr>
          <p:spPr bwMode="auto">
            <a:xfrm>
              <a:off x="4944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5337" name="Text Box 39"/>
            <p:cNvSpPr txBox="1">
              <a:spLocks noChangeArrowheads="1"/>
            </p:cNvSpPr>
            <p:nvPr/>
          </p:nvSpPr>
          <p:spPr bwMode="auto">
            <a:xfrm>
              <a:off x="5280" y="1622"/>
              <a:ext cx="3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55338" name="Text Box 40"/>
            <p:cNvSpPr txBox="1">
              <a:spLocks noChangeArrowheads="1"/>
            </p:cNvSpPr>
            <p:nvPr/>
          </p:nvSpPr>
          <p:spPr bwMode="auto">
            <a:xfrm>
              <a:off x="3504" y="3072"/>
              <a:ext cx="192" cy="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.</a:t>
              </a:r>
            </a:p>
          </p:txBody>
        </p:sp>
      </p:grpSp>
      <p:sp>
        <p:nvSpPr>
          <p:cNvPr id="55313" name="Text Box 41"/>
          <p:cNvSpPr txBox="1">
            <a:spLocks noChangeArrowheads="1"/>
          </p:cNvSpPr>
          <p:nvPr/>
        </p:nvSpPr>
        <p:spPr bwMode="auto">
          <a:xfrm>
            <a:off x="57912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graphicFrame>
        <p:nvGraphicFramePr>
          <p:cNvPr id="55314" name="Object 4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72000" y="5610225"/>
          <a:ext cx="40560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70" name="Visio" r:id="rId3" imgW="7949438" imgH="1399827" progId="Visio.Drawing.6">
                  <p:embed/>
                </p:oleObj>
              </mc:Choice>
              <mc:Fallback>
                <p:oleObj name="Visio" r:id="rId3" imgW="7949438" imgH="1399827" progId="Visio.Drawing.6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610225"/>
                        <a:ext cx="405606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Intermediate Situation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z="2200"/>
              <a:t>After some merging steps, we have some clusters </a:t>
            </a:r>
          </a:p>
          <a:p>
            <a:pPr marL="742950" lvl="1" indent="-285750"/>
            <a:endParaRPr lang="en-US" altLang="en-US" sz="2000"/>
          </a:p>
        </p:txBody>
      </p:sp>
      <p:sp>
        <p:nvSpPr>
          <p:cNvPr id="56324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5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6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7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8" name="Freeform 8"/>
          <p:cNvSpPr>
            <a:spLocks/>
          </p:cNvSpPr>
          <p:nvPr/>
        </p:nvSpPr>
        <p:spPr bwMode="auto">
          <a:xfrm rot="10800000">
            <a:off x="2590800" y="48768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C5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grpSp>
        <p:nvGrpSpPr>
          <p:cNvPr id="56334" name="Group 14"/>
          <p:cNvGrpSpPr>
            <a:grpSpLocks/>
          </p:cNvGrpSpPr>
          <p:nvPr/>
        </p:nvGrpSpPr>
        <p:grpSpPr bwMode="auto">
          <a:xfrm>
            <a:off x="5486400" y="1660525"/>
            <a:ext cx="2895600" cy="2212975"/>
            <a:chOff x="3456" y="1440"/>
            <a:chExt cx="1872" cy="1503"/>
          </a:xfrm>
        </p:grpSpPr>
        <p:sp>
          <p:nvSpPr>
            <p:cNvPr id="56337" name="Text Box 1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56338" name="Text Box 16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56339" name="Line 17"/>
            <p:cNvSpPr>
              <a:spLocks noChangeShapeType="1"/>
            </p:cNvSpPr>
            <p:nvPr/>
          </p:nvSpPr>
          <p:spPr bwMode="auto">
            <a:xfrm>
              <a:off x="369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0" name="Line 18"/>
            <p:cNvSpPr>
              <a:spLocks noChangeShapeType="1"/>
            </p:cNvSpPr>
            <p:nvPr/>
          </p:nvSpPr>
          <p:spPr bwMode="auto">
            <a:xfrm>
              <a:off x="3504" y="163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1" name="Line 19"/>
            <p:cNvSpPr>
              <a:spLocks noChangeShapeType="1"/>
            </p:cNvSpPr>
            <p:nvPr/>
          </p:nvSpPr>
          <p:spPr bwMode="auto">
            <a:xfrm>
              <a:off x="528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2" name="Line 20"/>
            <p:cNvSpPr>
              <a:spLocks noChangeShapeType="1"/>
            </p:cNvSpPr>
            <p:nvPr/>
          </p:nvSpPr>
          <p:spPr bwMode="auto">
            <a:xfrm>
              <a:off x="3504" y="2928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3" name="Text Box 21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56344" name="Text Box 22"/>
            <p:cNvSpPr txBox="1">
              <a:spLocks noChangeArrowheads="1"/>
            </p:cNvSpPr>
            <p:nvPr/>
          </p:nvSpPr>
          <p:spPr bwMode="auto">
            <a:xfrm>
              <a:off x="3456" y="2207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56345" name="Text Box 23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56346" name="Text Box 24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56347" name="Text Box 25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56348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56349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56350" name="Text Box 28"/>
            <p:cNvSpPr txBox="1">
              <a:spLocks noChangeArrowheads="1"/>
            </p:cNvSpPr>
            <p:nvPr/>
          </p:nvSpPr>
          <p:spPr bwMode="auto">
            <a:xfrm>
              <a:off x="4992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56351" name="Line 29"/>
            <p:cNvSpPr>
              <a:spLocks noChangeShapeType="1"/>
            </p:cNvSpPr>
            <p:nvPr/>
          </p:nvSpPr>
          <p:spPr bwMode="auto">
            <a:xfrm>
              <a:off x="3504" y="187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2" name="Line 30"/>
            <p:cNvSpPr>
              <a:spLocks noChangeShapeType="1"/>
            </p:cNvSpPr>
            <p:nvPr/>
          </p:nvSpPr>
          <p:spPr bwMode="auto">
            <a:xfrm>
              <a:off x="3504" y="240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3" name="Line 31"/>
            <p:cNvSpPr>
              <a:spLocks noChangeShapeType="1"/>
            </p:cNvSpPr>
            <p:nvPr/>
          </p:nvSpPr>
          <p:spPr bwMode="auto">
            <a:xfrm>
              <a:off x="3504" y="216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4" name="Line 32"/>
            <p:cNvSpPr>
              <a:spLocks noChangeShapeType="1"/>
            </p:cNvSpPr>
            <p:nvPr/>
          </p:nvSpPr>
          <p:spPr bwMode="auto">
            <a:xfrm>
              <a:off x="3504" y="264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5" name="Line 33"/>
            <p:cNvSpPr>
              <a:spLocks noChangeShapeType="1"/>
            </p:cNvSpPr>
            <p:nvPr/>
          </p:nvSpPr>
          <p:spPr bwMode="auto">
            <a:xfrm>
              <a:off x="403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6" name="Line 34"/>
            <p:cNvSpPr>
              <a:spLocks noChangeShapeType="1"/>
            </p:cNvSpPr>
            <p:nvPr/>
          </p:nvSpPr>
          <p:spPr bwMode="auto">
            <a:xfrm>
              <a:off x="432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7" name="Line 35"/>
            <p:cNvSpPr>
              <a:spLocks noChangeShapeType="1"/>
            </p:cNvSpPr>
            <p:nvPr/>
          </p:nvSpPr>
          <p:spPr bwMode="auto">
            <a:xfrm>
              <a:off x="465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8" name="Line 36"/>
            <p:cNvSpPr>
              <a:spLocks noChangeShapeType="1"/>
            </p:cNvSpPr>
            <p:nvPr/>
          </p:nvSpPr>
          <p:spPr bwMode="auto">
            <a:xfrm>
              <a:off x="499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35" name="Text Box 37"/>
          <p:cNvSpPr txBox="1">
            <a:spLocks noChangeArrowheads="1"/>
          </p:cNvSpPr>
          <p:nvPr/>
        </p:nvSpPr>
        <p:spPr bwMode="auto">
          <a:xfrm>
            <a:off x="5791200" y="3870325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graphicFrame>
        <p:nvGraphicFramePr>
          <p:cNvPr id="56336" name="Object 3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713288"/>
          <a:ext cx="4083050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90" name="Visio" r:id="rId3" imgW="7591349" imgH="2996548" progId="Visio.Drawing.6">
                  <p:embed/>
                </p:oleObj>
              </mc:Choice>
              <mc:Fallback>
                <p:oleObj name="Visio" r:id="rId3" imgW="7591349" imgH="2996548" progId="Visio.Drawing.6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713288"/>
                        <a:ext cx="4083050" cy="161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Intermediate Situation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z="2200"/>
              <a:t>We want to merge the two closest clusters (C2 and C5)  and update the proximity matrix. </a:t>
            </a:r>
          </a:p>
          <a:p>
            <a:pPr marL="742950" lvl="1" indent="-285750"/>
            <a:endParaRPr lang="en-US" altLang="en-US" sz="2000"/>
          </a:p>
        </p:txBody>
      </p:sp>
      <p:sp>
        <p:nvSpPr>
          <p:cNvPr id="57348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49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0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1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2" name="Freeform 8"/>
          <p:cNvSpPr>
            <a:spLocks/>
          </p:cNvSpPr>
          <p:nvPr/>
        </p:nvSpPr>
        <p:spPr bwMode="auto">
          <a:xfrm rot="10800000">
            <a:off x="2590800" y="48768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C5</a:t>
            </a: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grpSp>
        <p:nvGrpSpPr>
          <p:cNvPr id="57358" name="Group 14"/>
          <p:cNvGrpSpPr>
            <a:grpSpLocks/>
          </p:cNvGrpSpPr>
          <p:nvPr/>
        </p:nvGrpSpPr>
        <p:grpSpPr bwMode="auto">
          <a:xfrm>
            <a:off x="5486400" y="1676400"/>
            <a:ext cx="2971800" cy="2193925"/>
            <a:chOff x="3456" y="1094"/>
            <a:chExt cx="1920" cy="1503"/>
          </a:xfrm>
        </p:grpSpPr>
        <p:sp>
          <p:nvSpPr>
            <p:cNvPr id="57362" name="Text Box 15"/>
            <p:cNvSpPr txBox="1">
              <a:spLocks noChangeArrowheads="1"/>
            </p:cNvSpPr>
            <p:nvPr/>
          </p:nvSpPr>
          <p:spPr bwMode="auto">
            <a:xfrm>
              <a:off x="4032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57363" name="Text Box 16"/>
            <p:cNvSpPr txBox="1">
              <a:spLocks noChangeArrowheads="1"/>
            </p:cNvSpPr>
            <p:nvPr/>
          </p:nvSpPr>
          <p:spPr bwMode="auto">
            <a:xfrm>
              <a:off x="3744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57364" name="Line 17"/>
            <p:cNvSpPr>
              <a:spLocks noChangeShapeType="1"/>
            </p:cNvSpPr>
            <p:nvPr/>
          </p:nvSpPr>
          <p:spPr bwMode="auto">
            <a:xfrm>
              <a:off x="369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5" name="Line 18"/>
            <p:cNvSpPr>
              <a:spLocks noChangeShapeType="1"/>
            </p:cNvSpPr>
            <p:nvPr/>
          </p:nvSpPr>
          <p:spPr bwMode="auto">
            <a:xfrm>
              <a:off x="3504" y="1286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6" name="Line 19"/>
            <p:cNvSpPr>
              <a:spLocks noChangeShapeType="1"/>
            </p:cNvSpPr>
            <p:nvPr/>
          </p:nvSpPr>
          <p:spPr bwMode="auto">
            <a:xfrm>
              <a:off x="528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7" name="Line 20"/>
            <p:cNvSpPr>
              <a:spLocks noChangeShapeType="1"/>
            </p:cNvSpPr>
            <p:nvPr/>
          </p:nvSpPr>
          <p:spPr bwMode="auto">
            <a:xfrm>
              <a:off x="3504" y="258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8" name="Text Box 21"/>
            <p:cNvSpPr txBox="1">
              <a:spLocks noChangeArrowheads="1"/>
            </p:cNvSpPr>
            <p:nvPr/>
          </p:nvSpPr>
          <p:spPr bwMode="auto">
            <a:xfrm>
              <a:off x="3456" y="133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57369" name="Text Box 22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57370" name="Text Box 23"/>
            <p:cNvSpPr txBox="1">
              <a:spLocks noChangeArrowheads="1"/>
            </p:cNvSpPr>
            <p:nvPr/>
          </p:nvSpPr>
          <p:spPr bwMode="auto">
            <a:xfrm>
              <a:off x="3456" y="2389"/>
              <a:ext cx="33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57371" name="Text Box 24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57372" name="Text Box 25"/>
            <p:cNvSpPr txBox="1">
              <a:spLocks noChangeArrowheads="1"/>
            </p:cNvSpPr>
            <p:nvPr/>
          </p:nvSpPr>
          <p:spPr bwMode="auto">
            <a:xfrm>
              <a:off x="3456" y="1622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57373" name="Text Box 26"/>
            <p:cNvSpPr txBox="1">
              <a:spLocks noChangeArrowheads="1"/>
            </p:cNvSpPr>
            <p:nvPr/>
          </p:nvSpPr>
          <p:spPr bwMode="auto">
            <a:xfrm>
              <a:off x="4368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57374" name="Text Box 27"/>
            <p:cNvSpPr txBox="1">
              <a:spLocks noChangeArrowheads="1"/>
            </p:cNvSpPr>
            <p:nvPr/>
          </p:nvSpPr>
          <p:spPr bwMode="auto">
            <a:xfrm>
              <a:off x="4704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57375" name="Text Box 28"/>
            <p:cNvSpPr txBox="1">
              <a:spLocks noChangeArrowheads="1"/>
            </p:cNvSpPr>
            <p:nvPr/>
          </p:nvSpPr>
          <p:spPr bwMode="auto">
            <a:xfrm>
              <a:off x="4992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57376" name="Line 29"/>
            <p:cNvSpPr>
              <a:spLocks noChangeShapeType="1"/>
            </p:cNvSpPr>
            <p:nvPr/>
          </p:nvSpPr>
          <p:spPr bwMode="auto">
            <a:xfrm>
              <a:off x="3504" y="1526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7" name="Line 30"/>
            <p:cNvSpPr>
              <a:spLocks noChangeShapeType="1"/>
            </p:cNvSpPr>
            <p:nvPr/>
          </p:nvSpPr>
          <p:spPr bwMode="auto">
            <a:xfrm>
              <a:off x="3504" y="205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8" name="Line 31"/>
            <p:cNvSpPr>
              <a:spLocks noChangeShapeType="1"/>
            </p:cNvSpPr>
            <p:nvPr/>
          </p:nvSpPr>
          <p:spPr bwMode="auto">
            <a:xfrm>
              <a:off x="3504" y="181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9" name="Line 32"/>
            <p:cNvSpPr>
              <a:spLocks noChangeShapeType="1"/>
            </p:cNvSpPr>
            <p:nvPr/>
          </p:nvSpPr>
          <p:spPr bwMode="auto">
            <a:xfrm>
              <a:off x="3504" y="229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0" name="Line 33"/>
            <p:cNvSpPr>
              <a:spLocks noChangeShapeType="1"/>
            </p:cNvSpPr>
            <p:nvPr/>
          </p:nvSpPr>
          <p:spPr bwMode="auto">
            <a:xfrm>
              <a:off x="403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1" name="Line 34"/>
            <p:cNvSpPr>
              <a:spLocks noChangeShapeType="1"/>
            </p:cNvSpPr>
            <p:nvPr/>
          </p:nvSpPr>
          <p:spPr bwMode="auto">
            <a:xfrm>
              <a:off x="432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2" name="Line 35"/>
            <p:cNvSpPr>
              <a:spLocks noChangeShapeType="1"/>
            </p:cNvSpPr>
            <p:nvPr/>
          </p:nvSpPr>
          <p:spPr bwMode="auto">
            <a:xfrm>
              <a:off x="465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3" name="Line 36"/>
            <p:cNvSpPr>
              <a:spLocks noChangeShapeType="1"/>
            </p:cNvSpPr>
            <p:nvPr/>
          </p:nvSpPr>
          <p:spPr bwMode="auto">
            <a:xfrm>
              <a:off x="499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4" name="Rectangle 37" descr="Wide downward diagonal"/>
            <p:cNvSpPr>
              <a:spLocks noChangeArrowheads="1"/>
            </p:cNvSpPr>
            <p:nvPr/>
          </p:nvSpPr>
          <p:spPr bwMode="auto">
            <a:xfrm>
              <a:off x="3696" y="1526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85" name="Rectangle 38" descr="Wide downward diagonal"/>
            <p:cNvSpPr>
              <a:spLocks noChangeArrowheads="1"/>
            </p:cNvSpPr>
            <p:nvPr/>
          </p:nvSpPr>
          <p:spPr bwMode="auto">
            <a:xfrm>
              <a:off x="3696" y="2294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86" name="Rectangle 39" descr="Wide downward diagonal"/>
            <p:cNvSpPr>
              <a:spLocks noChangeArrowheads="1"/>
            </p:cNvSpPr>
            <p:nvPr/>
          </p:nvSpPr>
          <p:spPr bwMode="auto">
            <a:xfrm rot="5400000">
              <a:off x="3521" y="1783"/>
              <a:ext cx="1298" cy="299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87" name="Rectangle 40" descr="Wide downward diagonal"/>
            <p:cNvSpPr>
              <a:spLocks noChangeArrowheads="1"/>
            </p:cNvSpPr>
            <p:nvPr/>
          </p:nvSpPr>
          <p:spPr bwMode="auto">
            <a:xfrm rot="5400000">
              <a:off x="4477" y="1778"/>
              <a:ext cx="1297" cy="311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7359" name="Oval 41"/>
          <p:cNvSpPr>
            <a:spLocks noChangeArrowheads="1"/>
          </p:cNvSpPr>
          <p:nvPr/>
        </p:nvSpPr>
        <p:spPr bwMode="auto">
          <a:xfrm>
            <a:off x="990600" y="4648200"/>
            <a:ext cx="2514600" cy="1295400"/>
          </a:xfrm>
          <a:prstGeom prst="ellips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60" name="Text Box 42"/>
          <p:cNvSpPr txBox="1">
            <a:spLocks noChangeArrowheads="1"/>
          </p:cNvSpPr>
          <p:nvPr/>
        </p:nvSpPr>
        <p:spPr bwMode="auto">
          <a:xfrm>
            <a:off x="5791200" y="3870325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graphicFrame>
        <p:nvGraphicFramePr>
          <p:cNvPr id="57361" name="Object 4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495800"/>
          <a:ext cx="4083050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19" name="Visio" r:id="rId3" imgW="7591349" imgH="3431733" progId="Visio.Drawing.6">
                  <p:embed/>
                </p:oleObj>
              </mc:Choice>
              <mc:Fallback>
                <p:oleObj name="Visio" r:id="rId3" imgW="7591349" imgH="3431733" progId="Visio.Drawing.6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495800"/>
                        <a:ext cx="4083050" cy="184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After Merging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z="2200"/>
              <a:t>The question is “How do we update the proximity matrix?” </a:t>
            </a:r>
          </a:p>
          <a:p>
            <a:pPr marL="742950" lvl="1" indent="-285750"/>
            <a:endParaRPr lang="en-US" altLang="en-US" sz="2000"/>
          </a:p>
        </p:txBody>
      </p:sp>
      <p:sp>
        <p:nvSpPr>
          <p:cNvPr id="58372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3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4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5" name="Freeform 7"/>
          <p:cNvSpPr>
            <a:spLocks/>
          </p:cNvSpPr>
          <p:nvPr/>
        </p:nvSpPr>
        <p:spPr bwMode="auto">
          <a:xfrm>
            <a:off x="1295400" y="4953000"/>
            <a:ext cx="23622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1905000" y="51816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 </a:t>
            </a:r>
            <a:r>
              <a:rPr lang="en-US" altLang="en-US" b="0"/>
              <a:t>U</a:t>
            </a:r>
            <a:r>
              <a:rPr lang="en-US" altLang="en-US"/>
              <a:t> C5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6172200" y="27432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?        ?        ?        ?    	   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6651625" y="2362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?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6651625" y="3200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?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6651625" y="3581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?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6629400" y="1555750"/>
            <a:ext cx="5334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 </a:t>
            </a:r>
            <a:r>
              <a:rPr lang="en-US" altLang="en-US" b="0"/>
              <a:t>U </a:t>
            </a:r>
            <a:r>
              <a:rPr lang="en-US" altLang="en-US"/>
              <a:t>C5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6096000" y="1981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60198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5715000" y="2286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8" name="Text Box 20"/>
          <p:cNvSpPr txBox="1">
            <a:spLocks noChangeArrowheads="1"/>
          </p:cNvSpPr>
          <p:nvPr/>
        </p:nvSpPr>
        <p:spPr bwMode="auto">
          <a:xfrm>
            <a:off x="5638800" y="2362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5638800" y="3200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sp>
        <p:nvSpPr>
          <p:cNvPr id="58390" name="Text Box 22"/>
          <p:cNvSpPr txBox="1">
            <a:spLocks noChangeArrowheads="1"/>
          </p:cNvSpPr>
          <p:nvPr/>
        </p:nvSpPr>
        <p:spPr bwMode="auto">
          <a:xfrm>
            <a:off x="5638800" y="3657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5181600" y="28194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 </a:t>
            </a:r>
            <a:r>
              <a:rPr lang="en-US" altLang="en-US" b="0"/>
              <a:t>U </a:t>
            </a:r>
            <a:r>
              <a:rPr lang="en-US" altLang="en-US"/>
              <a:t>C5</a:t>
            </a:r>
          </a:p>
        </p:txBody>
      </p:sp>
      <p:sp>
        <p:nvSpPr>
          <p:cNvPr id="58392" name="Text Box 24"/>
          <p:cNvSpPr txBox="1">
            <a:spLocks noChangeArrowheads="1"/>
          </p:cNvSpPr>
          <p:nvPr/>
        </p:nvSpPr>
        <p:spPr bwMode="auto">
          <a:xfrm>
            <a:off x="7086600" y="1981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7620000" y="1981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8394" name="Line 26"/>
          <p:cNvSpPr>
            <a:spLocks noChangeShapeType="1"/>
          </p:cNvSpPr>
          <p:nvPr/>
        </p:nvSpPr>
        <p:spPr bwMode="auto">
          <a:xfrm>
            <a:off x="5715000" y="2667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5" name="Line 27"/>
          <p:cNvSpPr>
            <a:spLocks noChangeShapeType="1"/>
          </p:cNvSpPr>
          <p:nvPr/>
        </p:nvSpPr>
        <p:spPr bwMode="auto">
          <a:xfrm>
            <a:off x="5715000" y="3505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6" name="Line 28"/>
          <p:cNvSpPr>
            <a:spLocks noChangeShapeType="1"/>
          </p:cNvSpPr>
          <p:nvPr/>
        </p:nvSpPr>
        <p:spPr bwMode="auto">
          <a:xfrm>
            <a:off x="5715000" y="3124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7" name="Line 29"/>
          <p:cNvSpPr>
            <a:spLocks noChangeShapeType="1"/>
          </p:cNvSpPr>
          <p:nvPr/>
        </p:nvSpPr>
        <p:spPr bwMode="auto">
          <a:xfrm>
            <a:off x="5715000" y="3886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8" name="Line 30"/>
          <p:cNvSpPr>
            <a:spLocks noChangeShapeType="1"/>
          </p:cNvSpPr>
          <p:nvPr/>
        </p:nvSpPr>
        <p:spPr bwMode="auto">
          <a:xfrm>
            <a:off x="65532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9" name="Line 31"/>
          <p:cNvSpPr>
            <a:spLocks noChangeShapeType="1"/>
          </p:cNvSpPr>
          <p:nvPr/>
        </p:nvSpPr>
        <p:spPr bwMode="auto">
          <a:xfrm>
            <a:off x="70104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0" name="Line 32"/>
          <p:cNvSpPr>
            <a:spLocks noChangeShapeType="1"/>
          </p:cNvSpPr>
          <p:nvPr/>
        </p:nvSpPr>
        <p:spPr bwMode="auto">
          <a:xfrm>
            <a:off x="75438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1" name="Line 33"/>
          <p:cNvSpPr>
            <a:spLocks noChangeShapeType="1"/>
          </p:cNvSpPr>
          <p:nvPr/>
        </p:nvSpPr>
        <p:spPr bwMode="auto">
          <a:xfrm>
            <a:off x="80772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2" name="Text Box 34"/>
          <p:cNvSpPr txBox="1">
            <a:spLocks noChangeArrowheads="1"/>
          </p:cNvSpPr>
          <p:nvPr/>
        </p:nvSpPr>
        <p:spPr bwMode="auto">
          <a:xfrm>
            <a:off x="5791200" y="3962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graphicFrame>
        <p:nvGraphicFramePr>
          <p:cNvPr id="58403" name="Object 102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435475"/>
          <a:ext cx="40830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35" name="Visio" r:id="rId3" imgW="7591349" imgH="3654718" progId="Visio.Drawing.6">
                  <p:embed/>
                </p:oleObj>
              </mc:Choice>
              <mc:Fallback>
                <p:oleObj name="Visio" r:id="rId3" imgW="7591349" imgH="3654718" progId="Visio.Drawing.6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435475"/>
                        <a:ext cx="40830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How to Define Inter-Cluster Distance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59396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59411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2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3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4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5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6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7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8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9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0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1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2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3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9424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9425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9426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9427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9428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9429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9430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9431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9432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9433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59434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59397" name="Line 29"/>
          <p:cNvSpPr>
            <a:spLocks noChangeShapeType="1"/>
          </p:cNvSpPr>
          <p:nvPr/>
        </p:nvSpPr>
        <p:spPr bwMode="auto">
          <a:xfrm>
            <a:off x="2209800" y="20574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8" name="Text Box 30"/>
          <p:cNvSpPr txBox="1">
            <a:spLocks noChangeArrowheads="1"/>
          </p:cNvSpPr>
          <p:nvPr/>
        </p:nvSpPr>
        <p:spPr bwMode="auto">
          <a:xfrm>
            <a:off x="2209800" y="1600200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Similarity?</a:t>
            </a:r>
          </a:p>
        </p:txBody>
      </p:sp>
      <p:sp>
        <p:nvSpPr>
          <p:cNvPr id="59399" name="Rectangle 3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  <p:sp>
        <p:nvSpPr>
          <p:cNvPr id="59400" name="Freeform 32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1" name="Oval 33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2" name="Oval 34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3" name="Oval 35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4" name="Oval 36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5" name="Freeform 37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6" name="Oval 38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7" name="Oval 39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8" name="Oval 40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9" name="Oval 41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10" name="Text Box 42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How to Define Inter-Cluster Similarity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0420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0434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5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6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7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8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9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0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1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2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3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4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5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6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0447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0448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0449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0450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0451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0452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0453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0454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0455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0456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0457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0421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2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3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4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5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6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7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8" name="Oval 36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9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0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1" name="Line 39"/>
          <p:cNvSpPr>
            <a:spLocks noChangeShapeType="1"/>
          </p:cNvSpPr>
          <p:nvPr/>
        </p:nvSpPr>
        <p:spPr bwMode="auto">
          <a:xfrm flipV="1">
            <a:off x="1981200" y="1600200"/>
            <a:ext cx="1524000" cy="1524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2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0433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>
                <a:solidFill>
                  <a:srgbClr val="FF0000"/>
                </a:solidFill>
              </a:rPr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How to Define Inter-Cluster Similarity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1458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9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0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1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2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3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4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5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6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7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8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9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0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1471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1472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1473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1474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1475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1476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1477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1478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1479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1480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1481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1445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6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47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48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49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0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1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2" name="Oval 36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3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4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5" name="Line 39"/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6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1457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>
                <a:solidFill>
                  <a:srgbClr val="FF0000"/>
                </a:solidFill>
              </a:rPr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How to Define Inter-Cluster Similarity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2497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8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9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0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1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2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3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4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5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6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7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8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9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2510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2511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2512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2513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2514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2515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2516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2517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2518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2519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2520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2469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0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1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2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3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4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5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6" name="Oval 36"/>
          <p:cNvSpPr>
            <a:spLocks noChangeArrowheads="1"/>
          </p:cNvSpPr>
          <p:nvPr/>
        </p:nvSpPr>
        <p:spPr bwMode="auto">
          <a:xfrm rot="5400000" flipV="1">
            <a:off x="3516313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7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8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9" name="Line 39"/>
          <p:cNvSpPr>
            <a:spLocks noChangeShapeType="1"/>
          </p:cNvSpPr>
          <p:nvPr/>
        </p:nvSpPr>
        <p:spPr bwMode="auto">
          <a:xfrm>
            <a:off x="1828800" y="22098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0" name="Line 40"/>
          <p:cNvSpPr>
            <a:spLocks noChangeShapeType="1"/>
          </p:cNvSpPr>
          <p:nvPr/>
        </p:nvSpPr>
        <p:spPr bwMode="auto">
          <a:xfrm flipV="1">
            <a:off x="1828800" y="16764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1" name="Line 41"/>
          <p:cNvSpPr>
            <a:spLocks noChangeShapeType="1"/>
          </p:cNvSpPr>
          <p:nvPr/>
        </p:nvSpPr>
        <p:spPr bwMode="auto">
          <a:xfrm flipV="1">
            <a:off x="1828800" y="12954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2" name="Line 42"/>
          <p:cNvSpPr>
            <a:spLocks noChangeShapeType="1"/>
          </p:cNvSpPr>
          <p:nvPr/>
        </p:nvSpPr>
        <p:spPr bwMode="auto">
          <a:xfrm flipV="1">
            <a:off x="1828800" y="16764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3" name="Line 43"/>
          <p:cNvSpPr>
            <a:spLocks noChangeShapeType="1"/>
          </p:cNvSpPr>
          <p:nvPr/>
        </p:nvSpPr>
        <p:spPr bwMode="auto">
          <a:xfrm>
            <a:off x="1981200" y="18288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4" name="Line 44"/>
          <p:cNvSpPr>
            <a:spLocks noChangeShapeType="1"/>
          </p:cNvSpPr>
          <p:nvPr/>
        </p:nvSpPr>
        <p:spPr bwMode="auto">
          <a:xfrm flipV="1">
            <a:off x="1981200" y="16764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5" name="Line 45"/>
          <p:cNvSpPr>
            <a:spLocks noChangeShapeType="1"/>
          </p:cNvSpPr>
          <p:nvPr/>
        </p:nvSpPr>
        <p:spPr bwMode="auto">
          <a:xfrm flipV="1">
            <a:off x="1981200" y="12954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6" name="Line 46"/>
          <p:cNvSpPr>
            <a:spLocks noChangeShapeType="1"/>
          </p:cNvSpPr>
          <p:nvPr/>
        </p:nvSpPr>
        <p:spPr bwMode="auto">
          <a:xfrm flipV="1">
            <a:off x="1981200" y="16764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7" name="Line 47"/>
          <p:cNvSpPr>
            <a:spLocks noChangeShapeType="1"/>
          </p:cNvSpPr>
          <p:nvPr/>
        </p:nvSpPr>
        <p:spPr bwMode="auto">
          <a:xfrm>
            <a:off x="914400" y="19050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8" name="Line 48"/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9" name="Line 49"/>
          <p:cNvSpPr>
            <a:spLocks noChangeShapeType="1"/>
          </p:cNvSpPr>
          <p:nvPr/>
        </p:nvSpPr>
        <p:spPr bwMode="auto">
          <a:xfrm flipV="1">
            <a:off x="914400" y="12954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0" name="Line 50"/>
          <p:cNvSpPr>
            <a:spLocks noChangeShapeType="1"/>
          </p:cNvSpPr>
          <p:nvPr/>
        </p:nvSpPr>
        <p:spPr bwMode="auto">
          <a:xfrm flipV="1">
            <a:off x="914400" y="16764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1" name="Line 51"/>
          <p:cNvSpPr>
            <a:spLocks noChangeShapeType="1"/>
          </p:cNvSpPr>
          <p:nvPr/>
        </p:nvSpPr>
        <p:spPr bwMode="auto">
          <a:xfrm>
            <a:off x="1752600" y="14478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2" name="Line 52"/>
          <p:cNvSpPr>
            <a:spLocks noChangeShapeType="1"/>
          </p:cNvSpPr>
          <p:nvPr/>
        </p:nvSpPr>
        <p:spPr bwMode="auto">
          <a:xfrm>
            <a:off x="1752600" y="14478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3" name="Line 53"/>
          <p:cNvSpPr>
            <a:spLocks noChangeShapeType="1"/>
          </p:cNvSpPr>
          <p:nvPr/>
        </p:nvSpPr>
        <p:spPr bwMode="auto">
          <a:xfrm flipV="1">
            <a:off x="1752600" y="12954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4" name="Line 54"/>
          <p:cNvSpPr>
            <a:spLocks noChangeShapeType="1"/>
          </p:cNvSpPr>
          <p:nvPr/>
        </p:nvSpPr>
        <p:spPr bwMode="auto">
          <a:xfrm>
            <a:off x="1752600" y="14478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5" name="Text Box 55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2496" name="Rectangle 56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>
                <a:solidFill>
                  <a:srgbClr val="FF0000"/>
                </a:solidFill>
              </a:rPr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Line 2"/>
          <p:cNvSpPr>
            <a:spLocks noChangeShapeType="1"/>
          </p:cNvSpPr>
          <p:nvPr/>
        </p:nvSpPr>
        <p:spPr bwMode="auto">
          <a:xfrm flipV="1">
            <a:off x="1371600" y="1981200"/>
            <a:ext cx="28956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1" name="Freeform 3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How to Define Inter-Cluster Similarity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3494" name="Group 6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3508" name="Line 7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9" name="Line 8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0" name="Line 9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1" name="Line 10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2" name="Line 11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3" name="Line 12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4" name="Line 13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5" name="Line 14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6" name="Line 15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7" name="Line 16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8" name="Line 17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9" name="Line 18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0" name="Text Box 19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3521" name="Text Box 20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3522" name="Text Box 21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3523" name="Text Box 22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3524" name="Text Box 23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3525" name="Text Box 24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3526" name="Text Box 2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3527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3528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3529" name="Text Box 28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3530" name="Text Box 29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3531" name="Text Box 30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3495" name="Oval 31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6" name="Oval 32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7" name="Oval 33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8" name="Oval 34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9" name="Freeform 35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Oval 36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1" name="Oval 37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2" name="Oval 38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3" name="Oval 39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4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3505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>
                <a:solidFill>
                  <a:srgbClr val="FF0000"/>
                </a:solidFill>
              </a:rPr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  <p:sp>
        <p:nvSpPr>
          <p:cNvPr id="63506" name="Text Box 42"/>
          <p:cNvSpPr txBox="1">
            <a:spLocks noChangeArrowheads="1"/>
          </p:cNvSpPr>
          <p:nvPr/>
        </p:nvSpPr>
        <p:spPr bwMode="auto">
          <a:xfrm>
            <a:off x="1219200" y="18288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63507" name="Text Box 43"/>
          <p:cNvSpPr txBox="1">
            <a:spLocks noChangeArrowheads="1"/>
          </p:cNvSpPr>
          <p:nvPr/>
        </p:nvSpPr>
        <p:spPr bwMode="auto">
          <a:xfrm>
            <a:off x="4114800" y="18288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Partitional Clustering</a:t>
            </a:r>
          </a:p>
        </p:txBody>
      </p:sp>
      <p:sp>
        <p:nvSpPr>
          <p:cNvPr id="8195" name="Freeform 4"/>
          <p:cNvSpPr>
            <a:spLocks/>
          </p:cNvSpPr>
          <p:nvPr/>
        </p:nvSpPr>
        <p:spPr bwMode="auto">
          <a:xfrm>
            <a:off x="1254125" y="2517775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Freeform 5"/>
          <p:cNvSpPr>
            <a:spLocks/>
          </p:cNvSpPr>
          <p:nvPr/>
        </p:nvSpPr>
        <p:spPr bwMode="auto">
          <a:xfrm>
            <a:off x="1254125" y="2716213"/>
            <a:ext cx="96838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2147483647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Freeform 6"/>
          <p:cNvSpPr>
            <a:spLocks/>
          </p:cNvSpPr>
          <p:nvPr/>
        </p:nvSpPr>
        <p:spPr bwMode="auto">
          <a:xfrm>
            <a:off x="1951038" y="4711700"/>
            <a:ext cx="96837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0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Freeform 7"/>
          <p:cNvSpPr>
            <a:spLocks/>
          </p:cNvSpPr>
          <p:nvPr/>
        </p:nvSpPr>
        <p:spPr bwMode="auto">
          <a:xfrm>
            <a:off x="1550988" y="2619375"/>
            <a:ext cx="96837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Freeform 8"/>
          <p:cNvSpPr>
            <a:spLocks/>
          </p:cNvSpPr>
          <p:nvPr/>
        </p:nvSpPr>
        <p:spPr bwMode="auto">
          <a:xfrm>
            <a:off x="1951038" y="3914775"/>
            <a:ext cx="96837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Freeform 9"/>
          <p:cNvSpPr>
            <a:spLocks/>
          </p:cNvSpPr>
          <p:nvPr/>
        </p:nvSpPr>
        <p:spPr bwMode="auto">
          <a:xfrm>
            <a:off x="2120900" y="182562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Freeform 10"/>
          <p:cNvSpPr>
            <a:spLocks/>
          </p:cNvSpPr>
          <p:nvPr/>
        </p:nvSpPr>
        <p:spPr bwMode="auto">
          <a:xfrm>
            <a:off x="2351088" y="2020888"/>
            <a:ext cx="96837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Freeform 11"/>
          <p:cNvSpPr>
            <a:spLocks/>
          </p:cNvSpPr>
          <p:nvPr/>
        </p:nvSpPr>
        <p:spPr bwMode="auto">
          <a:xfrm>
            <a:off x="2447925" y="2317750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Freeform 12"/>
          <p:cNvSpPr>
            <a:spLocks/>
          </p:cNvSpPr>
          <p:nvPr/>
        </p:nvSpPr>
        <p:spPr bwMode="auto">
          <a:xfrm>
            <a:off x="2847975" y="2317750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Freeform 13"/>
          <p:cNvSpPr>
            <a:spLocks/>
          </p:cNvSpPr>
          <p:nvPr/>
        </p:nvSpPr>
        <p:spPr bwMode="auto">
          <a:xfrm>
            <a:off x="2647950" y="2117725"/>
            <a:ext cx="96838" cy="103188"/>
          </a:xfrm>
          <a:custGeom>
            <a:avLst/>
            <a:gdLst>
              <a:gd name="T0" fmla="*/ 2147483647 w 61"/>
              <a:gd name="T1" fmla="*/ 2147483647 h 65"/>
              <a:gd name="T2" fmla="*/ 2147483647 w 61"/>
              <a:gd name="T3" fmla="*/ 2147483647 h 65"/>
              <a:gd name="T4" fmla="*/ 2147483647 w 61"/>
              <a:gd name="T5" fmla="*/ 2147483647 h 65"/>
              <a:gd name="T6" fmla="*/ 2147483647 w 61"/>
              <a:gd name="T7" fmla="*/ 2147483647 h 65"/>
              <a:gd name="T8" fmla="*/ 2147483647 w 61"/>
              <a:gd name="T9" fmla="*/ 2147483647 h 65"/>
              <a:gd name="T10" fmla="*/ 0 w 61"/>
              <a:gd name="T11" fmla="*/ 2147483647 h 65"/>
              <a:gd name="T12" fmla="*/ 0 w 61"/>
              <a:gd name="T13" fmla="*/ 2147483647 h 65"/>
              <a:gd name="T14" fmla="*/ 2147483647 w 61"/>
              <a:gd name="T15" fmla="*/ 2147483647 h 65"/>
              <a:gd name="T16" fmla="*/ 2147483647 w 61"/>
              <a:gd name="T17" fmla="*/ 0 h 65"/>
              <a:gd name="T18" fmla="*/ 2147483647 w 61"/>
              <a:gd name="T19" fmla="*/ 2147483647 h 65"/>
              <a:gd name="T20" fmla="*/ 2147483647 w 61"/>
              <a:gd name="T21" fmla="*/ 2147483647 h 65"/>
              <a:gd name="T22" fmla="*/ 2147483647 w 61"/>
              <a:gd name="T23" fmla="*/ 2147483647 h 6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5"/>
              <a:gd name="T38" fmla="*/ 61 w 61"/>
              <a:gd name="T39" fmla="*/ 65 h 6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Freeform 14"/>
          <p:cNvSpPr>
            <a:spLocks/>
          </p:cNvSpPr>
          <p:nvPr/>
        </p:nvSpPr>
        <p:spPr bwMode="auto">
          <a:xfrm>
            <a:off x="2647950" y="1724025"/>
            <a:ext cx="96838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Freeform 15"/>
          <p:cNvSpPr>
            <a:spLocks/>
          </p:cNvSpPr>
          <p:nvPr/>
        </p:nvSpPr>
        <p:spPr bwMode="auto">
          <a:xfrm>
            <a:off x="3344863" y="4711700"/>
            <a:ext cx="103187" cy="98425"/>
          </a:xfrm>
          <a:custGeom>
            <a:avLst/>
            <a:gdLst>
              <a:gd name="T0" fmla="*/ 2147483647 w 65"/>
              <a:gd name="T1" fmla="*/ 2147483647 h 62"/>
              <a:gd name="T2" fmla="*/ 2147483647 w 65"/>
              <a:gd name="T3" fmla="*/ 2147483647 h 62"/>
              <a:gd name="T4" fmla="*/ 2147483647 w 65"/>
              <a:gd name="T5" fmla="*/ 2147483647 h 62"/>
              <a:gd name="T6" fmla="*/ 2147483647 w 65"/>
              <a:gd name="T7" fmla="*/ 2147483647 h 62"/>
              <a:gd name="T8" fmla="*/ 2147483647 w 65"/>
              <a:gd name="T9" fmla="*/ 2147483647 h 62"/>
              <a:gd name="T10" fmla="*/ 0 w 65"/>
              <a:gd name="T11" fmla="*/ 2147483647 h 62"/>
              <a:gd name="T12" fmla="*/ 0 w 65"/>
              <a:gd name="T13" fmla="*/ 2147483647 h 62"/>
              <a:gd name="T14" fmla="*/ 2147483647 w 65"/>
              <a:gd name="T15" fmla="*/ 2147483647 h 62"/>
              <a:gd name="T16" fmla="*/ 2147483647 w 65"/>
              <a:gd name="T17" fmla="*/ 0 h 62"/>
              <a:gd name="T18" fmla="*/ 2147483647 w 65"/>
              <a:gd name="T19" fmla="*/ 0 h 62"/>
              <a:gd name="T20" fmla="*/ 2147483647 w 65"/>
              <a:gd name="T21" fmla="*/ 2147483647 h 62"/>
              <a:gd name="T22" fmla="*/ 2147483647 w 65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5"/>
              <a:gd name="T37" fmla="*/ 0 h 62"/>
              <a:gd name="T38" fmla="*/ 65 w 65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7" name="Freeform 16"/>
          <p:cNvSpPr>
            <a:spLocks/>
          </p:cNvSpPr>
          <p:nvPr/>
        </p:nvSpPr>
        <p:spPr bwMode="auto">
          <a:xfrm>
            <a:off x="1550988" y="2220913"/>
            <a:ext cx="96837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8" name="Freeform 17"/>
          <p:cNvSpPr>
            <a:spLocks/>
          </p:cNvSpPr>
          <p:nvPr/>
        </p:nvSpPr>
        <p:spPr bwMode="auto">
          <a:xfrm>
            <a:off x="1223963" y="441007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9" name="Freeform 18"/>
          <p:cNvSpPr>
            <a:spLocks/>
          </p:cNvSpPr>
          <p:nvPr/>
        </p:nvSpPr>
        <p:spPr bwMode="auto">
          <a:xfrm>
            <a:off x="1254125" y="5008563"/>
            <a:ext cx="96838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2147483647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0" name="Freeform 19"/>
          <p:cNvSpPr>
            <a:spLocks/>
          </p:cNvSpPr>
          <p:nvPr/>
        </p:nvSpPr>
        <p:spPr bwMode="auto">
          <a:xfrm>
            <a:off x="1720850" y="199072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1" name="Text Box 20"/>
          <p:cNvSpPr txBox="1">
            <a:spLocks noChangeArrowheads="1"/>
          </p:cNvSpPr>
          <p:nvPr/>
        </p:nvSpPr>
        <p:spPr bwMode="auto">
          <a:xfrm>
            <a:off x="990600" y="55626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724400" y="1295400"/>
            <a:ext cx="3581400" cy="4633913"/>
            <a:chOff x="2976" y="816"/>
            <a:chExt cx="2256" cy="2919"/>
          </a:xfrm>
        </p:grpSpPr>
        <p:graphicFrame>
          <p:nvGraphicFramePr>
            <p:cNvPr id="8213" name="Object 1024"/>
            <p:cNvGraphicFramePr>
              <a:graphicFrameLocks noChangeAspect="1"/>
            </p:cNvGraphicFramePr>
            <p:nvPr/>
          </p:nvGraphicFramePr>
          <p:xfrm>
            <a:off x="2976" y="816"/>
            <a:ext cx="2125" cy="2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46" name="VISIO" r:id="rId3" imgW="1547102" imgH="2097084" progId="Visio.Drawing.6">
                    <p:embed/>
                  </p:oleObj>
                </mc:Choice>
                <mc:Fallback>
                  <p:oleObj name="VISIO" r:id="rId3" imgW="1547102" imgH="2097084" progId="Visio.Drawing.6">
                    <p:embed/>
                    <p:pic>
                      <p:nvPicPr>
                        <p:cNvPr id="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816"/>
                          <a:ext cx="2125" cy="2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4" name="Text Box 21"/>
            <p:cNvSpPr txBox="1">
              <a:spLocks noChangeArrowheads="1"/>
            </p:cNvSpPr>
            <p:nvPr/>
          </p:nvSpPr>
          <p:spPr bwMode="auto">
            <a:xfrm>
              <a:off x="3456" y="3504"/>
              <a:ext cx="1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A Partitional  Clustering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 or Single Link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04237" cy="5181600"/>
          </a:xfrm>
        </p:spPr>
        <p:txBody>
          <a:bodyPr/>
          <a:lstStyle/>
          <a:p>
            <a:r>
              <a:rPr lang="en-US" altLang="en-US"/>
              <a:t>Proximity of two clusters is based on the two closest points in the different clusters</a:t>
            </a:r>
          </a:p>
          <a:p>
            <a:pPr lvl="1"/>
            <a:r>
              <a:rPr lang="en-US" altLang="en-US"/>
              <a:t>Determined by one pair of points, i.e., by one link in the proximity graph</a:t>
            </a:r>
          </a:p>
          <a:p>
            <a:r>
              <a:rPr lang="en-US" altLang="en-US"/>
              <a:t>Example:</a:t>
            </a:r>
          </a:p>
        </p:txBody>
      </p:sp>
      <p:pic>
        <p:nvPicPr>
          <p:cNvPr id="6451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 b="3334"/>
          <a:stretch>
            <a:fillRect/>
          </a:stretch>
        </p:blipFill>
        <p:spPr>
          <a:xfrm>
            <a:off x="838200" y="3810000"/>
            <a:ext cx="3276600" cy="2500313"/>
          </a:xfrm>
          <a:noFill/>
        </p:spPr>
      </p:pic>
      <p:pic>
        <p:nvPicPr>
          <p:cNvPr id="64517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4114800"/>
            <a:ext cx="4000500" cy="1836738"/>
          </a:xfrm>
          <a:noFill/>
        </p:spPr>
      </p:pic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715000" y="3657600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Distance Matrix: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Hierarchical Clustering: MIN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914400" y="571500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Nested Clusters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5791200" y="57150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Dendrogram</a:t>
            </a:r>
          </a:p>
        </p:txBody>
      </p:sp>
      <p:grpSp>
        <p:nvGrpSpPr>
          <p:cNvPr id="65541" name="Group 5"/>
          <p:cNvGrpSpPr>
            <a:grpSpLocks/>
          </p:cNvGrpSpPr>
          <p:nvPr/>
        </p:nvGrpSpPr>
        <p:grpSpPr bwMode="auto">
          <a:xfrm>
            <a:off x="747713" y="1773238"/>
            <a:ext cx="3175000" cy="2790825"/>
            <a:chOff x="471" y="1117"/>
            <a:chExt cx="2000" cy="1758"/>
          </a:xfrm>
        </p:grpSpPr>
        <p:sp>
          <p:nvSpPr>
            <p:cNvPr id="65558" name="Freeform 6"/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9" name="Freeform 7"/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0" name="Freeform 8"/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1" name="Freeform 9"/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2" name="Freeform 10"/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3" name="Freeform 11"/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4" name="Rectangle 12"/>
            <p:cNvSpPr>
              <a:spLocks noChangeArrowheads="1"/>
            </p:cNvSpPr>
            <p:nvPr/>
          </p:nvSpPr>
          <p:spPr bwMode="auto">
            <a:xfrm>
              <a:off x="2032" y="1117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65565" name="Rectangle 13"/>
            <p:cNvSpPr>
              <a:spLocks noChangeArrowheads="1"/>
            </p:cNvSpPr>
            <p:nvPr/>
          </p:nvSpPr>
          <p:spPr bwMode="auto">
            <a:xfrm>
              <a:off x="1256" y="1764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65566" name="Rectangle 14"/>
            <p:cNvSpPr>
              <a:spLocks noChangeArrowheads="1"/>
            </p:cNvSpPr>
            <p:nvPr/>
          </p:nvSpPr>
          <p:spPr bwMode="auto">
            <a:xfrm>
              <a:off x="1810" y="2069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65567" name="Rectangle 15"/>
            <p:cNvSpPr>
              <a:spLocks noChangeArrowheads="1"/>
            </p:cNvSpPr>
            <p:nvPr/>
          </p:nvSpPr>
          <p:spPr bwMode="auto">
            <a:xfrm>
              <a:off x="1422" y="263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65568" name="Rectangle 16"/>
            <p:cNvSpPr>
              <a:spLocks noChangeArrowheads="1"/>
            </p:cNvSpPr>
            <p:nvPr/>
          </p:nvSpPr>
          <p:spPr bwMode="auto">
            <a:xfrm>
              <a:off x="648" y="1626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65569" name="Rectangle 17"/>
            <p:cNvSpPr>
              <a:spLocks noChangeArrowheads="1"/>
            </p:cNvSpPr>
            <p:nvPr/>
          </p:nvSpPr>
          <p:spPr bwMode="auto">
            <a:xfrm>
              <a:off x="2307" y="212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495550" y="2863850"/>
            <a:ext cx="1423988" cy="914400"/>
            <a:chOff x="1572" y="1804"/>
            <a:chExt cx="897" cy="576"/>
          </a:xfrm>
        </p:grpSpPr>
        <p:sp>
          <p:nvSpPr>
            <p:cNvPr id="65556" name="Freeform 19"/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7" name="Rectangle 20"/>
            <p:cNvSpPr>
              <a:spLocks noChangeArrowheads="1"/>
            </p:cNvSpPr>
            <p:nvPr/>
          </p:nvSpPr>
          <p:spPr bwMode="auto">
            <a:xfrm>
              <a:off x="1944" y="1804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27050" y="2489200"/>
            <a:ext cx="1735138" cy="1158875"/>
            <a:chOff x="332" y="1568"/>
            <a:chExt cx="1093" cy="730"/>
          </a:xfrm>
        </p:grpSpPr>
        <p:sp>
          <p:nvSpPr>
            <p:cNvPr id="65554" name="Freeform 22"/>
            <p:cNvSpPr>
              <a:spLocks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5" name="Rectangle 23"/>
            <p:cNvSpPr>
              <a:spLocks noChangeArrowheads="1"/>
            </p:cNvSpPr>
            <p:nvPr/>
          </p:nvSpPr>
          <p:spPr bwMode="auto">
            <a:xfrm>
              <a:off x="949" y="2052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44500" y="2071688"/>
            <a:ext cx="3675063" cy="2097087"/>
            <a:chOff x="280" y="1305"/>
            <a:chExt cx="2315" cy="1321"/>
          </a:xfrm>
        </p:grpSpPr>
        <p:sp>
          <p:nvSpPr>
            <p:cNvPr id="65552" name="Freeform 25"/>
            <p:cNvSpPr>
              <a:spLocks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3" name="Rectangle 26"/>
            <p:cNvSpPr>
              <a:spLocks noChangeArrowheads="1"/>
            </p:cNvSpPr>
            <p:nvPr/>
          </p:nvSpPr>
          <p:spPr bwMode="auto">
            <a:xfrm>
              <a:off x="1390" y="130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382588" y="1951038"/>
            <a:ext cx="3795712" cy="2924175"/>
            <a:chOff x="241" y="1229"/>
            <a:chExt cx="2391" cy="1842"/>
          </a:xfrm>
        </p:grpSpPr>
        <p:sp>
          <p:nvSpPr>
            <p:cNvPr id="65550" name="Freeform 28"/>
            <p:cNvSpPr>
              <a:spLocks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1" name="Rectangle 29"/>
            <p:cNvSpPr>
              <a:spLocks noChangeArrowheads="1"/>
            </p:cNvSpPr>
            <p:nvPr/>
          </p:nvSpPr>
          <p:spPr bwMode="auto">
            <a:xfrm>
              <a:off x="1239" y="282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4</a:t>
              </a:r>
              <a:endParaRPr lang="en-US" alt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307975" y="1547813"/>
            <a:ext cx="4003675" cy="3530600"/>
            <a:chOff x="194" y="975"/>
            <a:chExt cx="2522" cy="2224"/>
          </a:xfrm>
        </p:grpSpPr>
        <p:sp>
          <p:nvSpPr>
            <p:cNvPr id="65548" name="Rectangle 31"/>
            <p:cNvSpPr>
              <a:spLocks noChangeArrowheads="1"/>
            </p:cNvSpPr>
            <p:nvPr/>
          </p:nvSpPr>
          <p:spPr bwMode="auto">
            <a:xfrm>
              <a:off x="2138" y="97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65549" name="Freeform 32"/>
            <p:cNvSpPr>
              <a:spLocks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5547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9800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Strength of MIN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066800" y="42672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66564" name="Text Box 5"/>
          <p:cNvSpPr txBox="1">
            <a:spLocks noChangeArrowheads="1"/>
          </p:cNvSpPr>
          <p:nvPr/>
        </p:nvSpPr>
        <p:spPr bwMode="auto">
          <a:xfrm>
            <a:off x="5410200" y="42672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Six Clusters</a:t>
            </a:r>
          </a:p>
        </p:txBody>
      </p:sp>
      <p:sp>
        <p:nvSpPr>
          <p:cNvPr id="66565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Can handle non-elliptical shapes</a:t>
            </a:r>
          </a:p>
        </p:txBody>
      </p:sp>
      <p:pic>
        <p:nvPicPr>
          <p:cNvPr id="665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75" y="1370013"/>
            <a:ext cx="485457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954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3203575"/>
            <a:ext cx="4241800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400" y="612775"/>
            <a:ext cx="4241800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Limitations of MIN</a:t>
            </a:r>
          </a:p>
        </p:txBody>
      </p:sp>
      <p:sp>
        <p:nvSpPr>
          <p:cNvPr id="67589" name="Text Box 3"/>
          <p:cNvSpPr txBox="1">
            <a:spLocks noChangeArrowheads="1"/>
          </p:cNvSpPr>
          <p:nvPr/>
        </p:nvSpPr>
        <p:spPr bwMode="auto">
          <a:xfrm>
            <a:off x="1066800" y="47244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5181600" y="31242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Two Clusters</a:t>
            </a:r>
          </a:p>
        </p:txBody>
      </p:sp>
      <p:sp>
        <p:nvSpPr>
          <p:cNvPr id="67591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Sensitive to noise and outliers</a:t>
            </a:r>
          </a:p>
        </p:txBody>
      </p:sp>
      <p:pic>
        <p:nvPicPr>
          <p:cNvPr id="6759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3" name="Text Box 11"/>
          <p:cNvSpPr txBox="1">
            <a:spLocks noChangeArrowheads="1"/>
          </p:cNvSpPr>
          <p:nvPr/>
        </p:nvSpPr>
        <p:spPr bwMode="auto">
          <a:xfrm>
            <a:off x="5257800" y="57150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Three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MAX or Complete Linkage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Proximity of two clusters is based on the two most distant points in the different clusters</a:t>
            </a:r>
          </a:p>
          <a:p>
            <a:pPr lvl="1"/>
            <a:r>
              <a:rPr lang="en-US" altLang="en-US"/>
              <a:t>Determined by all pairs of points in the two clusters</a:t>
            </a:r>
          </a:p>
          <a:p>
            <a:endParaRPr lang="en-US" altLang="en-US"/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 b="3334"/>
          <a:stretch>
            <a:fillRect/>
          </a:stretch>
        </p:blipFill>
        <p:spPr bwMode="auto">
          <a:xfrm>
            <a:off x="152400" y="2819400"/>
            <a:ext cx="4195763" cy="320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886200"/>
            <a:ext cx="4000500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5486400" y="3429000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Distance Matrix: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Hierarchical Clustering: MAX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098550" y="5348288"/>
            <a:ext cx="3352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Nested Clusters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670550" y="5348288"/>
            <a:ext cx="179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Dendrogram</a:t>
            </a:r>
          </a:p>
        </p:txBody>
      </p:sp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2133600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9638" name="Group 6"/>
          <p:cNvGrpSpPr>
            <a:grpSpLocks/>
          </p:cNvGrpSpPr>
          <p:nvPr/>
        </p:nvGrpSpPr>
        <p:grpSpPr bwMode="auto">
          <a:xfrm>
            <a:off x="792163" y="1824038"/>
            <a:ext cx="2998787" cy="2687637"/>
            <a:chOff x="383" y="1437"/>
            <a:chExt cx="1889" cy="1693"/>
          </a:xfrm>
        </p:grpSpPr>
        <p:sp>
          <p:nvSpPr>
            <p:cNvPr id="69654" name="Freeform 7"/>
            <p:cNvSpPr>
              <a:spLocks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5" name="Freeform 8"/>
            <p:cNvSpPr>
              <a:spLocks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6" name="Freeform 9"/>
            <p:cNvSpPr>
              <a:spLocks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7" name="Freeform 10"/>
            <p:cNvSpPr>
              <a:spLocks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8" name="Freeform 11"/>
            <p:cNvSpPr>
              <a:spLocks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9" name="Freeform 12"/>
            <p:cNvSpPr>
              <a:spLocks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60" name="Rectangle 13"/>
            <p:cNvSpPr>
              <a:spLocks noChangeArrowheads="1"/>
            </p:cNvSpPr>
            <p:nvPr/>
          </p:nvSpPr>
          <p:spPr bwMode="auto">
            <a:xfrm>
              <a:off x="1890" y="1437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69661" name="Rectangle 14"/>
            <p:cNvSpPr>
              <a:spLocks noChangeArrowheads="1"/>
            </p:cNvSpPr>
            <p:nvPr/>
          </p:nvSpPr>
          <p:spPr bwMode="auto">
            <a:xfrm>
              <a:off x="1089" y="2061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69662" name="Rectangle 15"/>
            <p:cNvSpPr>
              <a:spLocks noChangeArrowheads="1"/>
            </p:cNvSpPr>
            <p:nvPr/>
          </p:nvSpPr>
          <p:spPr bwMode="auto">
            <a:xfrm>
              <a:off x="1699" y="2373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69663" name="Rectangle 16"/>
            <p:cNvSpPr>
              <a:spLocks noChangeArrowheads="1"/>
            </p:cNvSpPr>
            <p:nvPr/>
          </p:nvSpPr>
          <p:spPr bwMode="auto">
            <a:xfrm>
              <a:off x="1319" y="29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69664" name="Rectangle 17"/>
            <p:cNvSpPr>
              <a:spLocks noChangeArrowheads="1"/>
            </p:cNvSpPr>
            <p:nvPr/>
          </p:nvSpPr>
          <p:spPr bwMode="auto">
            <a:xfrm>
              <a:off x="517" y="1940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69665" name="Rectangle 18"/>
            <p:cNvSpPr>
              <a:spLocks noChangeArrowheads="1"/>
            </p:cNvSpPr>
            <p:nvPr/>
          </p:nvSpPr>
          <p:spPr bwMode="auto">
            <a:xfrm>
              <a:off x="2188" y="24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509838" y="3208338"/>
            <a:ext cx="1401762" cy="890587"/>
            <a:chOff x="1465" y="2309"/>
            <a:chExt cx="883" cy="561"/>
          </a:xfrm>
        </p:grpSpPr>
        <p:sp>
          <p:nvSpPr>
            <p:cNvPr id="69652" name="Freeform 20"/>
            <p:cNvSpPr>
              <a:spLocks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3"/>
                <a:gd name="T142" fmla="*/ 0 h 369"/>
                <a:gd name="T143" fmla="*/ 883 w 883"/>
                <a:gd name="T144" fmla="*/ 369 h 36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3" name="Rectangle 21"/>
            <p:cNvSpPr>
              <a:spLocks noChangeArrowheads="1"/>
            </p:cNvSpPr>
            <p:nvPr/>
          </p:nvSpPr>
          <p:spPr bwMode="auto">
            <a:xfrm>
              <a:off x="1831" y="2668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04850" y="2249488"/>
            <a:ext cx="1579563" cy="889000"/>
            <a:chOff x="328" y="1705"/>
            <a:chExt cx="995" cy="560"/>
          </a:xfrm>
        </p:grpSpPr>
        <p:sp>
          <p:nvSpPr>
            <p:cNvPr id="69650" name="Freeform 23"/>
            <p:cNvSpPr>
              <a:spLocks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95"/>
                <a:gd name="T154" fmla="*/ 0 h 384"/>
                <a:gd name="T155" fmla="*/ 995 w 995"/>
                <a:gd name="T156" fmla="*/ 384 h 3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1" name="Rectangle 24"/>
            <p:cNvSpPr>
              <a:spLocks noChangeArrowheads="1"/>
            </p:cNvSpPr>
            <p:nvPr/>
          </p:nvSpPr>
          <p:spPr bwMode="auto">
            <a:xfrm>
              <a:off x="853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360363" y="1582738"/>
            <a:ext cx="3935412" cy="3487737"/>
            <a:chOff x="111" y="1285"/>
            <a:chExt cx="2479" cy="2197"/>
          </a:xfrm>
        </p:grpSpPr>
        <p:sp>
          <p:nvSpPr>
            <p:cNvPr id="69648" name="Rectangle 26"/>
            <p:cNvSpPr>
              <a:spLocks noChangeArrowheads="1"/>
            </p:cNvSpPr>
            <p:nvPr/>
          </p:nvSpPr>
          <p:spPr bwMode="auto">
            <a:xfrm>
              <a:off x="2484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69649" name="Freeform 27"/>
            <p:cNvSpPr>
              <a:spLocks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79"/>
                <a:gd name="T115" fmla="*/ 0 h 2197"/>
                <a:gd name="T116" fmla="*/ 2479 w 2479"/>
                <a:gd name="T117" fmla="*/ 2197 h 21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882775" y="2982913"/>
            <a:ext cx="2160588" cy="1652587"/>
            <a:chOff x="1070" y="2167"/>
            <a:chExt cx="1361" cy="1041"/>
          </a:xfrm>
        </p:grpSpPr>
        <p:sp>
          <p:nvSpPr>
            <p:cNvPr id="69646" name="Rectangle 29"/>
            <p:cNvSpPr>
              <a:spLocks noChangeArrowheads="1"/>
            </p:cNvSpPr>
            <p:nvPr/>
          </p:nvSpPr>
          <p:spPr bwMode="auto">
            <a:xfrm>
              <a:off x="1070" y="256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69647" name="Freeform 30"/>
            <p:cNvSpPr>
              <a:spLocks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17"/>
                <a:gd name="T184" fmla="*/ 0 h 1041"/>
                <a:gd name="T185" fmla="*/ 1317 w 1317"/>
                <a:gd name="T186" fmla="*/ 1041 h 10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615950" y="1720850"/>
            <a:ext cx="2906713" cy="1520825"/>
            <a:chOff x="272" y="1372"/>
            <a:chExt cx="1831" cy="958"/>
          </a:xfrm>
        </p:grpSpPr>
        <p:sp>
          <p:nvSpPr>
            <p:cNvPr id="69644" name="Rectangle 32"/>
            <p:cNvSpPr>
              <a:spLocks noChangeArrowheads="1"/>
            </p:cNvSpPr>
            <p:nvPr/>
          </p:nvSpPr>
          <p:spPr bwMode="auto">
            <a:xfrm>
              <a:off x="1165" y="138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4</a:t>
              </a:r>
              <a:endParaRPr lang="en-US" altLang="en-US"/>
            </a:p>
          </p:txBody>
        </p:sp>
        <p:sp>
          <p:nvSpPr>
            <p:cNvPr id="69645" name="Freeform 33"/>
            <p:cNvSpPr>
              <a:spLocks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1"/>
                <a:gd name="T100" fmla="*/ 0 h 958"/>
                <a:gd name="T101" fmla="*/ 1831 w 1831"/>
                <a:gd name="T102" fmla="*/ 958 h 9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Strength of MAX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370013" y="4357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70660" name="Text Box 6"/>
          <p:cNvSpPr txBox="1">
            <a:spLocks noChangeArrowheads="1"/>
          </p:cNvSpPr>
          <p:nvPr/>
        </p:nvSpPr>
        <p:spPr bwMode="auto">
          <a:xfrm>
            <a:off x="5180013" y="4357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Two Clusters</a:t>
            </a:r>
          </a:p>
        </p:txBody>
      </p:sp>
      <p:sp>
        <p:nvSpPr>
          <p:cNvPr id="70661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Less susceptible to noise and outliers</a:t>
            </a:r>
          </a:p>
        </p:txBody>
      </p:sp>
      <p:pic>
        <p:nvPicPr>
          <p:cNvPr id="7066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0668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10668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Limitations of MAX</a:t>
            </a:r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1066800" y="4738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71684" name="Text Box 7"/>
          <p:cNvSpPr txBox="1">
            <a:spLocks noChangeArrowheads="1"/>
          </p:cNvSpPr>
          <p:nvPr/>
        </p:nvSpPr>
        <p:spPr bwMode="auto">
          <a:xfrm>
            <a:off x="5180013" y="4738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Two Clusters</a:t>
            </a:r>
          </a:p>
        </p:txBody>
      </p:sp>
      <p:sp>
        <p:nvSpPr>
          <p:cNvPr id="71685" name="Text Box 8"/>
          <p:cNvSpPr txBox="1">
            <a:spLocks noChangeArrowheads="1"/>
          </p:cNvSpPr>
          <p:nvPr/>
        </p:nvSpPr>
        <p:spPr bwMode="auto">
          <a:xfrm>
            <a:off x="609600" y="5486400"/>
            <a:ext cx="63246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Tends to break large clusters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Biased towards globular clusters</a:t>
            </a:r>
          </a:p>
        </p:txBody>
      </p:sp>
      <p:pic>
        <p:nvPicPr>
          <p:cNvPr id="7168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3716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13716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Group Average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3505200"/>
          </a:xfrm>
        </p:spPr>
        <p:txBody>
          <a:bodyPr/>
          <a:lstStyle/>
          <a:p>
            <a:r>
              <a:rPr lang="en-US" altLang="en-US" sz="2200"/>
              <a:t>Proximity of two clusters is the average of pairwise proximity between points in the two clusters.</a:t>
            </a:r>
          </a:p>
          <a:p>
            <a:endParaRPr lang="en-US" altLang="en-US" sz="2200"/>
          </a:p>
          <a:p>
            <a:endParaRPr lang="en-US" altLang="en-US" sz="2200"/>
          </a:p>
          <a:p>
            <a:pPr lvl="4"/>
            <a:endParaRPr lang="en-US" altLang="en-US" sz="1800"/>
          </a:p>
          <a:p>
            <a:r>
              <a:rPr lang="en-US" altLang="en-US" sz="2200"/>
              <a:t>Need to use average connectivity for scalability since total proximity favors large clusters</a:t>
            </a:r>
          </a:p>
          <a:p>
            <a:endParaRPr lang="en-US" altLang="en-US" sz="2200"/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2057400" y="1905000"/>
          <a:ext cx="55753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3" name="Equation" r:id="rId3" imgW="3873500" imgH="698500" progId="Equation.3">
                  <p:embed/>
                </p:oleObj>
              </mc:Choice>
              <mc:Fallback>
                <p:oleObj name="Equation" r:id="rId3" imgW="3873500" imgH="698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05000"/>
                        <a:ext cx="5575300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 b="3334"/>
          <a:stretch>
            <a:fillRect/>
          </a:stretch>
        </p:blipFill>
        <p:spPr bwMode="auto">
          <a:xfrm>
            <a:off x="838200" y="3810000"/>
            <a:ext cx="3276600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411663"/>
            <a:ext cx="4000500" cy="18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5715000" y="3954463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Distance Matrix: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Hierarchical Clustering: Group Average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914400" y="556260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Nested Clusters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562600" y="55626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Dendrogram</a:t>
            </a:r>
          </a:p>
        </p:txBody>
      </p:sp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057400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3734" name="Group 6"/>
          <p:cNvGrpSpPr>
            <a:grpSpLocks/>
          </p:cNvGrpSpPr>
          <p:nvPr/>
        </p:nvGrpSpPr>
        <p:grpSpPr bwMode="auto">
          <a:xfrm>
            <a:off x="808038" y="1987550"/>
            <a:ext cx="2901950" cy="2544763"/>
            <a:chOff x="509" y="1252"/>
            <a:chExt cx="1828" cy="1603"/>
          </a:xfrm>
        </p:grpSpPr>
        <p:sp>
          <p:nvSpPr>
            <p:cNvPr id="73750" name="Freeform 7"/>
            <p:cNvSpPr>
              <a:spLocks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9"/>
                <a:gd name="T52" fmla="*/ 0 h 81"/>
                <a:gd name="T53" fmla="*/ 79 w 79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1" name="Freeform 8"/>
            <p:cNvSpPr>
              <a:spLocks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2" name="Freeform 9"/>
            <p:cNvSpPr>
              <a:spLocks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3" name="Freeform 10"/>
            <p:cNvSpPr>
              <a:spLocks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4" name="Freeform 11"/>
            <p:cNvSpPr>
              <a:spLocks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79"/>
                <a:gd name="T53" fmla="*/ 81 w 81"/>
                <a:gd name="T54" fmla="*/ 79 h 7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5" name="Freeform 12"/>
            <p:cNvSpPr>
              <a:spLocks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6" name="Rectangle 13"/>
            <p:cNvSpPr>
              <a:spLocks noChangeArrowheads="1"/>
            </p:cNvSpPr>
            <p:nvPr/>
          </p:nvSpPr>
          <p:spPr bwMode="auto">
            <a:xfrm>
              <a:off x="1908" y="1252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73757" name="Rectangle 14"/>
            <p:cNvSpPr>
              <a:spLocks noChangeArrowheads="1"/>
            </p:cNvSpPr>
            <p:nvPr/>
          </p:nvSpPr>
          <p:spPr bwMode="auto">
            <a:xfrm>
              <a:off x="1163" y="1832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73758" name="Rectangle 15"/>
            <p:cNvSpPr>
              <a:spLocks noChangeArrowheads="1"/>
            </p:cNvSpPr>
            <p:nvPr/>
          </p:nvSpPr>
          <p:spPr bwMode="auto">
            <a:xfrm>
              <a:off x="1732" y="2121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73759" name="Rectangle 16"/>
            <p:cNvSpPr>
              <a:spLocks noChangeArrowheads="1"/>
            </p:cNvSpPr>
            <p:nvPr/>
          </p:nvSpPr>
          <p:spPr bwMode="auto">
            <a:xfrm>
              <a:off x="1379" y="2638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73760" name="Rectangle 17"/>
            <p:cNvSpPr>
              <a:spLocks noChangeArrowheads="1"/>
            </p:cNvSpPr>
            <p:nvPr/>
          </p:nvSpPr>
          <p:spPr bwMode="auto">
            <a:xfrm>
              <a:off x="631" y="1719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73761" name="Rectangle 18"/>
            <p:cNvSpPr>
              <a:spLocks noChangeArrowheads="1"/>
            </p:cNvSpPr>
            <p:nvPr/>
          </p:nvSpPr>
          <p:spPr bwMode="auto">
            <a:xfrm>
              <a:off x="2187" y="2173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405063" y="3273425"/>
            <a:ext cx="1301750" cy="889000"/>
            <a:chOff x="1515" y="2062"/>
            <a:chExt cx="820" cy="560"/>
          </a:xfrm>
        </p:grpSpPr>
        <p:sp>
          <p:nvSpPr>
            <p:cNvPr id="73748" name="Freeform 20"/>
            <p:cNvSpPr>
              <a:spLocks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0"/>
                <a:gd name="T142" fmla="*/ 0 h 343"/>
                <a:gd name="T143" fmla="*/ 820 w 820"/>
                <a:gd name="T144" fmla="*/ 343 h 34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9" name="Rectangle 21"/>
            <p:cNvSpPr>
              <a:spLocks noChangeArrowheads="1"/>
            </p:cNvSpPr>
            <p:nvPr/>
          </p:nvSpPr>
          <p:spPr bwMode="auto">
            <a:xfrm>
              <a:off x="1855" y="2395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17550" y="2382838"/>
            <a:ext cx="1323975" cy="985837"/>
            <a:chOff x="452" y="1501"/>
            <a:chExt cx="834" cy="621"/>
          </a:xfrm>
        </p:grpSpPr>
        <p:sp>
          <p:nvSpPr>
            <p:cNvPr id="73746" name="Freeform 23"/>
            <p:cNvSpPr>
              <a:spLocks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34"/>
                <a:gd name="T142" fmla="*/ 0 h 460"/>
                <a:gd name="T143" fmla="*/ 834 w 834"/>
                <a:gd name="T144" fmla="*/ 460 h 46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7" name="Rectangle 24"/>
            <p:cNvSpPr>
              <a:spLocks noChangeArrowheads="1"/>
            </p:cNvSpPr>
            <p:nvPr/>
          </p:nvSpPr>
          <p:spPr bwMode="auto">
            <a:xfrm>
              <a:off x="944" y="150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403225" y="1622425"/>
            <a:ext cx="3659188" cy="3460750"/>
            <a:chOff x="254" y="1022"/>
            <a:chExt cx="2305" cy="2180"/>
          </a:xfrm>
        </p:grpSpPr>
        <p:sp>
          <p:nvSpPr>
            <p:cNvPr id="73744" name="Rectangle 26"/>
            <p:cNvSpPr>
              <a:spLocks noChangeArrowheads="1"/>
            </p:cNvSpPr>
            <p:nvPr/>
          </p:nvSpPr>
          <p:spPr bwMode="auto">
            <a:xfrm>
              <a:off x="564" y="1148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73745" name="Freeform 27"/>
            <p:cNvSpPr>
              <a:spLocks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05"/>
                <a:gd name="T115" fmla="*/ 0 h 2180"/>
                <a:gd name="T116" fmla="*/ 2305 w 2305"/>
                <a:gd name="T117" fmla="*/ 2180 h 21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931988" y="3101975"/>
            <a:ext cx="1800225" cy="1720850"/>
            <a:chOff x="1217" y="1954"/>
            <a:chExt cx="1134" cy="1084"/>
          </a:xfrm>
        </p:grpSpPr>
        <p:sp>
          <p:nvSpPr>
            <p:cNvPr id="73742" name="Rectangle 29"/>
            <p:cNvSpPr>
              <a:spLocks noChangeArrowheads="1"/>
            </p:cNvSpPr>
            <p:nvPr/>
          </p:nvSpPr>
          <p:spPr bwMode="auto">
            <a:xfrm>
              <a:off x="1665" y="281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73743" name="Freeform 30"/>
            <p:cNvSpPr>
              <a:spLocks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34"/>
                <a:gd name="T178" fmla="*/ 0 h 909"/>
                <a:gd name="T179" fmla="*/ 1134 w 1134"/>
                <a:gd name="T180" fmla="*/ 909 h 9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1893888" y="1922463"/>
            <a:ext cx="1933575" cy="3097212"/>
            <a:chOff x="1193" y="1211"/>
            <a:chExt cx="1218" cy="1951"/>
          </a:xfrm>
        </p:grpSpPr>
        <p:sp>
          <p:nvSpPr>
            <p:cNvPr id="73740" name="Rectangle 32"/>
            <p:cNvSpPr>
              <a:spLocks noChangeArrowheads="1"/>
            </p:cNvSpPr>
            <p:nvPr/>
          </p:nvSpPr>
          <p:spPr bwMode="auto">
            <a:xfrm>
              <a:off x="1602" y="121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4</a:t>
              </a:r>
              <a:endParaRPr lang="en-US" altLang="en-US"/>
            </a:p>
          </p:txBody>
        </p:sp>
        <p:sp>
          <p:nvSpPr>
            <p:cNvPr id="73741" name="Freeform 33"/>
            <p:cNvSpPr>
              <a:spLocks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18"/>
                <a:gd name="T109" fmla="*/ 0 h 1916"/>
                <a:gd name="T110" fmla="*/ 1218 w 1218"/>
                <a:gd name="T111" fmla="*/ 1916 h 191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Hierarchical Clustering</a:t>
            </a:r>
          </a:p>
        </p:txBody>
      </p:sp>
      <p:graphicFrame>
        <p:nvGraphicFramePr>
          <p:cNvPr id="9219" name="Object 1024"/>
          <p:cNvGraphicFramePr>
            <a:graphicFrameLocks noChangeAspect="1"/>
          </p:cNvGraphicFramePr>
          <p:nvPr/>
        </p:nvGraphicFramePr>
        <p:xfrm>
          <a:off x="990600" y="3962400"/>
          <a:ext cx="2752725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1" name="VISIO" r:id="rId3" imgW="2747671" imgH="1960706" progId="Visio.Drawing.6">
                  <p:embed/>
                </p:oleObj>
              </mc:Choice>
              <mc:Fallback>
                <p:oleObj name="VISIO" r:id="rId3" imgW="2747671" imgH="1960706" progId="Visio.Drawing.6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62400"/>
                        <a:ext cx="2752725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025"/>
          <p:cNvGraphicFramePr>
            <a:graphicFrameLocks noChangeAspect="1"/>
          </p:cNvGraphicFramePr>
          <p:nvPr/>
        </p:nvGraphicFramePr>
        <p:xfrm>
          <a:off x="914400" y="1447800"/>
          <a:ext cx="2760663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2" name="VISIO" r:id="rId5" imgW="2756614" imgH="1795265" progId="Visio.Drawing.6">
                  <p:embed/>
                </p:oleObj>
              </mc:Choice>
              <mc:Fallback>
                <p:oleObj name="VISIO" r:id="rId5" imgW="2756614" imgH="1795265" progId="Visio.Drawing.6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2760663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026"/>
          <p:cNvGraphicFramePr>
            <a:graphicFrameLocks noChangeAspect="1"/>
          </p:cNvGraphicFramePr>
          <p:nvPr/>
        </p:nvGraphicFramePr>
        <p:xfrm>
          <a:off x="5400675" y="1066800"/>
          <a:ext cx="1773238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3" name="VISIO" r:id="rId7" imgW="1379425" imgH="1779615" progId="Visio.Drawing.6">
                  <p:embed/>
                </p:oleObj>
              </mc:Choice>
              <mc:Fallback>
                <p:oleObj name="VISIO" r:id="rId7" imgW="1379425" imgH="1779615" progId="Visio.Drawing.6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1066800"/>
                        <a:ext cx="1773238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1027"/>
          <p:cNvGraphicFramePr>
            <a:graphicFrameLocks noChangeAspect="1"/>
          </p:cNvGraphicFramePr>
          <p:nvPr/>
        </p:nvGraphicFramePr>
        <p:xfrm>
          <a:off x="5400675" y="3657600"/>
          <a:ext cx="1909763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4" name="VISIO" r:id="rId9" imgW="1471089" imgH="1761729" progId="Visio.Drawing.6">
                  <p:embed/>
                </p:oleObj>
              </mc:Choice>
              <mc:Fallback>
                <p:oleObj name="VISIO" r:id="rId9" imgW="1471089" imgH="1761729" progId="Visio.Drawing.6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3657600"/>
                        <a:ext cx="1909763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381000" y="3200400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Traditional Hierarchical Clustering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228600" y="5791200"/>
            <a:ext cx="441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Non-traditional Hierarchical Clustering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800600" y="57912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Non-traditional Dendrogram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4800600" y="320040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Traditional Dendrogram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Clustering: Group Average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en-US" sz="3100"/>
              <a:t>Compromise between Single and Complete Link</a:t>
            </a:r>
          </a:p>
          <a:p>
            <a:pPr marL="533400" indent="-533400"/>
            <a:endParaRPr lang="en-US" altLang="en-US" sz="3100"/>
          </a:p>
          <a:p>
            <a:pPr marL="533400" indent="-533400"/>
            <a:r>
              <a:rPr lang="en-US" altLang="en-US" sz="3100"/>
              <a:t>Strengths</a:t>
            </a:r>
          </a:p>
          <a:p>
            <a:pPr marL="914400" lvl="1" indent="-457200"/>
            <a:r>
              <a:rPr lang="en-US" altLang="en-US" sz="2700"/>
              <a:t>Less susceptible to noise and outliers</a:t>
            </a:r>
          </a:p>
          <a:p>
            <a:pPr marL="533400" indent="-533400"/>
            <a:endParaRPr lang="en-US" altLang="en-US" sz="3100"/>
          </a:p>
          <a:p>
            <a:pPr marL="533400" indent="-533400"/>
            <a:r>
              <a:rPr lang="en-US" altLang="en-US" sz="3100"/>
              <a:t>Limitations</a:t>
            </a:r>
          </a:p>
          <a:p>
            <a:pPr marL="914400" lvl="1" indent="-457200"/>
            <a:r>
              <a:rPr lang="en-US" altLang="en-US" sz="2700"/>
              <a:t>Biased towards globular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 Similarity: Ward’s Method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Similarity of two clusters is based on the increase in squared error when two clusters are merged</a:t>
            </a:r>
          </a:p>
          <a:p>
            <a:pPr lvl="1"/>
            <a:r>
              <a:rPr lang="en-US" altLang="en-US"/>
              <a:t>Similar to group average if distance between points is distance squared</a:t>
            </a:r>
          </a:p>
          <a:p>
            <a:pPr lvl="4"/>
            <a:endParaRPr lang="en-US" altLang="en-US"/>
          </a:p>
          <a:p>
            <a:r>
              <a:rPr lang="en-US" altLang="en-US"/>
              <a:t>Less susceptible to noise and outliers</a:t>
            </a:r>
          </a:p>
          <a:p>
            <a:pPr lvl="4"/>
            <a:endParaRPr lang="en-US" altLang="en-US"/>
          </a:p>
          <a:p>
            <a:r>
              <a:rPr lang="en-US" altLang="en-US"/>
              <a:t>Biased towards globular clusters</a:t>
            </a:r>
          </a:p>
          <a:p>
            <a:pPr lvl="4"/>
            <a:endParaRPr lang="en-US" altLang="en-US"/>
          </a:p>
          <a:p>
            <a:r>
              <a:rPr lang="en-US" altLang="en-US"/>
              <a:t>Hierarchical analogue of K-means</a:t>
            </a:r>
          </a:p>
          <a:p>
            <a:pPr lvl="1"/>
            <a:r>
              <a:rPr lang="en-US" altLang="en-US"/>
              <a:t>Can be used to initialize K-means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Hierarchical Clustering: Comparison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3235325" y="49530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Group Average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4530725" y="4572000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Ward’s Method</a:t>
            </a:r>
          </a:p>
        </p:txBody>
      </p:sp>
      <p:grpSp>
        <p:nvGrpSpPr>
          <p:cNvPr id="76805" name="Group 5"/>
          <p:cNvGrpSpPr>
            <a:grpSpLocks noChangeAspect="1"/>
          </p:cNvGrpSpPr>
          <p:nvPr/>
        </p:nvGrpSpPr>
        <p:grpSpPr bwMode="auto">
          <a:xfrm>
            <a:off x="6270625" y="4132263"/>
            <a:ext cx="1858963" cy="1693862"/>
            <a:chOff x="509" y="1253"/>
            <a:chExt cx="1776" cy="1618"/>
          </a:xfrm>
        </p:grpSpPr>
        <p:sp>
          <p:nvSpPr>
            <p:cNvPr id="76907" name="Freeform 6"/>
            <p:cNvSpPr>
              <a:spLocks noChangeAspect="1"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9"/>
                <a:gd name="T52" fmla="*/ 0 h 81"/>
                <a:gd name="T53" fmla="*/ 79 w 79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08" name="Freeform 7"/>
            <p:cNvSpPr>
              <a:spLocks noChangeAspect="1"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09" name="Freeform 8"/>
            <p:cNvSpPr>
              <a:spLocks noChangeAspect="1"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0" name="Freeform 9"/>
            <p:cNvSpPr>
              <a:spLocks noChangeAspect="1"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1" name="Freeform 10"/>
            <p:cNvSpPr>
              <a:spLocks noChangeAspect="1"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79"/>
                <a:gd name="T53" fmla="*/ 81 w 81"/>
                <a:gd name="T54" fmla="*/ 79 h 7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2" name="Freeform 11"/>
            <p:cNvSpPr>
              <a:spLocks noChangeAspect="1"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3" name="Rectangle 12"/>
            <p:cNvSpPr>
              <a:spLocks noChangeAspect="1" noChangeArrowheads="1"/>
            </p:cNvSpPr>
            <p:nvPr/>
          </p:nvSpPr>
          <p:spPr bwMode="auto">
            <a:xfrm>
              <a:off x="1909" y="1253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914" name="Rectangle 13"/>
            <p:cNvSpPr>
              <a:spLocks noChangeAspect="1" noChangeArrowheads="1"/>
            </p:cNvSpPr>
            <p:nvPr/>
          </p:nvSpPr>
          <p:spPr bwMode="auto">
            <a:xfrm>
              <a:off x="1163" y="1832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915" name="Rectangle 14"/>
            <p:cNvSpPr>
              <a:spLocks noChangeAspect="1" noChangeArrowheads="1"/>
            </p:cNvSpPr>
            <p:nvPr/>
          </p:nvSpPr>
          <p:spPr bwMode="auto">
            <a:xfrm>
              <a:off x="1733" y="2122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916" name="Rectangle 15"/>
            <p:cNvSpPr>
              <a:spLocks noChangeAspect="1" noChangeArrowheads="1"/>
            </p:cNvSpPr>
            <p:nvPr/>
          </p:nvSpPr>
          <p:spPr bwMode="auto">
            <a:xfrm>
              <a:off x="1379" y="2638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917" name="Rectangle 16"/>
            <p:cNvSpPr>
              <a:spLocks noChangeAspect="1" noChangeArrowheads="1"/>
            </p:cNvSpPr>
            <p:nvPr/>
          </p:nvSpPr>
          <p:spPr bwMode="auto">
            <a:xfrm>
              <a:off x="630" y="1720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918" name="Rectangle 17"/>
            <p:cNvSpPr>
              <a:spLocks noChangeAspect="1" noChangeArrowheads="1"/>
            </p:cNvSpPr>
            <p:nvPr/>
          </p:nvSpPr>
          <p:spPr bwMode="auto">
            <a:xfrm>
              <a:off x="2188" y="2173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3" name="Group 18"/>
          <p:cNvGrpSpPr>
            <a:grpSpLocks noChangeAspect="1"/>
          </p:cNvGrpSpPr>
          <p:nvPr/>
        </p:nvGrpSpPr>
        <p:grpSpPr bwMode="auto">
          <a:xfrm>
            <a:off x="7324725" y="4979988"/>
            <a:ext cx="857250" cy="592137"/>
            <a:chOff x="1515" y="2062"/>
            <a:chExt cx="820" cy="566"/>
          </a:xfrm>
        </p:grpSpPr>
        <p:sp>
          <p:nvSpPr>
            <p:cNvPr id="76905" name="Freeform 19"/>
            <p:cNvSpPr>
              <a:spLocks noChangeAspect="1"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0"/>
                <a:gd name="T142" fmla="*/ 0 h 343"/>
                <a:gd name="T143" fmla="*/ 820 w 820"/>
                <a:gd name="T144" fmla="*/ 343 h 34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06" name="Rectangle 20"/>
            <p:cNvSpPr>
              <a:spLocks noChangeAspect="1" noChangeArrowheads="1"/>
            </p:cNvSpPr>
            <p:nvPr/>
          </p:nvSpPr>
          <p:spPr bwMode="auto">
            <a:xfrm>
              <a:off x="1855" y="2394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4" name="Group 21"/>
          <p:cNvGrpSpPr>
            <a:grpSpLocks noChangeAspect="1"/>
          </p:cNvGrpSpPr>
          <p:nvPr/>
        </p:nvGrpSpPr>
        <p:grpSpPr bwMode="auto">
          <a:xfrm>
            <a:off x="6211888" y="4392613"/>
            <a:ext cx="873125" cy="649287"/>
            <a:chOff x="452" y="1501"/>
            <a:chExt cx="834" cy="621"/>
          </a:xfrm>
        </p:grpSpPr>
        <p:sp>
          <p:nvSpPr>
            <p:cNvPr id="76903" name="Freeform 22"/>
            <p:cNvSpPr>
              <a:spLocks noChangeAspect="1"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34"/>
                <a:gd name="T142" fmla="*/ 0 h 460"/>
                <a:gd name="T143" fmla="*/ 834 w 834"/>
                <a:gd name="T144" fmla="*/ 460 h 46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04" name="Rectangle 23"/>
            <p:cNvSpPr>
              <a:spLocks noChangeAspect="1" noChangeArrowheads="1"/>
            </p:cNvSpPr>
            <p:nvPr/>
          </p:nvSpPr>
          <p:spPr bwMode="auto">
            <a:xfrm>
              <a:off x="943" y="1501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5" name="Group 24"/>
          <p:cNvGrpSpPr>
            <a:grpSpLocks noChangeAspect="1"/>
          </p:cNvGrpSpPr>
          <p:nvPr/>
        </p:nvGrpSpPr>
        <p:grpSpPr bwMode="auto">
          <a:xfrm>
            <a:off x="6003925" y="3890963"/>
            <a:ext cx="2413000" cy="2281237"/>
            <a:chOff x="254" y="1022"/>
            <a:chExt cx="2305" cy="2180"/>
          </a:xfrm>
        </p:grpSpPr>
        <p:sp>
          <p:nvSpPr>
            <p:cNvPr id="76901" name="Rectangle 25"/>
            <p:cNvSpPr>
              <a:spLocks noChangeAspect="1" noChangeArrowheads="1"/>
            </p:cNvSpPr>
            <p:nvPr/>
          </p:nvSpPr>
          <p:spPr bwMode="auto">
            <a:xfrm>
              <a:off x="563" y="1148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902" name="Freeform 26"/>
            <p:cNvSpPr>
              <a:spLocks noChangeAspect="1"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05"/>
                <a:gd name="T115" fmla="*/ 0 h 2180"/>
                <a:gd name="T116" fmla="*/ 2305 w 2305"/>
                <a:gd name="T117" fmla="*/ 2180 h 21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7"/>
          <p:cNvGrpSpPr>
            <a:grpSpLocks noChangeAspect="1"/>
          </p:cNvGrpSpPr>
          <p:nvPr/>
        </p:nvGrpSpPr>
        <p:grpSpPr bwMode="auto">
          <a:xfrm>
            <a:off x="7011988" y="4865688"/>
            <a:ext cx="1187450" cy="1141412"/>
            <a:chOff x="1217" y="1954"/>
            <a:chExt cx="1134" cy="1090"/>
          </a:xfrm>
        </p:grpSpPr>
        <p:sp>
          <p:nvSpPr>
            <p:cNvPr id="76899" name="Rectangle 28"/>
            <p:cNvSpPr>
              <a:spLocks noChangeAspect="1" noChangeArrowheads="1"/>
            </p:cNvSpPr>
            <p:nvPr/>
          </p:nvSpPr>
          <p:spPr bwMode="auto">
            <a:xfrm>
              <a:off x="1666" y="2811"/>
              <a:ext cx="1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76900" name="Freeform 29"/>
            <p:cNvSpPr>
              <a:spLocks noChangeAspect="1"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34"/>
                <a:gd name="T178" fmla="*/ 0 h 909"/>
                <a:gd name="T179" fmla="*/ 1134 w 1134"/>
                <a:gd name="T180" fmla="*/ 909 h 9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0"/>
          <p:cNvGrpSpPr>
            <a:grpSpLocks noChangeAspect="1"/>
          </p:cNvGrpSpPr>
          <p:nvPr/>
        </p:nvGrpSpPr>
        <p:grpSpPr bwMode="auto">
          <a:xfrm>
            <a:off x="6986588" y="4089400"/>
            <a:ext cx="1274762" cy="2041525"/>
            <a:chOff x="1193" y="1212"/>
            <a:chExt cx="1218" cy="1950"/>
          </a:xfrm>
        </p:grpSpPr>
        <p:sp>
          <p:nvSpPr>
            <p:cNvPr id="76897" name="Rectangle 31"/>
            <p:cNvSpPr>
              <a:spLocks noChangeAspect="1" noChangeArrowheads="1"/>
            </p:cNvSpPr>
            <p:nvPr/>
          </p:nvSpPr>
          <p:spPr bwMode="auto">
            <a:xfrm>
              <a:off x="1603" y="1212"/>
              <a:ext cx="10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76898" name="Freeform 32"/>
            <p:cNvSpPr>
              <a:spLocks noChangeAspect="1"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18"/>
                <a:gd name="T109" fmla="*/ 0 h 1916"/>
                <a:gd name="T110" fmla="*/ 1218 w 1218"/>
                <a:gd name="T111" fmla="*/ 1916 h 191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811" name="Text Box 33"/>
          <p:cNvSpPr txBox="1">
            <a:spLocks noChangeArrowheads="1"/>
          </p:cNvSpPr>
          <p:nvPr/>
        </p:nvSpPr>
        <p:spPr bwMode="auto">
          <a:xfrm>
            <a:off x="3387725" y="21336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MIN</a:t>
            </a:r>
          </a:p>
        </p:txBody>
      </p:sp>
      <p:sp>
        <p:nvSpPr>
          <p:cNvPr id="76812" name="Text Box 34"/>
          <p:cNvSpPr txBox="1">
            <a:spLocks noChangeArrowheads="1"/>
          </p:cNvSpPr>
          <p:nvPr/>
        </p:nvSpPr>
        <p:spPr bwMode="auto">
          <a:xfrm>
            <a:off x="5292725" y="2133600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MAX</a:t>
            </a:r>
          </a:p>
        </p:txBody>
      </p:sp>
      <p:grpSp>
        <p:nvGrpSpPr>
          <p:cNvPr id="76813" name="Group 35"/>
          <p:cNvGrpSpPr>
            <a:grpSpLocks noChangeAspect="1"/>
          </p:cNvGrpSpPr>
          <p:nvPr/>
        </p:nvGrpSpPr>
        <p:grpSpPr bwMode="auto">
          <a:xfrm>
            <a:off x="954088" y="4044950"/>
            <a:ext cx="1978025" cy="1795463"/>
            <a:chOff x="438" y="1309"/>
            <a:chExt cx="1937" cy="1757"/>
          </a:xfrm>
        </p:grpSpPr>
        <p:sp>
          <p:nvSpPr>
            <p:cNvPr id="76885" name="Freeform 36"/>
            <p:cNvSpPr>
              <a:spLocks noChangeAspect="1"/>
            </p:cNvSpPr>
            <p:nvPr/>
          </p:nvSpPr>
          <p:spPr bwMode="auto">
            <a:xfrm>
              <a:off x="1038" y="2002"/>
              <a:ext cx="88" cy="87"/>
            </a:xfrm>
            <a:custGeom>
              <a:avLst/>
              <a:gdLst>
                <a:gd name="T0" fmla="*/ 0 w 88"/>
                <a:gd name="T1" fmla="*/ 43 h 87"/>
                <a:gd name="T2" fmla="*/ 4 w 88"/>
                <a:gd name="T3" fmla="*/ 26 h 87"/>
                <a:gd name="T4" fmla="*/ 13 w 88"/>
                <a:gd name="T5" fmla="*/ 13 h 87"/>
                <a:gd name="T6" fmla="*/ 28 w 88"/>
                <a:gd name="T7" fmla="*/ 2 h 87"/>
                <a:gd name="T8" fmla="*/ 45 w 88"/>
                <a:gd name="T9" fmla="*/ 0 h 87"/>
                <a:gd name="T10" fmla="*/ 62 w 88"/>
                <a:gd name="T11" fmla="*/ 2 h 87"/>
                <a:gd name="T12" fmla="*/ 75 w 88"/>
                <a:gd name="T13" fmla="*/ 13 h 87"/>
                <a:gd name="T14" fmla="*/ 86 w 88"/>
                <a:gd name="T15" fmla="*/ 26 h 87"/>
                <a:gd name="T16" fmla="*/ 88 w 88"/>
                <a:gd name="T17" fmla="*/ 43 h 87"/>
                <a:gd name="T18" fmla="*/ 86 w 88"/>
                <a:gd name="T19" fmla="*/ 61 h 87"/>
                <a:gd name="T20" fmla="*/ 75 w 88"/>
                <a:gd name="T21" fmla="*/ 74 h 87"/>
                <a:gd name="T22" fmla="*/ 62 w 88"/>
                <a:gd name="T23" fmla="*/ 84 h 87"/>
                <a:gd name="T24" fmla="*/ 45 w 88"/>
                <a:gd name="T25" fmla="*/ 87 h 87"/>
                <a:gd name="T26" fmla="*/ 28 w 88"/>
                <a:gd name="T27" fmla="*/ 84 h 87"/>
                <a:gd name="T28" fmla="*/ 13 w 88"/>
                <a:gd name="T29" fmla="*/ 74 h 87"/>
                <a:gd name="T30" fmla="*/ 4 w 88"/>
                <a:gd name="T31" fmla="*/ 61 h 87"/>
                <a:gd name="T32" fmla="*/ 0 w 88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7"/>
                <a:gd name="T53" fmla="*/ 88 w 88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6" y="26"/>
                  </a:lnTo>
                  <a:lnTo>
                    <a:pt x="88" y="43"/>
                  </a:lnTo>
                  <a:lnTo>
                    <a:pt x="86" y="61"/>
                  </a:lnTo>
                  <a:lnTo>
                    <a:pt x="75" y="74"/>
                  </a:lnTo>
                  <a:lnTo>
                    <a:pt x="62" y="84"/>
                  </a:lnTo>
                  <a:lnTo>
                    <a:pt x="45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6" name="Freeform 37"/>
            <p:cNvSpPr>
              <a:spLocks noChangeAspect="1"/>
            </p:cNvSpPr>
            <p:nvPr/>
          </p:nvSpPr>
          <p:spPr bwMode="auto">
            <a:xfrm>
              <a:off x="1860" y="1361"/>
              <a:ext cx="89" cy="88"/>
            </a:xfrm>
            <a:custGeom>
              <a:avLst/>
              <a:gdLst>
                <a:gd name="T0" fmla="*/ 0 w 89"/>
                <a:gd name="T1" fmla="*/ 43 h 88"/>
                <a:gd name="T2" fmla="*/ 4 w 89"/>
                <a:gd name="T3" fmla="*/ 26 h 88"/>
                <a:gd name="T4" fmla="*/ 13 w 89"/>
                <a:gd name="T5" fmla="*/ 13 h 88"/>
                <a:gd name="T6" fmla="*/ 28 w 89"/>
                <a:gd name="T7" fmla="*/ 2 h 88"/>
                <a:gd name="T8" fmla="*/ 45 w 89"/>
                <a:gd name="T9" fmla="*/ 0 h 88"/>
                <a:gd name="T10" fmla="*/ 63 w 89"/>
                <a:gd name="T11" fmla="*/ 2 h 88"/>
                <a:gd name="T12" fmla="*/ 76 w 89"/>
                <a:gd name="T13" fmla="*/ 13 h 88"/>
                <a:gd name="T14" fmla="*/ 86 w 89"/>
                <a:gd name="T15" fmla="*/ 26 h 88"/>
                <a:gd name="T16" fmla="*/ 89 w 89"/>
                <a:gd name="T17" fmla="*/ 43 h 88"/>
                <a:gd name="T18" fmla="*/ 86 w 89"/>
                <a:gd name="T19" fmla="*/ 60 h 88"/>
                <a:gd name="T20" fmla="*/ 76 w 89"/>
                <a:gd name="T21" fmla="*/ 76 h 88"/>
                <a:gd name="T22" fmla="*/ 63 w 89"/>
                <a:gd name="T23" fmla="*/ 84 h 88"/>
                <a:gd name="T24" fmla="*/ 45 w 89"/>
                <a:gd name="T25" fmla="*/ 88 h 88"/>
                <a:gd name="T26" fmla="*/ 28 w 89"/>
                <a:gd name="T27" fmla="*/ 84 h 88"/>
                <a:gd name="T28" fmla="*/ 13 w 89"/>
                <a:gd name="T29" fmla="*/ 76 h 88"/>
                <a:gd name="T30" fmla="*/ 4 w 89"/>
                <a:gd name="T31" fmla="*/ 60 h 88"/>
                <a:gd name="T32" fmla="*/ 0 w 89"/>
                <a:gd name="T33" fmla="*/ 43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6" y="26"/>
                  </a:lnTo>
                  <a:lnTo>
                    <a:pt x="89" y="43"/>
                  </a:lnTo>
                  <a:lnTo>
                    <a:pt x="86" y="60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8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7" name="Freeform 38"/>
            <p:cNvSpPr>
              <a:spLocks noChangeAspect="1"/>
            </p:cNvSpPr>
            <p:nvPr/>
          </p:nvSpPr>
          <p:spPr bwMode="auto">
            <a:xfrm>
              <a:off x="1260" y="2875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2 h 88"/>
                <a:gd name="T6" fmla="*/ 29 w 89"/>
                <a:gd name="T7" fmla="*/ 4 h 88"/>
                <a:gd name="T8" fmla="*/ 46 w 89"/>
                <a:gd name="T9" fmla="*/ 0 h 88"/>
                <a:gd name="T10" fmla="*/ 63 w 89"/>
                <a:gd name="T11" fmla="*/ 4 h 88"/>
                <a:gd name="T12" fmla="*/ 76 w 89"/>
                <a:gd name="T13" fmla="*/ 12 h 88"/>
                <a:gd name="T14" fmla="*/ 87 w 89"/>
                <a:gd name="T15" fmla="*/ 28 h 88"/>
                <a:gd name="T16" fmla="*/ 89 w 89"/>
                <a:gd name="T17" fmla="*/ 45 h 88"/>
                <a:gd name="T18" fmla="*/ 87 w 89"/>
                <a:gd name="T19" fmla="*/ 62 h 88"/>
                <a:gd name="T20" fmla="*/ 76 w 89"/>
                <a:gd name="T21" fmla="*/ 75 h 88"/>
                <a:gd name="T22" fmla="*/ 63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2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6" y="12"/>
                  </a:lnTo>
                  <a:lnTo>
                    <a:pt x="87" y="28"/>
                  </a:lnTo>
                  <a:lnTo>
                    <a:pt x="89" y="45"/>
                  </a:lnTo>
                  <a:lnTo>
                    <a:pt x="87" y="62"/>
                  </a:lnTo>
                  <a:lnTo>
                    <a:pt x="76" y="75"/>
                  </a:lnTo>
                  <a:lnTo>
                    <a:pt x="63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8" name="Freeform 39"/>
            <p:cNvSpPr>
              <a:spLocks noChangeAspect="1"/>
            </p:cNvSpPr>
            <p:nvPr/>
          </p:nvSpPr>
          <p:spPr bwMode="auto">
            <a:xfrm>
              <a:off x="438" y="1875"/>
              <a:ext cx="87" cy="88"/>
            </a:xfrm>
            <a:custGeom>
              <a:avLst/>
              <a:gdLst>
                <a:gd name="T0" fmla="*/ 0 w 87"/>
                <a:gd name="T1" fmla="*/ 45 h 88"/>
                <a:gd name="T2" fmla="*/ 2 w 87"/>
                <a:gd name="T3" fmla="*/ 28 h 88"/>
                <a:gd name="T4" fmla="*/ 11 w 87"/>
                <a:gd name="T5" fmla="*/ 13 h 88"/>
                <a:gd name="T6" fmla="*/ 26 w 87"/>
                <a:gd name="T7" fmla="*/ 4 h 88"/>
                <a:gd name="T8" fmla="*/ 44 w 87"/>
                <a:gd name="T9" fmla="*/ 0 h 88"/>
                <a:gd name="T10" fmla="*/ 61 w 87"/>
                <a:gd name="T11" fmla="*/ 4 h 88"/>
                <a:gd name="T12" fmla="*/ 74 w 87"/>
                <a:gd name="T13" fmla="*/ 13 h 88"/>
                <a:gd name="T14" fmla="*/ 85 w 87"/>
                <a:gd name="T15" fmla="*/ 28 h 88"/>
                <a:gd name="T16" fmla="*/ 87 w 87"/>
                <a:gd name="T17" fmla="*/ 45 h 88"/>
                <a:gd name="T18" fmla="*/ 85 w 87"/>
                <a:gd name="T19" fmla="*/ 62 h 88"/>
                <a:gd name="T20" fmla="*/ 74 w 87"/>
                <a:gd name="T21" fmla="*/ 75 h 88"/>
                <a:gd name="T22" fmla="*/ 61 w 87"/>
                <a:gd name="T23" fmla="*/ 86 h 88"/>
                <a:gd name="T24" fmla="*/ 44 w 87"/>
                <a:gd name="T25" fmla="*/ 88 h 88"/>
                <a:gd name="T26" fmla="*/ 26 w 87"/>
                <a:gd name="T27" fmla="*/ 86 h 88"/>
                <a:gd name="T28" fmla="*/ 11 w 87"/>
                <a:gd name="T29" fmla="*/ 75 h 88"/>
                <a:gd name="T30" fmla="*/ 2 w 87"/>
                <a:gd name="T31" fmla="*/ 62 h 88"/>
                <a:gd name="T32" fmla="*/ 0 w 87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8"/>
                <a:gd name="T53" fmla="*/ 87 w 87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8">
                  <a:moveTo>
                    <a:pt x="0" y="45"/>
                  </a:moveTo>
                  <a:lnTo>
                    <a:pt x="2" y="28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4" y="0"/>
                  </a:lnTo>
                  <a:lnTo>
                    <a:pt x="61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5"/>
                  </a:lnTo>
                  <a:lnTo>
                    <a:pt x="61" y="86"/>
                  </a:lnTo>
                  <a:lnTo>
                    <a:pt x="44" y="88"/>
                  </a:lnTo>
                  <a:lnTo>
                    <a:pt x="26" y="86"/>
                  </a:lnTo>
                  <a:lnTo>
                    <a:pt x="11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9" name="Freeform 40"/>
            <p:cNvSpPr>
              <a:spLocks noChangeAspect="1"/>
            </p:cNvSpPr>
            <p:nvPr/>
          </p:nvSpPr>
          <p:spPr bwMode="auto">
            <a:xfrm>
              <a:off x="1617" y="2309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3 h 88"/>
                <a:gd name="T6" fmla="*/ 29 w 89"/>
                <a:gd name="T7" fmla="*/ 4 h 88"/>
                <a:gd name="T8" fmla="*/ 46 w 89"/>
                <a:gd name="T9" fmla="*/ 0 h 88"/>
                <a:gd name="T10" fmla="*/ 61 w 89"/>
                <a:gd name="T11" fmla="*/ 4 h 88"/>
                <a:gd name="T12" fmla="*/ 76 w 89"/>
                <a:gd name="T13" fmla="*/ 13 h 88"/>
                <a:gd name="T14" fmla="*/ 85 w 89"/>
                <a:gd name="T15" fmla="*/ 28 h 88"/>
                <a:gd name="T16" fmla="*/ 89 w 89"/>
                <a:gd name="T17" fmla="*/ 45 h 88"/>
                <a:gd name="T18" fmla="*/ 85 w 89"/>
                <a:gd name="T19" fmla="*/ 62 h 88"/>
                <a:gd name="T20" fmla="*/ 76 w 89"/>
                <a:gd name="T21" fmla="*/ 75 h 88"/>
                <a:gd name="T22" fmla="*/ 61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3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1" y="4"/>
                  </a:lnTo>
                  <a:lnTo>
                    <a:pt x="76" y="13"/>
                  </a:lnTo>
                  <a:lnTo>
                    <a:pt x="85" y="28"/>
                  </a:lnTo>
                  <a:lnTo>
                    <a:pt x="89" y="45"/>
                  </a:lnTo>
                  <a:lnTo>
                    <a:pt x="85" y="62"/>
                  </a:lnTo>
                  <a:lnTo>
                    <a:pt x="76" y="75"/>
                  </a:lnTo>
                  <a:lnTo>
                    <a:pt x="61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90" name="Freeform 41"/>
            <p:cNvSpPr>
              <a:spLocks noChangeAspect="1"/>
            </p:cNvSpPr>
            <p:nvPr/>
          </p:nvSpPr>
          <p:spPr bwMode="auto">
            <a:xfrm>
              <a:off x="2100" y="2369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5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5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91" name="Rectangle 42"/>
            <p:cNvSpPr>
              <a:spLocks noChangeAspect="1" noChangeArrowheads="1"/>
            </p:cNvSpPr>
            <p:nvPr/>
          </p:nvSpPr>
          <p:spPr bwMode="auto">
            <a:xfrm>
              <a:off x="1971" y="1309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892" name="Rectangle 43"/>
            <p:cNvSpPr>
              <a:spLocks noChangeAspect="1" noChangeArrowheads="1"/>
            </p:cNvSpPr>
            <p:nvPr/>
          </p:nvSpPr>
          <p:spPr bwMode="auto">
            <a:xfrm>
              <a:off x="1155" y="1945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893" name="Rectangle 44"/>
            <p:cNvSpPr>
              <a:spLocks noChangeAspect="1" noChangeArrowheads="1"/>
            </p:cNvSpPr>
            <p:nvPr/>
          </p:nvSpPr>
          <p:spPr bwMode="auto">
            <a:xfrm>
              <a:off x="1775" y="2262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894" name="Rectangle 45"/>
            <p:cNvSpPr>
              <a:spLocks noChangeAspect="1" noChangeArrowheads="1"/>
            </p:cNvSpPr>
            <p:nvPr/>
          </p:nvSpPr>
          <p:spPr bwMode="auto">
            <a:xfrm>
              <a:off x="1388" y="2827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895" name="Rectangle 46"/>
            <p:cNvSpPr>
              <a:spLocks noChangeAspect="1" noChangeArrowheads="1"/>
            </p:cNvSpPr>
            <p:nvPr/>
          </p:nvSpPr>
          <p:spPr bwMode="auto">
            <a:xfrm>
              <a:off x="572" y="1817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896" name="Rectangle 47"/>
            <p:cNvSpPr>
              <a:spLocks noChangeAspect="1" noChangeArrowheads="1"/>
            </p:cNvSpPr>
            <p:nvPr/>
          </p:nvSpPr>
          <p:spPr bwMode="auto">
            <a:xfrm>
              <a:off x="2275" y="2316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9" name="Group 48"/>
          <p:cNvGrpSpPr>
            <a:grpSpLocks noChangeAspect="1"/>
          </p:cNvGrpSpPr>
          <p:nvPr/>
        </p:nvGrpSpPr>
        <p:grpSpPr bwMode="auto">
          <a:xfrm>
            <a:off x="2076450" y="4951413"/>
            <a:ext cx="917575" cy="617537"/>
            <a:chOff x="1537" y="2197"/>
            <a:chExt cx="898" cy="604"/>
          </a:xfrm>
        </p:grpSpPr>
        <p:sp>
          <p:nvSpPr>
            <p:cNvPr id="76883" name="Freeform 49"/>
            <p:cNvSpPr>
              <a:spLocks noChangeAspect="1"/>
            </p:cNvSpPr>
            <p:nvPr/>
          </p:nvSpPr>
          <p:spPr bwMode="auto">
            <a:xfrm>
              <a:off x="1537" y="2197"/>
              <a:ext cx="898" cy="375"/>
            </a:xfrm>
            <a:custGeom>
              <a:avLst/>
              <a:gdLst>
                <a:gd name="T0" fmla="*/ 450 w 898"/>
                <a:gd name="T1" fmla="*/ 0 h 375"/>
                <a:gd name="T2" fmla="*/ 511 w 898"/>
                <a:gd name="T3" fmla="*/ 2 h 375"/>
                <a:gd name="T4" fmla="*/ 572 w 898"/>
                <a:gd name="T5" fmla="*/ 6 h 375"/>
                <a:gd name="T6" fmla="*/ 630 w 898"/>
                <a:gd name="T7" fmla="*/ 15 h 375"/>
                <a:gd name="T8" fmla="*/ 684 w 898"/>
                <a:gd name="T9" fmla="*/ 28 h 375"/>
                <a:gd name="T10" fmla="*/ 734 w 898"/>
                <a:gd name="T11" fmla="*/ 43 h 375"/>
                <a:gd name="T12" fmla="*/ 779 w 898"/>
                <a:gd name="T13" fmla="*/ 60 h 375"/>
                <a:gd name="T14" fmla="*/ 818 w 898"/>
                <a:gd name="T15" fmla="*/ 79 h 375"/>
                <a:gd name="T16" fmla="*/ 851 w 898"/>
                <a:gd name="T17" fmla="*/ 101 h 375"/>
                <a:gd name="T18" fmla="*/ 875 w 898"/>
                <a:gd name="T19" fmla="*/ 125 h 375"/>
                <a:gd name="T20" fmla="*/ 892 w 898"/>
                <a:gd name="T21" fmla="*/ 149 h 375"/>
                <a:gd name="T22" fmla="*/ 898 w 898"/>
                <a:gd name="T23" fmla="*/ 174 h 375"/>
                <a:gd name="T24" fmla="*/ 898 w 898"/>
                <a:gd name="T25" fmla="*/ 200 h 375"/>
                <a:gd name="T26" fmla="*/ 892 w 898"/>
                <a:gd name="T27" fmla="*/ 226 h 375"/>
                <a:gd name="T28" fmla="*/ 875 w 898"/>
                <a:gd name="T29" fmla="*/ 250 h 375"/>
                <a:gd name="T30" fmla="*/ 851 w 898"/>
                <a:gd name="T31" fmla="*/ 274 h 375"/>
                <a:gd name="T32" fmla="*/ 818 w 898"/>
                <a:gd name="T33" fmla="*/ 295 h 375"/>
                <a:gd name="T34" fmla="*/ 779 w 898"/>
                <a:gd name="T35" fmla="*/ 315 h 375"/>
                <a:gd name="T36" fmla="*/ 734 w 898"/>
                <a:gd name="T37" fmla="*/ 332 h 375"/>
                <a:gd name="T38" fmla="*/ 684 w 898"/>
                <a:gd name="T39" fmla="*/ 347 h 375"/>
                <a:gd name="T40" fmla="*/ 630 w 898"/>
                <a:gd name="T41" fmla="*/ 360 h 375"/>
                <a:gd name="T42" fmla="*/ 572 w 898"/>
                <a:gd name="T43" fmla="*/ 369 h 375"/>
                <a:gd name="T44" fmla="*/ 511 w 898"/>
                <a:gd name="T45" fmla="*/ 373 h 375"/>
                <a:gd name="T46" fmla="*/ 450 w 898"/>
                <a:gd name="T47" fmla="*/ 375 h 375"/>
                <a:gd name="T48" fmla="*/ 390 w 898"/>
                <a:gd name="T49" fmla="*/ 373 h 375"/>
                <a:gd name="T50" fmla="*/ 329 w 898"/>
                <a:gd name="T51" fmla="*/ 369 h 375"/>
                <a:gd name="T52" fmla="*/ 271 w 898"/>
                <a:gd name="T53" fmla="*/ 360 h 375"/>
                <a:gd name="T54" fmla="*/ 217 w 898"/>
                <a:gd name="T55" fmla="*/ 347 h 375"/>
                <a:gd name="T56" fmla="*/ 167 w 898"/>
                <a:gd name="T57" fmla="*/ 332 h 375"/>
                <a:gd name="T58" fmla="*/ 122 w 898"/>
                <a:gd name="T59" fmla="*/ 315 h 375"/>
                <a:gd name="T60" fmla="*/ 83 w 898"/>
                <a:gd name="T61" fmla="*/ 295 h 375"/>
                <a:gd name="T62" fmla="*/ 50 w 898"/>
                <a:gd name="T63" fmla="*/ 274 h 375"/>
                <a:gd name="T64" fmla="*/ 26 w 898"/>
                <a:gd name="T65" fmla="*/ 250 h 375"/>
                <a:gd name="T66" fmla="*/ 9 w 898"/>
                <a:gd name="T67" fmla="*/ 226 h 375"/>
                <a:gd name="T68" fmla="*/ 0 w 898"/>
                <a:gd name="T69" fmla="*/ 200 h 375"/>
                <a:gd name="T70" fmla="*/ 0 w 898"/>
                <a:gd name="T71" fmla="*/ 174 h 375"/>
                <a:gd name="T72" fmla="*/ 9 w 898"/>
                <a:gd name="T73" fmla="*/ 149 h 375"/>
                <a:gd name="T74" fmla="*/ 26 w 898"/>
                <a:gd name="T75" fmla="*/ 125 h 375"/>
                <a:gd name="T76" fmla="*/ 50 w 898"/>
                <a:gd name="T77" fmla="*/ 101 h 375"/>
                <a:gd name="T78" fmla="*/ 83 w 898"/>
                <a:gd name="T79" fmla="*/ 79 h 375"/>
                <a:gd name="T80" fmla="*/ 122 w 898"/>
                <a:gd name="T81" fmla="*/ 60 h 375"/>
                <a:gd name="T82" fmla="*/ 167 w 898"/>
                <a:gd name="T83" fmla="*/ 43 h 375"/>
                <a:gd name="T84" fmla="*/ 217 w 898"/>
                <a:gd name="T85" fmla="*/ 28 h 375"/>
                <a:gd name="T86" fmla="*/ 271 w 898"/>
                <a:gd name="T87" fmla="*/ 15 h 375"/>
                <a:gd name="T88" fmla="*/ 329 w 898"/>
                <a:gd name="T89" fmla="*/ 6 h 375"/>
                <a:gd name="T90" fmla="*/ 390 w 898"/>
                <a:gd name="T91" fmla="*/ 2 h 375"/>
                <a:gd name="T92" fmla="*/ 450 w 898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8"/>
                <a:gd name="T142" fmla="*/ 0 h 375"/>
                <a:gd name="T143" fmla="*/ 898 w 898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8" h="375">
                  <a:moveTo>
                    <a:pt x="450" y="0"/>
                  </a:moveTo>
                  <a:lnTo>
                    <a:pt x="511" y="2"/>
                  </a:lnTo>
                  <a:lnTo>
                    <a:pt x="572" y="6"/>
                  </a:lnTo>
                  <a:lnTo>
                    <a:pt x="630" y="15"/>
                  </a:lnTo>
                  <a:lnTo>
                    <a:pt x="684" y="28"/>
                  </a:lnTo>
                  <a:lnTo>
                    <a:pt x="734" y="43"/>
                  </a:lnTo>
                  <a:lnTo>
                    <a:pt x="779" y="60"/>
                  </a:lnTo>
                  <a:lnTo>
                    <a:pt x="818" y="79"/>
                  </a:lnTo>
                  <a:lnTo>
                    <a:pt x="851" y="101"/>
                  </a:lnTo>
                  <a:lnTo>
                    <a:pt x="875" y="125"/>
                  </a:lnTo>
                  <a:lnTo>
                    <a:pt x="892" y="149"/>
                  </a:lnTo>
                  <a:lnTo>
                    <a:pt x="898" y="174"/>
                  </a:lnTo>
                  <a:lnTo>
                    <a:pt x="898" y="200"/>
                  </a:lnTo>
                  <a:lnTo>
                    <a:pt x="892" y="226"/>
                  </a:lnTo>
                  <a:lnTo>
                    <a:pt x="875" y="250"/>
                  </a:lnTo>
                  <a:lnTo>
                    <a:pt x="851" y="274"/>
                  </a:lnTo>
                  <a:lnTo>
                    <a:pt x="818" y="295"/>
                  </a:lnTo>
                  <a:lnTo>
                    <a:pt x="779" y="315"/>
                  </a:lnTo>
                  <a:lnTo>
                    <a:pt x="734" y="332"/>
                  </a:lnTo>
                  <a:lnTo>
                    <a:pt x="684" y="347"/>
                  </a:lnTo>
                  <a:lnTo>
                    <a:pt x="630" y="360"/>
                  </a:lnTo>
                  <a:lnTo>
                    <a:pt x="572" y="369"/>
                  </a:lnTo>
                  <a:lnTo>
                    <a:pt x="511" y="373"/>
                  </a:lnTo>
                  <a:lnTo>
                    <a:pt x="450" y="375"/>
                  </a:lnTo>
                  <a:lnTo>
                    <a:pt x="390" y="373"/>
                  </a:lnTo>
                  <a:lnTo>
                    <a:pt x="329" y="369"/>
                  </a:lnTo>
                  <a:lnTo>
                    <a:pt x="271" y="360"/>
                  </a:lnTo>
                  <a:lnTo>
                    <a:pt x="217" y="347"/>
                  </a:lnTo>
                  <a:lnTo>
                    <a:pt x="167" y="332"/>
                  </a:lnTo>
                  <a:lnTo>
                    <a:pt x="122" y="315"/>
                  </a:lnTo>
                  <a:lnTo>
                    <a:pt x="83" y="295"/>
                  </a:lnTo>
                  <a:lnTo>
                    <a:pt x="50" y="274"/>
                  </a:lnTo>
                  <a:lnTo>
                    <a:pt x="26" y="250"/>
                  </a:lnTo>
                  <a:lnTo>
                    <a:pt x="9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9" y="149"/>
                  </a:lnTo>
                  <a:lnTo>
                    <a:pt x="26" y="125"/>
                  </a:lnTo>
                  <a:lnTo>
                    <a:pt x="50" y="101"/>
                  </a:lnTo>
                  <a:lnTo>
                    <a:pt x="83" y="79"/>
                  </a:lnTo>
                  <a:lnTo>
                    <a:pt x="122" y="60"/>
                  </a:lnTo>
                  <a:lnTo>
                    <a:pt x="167" y="43"/>
                  </a:lnTo>
                  <a:lnTo>
                    <a:pt x="217" y="28"/>
                  </a:lnTo>
                  <a:lnTo>
                    <a:pt x="271" y="15"/>
                  </a:lnTo>
                  <a:lnTo>
                    <a:pt x="329" y="6"/>
                  </a:lnTo>
                  <a:lnTo>
                    <a:pt x="390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84" name="Rectangle 50"/>
            <p:cNvSpPr>
              <a:spLocks noChangeAspect="1" noChangeArrowheads="1"/>
            </p:cNvSpPr>
            <p:nvPr/>
          </p:nvSpPr>
          <p:spPr bwMode="auto">
            <a:xfrm>
              <a:off x="1910" y="2562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10" name="Group 51"/>
          <p:cNvGrpSpPr>
            <a:grpSpLocks noChangeAspect="1"/>
          </p:cNvGrpSpPr>
          <p:nvPr/>
        </p:nvGrpSpPr>
        <p:grpSpPr bwMode="auto">
          <a:xfrm>
            <a:off x="893763" y="4322763"/>
            <a:ext cx="1035050" cy="582612"/>
            <a:chOff x="380" y="1581"/>
            <a:chExt cx="1012" cy="570"/>
          </a:xfrm>
        </p:grpSpPr>
        <p:sp>
          <p:nvSpPr>
            <p:cNvPr id="76881" name="Freeform 52"/>
            <p:cNvSpPr>
              <a:spLocks noChangeAspect="1"/>
            </p:cNvSpPr>
            <p:nvPr/>
          </p:nvSpPr>
          <p:spPr bwMode="auto">
            <a:xfrm>
              <a:off x="380" y="1760"/>
              <a:ext cx="1012" cy="391"/>
            </a:xfrm>
            <a:custGeom>
              <a:avLst/>
              <a:gdLst>
                <a:gd name="T0" fmla="*/ 523 w 1012"/>
                <a:gd name="T1" fmla="*/ 5 h 391"/>
                <a:gd name="T2" fmla="*/ 586 w 1012"/>
                <a:gd name="T3" fmla="*/ 11 h 391"/>
                <a:gd name="T4" fmla="*/ 649 w 1012"/>
                <a:gd name="T5" fmla="*/ 22 h 391"/>
                <a:gd name="T6" fmla="*/ 707 w 1012"/>
                <a:gd name="T7" fmla="*/ 35 h 391"/>
                <a:gd name="T8" fmla="*/ 766 w 1012"/>
                <a:gd name="T9" fmla="*/ 50 h 391"/>
                <a:gd name="T10" fmla="*/ 818 w 1012"/>
                <a:gd name="T11" fmla="*/ 67 h 391"/>
                <a:gd name="T12" fmla="*/ 865 w 1012"/>
                <a:gd name="T13" fmla="*/ 87 h 391"/>
                <a:gd name="T14" fmla="*/ 906 w 1012"/>
                <a:gd name="T15" fmla="*/ 108 h 391"/>
                <a:gd name="T16" fmla="*/ 943 w 1012"/>
                <a:gd name="T17" fmla="*/ 130 h 391"/>
                <a:gd name="T18" fmla="*/ 971 w 1012"/>
                <a:gd name="T19" fmla="*/ 154 h 391"/>
                <a:gd name="T20" fmla="*/ 993 w 1012"/>
                <a:gd name="T21" fmla="*/ 180 h 391"/>
                <a:gd name="T22" fmla="*/ 1006 w 1012"/>
                <a:gd name="T23" fmla="*/ 203 h 391"/>
                <a:gd name="T24" fmla="*/ 1012 w 1012"/>
                <a:gd name="T25" fmla="*/ 227 h 391"/>
                <a:gd name="T26" fmla="*/ 1010 w 1012"/>
                <a:gd name="T27" fmla="*/ 251 h 391"/>
                <a:gd name="T28" fmla="*/ 999 w 1012"/>
                <a:gd name="T29" fmla="*/ 275 h 391"/>
                <a:gd name="T30" fmla="*/ 982 w 1012"/>
                <a:gd name="T31" fmla="*/ 296 h 391"/>
                <a:gd name="T32" fmla="*/ 956 w 1012"/>
                <a:gd name="T33" fmla="*/ 318 h 391"/>
                <a:gd name="T34" fmla="*/ 924 w 1012"/>
                <a:gd name="T35" fmla="*/ 335 h 391"/>
                <a:gd name="T36" fmla="*/ 885 w 1012"/>
                <a:gd name="T37" fmla="*/ 352 h 391"/>
                <a:gd name="T38" fmla="*/ 842 w 1012"/>
                <a:gd name="T39" fmla="*/ 365 h 391"/>
                <a:gd name="T40" fmla="*/ 790 w 1012"/>
                <a:gd name="T41" fmla="*/ 376 h 391"/>
                <a:gd name="T42" fmla="*/ 736 w 1012"/>
                <a:gd name="T43" fmla="*/ 385 h 391"/>
                <a:gd name="T44" fmla="*/ 677 w 1012"/>
                <a:gd name="T45" fmla="*/ 389 h 391"/>
                <a:gd name="T46" fmla="*/ 616 w 1012"/>
                <a:gd name="T47" fmla="*/ 391 h 391"/>
                <a:gd name="T48" fmla="*/ 554 w 1012"/>
                <a:gd name="T49" fmla="*/ 391 h 391"/>
                <a:gd name="T50" fmla="*/ 489 w 1012"/>
                <a:gd name="T51" fmla="*/ 387 h 391"/>
                <a:gd name="T52" fmla="*/ 426 w 1012"/>
                <a:gd name="T53" fmla="*/ 380 h 391"/>
                <a:gd name="T54" fmla="*/ 363 w 1012"/>
                <a:gd name="T55" fmla="*/ 370 h 391"/>
                <a:gd name="T56" fmla="*/ 305 w 1012"/>
                <a:gd name="T57" fmla="*/ 357 h 391"/>
                <a:gd name="T58" fmla="*/ 249 w 1012"/>
                <a:gd name="T59" fmla="*/ 342 h 391"/>
                <a:gd name="T60" fmla="*/ 195 w 1012"/>
                <a:gd name="T61" fmla="*/ 324 h 391"/>
                <a:gd name="T62" fmla="*/ 147 w 1012"/>
                <a:gd name="T63" fmla="*/ 305 h 391"/>
                <a:gd name="T64" fmla="*/ 106 w 1012"/>
                <a:gd name="T65" fmla="*/ 283 h 391"/>
                <a:gd name="T66" fmla="*/ 69 w 1012"/>
                <a:gd name="T67" fmla="*/ 262 h 391"/>
                <a:gd name="T68" fmla="*/ 41 w 1012"/>
                <a:gd name="T69" fmla="*/ 238 h 391"/>
                <a:gd name="T70" fmla="*/ 19 w 1012"/>
                <a:gd name="T71" fmla="*/ 212 h 391"/>
                <a:gd name="T72" fmla="*/ 6 w 1012"/>
                <a:gd name="T73" fmla="*/ 188 h 391"/>
                <a:gd name="T74" fmla="*/ 0 w 1012"/>
                <a:gd name="T75" fmla="*/ 164 h 391"/>
                <a:gd name="T76" fmla="*/ 2 w 1012"/>
                <a:gd name="T77" fmla="*/ 139 h 391"/>
                <a:gd name="T78" fmla="*/ 13 w 1012"/>
                <a:gd name="T79" fmla="*/ 117 h 391"/>
                <a:gd name="T80" fmla="*/ 30 w 1012"/>
                <a:gd name="T81" fmla="*/ 95 h 391"/>
                <a:gd name="T82" fmla="*/ 56 w 1012"/>
                <a:gd name="T83" fmla="*/ 74 h 391"/>
                <a:gd name="T84" fmla="*/ 89 w 1012"/>
                <a:gd name="T85" fmla="*/ 57 h 391"/>
                <a:gd name="T86" fmla="*/ 128 w 1012"/>
                <a:gd name="T87" fmla="*/ 39 h 391"/>
                <a:gd name="T88" fmla="*/ 171 w 1012"/>
                <a:gd name="T89" fmla="*/ 26 h 391"/>
                <a:gd name="T90" fmla="*/ 223 w 1012"/>
                <a:gd name="T91" fmla="*/ 16 h 391"/>
                <a:gd name="T92" fmla="*/ 277 w 1012"/>
                <a:gd name="T93" fmla="*/ 7 h 391"/>
                <a:gd name="T94" fmla="*/ 335 w 1012"/>
                <a:gd name="T95" fmla="*/ 3 h 391"/>
                <a:gd name="T96" fmla="*/ 396 w 1012"/>
                <a:gd name="T97" fmla="*/ 0 h 391"/>
                <a:gd name="T98" fmla="*/ 459 w 1012"/>
                <a:gd name="T99" fmla="*/ 0 h 391"/>
                <a:gd name="T100" fmla="*/ 523 w 1012"/>
                <a:gd name="T101" fmla="*/ 5 h 3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12"/>
                <a:gd name="T154" fmla="*/ 0 h 391"/>
                <a:gd name="T155" fmla="*/ 1012 w 1012"/>
                <a:gd name="T156" fmla="*/ 391 h 3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12" h="391">
                  <a:moveTo>
                    <a:pt x="523" y="5"/>
                  </a:moveTo>
                  <a:lnTo>
                    <a:pt x="586" y="11"/>
                  </a:lnTo>
                  <a:lnTo>
                    <a:pt x="649" y="22"/>
                  </a:lnTo>
                  <a:lnTo>
                    <a:pt x="707" y="35"/>
                  </a:lnTo>
                  <a:lnTo>
                    <a:pt x="766" y="50"/>
                  </a:lnTo>
                  <a:lnTo>
                    <a:pt x="818" y="67"/>
                  </a:lnTo>
                  <a:lnTo>
                    <a:pt x="865" y="87"/>
                  </a:lnTo>
                  <a:lnTo>
                    <a:pt x="906" y="108"/>
                  </a:lnTo>
                  <a:lnTo>
                    <a:pt x="943" y="130"/>
                  </a:lnTo>
                  <a:lnTo>
                    <a:pt x="971" y="154"/>
                  </a:lnTo>
                  <a:lnTo>
                    <a:pt x="993" y="180"/>
                  </a:lnTo>
                  <a:lnTo>
                    <a:pt x="1006" y="203"/>
                  </a:lnTo>
                  <a:lnTo>
                    <a:pt x="1012" y="227"/>
                  </a:lnTo>
                  <a:lnTo>
                    <a:pt x="1010" y="251"/>
                  </a:lnTo>
                  <a:lnTo>
                    <a:pt x="999" y="275"/>
                  </a:lnTo>
                  <a:lnTo>
                    <a:pt x="982" y="296"/>
                  </a:lnTo>
                  <a:lnTo>
                    <a:pt x="956" y="318"/>
                  </a:lnTo>
                  <a:lnTo>
                    <a:pt x="924" y="335"/>
                  </a:lnTo>
                  <a:lnTo>
                    <a:pt x="885" y="352"/>
                  </a:lnTo>
                  <a:lnTo>
                    <a:pt x="842" y="365"/>
                  </a:lnTo>
                  <a:lnTo>
                    <a:pt x="790" y="376"/>
                  </a:lnTo>
                  <a:lnTo>
                    <a:pt x="736" y="385"/>
                  </a:lnTo>
                  <a:lnTo>
                    <a:pt x="677" y="389"/>
                  </a:lnTo>
                  <a:lnTo>
                    <a:pt x="616" y="391"/>
                  </a:lnTo>
                  <a:lnTo>
                    <a:pt x="554" y="391"/>
                  </a:lnTo>
                  <a:lnTo>
                    <a:pt x="489" y="387"/>
                  </a:lnTo>
                  <a:lnTo>
                    <a:pt x="426" y="380"/>
                  </a:lnTo>
                  <a:lnTo>
                    <a:pt x="363" y="370"/>
                  </a:lnTo>
                  <a:lnTo>
                    <a:pt x="305" y="357"/>
                  </a:lnTo>
                  <a:lnTo>
                    <a:pt x="249" y="342"/>
                  </a:lnTo>
                  <a:lnTo>
                    <a:pt x="195" y="324"/>
                  </a:lnTo>
                  <a:lnTo>
                    <a:pt x="147" y="305"/>
                  </a:lnTo>
                  <a:lnTo>
                    <a:pt x="106" y="283"/>
                  </a:lnTo>
                  <a:lnTo>
                    <a:pt x="69" y="262"/>
                  </a:lnTo>
                  <a:lnTo>
                    <a:pt x="41" y="238"/>
                  </a:lnTo>
                  <a:lnTo>
                    <a:pt x="19" y="212"/>
                  </a:lnTo>
                  <a:lnTo>
                    <a:pt x="6" y="188"/>
                  </a:lnTo>
                  <a:lnTo>
                    <a:pt x="0" y="164"/>
                  </a:lnTo>
                  <a:lnTo>
                    <a:pt x="2" y="139"/>
                  </a:lnTo>
                  <a:lnTo>
                    <a:pt x="13" y="117"/>
                  </a:lnTo>
                  <a:lnTo>
                    <a:pt x="30" y="95"/>
                  </a:lnTo>
                  <a:lnTo>
                    <a:pt x="56" y="74"/>
                  </a:lnTo>
                  <a:lnTo>
                    <a:pt x="89" y="57"/>
                  </a:lnTo>
                  <a:lnTo>
                    <a:pt x="128" y="39"/>
                  </a:lnTo>
                  <a:lnTo>
                    <a:pt x="171" y="26"/>
                  </a:lnTo>
                  <a:lnTo>
                    <a:pt x="223" y="16"/>
                  </a:lnTo>
                  <a:lnTo>
                    <a:pt x="277" y="7"/>
                  </a:lnTo>
                  <a:lnTo>
                    <a:pt x="335" y="3"/>
                  </a:lnTo>
                  <a:lnTo>
                    <a:pt x="396" y="0"/>
                  </a:lnTo>
                  <a:lnTo>
                    <a:pt x="459" y="0"/>
                  </a:lnTo>
                  <a:lnTo>
                    <a:pt x="523" y="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82" name="Rectangle 53"/>
            <p:cNvSpPr>
              <a:spLocks noChangeAspect="1" noChangeArrowheads="1"/>
            </p:cNvSpPr>
            <p:nvPr/>
          </p:nvSpPr>
          <p:spPr bwMode="auto">
            <a:xfrm>
              <a:off x="914" y="1581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11" name="Group 54"/>
          <p:cNvGrpSpPr>
            <a:grpSpLocks noChangeAspect="1"/>
          </p:cNvGrpSpPr>
          <p:nvPr/>
        </p:nvGrpSpPr>
        <p:grpSpPr bwMode="auto">
          <a:xfrm>
            <a:off x="668338" y="3886200"/>
            <a:ext cx="2578100" cy="2286000"/>
            <a:chOff x="159" y="1154"/>
            <a:chExt cx="2523" cy="2237"/>
          </a:xfrm>
        </p:grpSpPr>
        <p:sp>
          <p:nvSpPr>
            <p:cNvPr id="76879" name="Rectangle 55"/>
            <p:cNvSpPr>
              <a:spLocks noChangeAspect="1" noChangeArrowheads="1"/>
            </p:cNvSpPr>
            <p:nvPr/>
          </p:nvSpPr>
          <p:spPr bwMode="auto">
            <a:xfrm>
              <a:off x="2186" y="1166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880" name="Freeform 56"/>
            <p:cNvSpPr>
              <a:spLocks noChangeAspect="1"/>
            </p:cNvSpPr>
            <p:nvPr/>
          </p:nvSpPr>
          <p:spPr bwMode="auto">
            <a:xfrm>
              <a:off x="159" y="1154"/>
              <a:ext cx="2523" cy="2237"/>
            </a:xfrm>
            <a:custGeom>
              <a:avLst/>
              <a:gdLst>
                <a:gd name="T0" fmla="*/ 1363 w 2523"/>
                <a:gd name="T1" fmla="*/ 2 h 2237"/>
                <a:gd name="T2" fmla="*/ 1569 w 2523"/>
                <a:gd name="T3" fmla="*/ 32 h 2237"/>
                <a:gd name="T4" fmla="*/ 1766 w 2523"/>
                <a:gd name="T5" fmla="*/ 93 h 2237"/>
                <a:gd name="T6" fmla="*/ 1950 w 2523"/>
                <a:gd name="T7" fmla="*/ 179 h 2237"/>
                <a:gd name="T8" fmla="*/ 2114 w 2523"/>
                <a:gd name="T9" fmla="*/ 293 h 2237"/>
                <a:gd name="T10" fmla="*/ 2255 w 2523"/>
                <a:gd name="T11" fmla="*/ 429 h 2237"/>
                <a:gd name="T12" fmla="*/ 2369 w 2523"/>
                <a:gd name="T13" fmla="*/ 583 h 2237"/>
                <a:gd name="T14" fmla="*/ 2454 w 2523"/>
                <a:gd name="T15" fmla="*/ 753 h 2237"/>
                <a:gd name="T16" fmla="*/ 2506 w 2523"/>
                <a:gd name="T17" fmla="*/ 930 h 2237"/>
                <a:gd name="T18" fmla="*/ 2523 w 2523"/>
                <a:gd name="T19" fmla="*/ 1116 h 2237"/>
                <a:gd name="T20" fmla="*/ 2506 w 2523"/>
                <a:gd name="T21" fmla="*/ 1299 h 2237"/>
                <a:gd name="T22" fmla="*/ 2454 w 2523"/>
                <a:gd name="T23" fmla="*/ 1479 h 2237"/>
                <a:gd name="T24" fmla="*/ 2372 w 2523"/>
                <a:gd name="T25" fmla="*/ 1647 h 2237"/>
                <a:gd name="T26" fmla="*/ 2257 w 2523"/>
                <a:gd name="T27" fmla="*/ 1803 h 2237"/>
                <a:gd name="T28" fmla="*/ 2116 w 2523"/>
                <a:gd name="T29" fmla="*/ 1939 h 2237"/>
                <a:gd name="T30" fmla="*/ 1952 w 2523"/>
                <a:gd name="T31" fmla="*/ 2053 h 2237"/>
                <a:gd name="T32" fmla="*/ 1770 w 2523"/>
                <a:gd name="T33" fmla="*/ 2142 h 2237"/>
                <a:gd name="T34" fmla="*/ 1573 w 2523"/>
                <a:gd name="T35" fmla="*/ 2202 h 2237"/>
                <a:gd name="T36" fmla="*/ 1368 w 2523"/>
                <a:gd name="T37" fmla="*/ 2232 h 2237"/>
                <a:gd name="T38" fmla="*/ 1160 w 2523"/>
                <a:gd name="T39" fmla="*/ 2232 h 2237"/>
                <a:gd name="T40" fmla="*/ 954 w 2523"/>
                <a:gd name="T41" fmla="*/ 2202 h 2237"/>
                <a:gd name="T42" fmla="*/ 757 w 2523"/>
                <a:gd name="T43" fmla="*/ 2144 h 2237"/>
                <a:gd name="T44" fmla="*/ 574 w 2523"/>
                <a:gd name="T45" fmla="*/ 2055 h 2237"/>
                <a:gd name="T46" fmla="*/ 409 w 2523"/>
                <a:gd name="T47" fmla="*/ 1943 h 2237"/>
                <a:gd name="T48" fmla="*/ 268 w 2523"/>
                <a:gd name="T49" fmla="*/ 1807 h 2237"/>
                <a:gd name="T50" fmla="*/ 154 w 2523"/>
                <a:gd name="T51" fmla="*/ 1651 h 2237"/>
                <a:gd name="T52" fmla="*/ 69 w 2523"/>
                <a:gd name="T53" fmla="*/ 1483 h 2237"/>
                <a:gd name="T54" fmla="*/ 17 w 2523"/>
                <a:gd name="T55" fmla="*/ 1304 h 2237"/>
                <a:gd name="T56" fmla="*/ 0 w 2523"/>
                <a:gd name="T57" fmla="*/ 1120 h 2237"/>
                <a:gd name="T58" fmla="*/ 17 w 2523"/>
                <a:gd name="T59" fmla="*/ 935 h 2237"/>
                <a:gd name="T60" fmla="*/ 69 w 2523"/>
                <a:gd name="T61" fmla="*/ 755 h 2237"/>
                <a:gd name="T62" fmla="*/ 152 w 2523"/>
                <a:gd name="T63" fmla="*/ 587 h 2237"/>
                <a:gd name="T64" fmla="*/ 266 w 2523"/>
                <a:gd name="T65" fmla="*/ 431 h 2237"/>
                <a:gd name="T66" fmla="*/ 407 w 2523"/>
                <a:gd name="T67" fmla="*/ 295 h 2237"/>
                <a:gd name="T68" fmla="*/ 571 w 2523"/>
                <a:gd name="T69" fmla="*/ 183 h 2237"/>
                <a:gd name="T70" fmla="*/ 753 w 2523"/>
                <a:gd name="T71" fmla="*/ 95 h 2237"/>
                <a:gd name="T72" fmla="*/ 950 w 2523"/>
                <a:gd name="T73" fmla="*/ 34 h 2237"/>
                <a:gd name="T74" fmla="*/ 1156 w 2523"/>
                <a:gd name="T75" fmla="*/ 4 h 223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3"/>
                <a:gd name="T115" fmla="*/ 0 h 2237"/>
                <a:gd name="T116" fmla="*/ 2523 w 2523"/>
                <a:gd name="T117" fmla="*/ 2237 h 223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3" h="2237">
                  <a:moveTo>
                    <a:pt x="1259" y="0"/>
                  </a:moveTo>
                  <a:lnTo>
                    <a:pt x="1363" y="2"/>
                  </a:lnTo>
                  <a:lnTo>
                    <a:pt x="1467" y="15"/>
                  </a:lnTo>
                  <a:lnTo>
                    <a:pt x="1569" y="32"/>
                  </a:lnTo>
                  <a:lnTo>
                    <a:pt x="1668" y="58"/>
                  </a:lnTo>
                  <a:lnTo>
                    <a:pt x="1766" y="93"/>
                  </a:lnTo>
                  <a:lnTo>
                    <a:pt x="1861" y="134"/>
                  </a:lnTo>
                  <a:lnTo>
                    <a:pt x="1950" y="179"/>
                  </a:lnTo>
                  <a:lnTo>
                    <a:pt x="2034" y="233"/>
                  </a:lnTo>
                  <a:lnTo>
                    <a:pt x="2114" y="293"/>
                  </a:lnTo>
                  <a:lnTo>
                    <a:pt x="2188" y="358"/>
                  </a:lnTo>
                  <a:lnTo>
                    <a:pt x="2255" y="429"/>
                  </a:lnTo>
                  <a:lnTo>
                    <a:pt x="2315" y="505"/>
                  </a:lnTo>
                  <a:lnTo>
                    <a:pt x="2369" y="583"/>
                  </a:lnTo>
                  <a:lnTo>
                    <a:pt x="2415" y="667"/>
                  </a:lnTo>
                  <a:lnTo>
                    <a:pt x="2454" y="753"/>
                  </a:lnTo>
                  <a:lnTo>
                    <a:pt x="2484" y="842"/>
                  </a:lnTo>
                  <a:lnTo>
                    <a:pt x="2506" y="930"/>
                  </a:lnTo>
                  <a:lnTo>
                    <a:pt x="2519" y="1023"/>
                  </a:lnTo>
                  <a:lnTo>
                    <a:pt x="2523" y="1116"/>
                  </a:lnTo>
                  <a:lnTo>
                    <a:pt x="2519" y="1209"/>
                  </a:lnTo>
                  <a:lnTo>
                    <a:pt x="2506" y="1299"/>
                  </a:lnTo>
                  <a:lnTo>
                    <a:pt x="2484" y="1390"/>
                  </a:lnTo>
                  <a:lnTo>
                    <a:pt x="2454" y="1479"/>
                  </a:lnTo>
                  <a:lnTo>
                    <a:pt x="2417" y="1565"/>
                  </a:lnTo>
                  <a:lnTo>
                    <a:pt x="2372" y="1647"/>
                  </a:lnTo>
                  <a:lnTo>
                    <a:pt x="2317" y="1727"/>
                  </a:lnTo>
                  <a:lnTo>
                    <a:pt x="2257" y="1803"/>
                  </a:lnTo>
                  <a:lnTo>
                    <a:pt x="2190" y="1874"/>
                  </a:lnTo>
                  <a:lnTo>
                    <a:pt x="2116" y="1939"/>
                  </a:lnTo>
                  <a:lnTo>
                    <a:pt x="2038" y="1999"/>
                  </a:lnTo>
                  <a:lnTo>
                    <a:pt x="1952" y="2053"/>
                  </a:lnTo>
                  <a:lnTo>
                    <a:pt x="1863" y="2101"/>
                  </a:lnTo>
                  <a:lnTo>
                    <a:pt x="1770" y="2142"/>
                  </a:lnTo>
                  <a:lnTo>
                    <a:pt x="1673" y="2174"/>
                  </a:lnTo>
                  <a:lnTo>
                    <a:pt x="1573" y="2202"/>
                  </a:lnTo>
                  <a:lnTo>
                    <a:pt x="1471" y="2221"/>
                  </a:lnTo>
                  <a:lnTo>
                    <a:pt x="1368" y="2232"/>
                  </a:lnTo>
                  <a:lnTo>
                    <a:pt x="1264" y="2237"/>
                  </a:lnTo>
                  <a:lnTo>
                    <a:pt x="1160" y="2232"/>
                  </a:lnTo>
                  <a:lnTo>
                    <a:pt x="1056" y="2221"/>
                  </a:lnTo>
                  <a:lnTo>
                    <a:pt x="954" y="2202"/>
                  </a:lnTo>
                  <a:lnTo>
                    <a:pt x="855" y="2176"/>
                  </a:lnTo>
                  <a:lnTo>
                    <a:pt x="757" y="2144"/>
                  </a:lnTo>
                  <a:lnTo>
                    <a:pt x="662" y="2103"/>
                  </a:lnTo>
                  <a:lnTo>
                    <a:pt x="574" y="2055"/>
                  </a:lnTo>
                  <a:lnTo>
                    <a:pt x="489" y="2001"/>
                  </a:lnTo>
                  <a:lnTo>
                    <a:pt x="409" y="1943"/>
                  </a:lnTo>
                  <a:lnTo>
                    <a:pt x="336" y="1876"/>
                  </a:lnTo>
                  <a:lnTo>
                    <a:pt x="268" y="1807"/>
                  </a:lnTo>
                  <a:lnTo>
                    <a:pt x="208" y="1731"/>
                  </a:lnTo>
                  <a:lnTo>
                    <a:pt x="154" y="1651"/>
                  </a:lnTo>
                  <a:lnTo>
                    <a:pt x="108" y="1569"/>
                  </a:lnTo>
                  <a:lnTo>
                    <a:pt x="69" y="1483"/>
                  </a:lnTo>
                  <a:lnTo>
                    <a:pt x="39" y="1394"/>
                  </a:lnTo>
                  <a:lnTo>
                    <a:pt x="17" y="1304"/>
                  </a:lnTo>
                  <a:lnTo>
                    <a:pt x="4" y="1213"/>
                  </a:lnTo>
                  <a:lnTo>
                    <a:pt x="0" y="1120"/>
                  </a:lnTo>
                  <a:lnTo>
                    <a:pt x="4" y="1027"/>
                  </a:lnTo>
                  <a:lnTo>
                    <a:pt x="17" y="935"/>
                  </a:lnTo>
                  <a:lnTo>
                    <a:pt x="39" y="846"/>
                  </a:lnTo>
                  <a:lnTo>
                    <a:pt x="69" y="755"/>
                  </a:lnTo>
                  <a:lnTo>
                    <a:pt x="106" y="671"/>
                  </a:lnTo>
                  <a:lnTo>
                    <a:pt x="152" y="587"/>
                  </a:lnTo>
                  <a:lnTo>
                    <a:pt x="206" y="507"/>
                  </a:lnTo>
                  <a:lnTo>
                    <a:pt x="266" y="431"/>
                  </a:lnTo>
                  <a:lnTo>
                    <a:pt x="333" y="362"/>
                  </a:lnTo>
                  <a:lnTo>
                    <a:pt x="407" y="295"/>
                  </a:lnTo>
                  <a:lnTo>
                    <a:pt x="485" y="237"/>
                  </a:lnTo>
                  <a:lnTo>
                    <a:pt x="571" y="183"/>
                  </a:lnTo>
                  <a:lnTo>
                    <a:pt x="660" y="136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50" y="34"/>
                  </a:lnTo>
                  <a:lnTo>
                    <a:pt x="1052" y="15"/>
                  </a:lnTo>
                  <a:lnTo>
                    <a:pt x="1156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57"/>
          <p:cNvGrpSpPr>
            <a:grpSpLocks noChangeAspect="1"/>
          </p:cNvGrpSpPr>
          <p:nvPr/>
        </p:nvGrpSpPr>
        <p:grpSpPr bwMode="auto">
          <a:xfrm>
            <a:off x="1665288" y="4837113"/>
            <a:ext cx="1357312" cy="1052512"/>
            <a:chOff x="1135" y="2084"/>
            <a:chExt cx="1328" cy="1030"/>
          </a:xfrm>
        </p:grpSpPr>
        <p:sp>
          <p:nvSpPr>
            <p:cNvPr id="76877" name="Rectangle 58"/>
            <p:cNvSpPr>
              <a:spLocks noChangeAspect="1" noChangeArrowheads="1"/>
            </p:cNvSpPr>
            <p:nvPr/>
          </p:nvSpPr>
          <p:spPr bwMode="auto">
            <a:xfrm>
              <a:off x="1135" y="2451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76878" name="Freeform 59"/>
            <p:cNvSpPr>
              <a:spLocks noChangeAspect="1"/>
            </p:cNvSpPr>
            <p:nvPr/>
          </p:nvSpPr>
          <p:spPr bwMode="auto">
            <a:xfrm>
              <a:off x="1178" y="2084"/>
              <a:ext cx="1285" cy="1030"/>
            </a:xfrm>
            <a:custGeom>
              <a:avLst/>
              <a:gdLst>
                <a:gd name="T0" fmla="*/ 422 w 1285"/>
                <a:gd name="T1" fmla="*/ 162 h 1030"/>
                <a:gd name="T2" fmla="*/ 487 w 1285"/>
                <a:gd name="T3" fmla="*/ 123 h 1030"/>
                <a:gd name="T4" fmla="*/ 556 w 1285"/>
                <a:gd name="T5" fmla="*/ 89 h 1030"/>
                <a:gd name="T6" fmla="*/ 626 w 1285"/>
                <a:gd name="T7" fmla="*/ 61 h 1030"/>
                <a:gd name="T8" fmla="*/ 695 w 1285"/>
                <a:gd name="T9" fmla="*/ 37 h 1030"/>
                <a:gd name="T10" fmla="*/ 764 w 1285"/>
                <a:gd name="T11" fmla="*/ 18 h 1030"/>
                <a:gd name="T12" fmla="*/ 831 w 1285"/>
                <a:gd name="T13" fmla="*/ 7 h 1030"/>
                <a:gd name="T14" fmla="*/ 896 w 1285"/>
                <a:gd name="T15" fmla="*/ 0 h 1030"/>
                <a:gd name="T16" fmla="*/ 959 w 1285"/>
                <a:gd name="T17" fmla="*/ 0 h 1030"/>
                <a:gd name="T18" fmla="*/ 1017 w 1285"/>
                <a:gd name="T19" fmla="*/ 7 h 1030"/>
                <a:gd name="T20" fmla="*/ 1071 w 1285"/>
                <a:gd name="T21" fmla="*/ 18 h 1030"/>
                <a:gd name="T22" fmla="*/ 1121 w 1285"/>
                <a:gd name="T23" fmla="*/ 35 h 1030"/>
                <a:gd name="T24" fmla="*/ 1164 w 1285"/>
                <a:gd name="T25" fmla="*/ 59 h 1030"/>
                <a:gd name="T26" fmla="*/ 1203 w 1285"/>
                <a:gd name="T27" fmla="*/ 87 h 1030"/>
                <a:gd name="T28" fmla="*/ 1234 w 1285"/>
                <a:gd name="T29" fmla="*/ 121 h 1030"/>
                <a:gd name="T30" fmla="*/ 1257 w 1285"/>
                <a:gd name="T31" fmla="*/ 160 h 1030"/>
                <a:gd name="T32" fmla="*/ 1275 w 1285"/>
                <a:gd name="T33" fmla="*/ 201 h 1030"/>
                <a:gd name="T34" fmla="*/ 1283 w 1285"/>
                <a:gd name="T35" fmla="*/ 249 h 1030"/>
                <a:gd name="T36" fmla="*/ 1285 w 1285"/>
                <a:gd name="T37" fmla="*/ 298 h 1030"/>
                <a:gd name="T38" fmla="*/ 1279 w 1285"/>
                <a:gd name="T39" fmla="*/ 350 h 1030"/>
                <a:gd name="T40" fmla="*/ 1266 w 1285"/>
                <a:gd name="T41" fmla="*/ 404 h 1030"/>
                <a:gd name="T42" fmla="*/ 1247 w 1285"/>
                <a:gd name="T43" fmla="*/ 458 h 1030"/>
                <a:gd name="T44" fmla="*/ 1218 w 1285"/>
                <a:gd name="T45" fmla="*/ 514 h 1030"/>
                <a:gd name="T46" fmla="*/ 1184 w 1285"/>
                <a:gd name="T47" fmla="*/ 570 h 1030"/>
                <a:gd name="T48" fmla="*/ 1145 w 1285"/>
                <a:gd name="T49" fmla="*/ 624 h 1030"/>
                <a:gd name="T50" fmla="*/ 1097 w 1285"/>
                <a:gd name="T51" fmla="*/ 678 h 1030"/>
                <a:gd name="T52" fmla="*/ 1045 w 1285"/>
                <a:gd name="T53" fmla="*/ 730 h 1030"/>
                <a:gd name="T54" fmla="*/ 989 w 1285"/>
                <a:gd name="T55" fmla="*/ 780 h 1030"/>
                <a:gd name="T56" fmla="*/ 928 w 1285"/>
                <a:gd name="T57" fmla="*/ 827 h 1030"/>
                <a:gd name="T58" fmla="*/ 866 w 1285"/>
                <a:gd name="T59" fmla="*/ 870 h 1030"/>
                <a:gd name="T60" fmla="*/ 799 w 1285"/>
                <a:gd name="T61" fmla="*/ 907 h 1030"/>
                <a:gd name="T62" fmla="*/ 729 w 1285"/>
                <a:gd name="T63" fmla="*/ 942 h 1030"/>
                <a:gd name="T64" fmla="*/ 660 w 1285"/>
                <a:gd name="T65" fmla="*/ 972 h 1030"/>
                <a:gd name="T66" fmla="*/ 591 w 1285"/>
                <a:gd name="T67" fmla="*/ 996 h 1030"/>
                <a:gd name="T68" fmla="*/ 522 w 1285"/>
                <a:gd name="T69" fmla="*/ 1013 h 1030"/>
                <a:gd name="T70" fmla="*/ 455 w 1285"/>
                <a:gd name="T71" fmla="*/ 1026 h 1030"/>
                <a:gd name="T72" fmla="*/ 390 w 1285"/>
                <a:gd name="T73" fmla="*/ 1030 h 1030"/>
                <a:gd name="T74" fmla="*/ 327 w 1285"/>
                <a:gd name="T75" fmla="*/ 1030 h 1030"/>
                <a:gd name="T76" fmla="*/ 269 w 1285"/>
                <a:gd name="T77" fmla="*/ 1026 h 1030"/>
                <a:gd name="T78" fmla="*/ 214 w 1285"/>
                <a:gd name="T79" fmla="*/ 1013 h 1030"/>
                <a:gd name="T80" fmla="*/ 165 w 1285"/>
                <a:gd name="T81" fmla="*/ 996 h 1030"/>
                <a:gd name="T82" fmla="*/ 121 w 1285"/>
                <a:gd name="T83" fmla="*/ 972 h 1030"/>
                <a:gd name="T84" fmla="*/ 85 w 1285"/>
                <a:gd name="T85" fmla="*/ 944 h 1030"/>
                <a:gd name="T86" fmla="*/ 52 w 1285"/>
                <a:gd name="T87" fmla="*/ 909 h 1030"/>
                <a:gd name="T88" fmla="*/ 28 w 1285"/>
                <a:gd name="T89" fmla="*/ 873 h 1030"/>
                <a:gd name="T90" fmla="*/ 13 w 1285"/>
                <a:gd name="T91" fmla="*/ 829 h 1030"/>
                <a:gd name="T92" fmla="*/ 2 w 1285"/>
                <a:gd name="T93" fmla="*/ 784 h 1030"/>
                <a:gd name="T94" fmla="*/ 0 w 1285"/>
                <a:gd name="T95" fmla="*/ 734 h 1030"/>
                <a:gd name="T96" fmla="*/ 7 w 1285"/>
                <a:gd name="T97" fmla="*/ 683 h 1030"/>
                <a:gd name="T98" fmla="*/ 20 w 1285"/>
                <a:gd name="T99" fmla="*/ 629 h 1030"/>
                <a:gd name="T100" fmla="*/ 39 w 1285"/>
                <a:gd name="T101" fmla="*/ 572 h 1030"/>
                <a:gd name="T102" fmla="*/ 67 w 1285"/>
                <a:gd name="T103" fmla="*/ 516 h 1030"/>
                <a:gd name="T104" fmla="*/ 102 w 1285"/>
                <a:gd name="T105" fmla="*/ 462 h 1030"/>
                <a:gd name="T106" fmla="*/ 143 w 1285"/>
                <a:gd name="T107" fmla="*/ 406 h 1030"/>
                <a:gd name="T108" fmla="*/ 188 w 1285"/>
                <a:gd name="T109" fmla="*/ 352 h 1030"/>
                <a:gd name="T110" fmla="*/ 240 w 1285"/>
                <a:gd name="T111" fmla="*/ 300 h 1030"/>
                <a:gd name="T112" fmla="*/ 297 w 1285"/>
                <a:gd name="T113" fmla="*/ 251 h 1030"/>
                <a:gd name="T114" fmla="*/ 357 w 1285"/>
                <a:gd name="T115" fmla="*/ 205 h 1030"/>
                <a:gd name="T116" fmla="*/ 422 w 1285"/>
                <a:gd name="T117" fmla="*/ 162 h 103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285"/>
                <a:gd name="T178" fmla="*/ 0 h 1030"/>
                <a:gd name="T179" fmla="*/ 1285 w 1285"/>
                <a:gd name="T180" fmla="*/ 1030 h 103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285" h="1030">
                  <a:moveTo>
                    <a:pt x="422" y="162"/>
                  </a:moveTo>
                  <a:lnTo>
                    <a:pt x="487" y="123"/>
                  </a:lnTo>
                  <a:lnTo>
                    <a:pt x="556" y="89"/>
                  </a:lnTo>
                  <a:lnTo>
                    <a:pt x="626" y="61"/>
                  </a:lnTo>
                  <a:lnTo>
                    <a:pt x="695" y="37"/>
                  </a:lnTo>
                  <a:lnTo>
                    <a:pt x="764" y="18"/>
                  </a:lnTo>
                  <a:lnTo>
                    <a:pt x="831" y="7"/>
                  </a:lnTo>
                  <a:lnTo>
                    <a:pt x="896" y="0"/>
                  </a:lnTo>
                  <a:lnTo>
                    <a:pt x="959" y="0"/>
                  </a:lnTo>
                  <a:lnTo>
                    <a:pt x="1017" y="7"/>
                  </a:lnTo>
                  <a:lnTo>
                    <a:pt x="1071" y="18"/>
                  </a:lnTo>
                  <a:lnTo>
                    <a:pt x="1121" y="35"/>
                  </a:lnTo>
                  <a:lnTo>
                    <a:pt x="1164" y="59"/>
                  </a:lnTo>
                  <a:lnTo>
                    <a:pt x="1203" y="87"/>
                  </a:lnTo>
                  <a:lnTo>
                    <a:pt x="1234" y="121"/>
                  </a:lnTo>
                  <a:lnTo>
                    <a:pt x="1257" y="160"/>
                  </a:lnTo>
                  <a:lnTo>
                    <a:pt x="1275" y="201"/>
                  </a:lnTo>
                  <a:lnTo>
                    <a:pt x="1283" y="249"/>
                  </a:lnTo>
                  <a:lnTo>
                    <a:pt x="1285" y="298"/>
                  </a:lnTo>
                  <a:lnTo>
                    <a:pt x="1279" y="350"/>
                  </a:lnTo>
                  <a:lnTo>
                    <a:pt x="1266" y="404"/>
                  </a:lnTo>
                  <a:lnTo>
                    <a:pt x="1247" y="458"/>
                  </a:lnTo>
                  <a:lnTo>
                    <a:pt x="1218" y="514"/>
                  </a:lnTo>
                  <a:lnTo>
                    <a:pt x="1184" y="570"/>
                  </a:lnTo>
                  <a:lnTo>
                    <a:pt x="1145" y="624"/>
                  </a:lnTo>
                  <a:lnTo>
                    <a:pt x="1097" y="678"/>
                  </a:lnTo>
                  <a:lnTo>
                    <a:pt x="1045" y="730"/>
                  </a:lnTo>
                  <a:lnTo>
                    <a:pt x="989" y="780"/>
                  </a:lnTo>
                  <a:lnTo>
                    <a:pt x="928" y="827"/>
                  </a:lnTo>
                  <a:lnTo>
                    <a:pt x="866" y="870"/>
                  </a:lnTo>
                  <a:lnTo>
                    <a:pt x="799" y="907"/>
                  </a:lnTo>
                  <a:lnTo>
                    <a:pt x="729" y="942"/>
                  </a:lnTo>
                  <a:lnTo>
                    <a:pt x="660" y="972"/>
                  </a:lnTo>
                  <a:lnTo>
                    <a:pt x="591" y="996"/>
                  </a:lnTo>
                  <a:lnTo>
                    <a:pt x="522" y="1013"/>
                  </a:lnTo>
                  <a:lnTo>
                    <a:pt x="455" y="1026"/>
                  </a:lnTo>
                  <a:lnTo>
                    <a:pt x="390" y="1030"/>
                  </a:lnTo>
                  <a:lnTo>
                    <a:pt x="327" y="1030"/>
                  </a:lnTo>
                  <a:lnTo>
                    <a:pt x="269" y="1026"/>
                  </a:lnTo>
                  <a:lnTo>
                    <a:pt x="214" y="1013"/>
                  </a:lnTo>
                  <a:lnTo>
                    <a:pt x="165" y="996"/>
                  </a:lnTo>
                  <a:lnTo>
                    <a:pt x="121" y="972"/>
                  </a:lnTo>
                  <a:lnTo>
                    <a:pt x="85" y="944"/>
                  </a:lnTo>
                  <a:lnTo>
                    <a:pt x="52" y="909"/>
                  </a:lnTo>
                  <a:lnTo>
                    <a:pt x="28" y="873"/>
                  </a:lnTo>
                  <a:lnTo>
                    <a:pt x="13" y="829"/>
                  </a:lnTo>
                  <a:lnTo>
                    <a:pt x="2" y="784"/>
                  </a:lnTo>
                  <a:lnTo>
                    <a:pt x="0" y="734"/>
                  </a:lnTo>
                  <a:lnTo>
                    <a:pt x="7" y="683"/>
                  </a:lnTo>
                  <a:lnTo>
                    <a:pt x="20" y="629"/>
                  </a:lnTo>
                  <a:lnTo>
                    <a:pt x="39" y="572"/>
                  </a:lnTo>
                  <a:lnTo>
                    <a:pt x="67" y="516"/>
                  </a:lnTo>
                  <a:lnTo>
                    <a:pt x="102" y="462"/>
                  </a:lnTo>
                  <a:lnTo>
                    <a:pt x="143" y="406"/>
                  </a:lnTo>
                  <a:lnTo>
                    <a:pt x="188" y="352"/>
                  </a:lnTo>
                  <a:lnTo>
                    <a:pt x="240" y="300"/>
                  </a:lnTo>
                  <a:lnTo>
                    <a:pt x="297" y="251"/>
                  </a:lnTo>
                  <a:lnTo>
                    <a:pt x="357" y="205"/>
                  </a:lnTo>
                  <a:lnTo>
                    <a:pt x="422" y="1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60"/>
          <p:cNvGrpSpPr>
            <a:grpSpLocks noChangeAspect="1"/>
          </p:cNvGrpSpPr>
          <p:nvPr/>
        </p:nvGrpSpPr>
        <p:grpSpPr bwMode="auto">
          <a:xfrm>
            <a:off x="696913" y="4168775"/>
            <a:ext cx="2432050" cy="1789113"/>
            <a:chOff x="187" y="1430"/>
            <a:chExt cx="2380" cy="1751"/>
          </a:xfrm>
        </p:grpSpPr>
        <p:sp>
          <p:nvSpPr>
            <p:cNvPr id="76875" name="Rectangle 61"/>
            <p:cNvSpPr>
              <a:spLocks noChangeAspect="1" noChangeArrowheads="1"/>
            </p:cNvSpPr>
            <p:nvPr/>
          </p:nvSpPr>
          <p:spPr bwMode="auto">
            <a:xfrm>
              <a:off x="417" y="2643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76876" name="Freeform 62"/>
            <p:cNvSpPr>
              <a:spLocks noChangeAspect="1"/>
            </p:cNvSpPr>
            <p:nvPr/>
          </p:nvSpPr>
          <p:spPr bwMode="auto">
            <a:xfrm>
              <a:off x="187" y="1430"/>
              <a:ext cx="2380" cy="1751"/>
            </a:xfrm>
            <a:custGeom>
              <a:avLst/>
              <a:gdLst>
                <a:gd name="T0" fmla="*/ 1275 w 2380"/>
                <a:gd name="T1" fmla="*/ 0 h 1751"/>
                <a:gd name="T2" fmla="*/ 1474 w 2380"/>
                <a:gd name="T3" fmla="*/ 22 h 1751"/>
                <a:gd name="T4" fmla="*/ 1664 w 2380"/>
                <a:gd name="T5" fmla="*/ 67 h 1751"/>
                <a:gd name="T6" fmla="*/ 1842 w 2380"/>
                <a:gd name="T7" fmla="*/ 136 h 1751"/>
                <a:gd name="T8" fmla="*/ 2002 w 2380"/>
                <a:gd name="T9" fmla="*/ 227 h 1751"/>
                <a:gd name="T10" fmla="*/ 2138 w 2380"/>
                <a:gd name="T11" fmla="*/ 335 h 1751"/>
                <a:gd name="T12" fmla="*/ 2246 w 2380"/>
                <a:gd name="T13" fmla="*/ 460 h 1751"/>
                <a:gd name="T14" fmla="*/ 2324 w 2380"/>
                <a:gd name="T15" fmla="*/ 596 h 1751"/>
                <a:gd name="T16" fmla="*/ 2370 w 2380"/>
                <a:gd name="T17" fmla="*/ 741 h 1751"/>
                <a:gd name="T18" fmla="*/ 2380 w 2380"/>
                <a:gd name="T19" fmla="*/ 887 h 1751"/>
                <a:gd name="T20" fmla="*/ 2359 w 2380"/>
                <a:gd name="T21" fmla="*/ 1036 h 1751"/>
                <a:gd name="T22" fmla="*/ 2302 w 2380"/>
                <a:gd name="T23" fmla="*/ 1179 h 1751"/>
                <a:gd name="T24" fmla="*/ 2214 w 2380"/>
                <a:gd name="T25" fmla="*/ 1313 h 1751"/>
                <a:gd name="T26" fmla="*/ 2097 w 2380"/>
                <a:gd name="T27" fmla="*/ 1436 h 1751"/>
                <a:gd name="T28" fmla="*/ 1954 w 2380"/>
                <a:gd name="T29" fmla="*/ 1542 h 1751"/>
                <a:gd name="T30" fmla="*/ 1787 w 2380"/>
                <a:gd name="T31" fmla="*/ 1628 h 1751"/>
                <a:gd name="T32" fmla="*/ 1606 w 2380"/>
                <a:gd name="T33" fmla="*/ 1693 h 1751"/>
                <a:gd name="T34" fmla="*/ 1411 w 2380"/>
                <a:gd name="T35" fmla="*/ 1736 h 1751"/>
                <a:gd name="T36" fmla="*/ 1210 w 2380"/>
                <a:gd name="T37" fmla="*/ 1751 h 1751"/>
                <a:gd name="T38" fmla="*/ 1009 w 2380"/>
                <a:gd name="T39" fmla="*/ 1742 h 1751"/>
                <a:gd name="T40" fmla="*/ 812 w 2380"/>
                <a:gd name="T41" fmla="*/ 1710 h 1751"/>
                <a:gd name="T42" fmla="*/ 626 w 2380"/>
                <a:gd name="T43" fmla="*/ 1652 h 1751"/>
                <a:gd name="T44" fmla="*/ 457 w 2380"/>
                <a:gd name="T45" fmla="*/ 1572 h 1751"/>
                <a:gd name="T46" fmla="*/ 310 w 2380"/>
                <a:gd name="T47" fmla="*/ 1473 h 1751"/>
                <a:gd name="T48" fmla="*/ 186 w 2380"/>
                <a:gd name="T49" fmla="*/ 1356 h 1751"/>
                <a:gd name="T50" fmla="*/ 93 w 2380"/>
                <a:gd name="T51" fmla="*/ 1226 h 1751"/>
                <a:gd name="T52" fmla="*/ 31 w 2380"/>
                <a:gd name="T53" fmla="*/ 1084 h 1751"/>
                <a:gd name="T54" fmla="*/ 2 w 2380"/>
                <a:gd name="T55" fmla="*/ 937 h 1751"/>
                <a:gd name="T56" fmla="*/ 9 w 2380"/>
                <a:gd name="T57" fmla="*/ 788 h 1751"/>
                <a:gd name="T58" fmla="*/ 48 w 2380"/>
                <a:gd name="T59" fmla="*/ 643 h 1751"/>
                <a:gd name="T60" fmla="*/ 119 w 2380"/>
                <a:gd name="T61" fmla="*/ 503 h 1751"/>
                <a:gd name="T62" fmla="*/ 223 w 2380"/>
                <a:gd name="T63" fmla="*/ 374 h 1751"/>
                <a:gd name="T64" fmla="*/ 355 w 2380"/>
                <a:gd name="T65" fmla="*/ 259 h 1751"/>
                <a:gd name="T66" fmla="*/ 509 w 2380"/>
                <a:gd name="T67" fmla="*/ 164 h 1751"/>
                <a:gd name="T68" fmla="*/ 684 w 2380"/>
                <a:gd name="T69" fmla="*/ 86 h 1751"/>
                <a:gd name="T70" fmla="*/ 874 w 2380"/>
                <a:gd name="T71" fmla="*/ 35 h 1751"/>
                <a:gd name="T72" fmla="*/ 1071 w 2380"/>
                <a:gd name="T73" fmla="*/ 4 h 175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80"/>
                <a:gd name="T112" fmla="*/ 0 h 1751"/>
                <a:gd name="T113" fmla="*/ 2380 w 2380"/>
                <a:gd name="T114" fmla="*/ 1751 h 175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80" h="1751">
                  <a:moveTo>
                    <a:pt x="1173" y="0"/>
                  </a:moveTo>
                  <a:lnTo>
                    <a:pt x="1275" y="0"/>
                  </a:lnTo>
                  <a:lnTo>
                    <a:pt x="1374" y="9"/>
                  </a:lnTo>
                  <a:lnTo>
                    <a:pt x="1474" y="22"/>
                  </a:lnTo>
                  <a:lnTo>
                    <a:pt x="1571" y="41"/>
                  </a:lnTo>
                  <a:lnTo>
                    <a:pt x="1664" y="67"/>
                  </a:lnTo>
                  <a:lnTo>
                    <a:pt x="1755" y="99"/>
                  </a:lnTo>
                  <a:lnTo>
                    <a:pt x="1842" y="136"/>
                  </a:lnTo>
                  <a:lnTo>
                    <a:pt x="1924" y="179"/>
                  </a:lnTo>
                  <a:lnTo>
                    <a:pt x="2002" y="227"/>
                  </a:lnTo>
                  <a:lnTo>
                    <a:pt x="2073" y="279"/>
                  </a:lnTo>
                  <a:lnTo>
                    <a:pt x="2138" y="335"/>
                  </a:lnTo>
                  <a:lnTo>
                    <a:pt x="2194" y="395"/>
                  </a:lnTo>
                  <a:lnTo>
                    <a:pt x="2246" y="460"/>
                  </a:lnTo>
                  <a:lnTo>
                    <a:pt x="2289" y="527"/>
                  </a:lnTo>
                  <a:lnTo>
                    <a:pt x="2324" y="596"/>
                  </a:lnTo>
                  <a:lnTo>
                    <a:pt x="2350" y="667"/>
                  </a:lnTo>
                  <a:lnTo>
                    <a:pt x="2370" y="741"/>
                  </a:lnTo>
                  <a:lnTo>
                    <a:pt x="2380" y="814"/>
                  </a:lnTo>
                  <a:lnTo>
                    <a:pt x="2380" y="887"/>
                  </a:lnTo>
                  <a:lnTo>
                    <a:pt x="2374" y="963"/>
                  </a:lnTo>
                  <a:lnTo>
                    <a:pt x="2359" y="1036"/>
                  </a:lnTo>
                  <a:lnTo>
                    <a:pt x="2335" y="1108"/>
                  </a:lnTo>
                  <a:lnTo>
                    <a:pt x="2302" y="1179"/>
                  </a:lnTo>
                  <a:lnTo>
                    <a:pt x="2261" y="1248"/>
                  </a:lnTo>
                  <a:lnTo>
                    <a:pt x="2214" y="1313"/>
                  </a:lnTo>
                  <a:lnTo>
                    <a:pt x="2160" y="1378"/>
                  </a:lnTo>
                  <a:lnTo>
                    <a:pt x="2097" y="1436"/>
                  </a:lnTo>
                  <a:lnTo>
                    <a:pt x="2028" y="1492"/>
                  </a:lnTo>
                  <a:lnTo>
                    <a:pt x="1954" y="1542"/>
                  </a:lnTo>
                  <a:lnTo>
                    <a:pt x="1872" y="1587"/>
                  </a:lnTo>
                  <a:lnTo>
                    <a:pt x="1787" y="1628"/>
                  </a:lnTo>
                  <a:lnTo>
                    <a:pt x="1699" y="1665"/>
                  </a:lnTo>
                  <a:lnTo>
                    <a:pt x="1606" y="1693"/>
                  </a:lnTo>
                  <a:lnTo>
                    <a:pt x="1508" y="1717"/>
                  </a:lnTo>
                  <a:lnTo>
                    <a:pt x="1411" y="1736"/>
                  </a:lnTo>
                  <a:lnTo>
                    <a:pt x="1309" y="1747"/>
                  </a:lnTo>
                  <a:lnTo>
                    <a:pt x="1210" y="1751"/>
                  </a:lnTo>
                  <a:lnTo>
                    <a:pt x="1108" y="1751"/>
                  </a:lnTo>
                  <a:lnTo>
                    <a:pt x="1009" y="1742"/>
                  </a:lnTo>
                  <a:lnTo>
                    <a:pt x="909" y="1730"/>
                  </a:lnTo>
                  <a:lnTo>
                    <a:pt x="812" y="1710"/>
                  </a:lnTo>
                  <a:lnTo>
                    <a:pt x="719" y="1684"/>
                  </a:lnTo>
                  <a:lnTo>
                    <a:pt x="626" y="1652"/>
                  </a:lnTo>
                  <a:lnTo>
                    <a:pt x="539" y="1615"/>
                  </a:lnTo>
                  <a:lnTo>
                    <a:pt x="457" y="1572"/>
                  </a:lnTo>
                  <a:lnTo>
                    <a:pt x="381" y="1524"/>
                  </a:lnTo>
                  <a:lnTo>
                    <a:pt x="310" y="1473"/>
                  </a:lnTo>
                  <a:lnTo>
                    <a:pt x="245" y="1416"/>
                  </a:lnTo>
                  <a:lnTo>
                    <a:pt x="186" y="1356"/>
                  </a:lnTo>
                  <a:lnTo>
                    <a:pt x="137" y="1291"/>
                  </a:lnTo>
                  <a:lnTo>
                    <a:pt x="93" y="1226"/>
                  </a:lnTo>
                  <a:lnTo>
                    <a:pt x="59" y="1155"/>
                  </a:lnTo>
                  <a:lnTo>
                    <a:pt x="31" y="1084"/>
                  </a:lnTo>
                  <a:lnTo>
                    <a:pt x="13" y="1011"/>
                  </a:lnTo>
                  <a:lnTo>
                    <a:pt x="2" y="937"/>
                  </a:lnTo>
                  <a:lnTo>
                    <a:pt x="0" y="864"/>
                  </a:lnTo>
                  <a:lnTo>
                    <a:pt x="9" y="788"/>
                  </a:lnTo>
                  <a:lnTo>
                    <a:pt x="24" y="715"/>
                  </a:lnTo>
                  <a:lnTo>
                    <a:pt x="48" y="643"/>
                  </a:lnTo>
                  <a:lnTo>
                    <a:pt x="80" y="572"/>
                  </a:lnTo>
                  <a:lnTo>
                    <a:pt x="119" y="503"/>
                  </a:lnTo>
                  <a:lnTo>
                    <a:pt x="167" y="438"/>
                  </a:lnTo>
                  <a:lnTo>
                    <a:pt x="223" y="374"/>
                  </a:lnTo>
                  <a:lnTo>
                    <a:pt x="286" y="315"/>
                  </a:lnTo>
                  <a:lnTo>
                    <a:pt x="355" y="259"/>
                  </a:lnTo>
                  <a:lnTo>
                    <a:pt x="429" y="209"/>
                  </a:lnTo>
                  <a:lnTo>
                    <a:pt x="509" y="164"/>
                  </a:lnTo>
                  <a:lnTo>
                    <a:pt x="595" y="123"/>
                  </a:lnTo>
                  <a:lnTo>
                    <a:pt x="684" y="86"/>
                  </a:lnTo>
                  <a:lnTo>
                    <a:pt x="777" y="58"/>
                  </a:lnTo>
                  <a:lnTo>
                    <a:pt x="874" y="35"/>
                  </a:lnTo>
                  <a:lnTo>
                    <a:pt x="972" y="15"/>
                  </a:lnTo>
                  <a:lnTo>
                    <a:pt x="1071" y="4"/>
                  </a:lnTo>
                  <a:lnTo>
                    <a:pt x="117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19" name="Group 63"/>
          <p:cNvGrpSpPr>
            <a:grpSpLocks noChangeAspect="1"/>
          </p:cNvGrpSpPr>
          <p:nvPr/>
        </p:nvGrpSpPr>
        <p:grpSpPr bwMode="auto">
          <a:xfrm>
            <a:off x="6157913" y="1452563"/>
            <a:ext cx="1979612" cy="1797050"/>
            <a:chOff x="383" y="1437"/>
            <a:chExt cx="1902" cy="1727"/>
          </a:xfrm>
        </p:grpSpPr>
        <p:sp>
          <p:nvSpPr>
            <p:cNvPr id="76863" name="Freeform 64"/>
            <p:cNvSpPr>
              <a:spLocks noChangeAspect="1"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4" name="Freeform 65"/>
            <p:cNvSpPr>
              <a:spLocks noChangeAspect="1"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5" name="Freeform 66"/>
            <p:cNvSpPr>
              <a:spLocks noChangeAspect="1"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6" name="Freeform 67"/>
            <p:cNvSpPr>
              <a:spLocks noChangeAspect="1"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7" name="Freeform 68"/>
            <p:cNvSpPr>
              <a:spLocks noChangeAspect="1"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8" name="Freeform 69"/>
            <p:cNvSpPr>
              <a:spLocks noChangeAspect="1"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9" name="Rectangle 70"/>
            <p:cNvSpPr>
              <a:spLocks noChangeAspect="1" noChangeArrowheads="1"/>
            </p:cNvSpPr>
            <p:nvPr/>
          </p:nvSpPr>
          <p:spPr bwMode="auto">
            <a:xfrm>
              <a:off x="1890" y="1437"/>
              <a:ext cx="9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870" name="Rectangle 71"/>
            <p:cNvSpPr>
              <a:spLocks noChangeAspect="1" noChangeArrowheads="1"/>
            </p:cNvSpPr>
            <p:nvPr/>
          </p:nvSpPr>
          <p:spPr bwMode="auto">
            <a:xfrm>
              <a:off x="1089" y="2061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871" name="Rectangle 72"/>
            <p:cNvSpPr>
              <a:spLocks noChangeAspect="1" noChangeArrowheads="1"/>
            </p:cNvSpPr>
            <p:nvPr/>
          </p:nvSpPr>
          <p:spPr bwMode="auto">
            <a:xfrm>
              <a:off x="1699" y="2374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872" name="Rectangle 73"/>
            <p:cNvSpPr>
              <a:spLocks noChangeAspect="1" noChangeArrowheads="1"/>
            </p:cNvSpPr>
            <p:nvPr/>
          </p:nvSpPr>
          <p:spPr bwMode="auto">
            <a:xfrm>
              <a:off x="1319" y="29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873" name="Rectangle 74"/>
            <p:cNvSpPr>
              <a:spLocks noChangeAspect="1" noChangeArrowheads="1"/>
            </p:cNvSpPr>
            <p:nvPr/>
          </p:nvSpPr>
          <p:spPr bwMode="auto">
            <a:xfrm>
              <a:off x="517" y="1940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874" name="Rectangle 75"/>
            <p:cNvSpPr>
              <a:spLocks noChangeAspect="1" noChangeArrowheads="1"/>
            </p:cNvSpPr>
            <p:nvPr/>
          </p:nvSpPr>
          <p:spPr bwMode="auto">
            <a:xfrm>
              <a:off x="2187" y="24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15" name="Group 76"/>
          <p:cNvGrpSpPr>
            <a:grpSpLocks noChangeAspect="1"/>
          </p:cNvGrpSpPr>
          <p:nvPr/>
        </p:nvGrpSpPr>
        <p:grpSpPr bwMode="auto">
          <a:xfrm>
            <a:off x="7285038" y="2360613"/>
            <a:ext cx="919162" cy="617537"/>
            <a:chOff x="1465" y="2309"/>
            <a:chExt cx="883" cy="594"/>
          </a:xfrm>
        </p:grpSpPr>
        <p:sp>
          <p:nvSpPr>
            <p:cNvPr id="76861" name="Freeform 77"/>
            <p:cNvSpPr>
              <a:spLocks noChangeAspect="1"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3"/>
                <a:gd name="T142" fmla="*/ 0 h 369"/>
                <a:gd name="T143" fmla="*/ 883 w 883"/>
                <a:gd name="T144" fmla="*/ 369 h 36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62" name="Rectangle 78"/>
            <p:cNvSpPr>
              <a:spLocks noChangeAspect="1" noChangeArrowheads="1"/>
            </p:cNvSpPr>
            <p:nvPr/>
          </p:nvSpPr>
          <p:spPr bwMode="auto">
            <a:xfrm>
              <a:off x="1831" y="2668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16" name="Group 79"/>
          <p:cNvGrpSpPr>
            <a:grpSpLocks noChangeAspect="1"/>
          </p:cNvGrpSpPr>
          <p:nvPr/>
        </p:nvGrpSpPr>
        <p:grpSpPr bwMode="auto">
          <a:xfrm>
            <a:off x="6100763" y="1730375"/>
            <a:ext cx="1036637" cy="584200"/>
            <a:chOff x="328" y="1704"/>
            <a:chExt cx="995" cy="561"/>
          </a:xfrm>
        </p:grpSpPr>
        <p:sp>
          <p:nvSpPr>
            <p:cNvPr id="76859" name="Freeform 80"/>
            <p:cNvSpPr>
              <a:spLocks noChangeAspect="1"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95"/>
                <a:gd name="T154" fmla="*/ 0 h 384"/>
                <a:gd name="T155" fmla="*/ 995 w 995"/>
                <a:gd name="T156" fmla="*/ 384 h 3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60" name="Rectangle 81"/>
            <p:cNvSpPr>
              <a:spLocks noChangeAspect="1" noChangeArrowheads="1"/>
            </p:cNvSpPr>
            <p:nvPr/>
          </p:nvSpPr>
          <p:spPr bwMode="auto">
            <a:xfrm>
              <a:off x="854" y="1704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17" name="Group 82"/>
          <p:cNvGrpSpPr>
            <a:grpSpLocks noChangeAspect="1"/>
          </p:cNvGrpSpPr>
          <p:nvPr/>
        </p:nvGrpSpPr>
        <p:grpSpPr bwMode="auto">
          <a:xfrm>
            <a:off x="5875338" y="1293813"/>
            <a:ext cx="2582862" cy="2287587"/>
            <a:chOff x="111" y="1285"/>
            <a:chExt cx="2481" cy="2197"/>
          </a:xfrm>
        </p:grpSpPr>
        <p:sp>
          <p:nvSpPr>
            <p:cNvPr id="76857" name="Rectangle 83"/>
            <p:cNvSpPr>
              <a:spLocks noChangeAspect="1" noChangeArrowheads="1"/>
            </p:cNvSpPr>
            <p:nvPr/>
          </p:nvSpPr>
          <p:spPr bwMode="auto">
            <a:xfrm>
              <a:off x="2484" y="1704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858" name="Freeform 84"/>
            <p:cNvSpPr>
              <a:spLocks noChangeAspect="1"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79"/>
                <a:gd name="T115" fmla="*/ 0 h 2197"/>
                <a:gd name="T116" fmla="*/ 2479 w 2479"/>
                <a:gd name="T117" fmla="*/ 2197 h 21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85"/>
          <p:cNvGrpSpPr>
            <a:grpSpLocks noChangeAspect="1"/>
          </p:cNvGrpSpPr>
          <p:nvPr/>
        </p:nvGrpSpPr>
        <p:grpSpPr bwMode="auto">
          <a:xfrm>
            <a:off x="6873875" y="2211388"/>
            <a:ext cx="1416050" cy="1084262"/>
            <a:chOff x="1070" y="2167"/>
            <a:chExt cx="1361" cy="1041"/>
          </a:xfrm>
        </p:grpSpPr>
        <p:sp>
          <p:nvSpPr>
            <p:cNvPr id="76855" name="Rectangle 86"/>
            <p:cNvSpPr>
              <a:spLocks noChangeAspect="1" noChangeArrowheads="1"/>
            </p:cNvSpPr>
            <p:nvPr/>
          </p:nvSpPr>
          <p:spPr bwMode="auto">
            <a:xfrm>
              <a:off x="1070" y="2560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76856" name="Freeform 87"/>
            <p:cNvSpPr>
              <a:spLocks noChangeAspect="1"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17"/>
                <a:gd name="T184" fmla="*/ 0 h 1041"/>
                <a:gd name="T185" fmla="*/ 1317 w 1317"/>
                <a:gd name="T186" fmla="*/ 1041 h 10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88"/>
          <p:cNvGrpSpPr>
            <a:grpSpLocks noChangeAspect="1"/>
          </p:cNvGrpSpPr>
          <p:nvPr/>
        </p:nvGrpSpPr>
        <p:grpSpPr bwMode="auto">
          <a:xfrm>
            <a:off x="6043613" y="1384300"/>
            <a:ext cx="1905000" cy="996950"/>
            <a:chOff x="272" y="1372"/>
            <a:chExt cx="1831" cy="958"/>
          </a:xfrm>
        </p:grpSpPr>
        <p:sp>
          <p:nvSpPr>
            <p:cNvPr id="76853" name="Rectangle 89"/>
            <p:cNvSpPr>
              <a:spLocks noChangeAspect="1" noChangeArrowheads="1"/>
            </p:cNvSpPr>
            <p:nvPr/>
          </p:nvSpPr>
          <p:spPr bwMode="auto">
            <a:xfrm>
              <a:off x="1165" y="1380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76854" name="Freeform 90"/>
            <p:cNvSpPr>
              <a:spLocks noChangeAspect="1"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1"/>
                <a:gd name="T100" fmla="*/ 0 h 958"/>
                <a:gd name="T101" fmla="*/ 1831 w 1831"/>
                <a:gd name="T102" fmla="*/ 958 h 9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25" name="Group 91"/>
          <p:cNvGrpSpPr>
            <a:grpSpLocks noChangeAspect="1"/>
          </p:cNvGrpSpPr>
          <p:nvPr/>
        </p:nvGrpSpPr>
        <p:grpSpPr bwMode="auto">
          <a:xfrm>
            <a:off x="1009650" y="1362075"/>
            <a:ext cx="1990725" cy="1806575"/>
            <a:chOff x="471" y="1117"/>
            <a:chExt cx="1935" cy="1755"/>
          </a:xfrm>
        </p:grpSpPr>
        <p:sp>
          <p:nvSpPr>
            <p:cNvPr id="76841" name="Freeform 92"/>
            <p:cNvSpPr>
              <a:spLocks noChangeAspect="1"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2" name="Freeform 93"/>
            <p:cNvSpPr>
              <a:spLocks noChangeAspect="1"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3" name="Freeform 94"/>
            <p:cNvSpPr>
              <a:spLocks noChangeAspect="1"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4" name="Freeform 95"/>
            <p:cNvSpPr>
              <a:spLocks noChangeAspect="1"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5" name="Freeform 96"/>
            <p:cNvSpPr>
              <a:spLocks noChangeAspect="1"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6" name="Freeform 97"/>
            <p:cNvSpPr>
              <a:spLocks noChangeAspect="1"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7" name="Rectangle 98"/>
            <p:cNvSpPr>
              <a:spLocks noChangeAspect="1" noChangeArrowheads="1"/>
            </p:cNvSpPr>
            <p:nvPr/>
          </p:nvSpPr>
          <p:spPr bwMode="auto">
            <a:xfrm>
              <a:off x="2033" y="1117"/>
              <a:ext cx="9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848" name="Rectangle 99"/>
            <p:cNvSpPr>
              <a:spLocks noChangeAspect="1" noChangeArrowheads="1"/>
            </p:cNvSpPr>
            <p:nvPr/>
          </p:nvSpPr>
          <p:spPr bwMode="auto">
            <a:xfrm>
              <a:off x="1256" y="1765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849" name="Rectangle 100"/>
            <p:cNvSpPr>
              <a:spLocks noChangeAspect="1" noChangeArrowheads="1"/>
            </p:cNvSpPr>
            <p:nvPr/>
          </p:nvSpPr>
          <p:spPr bwMode="auto">
            <a:xfrm>
              <a:off x="1810" y="2069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850" name="Rectangle 101"/>
            <p:cNvSpPr>
              <a:spLocks noChangeAspect="1" noChangeArrowheads="1"/>
            </p:cNvSpPr>
            <p:nvPr/>
          </p:nvSpPr>
          <p:spPr bwMode="auto">
            <a:xfrm>
              <a:off x="1422" y="2635"/>
              <a:ext cx="98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851" name="Rectangle 102"/>
            <p:cNvSpPr>
              <a:spLocks noChangeAspect="1" noChangeArrowheads="1"/>
            </p:cNvSpPr>
            <p:nvPr/>
          </p:nvSpPr>
          <p:spPr bwMode="auto">
            <a:xfrm>
              <a:off x="648" y="16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852" name="Rectangle 103"/>
            <p:cNvSpPr>
              <a:spLocks noChangeAspect="1" noChangeArrowheads="1"/>
            </p:cNvSpPr>
            <p:nvPr/>
          </p:nvSpPr>
          <p:spPr bwMode="auto">
            <a:xfrm>
              <a:off x="2307" y="21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21" name="Group 104"/>
          <p:cNvGrpSpPr>
            <a:grpSpLocks noChangeAspect="1"/>
          </p:cNvGrpSpPr>
          <p:nvPr/>
        </p:nvGrpSpPr>
        <p:grpSpPr bwMode="auto">
          <a:xfrm>
            <a:off x="2141538" y="2070100"/>
            <a:ext cx="923925" cy="592138"/>
            <a:chOff x="1572" y="1805"/>
            <a:chExt cx="897" cy="575"/>
          </a:xfrm>
        </p:grpSpPr>
        <p:sp>
          <p:nvSpPr>
            <p:cNvPr id="76839" name="Freeform 105"/>
            <p:cNvSpPr>
              <a:spLocks noChangeAspect="1"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40" name="Rectangle 106"/>
            <p:cNvSpPr>
              <a:spLocks noChangeAspect="1" noChangeArrowheads="1"/>
            </p:cNvSpPr>
            <p:nvPr/>
          </p:nvSpPr>
          <p:spPr bwMode="auto">
            <a:xfrm>
              <a:off x="1943" y="1805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22" name="Group 107"/>
          <p:cNvGrpSpPr>
            <a:grpSpLocks noChangeAspect="1"/>
          </p:cNvGrpSpPr>
          <p:nvPr/>
        </p:nvGrpSpPr>
        <p:grpSpPr bwMode="auto">
          <a:xfrm>
            <a:off x="865188" y="1825625"/>
            <a:ext cx="1125537" cy="742950"/>
            <a:chOff x="332" y="1568"/>
            <a:chExt cx="1093" cy="721"/>
          </a:xfrm>
        </p:grpSpPr>
        <p:sp>
          <p:nvSpPr>
            <p:cNvPr id="76837" name="Freeform 108"/>
            <p:cNvSpPr>
              <a:spLocks noChangeAspect="1"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8" name="Rectangle 109"/>
            <p:cNvSpPr>
              <a:spLocks noChangeAspect="1" noChangeArrowheads="1"/>
            </p:cNvSpPr>
            <p:nvPr/>
          </p:nvSpPr>
          <p:spPr bwMode="auto">
            <a:xfrm>
              <a:off x="949" y="2052"/>
              <a:ext cx="10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23" name="Group 110"/>
          <p:cNvGrpSpPr>
            <a:grpSpLocks noChangeAspect="1"/>
          </p:cNvGrpSpPr>
          <p:nvPr/>
        </p:nvGrpSpPr>
        <p:grpSpPr bwMode="auto">
          <a:xfrm>
            <a:off x="812800" y="1555750"/>
            <a:ext cx="2382838" cy="1358900"/>
            <a:chOff x="280" y="1305"/>
            <a:chExt cx="2315" cy="1321"/>
          </a:xfrm>
        </p:grpSpPr>
        <p:sp>
          <p:nvSpPr>
            <p:cNvPr id="76835" name="Freeform 111"/>
            <p:cNvSpPr>
              <a:spLocks noChangeAspect="1"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6" name="Rectangle 112"/>
            <p:cNvSpPr>
              <a:spLocks noChangeAspect="1" noChangeArrowheads="1"/>
            </p:cNvSpPr>
            <p:nvPr/>
          </p:nvSpPr>
          <p:spPr bwMode="auto">
            <a:xfrm>
              <a:off x="1390" y="1305"/>
              <a:ext cx="11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</p:grpSp>
      <p:grpSp>
        <p:nvGrpSpPr>
          <p:cNvPr id="24" name="Group 113"/>
          <p:cNvGrpSpPr>
            <a:grpSpLocks noChangeAspect="1"/>
          </p:cNvGrpSpPr>
          <p:nvPr/>
        </p:nvGrpSpPr>
        <p:grpSpPr bwMode="auto">
          <a:xfrm>
            <a:off x="771525" y="1477963"/>
            <a:ext cx="2462213" cy="1887537"/>
            <a:chOff x="241" y="1229"/>
            <a:chExt cx="2391" cy="1834"/>
          </a:xfrm>
        </p:grpSpPr>
        <p:sp>
          <p:nvSpPr>
            <p:cNvPr id="76833" name="Freeform 114"/>
            <p:cNvSpPr>
              <a:spLocks noChangeAspect="1"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4" name="Rectangle 115"/>
            <p:cNvSpPr>
              <a:spLocks noChangeAspect="1" noChangeArrowheads="1"/>
            </p:cNvSpPr>
            <p:nvPr/>
          </p:nvSpPr>
          <p:spPr bwMode="auto">
            <a:xfrm>
              <a:off x="1238" y="2826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</p:grpSp>
      <p:grpSp>
        <p:nvGrpSpPr>
          <p:cNvPr id="25" name="Group 116"/>
          <p:cNvGrpSpPr>
            <a:grpSpLocks noChangeAspect="1"/>
          </p:cNvGrpSpPr>
          <p:nvPr/>
        </p:nvGrpSpPr>
        <p:grpSpPr bwMode="auto">
          <a:xfrm>
            <a:off x="723900" y="1216025"/>
            <a:ext cx="2595563" cy="2289175"/>
            <a:chOff x="194" y="975"/>
            <a:chExt cx="2522" cy="2224"/>
          </a:xfrm>
        </p:grpSpPr>
        <p:sp>
          <p:nvSpPr>
            <p:cNvPr id="76831" name="Rectangle 117"/>
            <p:cNvSpPr>
              <a:spLocks noChangeAspect="1" noChangeArrowheads="1"/>
            </p:cNvSpPr>
            <p:nvPr/>
          </p:nvSpPr>
          <p:spPr bwMode="auto">
            <a:xfrm>
              <a:off x="2138" y="975"/>
              <a:ext cx="10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832" name="Freeform 118"/>
            <p:cNvSpPr>
              <a:spLocks noChangeAspect="1"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200"/>
              <a:t>Hierarchical Clustering:  Time and Space requirements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O(N</a:t>
            </a:r>
            <a:r>
              <a:rPr lang="en-US" altLang="en-US" baseline="30000"/>
              <a:t>2</a:t>
            </a:r>
            <a:r>
              <a:rPr lang="en-US" altLang="en-US"/>
              <a:t>) space since it uses the proximity matrix.  </a:t>
            </a:r>
          </a:p>
          <a:p>
            <a:pPr lvl="1"/>
            <a:r>
              <a:rPr lang="en-US" altLang="en-US"/>
              <a:t>N is the number of points.</a:t>
            </a:r>
          </a:p>
          <a:p>
            <a:pPr lvl="1"/>
            <a:endParaRPr lang="en-US" altLang="en-US"/>
          </a:p>
          <a:p>
            <a:r>
              <a:rPr lang="en-US" altLang="en-US"/>
              <a:t>O(N</a:t>
            </a:r>
            <a:r>
              <a:rPr lang="en-US" altLang="en-US" baseline="30000"/>
              <a:t>3</a:t>
            </a:r>
            <a:r>
              <a:rPr lang="en-US" altLang="en-US"/>
              <a:t>) time in many cases</a:t>
            </a:r>
          </a:p>
          <a:p>
            <a:pPr lvl="1"/>
            <a:r>
              <a:rPr lang="en-US" altLang="en-US"/>
              <a:t>There are N steps and at each step the size, N</a:t>
            </a:r>
            <a:r>
              <a:rPr lang="en-US" altLang="en-US" baseline="30000"/>
              <a:t>2</a:t>
            </a:r>
            <a:r>
              <a:rPr lang="en-US" altLang="en-US"/>
              <a:t>, proximity matrix must be updated and searched</a:t>
            </a:r>
          </a:p>
          <a:p>
            <a:pPr lvl="1"/>
            <a:r>
              <a:rPr lang="en-US" altLang="en-US"/>
              <a:t>Complexity can be reduced to O(N</a:t>
            </a:r>
            <a:r>
              <a:rPr lang="en-US" altLang="en-US" baseline="30000"/>
              <a:t>2</a:t>
            </a:r>
            <a:r>
              <a:rPr lang="en-US" altLang="en-US"/>
              <a:t> log(N) ) time with some cleverness</a:t>
            </a:r>
          </a:p>
          <a:p>
            <a:endParaRPr lang="en-US" altLang="en-US"/>
          </a:p>
          <a:p>
            <a:pPr lvl="1"/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Hierarchical Clustering:  Problems and Limitations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Once a decision is made to combine two clusters, it cannot be undone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No global objective function is directly minimized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Different schemes have problems with one or more of the following:</a:t>
            </a:r>
          </a:p>
          <a:p>
            <a:pPr lvl="1"/>
            <a:r>
              <a:rPr lang="en-US" altLang="en-US" dirty="0"/>
              <a:t>Sensitivity to noise and outliers</a:t>
            </a:r>
          </a:p>
          <a:p>
            <a:pPr lvl="1"/>
            <a:r>
              <a:rPr lang="en-US" altLang="en-US" dirty="0"/>
              <a:t>Difficulty handling clusters of different sizes and non-globular shapes</a:t>
            </a:r>
          </a:p>
          <a:p>
            <a:pPr lvl="1"/>
            <a:r>
              <a:rPr lang="en-US" altLang="en-US" dirty="0"/>
              <a:t>Breaking large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Based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Clusters are regions of high density that are separated from one another by regions on low density.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2" y="2646061"/>
            <a:ext cx="4872038" cy="360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13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DBSCAN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DBSCAN is a density-based algorithm.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Density = number of points within a specified radius (</a:t>
            </a:r>
            <a:r>
              <a:rPr lang="en-US" altLang="en-US" sz="2000" dirty="0" err="1"/>
              <a:t>Eps</a:t>
            </a:r>
            <a:r>
              <a:rPr lang="en-US" altLang="en-US" sz="2000" dirty="0"/>
              <a:t>)</a:t>
            </a:r>
          </a:p>
          <a:p>
            <a:pPr marL="2171700" lvl="4" indent="-342900">
              <a:lnSpc>
                <a:spcPct val="90000"/>
              </a:lnSpc>
            </a:pPr>
            <a:endParaRPr lang="en-US" altLang="en-US" sz="1800" dirty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A point is a </a:t>
            </a:r>
            <a:r>
              <a:rPr lang="en-US" altLang="en-US" sz="2000" dirty="0">
                <a:solidFill>
                  <a:srgbClr val="FF0000"/>
                </a:solidFill>
              </a:rPr>
              <a:t>core point</a:t>
            </a:r>
            <a:r>
              <a:rPr lang="en-US" altLang="en-US" sz="2000" dirty="0"/>
              <a:t> if it has at least a specified number of points (</a:t>
            </a:r>
            <a:r>
              <a:rPr lang="en-US" altLang="en-US" sz="2000" dirty="0" err="1"/>
              <a:t>MinPts</a:t>
            </a:r>
            <a:r>
              <a:rPr lang="en-US" altLang="en-US" sz="2000" dirty="0"/>
              <a:t>) within Eps</a:t>
            </a:r>
            <a:r>
              <a:rPr lang="en-US" altLang="en-US" dirty="0"/>
              <a:t> </a:t>
            </a:r>
          </a:p>
          <a:p>
            <a:pPr marL="1295400" lvl="2" indent="-381000"/>
            <a:r>
              <a:rPr lang="en-US" altLang="en-US" dirty="0"/>
              <a:t>These are points that are at the interior of a cluster</a:t>
            </a:r>
          </a:p>
          <a:p>
            <a:pPr marL="1295400" lvl="2" indent="-381000"/>
            <a:r>
              <a:rPr lang="en-US" altLang="en-US" dirty="0"/>
              <a:t>Counts the point itself</a:t>
            </a:r>
          </a:p>
          <a:p>
            <a:pPr marL="2171700" lvl="4" indent="-342900"/>
            <a:endParaRPr lang="en-US" altLang="en-US" dirty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A </a:t>
            </a:r>
            <a:r>
              <a:rPr lang="en-US" altLang="en-US" sz="2000" dirty="0">
                <a:solidFill>
                  <a:srgbClr val="FF0000"/>
                </a:solidFill>
              </a:rPr>
              <a:t>border point</a:t>
            </a:r>
            <a:r>
              <a:rPr lang="en-US" altLang="en-US" sz="2000" dirty="0"/>
              <a:t> is not a core point, but is in the neighborhood of a core point</a:t>
            </a:r>
          </a:p>
          <a:p>
            <a:pPr marL="2171700" lvl="4" indent="-342900">
              <a:lnSpc>
                <a:spcPct val="90000"/>
              </a:lnSpc>
            </a:pPr>
            <a:endParaRPr lang="en-US" altLang="en-US" sz="1800" dirty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A </a:t>
            </a:r>
            <a:r>
              <a:rPr lang="en-US" altLang="en-US" sz="2000" dirty="0">
                <a:solidFill>
                  <a:srgbClr val="FF0000"/>
                </a:solidFill>
              </a:rPr>
              <a:t>noise point</a:t>
            </a:r>
            <a:r>
              <a:rPr lang="en-US" altLang="en-US" sz="2000" dirty="0"/>
              <a:t> is any point that is not a core point or a border point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DBSCAN: Core, Border, and Noise Points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" y="1295400"/>
            <a:ext cx="9144000" cy="49562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1322832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MinPts</a:t>
            </a:r>
            <a:r>
              <a:rPr lang="en-US" sz="1600" dirty="0"/>
              <a:t> =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DBSCAN: Core, Border and Noise Points</a:t>
            </a:r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3686"/>
            <a:ext cx="4872038" cy="360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990600" y="50292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5257800" y="5105400"/>
            <a:ext cx="251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Point types: </a:t>
            </a:r>
            <a:r>
              <a:rPr lang="en-US" altLang="en-US" sz="1800">
                <a:solidFill>
                  <a:schemeClr val="hlink"/>
                </a:solidFill>
              </a:rPr>
              <a:t>core</a:t>
            </a:r>
            <a:r>
              <a:rPr lang="en-US" altLang="en-US" sz="1800"/>
              <a:t>, </a:t>
            </a:r>
            <a:r>
              <a:rPr lang="en-US" altLang="en-US" sz="1800">
                <a:solidFill>
                  <a:srgbClr val="003399"/>
                </a:solidFill>
              </a:rPr>
              <a:t>border</a:t>
            </a:r>
            <a:r>
              <a:rPr lang="en-US" altLang="en-US" sz="1800"/>
              <a:t> and </a:t>
            </a:r>
            <a:r>
              <a:rPr lang="en-US" altLang="en-US" sz="1800">
                <a:solidFill>
                  <a:srgbClr val="FF0000"/>
                </a:solidFill>
              </a:rPr>
              <a:t>noise</a:t>
            </a:r>
          </a:p>
        </p:txBody>
      </p:sp>
      <p:pic>
        <p:nvPicPr>
          <p:cNvPr id="849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527858"/>
            <a:ext cx="4872038" cy="357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2743200" y="5943600"/>
            <a:ext cx="327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Eps = 10, MinPts = 4</a:t>
            </a:r>
          </a:p>
        </p:txBody>
      </p:sp>
    </p:spTree>
    <p:extLst>
      <p:ext uri="{BB962C8B-B14F-4D97-AF65-F5344CB8AC3E}">
        <p14:creationId xmlns:p14="http://schemas.microsoft.com/office/powerpoint/2010/main" val="110772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DBSCAN Algorithm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Form clusters using core points, and assign border points to one of its neighboring clusters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sz="2000" dirty="0"/>
              <a:t>1: Label all points as core, border, or noise points.</a:t>
            </a:r>
          </a:p>
          <a:p>
            <a:pPr marL="0" indent="0">
              <a:buNone/>
            </a:pPr>
            <a:r>
              <a:rPr lang="en-US" sz="2000" dirty="0"/>
              <a:t>2: Eliminate noise points.</a:t>
            </a:r>
          </a:p>
          <a:p>
            <a:pPr marL="0" indent="0">
              <a:buNone/>
            </a:pPr>
            <a:r>
              <a:rPr lang="en-US" sz="2000" dirty="0"/>
              <a:t>3: Put an edge between all core points within a distance </a:t>
            </a:r>
            <a:r>
              <a:rPr lang="en-US" sz="2000" i="1" dirty="0"/>
              <a:t>Eps </a:t>
            </a:r>
            <a:r>
              <a:rPr lang="en-US" sz="2000" dirty="0"/>
              <a:t>of each other.</a:t>
            </a:r>
          </a:p>
          <a:p>
            <a:pPr marL="0" indent="0">
              <a:buNone/>
            </a:pPr>
            <a:r>
              <a:rPr lang="en-US" sz="2000" dirty="0"/>
              <a:t>4: Make each group of connected core points into a separate cluster.</a:t>
            </a:r>
          </a:p>
          <a:p>
            <a:pPr marL="0" indent="0">
              <a:buNone/>
            </a:pPr>
            <a:r>
              <a:rPr lang="en-US" sz="2000" dirty="0"/>
              <a:t>5: Assign each border point to one of the clusters of its associated core points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5609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Other Distinctions Between Sets of Clusters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 dirty="0"/>
              <a:t>Exclusive versus non-exclusive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dirty="0"/>
              <a:t>In non-exclusive </a:t>
            </a:r>
            <a:r>
              <a:rPr lang="en-US" altLang="en-US" sz="2000" dirty="0" err="1"/>
              <a:t>clusterings</a:t>
            </a:r>
            <a:r>
              <a:rPr lang="en-US" altLang="en-US" sz="2000" dirty="0"/>
              <a:t>, points may belong to multiple clusters.</a:t>
            </a:r>
          </a:p>
          <a:p>
            <a:pPr marL="857250" lvl="2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 dirty="0"/>
              <a:t>Can belong to multiple classes or could be ‘border’ points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 dirty="0"/>
              <a:t>Fuzzy clustering  (one type of non-exclusive)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dirty="0"/>
              <a:t>In fuzzy clustering, a point belongs to every cluster with some weight between 0 and 1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dirty="0"/>
              <a:t>Weights must sum to 1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dirty="0"/>
              <a:t>Probabilistic clustering has similar characteristics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 dirty="0"/>
              <a:t>Partial versus complete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dirty="0"/>
              <a:t>In some cases, we only want to cluster some of the data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When DBSCAN Works Well</a:t>
            </a:r>
          </a:p>
        </p:txBody>
      </p:sp>
      <p:pic>
        <p:nvPicPr>
          <p:cNvPr id="86019" name="Picture 20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1088"/>
            <a:ext cx="4872038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0" name="Text Box 2052"/>
          <p:cNvSpPr txBox="1">
            <a:spLocks noChangeArrowheads="1"/>
          </p:cNvSpPr>
          <p:nvPr/>
        </p:nvSpPr>
        <p:spPr bwMode="auto">
          <a:xfrm>
            <a:off x="990600" y="4433888"/>
            <a:ext cx="251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grpSp>
        <p:nvGrpSpPr>
          <p:cNvPr id="2" name="Group 2053"/>
          <p:cNvGrpSpPr>
            <a:grpSpLocks/>
          </p:cNvGrpSpPr>
          <p:nvPr/>
        </p:nvGrpSpPr>
        <p:grpSpPr bwMode="auto">
          <a:xfrm>
            <a:off x="4271963" y="1004888"/>
            <a:ext cx="4872037" cy="3871912"/>
            <a:chOff x="2691" y="633"/>
            <a:chExt cx="3069" cy="2439"/>
          </a:xfrm>
        </p:grpSpPr>
        <p:pic>
          <p:nvPicPr>
            <p:cNvPr id="86023" name="Picture 205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" y="633"/>
              <a:ext cx="3069" cy="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024" name="Text Box 2055"/>
            <p:cNvSpPr txBox="1">
              <a:spLocks noChangeArrowheads="1"/>
            </p:cNvSpPr>
            <p:nvPr/>
          </p:nvSpPr>
          <p:spPr bwMode="auto">
            <a:xfrm>
              <a:off x="3312" y="2841"/>
              <a:ext cx="15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Clusters</a:t>
              </a:r>
            </a:p>
          </p:txBody>
        </p:sp>
      </p:grpSp>
      <p:sp>
        <p:nvSpPr>
          <p:cNvPr id="1653768" name="Text Box 2056"/>
          <p:cNvSpPr txBox="1">
            <a:spLocks noChangeArrowheads="1"/>
          </p:cNvSpPr>
          <p:nvPr/>
        </p:nvSpPr>
        <p:spPr bwMode="auto">
          <a:xfrm>
            <a:off x="609600" y="5392738"/>
            <a:ext cx="66294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Resistant to Noise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Can handle clusters of different shapes and sizes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When DBSCAN Does NOT Work Well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066800" y="38862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3048000" y="2228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87045" name="Picture 5" descr="fish_clus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3048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When DBSCAN Does NOT Work Well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066800" y="38862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3048000" y="2228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87045" name="Picture 5" descr="fish_clust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3048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7047" name="Object 0"/>
          <p:cNvGraphicFramePr>
            <a:graphicFrameLocks noChangeAspect="1"/>
          </p:cNvGraphicFramePr>
          <p:nvPr/>
        </p:nvGraphicFramePr>
        <p:xfrm>
          <a:off x="4648200" y="1066800"/>
          <a:ext cx="3363913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84" r:id="rId4" imgW="4686706" imgH="3177815" progId="MSPhotoEd.3">
                  <p:embed/>
                </p:oleObj>
              </mc:Choice>
              <mc:Fallback>
                <p:oleObj r:id="rId4" imgW="4686706" imgH="3177815" progId="MSPhotoEd.3">
                  <p:embed/>
                  <p:pic>
                    <p:nvPicPr>
                      <p:cNvPr id="87047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066800"/>
                        <a:ext cx="3363913" cy="228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4800600" y="33528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1600" b="0" dirty="0" err="1">
                <a:latin typeface="Times New Roman" pitchFamily="18" charset="0"/>
                <a:cs typeface="Times New Roman" pitchFamily="18" charset="0"/>
              </a:rPr>
              <a:t>MinPts</a:t>
            </a:r>
            <a:r>
              <a:rPr lang="en-US" altLang="en-US" sz="1600" b="0" dirty="0">
                <a:latin typeface="Times New Roman" pitchFamily="18" charset="0"/>
                <a:cs typeface="Times New Roman" pitchFamily="18" charset="0"/>
              </a:rPr>
              <a:t>=4, Eps=9.92).</a:t>
            </a:r>
            <a:r>
              <a:rPr lang="en-US" altLang="en-US" sz="900" b="0" dirty="0">
                <a:latin typeface="Times New Roman" pitchFamily="18" charset="0"/>
              </a:rPr>
              <a:t> </a:t>
            </a:r>
            <a:endParaRPr lang="en-US" altLang="en-US" sz="2400" b="0" dirty="0">
              <a:latin typeface="Times New Roman" pitchFamily="18" charset="0"/>
            </a:endParaRPr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7050" name="Object 1"/>
          <p:cNvGraphicFramePr>
            <a:graphicFrameLocks noChangeAspect="1"/>
          </p:cNvGraphicFramePr>
          <p:nvPr/>
        </p:nvGraphicFramePr>
        <p:xfrm>
          <a:off x="4724400" y="3733800"/>
          <a:ext cx="336391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85" r:id="rId6" imgW="4686706" imgH="3177815" progId="MSPhotoEd.3">
                  <p:embed/>
                </p:oleObj>
              </mc:Choice>
              <mc:Fallback>
                <p:oleObj r:id="rId6" imgW="4686706" imgH="3177815" progId="MSPhotoEd.3">
                  <p:embed/>
                  <p:pic>
                    <p:nvPicPr>
                      <p:cNvPr id="8705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733800"/>
                        <a:ext cx="3363913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1" name="Rectangle 11"/>
          <p:cNvSpPr>
            <a:spLocks noChangeArrowheads="1"/>
          </p:cNvSpPr>
          <p:nvPr/>
        </p:nvSpPr>
        <p:spPr bwMode="auto">
          <a:xfrm>
            <a:off x="4724400" y="60198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en-US" sz="1600" b="0" dirty="0" err="1">
                <a:latin typeface="Times New Roman" pitchFamily="18" charset="0"/>
                <a:cs typeface="Times New Roman" pitchFamily="18" charset="0"/>
              </a:rPr>
              <a:t>MinPts</a:t>
            </a:r>
            <a:r>
              <a:rPr lang="en-US" altLang="en-US" sz="1600" b="0" dirty="0">
                <a:latin typeface="Times New Roman" pitchFamily="18" charset="0"/>
                <a:cs typeface="Times New Roman" pitchFamily="18" charset="0"/>
              </a:rPr>
              <a:t>=4, Eps=9.75)</a:t>
            </a:r>
          </a:p>
        </p:txBody>
      </p:sp>
      <p:sp>
        <p:nvSpPr>
          <p:cNvPr id="1654796" name="Text Box 12"/>
          <p:cNvSpPr txBox="1">
            <a:spLocks noChangeArrowheads="1"/>
          </p:cNvSpPr>
          <p:nvPr/>
        </p:nvSpPr>
        <p:spPr bwMode="auto">
          <a:xfrm>
            <a:off x="609600" y="5392738"/>
            <a:ext cx="35052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Varying densities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High-dimensional data</a:t>
            </a:r>
          </a:p>
        </p:txBody>
      </p:sp>
    </p:spTree>
    <p:extLst>
      <p:ext uri="{BB962C8B-B14F-4D97-AF65-F5344CB8AC3E}">
        <p14:creationId xmlns:p14="http://schemas.microsoft.com/office/powerpoint/2010/main" val="410616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4796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DBSCAN: Determining EPS and MinPts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/>
              <a:t>Idea is that for points in a cluster, their k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nearest neighbors are at close distance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/>
              <a:t>Noise points have the k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nearest neighbor at farther distance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/>
              <a:t>So, plot sorted distance of every point to its k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nearest neighbor</a:t>
            </a:r>
            <a:endParaRPr lang="en-US" altLang="en-US" dirty="0"/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05200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 Validity </a:t>
            </a:r>
          </a:p>
        </p:txBody>
      </p:sp>
      <p:sp>
        <p:nvSpPr>
          <p:cNvPr id="165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For supervised classification we have a variety of measures to evaluate how good our model is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Accuracy, precision, recall</a:t>
            </a:r>
          </a:p>
          <a:p>
            <a:pPr lvl="1"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For cluster analysis, the analogous question is how to evaluate the “goodness” of the resulting clusters?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But “clusters are in the eye of the beholder”!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In practice the clusters we find are defined by the clustering algorithm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Then why do we want to evaluate them?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To avoid finding patterns in noise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To compare clustering algorithms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To compare two sets of clusters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To compare two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Clusters found in Random Data</a:t>
            </a:r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364807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152400" y="1905000"/>
            <a:ext cx="990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Random Points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400" y="3657600"/>
            <a:ext cx="4113213" cy="2743200"/>
            <a:chOff x="96" y="2304"/>
            <a:chExt cx="2591" cy="1728"/>
          </a:xfrm>
        </p:grpSpPr>
        <p:pic>
          <p:nvPicPr>
            <p:cNvPr id="9012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304"/>
              <a:ext cx="2303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25" name="Text Box 7"/>
            <p:cNvSpPr txBox="1">
              <a:spLocks noChangeArrowheads="1"/>
            </p:cNvSpPr>
            <p:nvPr/>
          </p:nvSpPr>
          <p:spPr bwMode="auto">
            <a:xfrm>
              <a:off x="96" y="2640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K-means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116388" y="990600"/>
            <a:ext cx="4341812" cy="2743200"/>
            <a:chOff x="2593" y="624"/>
            <a:chExt cx="2735" cy="1728"/>
          </a:xfrm>
        </p:grpSpPr>
        <p:pic>
          <p:nvPicPr>
            <p:cNvPr id="90122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" y="624"/>
              <a:ext cx="2303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23" name="Text Box 10"/>
            <p:cNvSpPr txBox="1">
              <a:spLocks noChangeArrowheads="1"/>
            </p:cNvSpPr>
            <p:nvPr/>
          </p:nvSpPr>
          <p:spPr bwMode="auto">
            <a:xfrm>
              <a:off x="4704" y="1200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DBSCAN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116388" y="3657600"/>
            <a:ext cx="4646612" cy="2743200"/>
            <a:chOff x="2593" y="2304"/>
            <a:chExt cx="2927" cy="1728"/>
          </a:xfrm>
        </p:grpSpPr>
        <p:pic>
          <p:nvPicPr>
            <p:cNvPr id="9012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" y="2304"/>
              <a:ext cx="2303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21" name="Text Box 13"/>
            <p:cNvSpPr txBox="1">
              <a:spLocks noChangeArrowheads="1"/>
            </p:cNvSpPr>
            <p:nvPr/>
          </p:nvSpPr>
          <p:spPr bwMode="auto">
            <a:xfrm>
              <a:off x="4800" y="2640"/>
              <a:ext cx="72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Complete Link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5257800"/>
          </a:xfrm>
        </p:spPr>
        <p:txBody>
          <a:bodyPr/>
          <a:lstStyle/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altLang="en-US" sz="2000" dirty="0"/>
              <a:t>Determining the</a:t>
            </a:r>
            <a:r>
              <a:rPr lang="en-US" altLang="en-US" sz="2000" dirty="0">
                <a:solidFill>
                  <a:srgbClr val="FF9900"/>
                </a:solidFill>
              </a:rPr>
              <a:t> </a:t>
            </a:r>
            <a:r>
              <a:rPr lang="en-US" altLang="en-US" sz="2000" dirty="0">
                <a:solidFill>
                  <a:srgbClr val="FF0000"/>
                </a:solidFill>
              </a:rPr>
              <a:t>clustering tendency</a:t>
            </a:r>
            <a:r>
              <a:rPr lang="en-US" altLang="en-US" sz="2000" dirty="0"/>
              <a:t> of a set of data, i.e., distinguishing whether non-random structure actually exists in the data. 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altLang="en-US" sz="2000" dirty="0"/>
              <a:t>Comparing the results of a cluster analysis to externally known results, e.g., to externally given class labels.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altLang="en-US" sz="2000" dirty="0"/>
              <a:t>Evaluating how well the results of a cluster analysis fit the data </a:t>
            </a:r>
            <a:r>
              <a:rPr lang="en-US" altLang="en-US" sz="2000" i="1" dirty="0"/>
              <a:t>without</a:t>
            </a:r>
            <a:r>
              <a:rPr lang="en-US" altLang="en-US" sz="2000" dirty="0"/>
              <a:t> reference to external information. </a:t>
            </a:r>
          </a:p>
          <a:p>
            <a:pPr marL="990600" lvl="1" indent="-533400">
              <a:buSzTx/>
              <a:buFont typeface="Arial" charset="0"/>
              <a:buNone/>
            </a:pPr>
            <a:r>
              <a:rPr lang="en-US" altLang="en-US" sz="1800" dirty="0"/>
              <a:t>	- Use only the data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altLang="en-US" sz="2000" dirty="0"/>
              <a:t>Comparing the results of two different sets of clusters (generated for the same data) to determine which is better.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altLang="en-US" sz="2000" dirty="0"/>
              <a:t>Determining the ‘correct’ number of clusters.</a:t>
            </a:r>
          </a:p>
          <a:p>
            <a:pPr marL="533400" indent="-533400"/>
            <a:endParaRPr lang="en-US" altLang="en-US" sz="2000" dirty="0"/>
          </a:p>
          <a:p>
            <a:pPr marL="533400" indent="-533400">
              <a:buFont typeface="Monotype Sorts" pitchFamily="2" charset="2"/>
              <a:buNone/>
            </a:pPr>
            <a:r>
              <a:rPr lang="en-US" altLang="en-US" sz="2400" dirty="0"/>
              <a:t>	</a:t>
            </a:r>
            <a:r>
              <a:rPr lang="en-US" altLang="en-US" sz="2000" dirty="0"/>
              <a:t>For 2 and 3, we can further distinguish whether we want to evaluate the entire clustering or just individual clusters. </a:t>
            </a:r>
          </a:p>
          <a:p>
            <a:pPr marL="533400" indent="-533400"/>
            <a:endParaRPr lang="en-US" altLang="en-US" sz="2000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Different Aspects of Cluster Validation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882" grpId="0" build="p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en-US" sz="2200" dirty="0"/>
              <a:t>Numerical measures that are applied to judge various aspects of cluster validity, are classified into the following two types.</a:t>
            </a:r>
          </a:p>
          <a:p>
            <a:pPr marL="742950" lvl="1" indent="-285750"/>
            <a:r>
              <a:rPr lang="en-US" altLang="en-US" sz="2000" dirty="0">
                <a:solidFill>
                  <a:srgbClr val="FF0000"/>
                </a:solidFill>
              </a:rPr>
              <a:t>External Index:</a:t>
            </a:r>
            <a:r>
              <a:rPr lang="en-US" altLang="en-US" sz="2000" dirty="0"/>
              <a:t> Used to measure the extent to which cluster labels match externally supplied class labels.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US" sz="1600" dirty="0"/>
              <a:t>Entropy </a:t>
            </a:r>
          </a:p>
          <a:p>
            <a:pPr marL="742950" lvl="1" indent="-285750"/>
            <a:r>
              <a:rPr lang="en-US" altLang="en-US" sz="2000" dirty="0">
                <a:solidFill>
                  <a:srgbClr val="FF0000"/>
                </a:solidFill>
              </a:rPr>
              <a:t>Internal Index:</a:t>
            </a:r>
            <a:r>
              <a:rPr lang="en-US" altLang="en-US" sz="2000" dirty="0"/>
              <a:t>  Used to measure the goodness of a clustering structure </a:t>
            </a:r>
            <a:r>
              <a:rPr lang="en-US" altLang="en-US" sz="2000" i="1" dirty="0"/>
              <a:t>without</a:t>
            </a:r>
            <a:r>
              <a:rPr lang="en-US" altLang="en-US" sz="2000" dirty="0"/>
              <a:t> respect to external information. 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US" sz="1600" dirty="0"/>
              <a:t>Sum of Squared Error (SSE)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1600" dirty="0"/>
              <a:t>		</a:t>
            </a:r>
          </a:p>
          <a:p>
            <a:pPr marL="234950" indent="-285750"/>
            <a:r>
              <a:rPr lang="en-US" altLang="en-US" sz="2200" dirty="0"/>
              <a:t>You can use external or internal indices to compare clusters or </a:t>
            </a:r>
            <a:r>
              <a:rPr lang="en-US" altLang="en-US" sz="2200" dirty="0" err="1"/>
              <a:t>clusterings</a:t>
            </a:r>
            <a:endParaRPr lang="en-US" altLang="en-US" sz="2200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Measures of Cluster Validity</a:t>
            </a:r>
            <a:endParaRPr lang="en-US" alt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>
            <a:normAutofit lnSpcReduction="10000"/>
          </a:bodyPr>
          <a:lstStyle/>
          <a:p>
            <a:pPr marL="533400" indent="-533400"/>
            <a:r>
              <a:rPr lang="en-US" altLang="en-US" sz="2400" dirty="0"/>
              <a:t>Two matrices </a:t>
            </a:r>
          </a:p>
          <a:p>
            <a:pPr marL="990600" lvl="1" indent="-533400"/>
            <a:r>
              <a:rPr lang="en-US" altLang="en-US" sz="1800" dirty="0"/>
              <a:t>Proximity Matrix</a:t>
            </a:r>
          </a:p>
          <a:p>
            <a:pPr marL="990600" lvl="1" indent="-533400"/>
            <a:r>
              <a:rPr lang="en-US" altLang="en-US" sz="1800" dirty="0"/>
              <a:t>Ideal Similarity Matrix</a:t>
            </a:r>
          </a:p>
          <a:p>
            <a:pPr marL="1371600" lvl="2" indent="-457200"/>
            <a:r>
              <a:rPr lang="en-US" altLang="en-US" sz="1600" dirty="0"/>
              <a:t>One row and one column for each data point</a:t>
            </a:r>
          </a:p>
          <a:p>
            <a:pPr marL="1371600" lvl="2" indent="-457200"/>
            <a:r>
              <a:rPr lang="en-US" altLang="en-US" sz="1600" dirty="0"/>
              <a:t>An entry is 1 if the associated pair of points belong to the same cluster</a:t>
            </a:r>
          </a:p>
          <a:p>
            <a:pPr marL="1371600" lvl="2" indent="-457200"/>
            <a:r>
              <a:rPr lang="en-US" altLang="en-US" sz="1600" dirty="0"/>
              <a:t>An entry is 0 if the associated pair of points belongs to different clusters</a:t>
            </a:r>
          </a:p>
          <a:p>
            <a:pPr marL="533400" indent="-533400"/>
            <a:r>
              <a:rPr lang="en-US" altLang="en-US" sz="2400" dirty="0"/>
              <a:t>Compute the correlation between the two matrices</a:t>
            </a:r>
          </a:p>
          <a:p>
            <a:pPr marL="990600" lvl="1" indent="-533400"/>
            <a:r>
              <a:rPr lang="en-US" altLang="en-US" sz="1800" dirty="0"/>
              <a:t>Since the matrices are symmetric, only the correlation between </a:t>
            </a:r>
            <a:br>
              <a:rPr lang="en-US" altLang="en-US" sz="1800" dirty="0"/>
            </a:br>
            <a:r>
              <a:rPr lang="en-US" altLang="en-US" sz="1800" dirty="0"/>
              <a:t>n(n-1) / 2 entries needs to be calculated.</a:t>
            </a:r>
          </a:p>
          <a:p>
            <a:pPr marL="533400" indent="-533400"/>
            <a:r>
              <a:rPr lang="en-US" altLang="en-US" sz="2400" dirty="0"/>
              <a:t>High magnitude of correlation indicates that points that belong to the same cluster are close to each other. </a:t>
            </a:r>
          </a:p>
          <a:p>
            <a:pPr marL="1041400" lvl="1" indent="-533400"/>
            <a:r>
              <a:rPr lang="en-US" altLang="en-US" sz="2000" dirty="0"/>
              <a:t>Correlation may be positive or negative depending on whether the similarity matrix is a similarity or dissimilarity matrix</a:t>
            </a:r>
          </a:p>
          <a:p>
            <a:pPr marL="533400" indent="-533400"/>
            <a:r>
              <a:rPr lang="en-US" altLang="en-US" sz="2400" dirty="0"/>
              <a:t>Not a good measure for some density or contiguity based clusters.</a:t>
            </a:r>
            <a:endParaRPr lang="en-US" altLang="en-US" sz="2000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Measuring Cluster Validity Via Correlation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0930" grpId="0" build="p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Measuring Cluster Validity Via Correlation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Correlation of ideal similarity and proximity matrices for the K-means </a:t>
            </a:r>
            <a:r>
              <a:rPr lang="en-US" altLang="en-US" dirty="0" err="1"/>
              <a:t>clusterings</a:t>
            </a:r>
            <a:r>
              <a:rPr lang="en-US" altLang="en-US" dirty="0"/>
              <a:t> of the following two data sets. </a:t>
            </a:r>
          </a:p>
          <a:p>
            <a:endParaRPr lang="en-US" altLang="en-US" dirty="0"/>
          </a:p>
        </p:txBody>
      </p:sp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2667000"/>
            <a:ext cx="365601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788" y="2667000"/>
            <a:ext cx="365601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1373188" y="5867400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Corr = -0.9235</a:t>
            </a: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5030788" y="5867400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Corr = -0.5810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Clusters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 Well-separated clusters</a:t>
            </a:r>
          </a:p>
          <a:p>
            <a:endParaRPr lang="en-US" altLang="en-US" sz="2400" dirty="0"/>
          </a:p>
          <a:p>
            <a:r>
              <a:rPr lang="en-US" altLang="en-US" sz="2400" dirty="0"/>
              <a:t> Prototype-based clusters</a:t>
            </a:r>
          </a:p>
          <a:p>
            <a:endParaRPr lang="en-US" altLang="en-US" sz="2400" dirty="0"/>
          </a:p>
          <a:p>
            <a:r>
              <a:rPr lang="en-US" altLang="en-US" sz="2400" dirty="0"/>
              <a:t> Contiguity-based clusters</a:t>
            </a:r>
          </a:p>
          <a:p>
            <a:endParaRPr lang="en-US" altLang="en-US" sz="2400" dirty="0"/>
          </a:p>
          <a:p>
            <a:r>
              <a:rPr lang="en-US" altLang="en-US" sz="2400" dirty="0"/>
              <a:t> Density-based clusters</a:t>
            </a:r>
          </a:p>
          <a:p>
            <a:endParaRPr lang="en-US" altLang="en-US" sz="2400" dirty="0"/>
          </a:p>
          <a:p>
            <a:r>
              <a:rPr lang="en-US" altLang="en-US" sz="2400" dirty="0"/>
              <a:t>Described by an Objective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en-US" sz="2600"/>
              <a:t>Order the similarity matrix with respect to cluster labels and inspect visually. </a:t>
            </a:r>
          </a:p>
          <a:p>
            <a:pPr marL="342900" indent="-342900"/>
            <a:endParaRPr lang="en-US" altLang="en-US" sz="260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altLang="en-US" sz="2800"/>
              <a:t>Using Similarity Matrix for Cluster Validation</a:t>
            </a: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4413"/>
            <a:ext cx="4268788" cy="320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208213"/>
            <a:ext cx="4268788" cy="320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Using Similarity Matrix for Cluster Validation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Clusters in random data are not so crisp</a:t>
            </a:r>
          </a:p>
          <a:p>
            <a:endParaRPr lang="en-US" altLang="en-US"/>
          </a:p>
        </p:txBody>
      </p:sp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87563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3429000" y="5287963"/>
            <a:ext cx="2895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/>
              <a:t>DBSCAN</a:t>
            </a:r>
          </a:p>
        </p:txBody>
      </p:sp>
      <p:pic>
        <p:nvPicPr>
          <p:cNvPr id="962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087563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2011363"/>
            <a:ext cx="365601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Using Similarity Matrix for Cluster Validation</a:t>
            </a:r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Clusters in random data are not so crisp</a:t>
            </a:r>
          </a:p>
          <a:p>
            <a:endParaRPr lang="en-US" altLang="en-US"/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3505200" y="5211763"/>
            <a:ext cx="2895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/>
              <a:t>K-means</a:t>
            </a:r>
          </a:p>
        </p:txBody>
      </p:sp>
      <p:pic>
        <p:nvPicPr>
          <p:cNvPr id="972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2006600"/>
            <a:ext cx="365601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Using Similarity Matrix for Cluster Validation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Clusters in random data are not so crisp</a:t>
            </a:r>
          </a:p>
          <a:p>
            <a:endParaRPr lang="en-US" altLang="en-US"/>
          </a:p>
        </p:txBody>
      </p:sp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2082800"/>
            <a:ext cx="365601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2082800"/>
            <a:ext cx="365601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3505200" y="5287963"/>
            <a:ext cx="2895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/>
              <a:t>Complete Link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Using Similarity Matrix for Cluster Validation</a:t>
            </a:r>
            <a:endParaRPr lang="en-US" altLang="en-US"/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t="18518" r="12798" b="20370"/>
          <a:stretch>
            <a:fillRect/>
          </a:stretch>
        </p:blipFill>
        <p:spPr bwMode="auto">
          <a:xfrm>
            <a:off x="228600" y="1905000"/>
            <a:ext cx="4800600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3429000" y="4876800"/>
            <a:ext cx="2895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/>
              <a:t>DBSCAN</a:t>
            </a:r>
          </a:p>
        </p:txBody>
      </p:sp>
      <p:pic>
        <p:nvPicPr>
          <p:cNvPr id="993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4259263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en-US" sz="2400" dirty="0"/>
              <a:t>Clusters in more complicated figures aren’t well separated</a:t>
            </a:r>
          </a:p>
          <a:p>
            <a:pPr marL="342900" indent="-342900"/>
            <a:r>
              <a:rPr lang="en-US" altLang="en-US" sz="2200" dirty="0"/>
              <a:t>Internal Index:  Used to measure the goodness of a clustering structure without respect to external information</a:t>
            </a:r>
          </a:p>
          <a:p>
            <a:pPr marL="742950" lvl="1" indent="-285750"/>
            <a:r>
              <a:rPr lang="en-US" altLang="en-US" sz="2000" dirty="0"/>
              <a:t>SSE</a:t>
            </a:r>
          </a:p>
          <a:p>
            <a:pPr marL="342900" indent="-342900"/>
            <a:r>
              <a:rPr lang="en-US" altLang="en-US" sz="2400" dirty="0"/>
              <a:t>SSE is good for comparing two </a:t>
            </a:r>
            <a:r>
              <a:rPr lang="en-US" altLang="en-US" sz="2400" dirty="0" err="1"/>
              <a:t>clusterings</a:t>
            </a:r>
            <a:r>
              <a:rPr lang="en-US" altLang="en-US" sz="2400" dirty="0"/>
              <a:t> or two clusters</a:t>
            </a:r>
          </a:p>
          <a:p>
            <a:pPr marL="342900" indent="-342900"/>
            <a:r>
              <a:rPr lang="en-US" altLang="en-US" sz="2400" dirty="0"/>
              <a:t>Can also be used to estimate the number of clusters</a:t>
            </a:r>
          </a:p>
          <a:p>
            <a:pPr marL="342900" indent="-342900">
              <a:buFont typeface="Monotype Sorts" pitchFamily="2" charset="2"/>
              <a:buNone/>
            </a:pPr>
            <a:endParaRPr lang="en-US" altLang="en-US" sz="2400" dirty="0"/>
          </a:p>
          <a:p>
            <a:pPr marL="342900" indent="-342900"/>
            <a:endParaRPr lang="en-US" altLang="en-US" sz="2400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Internal Measures: SSE</a:t>
            </a:r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/>
          <a:stretch>
            <a:fillRect/>
          </a:stretch>
        </p:blipFill>
        <p:spPr bwMode="auto">
          <a:xfrm>
            <a:off x="5030788" y="3810000"/>
            <a:ext cx="3656012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 b="5556"/>
          <a:stretch>
            <a:fillRect/>
          </a:stretch>
        </p:blipFill>
        <p:spPr bwMode="auto">
          <a:xfrm>
            <a:off x="762000" y="3886200"/>
            <a:ext cx="365601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Internal Measures: SSE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SSE curve for a more complicated data set</a:t>
            </a:r>
          </a:p>
          <a:p>
            <a:endParaRPr lang="en-US" altLang="en-US"/>
          </a:p>
        </p:txBody>
      </p:sp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t="18518" r="12798" b="20370"/>
          <a:stretch>
            <a:fillRect/>
          </a:stretch>
        </p:blipFill>
        <p:spPr bwMode="auto">
          <a:xfrm>
            <a:off x="533400" y="2528888"/>
            <a:ext cx="4343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4495800" y="5424488"/>
            <a:ext cx="426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SSE of clusters found using K-means</a:t>
            </a:r>
          </a:p>
        </p:txBody>
      </p:sp>
      <p:pic>
        <p:nvPicPr>
          <p:cNvPr id="1013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147888"/>
            <a:ext cx="4259263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533400" indent="-533400"/>
            <a:r>
              <a:rPr lang="en-US" altLang="en-US" sz="2400"/>
              <a:t>Need a framework to interpret any measure. </a:t>
            </a:r>
          </a:p>
          <a:p>
            <a:pPr marL="990600" lvl="1" indent="-533400"/>
            <a:r>
              <a:rPr lang="en-US" altLang="en-US" sz="1800"/>
              <a:t>For example, if our measure of evaluation has the value, 10, is that good, fair, or poor?</a:t>
            </a:r>
          </a:p>
          <a:p>
            <a:pPr marL="533400" indent="-533400"/>
            <a:r>
              <a:rPr lang="en-US" altLang="en-US" sz="2400"/>
              <a:t>Statistics provide a framework for cluster validity</a:t>
            </a:r>
          </a:p>
          <a:p>
            <a:pPr marL="990600" lvl="1" indent="-533400"/>
            <a:r>
              <a:rPr lang="en-US" altLang="en-US" sz="1800"/>
              <a:t>The more “atypical” a clustering result is, the more likely it represents valid structure in the data</a:t>
            </a:r>
          </a:p>
          <a:p>
            <a:pPr marL="990600" lvl="1" indent="-533400"/>
            <a:r>
              <a:rPr lang="en-US" altLang="en-US" sz="1800"/>
              <a:t>Can compare the values of an index that result from random data or clusterings to those of a clustering result.</a:t>
            </a:r>
          </a:p>
          <a:p>
            <a:pPr marL="1371600" lvl="2" indent="-457200"/>
            <a:r>
              <a:rPr lang="en-US" altLang="en-US" sz="1600"/>
              <a:t>If the value of the index is unlikely, then the cluster results are valid</a:t>
            </a:r>
          </a:p>
          <a:p>
            <a:pPr marL="990600" lvl="1" indent="-533400"/>
            <a:r>
              <a:rPr lang="en-US" altLang="en-US" sz="1800"/>
              <a:t>These approaches are more complicated and harder to understand.</a:t>
            </a:r>
          </a:p>
          <a:p>
            <a:pPr marL="533400" indent="-533400"/>
            <a:r>
              <a:rPr lang="en-US" altLang="en-US" sz="2400"/>
              <a:t>For comparing the results of two different sets of cluster analyses, a framework is less necessary.</a:t>
            </a:r>
          </a:p>
          <a:p>
            <a:pPr marL="990600" lvl="1" indent="-533400"/>
            <a:r>
              <a:rPr lang="en-US" altLang="en-US" sz="1800"/>
              <a:t>However, there is the question of whether the difference between two index values is significant</a:t>
            </a:r>
          </a:p>
          <a:p>
            <a:pPr marL="533400" indent="-533400"/>
            <a:endParaRPr lang="en-US" altLang="en-US" sz="200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Framework for Cluster Validity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0146" grpId="0" build="p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en-US" sz="3200" dirty="0"/>
              <a:t>Example</a:t>
            </a:r>
          </a:p>
          <a:p>
            <a:pPr marL="742950" lvl="1" indent="-285750"/>
            <a:r>
              <a:rPr lang="en-US" altLang="en-US" sz="2000" dirty="0"/>
              <a:t>Compare SSE of three cohesive clusters against three clusters in random data</a:t>
            </a:r>
          </a:p>
          <a:p>
            <a:pPr marL="742950" lvl="1" indent="-285750">
              <a:buFont typeface="Arial" charset="0"/>
              <a:buNone/>
            </a:pPr>
            <a:endParaRPr lang="en-US" altLang="en-US" sz="2000" dirty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80400" cy="533400"/>
          </a:xfrm>
        </p:spPr>
        <p:txBody>
          <a:bodyPr/>
          <a:lstStyle/>
          <a:p>
            <a:r>
              <a:rPr lang="en-US" altLang="en-US" sz="2800"/>
              <a:t>Statistical Framework for SSE</a:t>
            </a:r>
            <a:endParaRPr lang="en-US" altLang="en-US"/>
          </a:p>
        </p:txBody>
      </p:sp>
      <p:grpSp>
        <p:nvGrpSpPr>
          <p:cNvPr id="103428" name="Group 4"/>
          <p:cNvGrpSpPr>
            <a:grpSpLocks/>
          </p:cNvGrpSpPr>
          <p:nvPr/>
        </p:nvGrpSpPr>
        <p:grpSpPr bwMode="auto">
          <a:xfrm>
            <a:off x="457200" y="2286000"/>
            <a:ext cx="7848600" cy="3124200"/>
            <a:chOff x="288" y="1488"/>
            <a:chExt cx="4944" cy="1968"/>
          </a:xfrm>
        </p:grpSpPr>
        <p:pic>
          <p:nvPicPr>
            <p:cNvPr id="1034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10"/>
            <a:stretch>
              <a:fillRect/>
            </a:stretch>
          </p:blipFill>
          <p:spPr bwMode="auto">
            <a:xfrm>
              <a:off x="2543" y="1536"/>
              <a:ext cx="268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10" t="4759"/>
            <a:stretch>
              <a:fillRect/>
            </a:stretch>
          </p:blipFill>
          <p:spPr bwMode="auto">
            <a:xfrm>
              <a:off x="288" y="1488"/>
              <a:ext cx="2401" cy="1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31" name="Rectangle 7"/>
            <p:cNvSpPr>
              <a:spLocks noChangeArrowheads="1"/>
            </p:cNvSpPr>
            <p:nvPr/>
          </p:nvSpPr>
          <p:spPr bwMode="auto">
            <a:xfrm>
              <a:off x="912" y="1872"/>
              <a:ext cx="960" cy="9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810000" y="5410200"/>
            <a:ext cx="510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en-US" b="0" dirty="0"/>
              <a:t>Histogram shows SSE of three clusters in 500 sets of random data points of size 100 distributed over the range 0.2 – 0.8 for x and y values</a:t>
            </a:r>
          </a:p>
          <a:p>
            <a:endParaRPr 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1181100" y="5487988"/>
            <a:ext cx="18288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SSE = 0.005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en-US" sz="2600" dirty="0"/>
              <a:t>Correlation of ideal similarity and proximity matrices for the K-means </a:t>
            </a:r>
            <a:r>
              <a:rPr lang="en-US" altLang="en-US" sz="2600" dirty="0" err="1"/>
              <a:t>clusterings</a:t>
            </a:r>
            <a:r>
              <a:rPr lang="en-US" altLang="en-US" sz="2600" dirty="0"/>
              <a:t> of the following two data sets. </a:t>
            </a:r>
          </a:p>
          <a:p>
            <a:pPr marL="342900" indent="-342900"/>
            <a:endParaRPr lang="en-US" altLang="en-US" sz="2600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altLang="en-US" sz="2800"/>
              <a:t>Statistical Framework for Correlation</a:t>
            </a:r>
          </a:p>
        </p:txBody>
      </p:sp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908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92388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685800" y="5257800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Corr = -0.9235</a:t>
            </a:r>
          </a:p>
        </p:txBody>
      </p: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3429000" y="5257800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Corr = -0.5810</a:t>
            </a:r>
          </a:p>
        </p:txBody>
      </p:sp>
      <p:pic>
        <p:nvPicPr>
          <p:cNvPr id="1044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133600"/>
            <a:ext cx="3656013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56388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Correlation is negative because it is calculated between a distance matrix and the ideal similarity matrix. Higher magnitude is better.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86438" y="4918403"/>
            <a:ext cx="2976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Histogram of  correlation for 500 random data sets of size 100 with </a:t>
            </a:r>
            <a:r>
              <a:rPr lang="en-US" b="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0" dirty="0"/>
              <a:t> and </a:t>
            </a:r>
            <a:r>
              <a:rPr lang="en-US" b="0" i="1" dirty="0"/>
              <a:t>y</a:t>
            </a:r>
            <a:r>
              <a:rPr lang="en-US" b="0" dirty="0"/>
              <a:t> values  of points between 0.2 and 0.8.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146489752</TotalTime>
  <Pages>3</Pages>
  <Words>4051</Words>
  <Application>Microsoft Office PowerPoint</Application>
  <PresentationFormat>On-screen Show (4:3)</PresentationFormat>
  <Paragraphs>839</Paragraphs>
  <Slides>106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106</vt:i4>
      </vt:variant>
    </vt:vector>
  </HeadingPairs>
  <TitlesOfParts>
    <vt:vector size="120" baseType="lpstr">
      <vt:lpstr>Arial</vt:lpstr>
      <vt:lpstr>Cambria Math</vt:lpstr>
      <vt:lpstr>Monotype Sorts</vt:lpstr>
      <vt:lpstr>Symbol</vt:lpstr>
      <vt:lpstr>Tahoma</vt:lpstr>
      <vt:lpstr>Times New Roman</vt:lpstr>
      <vt:lpstr>Wingdings</vt:lpstr>
      <vt:lpstr>LC.BRev.FY97</vt:lpstr>
      <vt:lpstr>Document</vt:lpstr>
      <vt:lpstr>VISIO</vt:lpstr>
      <vt:lpstr>Bitmap Image</vt:lpstr>
      <vt:lpstr>Equation</vt:lpstr>
      <vt:lpstr>Visio</vt:lpstr>
      <vt:lpstr>MSPhotoEd.3</vt:lpstr>
      <vt:lpstr>Data Mining Cluster Analysis: Basic Concepts  and Algorithms</vt:lpstr>
      <vt:lpstr>What is Cluster Analysis?</vt:lpstr>
      <vt:lpstr>Applications of Cluster Analysis</vt:lpstr>
      <vt:lpstr>Notion of a Cluster can be Ambiguous</vt:lpstr>
      <vt:lpstr>Types of Clusterings</vt:lpstr>
      <vt:lpstr>Partitional Clustering</vt:lpstr>
      <vt:lpstr>Hierarchical Clustering</vt:lpstr>
      <vt:lpstr>Other Distinctions Between Sets of Clusters</vt:lpstr>
      <vt:lpstr>Types of Clusters</vt:lpstr>
      <vt:lpstr>Types of Clusters: Well-Separated</vt:lpstr>
      <vt:lpstr>Types of Clusters: Prototype-Based</vt:lpstr>
      <vt:lpstr>Types of Clusters: Contiguity-Based</vt:lpstr>
      <vt:lpstr>Types of Clusters: Density-Based</vt:lpstr>
      <vt:lpstr>Types of Clusters: Objective Function</vt:lpstr>
      <vt:lpstr>Characteristics of the Input Data Are Important</vt:lpstr>
      <vt:lpstr>Clustering Algorithms</vt:lpstr>
      <vt:lpstr>K-means Clustering</vt:lpstr>
      <vt:lpstr>Example of K-means Clustering</vt:lpstr>
      <vt:lpstr>Example of K-means Clustering</vt:lpstr>
      <vt:lpstr>K-means Clustering – Details</vt:lpstr>
      <vt:lpstr> K-means Objective Function</vt:lpstr>
      <vt:lpstr>Two different K-means Clusterings</vt:lpstr>
      <vt:lpstr>Importance of Choosing Initial Centroids …</vt:lpstr>
      <vt:lpstr>Importance of Choosing Initial Centroids …</vt:lpstr>
      <vt:lpstr>Importance of Choosing Intial Centroids</vt:lpstr>
      <vt:lpstr>Problems with Selecting Initial Points</vt:lpstr>
      <vt:lpstr>10 Clusters Example</vt:lpstr>
      <vt:lpstr>10 Clusters Example</vt:lpstr>
      <vt:lpstr>10 Clusters Example</vt:lpstr>
      <vt:lpstr>10 Clusters Example</vt:lpstr>
      <vt:lpstr>Solutions to Initial Centroids Problem</vt:lpstr>
      <vt:lpstr>K-means++</vt:lpstr>
      <vt:lpstr>Pre-processing and Post-processing</vt:lpstr>
      <vt:lpstr>Empty Clusters</vt:lpstr>
      <vt:lpstr>Handling Empty Clusters</vt:lpstr>
      <vt:lpstr>Updating Centers Incrementally</vt:lpstr>
      <vt:lpstr>Splitting Loose Clusters</vt:lpstr>
      <vt:lpstr>Bisecting K-means</vt:lpstr>
      <vt:lpstr>Bisecting K-means Example</vt:lpstr>
      <vt:lpstr>Limitations of K-means</vt:lpstr>
      <vt:lpstr>Limitations of K-means: Differing Sizes</vt:lpstr>
      <vt:lpstr>Limitations of K-means: Differing Density</vt:lpstr>
      <vt:lpstr>Limitations of K-means: Non-globular Shapes</vt:lpstr>
      <vt:lpstr>Overcoming K-means Limitations</vt:lpstr>
      <vt:lpstr>Overcoming K-means Limitations</vt:lpstr>
      <vt:lpstr>Overcoming K-means Limitations</vt:lpstr>
      <vt:lpstr>Hierarchical Clustering </vt:lpstr>
      <vt:lpstr>Strengths of Hierarchical Clustering</vt:lpstr>
      <vt:lpstr>Hierarchical Clustering</vt:lpstr>
      <vt:lpstr>Agglomerative Clustering Algorithm</vt:lpstr>
      <vt:lpstr>Starting Situation </vt:lpstr>
      <vt:lpstr>Intermediate Situation</vt:lpstr>
      <vt:lpstr>Intermediate Situation</vt:lpstr>
      <vt:lpstr>After Merging</vt:lpstr>
      <vt:lpstr>How to Define Inter-Cluster Distance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MIN or Single Link </vt:lpstr>
      <vt:lpstr>Hierarchical Clustering: MIN</vt:lpstr>
      <vt:lpstr>Strength of MIN</vt:lpstr>
      <vt:lpstr>Limitations of MIN</vt:lpstr>
      <vt:lpstr>MAX or Complete Linkage</vt:lpstr>
      <vt:lpstr>Hierarchical Clustering: MAX</vt:lpstr>
      <vt:lpstr>Strength of MAX</vt:lpstr>
      <vt:lpstr>Limitations of MAX</vt:lpstr>
      <vt:lpstr>Group Average</vt:lpstr>
      <vt:lpstr>Hierarchical Clustering: Group Average</vt:lpstr>
      <vt:lpstr>Hierarchical Clustering: Group Average</vt:lpstr>
      <vt:lpstr>Cluster Similarity: Ward’s Method</vt:lpstr>
      <vt:lpstr>Hierarchical Clustering: Comparison</vt:lpstr>
      <vt:lpstr>Hierarchical Clustering:  Time and Space requirements</vt:lpstr>
      <vt:lpstr>Hierarchical Clustering:  Problems and Limitations</vt:lpstr>
      <vt:lpstr>Density Based Clustering</vt:lpstr>
      <vt:lpstr>DBSCAN</vt:lpstr>
      <vt:lpstr>DBSCAN: Core, Border, and Noise Points</vt:lpstr>
      <vt:lpstr>DBSCAN: Core, Border and Noise Points</vt:lpstr>
      <vt:lpstr>DBSCAN Algorithm</vt:lpstr>
      <vt:lpstr>When DBSCAN Works Well</vt:lpstr>
      <vt:lpstr>When DBSCAN Does NOT Work Well</vt:lpstr>
      <vt:lpstr>When DBSCAN Does NOT Work Well</vt:lpstr>
      <vt:lpstr>DBSCAN: Determining EPS and MinPts</vt:lpstr>
      <vt:lpstr>Cluster Validity </vt:lpstr>
      <vt:lpstr>Clusters found in Random Data</vt:lpstr>
      <vt:lpstr>Different Aspects of Cluster Validation</vt:lpstr>
      <vt:lpstr>Measures of Cluster Validity</vt:lpstr>
      <vt:lpstr>Measuring Cluster Validity Via Correlation</vt:lpstr>
      <vt:lpstr>Measuring Cluster Validity Via Correlation</vt:lpstr>
      <vt:lpstr>Using Similarity Matrix for Cluster Validation</vt:lpstr>
      <vt:lpstr>Using Similarity Matrix for Cluster Validation</vt:lpstr>
      <vt:lpstr>Using Similarity Matrix for Cluster Validation</vt:lpstr>
      <vt:lpstr>Using Similarity Matrix for Cluster Validation</vt:lpstr>
      <vt:lpstr>Using Similarity Matrix for Cluster Validation</vt:lpstr>
      <vt:lpstr>Internal Measures: SSE</vt:lpstr>
      <vt:lpstr>Internal Measures: SSE</vt:lpstr>
      <vt:lpstr>Framework for Cluster Validity</vt:lpstr>
      <vt:lpstr>Statistical Framework for SSE</vt:lpstr>
      <vt:lpstr>Statistical Framework for Correlation</vt:lpstr>
      <vt:lpstr>Internal Measures: Cohesion and Separation</vt:lpstr>
      <vt:lpstr>Internal Measures: Cohesion and Separation</vt:lpstr>
      <vt:lpstr>Internal Measures: Cohesion and Separation</vt:lpstr>
      <vt:lpstr>Internal Measures: Silhouette Coefficient</vt:lpstr>
      <vt:lpstr>Internal Measures: SSE</vt:lpstr>
      <vt:lpstr>External Measures of Cluster Validity: Entropy and Purity</vt:lpstr>
      <vt:lpstr>Final Comment on Cluster Validity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kumar001</cp:lastModifiedBy>
  <cp:revision>620</cp:revision>
  <cp:lastPrinted>2017-03-24T21:43:53Z</cp:lastPrinted>
  <dcterms:created xsi:type="dcterms:W3CDTF">1998-03-18T13:44:31Z</dcterms:created>
  <dcterms:modified xsi:type="dcterms:W3CDTF">2020-11-23T01:24:47Z</dcterms:modified>
</cp:coreProperties>
</file>