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97" r:id="rId2"/>
    <p:sldId id="333" r:id="rId3"/>
    <p:sldId id="398" r:id="rId4"/>
  </p:sldIdLst>
  <p:sldSz cx="9144000" cy="6858000" type="screen4x3"/>
  <p:notesSz cx="7023100" cy="93091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F7"/>
    <a:srgbClr val="F9FBFD"/>
    <a:srgbClr val="F8F7F2"/>
    <a:srgbClr val="F6F5EE"/>
    <a:srgbClr val="29C4E3"/>
    <a:srgbClr val="E4E4E4"/>
    <a:srgbClr val="FFA3FF"/>
    <a:srgbClr val="E2F1F6"/>
    <a:srgbClr val="FF00FF"/>
    <a:srgbClr val="EBF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2" autoAdjust="0"/>
    <p:restoredTop sz="94291" autoAdjust="0"/>
  </p:normalViewPr>
  <p:slideViewPr>
    <p:cSldViewPr>
      <p:cViewPr varScale="1">
        <p:scale>
          <a:sx n="86" d="100"/>
          <a:sy n="86" d="100"/>
        </p:scale>
        <p:origin x="1805"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605" tIns="46803" rIns="93605" bIns="46803"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605" tIns="46803" rIns="93605" bIns="46803" rtlCol="0"/>
          <a:lstStyle>
            <a:lvl1pPr algn="r">
              <a:defRPr sz="1200"/>
            </a:lvl1pPr>
          </a:lstStyle>
          <a:p>
            <a:fld id="{FB1861DB-65CB-45F2-9CAE-951931FCD298}" type="datetimeFigureOut">
              <a:rPr lang="en-US" smtClean="0"/>
              <a:t>7/24/2019</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605" tIns="46803" rIns="93605" bIns="46803"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605" tIns="46803" rIns="93605" bIns="4680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605" tIns="46803" rIns="93605" bIns="46803"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29"/>
            <a:ext cx="3043343" cy="465455"/>
          </a:xfrm>
          <a:prstGeom prst="rect">
            <a:avLst/>
          </a:prstGeom>
        </p:spPr>
        <p:txBody>
          <a:bodyPr vert="horz" lIns="93605" tIns="46803" rIns="93605" bIns="46803" rtlCol="0" anchor="b"/>
          <a:lstStyle>
            <a:lvl1pPr algn="r">
              <a:defRPr sz="1200"/>
            </a:lvl1pPr>
          </a:lstStyle>
          <a:p>
            <a:fld id="{EA90600E-19FC-43AD-93DF-49B6D7644C61}" type="slidenum">
              <a:rPr lang="en-US" smtClean="0"/>
              <a:t>‹#›</a:t>
            </a:fld>
            <a:endParaRPr lang="en-US"/>
          </a:p>
        </p:txBody>
      </p:sp>
    </p:spTree>
    <p:extLst>
      <p:ext uri="{BB962C8B-B14F-4D97-AF65-F5344CB8AC3E}">
        <p14:creationId xmlns:p14="http://schemas.microsoft.com/office/powerpoint/2010/main" val="48440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57520E53-7101-4D5F-AE9B-F2DFC8D89484}" type="slidenum">
              <a:rPr lang="en-US" smtClean="0"/>
              <a:pPr/>
              <a:t>1</a:t>
            </a:fld>
            <a:endParaRPr lang="en-US" dirty="0"/>
          </a:p>
        </p:txBody>
      </p:sp>
    </p:spTree>
    <p:extLst>
      <p:ext uri="{BB962C8B-B14F-4D97-AF65-F5344CB8AC3E}">
        <p14:creationId xmlns:p14="http://schemas.microsoft.com/office/powerpoint/2010/main" val="413541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1187450" y="695325"/>
            <a:ext cx="4651375" cy="3489325"/>
          </a:xfrm>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dirty="0">
              <a:solidFill>
                <a:srgbClr val="464646"/>
              </a:solidFill>
            </a:endParaRPr>
          </a:p>
        </p:txBody>
      </p:sp>
      <p:sp>
        <p:nvSpPr>
          <p:cNvPr id="4" name="Slide Number Placeholder 3"/>
          <p:cNvSpPr>
            <a:spLocks noGrp="1"/>
          </p:cNvSpPr>
          <p:nvPr>
            <p:ph type="sldNum" sz="quarter" idx="5"/>
          </p:nvPr>
        </p:nvSpPr>
        <p:spPr/>
        <p:txBody>
          <a:bodyPr lIns="96364" tIns="48185" rIns="96364" bIns="48185"/>
          <a:lstStyle/>
          <a:p>
            <a:pPr>
              <a:defRPr/>
            </a:pPr>
            <a:fld id="{7AFD7D45-0722-46E6-9A9E-EEBD0C1AF945}"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359302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1187450" y="695325"/>
            <a:ext cx="4651375" cy="3489325"/>
          </a:xfrm>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dirty="0">
              <a:solidFill>
                <a:srgbClr val="464646"/>
              </a:solidFill>
            </a:endParaRPr>
          </a:p>
        </p:txBody>
      </p:sp>
      <p:sp>
        <p:nvSpPr>
          <p:cNvPr id="4" name="Slide Number Placeholder 3"/>
          <p:cNvSpPr>
            <a:spLocks noGrp="1"/>
          </p:cNvSpPr>
          <p:nvPr>
            <p:ph type="sldNum" sz="quarter" idx="5"/>
          </p:nvPr>
        </p:nvSpPr>
        <p:spPr/>
        <p:txBody>
          <a:bodyPr lIns="96364" tIns="48185" rIns="96364" bIns="48185"/>
          <a:lstStyle/>
          <a:p>
            <a:pPr>
              <a:defRPr/>
            </a:pPr>
            <a:fld id="{7AFD7D45-0722-46E6-9A9E-EEBD0C1AF945}"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174361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A32FF56-3389-46FA-8B9A-FB17FF67DA5F}"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18111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32FF56-3389-46FA-8B9A-FB17FF67DA5F}"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109265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32FF56-3389-46FA-8B9A-FB17FF67DA5F}"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418538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Standard Page Template">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extLst>
              <p:ext uri="{D42A27DB-BD31-4B8C-83A1-F6EECF244321}">
                <p14:modId xmlns:p14="http://schemas.microsoft.com/office/powerpoint/2010/main" val="380915625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63" name="think-cell Slide" r:id="rId4" imgW="0" imgH="0" progId="TCLayout.ActiveDocument.1">
                  <p:embed/>
                </p:oleObj>
              </mc:Choice>
              <mc:Fallback>
                <p:oleObj name="think-cell Slide" r:id="rId4" imgW="0" imgH="0" progId="TCLayout.ActiveDocument.1">
                  <p:embed/>
                  <p:pic>
                    <p:nvPicPr>
                      <p:cNvPr id="4" name="Rectangle 1"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ound Same Side Corner Rectangle 8"/>
          <p:cNvSpPr/>
          <p:nvPr userDrawn="1"/>
        </p:nvSpPr>
        <p:spPr>
          <a:xfrm flipV="1">
            <a:off x="0" y="109731"/>
            <a:ext cx="9144000" cy="6576363"/>
          </a:xfrm>
          <a:custGeom>
            <a:avLst/>
            <a:gdLst/>
            <a:ahLst/>
            <a:cxnLst/>
            <a:rect l="l" t="t" r="r" b="b"/>
            <a:pathLst>
              <a:path w="9144000" h="6576363">
                <a:moveTo>
                  <a:pt x="0" y="6576363"/>
                </a:moveTo>
                <a:lnTo>
                  <a:pt x="9144000" y="6576363"/>
                </a:lnTo>
                <a:lnTo>
                  <a:pt x="9144000" y="628442"/>
                </a:lnTo>
                <a:lnTo>
                  <a:pt x="9144000" y="129534"/>
                </a:lnTo>
                <a:lnTo>
                  <a:pt x="9144000" y="0"/>
                </a:lnTo>
                <a:lnTo>
                  <a:pt x="2096745" y="0"/>
                </a:lnTo>
                <a:cubicBezTo>
                  <a:pt x="1992463" y="0"/>
                  <a:pt x="1900046" y="50800"/>
                  <a:pt x="1843617" y="129534"/>
                </a:cubicBezTo>
                <a:lnTo>
                  <a:pt x="0" y="1295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6" name="Straight Connector 5"/>
          <p:cNvCxnSpPr/>
          <p:nvPr/>
        </p:nvCxnSpPr>
        <p:spPr>
          <a:xfrm flipV="1">
            <a:off x="0" y="657896"/>
            <a:ext cx="9144000"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 y="188625"/>
            <a:ext cx="8859838" cy="458676"/>
          </a:xfrm>
        </p:spPr>
        <p:txBody>
          <a:bodyPr>
            <a:normAutofit/>
          </a:bodyPr>
          <a:lstStyle>
            <a:lvl1pPr algn="l">
              <a:defRPr sz="1800"/>
            </a:lvl1pPr>
          </a:lstStyle>
          <a:p>
            <a:r>
              <a:rPr lang="en-US" dirty="0"/>
              <a:t>Click to edit Master title style</a:t>
            </a:r>
          </a:p>
        </p:txBody>
      </p:sp>
      <p:sp>
        <p:nvSpPr>
          <p:cNvPr id="3" name="Content Placeholder 2"/>
          <p:cNvSpPr>
            <a:spLocks noGrp="1"/>
          </p:cNvSpPr>
          <p:nvPr>
            <p:ph idx="1"/>
          </p:nvPr>
        </p:nvSpPr>
        <p:spPr>
          <a:xfrm>
            <a:off x="73153" y="1007177"/>
            <a:ext cx="8848725" cy="4525963"/>
          </a:xfrm>
        </p:spPr>
        <p:txBody>
          <a:bodyPr>
            <a:normAutofit/>
          </a:bodyPr>
          <a:lstStyle>
            <a:lvl1pPr marL="173736" indent="-173736" algn="l" rtl="0" eaLnBrk="0" fontAlgn="base" hangingPunct="0">
              <a:spcBef>
                <a:spcPts val="300"/>
              </a:spcBef>
              <a:spcAft>
                <a:spcPct val="0"/>
              </a:spcAft>
              <a:buClr>
                <a:srgbClr val="7F7F7F"/>
              </a:buClr>
              <a:buFont typeface="Wingdings" charset="2"/>
              <a:buChar char="§"/>
              <a:defRPr lang="en-US" sz="1200" kern="1200" dirty="0" smtClean="0">
                <a:solidFill>
                  <a:schemeClr val="tx1"/>
                </a:solidFill>
                <a:latin typeface="+mn-lt"/>
                <a:ea typeface="+mn-ea"/>
                <a:cs typeface="+mn-cs"/>
              </a:defRPr>
            </a:lvl1pPr>
            <a:lvl2pPr marL="402336" indent="-173736" algn="l" rtl="0" eaLnBrk="0" fontAlgn="base" hangingPunct="0">
              <a:spcBef>
                <a:spcPts val="300"/>
              </a:spcBef>
              <a:spcAft>
                <a:spcPct val="0"/>
              </a:spcAft>
              <a:buClr>
                <a:srgbClr val="7F7F7F"/>
              </a:buClr>
              <a:buFont typeface="Arial" panose="020B0604020202020204" pitchFamily="34" charset="0"/>
              <a:buChar char="–"/>
              <a:defRPr lang="en-US" sz="1000" kern="1200" dirty="0" smtClean="0">
                <a:solidFill>
                  <a:schemeClr val="tx1"/>
                </a:solidFill>
                <a:latin typeface="+mn-lt"/>
                <a:ea typeface="+mn-ea"/>
                <a:cs typeface="+mn-cs"/>
              </a:defRPr>
            </a:lvl2pPr>
            <a:lvl3pPr marL="1086572" indent="-173736" algn="l" rtl="0" eaLnBrk="0" fontAlgn="base" hangingPunct="0">
              <a:spcBef>
                <a:spcPts val="300"/>
              </a:spcBef>
              <a:spcAft>
                <a:spcPct val="0"/>
              </a:spcAft>
              <a:buClr>
                <a:srgbClr val="7F7F7F"/>
              </a:buClr>
              <a:buFont typeface="Wingdings" charset="2"/>
              <a:buChar char="§"/>
              <a:defRPr lang="en-US" sz="1000" kern="1200" dirty="0" smtClean="0">
                <a:solidFill>
                  <a:schemeClr val="tx1"/>
                </a:solidFill>
                <a:latin typeface="+mn-lt"/>
                <a:ea typeface="+mn-ea"/>
                <a:cs typeface="+mn-cs"/>
              </a:defRPr>
            </a:lvl3pPr>
            <a:lvl4pPr marL="1598926" indent="-173736" algn="l" rtl="0" eaLnBrk="0" fontAlgn="base" hangingPunct="0">
              <a:spcBef>
                <a:spcPts val="300"/>
              </a:spcBef>
              <a:spcAft>
                <a:spcPct val="0"/>
              </a:spcAft>
              <a:buClr>
                <a:srgbClr val="7F7F7F"/>
              </a:buClr>
              <a:buFont typeface="Wingdings" charset="2"/>
              <a:buChar char="§"/>
              <a:defRPr lang="en-US" sz="1000" kern="1200" dirty="0" smtClean="0">
                <a:solidFill>
                  <a:schemeClr val="tx1"/>
                </a:solidFill>
                <a:latin typeface="+mn-lt"/>
                <a:ea typeface="+mn-ea"/>
                <a:cs typeface="+mn-cs"/>
              </a:defRPr>
            </a:lvl4pPr>
            <a:lvl5pPr marL="917575" indent="-171450" algn="l" rtl="0" eaLnBrk="0" fontAlgn="base" hangingPunct="0">
              <a:spcBef>
                <a:spcPts val="300"/>
              </a:spcBef>
              <a:spcAft>
                <a:spcPct val="0"/>
              </a:spcAft>
              <a:buClr>
                <a:srgbClr val="7F7F7F"/>
              </a:buClr>
              <a:buFont typeface="Wingdings" charset="2"/>
              <a:buChar char="§"/>
              <a:defRPr lang="en-US" sz="10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marL="571500" lvl="2" indent="-171450" algn="l" rtl="0" eaLnBrk="0" fontAlgn="base" hangingPunct="0">
              <a:spcBef>
                <a:spcPts val="300"/>
              </a:spcBef>
              <a:spcAft>
                <a:spcPct val="0"/>
              </a:spcAft>
              <a:buClr>
                <a:srgbClr val="7F7F7F"/>
              </a:buClr>
              <a:buFont typeface="Wingdings" charset="2"/>
              <a:buChar char="§"/>
            </a:pPr>
            <a:r>
              <a:rPr lang="en-US" dirty="0"/>
              <a:t>Third level</a:t>
            </a:r>
          </a:p>
          <a:p>
            <a:pPr marL="742950" lvl="3" indent="-171450" algn="l" rtl="0" eaLnBrk="0" fontAlgn="base" hangingPunct="0">
              <a:spcBef>
                <a:spcPts val="300"/>
              </a:spcBef>
              <a:spcAft>
                <a:spcPct val="0"/>
              </a:spcAft>
              <a:buClr>
                <a:srgbClr val="7F7F7F"/>
              </a:buClr>
              <a:buFont typeface="Arial" pitchFamily="34" charset="0"/>
              <a:buChar char="–"/>
            </a:pPr>
            <a:r>
              <a:rPr lang="en-US" dirty="0"/>
              <a:t>Fourth level</a:t>
            </a:r>
          </a:p>
          <a:p>
            <a:pPr marL="914400" lvl="4" indent="-168275" algn="l" defTabSz="914400" rtl="0" eaLnBrk="0" fontAlgn="base" hangingPunct="0">
              <a:spcBef>
                <a:spcPts val="300"/>
              </a:spcBef>
              <a:spcAft>
                <a:spcPct val="0"/>
              </a:spcAft>
              <a:buClr>
                <a:srgbClr val="7F7F7F"/>
              </a:buClr>
              <a:buFont typeface="Wingdings" charset="2"/>
              <a:buChar char="§"/>
            </a:pPr>
            <a:r>
              <a:rPr lang="en-US" dirty="0"/>
              <a:t>Fifth level</a:t>
            </a:r>
          </a:p>
        </p:txBody>
      </p:sp>
      <p:sp>
        <p:nvSpPr>
          <p:cNvPr id="7" name="Round Same Side Corner Rectangle 6"/>
          <p:cNvSpPr/>
          <p:nvPr userDrawn="1"/>
        </p:nvSpPr>
        <p:spPr>
          <a:xfrm rot="10800000">
            <a:off x="3032760" y="1"/>
            <a:ext cx="3078480" cy="170815"/>
          </a:xfrm>
          <a:prstGeom prst="round2SameRect">
            <a:avLst>
              <a:gd name="adj1" fmla="val 50000"/>
              <a:gd name="adj2" fmla="val 0"/>
            </a:avLst>
          </a:prstGeom>
          <a:pattFill prst="ltDnDiag">
            <a:fgClr>
              <a:schemeClr val="tx1">
                <a:lumMod val="85000"/>
                <a:lumOff val="15000"/>
              </a:schemeClr>
            </a:fgClr>
            <a:bgClr>
              <a:schemeClr val="tx1">
                <a:lumMod val="75000"/>
                <a:lumOff val="25000"/>
              </a:schemeClr>
            </a:bgClr>
          </a:pattFill>
          <a:ln w="3175">
            <a:gradFill flip="none" rotWithShape="1">
              <a:gsLst>
                <a:gs pos="99333">
                  <a:schemeClr val="bg1">
                    <a:lumMod val="50000"/>
                    <a:alpha val="54000"/>
                  </a:schemeClr>
                </a:gs>
                <a:gs pos="0">
                  <a:schemeClr val="bg1">
                    <a:lumMod val="50000"/>
                    <a:alpha val="0"/>
                  </a:schemeClr>
                </a:gs>
                <a:gs pos="54000">
                  <a:schemeClr val="bg1"/>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 Placeholder 11"/>
          <p:cNvSpPr>
            <a:spLocks noGrp="1"/>
          </p:cNvSpPr>
          <p:nvPr>
            <p:ph type="body" sz="quarter" idx="10" hasCustomPrompt="1"/>
          </p:nvPr>
        </p:nvSpPr>
        <p:spPr>
          <a:xfrm>
            <a:off x="3075940" y="-6495"/>
            <a:ext cx="2992120" cy="165736"/>
          </a:xfrm>
        </p:spPr>
        <p:txBody>
          <a:bodyPr lIns="27432" tIns="18288" rIns="27432" bIns="27432"/>
          <a:lstStyle>
            <a:lvl1pPr marL="0" indent="0" algn="ctr">
              <a:buNone/>
              <a:defRPr sz="1000" b="1">
                <a:solidFill>
                  <a:schemeClr val="bg1"/>
                </a:solidFill>
              </a:defRPr>
            </a:lvl1pPr>
            <a:lvl2pPr marL="456832" indent="0" algn="ctr">
              <a:buNone/>
              <a:defRPr sz="900" b="1"/>
            </a:lvl2pPr>
            <a:lvl3pPr marL="913672" indent="0" algn="ctr">
              <a:buNone/>
              <a:defRPr sz="900" b="1"/>
            </a:lvl3pPr>
            <a:lvl4pPr marL="1370507" indent="0" algn="ctr">
              <a:buNone/>
              <a:defRPr sz="900" b="1"/>
            </a:lvl4pPr>
            <a:lvl5pPr marL="1827344" indent="0" algn="ctr">
              <a:buNone/>
              <a:defRPr sz="900" b="1"/>
            </a:lvl5pPr>
          </a:lstStyle>
          <a:p>
            <a:pPr lvl="0"/>
            <a:r>
              <a:rPr lang="en-US" dirty="0"/>
              <a:t>CLICK TO EDIT MASTER TEXT STYLES</a:t>
            </a:r>
          </a:p>
        </p:txBody>
      </p:sp>
      <p:grpSp>
        <p:nvGrpSpPr>
          <p:cNvPr id="26" name="Group 25"/>
          <p:cNvGrpSpPr/>
          <p:nvPr userDrawn="1"/>
        </p:nvGrpSpPr>
        <p:grpSpPr>
          <a:xfrm>
            <a:off x="3" y="6553199"/>
            <a:ext cx="1869147" cy="27432"/>
            <a:chOff x="1" y="6536056"/>
            <a:chExt cx="1869147" cy="27432"/>
          </a:xfrm>
        </p:grpSpPr>
        <p:sp>
          <p:nvSpPr>
            <p:cNvPr id="27" name="Parallelogram 26"/>
            <p:cNvSpPr/>
            <p:nvPr userDrawn="1"/>
          </p:nvSpPr>
          <p:spPr>
            <a:xfrm flipV="1">
              <a:off x="808583" y="6536056"/>
              <a:ext cx="539496" cy="27432"/>
            </a:xfrm>
            <a:prstGeom prst="parallelogram">
              <a:avLst>
                <a:gd name="adj" fmla="val 97867"/>
              </a:avLst>
            </a:prstGeom>
            <a:solidFill>
              <a:srgbClr val="C6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Parallelogram 27"/>
            <p:cNvSpPr/>
            <p:nvPr userDrawn="1"/>
          </p:nvSpPr>
          <p:spPr>
            <a:xfrm flipV="1">
              <a:off x="1329652" y="6536056"/>
              <a:ext cx="539496" cy="27432"/>
            </a:xfrm>
            <a:prstGeom prst="parallelogram">
              <a:avLst>
                <a:gd name="adj" fmla="val 97867"/>
              </a:avLst>
            </a:prstGeom>
            <a:solidFill>
              <a:srgbClr val="3BB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9" name="Parallelogram 28"/>
            <p:cNvSpPr/>
            <p:nvPr userDrawn="1"/>
          </p:nvSpPr>
          <p:spPr>
            <a:xfrm flipV="1">
              <a:off x="287515" y="6536056"/>
              <a:ext cx="539496" cy="27432"/>
            </a:xfrm>
            <a:prstGeom prst="parallelogram">
              <a:avLst>
                <a:gd name="adj" fmla="val 97867"/>
              </a:avLst>
            </a:prstGeom>
            <a:solidFill>
              <a:srgbClr val="E523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Parallelogram 47"/>
            <p:cNvSpPr/>
            <p:nvPr userDrawn="1"/>
          </p:nvSpPr>
          <p:spPr>
            <a:xfrm flipV="1">
              <a:off x="1" y="6536056"/>
              <a:ext cx="305943" cy="27432"/>
            </a:xfrm>
            <a:custGeom>
              <a:avLst/>
              <a:gdLst/>
              <a:ahLst/>
              <a:cxnLst/>
              <a:rect l="l" t="t" r="r" b="b"/>
              <a:pathLst>
                <a:path w="305943" h="27432">
                  <a:moveTo>
                    <a:pt x="0" y="27432"/>
                  </a:moveTo>
                  <a:lnTo>
                    <a:pt x="279096" y="27432"/>
                  </a:lnTo>
                  <a:lnTo>
                    <a:pt x="305943" y="0"/>
                  </a:lnTo>
                  <a:lnTo>
                    <a:pt x="0" y="0"/>
                  </a:lnTo>
                  <a:close/>
                </a:path>
              </a:pathLst>
            </a:custGeom>
            <a:solidFill>
              <a:srgbClr val="125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2" name="Slide Number Placeholder 5"/>
          <p:cNvSpPr>
            <a:spLocks noGrp="1"/>
          </p:cNvSpPr>
          <p:nvPr>
            <p:ph type="sldNum" sz="quarter" idx="4"/>
          </p:nvPr>
        </p:nvSpPr>
        <p:spPr>
          <a:xfrm>
            <a:off x="4435886" y="6682737"/>
            <a:ext cx="272233" cy="173679"/>
          </a:xfrm>
          <a:prstGeom prst="rect">
            <a:avLst/>
          </a:prstGeom>
          <a:noFill/>
        </p:spPr>
        <p:txBody>
          <a:bodyPr vert="horz" lIns="65306" tIns="32653" rIns="65306" bIns="32653" rtlCol="0" anchor="ctr"/>
          <a:lstStyle>
            <a:lvl1pPr algn="r">
              <a:defRPr sz="900" b="1">
                <a:solidFill>
                  <a:schemeClr val="tx1">
                    <a:lumMod val="65000"/>
                    <a:lumOff val="35000"/>
                  </a:schemeClr>
                </a:solidFill>
                <a:latin typeface="Calibri"/>
                <a:cs typeface="Calibri"/>
              </a:defRPr>
            </a:lvl1pPr>
          </a:lstStyle>
          <a:p>
            <a:fld id="{585E295D-2875-B54A-85AB-6E5485984162}"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grpSp>
        <p:nvGrpSpPr>
          <p:cNvPr id="23" name="Group 22"/>
          <p:cNvGrpSpPr/>
          <p:nvPr userDrawn="1"/>
        </p:nvGrpSpPr>
        <p:grpSpPr>
          <a:xfrm>
            <a:off x="3992578" y="6682737"/>
            <a:ext cx="1158844" cy="175267"/>
            <a:chOff x="2275840" y="6553199"/>
            <a:chExt cx="4592320" cy="304801"/>
          </a:xfrm>
        </p:grpSpPr>
        <p:cxnSp>
          <p:nvCxnSpPr>
            <p:cNvPr id="24" name="Straight Connector 23"/>
            <p:cNvCxnSpPr/>
            <p:nvPr userDrawn="1"/>
          </p:nvCxnSpPr>
          <p:spPr>
            <a:xfrm>
              <a:off x="2275840" y="6553199"/>
              <a:ext cx="0" cy="304801"/>
            </a:xfrm>
            <a:prstGeom prst="line">
              <a:avLst/>
            </a:prstGeom>
            <a:ln w="3175" cap="rnd">
              <a:solidFill>
                <a:schemeClr val="bg1">
                  <a:alpha val="54000"/>
                </a:schemeClr>
              </a:solidFill>
            </a:ln>
            <a:effectLst>
              <a:outerShdw blurRad="12700" dist="2540" dir="2700000" algn="tl" rotWithShape="0">
                <a:prstClr val="black">
                  <a:alpha val="35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868160" y="6553199"/>
              <a:ext cx="0" cy="304801"/>
            </a:xfrm>
            <a:prstGeom prst="line">
              <a:avLst/>
            </a:prstGeom>
            <a:ln w="3175" cap="rnd">
              <a:solidFill>
                <a:schemeClr val="bg1">
                  <a:alpha val="54000"/>
                </a:schemeClr>
              </a:solidFill>
            </a:ln>
            <a:effectLst>
              <a:outerShdw blurRad="12700" dist="2540" dir="2700000" algn="tl" rotWithShape="0">
                <a:prstClr val="black">
                  <a:alpha val="35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41348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32FF56-3389-46FA-8B9A-FB17FF67DA5F}"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304410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2FF56-3389-46FA-8B9A-FB17FF67DA5F}"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342897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32FF56-3389-46FA-8B9A-FB17FF67DA5F}"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303692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32FF56-3389-46FA-8B9A-FB17FF67DA5F}" type="datetimeFigureOut">
              <a:rPr lang="en-US" smtClean="0"/>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163167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32FF56-3389-46FA-8B9A-FB17FF67DA5F}" type="datetimeFigureOut">
              <a:rPr lang="en-US" smtClean="0"/>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406876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2FF56-3389-46FA-8B9A-FB17FF67DA5F}" type="datetimeFigureOut">
              <a:rPr lang="en-US" smtClean="0"/>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208329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2FF56-3389-46FA-8B9A-FB17FF67DA5F}"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131632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2FF56-3389-46FA-8B9A-FB17FF67DA5F}"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59D7F-93D7-49B9-A697-B02B52D47861}" type="slidenum">
              <a:rPr lang="en-US" smtClean="0"/>
              <a:t>‹#›</a:t>
            </a:fld>
            <a:endParaRPr lang="en-US"/>
          </a:p>
        </p:txBody>
      </p:sp>
    </p:spTree>
    <p:extLst>
      <p:ext uri="{BB962C8B-B14F-4D97-AF65-F5344CB8AC3E}">
        <p14:creationId xmlns:p14="http://schemas.microsoft.com/office/powerpoint/2010/main" val="411905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5"/>
            </p:custDataLst>
            <p:extLst>
              <p:ext uri="{D42A27DB-BD31-4B8C-83A1-F6EECF244321}">
                <p14:modId xmlns:p14="http://schemas.microsoft.com/office/powerpoint/2010/main" val="16356144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5" name="think-cell Slide" r:id="rId16" imgW="360" imgH="360" progId="TCLayout.ActiveDocument.1">
                  <p:embed/>
                </p:oleObj>
              </mc:Choice>
              <mc:Fallback>
                <p:oleObj name="think-cell Slide" r:id="rId16" imgW="360" imgH="360" progId="TCLayout.ActiveDocument.1">
                  <p:embed/>
                  <p:pic>
                    <p:nvPicPr>
                      <p:cNvPr id="7" name="Object 6"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2FF56-3389-46FA-8B9A-FB17FF67DA5F}" type="datetimeFigureOut">
              <a:rPr lang="en-US" smtClean="0"/>
              <a:t>7/24/2019</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59D7F-93D7-49B9-A697-B02B52D47861}" type="slidenum">
              <a:rPr lang="en-US" smtClean="0"/>
              <a:t>‹#›</a:t>
            </a:fld>
            <a:endParaRPr lang="en-US"/>
          </a:p>
        </p:txBody>
      </p:sp>
    </p:spTree>
    <p:extLst>
      <p:ext uri="{BB962C8B-B14F-4D97-AF65-F5344CB8AC3E}">
        <p14:creationId xmlns:p14="http://schemas.microsoft.com/office/powerpoint/2010/main" val="419887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12.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2.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965779584"/>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5253" name="think-cell Slide" r:id="rId5" imgW="360" imgH="360" progId="TCLayout.ActiveDocument.1">
                  <p:embed/>
                </p:oleObj>
              </mc:Choice>
              <mc:Fallback>
                <p:oleObj name="think-cell Slide" r:id="rId5" imgW="360" imgH="360" progId="TCLayout.ActiveDocument.1">
                  <p:embed/>
                  <p:pic>
                    <p:nvPicPr>
                      <p:cNvPr id="8" name="Object 7"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0"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ound Same Side Corner Rectangle 30"/>
          <p:cNvSpPr/>
          <p:nvPr/>
        </p:nvSpPr>
        <p:spPr>
          <a:xfrm>
            <a:off x="304800" y="732229"/>
            <a:ext cx="8390174" cy="5760720"/>
          </a:xfrm>
          <a:prstGeom prst="round2SameRect">
            <a:avLst>
              <a:gd name="adj1" fmla="val 2512"/>
              <a:gd name="adj2" fmla="val 0"/>
            </a:avLst>
          </a:prstGeom>
          <a:pattFill prst="pct50">
            <a:fgClr>
              <a:srgbClr val="EDF2F9"/>
            </a:fgClr>
            <a:bgClr>
              <a:schemeClr val="bg1"/>
            </a:bgClr>
          </a:patt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600" u="sng" dirty="0">
              <a:solidFill>
                <a:schemeClr val="tx1">
                  <a:lumMod val="50000"/>
                  <a:lumOff val="50000"/>
                </a:schemeClr>
              </a:solidFill>
            </a:endParaRPr>
          </a:p>
        </p:txBody>
      </p:sp>
      <p:sp>
        <p:nvSpPr>
          <p:cNvPr id="4" name="Text Placeholder 3"/>
          <p:cNvSpPr>
            <a:spLocks noGrp="1"/>
          </p:cNvSpPr>
          <p:nvPr>
            <p:ph type="body" sz="quarter" idx="10"/>
          </p:nvPr>
        </p:nvSpPr>
        <p:spPr/>
        <p:txBody>
          <a:bodyPr>
            <a:normAutofit fontScale="92500" lnSpcReduction="20000"/>
          </a:bodyPr>
          <a:lstStyle/>
          <a:p>
            <a:r>
              <a:rPr lang="en-US" dirty="0"/>
              <a:t>OVERVIEW</a:t>
            </a:r>
          </a:p>
        </p:txBody>
      </p:sp>
      <p:sp>
        <p:nvSpPr>
          <p:cNvPr id="5" name="Rectangle 4"/>
          <p:cNvSpPr/>
          <p:nvPr/>
        </p:nvSpPr>
        <p:spPr>
          <a:xfrm>
            <a:off x="302855" y="879347"/>
            <a:ext cx="5057431" cy="1095172"/>
          </a:xfrm>
          <a:prstGeom prst="rect">
            <a:avLst/>
          </a:prstGeom>
        </p:spPr>
        <p:txBody>
          <a:bodyPr wrap="square">
            <a:spAutoFit/>
          </a:bodyPr>
          <a:lstStyle/>
          <a:p>
            <a:pPr marL="117475">
              <a:spcBef>
                <a:spcPts val="500"/>
              </a:spcBef>
            </a:pPr>
            <a:r>
              <a:rPr lang="en-US" sz="1100" b="1" i="1" dirty="0">
                <a:solidFill>
                  <a:schemeClr val="tx1">
                    <a:lumMod val="65000"/>
                    <a:lumOff val="35000"/>
                  </a:schemeClr>
                </a:solidFill>
              </a:rPr>
              <a:t>Background:</a:t>
            </a:r>
          </a:p>
          <a:p>
            <a:pPr marL="288925" indent="-171450">
              <a:lnSpc>
                <a:spcPts val="1200"/>
              </a:lnSpc>
              <a:spcBef>
                <a:spcPts val="500"/>
              </a:spcBef>
              <a:buFont typeface="Arial" panose="020B0604020202020204" pitchFamily="34" charset="0"/>
              <a:buChar char="•"/>
            </a:pPr>
            <a:r>
              <a:rPr lang="en-US" sz="1100" i="1" dirty="0">
                <a:solidFill>
                  <a:schemeClr val="tx1">
                    <a:lumMod val="65000"/>
                    <a:lumOff val="35000"/>
                  </a:schemeClr>
                </a:solidFill>
              </a:rPr>
              <a:t>Analyze sales for ABC , a large retail giant of consumer products. Measure the impact of advertising through our channels on their sales. Know which medium drove sales the most thus helping ABC  focus their advertising budgets on promotions that bring the greatest return on investment.  Also help ABC reduce waste on Ad Sales.</a:t>
            </a:r>
          </a:p>
        </p:txBody>
      </p:sp>
      <p:sp>
        <p:nvSpPr>
          <p:cNvPr id="40" name="Slide Number Placeholder 2"/>
          <p:cNvSpPr txBox="1">
            <a:spLocks/>
          </p:cNvSpPr>
          <p:nvPr/>
        </p:nvSpPr>
        <p:spPr>
          <a:xfrm>
            <a:off x="4588286" y="6705604"/>
            <a:ext cx="272233" cy="173679"/>
          </a:xfrm>
          <a:prstGeom prst="rect">
            <a:avLst/>
          </a:prstGeom>
          <a:noFill/>
        </p:spPr>
        <p:txBody>
          <a:bodyPr vert="horz" lIns="65306" tIns="32653" rIns="65306" bIns="32653" rtlCol="0" anchor="ctr"/>
          <a:lstStyle>
            <a:defPPr>
              <a:defRPr lang="en-US"/>
            </a:defPPr>
            <a:lvl1pPr marL="0" algn="r" defTabSz="914400" rtl="0" eaLnBrk="1" latinLnBrk="0" hangingPunct="1">
              <a:defRPr sz="900" b="1" kern="1200">
                <a:solidFill>
                  <a:schemeClr val="tx1">
                    <a:lumMod val="65000"/>
                    <a:lumOff val="35000"/>
                  </a:schemeClr>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85E295D-2875-B54A-85AB-6E5485984162}" type="slidenum">
              <a:rPr lang="en-US" smtClean="0"/>
              <a:pPr algn="ctr"/>
              <a:t>1</a:t>
            </a:fld>
            <a:endParaRPr lang="en-US" dirty="0"/>
          </a:p>
        </p:txBody>
      </p:sp>
      <p:grpSp>
        <p:nvGrpSpPr>
          <p:cNvPr id="45" name="Group 44"/>
          <p:cNvGrpSpPr/>
          <p:nvPr/>
        </p:nvGrpSpPr>
        <p:grpSpPr>
          <a:xfrm>
            <a:off x="302856" y="645157"/>
            <a:ext cx="8390213" cy="246221"/>
            <a:chOff x="83007" y="2711048"/>
            <a:chExt cx="8972857" cy="363742"/>
          </a:xfrm>
        </p:grpSpPr>
        <p:sp>
          <p:nvSpPr>
            <p:cNvPr id="46" name="Round Same Side Corner Rectangle 45"/>
            <p:cNvSpPr/>
            <p:nvPr/>
          </p:nvSpPr>
          <p:spPr>
            <a:xfrm>
              <a:off x="83007" y="2724406"/>
              <a:ext cx="8972857" cy="315350"/>
            </a:xfrm>
            <a:prstGeom prst="round2SameRect">
              <a:avLst>
                <a:gd name="adj1" fmla="val 38716"/>
                <a:gd name="adj2" fmla="val 0"/>
              </a:avLst>
            </a:prstGeom>
            <a:pattFill prst="ltDnDiag">
              <a:fgClr>
                <a:schemeClr val="tx2">
                  <a:lumMod val="40000"/>
                  <a:lumOff val="60000"/>
                </a:schemeClr>
              </a:fgClr>
              <a:bgClr>
                <a:schemeClr val="accent1">
                  <a:lumMod val="40000"/>
                  <a:lumOff val="60000"/>
                </a:schemeClr>
              </a:bgClr>
            </a:patt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00" b="1" i="1" baseline="30000" dirty="0">
                <a:solidFill>
                  <a:prstClr val="black">
                    <a:lumMod val="75000"/>
                    <a:lumOff val="25000"/>
                  </a:prstClr>
                </a:solidFill>
              </a:endParaRPr>
            </a:p>
          </p:txBody>
        </p:sp>
        <p:sp>
          <p:nvSpPr>
            <p:cNvPr id="47" name="Rectangle 46"/>
            <p:cNvSpPr/>
            <p:nvPr/>
          </p:nvSpPr>
          <p:spPr>
            <a:xfrm>
              <a:off x="110000" y="2711048"/>
              <a:ext cx="8945844" cy="363742"/>
            </a:xfrm>
            <a:prstGeom prst="rect">
              <a:avLst/>
            </a:prstGeom>
          </p:spPr>
          <p:txBody>
            <a:bodyPr wrap="square">
              <a:spAutoFit/>
            </a:bodyPr>
            <a:lstStyle/>
            <a:p>
              <a:pPr algn="ctr" fontAlgn="base">
                <a:spcBef>
                  <a:spcPct val="0"/>
                </a:spcBef>
                <a:spcAft>
                  <a:spcPct val="0"/>
                </a:spcAft>
              </a:pPr>
              <a:r>
                <a:rPr lang="en-US" sz="1000" b="1" i="1" dirty="0">
                  <a:solidFill>
                    <a:schemeClr val="bg1"/>
                  </a:solidFill>
                </a:rPr>
                <a:t>Executive Summary</a:t>
              </a:r>
            </a:p>
          </p:txBody>
        </p:sp>
      </p:grpSp>
      <p:sp>
        <p:nvSpPr>
          <p:cNvPr id="23" name="Rectangle 22"/>
          <p:cNvSpPr/>
          <p:nvPr/>
        </p:nvSpPr>
        <p:spPr>
          <a:xfrm>
            <a:off x="0" y="117463"/>
            <a:ext cx="9144000" cy="564784"/>
          </a:xfrm>
          <a:prstGeom prst="rect">
            <a:avLst/>
          </a:prstGeom>
        </p:spPr>
        <p:txBody>
          <a:bodyPr vert="horz" lIns="91440" tIns="45720" rIns="91440" bIns="45720" rtlCol="0" anchor="ctr">
            <a:noAutofit/>
          </a:bodyPr>
          <a:lstStyle/>
          <a:p>
            <a:pPr eaLnBrk="0" fontAlgn="base" hangingPunct="0">
              <a:spcBef>
                <a:spcPct val="0"/>
              </a:spcBef>
              <a:spcAft>
                <a:spcPct val="0"/>
              </a:spcAft>
            </a:pPr>
            <a:r>
              <a:rPr lang="en-US" sz="1600" i="1" dirty="0">
                <a:solidFill>
                  <a:schemeClr val="bg1">
                    <a:lumMod val="65000"/>
                  </a:schemeClr>
                </a:solidFill>
                <a:latin typeface="+mj-lt"/>
                <a:ea typeface="+mj-ea"/>
                <a:cs typeface="+mj-cs"/>
              </a:rPr>
              <a:t>Project : Predict Advertising Sales (Multivariant) </a:t>
            </a:r>
          </a:p>
        </p:txBody>
      </p:sp>
      <p:sp>
        <p:nvSpPr>
          <p:cNvPr id="2" name="Rectangle: Rounded Corners 1">
            <a:extLst>
              <a:ext uri="{FF2B5EF4-FFF2-40B4-BE49-F238E27FC236}">
                <a16:creationId xmlns:a16="http://schemas.microsoft.com/office/drawing/2014/main" id="{81AFB93A-4B9A-42E2-A951-D58820EC32CB}"/>
              </a:ext>
            </a:extLst>
          </p:cNvPr>
          <p:cNvSpPr/>
          <p:nvPr/>
        </p:nvSpPr>
        <p:spPr>
          <a:xfrm>
            <a:off x="514235" y="2975449"/>
            <a:ext cx="3663465" cy="1724359"/>
          </a:xfrm>
          <a:prstGeom prst="roundRect">
            <a:avLst>
              <a:gd name="adj" fmla="val 10124"/>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Rounded Corners 48">
            <a:extLst>
              <a:ext uri="{FF2B5EF4-FFF2-40B4-BE49-F238E27FC236}">
                <a16:creationId xmlns:a16="http://schemas.microsoft.com/office/drawing/2014/main" id="{D6C56508-2540-4991-B0EA-5D527FAAB2EB}"/>
              </a:ext>
            </a:extLst>
          </p:cNvPr>
          <p:cNvSpPr/>
          <p:nvPr/>
        </p:nvSpPr>
        <p:spPr>
          <a:xfrm>
            <a:off x="5432808" y="940510"/>
            <a:ext cx="3161559" cy="1625700"/>
          </a:xfrm>
          <a:prstGeom prst="roundRect">
            <a:avLst>
              <a:gd name="adj" fmla="val 6410"/>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083C64E-93B1-4383-99A6-BAF0A50242BB}"/>
              </a:ext>
            </a:extLst>
          </p:cNvPr>
          <p:cNvCxnSpPr>
            <a:cxnSpLocks/>
          </p:cNvCxnSpPr>
          <p:nvPr/>
        </p:nvCxnSpPr>
        <p:spPr>
          <a:xfrm>
            <a:off x="296684" y="2662427"/>
            <a:ext cx="8390174"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A2955659-3F26-4C29-8EC1-52D431A2ABF0}"/>
              </a:ext>
            </a:extLst>
          </p:cNvPr>
          <p:cNvSpPr/>
          <p:nvPr/>
        </p:nvSpPr>
        <p:spPr>
          <a:xfrm>
            <a:off x="285831" y="1901125"/>
            <a:ext cx="5006100" cy="787395"/>
          </a:xfrm>
          <a:prstGeom prst="rect">
            <a:avLst/>
          </a:prstGeom>
        </p:spPr>
        <p:txBody>
          <a:bodyPr wrap="square">
            <a:spAutoFit/>
          </a:bodyPr>
          <a:lstStyle/>
          <a:p>
            <a:pPr marL="117475">
              <a:spcBef>
                <a:spcPts val="500"/>
              </a:spcBef>
              <a:tabLst>
                <a:tab pos="344488" algn="l"/>
              </a:tabLst>
            </a:pPr>
            <a:r>
              <a:rPr lang="en-US" sz="1100" b="1" i="1" dirty="0">
                <a:solidFill>
                  <a:schemeClr val="tx1">
                    <a:lumMod val="65000"/>
                    <a:lumOff val="35000"/>
                  </a:schemeClr>
                </a:solidFill>
              </a:rPr>
              <a:t>Objectives:</a:t>
            </a:r>
          </a:p>
          <a:p>
            <a:pPr marL="288925" indent="-171450">
              <a:lnSpc>
                <a:spcPts val="1200"/>
              </a:lnSpc>
              <a:spcBef>
                <a:spcPts val="500"/>
              </a:spcBef>
              <a:spcAft>
                <a:spcPts val="1200"/>
              </a:spcAft>
              <a:buFont typeface="Arial" panose="020B0604020202020204" pitchFamily="34" charset="0"/>
              <a:buChar char="•"/>
              <a:tabLst>
                <a:tab pos="344488" algn="l"/>
              </a:tabLst>
            </a:pPr>
            <a:r>
              <a:rPr lang="en-US" sz="1100" i="1" dirty="0">
                <a:solidFill>
                  <a:schemeClr val="tx1">
                    <a:lumMod val="65000"/>
                    <a:lumOff val="35000"/>
                  </a:schemeClr>
                </a:solidFill>
              </a:rPr>
              <a:t>Use Machine Language , Feed  training data ( Sales history for the past three years ) , fit model and predict sales for a particular number of advertisements within each medium.   </a:t>
            </a:r>
          </a:p>
        </p:txBody>
      </p:sp>
      <p:sp>
        <p:nvSpPr>
          <p:cNvPr id="54" name="Rectangle: Rounded Corners 53">
            <a:extLst>
              <a:ext uri="{FF2B5EF4-FFF2-40B4-BE49-F238E27FC236}">
                <a16:creationId xmlns:a16="http://schemas.microsoft.com/office/drawing/2014/main" id="{1BB1BA95-1198-43A5-8E17-80A3E010149E}"/>
              </a:ext>
            </a:extLst>
          </p:cNvPr>
          <p:cNvSpPr/>
          <p:nvPr/>
        </p:nvSpPr>
        <p:spPr>
          <a:xfrm>
            <a:off x="4721468" y="2971800"/>
            <a:ext cx="3736732" cy="724298"/>
          </a:xfrm>
          <a:prstGeom prst="roundRect">
            <a:avLst>
              <a:gd name="adj" fmla="val 11762"/>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050" i="1" dirty="0">
              <a:solidFill>
                <a:schemeClr val="tx1">
                  <a:lumMod val="50000"/>
                  <a:lumOff val="50000"/>
                </a:schemeClr>
              </a:solidFill>
            </a:endParaRPr>
          </a:p>
          <a:p>
            <a:pPr marL="171450" indent="-171450">
              <a:buFont typeface="Arial" panose="020B0604020202020204" pitchFamily="34" charset="0"/>
              <a:buChar char="•"/>
            </a:pPr>
            <a:r>
              <a:rPr lang="en-US" sz="1050" i="1" dirty="0">
                <a:solidFill>
                  <a:schemeClr val="tx1">
                    <a:lumMod val="50000"/>
                    <a:lumOff val="50000"/>
                  </a:schemeClr>
                </a:solidFill>
              </a:rPr>
              <a:t>Digital Impressions count</a:t>
            </a:r>
          </a:p>
          <a:p>
            <a:pPr marL="171450" indent="-171450">
              <a:buFont typeface="Arial" panose="020B0604020202020204" pitchFamily="34" charset="0"/>
              <a:buChar char="•"/>
            </a:pPr>
            <a:r>
              <a:rPr lang="en-US" sz="1050" i="1" dirty="0">
                <a:solidFill>
                  <a:schemeClr val="tx1">
                    <a:lumMod val="50000"/>
                    <a:lumOff val="50000"/>
                  </a:schemeClr>
                </a:solidFill>
              </a:rPr>
              <a:t>SL/HL Language</a:t>
            </a:r>
          </a:p>
          <a:p>
            <a:pPr marL="171450" indent="-171450">
              <a:buFont typeface="Arial" panose="020B0604020202020204" pitchFamily="34" charset="0"/>
              <a:buChar char="•"/>
            </a:pPr>
            <a:r>
              <a:rPr lang="en-US" sz="1050" i="1" dirty="0">
                <a:solidFill>
                  <a:schemeClr val="tx1">
                    <a:lumMod val="50000"/>
                    <a:lumOff val="50000"/>
                  </a:schemeClr>
                </a:solidFill>
              </a:rPr>
              <a:t>Brand information</a:t>
            </a:r>
          </a:p>
          <a:p>
            <a:endParaRPr lang="en-US" sz="1050" dirty="0">
              <a:solidFill>
                <a:schemeClr val="bg1">
                  <a:lumMod val="65000"/>
                </a:schemeClr>
              </a:solidFill>
            </a:endParaRPr>
          </a:p>
        </p:txBody>
      </p:sp>
      <p:sp>
        <p:nvSpPr>
          <p:cNvPr id="57" name="Rectangle 56">
            <a:extLst>
              <a:ext uri="{FF2B5EF4-FFF2-40B4-BE49-F238E27FC236}">
                <a16:creationId xmlns:a16="http://schemas.microsoft.com/office/drawing/2014/main" id="{0CC7F13C-6E58-4FA0-98C9-2E11419AAA44}"/>
              </a:ext>
            </a:extLst>
          </p:cNvPr>
          <p:cNvSpPr/>
          <p:nvPr/>
        </p:nvSpPr>
        <p:spPr>
          <a:xfrm>
            <a:off x="302816" y="2708147"/>
            <a:ext cx="4100551" cy="261610"/>
          </a:xfrm>
          <a:prstGeom prst="rect">
            <a:avLst/>
          </a:prstGeom>
        </p:spPr>
        <p:txBody>
          <a:bodyPr wrap="square">
            <a:spAutoFit/>
          </a:bodyPr>
          <a:lstStyle/>
          <a:p>
            <a:pPr marL="117475">
              <a:spcBef>
                <a:spcPts val="600"/>
              </a:spcBef>
              <a:tabLst>
                <a:tab pos="344488" algn="l"/>
              </a:tabLst>
            </a:pPr>
            <a:r>
              <a:rPr lang="en-US" sz="1100" b="1" i="1" dirty="0">
                <a:solidFill>
                  <a:schemeClr val="tx1">
                    <a:lumMod val="65000"/>
                    <a:lumOff val="35000"/>
                  </a:schemeClr>
                </a:solidFill>
              </a:rPr>
              <a:t>In Scope: </a:t>
            </a:r>
            <a:r>
              <a:rPr lang="en-US" sz="1100" b="1" i="1" dirty="0">
                <a:solidFill>
                  <a:srgbClr val="0070C0"/>
                </a:solidFill>
              </a:rPr>
              <a:t>Features: TV, Radio, Newspaper Ad Count; Label: Sales</a:t>
            </a:r>
            <a:endParaRPr lang="en-US" sz="1100" i="1" dirty="0">
              <a:solidFill>
                <a:srgbClr val="0070C0"/>
              </a:solidFill>
            </a:endParaRPr>
          </a:p>
        </p:txBody>
      </p:sp>
      <p:sp>
        <p:nvSpPr>
          <p:cNvPr id="58" name="Rectangle 57">
            <a:extLst>
              <a:ext uri="{FF2B5EF4-FFF2-40B4-BE49-F238E27FC236}">
                <a16:creationId xmlns:a16="http://schemas.microsoft.com/office/drawing/2014/main" id="{6E46739F-77B1-4178-BBD7-33F014FE61D0}"/>
              </a:ext>
            </a:extLst>
          </p:cNvPr>
          <p:cNvSpPr/>
          <p:nvPr/>
        </p:nvSpPr>
        <p:spPr>
          <a:xfrm>
            <a:off x="4311267" y="2708147"/>
            <a:ext cx="3889132" cy="261610"/>
          </a:xfrm>
          <a:prstGeom prst="rect">
            <a:avLst/>
          </a:prstGeom>
        </p:spPr>
        <p:txBody>
          <a:bodyPr wrap="square">
            <a:spAutoFit/>
          </a:bodyPr>
          <a:lstStyle/>
          <a:p>
            <a:pPr marL="117475">
              <a:spcBef>
                <a:spcPts val="600"/>
              </a:spcBef>
              <a:tabLst>
                <a:tab pos="344488" algn="l"/>
              </a:tabLst>
            </a:pPr>
            <a:r>
              <a:rPr lang="en-US" sz="1100" b="1" i="1" dirty="0">
                <a:solidFill>
                  <a:schemeClr val="tx1">
                    <a:lumMod val="65000"/>
                    <a:lumOff val="35000"/>
                  </a:schemeClr>
                </a:solidFill>
              </a:rPr>
              <a:t>Out of Scope:</a:t>
            </a:r>
          </a:p>
        </p:txBody>
      </p:sp>
      <p:sp>
        <p:nvSpPr>
          <p:cNvPr id="17" name="Plus Sign 16">
            <a:extLst>
              <a:ext uri="{FF2B5EF4-FFF2-40B4-BE49-F238E27FC236}">
                <a16:creationId xmlns:a16="http://schemas.microsoft.com/office/drawing/2014/main" id="{4E983B24-529C-4905-B1DA-E9AC78E94A21}"/>
              </a:ext>
            </a:extLst>
          </p:cNvPr>
          <p:cNvSpPr/>
          <p:nvPr/>
        </p:nvSpPr>
        <p:spPr>
          <a:xfrm>
            <a:off x="2720964" y="3769073"/>
            <a:ext cx="180341" cy="209635"/>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CFB40C12-6976-4612-B9A2-97BBC2A4DE88}"/>
              </a:ext>
            </a:extLst>
          </p:cNvPr>
          <p:cNvSpPr/>
          <p:nvPr/>
        </p:nvSpPr>
        <p:spPr>
          <a:xfrm>
            <a:off x="2971800" y="3108779"/>
            <a:ext cx="1096706" cy="1413279"/>
          </a:xfrm>
          <a:prstGeom prst="round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a:p>
            <a:pPr algn="ctr"/>
            <a:endParaRPr lang="en-US" sz="800" dirty="0">
              <a:solidFill>
                <a:schemeClr val="tx1"/>
              </a:solidFill>
            </a:endParaRPr>
          </a:p>
          <a:p>
            <a:pPr algn="ctr"/>
            <a:r>
              <a:rPr lang="en-US" sz="800" dirty="0">
                <a:solidFill>
                  <a:schemeClr val="tx1"/>
                </a:solidFill>
              </a:rPr>
              <a:t>Use ML to  find the relationship between ad count &amp; sales, and to predict the sales for a particular number of advertisement within each business unit.</a:t>
            </a:r>
          </a:p>
          <a:p>
            <a:pPr algn="ctr"/>
            <a:endParaRPr lang="en-US" sz="1050" dirty="0">
              <a:solidFill>
                <a:schemeClr val="tx1">
                  <a:lumMod val="50000"/>
                  <a:lumOff val="50000"/>
                </a:schemeClr>
              </a:solidFill>
            </a:endParaRPr>
          </a:p>
        </p:txBody>
      </p:sp>
      <p:sp>
        <p:nvSpPr>
          <p:cNvPr id="3" name="Rectangle: Rounded Corners 2">
            <a:extLst>
              <a:ext uri="{FF2B5EF4-FFF2-40B4-BE49-F238E27FC236}">
                <a16:creationId xmlns:a16="http://schemas.microsoft.com/office/drawing/2014/main" id="{35642D18-444F-44B7-850E-B8EFC33FE993}"/>
              </a:ext>
            </a:extLst>
          </p:cNvPr>
          <p:cNvSpPr/>
          <p:nvPr/>
        </p:nvSpPr>
        <p:spPr>
          <a:xfrm>
            <a:off x="602501" y="5594906"/>
            <a:ext cx="1005840" cy="347472"/>
          </a:xfrm>
          <a:prstGeom prst="round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Scikit</a:t>
            </a:r>
            <a:r>
              <a:rPr lang="en-US" sz="1000" dirty="0">
                <a:solidFill>
                  <a:schemeClr val="tx1"/>
                </a:solidFill>
              </a:rPr>
              <a:t>-Learn</a:t>
            </a:r>
          </a:p>
        </p:txBody>
      </p:sp>
      <p:sp>
        <p:nvSpPr>
          <p:cNvPr id="26" name="Rectangle: Rounded Corners 25">
            <a:extLst>
              <a:ext uri="{FF2B5EF4-FFF2-40B4-BE49-F238E27FC236}">
                <a16:creationId xmlns:a16="http://schemas.microsoft.com/office/drawing/2014/main" id="{CFDA1168-4921-47D5-8E7D-E6C45E6FFF18}"/>
              </a:ext>
            </a:extLst>
          </p:cNvPr>
          <p:cNvSpPr/>
          <p:nvPr/>
        </p:nvSpPr>
        <p:spPr>
          <a:xfrm>
            <a:off x="602501" y="6006006"/>
            <a:ext cx="1005840" cy="347472"/>
          </a:xfrm>
          <a:prstGeom prst="round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Pairplot</a:t>
            </a:r>
            <a:r>
              <a:rPr lang="en-US" sz="1000" dirty="0">
                <a:solidFill>
                  <a:schemeClr val="tx1"/>
                </a:solidFill>
              </a:rPr>
              <a:t> using seaborn library</a:t>
            </a:r>
          </a:p>
        </p:txBody>
      </p:sp>
      <p:sp>
        <p:nvSpPr>
          <p:cNvPr id="27" name="Rectangle: Rounded Corners 26">
            <a:extLst>
              <a:ext uri="{FF2B5EF4-FFF2-40B4-BE49-F238E27FC236}">
                <a16:creationId xmlns:a16="http://schemas.microsoft.com/office/drawing/2014/main" id="{C297D1E5-59CB-4382-B333-5D7C0220538C}"/>
              </a:ext>
            </a:extLst>
          </p:cNvPr>
          <p:cNvSpPr/>
          <p:nvPr/>
        </p:nvSpPr>
        <p:spPr>
          <a:xfrm>
            <a:off x="449026" y="5181600"/>
            <a:ext cx="3728674" cy="347472"/>
          </a:xfrm>
          <a:prstGeom prst="round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a:p>
            <a:pPr algn="ctr"/>
            <a:r>
              <a:rPr lang="en-US" sz="1000" dirty="0">
                <a:solidFill>
                  <a:schemeClr val="tx1"/>
                </a:solidFill>
              </a:rPr>
              <a:t>Kaggle </a:t>
            </a:r>
            <a:r>
              <a:rPr lang="en-US" sz="1000" dirty="0" err="1">
                <a:solidFill>
                  <a:schemeClr val="tx1"/>
                </a:solidFill>
              </a:rPr>
              <a:t>Dataset:https</a:t>
            </a:r>
            <a:r>
              <a:rPr lang="en-US" sz="1000" dirty="0">
                <a:solidFill>
                  <a:schemeClr val="tx1"/>
                </a:solidFill>
              </a:rPr>
              <a:t>://www.kaggle.com/purbar/advertising-data	</a:t>
            </a:r>
          </a:p>
        </p:txBody>
      </p:sp>
      <p:sp>
        <p:nvSpPr>
          <p:cNvPr id="28" name="Rectangle: Rounded Corners 27">
            <a:extLst>
              <a:ext uri="{FF2B5EF4-FFF2-40B4-BE49-F238E27FC236}">
                <a16:creationId xmlns:a16="http://schemas.microsoft.com/office/drawing/2014/main" id="{68D28E45-3F07-4547-9265-0AEE5A4462C5}"/>
              </a:ext>
            </a:extLst>
          </p:cNvPr>
          <p:cNvSpPr/>
          <p:nvPr/>
        </p:nvSpPr>
        <p:spPr>
          <a:xfrm>
            <a:off x="1716211" y="5592796"/>
            <a:ext cx="1005840" cy="347472"/>
          </a:xfrm>
          <a:prstGeom prst="round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Pandas</a:t>
            </a:r>
          </a:p>
        </p:txBody>
      </p:sp>
      <p:sp>
        <p:nvSpPr>
          <p:cNvPr id="29" name="Rectangle: Rounded Corners 28">
            <a:extLst>
              <a:ext uri="{FF2B5EF4-FFF2-40B4-BE49-F238E27FC236}">
                <a16:creationId xmlns:a16="http://schemas.microsoft.com/office/drawing/2014/main" id="{46532081-D578-491F-8C21-CD902B05D3E3}"/>
              </a:ext>
            </a:extLst>
          </p:cNvPr>
          <p:cNvSpPr/>
          <p:nvPr/>
        </p:nvSpPr>
        <p:spPr>
          <a:xfrm>
            <a:off x="2877674" y="6006006"/>
            <a:ext cx="1005840" cy="228600"/>
          </a:xfrm>
          <a:prstGeom prst="round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Finance</a:t>
            </a:r>
          </a:p>
        </p:txBody>
      </p:sp>
      <p:sp>
        <p:nvSpPr>
          <p:cNvPr id="30" name="Rectangle: Rounded Corners 29">
            <a:extLst>
              <a:ext uri="{FF2B5EF4-FFF2-40B4-BE49-F238E27FC236}">
                <a16:creationId xmlns:a16="http://schemas.microsoft.com/office/drawing/2014/main" id="{9F410274-C96D-4F39-9B12-0D1F9A718F70}"/>
              </a:ext>
            </a:extLst>
          </p:cNvPr>
          <p:cNvSpPr/>
          <p:nvPr/>
        </p:nvSpPr>
        <p:spPr>
          <a:xfrm>
            <a:off x="1716977" y="6006005"/>
            <a:ext cx="1005840" cy="347471"/>
          </a:xfrm>
          <a:prstGeom prst="round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Pandas </a:t>
            </a:r>
            <a:r>
              <a:rPr lang="en-US" sz="1000" dirty="0" err="1">
                <a:solidFill>
                  <a:schemeClr val="tx1"/>
                </a:solidFill>
              </a:rPr>
              <a:t>correaltion</a:t>
            </a:r>
            <a:endParaRPr lang="en-US" sz="1000" dirty="0">
              <a:solidFill>
                <a:schemeClr val="tx1"/>
              </a:solidFill>
            </a:endParaRPr>
          </a:p>
        </p:txBody>
      </p:sp>
      <p:cxnSp>
        <p:nvCxnSpPr>
          <p:cNvPr id="32" name="Straight Connector 31">
            <a:extLst>
              <a:ext uri="{FF2B5EF4-FFF2-40B4-BE49-F238E27FC236}">
                <a16:creationId xmlns:a16="http://schemas.microsoft.com/office/drawing/2014/main" id="{57FC070E-FE3F-4ED7-89C8-E208542A7811}"/>
              </a:ext>
            </a:extLst>
          </p:cNvPr>
          <p:cNvCxnSpPr>
            <a:cxnSpLocks/>
          </p:cNvCxnSpPr>
          <p:nvPr/>
        </p:nvCxnSpPr>
        <p:spPr>
          <a:xfrm>
            <a:off x="288608" y="4765547"/>
            <a:ext cx="8390174"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87690F-BC49-46DA-B162-A5D544888639}"/>
              </a:ext>
            </a:extLst>
          </p:cNvPr>
          <p:cNvSpPr/>
          <p:nvPr/>
        </p:nvSpPr>
        <p:spPr>
          <a:xfrm>
            <a:off x="1199334" y="4914553"/>
            <a:ext cx="4100551" cy="261610"/>
          </a:xfrm>
          <a:prstGeom prst="rect">
            <a:avLst/>
          </a:prstGeom>
        </p:spPr>
        <p:txBody>
          <a:bodyPr wrap="square">
            <a:spAutoFit/>
          </a:bodyPr>
          <a:lstStyle/>
          <a:p>
            <a:pPr marL="117475">
              <a:spcBef>
                <a:spcPts val="600"/>
              </a:spcBef>
              <a:tabLst>
                <a:tab pos="344488" algn="l"/>
              </a:tabLst>
            </a:pPr>
            <a:r>
              <a:rPr lang="en-US" sz="1100" b="1" i="1" dirty="0">
                <a:solidFill>
                  <a:schemeClr val="tx1">
                    <a:lumMod val="65000"/>
                    <a:lumOff val="35000"/>
                  </a:schemeClr>
                </a:solidFill>
              </a:rPr>
              <a:t>Technology and  Tools used </a:t>
            </a:r>
            <a:endParaRPr lang="en-US" sz="900" i="1" dirty="0">
              <a:solidFill>
                <a:schemeClr val="tx1">
                  <a:lumMod val="65000"/>
                  <a:lumOff val="35000"/>
                </a:schemeClr>
              </a:solidFill>
            </a:endParaRPr>
          </a:p>
        </p:txBody>
      </p:sp>
      <p:sp>
        <p:nvSpPr>
          <p:cNvPr id="34" name="Rectangle 33">
            <a:extLst>
              <a:ext uri="{FF2B5EF4-FFF2-40B4-BE49-F238E27FC236}">
                <a16:creationId xmlns:a16="http://schemas.microsoft.com/office/drawing/2014/main" id="{77E2AF9D-683E-4832-8059-3433CBA98C18}"/>
              </a:ext>
            </a:extLst>
          </p:cNvPr>
          <p:cNvSpPr/>
          <p:nvPr/>
        </p:nvSpPr>
        <p:spPr>
          <a:xfrm>
            <a:off x="6194419" y="4947277"/>
            <a:ext cx="3889132" cy="261610"/>
          </a:xfrm>
          <a:prstGeom prst="rect">
            <a:avLst/>
          </a:prstGeom>
        </p:spPr>
        <p:txBody>
          <a:bodyPr wrap="square">
            <a:spAutoFit/>
          </a:bodyPr>
          <a:lstStyle/>
          <a:p>
            <a:pPr marL="117475">
              <a:spcBef>
                <a:spcPts val="600"/>
              </a:spcBef>
              <a:tabLst>
                <a:tab pos="344488" algn="l"/>
              </a:tabLst>
            </a:pPr>
            <a:r>
              <a:rPr lang="en-US" sz="1100" b="1" i="1" dirty="0">
                <a:solidFill>
                  <a:schemeClr val="tx1">
                    <a:lumMod val="65000"/>
                    <a:lumOff val="35000"/>
                  </a:schemeClr>
                </a:solidFill>
              </a:rPr>
              <a:t> Project :</a:t>
            </a:r>
          </a:p>
        </p:txBody>
      </p:sp>
      <p:sp>
        <p:nvSpPr>
          <p:cNvPr id="61" name="Rectangle: Rounded Corners 60">
            <a:extLst>
              <a:ext uri="{FF2B5EF4-FFF2-40B4-BE49-F238E27FC236}">
                <a16:creationId xmlns:a16="http://schemas.microsoft.com/office/drawing/2014/main" id="{D6753ED5-0528-47AE-ABE9-F85ABF39C95C}"/>
              </a:ext>
            </a:extLst>
          </p:cNvPr>
          <p:cNvSpPr/>
          <p:nvPr/>
        </p:nvSpPr>
        <p:spPr>
          <a:xfrm>
            <a:off x="4703831" y="4045079"/>
            <a:ext cx="3736732" cy="712608"/>
          </a:xfrm>
          <a:prstGeom prst="roundRect">
            <a:avLst>
              <a:gd name="adj" fmla="val 20258"/>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i="1" dirty="0">
                <a:solidFill>
                  <a:schemeClr val="tx1">
                    <a:lumMod val="50000"/>
                    <a:lumOff val="50000"/>
                  </a:schemeClr>
                </a:solidFill>
              </a:rPr>
              <a:t>More features , more complexity</a:t>
            </a:r>
          </a:p>
          <a:p>
            <a:pPr marL="171450" indent="-171450">
              <a:buFont typeface="Arial" panose="020B0604020202020204" pitchFamily="34" charset="0"/>
              <a:buChar char="•"/>
            </a:pPr>
            <a:r>
              <a:rPr lang="en-US" sz="1050" i="1" dirty="0">
                <a:solidFill>
                  <a:schemeClr val="tx1">
                    <a:lumMod val="50000"/>
                    <a:lumOff val="50000"/>
                  </a:schemeClr>
                </a:solidFill>
              </a:rPr>
              <a:t>Limited time </a:t>
            </a:r>
          </a:p>
        </p:txBody>
      </p:sp>
      <p:sp>
        <p:nvSpPr>
          <p:cNvPr id="62" name="Rectangle 61">
            <a:extLst>
              <a:ext uri="{FF2B5EF4-FFF2-40B4-BE49-F238E27FC236}">
                <a16:creationId xmlns:a16="http://schemas.microsoft.com/office/drawing/2014/main" id="{22109FF1-27B8-4D90-BC55-567A2D868288}"/>
              </a:ext>
            </a:extLst>
          </p:cNvPr>
          <p:cNvSpPr/>
          <p:nvPr/>
        </p:nvSpPr>
        <p:spPr>
          <a:xfrm>
            <a:off x="4310941" y="3733800"/>
            <a:ext cx="3889132" cy="261610"/>
          </a:xfrm>
          <a:prstGeom prst="rect">
            <a:avLst/>
          </a:prstGeom>
        </p:spPr>
        <p:txBody>
          <a:bodyPr wrap="square">
            <a:spAutoFit/>
          </a:bodyPr>
          <a:lstStyle/>
          <a:p>
            <a:pPr marL="117475">
              <a:spcBef>
                <a:spcPts val="600"/>
              </a:spcBef>
              <a:tabLst>
                <a:tab pos="344488" algn="l"/>
              </a:tabLst>
            </a:pPr>
            <a:r>
              <a:rPr lang="en-US" sz="1100" b="1" i="1" dirty="0">
                <a:solidFill>
                  <a:schemeClr val="tx1">
                    <a:lumMod val="65000"/>
                    <a:lumOff val="35000"/>
                  </a:schemeClr>
                </a:solidFill>
              </a:rPr>
              <a:t>Project Known Risks:</a:t>
            </a:r>
          </a:p>
        </p:txBody>
      </p:sp>
      <p:sp>
        <p:nvSpPr>
          <p:cNvPr id="67" name="TextBox 66">
            <a:extLst>
              <a:ext uri="{FF2B5EF4-FFF2-40B4-BE49-F238E27FC236}">
                <a16:creationId xmlns:a16="http://schemas.microsoft.com/office/drawing/2014/main" id="{51FD4298-B6A3-4F8A-885C-2D303E3D5927}"/>
              </a:ext>
            </a:extLst>
          </p:cNvPr>
          <p:cNvSpPr txBox="1"/>
          <p:nvPr/>
        </p:nvSpPr>
        <p:spPr>
          <a:xfrm>
            <a:off x="5432808" y="944333"/>
            <a:ext cx="2401340" cy="230832"/>
          </a:xfrm>
          <a:prstGeom prst="rect">
            <a:avLst/>
          </a:prstGeom>
          <a:noFill/>
        </p:spPr>
        <p:txBody>
          <a:bodyPr wrap="square" rtlCol="0">
            <a:spAutoFit/>
          </a:bodyPr>
          <a:lstStyle/>
          <a:p>
            <a:r>
              <a:rPr lang="en-US" sz="900" b="1" i="1" dirty="0">
                <a:solidFill>
                  <a:schemeClr val="tx2">
                    <a:lumMod val="60000"/>
                    <a:lumOff val="40000"/>
                  </a:schemeClr>
                </a:solidFill>
              </a:rPr>
              <a:t>Project Duration -  July 13</a:t>
            </a:r>
            <a:r>
              <a:rPr lang="en-US" sz="900" b="1" i="1" baseline="30000" dirty="0">
                <a:solidFill>
                  <a:schemeClr val="tx2">
                    <a:lumMod val="60000"/>
                    <a:lumOff val="40000"/>
                  </a:schemeClr>
                </a:solidFill>
              </a:rPr>
              <a:t>th</a:t>
            </a:r>
            <a:r>
              <a:rPr lang="en-US" sz="900" b="1" i="1" dirty="0">
                <a:solidFill>
                  <a:schemeClr val="tx2">
                    <a:lumMod val="60000"/>
                    <a:lumOff val="40000"/>
                  </a:schemeClr>
                </a:solidFill>
              </a:rPr>
              <a:t> to July 25th</a:t>
            </a:r>
          </a:p>
        </p:txBody>
      </p:sp>
      <p:sp>
        <p:nvSpPr>
          <p:cNvPr id="75" name="Rectangle: Rounded Corners 74">
            <a:extLst>
              <a:ext uri="{FF2B5EF4-FFF2-40B4-BE49-F238E27FC236}">
                <a16:creationId xmlns:a16="http://schemas.microsoft.com/office/drawing/2014/main" id="{D297676F-619F-4D1C-AE99-6B522F467F3C}"/>
              </a:ext>
            </a:extLst>
          </p:cNvPr>
          <p:cNvSpPr/>
          <p:nvPr/>
        </p:nvSpPr>
        <p:spPr>
          <a:xfrm>
            <a:off x="4703831" y="5192332"/>
            <a:ext cx="3966077" cy="1079408"/>
          </a:xfrm>
          <a:prstGeom prst="roundRect">
            <a:avLst>
              <a:gd name="adj" fmla="val 11672"/>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a:t>
            </a:r>
          </a:p>
        </p:txBody>
      </p:sp>
      <p:sp>
        <p:nvSpPr>
          <p:cNvPr id="6" name="Rectangle: Rounded Corners 5">
            <a:extLst>
              <a:ext uri="{FF2B5EF4-FFF2-40B4-BE49-F238E27FC236}">
                <a16:creationId xmlns:a16="http://schemas.microsoft.com/office/drawing/2014/main" id="{22E11ABF-8FA9-467D-8768-281FCFC1C65D}"/>
              </a:ext>
            </a:extLst>
          </p:cNvPr>
          <p:cNvSpPr/>
          <p:nvPr/>
        </p:nvSpPr>
        <p:spPr>
          <a:xfrm>
            <a:off x="6046928" y="5913667"/>
            <a:ext cx="1419737" cy="306098"/>
          </a:xfrm>
          <a:prstGeom prst="round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rPr>
              <a:t>Sajani Menon</a:t>
            </a:r>
          </a:p>
        </p:txBody>
      </p:sp>
      <p:sp>
        <p:nvSpPr>
          <p:cNvPr id="76" name="Rectangle: Rounded Corners 75">
            <a:extLst>
              <a:ext uri="{FF2B5EF4-FFF2-40B4-BE49-F238E27FC236}">
                <a16:creationId xmlns:a16="http://schemas.microsoft.com/office/drawing/2014/main" id="{3E8156F4-4AB8-45E4-84EA-FE3BBF094E23}"/>
              </a:ext>
            </a:extLst>
          </p:cNvPr>
          <p:cNvSpPr/>
          <p:nvPr/>
        </p:nvSpPr>
        <p:spPr>
          <a:xfrm>
            <a:off x="2880360" y="5592796"/>
            <a:ext cx="1005840" cy="347472"/>
          </a:xfrm>
          <a:prstGeom prst="round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numpy</a:t>
            </a:r>
            <a:endParaRPr lang="en-US" sz="1000" dirty="0">
              <a:solidFill>
                <a:schemeClr val="tx1"/>
              </a:solidFill>
            </a:endParaRPr>
          </a:p>
        </p:txBody>
      </p:sp>
      <p:grpSp>
        <p:nvGrpSpPr>
          <p:cNvPr id="84" name="Group 83">
            <a:extLst>
              <a:ext uri="{FF2B5EF4-FFF2-40B4-BE49-F238E27FC236}">
                <a16:creationId xmlns:a16="http://schemas.microsoft.com/office/drawing/2014/main" id="{BAEEEDF4-1E97-4DA9-BB9F-4212EB07A99F}"/>
              </a:ext>
            </a:extLst>
          </p:cNvPr>
          <p:cNvGrpSpPr/>
          <p:nvPr/>
        </p:nvGrpSpPr>
        <p:grpSpPr>
          <a:xfrm>
            <a:off x="776786" y="3034451"/>
            <a:ext cx="1873683" cy="1597050"/>
            <a:chOff x="776786" y="3034451"/>
            <a:chExt cx="1873683" cy="1597050"/>
          </a:xfrm>
        </p:grpSpPr>
        <p:pic>
          <p:nvPicPr>
            <p:cNvPr id="51" name="Picture 50">
              <a:extLst>
                <a:ext uri="{FF2B5EF4-FFF2-40B4-BE49-F238E27FC236}">
                  <a16:creationId xmlns:a16="http://schemas.microsoft.com/office/drawing/2014/main" id="{AFA6EA52-44FB-4A6F-8F6A-341681FB35BF}"/>
                </a:ext>
              </a:extLst>
            </p:cNvPr>
            <p:cNvPicPr/>
            <p:nvPr/>
          </p:nvPicPr>
          <p:blipFill>
            <a:blip r:embed="rId7"/>
            <a:stretch>
              <a:fillRect/>
            </a:stretch>
          </p:blipFill>
          <p:spPr>
            <a:xfrm>
              <a:off x="776786" y="3034451"/>
              <a:ext cx="1873683" cy="1584416"/>
            </a:xfrm>
            <a:prstGeom prst="rect">
              <a:avLst/>
            </a:prstGeom>
            <a:solidFill>
              <a:schemeClr val="bg1">
                <a:lumMod val="85000"/>
              </a:schemeClr>
            </a:solidFill>
          </p:spPr>
        </p:pic>
        <p:sp>
          <p:nvSpPr>
            <p:cNvPr id="77" name="Hexagon 76">
              <a:extLst>
                <a:ext uri="{FF2B5EF4-FFF2-40B4-BE49-F238E27FC236}">
                  <a16:creationId xmlns:a16="http://schemas.microsoft.com/office/drawing/2014/main" id="{E695A246-27D6-45AE-B165-D7FD51B82467}"/>
                </a:ext>
              </a:extLst>
            </p:cNvPr>
            <p:cNvSpPr/>
            <p:nvPr/>
          </p:nvSpPr>
          <p:spPr>
            <a:xfrm>
              <a:off x="1386856" y="3036704"/>
              <a:ext cx="640098" cy="467434"/>
            </a:xfrm>
            <a:prstGeom prst="hexagon">
              <a:avLst>
                <a:gd name="adj" fmla="val 31695"/>
                <a:gd name="vf" fmla="val 115470"/>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700" b="1" dirty="0">
                <a:solidFill>
                  <a:schemeClr val="tx1"/>
                </a:solidFill>
              </a:endParaRPr>
            </a:p>
            <a:p>
              <a:pPr algn="ctr"/>
              <a:r>
                <a:rPr lang="en-US" sz="700" b="1" dirty="0">
                  <a:solidFill>
                    <a:schemeClr val="tx1"/>
                  </a:solidFill>
                </a:rPr>
                <a:t>TV  </a:t>
              </a:r>
            </a:p>
            <a:p>
              <a:pPr algn="ctr"/>
              <a:r>
                <a:rPr lang="en-US" sz="700" b="1" dirty="0">
                  <a:solidFill>
                    <a:schemeClr val="tx1"/>
                  </a:solidFill>
                </a:rPr>
                <a:t> ad count		</a:t>
              </a:r>
            </a:p>
          </p:txBody>
        </p:sp>
        <p:sp>
          <p:nvSpPr>
            <p:cNvPr id="78" name="Hexagon 77">
              <a:extLst>
                <a:ext uri="{FF2B5EF4-FFF2-40B4-BE49-F238E27FC236}">
                  <a16:creationId xmlns:a16="http://schemas.microsoft.com/office/drawing/2014/main" id="{03711344-2343-43FD-93E8-822CECBCBFAE}"/>
                </a:ext>
              </a:extLst>
            </p:cNvPr>
            <p:cNvSpPr/>
            <p:nvPr/>
          </p:nvSpPr>
          <p:spPr>
            <a:xfrm>
              <a:off x="801620" y="3866722"/>
              <a:ext cx="640098" cy="467434"/>
            </a:xfrm>
            <a:prstGeom prst="hexagon">
              <a:avLst>
                <a:gd name="adj" fmla="val 31695"/>
                <a:gd name="vf" fmla="val 115470"/>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solidFill>
                </a:rPr>
                <a:t>SL/HL Language</a:t>
              </a:r>
            </a:p>
          </p:txBody>
        </p:sp>
        <p:sp>
          <p:nvSpPr>
            <p:cNvPr id="79" name="Hexagon 78">
              <a:extLst>
                <a:ext uri="{FF2B5EF4-FFF2-40B4-BE49-F238E27FC236}">
                  <a16:creationId xmlns:a16="http://schemas.microsoft.com/office/drawing/2014/main" id="{0380BB90-11D3-4601-8342-E4D6D2D5BEA9}"/>
                </a:ext>
              </a:extLst>
            </p:cNvPr>
            <p:cNvSpPr/>
            <p:nvPr/>
          </p:nvSpPr>
          <p:spPr>
            <a:xfrm>
              <a:off x="1934906" y="3330137"/>
              <a:ext cx="678686" cy="467434"/>
            </a:xfrm>
            <a:prstGeom prst="hexagon">
              <a:avLst>
                <a:gd name="adj" fmla="val 31695"/>
                <a:gd name="vf" fmla="val 115470"/>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solidFill>
                </a:rPr>
                <a:t>Radio ad count</a:t>
              </a:r>
            </a:p>
          </p:txBody>
        </p:sp>
        <p:sp>
          <p:nvSpPr>
            <p:cNvPr id="80" name="Hexagon 79">
              <a:extLst>
                <a:ext uri="{FF2B5EF4-FFF2-40B4-BE49-F238E27FC236}">
                  <a16:creationId xmlns:a16="http://schemas.microsoft.com/office/drawing/2014/main" id="{4110657E-CFDE-46E3-AB04-7563A6AF4FE2}"/>
                </a:ext>
              </a:extLst>
            </p:cNvPr>
            <p:cNvSpPr/>
            <p:nvPr/>
          </p:nvSpPr>
          <p:spPr>
            <a:xfrm>
              <a:off x="1961056" y="3875127"/>
              <a:ext cx="640098" cy="467434"/>
            </a:xfrm>
            <a:prstGeom prst="hexagon">
              <a:avLst>
                <a:gd name="adj" fmla="val 31695"/>
                <a:gd name="vf" fmla="val 115470"/>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solidFill>
                </a:rPr>
                <a:t>Newspaper ad count</a:t>
              </a:r>
            </a:p>
          </p:txBody>
        </p:sp>
        <p:sp>
          <p:nvSpPr>
            <p:cNvPr id="81" name="Hexagon 80">
              <a:extLst>
                <a:ext uri="{FF2B5EF4-FFF2-40B4-BE49-F238E27FC236}">
                  <a16:creationId xmlns:a16="http://schemas.microsoft.com/office/drawing/2014/main" id="{E3BA93D5-67B5-4C51-BDC4-38DB637542B8}"/>
                </a:ext>
              </a:extLst>
            </p:cNvPr>
            <p:cNvSpPr/>
            <p:nvPr/>
          </p:nvSpPr>
          <p:spPr>
            <a:xfrm>
              <a:off x="810849" y="3325131"/>
              <a:ext cx="668055" cy="467434"/>
            </a:xfrm>
            <a:prstGeom prst="hexagon">
              <a:avLst>
                <a:gd name="adj" fmla="val 31695"/>
                <a:gd name="vf" fmla="val 115470"/>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solidFill>
                </a:rPr>
                <a:t>Digital Impressions</a:t>
              </a:r>
            </a:p>
          </p:txBody>
        </p:sp>
        <p:sp>
          <p:nvSpPr>
            <p:cNvPr id="82" name="Hexagon 81">
              <a:extLst>
                <a:ext uri="{FF2B5EF4-FFF2-40B4-BE49-F238E27FC236}">
                  <a16:creationId xmlns:a16="http://schemas.microsoft.com/office/drawing/2014/main" id="{215D52A5-50AB-420F-AE5E-F30BAD08A0AC}"/>
                </a:ext>
              </a:extLst>
            </p:cNvPr>
            <p:cNvSpPr/>
            <p:nvPr/>
          </p:nvSpPr>
          <p:spPr>
            <a:xfrm>
              <a:off x="1370894" y="4164067"/>
              <a:ext cx="667191" cy="467434"/>
            </a:xfrm>
            <a:prstGeom prst="hexagon">
              <a:avLst>
                <a:gd name="adj" fmla="val 31695"/>
                <a:gd name="vf" fmla="val 115470"/>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solidFill>
                </a:rPr>
                <a:t>Brand</a:t>
              </a:r>
            </a:p>
          </p:txBody>
        </p:sp>
        <p:sp>
          <p:nvSpPr>
            <p:cNvPr id="83" name="Hexagon 82">
              <a:extLst>
                <a:ext uri="{FF2B5EF4-FFF2-40B4-BE49-F238E27FC236}">
                  <a16:creationId xmlns:a16="http://schemas.microsoft.com/office/drawing/2014/main" id="{FC65AD1C-DDD7-433C-9C89-03CB15C8D6AF}"/>
                </a:ext>
              </a:extLst>
            </p:cNvPr>
            <p:cNvSpPr/>
            <p:nvPr/>
          </p:nvSpPr>
          <p:spPr>
            <a:xfrm>
              <a:off x="1274881" y="3487222"/>
              <a:ext cx="867325" cy="683797"/>
            </a:xfrm>
            <a:prstGeom prst="hexagon">
              <a:avLst>
                <a:gd name="adj" fmla="val 31695"/>
                <a:gd name="vf" fmla="val 115470"/>
              </a:avLst>
            </a:prstGeom>
            <a:solidFill>
              <a:schemeClr val="tx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t>Sales </a:t>
              </a:r>
            </a:p>
          </p:txBody>
        </p:sp>
      </p:grpSp>
      <p:pic>
        <p:nvPicPr>
          <p:cNvPr id="11" name="Picture 10">
            <a:extLst>
              <a:ext uri="{FF2B5EF4-FFF2-40B4-BE49-F238E27FC236}">
                <a16:creationId xmlns:a16="http://schemas.microsoft.com/office/drawing/2014/main" id="{319CE0FB-5194-4223-8CC6-E028D81F1A8C}"/>
              </a:ext>
            </a:extLst>
          </p:cNvPr>
          <p:cNvPicPr>
            <a:picLocks noChangeAspect="1"/>
          </p:cNvPicPr>
          <p:nvPr/>
        </p:nvPicPr>
        <p:blipFill>
          <a:blip r:embed="rId8"/>
          <a:stretch>
            <a:fillRect/>
          </a:stretch>
        </p:blipFill>
        <p:spPr>
          <a:xfrm>
            <a:off x="5509818" y="1228690"/>
            <a:ext cx="3012027" cy="1277441"/>
          </a:xfrm>
          <a:prstGeom prst="rect">
            <a:avLst/>
          </a:prstGeom>
        </p:spPr>
      </p:pic>
      <p:sp>
        <p:nvSpPr>
          <p:cNvPr id="48" name="Rectangle: Rounded Corners 47">
            <a:extLst>
              <a:ext uri="{FF2B5EF4-FFF2-40B4-BE49-F238E27FC236}">
                <a16:creationId xmlns:a16="http://schemas.microsoft.com/office/drawing/2014/main" id="{FC8D2CD8-E8E0-4565-B62A-D81A5172AD34}"/>
              </a:ext>
            </a:extLst>
          </p:cNvPr>
          <p:cNvSpPr/>
          <p:nvPr/>
        </p:nvSpPr>
        <p:spPr>
          <a:xfrm>
            <a:off x="4889873" y="5307229"/>
            <a:ext cx="3733848" cy="306098"/>
          </a:xfrm>
          <a:prstGeom prst="round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rPr>
              <a:t>Ad Count v/s Sales relationship and Predict Advertising Dollars</a:t>
            </a:r>
          </a:p>
        </p:txBody>
      </p:sp>
    </p:spTree>
    <p:extLst>
      <p:ext uri="{BB962C8B-B14F-4D97-AF65-F5344CB8AC3E}">
        <p14:creationId xmlns:p14="http://schemas.microsoft.com/office/powerpoint/2010/main" val="42372000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39DBAE2-30D3-4867-A575-76AE490EEAD8}"/>
              </a:ext>
            </a:extLst>
          </p:cNvPr>
          <p:cNvSpPr/>
          <p:nvPr/>
        </p:nvSpPr>
        <p:spPr>
          <a:xfrm>
            <a:off x="2819400" y="769559"/>
            <a:ext cx="6172200" cy="248136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74" name="AutoShape 35" hidden="1"/>
          <p:cNvGraphicFramePr>
            <a:graphicFrameLocks/>
          </p:cNvGraphicFramePr>
          <p:nvPr>
            <p:custDataLst>
              <p:tags r:id="rId2"/>
            </p:custDataLst>
            <p:extLst>
              <p:ext uri="{D42A27DB-BD31-4B8C-83A1-F6EECF244321}">
                <p14:modId xmlns:p14="http://schemas.microsoft.com/office/powerpoint/2010/main" val="113662349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51" name="think-cell Slide" r:id="rId6" imgW="0" imgH="0" progId="TCLayout.ActiveDocument.1">
                  <p:embed/>
                </p:oleObj>
              </mc:Choice>
              <mc:Fallback>
                <p:oleObj name="think-cell Slide" r:id="rId6" imgW="0" imgH="0" progId="TCLayout.ActiveDocument.1">
                  <p:embed/>
                  <p:pic>
                    <p:nvPicPr>
                      <p:cNvPr id="3074" name="AutoShape 3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 name="Rectangle 7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anchor="ctr" anchorCtr="0">
            <a:noAutofit/>
          </a:bodyPr>
          <a:lstStyle/>
          <a:p>
            <a:pPr algn="ctr" defTabSz="913217">
              <a:spcBef>
                <a:spcPct val="0"/>
              </a:spcBef>
              <a:spcAft>
                <a:spcPct val="0"/>
              </a:spcAft>
              <a:defRPr/>
            </a:pPr>
            <a:endParaRPr lang="en-US" i="1" dirty="0">
              <a:solidFill>
                <a:prstClr val="white"/>
              </a:solidFill>
              <a:latin typeface="Calibri" panose="020F0502020204030204" pitchFamily="34" charset="0"/>
              <a:ea typeface="+mj-ea"/>
              <a:cs typeface="+mj-cs"/>
              <a:sym typeface="Calibri" panose="020F0502020204030204" pitchFamily="34" charset="0"/>
            </a:endParaRPr>
          </a:p>
        </p:txBody>
      </p:sp>
      <p:sp>
        <p:nvSpPr>
          <p:cNvPr id="231" name="Rectangle 230">
            <a:extLst>
              <a:ext uri="{FF2B5EF4-FFF2-40B4-BE49-F238E27FC236}">
                <a16:creationId xmlns:a16="http://schemas.microsoft.com/office/drawing/2014/main" id="{B8CB8DFD-6F87-45EE-90CC-BBCCE14071E4}"/>
              </a:ext>
            </a:extLst>
          </p:cNvPr>
          <p:cNvSpPr/>
          <p:nvPr/>
        </p:nvSpPr>
        <p:spPr>
          <a:xfrm>
            <a:off x="163723" y="3581400"/>
            <a:ext cx="8827877" cy="2590763"/>
          </a:xfrm>
          <a:prstGeom prst="rect">
            <a:avLst/>
          </a:prstGeom>
          <a:solidFill>
            <a:srgbClr val="FFFBF7"/>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
          <p:cNvSpPr>
            <a:spLocks noGrp="1"/>
          </p:cNvSpPr>
          <p:nvPr>
            <p:ph type="title"/>
          </p:nvPr>
        </p:nvSpPr>
        <p:spPr>
          <a:xfrm>
            <a:off x="76200" y="188625"/>
            <a:ext cx="9067800" cy="458676"/>
          </a:xfrm>
        </p:spPr>
        <p:txBody>
          <a:bodyPr>
            <a:noAutofit/>
          </a:bodyPr>
          <a:lstStyle/>
          <a:p>
            <a:pPr eaLnBrk="0" fontAlgn="base" hangingPunct="0">
              <a:spcAft>
                <a:spcPct val="0"/>
              </a:spcAft>
            </a:pPr>
            <a:r>
              <a:rPr lang="en-US" i="1" dirty="0">
                <a:solidFill>
                  <a:schemeClr val="bg1">
                    <a:lumMod val="50000"/>
                  </a:schemeClr>
                </a:solidFill>
              </a:rPr>
              <a:t>Workflow</a:t>
            </a:r>
          </a:p>
        </p:txBody>
      </p:sp>
      <p:sp>
        <p:nvSpPr>
          <p:cNvPr id="4" name="Text Placeholder 3"/>
          <p:cNvSpPr>
            <a:spLocks noGrp="1"/>
          </p:cNvSpPr>
          <p:nvPr>
            <p:ph type="body" sz="quarter" idx="10"/>
          </p:nvPr>
        </p:nvSpPr>
        <p:spPr/>
        <p:txBody>
          <a:bodyPr>
            <a:normAutofit fontScale="92500" lnSpcReduction="20000"/>
          </a:bodyPr>
          <a:lstStyle/>
          <a:p>
            <a:r>
              <a:rPr lang="en-US" dirty="0"/>
              <a:t>Workflow</a:t>
            </a:r>
          </a:p>
        </p:txBody>
      </p:sp>
      <p:sp>
        <p:nvSpPr>
          <p:cNvPr id="41" name="TextBox 40"/>
          <p:cNvSpPr txBox="1"/>
          <p:nvPr/>
        </p:nvSpPr>
        <p:spPr>
          <a:xfrm>
            <a:off x="397936" y="871090"/>
            <a:ext cx="2231666" cy="1021637"/>
          </a:xfrm>
          <a:prstGeom prst="roundRect">
            <a:avLst/>
          </a:prstGeom>
          <a:solidFill>
            <a:srgbClr val="F9FB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defPPr>
              <a:defRPr lang="en-US"/>
            </a:defPPr>
            <a:lvl1pPr marL="171450" lvl="0" indent="-171450">
              <a:buFont typeface="Arial" panose="020B0604020202020204" pitchFamily="34" charset="0"/>
              <a:buChar char="•"/>
              <a:defRPr sz="1000" i="1">
                <a:solidFill>
                  <a:srgbClr val="4F81BD">
                    <a:lumMod val="75000"/>
                  </a:srgb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Step 1 : Find relationship of each feature with label respectively by making a </a:t>
            </a:r>
            <a:r>
              <a:rPr lang="en-US" dirty="0" err="1"/>
              <a:t>pairplot</a:t>
            </a:r>
            <a:r>
              <a:rPr lang="en-US" dirty="0"/>
              <a:t> using seaborn library .</a:t>
            </a:r>
          </a:p>
        </p:txBody>
      </p:sp>
      <p:sp>
        <p:nvSpPr>
          <p:cNvPr id="39" name="Slide Number Placeholder 2"/>
          <p:cNvSpPr>
            <a:spLocks noGrp="1"/>
          </p:cNvSpPr>
          <p:nvPr>
            <p:ph type="sldNum" sz="quarter" idx="4"/>
          </p:nvPr>
        </p:nvSpPr>
        <p:spPr>
          <a:xfrm>
            <a:off x="4435886" y="6682737"/>
            <a:ext cx="272233" cy="173679"/>
          </a:xfrm>
          <a:noFill/>
        </p:spPr>
        <p:txBody>
          <a:bodyPr vert="horz" lIns="65306" tIns="32653" rIns="65306" bIns="32653" rtlCol="0" anchor="ctr"/>
          <a:lstStyle/>
          <a:p>
            <a:pPr algn="ctr"/>
            <a:fld id="{585E295D-2875-B54A-85AB-6E5485984162}" type="slidenum">
              <a:rPr lang="en-US">
                <a:solidFill>
                  <a:srgbClr val="898989"/>
                </a:solidFill>
              </a:rPr>
              <a:pPr algn="ctr"/>
              <a:t>2</a:t>
            </a:fld>
            <a:endParaRPr lang="en-US" dirty="0">
              <a:solidFill>
                <a:srgbClr val="898989"/>
              </a:solidFill>
            </a:endParaRPr>
          </a:p>
        </p:txBody>
      </p:sp>
      <p:sp>
        <p:nvSpPr>
          <p:cNvPr id="140" name="Rectangle 139"/>
          <p:cNvSpPr/>
          <p:nvPr/>
        </p:nvSpPr>
        <p:spPr>
          <a:xfrm>
            <a:off x="2743200" y="3755222"/>
            <a:ext cx="6106584" cy="2222907"/>
          </a:xfrm>
          <a:prstGeom prst="rect">
            <a:avLst/>
          </a:prstGeom>
          <a:solidFill>
            <a:schemeClr val="bg1"/>
          </a:solidFill>
          <a:ln>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227" name="Rectangle: Rounded Corners 226">
            <a:extLst>
              <a:ext uri="{FF2B5EF4-FFF2-40B4-BE49-F238E27FC236}">
                <a16:creationId xmlns:a16="http://schemas.microsoft.com/office/drawing/2014/main" id="{0820736C-E1EF-4805-9844-566E84C93180}"/>
              </a:ext>
            </a:extLst>
          </p:cNvPr>
          <p:cNvSpPr/>
          <p:nvPr/>
        </p:nvSpPr>
        <p:spPr>
          <a:xfrm>
            <a:off x="397935" y="2465175"/>
            <a:ext cx="2231663" cy="811425"/>
          </a:xfrm>
          <a:prstGeom prst="roundRect">
            <a:avLst/>
          </a:prstGeom>
          <a:solidFill>
            <a:srgbClr val="F9FB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marL="171450" lvl="0" indent="-171450">
              <a:buFont typeface="Arial" panose="020B0604020202020204" pitchFamily="34" charset="0"/>
              <a:buChar char="•"/>
            </a:pPr>
            <a:r>
              <a:rPr lang="en-US" sz="1000" i="1" dirty="0">
                <a:solidFill>
                  <a:srgbClr val="4F81BD">
                    <a:lumMod val="75000"/>
                  </a:srgbClr>
                </a:solidFill>
              </a:rPr>
              <a:t>Step 2: Use pandas correlation function to find the correlation between each feature all together. </a:t>
            </a:r>
          </a:p>
        </p:txBody>
      </p:sp>
      <p:sp>
        <p:nvSpPr>
          <p:cNvPr id="54" name="Rectangle: Rounded Corners 53">
            <a:extLst>
              <a:ext uri="{FF2B5EF4-FFF2-40B4-BE49-F238E27FC236}">
                <a16:creationId xmlns:a16="http://schemas.microsoft.com/office/drawing/2014/main" id="{2E737162-C8CD-4B41-A6BE-3892865780B2}"/>
              </a:ext>
            </a:extLst>
          </p:cNvPr>
          <p:cNvSpPr/>
          <p:nvPr/>
        </p:nvSpPr>
        <p:spPr>
          <a:xfrm>
            <a:off x="209405" y="3762867"/>
            <a:ext cx="2465781" cy="2009967"/>
          </a:xfrm>
          <a:prstGeom prst="roundRect">
            <a:avLst>
              <a:gd name="adj" fmla="val 11610"/>
            </a:avLst>
          </a:prstGeom>
          <a:solidFill>
            <a:srgbClr val="F9FB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ctr"/>
          <a:lstStyle/>
          <a:p>
            <a:r>
              <a:rPr lang="en-US" sz="1000" b="1" dirty="0">
                <a:solidFill>
                  <a:srgbClr val="4F81BD">
                    <a:lumMod val="75000"/>
                  </a:srgbClr>
                </a:solidFill>
              </a:rPr>
              <a:t>                </a:t>
            </a:r>
            <a:r>
              <a:rPr lang="en-US" sz="1000" b="1" u="sng" dirty="0">
                <a:solidFill>
                  <a:srgbClr val="4F81BD">
                    <a:lumMod val="75000"/>
                  </a:srgbClr>
                </a:solidFill>
              </a:rPr>
              <a:t>Traditional ML Steps</a:t>
            </a:r>
          </a:p>
          <a:p>
            <a:pPr marL="114300" indent="-114300">
              <a:buFont typeface="Arial" panose="020B0604020202020204" pitchFamily="34" charset="0"/>
              <a:buChar char="•"/>
            </a:pPr>
            <a:endParaRPr lang="en-US" sz="1000" i="1" dirty="0">
              <a:solidFill>
                <a:srgbClr val="4F81BD">
                  <a:lumMod val="75000"/>
                </a:srgbClr>
              </a:solidFill>
            </a:endParaRPr>
          </a:p>
          <a:p>
            <a:pPr marL="114300" indent="-114300">
              <a:buFont typeface="Arial" panose="020B0604020202020204" pitchFamily="34" charset="0"/>
              <a:buChar char="•"/>
            </a:pPr>
            <a:r>
              <a:rPr lang="en-US" sz="1000" i="1" dirty="0">
                <a:solidFill>
                  <a:srgbClr val="4F81BD">
                    <a:lumMod val="75000"/>
                  </a:srgbClr>
                </a:solidFill>
              </a:rPr>
              <a:t>Predict Sales using linear regression</a:t>
            </a:r>
          </a:p>
          <a:p>
            <a:r>
              <a:rPr lang="en-US" sz="1000" i="1" dirty="0">
                <a:solidFill>
                  <a:srgbClr val="4F81BD">
                    <a:lumMod val="75000"/>
                  </a:srgbClr>
                </a:solidFill>
              </a:rPr>
              <a:t>        (Split data into train and test)</a:t>
            </a:r>
          </a:p>
          <a:p>
            <a:endParaRPr lang="en-US" sz="1000" i="1" dirty="0">
              <a:solidFill>
                <a:srgbClr val="4F81BD">
                  <a:lumMod val="75000"/>
                </a:srgbClr>
              </a:solidFill>
            </a:endParaRPr>
          </a:p>
          <a:p>
            <a:pPr marL="114300" indent="-114300">
              <a:buFont typeface="Arial" panose="020B0604020202020204" pitchFamily="34" charset="0"/>
              <a:buChar char="•"/>
            </a:pPr>
            <a:r>
              <a:rPr lang="en-US" sz="1000" i="1" dirty="0">
                <a:solidFill>
                  <a:srgbClr val="4F81BD">
                    <a:lumMod val="75000"/>
                  </a:srgbClr>
                </a:solidFill>
              </a:rPr>
              <a:t>Calculate the </a:t>
            </a:r>
            <a:r>
              <a:rPr lang="en-US" sz="1000" i="1" dirty="0" err="1">
                <a:solidFill>
                  <a:srgbClr val="4F81BD">
                    <a:lumMod val="75000"/>
                  </a:srgbClr>
                </a:solidFill>
              </a:rPr>
              <a:t>root_mean_squared_error</a:t>
            </a:r>
            <a:r>
              <a:rPr lang="en-US" sz="1000" i="1" dirty="0">
                <a:solidFill>
                  <a:srgbClr val="4F81BD">
                    <a:lumMod val="75000"/>
                  </a:srgbClr>
                </a:solidFill>
              </a:rPr>
              <a:t> and the r-squared value for the testing data </a:t>
            </a:r>
          </a:p>
          <a:p>
            <a:pPr marL="114300" indent="-114300">
              <a:buFont typeface="Arial" panose="020B0604020202020204" pitchFamily="34" charset="0"/>
              <a:buChar char="•"/>
            </a:pPr>
            <a:endParaRPr lang="en-US" sz="1000" i="1" dirty="0">
              <a:solidFill>
                <a:srgbClr val="4F81BD">
                  <a:lumMod val="75000"/>
                </a:srgbClr>
              </a:solidFill>
            </a:endParaRPr>
          </a:p>
          <a:p>
            <a:pPr marL="114300" indent="-114300">
              <a:buFont typeface="Arial" panose="020B0604020202020204" pitchFamily="34" charset="0"/>
              <a:buChar char="•"/>
            </a:pPr>
            <a:r>
              <a:rPr lang="en-US" sz="1000" i="1" dirty="0">
                <a:solidFill>
                  <a:srgbClr val="4F81BD">
                    <a:lumMod val="75000"/>
                  </a:srgbClr>
                </a:solidFill>
              </a:rPr>
              <a:t>Call the `score` method on the model to show the r2</a:t>
            </a:r>
          </a:p>
        </p:txBody>
      </p:sp>
      <p:sp>
        <p:nvSpPr>
          <p:cNvPr id="221" name="Rectangle: Rounded Corners 220">
            <a:extLst>
              <a:ext uri="{FF2B5EF4-FFF2-40B4-BE49-F238E27FC236}">
                <a16:creationId xmlns:a16="http://schemas.microsoft.com/office/drawing/2014/main" id="{B723CE8F-1468-4307-BC40-F82496C24ADB}"/>
              </a:ext>
            </a:extLst>
          </p:cNvPr>
          <p:cNvSpPr/>
          <p:nvPr/>
        </p:nvSpPr>
        <p:spPr>
          <a:xfrm>
            <a:off x="6825784" y="4285503"/>
            <a:ext cx="1877746" cy="615713"/>
          </a:xfrm>
          <a:prstGeom prst="roundRect">
            <a:avLst>
              <a:gd name="adj" fmla="val 13702"/>
            </a:avLst>
          </a:prstGeom>
          <a:solidFill>
            <a:srgbClr val="F9FB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r>
              <a:rPr lang="en-US" sz="1000" i="1" dirty="0">
                <a:solidFill>
                  <a:srgbClr val="4F81BD">
                    <a:lumMod val="75000"/>
                  </a:srgbClr>
                </a:solidFill>
              </a:rPr>
              <a:t>Accuracy with 2 features</a:t>
            </a:r>
          </a:p>
          <a:p>
            <a:r>
              <a:rPr lang="en-US" sz="1000" i="1" dirty="0">
                <a:solidFill>
                  <a:srgbClr val="4F81BD">
                    <a:lumMod val="75000"/>
                  </a:srgbClr>
                </a:solidFill>
              </a:rPr>
              <a:t>Tv and Radio</a:t>
            </a:r>
          </a:p>
          <a:p>
            <a:r>
              <a:rPr lang="en-US" sz="1000" i="1" dirty="0">
                <a:solidFill>
                  <a:srgbClr val="4F81BD">
                    <a:lumMod val="75000"/>
                  </a:srgbClr>
                </a:solidFill>
              </a:rPr>
              <a:t>                                         – 1.679</a:t>
            </a:r>
          </a:p>
        </p:txBody>
      </p:sp>
      <p:sp>
        <p:nvSpPr>
          <p:cNvPr id="30" name="Rounded Rectangle 29"/>
          <p:cNvSpPr/>
          <p:nvPr/>
        </p:nvSpPr>
        <p:spPr>
          <a:xfrm>
            <a:off x="5029200" y="4765873"/>
            <a:ext cx="1463040" cy="423825"/>
          </a:xfrm>
          <a:prstGeom prst="roundRect">
            <a:avLst>
              <a:gd name="adj" fmla="val 3560"/>
            </a:avLst>
          </a:prstGeom>
          <a:pattFill prst="ltUpDiag">
            <a:fgClr>
              <a:srgbClr val="E4E4E4"/>
            </a:fgClr>
            <a:bgClr>
              <a:srgbClr val="F8F7F2"/>
            </a:bgClr>
          </a:pattFill>
          <a:ln w="9525" cmpd="sng" algn="ctr">
            <a:solidFill>
              <a:srgbClr val="A6A6A6"/>
            </a:solidFill>
            <a:miter lim="800000"/>
            <a:headEnd/>
            <a:tailEnd/>
          </a:ln>
        </p:spPr>
        <p:txBody>
          <a:bodyPr wrap="square" lIns="45720" tIns="0" rIns="0" bIns="0" anchor="ctr" anchorCtr="0">
            <a:noAutofit/>
          </a:bodyPr>
          <a:lstStyle/>
          <a:p>
            <a:pPr algn="ctr"/>
            <a:r>
              <a:rPr lang="en-US" sz="1000" b="1" i="1" dirty="0">
                <a:solidFill>
                  <a:srgbClr val="4F81BD"/>
                </a:solidFill>
              </a:rPr>
              <a:t>Root mean square error</a:t>
            </a:r>
          </a:p>
          <a:p>
            <a:pPr algn="ctr"/>
            <a:r>
              <a:rPr lang="en-US" sz="1000" b="1" i="1" dirty="0">
                <a:solidFill>
                  <a:srgbClr val="4F81BD"/>
                </a:solidFill>
              </a:rPr>
              <a:t> = 1.7064672823236582</a:t>
            </a:r>
          </a:p>
        </p:txBody>
      </p:sp>
      <p:sp>
        <p:nvSpPr>
          <p:cNvPr id="32" name="Rounded Rectangle 31"/>
          <p:cNvSpPr/>
          <p:nvPr/>
        </p:nvSpPr>
        <p:spPr>
          <a:xfrm>
            <a:off x="5029200" y="5406529"/>
            <a:ext cx="1463040" cy="423825"/>
          </a:xfrm>
          <a:prstGeom prst="roundRect">
            <a:avLst>
              <a:gd name="adj" fmla="val 3560"/>
            </a:avLst>
          </a:prstGeom>
          <a:pattFill prst="ltUpDiag">
            <a:fgClr>
              <a:srgbClr val="E4E4E4"/>
            </a:fgClr>
            <a:bgClr>
              <a:srgbClr val="F8F7F2"/>
            </a:bgClr>
          </a:pattFill>
          <a:ln w="9525" cmpd="sng" algn="ctr">
            <a:solidFill>
              <a:srgbClr val="A6A6A6"/>
            </a:solidFill>
            <a:miter lim="800000"/>
            <a:headEnd/>
            <a:tailEnd/>
          </a:ln>
        </p:spPr>
        <p:txBody>
          <a:bodyPr wrap="square" lIns="45720" tIns="0" rIns="0" bIns="0" anchor="ctr" anchorCtr="0">
            <a:noAutofit/>
          </a:bodyPr>
          <a:lstStyle/>
          <a:p>
            <a:pPr algn="ctr"/>
            <a:r>
              <a:rPr lang="en-US" sz="1000" b="1" i="1" dirty="0" err="1">
                <a:solidFill>
                  <a:srgbClr val="4F81BD"/>
                </a:solidFill>
              </a:rPr>
              <a:t>mean_squared_error</a:t>
            </a:r>
            <a:endParaRPr lang="en-US" sz="1000" b="1" i="1" dirty="0">
              <a:solidFill>
                <a:srgbClr val="4F81BD"/>
              </a:solidFill>
            </a:endParaRPr>
          </a:p>
          <a:p>
            <a:pPr algn="ctr"/>
            <a:r>
              <a:rPr lang="en-US" sz="1000" b="1" i="1" dirty="0">
                <a:solidFill>
                  <a:srgbClr val="4F81BD"/>
                </a:solidFill>
              </a:rPr>
              <a:t> = 2.9970670746628683</a:t>
            </a:r>
          </a:p>
        </p:txBody>
      </p:sp>
      <p:sp>
        <p:nvSpPr>
          <p:cNvPr id="62" name="Rounded Rectangle 61"/>
          <p:cNvSpPr/>
          <p:nvPr/>
        </p:nvSpPr>
        <p:spPr>
          <a:xfrm>
            <a:off x="3045697" y="4140540"/>
            <a:ext cx="1463040" cy="423825"/>
          </a:xfrm>
          <a:prstGeom prst="roundRect">
            <a:avLst>
              <a:gd name="adj" fmla="val 3560"/>
            </a:avLst>
          </a:prstGeom>
          <a:pattFill prst="ltUpDiag">
            <a:fgClr>
              <a:srgbClr val="E4E4E4"/>
            </a:fgClr>
            <a:bgClr>
              <a:srgbClr val="F8F7F2"/>
            </a:bgClr>
          </a:pattFill>
          <a:ln w="9525" cmpd="sng" algn="ctr">
            <a:solidFill>
              <a:srgbClr val="A6A6A6"/>
            </a:solidFill>
            <a:miter lim="800000"/>
            <a:headEnd/>
            <a:tailEnd/>
          </a:ln>
        </p:spPr>
        <p:txBody>
          <a:bodyPr wrap="square" lIns="45720" tIns="0" rIns="0" bIns="0" anchor="ctr" anchorCtr="0">
            <a:noAutofit/>
          </a:bodyPr>
          <a:lstStyle/>
          <a:p>
            <a:pPr algn="ctr"/>
            <a:r>
              <a:rPr lang="en-US" sz="1000" b="1" i="1" dirty="0"/>
              <a:t>2 features </a:t>
            </a:r>
          </a:p>
          <a:p>
            <a:pPr algn="ctr"/>
            <a:r>
              <a:rPr lang="en-US" sz="1000" b="1" i="1" dirty="0"/>
              <a:t>TV and Radio</a:t>
            </a:r>
          </a:p>
        </p:txBody>
      </p:sp>
      <p:sp>
        <p:nvSpPr>
          <p:cNvPr id="130" name="Rounded Rectangle 31">
            <a:extLst>
              <a:ext uri="{FF2B5EF4-FFF2-40B4-BE49-F238E27FC236}">
                <a16:creationId xmlns:a16="http://schemas.microsoft.com/office/drawing/2014/main" id="{0FC8AD94-41A7-41EB-AF0C-948FCDB1A92F}"/>
              </a:ext>
            </a:extLst>
          </p:cNvPr>
          <p:cNvSpPr/>
          <p:nvPr/>
        </p:nvSpPr>
        <p:spPr>
          <a:xfrm>
            <a:off x="3045697" y="5411489"/>
            <a:ext cx="1463040" cy="423825"/>
          </a:xfrm>
          <a:prstGeom prst="roundRect">
            <a:avLst>
              <a:gd name="adj" fmla="val 3560"/>
            </a:avLst>
          </a:prstGeom>
          <a:pattFill prst="ltUpDiag">
            <a:fgClr>
              <a:srgbClr val="E4E4E4"/>
            </a:fgClr>
            <a:bgClr>
              <a:srgbClr val="F8F7F2"/>
            </a:bgClr>
          </a:pattFill>
          <a:ln w="9525" cmpd="sng" algn="ctr">
            <a:solidFill>
              <a:srgbClr val="A6A6A6"/>
            </a:solidFill>
            <a:miter lim="800000"/>
            <a:headEnd/>
            <a:tailEnd/>
          </a:ln>
        </p:spPr>
        <p:txBody>
          <a:bodyPr wrap="square" lIns="45720" tIns="0" rIns="0" bIns="0" anchor="ctr" anchorCtr="0">
            <a:noAutofit/>
          </a:bodyPr>
          <a:lstStyle/>
          <a:p>
            <a:pPr algn="ctr"/>
            <a:endParaRPr lang="en-US" sz="1000" b="1" i="1" dirty="0">
              <a:solidFill>
                <a:srgbClr val="4F81BD"/>
              </a:solidFill>
            </a:endParaRPr>
          </a:p>
          <a:p>
            <a:pPr algn="ctr"/>
            <a:r>
              <a:rPr lang="en-US" sz="1000" b="1" i="1" dirty="0" err="1">
                <a:solidFill>
                  <a:srgbClr val="4F81BD"/>
                </a:solidFill>
              </a:rPr>
              <a:t>mean_squared_error</a:t>
            </a:r>
            <a:endParaRPr lang="en-US" sz="1000" b="1" i="1" dirty="0">
              <a:solidFill>
                <a:srgbClr val="4F81BD"/>
              </a:solidFill>
            </a:endParaRPr>
          </a:p>
          <a:p>
            <a:pPr algn="ctr"/>
            <a:r>
              <a:rPr lang="en-US" sz="1000" b="1" i="1" dirty="0">
                <a:solidFill>
                  <a:srgbClr val="4F81BD"/>
                </a:solidFill>
              </a:rPr>
              <a:t> = 2.904438618371681</a:t>
            </a:r>
          </a:p>
          <a:p>
            <a:pPr algn="ctr"/>
            <a:r>
              <a:rPr lang="en-US" sz="1000" b="1" i="1" dirty="0">
                <a:solidFill>
                  <a:srgbClr val="4F81BD"/>
                </a:solidFill>
              </a:rPr>
              <a:t> </a:t>
            </a:r>
          </a:p>
        </p:txBody>
      </p:sp>
      <p:pic>
        <p:nvPicPr>
          <p:cNvPr id="2" name="Picture 1">
            <a:extLst>
              <a:ext uri="{FF2B5EF4-FFF2-40B4-BE49-F238E27FC236}">
                <a16:creationId xmlns:a16="http://schemas.microsoft.com/office/drawing/2014/main" id="{F3EAE21C-4B7E-4469-8556-C90BC0ACDA84}"/>
              </a:ext>
            </a:extLst>
          </p:cNvPr>
          <p:cNvPicPr>
            <a:picLocks noChangeAspect="1"/>
          </p:cNvPicPr>
          <p:nvPr/>
        </p:nvPicPr>
        <p:blipFill>
          <a:blip r:embed="rId7"/>
          <a:stretch>
            <a:fillRect/>
          </a:stretch>
        </p:blipFill>
        <p:spPr>
          <a:xfrm>
            <a:off x="2995682" y="928568"/>
            <a:ext cx="5854102" cy="2147190"/>
          </a:xfrm>
          <a:prstGeom prst="rect">
            <a:avLst/>
          </a:prstGeom>
        </p:spPr>
      </p:pic>
      <p:sp>
        <p:nvSpPr>
          <p:cNvPr id="5" name="Isosceles Triangle 4">
            <a:extLst>
              <a:ext uri="{FF2B5EF4-FFF2-40B4-BE49-F238E27FC236}">
                <a16:creationId xmlns:a16="http://schemas.microsoft.com/office/drawing/2014/main" id="{5F3C70A0-1923-4CFD-95EB-95049E4ADD26}"/>
              </a:ext>
            </a:extLst>
          </p:cNvPr>
          <p:cNvSpPr/>
          <p:nvPr/>
        </p:nvSpPr>
        <p:spPr>
          <a:xfrm>
            <a:off x="3962400" y="3136002"/>
            <a:ext cx="304800" cy="3575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72E258-DF45-4193-9162-B926EFB676E0}"/>
              </a:ext>
            </a:extLst>
          </p:cNvPr>
          <p:cNvSpPr/>
          <p:nvPr/>
        </p:nvSpPr>
        <p:spPr>
          <a:xfrm>
            <a:off x="4332950" y="3338347"/>
            <a:ext cx="4498223" cy="167659"/>
          </a:xfrm>
          <a:prstGeom prst="rect">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TV more linear than Radio and newspaper</a:t>
            </a:r>
          </a:p>
        </p:txBody>
      </p:sp>
      <p:sp>
        <p:nvSpPr>
          <p:cNvPr id="48" name="Rounded Rectangle 61">
            <a:extLst>
              <a:ext uri="{FF2B5EF4-FFF2-40B4-BE49-F238E27FC236}">
                <a16:creationId xmlns:a16="http://schemas.microsoft.com/office/drawing/2014/main" id="{33133164-4D5E-45B3-BE4B-BD9824FC3FA0}"/>
              </a:ext>
            </a:extLst>
          </p:cNvPr>
          <p:cNvSpPr/>
          <p:nvPr/>
        </p:nvSpPr>
        <p:spPr>
          <a:xfrm>
            <a:off x="3055874" y="4770854"/>
            <a:ext cx="1463041" cy="423825"/>
          </a:xfrm>
          <a:prstGeom prst="roundRect">
            <a:avLst>
              <a:gd name="adj" fmla="val 3560"/>
            </a:avLst>
          </a:prstGeom>
          <a:pattFill prst="ltUpDiag">
            <a:fgClr>
              <a:srgbClr val="E4E4E4"/>
            </a:fgClr>
            <a:bgClr>
              <a:srgbClr val="F8F7F2"/>
            </a:bgClr>
          </a:pattFill>
          <a:ln w="9525" cmpd="sng" algn="ctr">
            <a:solidFill>
              <a:srgbClr val="A6A6A6"/>
            </a:solidFill>
            <a:miter lim="800000"/>
            <a:headEnd/>
            <a:tailEnd/>
          </a:ln>
        </p:spPr>
        <p:txBody>
          <a:bodyPr wrap="square" lIns="45720" tIns="0" rIns="0" bIns="0" anchor="ctr" anchorCtr="0">
            <a:noAutofit/>
          </a:bodyPr>
          <a:lstStyle/>
          <a:p>
            <a:pPr algn="ctr"/>
            <a:r>
              <a:rPr lang="en-US" sz="1000" b="1" i="1" dirty="0">
                <a:solidFill>
                  <a:srgbClr val="4F81BD"/>
                </a:solidFill>
              </a:rPr>
              <a:t>Root mean square error</a:t>
            </a:r>
          </a:p>
          <a:p>
            <a:pPr algn="ctr"/>
            <a:r>
              <a:rPr lang="en-US" sz="1000" b="1" i="1" dirty="0">
                <a:solidFill>
                  <a:srgbClr val="4F81BD"/>
                </a:solidFill>
              </a:rPr>
              <a:t> = 1.7015225171783763</a:t>
            </a:r>
          </a:p>
        </p:txBody>
      </p:sp>
      <p:sp>
        <p:nvSpPr>
          <p:cNvPr id="53" name="Rounded Rectangle 61">
            <a:extLst>
              <a:ext uri="{FF2B5EF4-FFF2-40B4-BE49-F238E27FC236}">
                <a16:creationId xmlns:a16="http://schemas.microsoft.com/office/drawing/2014/main" id="{240C361E-4149-45C8-806C-A1FEB9696CC3}"/>
              </a:ext>
            </a:extLst>
          </p:cNvPr>
          <p:cNvSpPr/>
          <p:nvPr/>
        </p:nvSpPr>
        <p:spPr>
          <a:xfrm>
            <a:off x="5029945" y="4138367"/>
            <a:ext cx="1463040" cy="423825"/>
          </a:xfrm>
          <a:prstGeom prst="roundRect">
            <a:avLst>
              <a:gd name="adj" fmla="val 3560"/>
            </a:avLst>
          </a:prstGeom>
          <a:pattFill prst="ltUpDiag">
            <a:fgClr>
              <a:srgbClr val="E4E4E4"/>
            </a:fgClr>
            <a:bgClr>
              <a:srgbClr val="F8F7F2"/>
            </a:bgClr>
          </a:pattFill>
          <a:ln w="9525" cmpd="sng" algn="ctr">
            <a:solidFill>
              <a:srgbClr val="A6A6A6"/>
            </a:solidFill>
            <a:miter lim="800000"/>
            <a:headEnd/>
            <a:tailEnd/>
          </a:ln>
        </p:spPr>
        <p:txBody>
          <a:bodyPr wrap="square" lIns="45720" tIns="0" rIns="0" bIns="0" anchor="ctr" anchorCtr="0">
            <a:noAutofit/>
          </a:bodyPr>
          <a:lstStyle/>
          <a:p>
            <a:pPr algn="ctr"/>
            <a:r>
              <a:rPr lang="en-US" sz="1000" b="1" i="1" dirty="0"/>
              <a:t>3 features</a:t>
            </a:r>
          </a:p>
          <a:p>
            <a:pPr algn="ctr"/>
            <a:r>
              <a:rPr lang="en-US" sz="1000" b="1" i="1" dirty="0"/>
              <a:t>TV &amp; Radio &amp; Newspaper</a:t>
            </a:r>
          </a:p>
        </p:txBody>
      </p:sp>
      <p:sp>
        <p:nvSpPr>
          <p:cNvPr id="55" name="Rounded Rectangle 61">
            <a:extLst>
              <a:ext uri="{FF2B5EF4-FFF2-40B4-BE49-F238E27FC236}">
                <a16:creationId xmlns:a16="http://schemas.microsoft.com/office/drawing/2014/main" id="{83ED9C1B-1810-472D-9632-E911BC011F5B}"/>
              </a:ext>
            </a:extLst>
          </p:cNvPr>
          <p:cNvSpPr/>
          <p:nvPr/>
        </p:nvSpPr>
        <p:spPr>
          <a:xfrm>
            <a:off x="2819400" y="3810000"/>
            <a:ext cx="5916347" cy="328367"/>
          </a:xfrm>
          <a:prstGeom prst="roundRect">
            <a:avLst>
              <a:gd name="adj" fmla="val 3560"/>
            </a:avLst>
          </a:prstGeom>
          <a:pattFill prst="ltUpDiag">
            <a:fgClr>
              <a:srgbClr val="E4E4E4"/>
            </a:fgClr>
            <a:bgClr>
              <a:srgbClr val="F8F7F2"/>
            </a:bgClr>
          </a:pattFill>
          <a:ln w="9525" cmpd="sng" algn="ctr">
            <a:solidFill>
              <a:srgbClr val="A6A6A6"/>
            </a:solidFill>
            <a:miter lim="800000"/>
            <a:headEnd/>
            <a:tailEnd/>
          </a:ln>
        </p:spPr>
        <p:txBody>
          <a:bodyPr wrap="square" lIns="45720" tIns="0" rIns="0" bIns="0" anchor="ctr" anchorCtr="0">
            <a:noAutofit/>
          </a:bodyPr>
          <a:lstStyle/>
          <a:p>
            <a:pPr algn="ctr"/>
            <a:r>
              <a:rPr lang="en-US" sz="1000" b="1" i="1" dirty="0"/>
              <a:t>Run linear regression 1000 times to calculate root mean square error &amp;</a:t>
            </a:r>
          </a:p>
          <a:p>
            <a:pPr algn="ctr"/>
            <a:r>
              <a:rPr lang="en-US" sz="1000" b="1" i="1" dirty="0"/>
              <a:t>                                                                                                                           use cross validation to check best features </a:t>
            </a:r>
          </a:p>
        </p:txBody>
      </p:sp>
      <p:sp>
        <p:nvSpPr>
          <p:cNvPr id="11" name="Rectangle 10">
            <a:extLst>
              <a:ext uri="{FF2B5EF4-FFF2-40B4-BE49-F238E27FC236}">
                <a16:creationId xmlns:a16="http://schemas.microsoft.com/office/drawing/2014/main" id="{E03D40C1-ADDE-4C09-8E60-ACC71C45A316}"/>
              </a:ext>
            </a:extLst>
          </p:cNvPr>
          <p:cNvSpPr/>
          <p:nvPr/>
        </p:nvSpPr>
        <p:spPr>
          <a:xfrm>
            <a:off x="3886200" y="5925069"/>
            <a:ext cx="2057400" cy="157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Additional Steps</a:t>
            </a:r>
          </a:p>
        </p:txBody>
      </p:sp>
      <p:sp>
        <p:nvSpPr>
          <p:cNvPr id="56" name="Rectangle 55">
            <a:extLst>
              <a:ext uri="{FF2B5EF4-FFF2-40B4-BE49-F238E27FC236}">
                <a16:creationId xmlns:a16="http://schemas.microsoft.com/office/drawing/2014/main" id="{65CF2074-3FD0-43D6-AF28-2ED038222196}"/>
              </a:ext>
            </a:extLst>
          </p:cNvPr>
          <p:cNvSpPr/>
          <p:nvPr/>
        </p:nvSpPr>
        <p:spPr>
          <a:xfrm>
            <a:off x="2893251" y="4968012"/>
            <a:ext cx="304892" cy="276999"/>
          </a:xfrm>
          <a:prstGeom prst="rect">
            <a:avLst/>
          </a:prstGeom>
        </p:spPr>
        <p:txBody>
          <a:bodyPr wrap="none">
            <a:spAutoFit/>
          </a:bodyPr>
          <a:lstStyle/>
          <a:p>
            <a:pPr algn="l" defTabSz="913672" hangingPunct="1">
              <a:defRPr/>
            </a:pPr>
            <a:r>
              <a:rPr lang="en-US" sz="1200" b="1" dirty="0">
                <a:solidFill>
                  <a:srgbClr val="00B050"/>
                </a:solidFill>
                <a:sym typeface="Wingdings"/>
              </a:rPr>
              <a:t></a:t>
            </a:r>
            <a:endParaRPr lang="en-US" sz="1200" b="1" dirty="0">
              <a:solidFill>
                <a:srgbClr val="00B050"/>
              </a:solidFill>
            </a:endParaRPr>
          </a:p>
        </p:txBody>
      </p:sp>
      <p:sp>
        <p:nvSpPr>
          <p:cNvPr id="57" name="Rectangle: Rounded Corners 56">
            <a:extLst>
              <a:ext uri="{FF2B5EF4-FFF2-40B4-BE49-F238E27FC236}">
                <a16:creationId xmlns:a16="http://schemas.microsoft.com/office/drawing/2014/main" id="{7CBF3FE1-C521-4875-B475-66E6942E2CE6}"/>
              </a:ext>
            </a:extLst>
          </p:cNvPr>
          <p:cNvSpPr/>
          <p:nvPr/>
        </p:nvSpPr>
        <p:spPr>
          <a:xfrm>
            <a:off x="6825784" y="5106511"/>
            <a:ext cx="1877746" cy="666323"/>
          </a:xfrm>
          <a:prstGeom prst="roundRect">
            <a:avLst>
              <a:gd name="adj" fmla="val 13702"/>
            </a:avLst>
          </a:prstGeom>
          <a:solidFill>
            <a:srgbClr val="F9FB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endParaRPr lang="en-US" sz="1000" i="1" dirty="0">
              <a:solidFill>
                <a:srgbClr val="4F81BD">
                  <a:lumMod val="75000"/>
                </a:srgbClr>
              </a:solidFill>
            </a:endParaRPr>
          </a:p>
          <a:p>
            <a:endParaRPr lang="en-US" sz="1000" i="1" dirty="0">
              <a:solidFill>
                <a:srgbClr val="4F81BD">
                  <a:lumMod val="75000"/>
                </a:srgbClr>
              </a:solidFill>
            </a:endParaRPr>
          </a:p>
          <a:p>
            <a:r>
              <a:rPr lang="en-US" sz="1000" i="1" dirty="0">
                <a:solidFill>
                  <a:srgbClr val="4F81BD">
                    <a:lumMod val="75000"/>
                  </a:srgbClr>
                </a:solidFill>
              </a:rPr>
              <a:t>Accuracy with 3 features</a:t>
            </a:r>
          </a:p>
          <a:p>
            <a:r>
              <a:rPr lang="en-US" sz="1000" i="1" dirty="0">
                <a:solidFill>
                  <a:srgbClr val="4F81BD">
                    <a:lumMod val="75000"/>
                  </a:srgbClr>
                </a:solidFill>
              </a:rPr>
              <a:t>Tv and Radio and newspaper</a:t>
            </a:r>
          </a:p>
          <a:p>
            <a:r>
              <a:rPr lang="en-US" sz="1000" i="1" dirty="0">
                <a:solidFill>
                  <a:srgbClr val="4F81BD">
                    <a:lumMod val="75000"/>
                  </a:srgbClr>
                </a:solidFill>
              </a:rPr>
              <a:t>                                         – 1.691		</a:t>
            </a:r>
          </a:p>
        </p:txBody>
      </p:sp>
      <p:sp>
        <p:nvSpPr>
          <p:cNvPr id="58" name="Rectangle 57">
            <a:extLst>
              <a:ext uri="{FF2B5EF4-FFF2-40B4-BE49-F238E27FC236}">
                <a16:creationId xmlns:a16="http://schemas.microsoft.com/office/drawing/2014/main" id="{BD2A5511-A29E-41F1-A744-32B49543B0EF}"/>
              </a:ext>
            </a:extLst>
          </p:cNvPr>
          <p:cNvSpPr/>
          <p:nvPr/>
        </p:nvSpPr>
        <p:spPr>
          <a:xfrm>
            <a:off x="7612211" y="4562192"/>
            <a:ext cx="304892" cy="276999"/>
          </a:xfrm>
          <a:prstGeom prst="rect">
            <a:avLst/>
          </a:prstGeom>
        </p:spPr>
        <p:txBody>
          <a:bodyPr wrap="none">
            <a:spAutoFit/>
          </a:bodyPr>
          <a:lstStyle/>
          <a:p>
            <a:pPr algn="l" defTabSz="913672" hangingPunct="1">
              <a:defRPr/>
            </a:pPr>
            <a:r>
              <a:rPr lang="en-US" sz="1200" b="1" dirty="0">
                <a:solidFill>
                  <a:srgbClr val="00B050"/>
                </a:solidFill>
                <a:sym typeface="Wingdings"/>
              </a:rPr>
              <a:t></a:t>
            </a:r>
            <a:endParaRPr lang="en-US" sz="1200" b="1" dirty="0">
              <a:solidFill>
                <a:srgbClr val="00B050"/>
              </a:solidFill>
            </a:endParaRPr>
          </a:p>
        </p:txBody>
      </p:sp>
    </p:spTree>
    <p:extLst>
      <p:ext uri="{BB962C8B-B14F-4D97-AF65-F5344CB8AC3E}">
        <p14:creationId xmlns:p14="http://schemas.microsoft.com/office/powerpoint/2010/main" val="11937861"/>
      </p:ext>
    </p:extLst>
  </p:cSld>
  <p:clrMapOvr>
    <a:masterClrMapping/>
  </p:clrMapOvr>
  <p:transition spd="med"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AutoShape 35"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63" name="think-cell Slide" r:id="rId6" imgW="0" imgH="0" progId="TCLayout.ActiveDocument.1">
                  <p:embed/>
                </p:oleObj>
              </mc:Choice>
              <mc:Fallback>
                <p:oleObj name="think-cell Slide" r:id="rId6" imgW="0" imgH="0" progId="TCLayout.ActiveDocument.1">
                  <p:embed/>
                  <p:pic>
                    <p:nvPicPr>
                      <p:cNvPr id="3074" name="AutoShape 3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 name="Rectangle 7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anchor="ctr" anchorCtr="0">
            <a:noAutofit/>
          </a:bodyPr>
          <a:lstStyle/>
          <a:p>
            <a:pPr algn="ctr" defTabSz="913217">
              <a:spcBef>
                <a:spcPct val="0"/>
              </a:spcBef>
              <a:spcAft>
                <a:spcPct val="0"/>
              </a:spcAft>
              <a:defRPr/>
            </a:pPr>
            <a:endParaRPr lang="en-US" i="1" dirty="0">
              <a:solidFill>
                <a:prstClr val="white"/>
              </a:solidFill>
              <a:latin typeface="Calibri" panose="020F0502020204030204" pitchFamily="34" charset="0"/>
              <a:ea typeface="+mj-ea"/>
              <a:cs typeface="+mj-cs"/>
              <a:sym typeface="Calibri" panose="020F0502020204030204" pitchFamily="34" charset="0"/>
            </a:endParaRPr>
          </a:p>
        </p:txBody>
      </p:sp>
      <p:sp>
        <p:nvSpPr>
          <p:cNvPr id="26" name="Title 2"/>
          <p:cNvSpPr>
            <a:spLocks noGrp="1"/>
          </p:cNvSpPr>
          <p:nvPr>
            <p:ph type="title"/>
          </p:nvPr>
        </p:nvSpPr>
        <p:spPr>
          <a:xfrm>
            <a:off x="76200" y="188625"/>
            <a:ext cx="9067800" cy="458676"/>
          </a:xfrm>
        </p:spPr>
        <p:txBody>
          <a:bodyPr>
            <a:noAutofit/>
          </a:bodyPr>
          <a:lstStyle/>
          <a:p>
            <a:pPr eaLnBrk="0" fontAlgn="base" hangingPunct="0">
              <a:spcAft>
                <a:spcPct val="0"/>
              </a:spcAft>
            </a:pPr>
            <a:r>
              <a:rPr lang="en-US" i="1" dirty="0">
                <a:solidFill>
                  <a:schemeClr val="bg1">
                    <a:lumMod val="50000"/>
                  </a:schemeClr>
                </a:solidFill>
              </a:rPr>
              <a:t>Data Analysis and Visualization</a:t>
            </a:r>
          </a:p>
        </p:txBody>
      </p:sp>
      <p:sp>
        <p:nvSpPr>
          <p:cNvPr id="4" name="Text Placeholder 3"/>
          <p:cNvSpPr>
            <a:spLocks noGrp="1"/>
          </p:cNvSpPr>
          <p:nvPr>
            <p:ph type="body" sz="quarter" idx="10"/>
          </p:nvPr>
        </p:nvSpPr>
        <p:spPr/>
        <p:txBody>
          <a:bodyPr>
            <a:normAutofit fontScale="92500" lnSpcReduction="20000"/>
          </a:bodyPr>
          <a:lstStyle/>
          <a:p>
            <a:r>
              <a:rPr lang="en-US" dirty="0"/>
              <a:t>Visualization</a:t>
            </a:r>
          </a:p>
        </p:txBody>
      </p:sp>
      <p:sp>
        <p:nvSpPr>
          <p:cNvPr id="39" name="Slide Number Placeholder 2"/>
          <p:cNvSpPr>
            <a:spLocks noGrp="1"/>
          </p:cNvSpPr>
          <p:nvPr>
            <p:ph type="sldNum" sz="quarter" idx="4"/>
          </p:nvPr>
        </p:nvSpPr>
        <p:spPr>
          <a:xfrm>
            <a:off x="4435886" y="6682737"/>
            <a:ext cx="272233" cy="173679"/>
          </a:xfrm>
          <a:noFill/>
        </p:spPr>
        <p:txBody>
          <a:bodyPr vert="horz" lIns="65306" tIns="32653" rIns="65306" bIns="32653" rtlCol="0" anchor="ctr"/>
          <a:lstStyle/>
          <a:p>
            <a:pPr algn="ctr"/>
            <a:fld id="{585E295D-2875-B54A-85AB-6E5485984162}" type="slidenum">
              <a:rPr lang="en-US">
                <a:solidFill>
                  <a:srgbClr val="898989"/>
                </a:solidFill>
              </a:rPr>
              <a:pPr algn="ctr"/>
              <a:t>3</a:t>
            </a:fld>
            <a:endParaRPr lang="en-US" dirty="0">
              <a:solidFill>
                <a:srgbClr val="898989"/>
              </a:solidFill>
            </a:endParaRPr>
          </a:p>
        </p:txBody>
      </p:sp>
      <p:sp>
        <p:nvSpPr>
          <p:cNvPr id="56" name="Rectangle 55">
            <a:extLst>
              <a:ext uri="{FF2B5EF4-FFF2-40B4-BE49-F238E27FC236}">
                <a16:creationId xmlns:a16="http://schemas.microsoft.com/office/drawing/2014/main" id="{65CF2074-3FD0-43D6-AF28-2ED038222196}"/>
              </a:ext>
            </a:extLst>
          </p:cNvPr>
          <p:cNvSpPr/>
          <p:nvPr/>
        </p:nvSpPr>
        <p:spPr>
          <a:xfrm>
            <a:off x="2893251" y="4968012"/>
            <a:ext cx="304892" cy="276999"/>
          </a:xfrm>
          <a:prstGeom prst="rect">
            <a:avLst/>
          </a:prstGeom>
        </p:spPr>
        <p:txBody>
          <a:bodyPr wrap="none">
            <a:spAutoFit/>
          </a:bodyPr>
          <a:lstStyle/>
          <a:p>
            <a:pPr algn="l" defTabSz="913672" hangingPunct="1">
              <a:defRPr/>
            </a:pPr>
            <a:r>
              <a:rPr lang="en-US" sz="1200" b="1" dirty="0">
                <a:solidFill>
                  <a:srgbClr val="00B050"/>
                </a:solidFill>
                <a:sym typeface="Wingdings"/>
              </a:rPr>
              <a:t></a:t>
            </a:r>
            <a:endParaRPr lang="en-US" sz="1200" b="1" dirty="0">
              <a:solidFill>
                <a:srgbClr val="00B050"/>
              </a:solidFill>
            </a:endParaRPr>
          </a:p>
        </p:txBody>
      </p:sp>
      <p:sp>
        <p:nvSpPr>
          <p:cNvPr id="58" name="Rectangle 57">
            <a:extLst>
              <a:ext uri="{FF2B5EF4-FFF2-40B4-BE49-F238E27FC236}">
                <a16:creationId xmlns:a16="http://schemas.microsoft.com/office/drawing/2014/main" id="{BD2A5511-A29E-41F1-A744-32B49543B0EF}"/>
              </a:ext>
            </a:extLst>
          </p:cNvPr>
          <p:cNvSpPr/>
          <p:nvPr/>
        </p:nvSpPr>
        <p:spPr>
          <a:xfrm>
            <a:off x="7612211" y="4562192"/>
            <a:ext cx="304892" cy="276999"/>
          </a:xfrm>
          <a:prstGeom prst="rect">
            <a:avLst/>
          </a:prstGeom>
        </p:spPr>
        <p:txBody>
          <a:bodyPr wrap="none">
            <a:spAutoFit/>
          </a:bodyPr>
          <a:lstStyle/>
          <a:p>
            <a:pPr algn="l" defTabSz="913672" hangingPunct="1">
              <a:defRPr/>
            </a:pPr>
            <a:r>
              <a:rPr lang="en-US" sz="1200" b="1" dirty="0">
                <a:solidFill>
                  <a:srgbClr val="00B050"/>
                </a:solidFill>
                <a:sym typeface="Wingdings"/>
              </a:rPr>
              <a:t></a:t>
            </a:r>
            <a:endParaRPr lang="en-US" sz="1200" b="1" dirty="0">
              <a:solidFill>
                <a:srgbClr val="00B050"/>
              </a:solidFill>
            </a:endParaRPr>
          </a:p>
        </p:txBody>
      </p:sp>
      <p:pic>
        <p:nvPicPr>
          <p:cNvPr id="8" name="Picture 7">
            <a:extLst>
              <a:ext uri="{FF2B5EF4-FFF2-40B4-BE49-F238E27FC236}">
                <a16:creationId xmlns:a16="http://schemas.microsoft.com/office/drawing/2014/main" id="{6B5188AB-A85F-4EBA-92F4-FCA90AE865FF}"/>
              </a:ext>
            </a:extLst>
          </p:cNvPr>
          <p:cNvPicPr>
            <a:picLocks noChangeAspect="1"/>
          </p:cNvPicPr>
          <p:nvPr/>
        </p:nvPicPr>
        <p:blipFill>
          <a:blip r:embed="rId7"/>
          <a:stretch>
            <a:fillRect/>
          </a:stretch>
        </p:blipFill>
        <p:spPr>
          <a:xfrm>
            <a:off x="0" y="693728"/>
            <a:ext cx="9144000" cy="5470543"/>
          </a:xfrm>
          <a:prstGeom prst="rect">
            <a:avLst/>
          </a:prstGeom>
        </p:spPr>
      </p:pic>
    </p:spTree>
    <p:extLst>
      <p:ext uri="{BB962C8B-B14F-4D97-AF65-F5344CB8AC3E}">
        <p14:creationId xmlns:p14="http://schemas.microsoft.com/office/powerpoint/2010/main" val="2080488821"/>
      </p:ext>
    </p:extLst>
  </p:cSld>
  <p:clrMapOvr>
    <a:masterClrMapping/>
  </p:clrMapOvr>
  <p:transition spd="med" advClick="0"/>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KIyhv07vsUCqPF1WyIriX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KIyhv07vsUCqPF1WyIriX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43696</TotalTime>
  <Words>430</Words>
  <Application>Microsoft Office PowerPoint</Application>
  <PresentationFormat>On-screen Show (4:3)</PresentationFormat>
  <Paragraphs>92</Paragraphs>
  <Slides>3</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Calibri</vt:lpstr>
      <vt:lpstr>Wingdings</vt:lpstr>
      <vt:lpstr>Office Theme</vt:lpstr>
      <vt:lpstr>think-cell Slide</vt:lpstr>
      <vt:lpstr>PowerPoint Presentation</vt:lpstr>
      <vt:lpstr>Workflow</vt:lpstr>
      <vt:lpstr>Data Analysis and Visualization</vt:lpstr>
    </vt:vector>
  </TitlesOfParts>
  <Company>Univision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Sajani Menon</cp:lastModifiedBy>
  <cp:revision>509</cp:revision>
  <cp:lastPrinted>2016-02-03T15:12:36Z</cp:lastPrinted>
  <dcterms:created xsi:type="dcterms:W3CDTF">2015-12-01T16:41:54Z</dcterms:created>
  <dcterms:modified xsi:type="dcterms:W3CDTF">2019-07-24T23:52:05Z</dcterms:modified>
</cp:coreProperties>
</file>