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3.jpeg" ContentType="image/jpeg"/>
  <Override PartName="/ppt/media/image12.png" ContentType="image/png"/>
  <Override PartName="/ppt/media/image28.png" ContentType="image/png"/>
  <Override PartName="/ppt/media/image25.png" ContentType="image/png"/>
  <Override PartName="/ppt/media/image2.png" ContentType="image/png"/>
  <Override PartName="/ppt/media/image32.png" ContentType="image/png"/>
  <Override PartName="/ppt/media/image7.png" ContentType="image/png"/>
  <Override PartName="/ppt/media/image4.png" ContentType="image/png"/>
  <Override PartName="/ppt/media/image27.png" ContentType="image/png"/>
  <Override PartName="/ppt/media/image5.jpeg" ContentType="image/jpeg"/>
  <Override PartName="/ppt/media/image8.png" ContentType="image/png"/>
  <Override PartName="/ppt/media/image13.png" ContentType="image/png"/>
  <Override PartName="/ppt/media/image9.png" ContentType="image/png"/>
  <Override PartName="/ppt/media/image11.png" ContentType="image/png"/>
  <Override PartName="/ppt/media/image30.png" ContentType="image/png"/>
  <Override PartName="/ppt/media/image3.jpeg" ContentType="image/jpeg"/>
  <Override PartName="/ppt/media/image15.png" ContentType="image/png"/>
  <Override PartName="/ppt/media/image31.png" ContentType="image/png"/>
  <Override PartName="/ppt/media/image1.png" ContentType="image/png"/>
  <Override PartName="/ppt/media/image24.png" ContentType="image/png"/>
  <Override PartName="/ppt/media/image10.jpeg" ContentType="image/jpeg"/>
  <Override PartName="/ppt/media/image14.png" ContentType="image/png"/>
  <Override PartName="/ppt/media/image16.png" ContentType="image/png"/>
  <Override PartName="/ppt/media/image17.jpeg" ContentType="image/jpeg"/>
  <Override PartName="/ppt/media/image26.png" ContentType="image/png"/>
  <Override PartName="/ppt/media/image6.jpeg" ContentType="image/jpe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400" cy="62496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39" name="PlaceHolder 2"/>
          <p:cNvSpPr>
            <a:spLocks noGrp="1"/>
          </p:cNvSpPr>
          <p:nvPr>
            <p:ph type="body"/>
          </p:nvPr>
        </p:nvSpPr>
        <p:spPr>
          <a:xfrm>
            <a:off x="311760" y="1152360"/>
            <a:ext cx="4156920" cy="3415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40" name="PlaceHolder 3"/>
          <p:cNvSpPr>
            <a:spLocks noGrp="1"/>
          </p:cNvSpPr>
          <p:nvPr>
            <p:ph type="body"/>
          </p:nvPr>
        </p:nvSpPr>
        <p:spPr>
          <a:xfrm>
            <a:off x="4677120" y="1152360"/>
            <a:ext cx="4156920" cy="34153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6.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hyperlink" Target="https://www.facebook.com/kecitclub" TargetMode="External"/><Relationship Id="rId2" Type="http://schemas.openxmlformats.org/officeDocument/2006/relationships/hyperlink" Target="mailto:kecktm.it.club@gmail.com" TargetMode="External"/><Relationship Id="rId3" Type="http://schemas.openxmlformats.org/officeDocument/2006/relationships/image" Target="../media/image32.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git-scm.com/" TargetMode="External"/><Relationship Id="rId2" Type="http://schemas.openxmlformats.org/officeDocument/2006/relationships/image" Target="../media/image5.jpeg"/><Relationship Id="rId3"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99440" y="363240"/>
            <a:ext cx="8519400" cy="87048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buNone/>
              <a:tabLst>
                <a:tab algn="l" pos="0"/>
              </a:tabLst>
            </a:pPr>
            <a:r>
              <a:rPr b="1" lang="en-GB" sz="4400" spc="-1" strike="noStrike">
                <a:solidFill>
                  <a:srgbClr val="000000"/>
                </a:solidFill>
                <a:latin typeface="Times New Roman"/>
                <a:ea typeface="Times New Roman"/>
              </a:rPr>
              <a:t>Introduction to Git and GitHub</a:t>
            </a:r>
            <a:endParaRPr b="0" lang="en-GB" sz="4400" spc="-1" strike="noStrike">
              <a:latin typeface="Arial"/>
            </a:endParaRPr>
          </a:p>
        </p:txBody>
      </p:sp>
      <p:pic>
        <p:nvPicPr>
          <p:cNvPr id="78" name="Google Shape;55;p13" descr=""/>
          <p:cNvPicPr/>
          <p:nvPr/>
        </p:nvPicPr>
        <p:blipFill>
          <a:blip r:embed="rId1"/>
          <a:stretch/>
        </p:blipFill>
        <p:spPr>
          <a:xfrm>
            <a:off x="910080" y="1095480"/>
            <a:ext cx="2695680" cy="2695680"/>
          </a:xfrm>
          <a:prstGeom prst="rect">
            <a:avLst/>
          </a:prstGeom>
          <a:ln w="0">
            <a:noFill/>
          </a:ln>
        </p:spPr>
      </p:pic>
      <p:pic>
        <p:nvPicPr>
          <p:cNvPr id="79" name="Google Shape;56;p13" descr=""/>
          <p:cNvPicPr/>
          <p:nvPr/>
        </p:nvPicPr>
        <p:blipFill>
          <a:blip r:embed="rId2"/>
          <a:stretch/>
        </p:blipFill>
        <p:spPr>
          <a:xfrm>
            <a:off x="5191560" y="1479960"/>
            <a:ext cx="2079360" cy="1877760"/>
          </a:xfrm>
          <a:prstGeom prst="rect">
            <a:avLst/>
          </a:prstGeom>
          <a:ln w="0">
            <a:noFill/>
          </a:ln>
        </p:spPr>
      </p:pic>
      <p:sp>
        <p:nvSpPr>
          <p:cNvPr id="80" name="CustomShape 2"/>
          <p:cNvSpPr/>
          <p:nvPr/>
        </p:nvSpPr>
        <p:spPr>
          <a:xfrm>
            <a:off x="5249880" y="3566520"/>
            <a:ext cx="2079360" cy="7318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endParaRPr b="0" lang="en-GB" sz="1800" spc="-1" strike="noStrike">
              <a:latin typeface="Arial"/>
            </a:endParaRPr>
          </a:p>
          <a:p>
            <a:pPr>
              <a:lnSpc>
                <a:spcPct val="100000"/>
              </a:lnSpc>
              <a:buNone/>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Configuration</a:t>
            </a:r>
            <a:endParaRPr b="0" lang="en-GB" sz="2800" spc="-1" strike="noStrike">
              <a:latin typeface="Arial"/>
            </a:endParaRPr>
          </a:p>
        </p:txBody>
      </p:sp>
      <p:sp>
        <p:nvSpPr>
          <p:cNvPr id="106" name="CustomShape 2"/>
          <p:cNvSpPr/>
          <p:nvPr/>
        </p:nvSpPr>
        <p:spPr>
          <a:xfrm>
            <a:off x="311760" y="1116360"/>
            <a:ext cx="8519400" cy="3415320"/>
          </a:xfrm>
          <a:prstGeom prst="rect">
            <a:avLst/>
          </a:prstGeom>
          <a:noFill/>
          <a:ln w="0">
            <a:noFill/>
          </a:ln>
        </p:spPr>
        <p:style>
          <a:lnRef idx="0"/>
          <a:fillRef idx="0"/>
          <a:effectRef idx="0"/>
          <a:fontRef idx="minor"/>
        </p:style>
        <p:txBody>
          <a:bodyPr lIns="90000" rIns="90000" tIns="91440" bIns="91440" anchor="t">
            <a:normAutofit/>
          </a:bodyPr>
          <a:p>
            <a:pPr>
              <a:lnSpc>
                <a:spcPct val="115000"/>
              </a:lnSpc>
              <a:buNone/>
              <a:tabLst>
                <a:tab algn="l" pos="0"/>
              </a:tabLst>
            </a:pPr>
            <a:r>
              <a:rPr b="0" lang="en-GB" sz="1800" spc="-1" strike="noStrike">
                <a:solidFill>
                  <a:srgbClr val="000000"/>
                </a:solidFill>
                <a:latin typeface="Arial"/>
                <a:ea typeface="Arial"/>
              </a:rPr>
              <a:t>You typically configure your global username and email address after installing Git.</a:t>
            </a:r>
            <a:endParaRPr b="0" lang="en-GB" sz="1800" spc="-1" strike="noStrike">
              <a:latin typeface="Arial"/>
            </a:endParaRPr>
          </a:p>
          <a:p>
            <a:pPr>
              <a:lnSpc>
                <a:spcPct val="115000"/>
              </a:lnSpc>
              <a:spcBef>
                <a:spcPts val="1199"/>
              </a:spcBef>
              <a:spcAft>
                <a:spcPts val="1199"/>
              </a:spcAft>
              <a:buNone/>
              <a:tabLst>
                <a:tab algn="l" pos="0"/>
              </a:tabLst>
            </a:pPr>
            <a:endParaRPr b="0" lang="en-GB" sz="1800" spc="-1" strike="noStrike">
              <a:latin typeface="Arial"/>
            </a:endParaRPr>
          </a:p>
        </p:txBody>
      </p:sp>
      <p:pic>
        <p:nvPicPr>
          <p:cNvPr id="107" name="Google Shape;122;p22" descr=""/>
          <p:cNvPicPr/>
          <p:nvPr/>
        </p:nvPicPr>
        <p:blipFill>
          <a:blip r:embed="rId1"/>
          <a:srcRect l="0" t="-20240" r="-1914" b="0"/>
          <a:stretch/>
        </p:blipFill>
        <p:spPr>
          <a:xfrm>
            <a:off x="648720" y="2045520"/>
            <a:ext cx="8124120" cy="1336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494280"/>
            <a:ext cx="8519400" cy="3415320"/>
          </a:xfrm>
          <a:prstGeom prst="rect">
            <a:avLst/>
          </a:prstGeom>
          <a:noFill/>
          <a:ln w="0">
            <a:noFill/>
          </a:ln>
        </p:spPr>
        <p:style>
          <a:lnRef idx="0"/>
          <a:fillRef idx="0"/>
          <a:effectRef idx="0"/>
          <a:fontRef idx="minor"/>
        </p:style>
        <p:txBody>
          <a:bodyPr lIns="90000" rIns="90000" tIns="91440" bIns="91440" anchor="t">
            <a:normAutofit/>
          </a:bodyPr>
          <a:p>
            <a:pPr>
              <a:lnSpc>
                <a:spcPct val="115000"/>
              </a:lnSpc>
              <a:buNone/>
              <a:tabLst>
                <a:tab algn="l" pos="0"/>
              </a:tabLst>
            </a:pPr>
            <a:r>
              <a:rPr b="1" lang="en-GB" sz="3200" spc="-1" strike="noStrike" u="sng">
                <a:solidFill>
                  <a:srgbClr val="000000"/>
                </a:solidFill>
                <a:uFillTx/>
                <a:latin typeface="Times New Roman"/>
                <a:ea typeface="Times New Roman"/>
              </a:rPr>
              <a:t>$ git init </a:t>
            </a:r>
            <a:endParaRPr b="0" lang="en-GB" sz="3200" spc="-1" strike="noStrike">
              <a:latin typeface="Arial"/>
            </a:endParaRPr>
          </a:p>
          <a:p>
            <a:pPr marL="457200" indent="-342360">
              <a:lnSpc>
                <a:spcPct val="115000"/>
              </a:lnSpc>
              <a:spcBef>
                <a:spcPts val="1199"/>
              </a:spcBef>
              <a:buClr>
                <a:srgbClr val="595959"/>
              </a:buClr>
              <a:buFont typeface="Arial"/>
              <a:buChar char="●"/>
              <a:tabLst>
                <a:tab algn="l" pos="0"/>
              </a:tabLst>
            </a:pPr>
            <a:r>
              <a:rPr b="0" lang="en-GB" sz="1800" spc="-1" strike="noStrike">
                <a:solidFill>
                  <a:srgbClr val="202131"/>
                </a:solidFill>
                <a:latin typeface="Nunito"/>
                <a:ea typeface="Nunito"/>
              </a:rPr>
              <a:t>The </a:t>
            </a:r>
            <a:r>
              <a:rPr b="0" lang="en-GB" sz="1800" spc="-1" strike="noStrike">
                <a:solidFill>
                  <a:srgbClr val="143250"/>
                </a:solidFill>
                <a:latin typeface="Arial"/>
                <a:ea typeface="Arial"/>
              </a:rPr>
              <a:t>git init</a:t>
            </a:r>
            <a:r>
              <a:rPr b="0" lang="en-GB" sz="1800" spc="-1" strike="noStrike">
                <a:solidFill>
                  <a:srgbClr val="202131"/>
                </a:solidFill>
                <a:latin typeface="Nunito"/>
                <a:ea typeface="Nunito"/>
              </a:rPr>
              <a:t> command is used to generate a new, empty Git repository or to reinitialize an existing one. It creates a new .git folder that contains all of the necessary Git metadata for the new repository.</a:t>
            </a:r>
            <a:endParaRPr b="0" lang="en-GB" sz="1800" spc="-1" strike="noStrike">
              <a:latin typeface="Arial"/>
            </a:endParaRPr>
          </a:p>
        </p:txBody>
      </p:sp>
      <p:pic>
        <p:nvPicPr>
          <p:cNvPr id="109" name="Google Shape;128;p23" descr=""/>
          <p:cNvPicPr/>
          <p:nvPr/>
        </p:nvPicPr>
        <p:blipFill>
          <a:blip r:embed="rId1"/>
          <a:stretch/>
        </p:blipFill>
        <p:spPr>
          <a:xfrm>
            <a:off x="876960" y="2511720"/>
            <a:ext cx="7704720" cy="732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739800" y="347040"/>
            <a:ext cx="540432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Git Workflow</a:t>
            </a:r>
            <a:endParaRPr b="0" lang="en-GB" sz="3220" spc="-1" strike="noStrike">
              <a:latin typeface="Arial"/>
            </a:endParaRPr>
          </a:p>
        </p:txBody>
      </p:sp>
      <p:pic>
        <p:nvPicPr>
          <p:cNvPr id="111" name="Google Shape;134;p24" descr=""/>
          <p:cNvPicPr/>
          <p:nvPr/>
        </p:nvPicPr>
        <p:blipFill>
          <a:blip r:embed="rId1"/>
          <a:stretch/>
        </p:blipFill>
        <p:spPr>
          <a:xfrm>
            <a:off x="2126160" y="1241640"/>
            <a:ext cx="5713920" cy="3580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341280"/>
            <a:ext cx="8519400" cy="4226400"/>
          </a:xfrm>
          <a:prstGeom prst="rect">
            <a:avLst/>
          </a:prstGeom>
          <a:noFill/>
          <a:ln w="0">
            <a:noFill/>
          </a:ln>
        </p:spPr>
        <p:style>
          <a:lnRef idx="0"/>
          <a:fillRef idx="0"/>
          <a:effectRef idx="0"/>
          <a:fontRef idx="minor"/>
        </p:style>
        <p:txBody>
          <a:bodyPr lIns="90000" rIns="90000" tIns="91440" bIns="91440" anchor="t">
            <a:normAutofit fontScale="88000"/>
          </a:bodyPr>
          <a:p>
            <a:pPr>
              <a:lnSpc>
                <a:spcPct val="170000"/>
              </a:lnSpc>
              <a:buNone/>
              <a:tabLst>
                <a:tab algn="l" pos="0"/>
              </a:tabLst>
            </a:pPr>
            <a:r>
              <a:rPr b="1" lang="en-GB" sz="3200" spc="-1" strike="noStrike">
                <a:solidFill>
                  <a:srgbClr val="000000"/>
                </a:solidFill>
                <a:highlight>
                  <a:srgbClr val="ffffff"/>
                </a:highlight>
                <a:latin typeface="Times New Roman"/>
                <a:ea typeface="Times New Roman"/>
              </a:rPr>
              <a:t>Git follows following three tree architecture:</a:t>
            </a:r>
            <a:endParaRPr b="0" lang="en-GB" sz="3200" spc="-1" strike="noStrike">
              <a:latin typeface="Arial"/>
            </a:endParaRPr>
          </a:p>
          <a:p>
            <a:pPr marL="457200" indent="-333720">
              <a:lnSpc>
                <a:spcPct val="170000"/>
              </a:lnSpc>
              <a:spcBef>
                <a:spcPts val="1500"/>
              </a:spcBef>
              <a:buClr>
                <a:srgbClr val="000000"/>
              </a:buClr>
              <a:buFont typeface="Times New Roman"/>
              <a:buChar char="●"/>
              <a:tabLst>
                <a:tab algn="l" pos="0"/>
              </a:tabLst>
            </a:pPr>
            <a:r>
              <a:rPr b="1" lang="en-GB" sz="1800" spc="-1" strike="noStrike">
                <a:solidFill>
                  <a:srgbClr val="000000"/>
                </a:solidFill>
                <a:highlight>
                  <a:srgbClr val="ffffff"/>
                </a:highlight>
                <a:latin typeface="Times New Roman"/>
                <a:ea typeface="Times New Roman"/>
              </a:rPr>
              <a:t>Working</a:t>
            </a:r>
            <a:r>
              <a:rPr b="0" lang="en-GB" sz="1800" spc="-1" strike="noStrike">
                <a:solidFill>
                  <a:srgbClr val="000000"/>
                </a:solidFill>
                <a:highlight>
                  <a:srgbClr val="ffffff"/>
                </a:highlight>
                <a:latin typeface="Times New Roman"/>
                <a:ea typeface="Times New Roman"/>
              </a:rPr>
              <a:t> – is the directory where the file changes are made.</a:t>
            </a:r>
            <a:endParaRPr b="0" lang="en-GB" sz="1800" spc="-1" strike="noStrike">
              <a:latin typeface="Arial"/>
            </a:endParaRPr>
          </a:p>
          <a:p>
            <a:pPr marL="457200" indent="-333720">
              <a:lnSpc>
                <a:spcPct val="170000"/>
              </a:lnSpc>
              <a:buClr>
                <a:srgbClr val="000000"/>
              </a:buClr>
              <a:buFont typeface="Times New Roman"/>
              <a:buChar char="●"/>
              <a:tabLst>
                <a:tab algn="l" pos="0"/>
              </a:tabLst>
            </a:pPr>
            <a:r>
              <a:rPr b="1" lang="en-GB" sz="1800" spc="-1" strike="noStrike">
                <a:solidFill>
                  <a:srgbClr val="000000"/>
                </a:solidFill>
                <a:highlight>
                  <a:srgbClr val="ffffff"/>
                </a:highlight>
                <a:latin typeface="Times New Roman"/>
                <a:ea typeface="Times New Roman"/>
              </a:rPr>
              <a:t>Staging</a:t>
            </a:r>
            <a:r>
              <a:rPr b="0" lang="en-GB" sz="1800" spc="-1" strike="noStrike">
                <a:solidFill>
                  <a:srgbClr val="000000"/>
                </a:solidFill>
                <a:highlight>
                  <a:srgbClr val="ffffff"/>
                </a:highlight>
                <a:latin typeface="Times New Roman"/>
                <a:ea typeface="Times New Roman"/>
              </a:rPr>
              <a:t> – before the work has been committed to repository the changes are prepared for commit and sits in a staging index. Imagine a box. You can put stuff into the box. You can take stuff out of the box. This box is the staging area of Git. You can craft commits here. Committing is like sealing that box and sticking a label on it. The contents of that box are your changes.</a:t>
            </a:r>
            <a:endParaRPr b="0" lang="en-GB" sz="1800" spc="-1" strike="noStrike">
              <a:latin typeface="Arial"/>
            </a:endParaRPr>
          </a:p>
          <a:p>
            <a:pPr marL="457200" indent="-333720">
              <a:lnSpc>
                <a:spcPct val="170000"/>
              </a:lnSpc>
              <a:buClr>
                <a:srgbClr val="000000"/>
              </a:buClr>
              <a:buFont typeface="Times New Roman"/>
              <a:buChar char="●"/>
              <a:tabLst>
                <a:tab algn="l" pos="0"/>
              </a:tabLst>
            </a:pPr>
            <a:r>
              <a:rPr b="1" lang="en-GB" sz="1800" spc="-1" strike="noStrike">
                <a:solidFill>
                  <a:srgbClr val="000000"/>
                </a:solidFill>
                <a:highlight>
                  <a:srgbClr val="ffffff"/>
                </a:highlight>
                <a:latin typeface="Times New Roman"/>
                <a:ea typeface="Times New Roman"/>
              </a:rPr>
              <a:t>Local Repository</a:t>
            </a:r>
            <a:r>
              <a:rPr b="0" lang="en-GB" sz="1800" spc="-1" strike="noStrike">
                <a:solidFill>
                  <a:srgbClr val="000000"/>
                </a:solidFill>
                <a:highlight>
                  <a:srgbClr val="ffffff"/>
                </a:highlight>
                <a:latin typeface="Times New Roman"/>
                <a:ea typeface="Times New Roman"/>
              </a:rPr>
              <a:t> – once the changes are staged these can be committed to repository that is in your local machine.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15000"/>
              </a:lnSpc>
              <a:spcAft>
                <a:spcPts val="1199"/>
              </a:spcAft>
              <a:buNone/>
              <a:tabLst>
                <a:tab algn="l" pos="0"/>
              </a:tabLst>
            </a:pPr>
            <a:r>
              <a:rPr b="1" lang="en-GB" sz="2720" spc="-1" strike="noStrike">
                <a:solidFill>
                  <a:srgbClr val="000000"/>
                </a:solidFill>
                <a:latin typeface="Times New Roman"/>
                <a:ea typeface="Times New Roman"/>
              </a:rPr>
              <a:t>$</a:t>
            </a:r>
            <a:r>
              <a:rPr b="1" lang="en-GB" sz="3320" spc="-1" strike="noStrike">
                <a:solidFill>
                  <a:srgbClr val="000000"/>
                </a:solidFill>
                <a:latin typeface="Times New Roman"/>
                <a:ea typeface="Times New Roman"/>
              </a:rPr>
              <a:t> git status </a:t>
            </a:r>
            <a:endParaRPr b="0" lang="en-GB" sz="3320" spc="-1" strike="noStrike">
              <a:latin typeface="Arial"/>
            </a:endParaRPr>
          </a:p>
        </p:txBody>
      </p:sp>
      <p:sp>
        <p:nvSpPr>
          <p:cNvPr id="114"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displays the state of the working directory and the staging area.</a:t>
            </a:r>
            <a:endParaRPr b="0" lang="en-GB" sz="1800" spc="-1" strike="noStrike">
              <a:latin typeface="Arial"/>
            </a:endParaRPr>
          </a:p>
        </p:txBody>
      </p:sp>
      <p:pic>
        <p:nvPicPr>
          <p:cNvPr id="115" name="Google Shape;146;p26" descr=""/>
          <p:cNvPicPr/>
          <p:nvPr/>
        </p:nvPicPr>
        <p:blipFill>
          <a:blip r:embed="rId1"/>
          <a:stretch/>
        </p:blipFill>
        <p:spPr>
          <a:xfrm>
            <a:off x="976320" y="1700280"/>
            <a:ext cx="7799760" cy="2351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States that file can be in </a:t>
            </a:r>
            <a:endParaRPr b="0" lang="en-GB" sz="3220" spc="-1" strike="noStrike">
              <a:latin typeface="Arial"/>
            </a:endParaRPr>
          </a:p>
        </p:txBody>
      </p:sp>
      <p:sp>
        <p:nvSpPr>
          <p:cNvPr id="117"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Autofit/>
          </a:bodyPr>
          <a:p>
            <a:pPr marL="457200" indent="-344160">
              <a:lnSpc>
                <a:spcPct val="95000"/>
              </a:lnSpc>
              <a:buClr>
                <a:srgbClr val="000000"/>
              </a:buClr>
              <a:buFont typeface="Arial"/>
              <a:buChar char="●"/>
            </a:pPr>
            <a:r>
              <a:rPr b="1" lang="en-GB" sz="1829" spc="-1" strike="noStrike">
                <a:solidFill>
                  <a:srgbClr val="cc0000"/>
                </a:solidFill>
                <a:latin typeface="Times New Roman"/>
                <a:ea typeface="Times New Roman"/>
              </a:rPr>
              <a:t>Untracked</a:t>
            </a:r>
            <a:r>
              <a:rPr b="0" lang="en-GB" sz="1829" spc="-1" strike="noStrike">
                <a:solidFill>
                  <a:srgbClr val="cc0000"/>
                </a:solidFill>
                <a:latin typeface="Times New Roman"/>
                <a:ea typeface="Times New Roman"/>
              </a:rPr>
              <a:t> </a:t>
            </a:r>
            <a:r>
              <a:rPr b="0" lang="en-GB" sz="1829" spc="-1" strike="noStrike">
                <a:solidFill>
                  <a:srgbClr val="000000"/>
                </a:solidFill>
                <a:latin typeface="Times New Roman"/>
                <a:ea typeface="Times New Roman"/>
              </a:rPr>
              <a:t>means Git found a file you didn’t have in previous commit.</a:t>
            </a:r>
            <a:endParaRPr b="0" lang="en-GB" sz="1829" spc="-1" strike="noStrike">
              <a:latin typeface="Arial"/>
            </a:endParaRPr>
          </a:p>
          <a:p>
            <a:pPr>
              <a:lnSpc>
                <a:spcPct val="95000"/>
              </a:lnSpc>
              <a:spcBef>
                <a:spcPts val="1199"/>
              </a:spcBef>
              <a:buNone/>
              <a:tabLst>
                <a:tab algn="l" pos="0"/>
              </a:tabLst>
            </a:pPr>
            <a:endParaRPr b="0" lang="en-GB" sz="1829" spc="-1" strike="noStrike">
              <a:latin typeface="Arial"/>
            </a:endParaRPr>
          </a:p>
          <a:p>
            <a:pPr marL="457200" indent="-344160">
              <a:lnSpc>
                <a:spcPct val="95000"/>
              </a:lnSpc>
              <a:spcBef>
                <a:spcPts val="1199"/>
              </a:spcBef>
              <a:buClr>
                <a:srgbClr val="000000"/>
              </a:buClr>
              <a:buFont typeface="Arial"/>
              <a:buChar char="●"/>
              <a:tabLst>
                <a:tab algn="l" pos="0"/>
              </a:tabLst>
            </a:pPr>
            <a:r>
              <a:rPr b="1" lang="en-GB" sz="1829" spc="-1" strike="noStrike">
                <a:solidFill>
                  <a:srgbClr val="cc0000"/>
                </a:solidFill>
                <a:latin typeface="Times New Roman"/>
                <a:ea typeface="Times New Roman"/>
              </a:rPr>
              <a:t>Modified</a:t>
            </a:r>
            <a:r>
              <a:rPr b="0" lang="en-GB" sz="1829" spc="-1" strike="noStrike">
                <a:solidFill>
                  <a:srgbClr val="000000"/>
                </a:solidFill>
                <a:latin typeface="Times New Roman"/>
                <a:ea typeface="Times New Roman"/>
              </a:rPr>
              <a:t> means that we have changed the contents of file but still not committed on our local repo.</a:t>
            </a:r>
            <a:endParaRPr b="0" lang="en-GB" sz="1829" spc="-1" strike="noStrike">
              <a:latin typeface="Arial"/>
            </a:endParaRPr>
          </a:p>
          <a:p>
            <a:pPr marL="457200">
              <a:lnSpc>
                <a:spcPct val="95000"/>
              </a:lnSpc>
              <a:spcBef>
                <a:spcPts val="1199"/>
              </a:spcBef>
              <a:buNone/>
              <a:tabLst>
                <a:tab algn="l" pos="0"/>
              </a:tabLst>
            </a:pPr>
            <a:endParaRPr b="0" lang="en-GB" sz="1829" spc="-1" strike="noStrike">
              <a:latin typeface="Arial"/>
            </a:endParaRPr>
          </a:p>
          <a:p>
            <a:pPr marL="457200" indent="-344160">
              <a:lnSpc>
                <a:spcPct val="95000"/>
              </a:lnSpc>
              <a:spcBef>
                <a:spcPts val="1199"/>
              </a:spcBef>
              <a:buClr>
                <a:srgbClr val="000000"/>
              </a:buClr>
              <a:buFont typeface="Arial"/>
              <a:buChar char="●"/>
              <a:tabLst>
                <a:tab algn="l" pos="0"/>
              </a:tabLst>
            </a:pPr>
            <a:r>
              <a:rPr b="1" lang="en-GB" sz="1829" spc="-1" strike="noStrike">
                <a:solidFill>
                  <a:srgbClr val="6aa84f"/>
                </a:solidFill>
                <a:latin typeface="Times New Roman"/>
                <a:ea typeface="Times New Roman"/>
              </a:rPr>
              <a:t>Staged</a:t>
            </a:r>
            <a:r>
              <a:rPr b="0" lang="en-GB" sz="1829" spc="-1" strike="noStrike">
                <a:solidFill>
                  <a:srgbClr val="000000"/>
                </a:solidFill>
                <a:latin typeface="Times New Roman"/>
                <a:ea typeface="Times New Roman"/>
              </a:rPr>
              <a:t> means that the modified is added to the staging area and is ready to go into next commit.</a:t>
            </a:r>
            <a:endParaRPr b="0" lang="en-GB" sz="1829" spc="-1" strike="noStrike">
              <a:latin typeface="Arial"/>
            </a:endParaRPr>
          </a:p>
          <a:p>
            <a:pPr marL="457200">
              <a:lnSpc>
                <a:spcPct val="95000"/>
              </a:lnSpc>
              <a:spcBef>
                <a:spcPts val="1199"/>
              </a:spcBef>
              <a:buNone/>
              <a:tabLst>
                <a:tab algn="l" pos="0"/>
              </a:tabLst>
            </a:pPr>
            <a:endParaRPr b="0" lang="en-GB" sz="1829" spc="-1" strike="noStrike">
              <a:latin typeface="Arial"/>
            </a:endParaRPr>
          </a:p>
          <a:p>
            <a:pPr marL="457200" indent="-344160">
              <a:lnSpc>
                <a:spcPct val="95000"/>
              </a:lnSpc>
              <a:spcBef>
                <a:spcPts val="1199"/>
              </a:spcBef>
              <a:buClr>
                <a:srgbClr val="000000"/>
              </a:buClr>
              <a:buFont typeface="Arial"/>
              <a:buChar char="●"/>
              <a:tabLst>
                <a:tab algn="l" pos="0"/>
              </a:tabLst>
            </a:pPr>
            <a:r>
              <a:rPr b="1" lang="en-GB" sz="1829" spc="-1" strike="noStrike">
                <a:solidFill>
                  <a:srgbClr val="000000"/>
                </a:solidFill>
                <a:latin typeface="Times New Roman"/>
                <a:ea typeface="Times New Roman"/>
              </a:rPr>
              <a:t>Committed</a:t>
            </a:r>
            <a:r>
              <a:rPr b="0" lang="en-GB" sz="1829" spc="-1" strike="noStrike">
                <a:solidFill>
                  <a:srgbClr val="000000"/>
                </a:solidFill>
                <a:latin typeface="Times New Roman"/>
                <a:ea typeface="Times New Roman"/>
              </a:rPr>
              <a:t> means that data is safely stored in local repo.</a:t>
            </a:r>
            <a:endParaRPr b="0" lang="en-GB" sz="1829" spc="-1" strike="noStrike">
              <a:latin typeface="Arial"/>
            </a:endParaRPr>
          </a:p>
          <a:p>
            <a:pPr>
              <a:lnSpc>
                <a:spcPct val="95000"/>
              </a:lnSpc>
              <a:spcBef>
                <a:spcPts val="1199"/>
              </a:spcBef>
              <a:spcAft>
                <a:spcPts val="1199"/>
              </a:spcAft>
              <a:buNone/>
              <a:tabLst>
                <a:tab algn="l" pos="0"/>
              </a:tabLst>
            </a:pPr>
            <a:r>
              <a:rPr b="0" lang="en-GB" sz="1829" spc="-1" strike="noStrike">
                <a:solidFill>
                  <a:srgbClr val="000000"/>
                </a:solidFill>
                <a:latin typeface="Times New Roman"/>
                <a:ea typeface="Times New Roman"/>
              </a:rPr>
              <a:t>  </a:t>
            </a:r>
            <a:endParaRPr b="0" lang="en-GB" sz="1829"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 git add &lt;filepath&gt;</a:t>
            </a:r>
            <a:endParaRPr b="0" lang="en-GB" sz="3220" spc="-1" strike="noStrike">
              <a:latin typeface="Arial"/>
            </a:endParaRPr>
          </a:p>
        </p:txBody>
      </p:sp>
      <p:sp>
        <p:nvSpPr>
          <p:cNvPr id="119" name="CustomShape 2"/>
          <p:cNvSpPr/>
          <p:nvPr/>
        </p:nvSpPr>
        <p:spPr>
          <a:xfrm>
            <a:off x="311760" y="1152360"/>
            <a:ext cx="8519400" cy="368676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595959"/>
              </a:buClr>
              <a:buFont typeface="Times New Roman"/>
              <a:buChar char="●"/>
            </a:pPr>
            <a:r>
              <a:rPr b="0" lang="en-GB" sz="1800" spc="-1" strike="noStrike">
                <a:solidFill>
                  <a:srgbClr val="595959"/>
                </a:solidFill>
                <a:latin typeface="Times New Roman"/>
                <a:ea typeface="Times New Roman"/>
              </a:rPr>
              <a:t>This command tells Git to start tracking file by adding them to staging area.</a:t>
            </a:r>
            <a:endParaRPr b="0" lang="en-GB" sz="1800" spc="-1" strike="noStrike">
              <a:latin typeface="Arial"/>
            </a:endParaRPr>
          </a:p>
        </p:txBody>
      </p:sp>
      <p:pic>
        <p:nvPicPr>
          <p:cNvPr id="120" name="Google Shape;159;p28" descr=""/>
          <p:cNvPicPr/>
          <p:nvPr/>
        </p:nvPicPr>
        <p:blipFill>
          <a:blip r:embed="rId1"/>
          <a:stretch/>
        </p:blipFill>
        <p:spPr>
          <a:xfrm>
            <a:off x="1416600" y="1754280"/>
            <a:ext cx="6675840" cy="3085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35000"/>
          </a:bodyPr>
          <a:p>
            <a:pPr>
              <a:lnSpc>
                <a:spcPct val="100000"/>
              </a:lnSpc>
              <a:buNone/>
              <a:tabLst>
                <a:tab algn="l" pos="0"/>
              </a:tabLst>
            </a:pPr>
            <a:r>
              <a:rPr b="1" lang="en-GB" sz="3580" spc="-1" strike="noStrike">
                <a:solidFill>
                  <a:srgbClr val="000000"/>
                </a:solidFill>
                <a:latin typeface="Times New Roman"/>
                <a:ea typeface="Times New Roman"/>
              </a:rPr>
              <a:t>$ git commit -m “message”</a:t>
            </a:r>
            <a:br>
              <a:rPr sz="3580"/>
            </a:br>
            <a:endParaRPr b="0" lang="en-GB" sz="3580" spc="-1" strike="noStrike">
              <a:latin typeface="Arial"/>
            </a:endParaRPr>
          </a:p>
        </p:txBody>
      </p:sp>
      <p:sp>
        <p:nvSpPr>
          <p:cNvPr id="122"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595959"/>
              </a:buClr>
              <a:buFont typeface="Times New Roman"/>
              <a:buChar char="●"/>
            </a:pPr>
            <a:r>
              <a:rPr b="0" lang="en-GB" sz="1800" spc="-1" strike="noStrike">
                <a:solidFill>
                  <a:srgbClr val="595959"/>
                </a:solidFill>
                <a:latin typeface="Times New Roman"/>
                <a:ea typeface="Times New Roman"/>
              </a:rPr>
              <a:t>The git commit command captures a snapshot of the project's currently staged changes. Committed snapshots can be thought of as “safe” versions of a project—Git will never change them unless you explicitly ask it to..</a:t>
            </a:r>
            <a:endParaRPr b="0" lang="en-GB" sz="1800" spc="-1" strike="noStrike">
              <a:latin typeface="Arial"/>
            </a:endParaRPr>
          </a:p>
        </p:txBody>
      </p:sp>
      <p:pic>
        <p:nvPicPr>
          <p:cNvPr id="123" name="Google Shape;166;p29" descr=""/>
          <p:cNvPicPr/>
          <p:nvPr/>
        </p:nvPicPr>
        <p:blipFill>
          <a:blip r:embed="rId1"/>
          <a:srcRect l="0" t="-14932" r="0" b="-8581"/>
          <a:stretch/>
        </p:blipFill>
        <p:spPr>
          <a:xfrm>
            <a:off x="981000" y="2279520"/>
            <a:ext cx="7180920" cy="14338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Google Shape;171;p30" descr=""/>
          <p:cNvPicPr/>
          <p:nvPr/>
        </p:nvPicPr>
        <p:blipFill>
          <a:blip r:embed="rId1"/>
          <a:stretch/>
        </p:blipFill>
        <p:spPr>
          <a:xfrm>
            <a:off x="2285640" y="968040"/>
            <a:ext cx="4571640" cy="32065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Make changes locally</a:t>
            </a:r>
            <a:endParaRPr b="0" lang="en-GB" sz="3220" spc="-1" strike="noStrike">
              <a:latin typeface="Arial"/>
            </a:endParaRPr>
          </a:p>
        </p:txBody>
      </p:sp>
      <p:sp>
        <p:nvSpPr>
          <p:cNvPr id="126"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Adding another feature feature 2</a:t>
            </a:r>
            <a:endParaRPr b="0" lang="en-GB" sz="1800" spc="-1" strike="noStrike">
              <a:latin typeface="Arial"/>
            </a:endParaRPr>
          </a:p>
        </p:txBody>
      </p:sp>
      <p:pic>
        <p:nvPicPr>
          <p:cNvPr id="127" name="Google Shape;178;p31" descr=""/>
          <p:cNvPicPr/>
          <p:nvPr/>
        </p:nvPicPr>
        <p:blipFill>
          <a:blip r:embed="rId1"/>
          <a:stretch/>
        </p:blipFill>
        <p:spPr>
          <a:xfrm>
            <a:off x="1418400" y="1777680"/>
            <a:ext cx="5857920" cy="2925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GB" sz="3220" spc="-1" strike="noStrike">
                <a:solidFill>
                  <a:srgbClr val="000000"/>
                </a:solidFill>
                <a:latin typeface="Times New Roman"/>
                <a:ea typeface="Times New Roman"/>
              </a:rPr>
              <a:t>Table of contents.</a:t>
            </a:r>
            <a:endParaRPr b="0" lang="en-GB" sz="3220" spc="-1" strike="noStrike">
              <a:latin typeface="Arial"/>
            </a:endParaRPr>
          </a:p>
        </p:txBody>
      </p:sp>
      <p:sp>
        <p:nvSpPr>
          <p:cNvPr id="82"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00000"/>
              </a:lnSpc>
              <a:spcBef>
                <a:spcPts val="2245"/>
              </a:spcBef>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Problem formulation (A simple HTML page)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Introduction to Git and GitHub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Things you can do with Git/Github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Creating a repository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Add-commit-push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Making changes locally </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Cloning a repository</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Making changes in the web app</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Pulling the changes to the local repository</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Show changes between 2 versions</a:t>
            </a:r>
            <a:endParaRPr b="0" lang="en-GB" sz="1800" spc="-1" strike="noStrike">
              <a:latin typeface="Arial"/>
            </a:endParaRPr>
          </a:p>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 </a:t>
            </a:r>
            <a:r>
              <a:rPr b="0" lang="en-GB" sz="1800" spc="-1" strike="noStrike">
                <a:solidFill>
                  <a:srgbClr val="000000"/>
                </a:solidFill>
                <a:latin typeface="Times New Roman"/>
                <a:ea typeface="Times New Roman"/>
              </a:rPr>
              <a:t>Restore to older versions (version control)</a:t>
            </a:r>
            <a:r>
              <a:rPr b="0" lang="en-GB" sz="1400" spc="-1" strike="noStrike">
                <a:solidFill>
                  <a:srgbClr val="000000"/>
                </a:solidFill>
                <a:latin typeface="Times New Roman"/>
                <a:ea typeface="Times New Roman"/>
              </a:rPr>
              <a:t>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32160" y="3430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Add and commit feature 2</a:t>
            </a:r>
            <a:endParaRPr b="0" lang="en-GB" sz="3220" spc="-1" strike="noStrike">
              <a:latin typeface="Arial"/>
            </a:endParaRPr>
          </a:p>
        </p:txBody>
      </p:sp>
      <p:pic>
        <p:nvPicPr>
          <p:cNvPr id="129" name="Google Shape;184;p32" descr=""/>
          <p:cNvPicPr/>
          <p:nvPr/>
        </p:nvPicPr>
        <p:blipFill>
          <a:blip r:embed="rId1"/>
          <a:stretch/>
        </p:blipFill>
        <p:spPr>
          <a:xfrm>
            <a:off x="632160" y="1272240"/>
            <a:ext cx="7399800" cy="3103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32160" y="3430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 git log</a:t>
            </a:r>
            <a:endParaRPr b="0" lang="en-GB" sz="3220" spc="-1" strike="noStrike">
              <a:latin typeface="Arial"/>
            </a:endParaRPr>
          </a:p>
        </p:txBody>
      </p:sp>
      <p:sp>
        <p:nvSpPr>
          <p:cNvPr id="131"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a:lnSpc>
                <a:spcPct val="115000"/>
              </a:lnSpc>
              <a:spcAft>
                <a:spcPts val="1199"/>
              </a:spcAft>
              <a:buNone/>
              <a:tabLst>
                <a:tab algn="l" pos="0"/>
              </a:tabLst>
            </a:pPr>
            <a:r>
              <a:rPr b="0" lang="en-GB" sz="1800" spc="-1" strike="noStrike">
                <a:solidFill>
                  <a:srgbClr val="000000"/>
                </a:solidFill>
                <a:latin typeface="Times New Roman"/>
                <a:ea typeface="Times New Roman"/>
              </a:rPr>
              <a:t>It shows a list of all the commits made to a repository. You can see the hash of each Git commit, the message associated with each commit, and more metadata. This command is useful for displaying the history of a repository.</a:t>
            </a:r>
            <a:endParaRPr b="0" lang="en-GB" sz="1800" spc="-1" strike="noStrike">
              <a:latin typeface="Arial"/>
            </a:endParaRPr>
          </a:p>
        </p:txBody>
      </p:sp>
      <p:pic>
        <p:nvPicPr>
          <p:cNvPr id="132" name="Google Shape;191;p33" descr=""/>
          <p:cNvPicPr/>
          <p:nvPr/>
        </p:nvPicPr>
        <p:blipFill>
          <a:blip r:embed="rId1"/>
          <a:stretch/>
        </p:blipFill>
        <p:spPr>
          <a:xfrm>
            <a:off x="1350000" y="2296080"/>
            <a:ext cx="6361560" cy="25707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11760" y="30600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Arial"/>
                <a:ea typeface="Arial"/>
              </a:rPr>
              <a:t>$ git diff</a:t>
            </a:r>
            <a:endParaRPr b="0" lang="en-GB" sz="3220" spc="-1" strike="noStrike">
              <a:latin typeface="Arial"/>
            </a:endParaRPr>
          </a:p>
        </p:txBody>
      </p:sp>
      <p:sp>
        <p:nvSpPr>
          <p:cNvPr id="134"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595959"/>
              </a:buClr>
              <a:buFont typeface="Times New Roman"/>
              <a:buChar char="●"/>
            </a:pPr>
            <a:r>
              <a:rPr b="0" lang="en-GB" sz="1800" spc="-1" strike="noStrike">
                <a:solidFill>
                  <a:srgbClr val="595959"/>
                </a:solidFill>
                <a:latin typeface="Times New Roman"/>
                <a:ea typeface="Times New Roman"/>
              </a:rPr>
              <a:t>Displays the differences between 2 files.</a:t>
            </a:r>
            <a:endParaRPr b="0" lang="en-GB" sz="1800" spc="-1" strike="noStrike">
              <a:latin typeface="Arial"/>
            </a:endParaRPr>
          </a:p>
        </p:txBody>
      </p:sp>
      <p:pic>
        <p:nvPicPr>
          <p:cNvPr id="135" name="Google Shape;198;p34" descr=""/>
          <p:cNvPicPr/>
          <p:nvPr/>
        </p:nvPicPr>
        <p:blipFill>
          <a:blip r:embed="rId1"/>
          <a:stretch/>
        </p:blipFill>
        <p:spPr>
          <a:xfrm>
            <a:off x="1547640" y="1859400"/>
            <a:ext cx="6047280" cy="27705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11760" y="444960"/>
            <a:ext cx="8519400" cy="571680"/>
          </a:xfrm>
          <a:prstGeom prst="rect">
            <a:avLst/>
          </a:prstGeom>
          <a:noFill/>
          <a:ln w="0">
            <a:noFill/>
          </a:ln>
        </p:spPr>
        <p:style>
          <a:lnRef idx="0"/>
          <a:fillRef idx="0"/>
          <a:effectRef idx="0"/>
          <a:fontRef idx="minor"/>
        </p:style>
      </p:sp>
      <p:sp>
        <p:nvSpPr>
          <p:cNvPr id="137" name="CustomShape 2"/>
          <p:cNvSpPr/>
          <p:nvPr/>
        </p:nvSpPr>
        <p:spPr>
          <a:xfrm>
            <a:off x="311760" y="1152360"/>
            <a:ext cx="8519400" cy="34153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52480" y="46548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00" spc="-1" strike="noStrike">
                <a:solidFill>
                  <a:srgbClr val="000000"/>
                </a:solidFill>
                <a:latin typeface="Times New Roman"/>
                <a:ea typeface="Times New Roman"/>
              </a:rPr>
              <a:t>Restore to older version (version control)</a:t>
            </a:r>
            <a:endParaRPr b="0" lang="en-GB" sz="3200" spc="-1" strike="noStrike">
              <a:latin typeface="Arial"/>
            </a:endParaRPr>
          </a:p>
        </p:txBody>
      </p:sp>
      <p:sp>
        <p:nvSpPr>
          <p:cNvPr id="139" name="CustomShape 2"/>
          <p:cNvSpPr/>
          <p:nvPr/>
        </p:nvSpPr>
        <p:spPr>
          <a:xfrm>
            <a:off x="311760" y="11901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a:lnSpc>
                <a:spcPct val="115000"/>
              </a:lnSpc>
              <a:spcAft>
                <a:spcPts val="1199"/>
              </a:spcAft>
              <a:buNone/>
              <a:tabLst>
                <a:tab algn="l" pos="0"/>
              </a:tabLst>
            </a:pPr>
            <a:r>
              <a:rPr b="0" lang="en-GB" sz="1800" spc="-1" strike="noStrike">
                <a:solidFill>
                  <a:srgbClr val="000000"/>
                </a:solidFill>
                <a:latin typeface="Times New Roman"/>
                <a:ea typeface="Times New Roman"/>
              </a:rPr>
              <a:t>$ git checkout commit_id -- file1/to/restore file2/to/restore</a:t>
            </a:r>
            <a:endParaRPr b="0" lang="en-GB" sz="1800" spc="-1" strike="noStrike">
              <a:latin typeface="Arial"/>
            </a:endParaRPr>
          </a:p>
        </p:txBody>
      </p:sp>
      <p:pic>
        <p:nvPicPr>
          <p:cNvPr id="140" name="Google Shape;205;p35" descr=""/>
          <p:cNvPicPr/>
          <p:nvPr/>
        </p:nvPicPr>
        <p:blipFill>
          <a:blip r:embed="rId1"/>
          <a:stretch/>
        </p:blipFill>
        <p:spPr>
          <a:xfrm>
            <a:off x="1289160" y="1737720"/>
            <a:ext cx="6455880" cy="3199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Google Shape;210;p36" descr=""/>
          <p:cNvPicPr/>
          <p:nvPr/>
        </p:nvPicPr>
        <p:blipFill>
          <a:blip r:embed="rId1"/>
          <a:stretch/>
        </p:blipFill>
        <p:spPr>
          <a:xfrm>
            <a:off x="2252520" y="1316880"/>
            <a:ext cx="4637520" cy="25084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6120" y="419040"/>
            <a:ext cx="8519400" cy="571680"/>
          </a:xfrm>
          <a:prstGeom prst="rect">
            <a:avLst/>
          </a:prstGeom>
          <a:noFill/>
          <a:ln w="0">
            <a:noFill/>
          </a:ln>
        </p:spPr>
        <p:style>
          <a:lnRef idx="0"/>
          <a:fillRef idx="0"/>
          <a:effectRef idx="0"/>
          <a:fontRef idx="minor"/>
        </p:style>
        <p:txBody>
          <a:bodyPr lIns="90000" rIns="90000" tIns="91440" bIns="91440" anchor="t">
            <a:normAutofit fontScale="20000"/>
          </a:bodyPr>
          <a:p>
            <a:pPr>
              <a:lnSpc>
                <a:spcPct val="100000"/>
              </a:lnSpc>
              <a:buNone/>
              <a:tabLst>
                <a:tab algn="l" pos="0"/>
              </a:tabLst>
            </a:pPr>
            <a:r>
              <a:rPr b="1" lang="en-GB" sz="3580" spc="-1" strike="noStrike">
                <a:solidFill>
                  <a:srgbClr val="000000"/>
                </a:solidFill>
                <a:latin typeface="Times New Roman"/>
                <a:ea typeface="Times New Roman"/>
              </a:rPr>
              <a:t>Create a GitHub Repository</a:t>
            </a:r>
            <a:br>
              <a:rPr sz="1800"/>
            </a:br>
            <a:br>
              <a:rPr sz="1800"/>
            </a:br>
            <a:br>
              <a:rPr sz="3580"/>
            </a:br>
            <a:endParaRPr b="0" lang="en-GB" sz="3580" spc="-1" strike="noStrike">
              <a:latin typeface="Arial"/>
            </a:endParaRPr>
          </a:p>
        </p:txBody>
      </p:sp>
      <p:pic>
        <p:nvPicPr>
          <p:cNvPr id="143" name="Google Shape;216;p37" descr=""/>
          <p:cNvPicPr/>
          <p:nvPr/>
        </p:nvPicPr>
        <p:blipFill>
          <a:blip r:embed="rId1"/>
          <a:stretch/>
        </p:blipFill>
        <p:spPr>
          <a:xfrm>
            <a:off x="2278080" y="1153440"/>
            <a:ext cx="4389840" cy="38095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11760" y="444960"/>
            <a:ext cx="883116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120" spc="-1" strike="noStrike">
                <a:solidFill>
                  <a:srgbClr val="000000"/>
                </a:solidFill>
                <a:latin typeface="Times New Roman"/>
                <a:ea typeface="Times New Roman"/>
              </a:rPr>
              <a:t>Follow the steps to push local repo to remote</a:t>
            </a:r>
            <a:endParaRPr b="0" lang="en-GB" sz="3120" spc="-1" strike="noStrike">
              <a:latin typeface="Arial"/>
            </a:endParaRPr>
          </a:p>
        </p:txBody>
      </p:sp>
      <p:pic>
        <p:nvPicPr>
          <p:cNvPr id="145" name="Google Shape;222;p38" descr=""/>
          <p:cNvPicPr/>
          <p:nvPr/>
        </p:nvPicPr>
        <p:blipFill>
          <a:blip r:embed="rId1"/>
          <a:stretch/>
        </p:blipFill>
        <p:spPr>
          <a:xfrm>
            <a:off x="1159920" y="1103400"/>
            <a:ext cx="6822720" cy="38199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23000"/>
          </a:bodyPr>
          <a:p>
            <a:pPr>
              <a:lnSpc>
                <a:spcPct val="100000"/>
              </a:lnSpc>
              <a:buNone/>
              <a:tabLst>
                <a:tab algn="l" pos="0"/>
              </a:tabLst>
            </a:pPr>
            <a:r>
              <a:rPr b="1" lang="en-GB" sz="3580" spc="-1" strike="noStrike">
                <a:solidFill>
                  <a:srgbClr val="000000"/>
                </a:solidFill>
                <a:latin typeface="Arial"/>
                <a:ea typeface="Arial"/>
              </a:rPr>
              <a:t>$ git push -u &lt;remote_repo&gt; &lt;branch&gt;</a:t>
            </a:r>
            <a:br>
              <a:rPr sz="1800"/>
            </a:br>
            <a:br>
              <a:rPr sz="3580"/>
            </a:br>
            <a:endParaRPr b="0" lang="en-GB" sz="3580" spc="-1" strike="noStrike">
              <a:latin typeface="Arial"/>
            </a:endParaRPr>
          </a:p>
        </p:txBody>
      </p:sp>
      <p:sp>
        <p:nvSpPr>
          <p:cNvPr id="147"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595959"/>
              </a:buClr>
              <a:buFont typeface="Times New Roman"/>
              <a:buChar char="●"/>
            </a:pPr>
            <a:r>
              <a:rPr b="0" lang="en-GB" sz="1800" spc="-1" strike="noStrike">
                <a:solidFill>
                  <a:srgbClr val="595959"/>
                </a:solidFill>
                <a:latin typeface="Times New Roman"/>
                <a:ea typeface="Times New Roman"/>
              </a:rPr>
              <a:t>Git push is used for pushing contents of local repo to remote repo i.e GitHub</a:t>
            </a:r>
            <a:endParaRPr b="0" lang="en-GB" sz="1800" spc="-1" strike="noStrike">
              <a:latin typeface="Arial"/>
            </a:endParaRPr>
          </a:p>
        </p:txBody>
      </p:sp>
      <p:pic>
        <p:nvPicPr>
          <p:cNvPr id="148" name="Google Shape;229;p39" descr=""/>
          <p:cNvPicPr/>
          <p:nvPr/>
        </p:nvPicPr>
        <p:blipFill>
          <a:blip r:embed="rId1"/>
          <a:stretch/>
        </p:blipFill>
        <p:spPr>
          <a:xfrm>
            <a:off x="588600" y="2000520"/>
            <a:ext cx="7485480" cy="23515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Arial"/>
                <a:ea typeface="Arial"/>
              </a:rPr>
              <a:t>$ git clone</a:t>
            </a:r>
            <a:endParaRPr b="0" lang="en-GB" sz="3220" spc="-1" strike="noStrike">
              <a:latin typeface="Arial"/>
            </a:endParaRPr>
          </a:p>
        </p:txBody>
      </p:sp>
      <p:sp>
        <p:nvSpPr>
          <p:cNvPr id="150"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Cloning the remote repo to local.</a:t>
            </a:r>
            <a:endParaRPr b="0" lang="en-GB" sz="1800" spc="-1" strike="noStrike">
              <a:latin typeface="Arial"/>
            </a:endParaRPr>
          </a:p>
        </p:txBody>
      </p:sp>
      <p:pic>
        <p:nvPicPr>
          <p:cNvPr id="151" name="Google Shape;236;p40" descr=""/>
          <p:cNvPicPr/>
          <p:nvPr/>
        </p:nvPicPr>
        <p:blipFill>
          <a:blip r:embed="rId1"/>
          <a:stretch/>
        </p:blipFill>
        <p:spPr>
          <a:xfrm>
            <a:off x="787320" y="1784160"/>
            <a:ext cx="7675920" cy="1808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GB" sz="3220" spc="-1" strike="noStrike">
                <a:solidFill>
                  <a:srgbClr val="000000"/>
                </a:solidFill>
                <a:latin typeface="Times New Roman"/>
                <a:ea typeface="Times New Roman"/>
              </a:rPr>
              <a:t>What is Git?</a:t>
            </a:r>
            <a:endParaRPr b="0" lang="en-GB" sz="3220" spc="-1" strike="noStrike">
              <a:latin typeface="Arial"/>
            </a:endParaRPr>
          </a:p>
        </p:txBody>
      </p:sp>
      <p:sp>
        <p:nvSpPr>
          <p:cNvPr id="84" name="CustomShape 2"/>
          <p:cNvSpPr/>
          <p:nvPr/>
        </p:nvSpPr>
        <p:spPr>
          <a:xfrm>
            <a:off x="4572000" y="1460160"/>
            <a:ext cx="4259160" cy="27626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Created by Linus Torvalds, April 2005</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202124"/>
                </a:solidFill>
                <a:highlight>
                  <a:srgbClr val="ffffff"/>
                </a:highlight>
                <a:latin typeface="Times New Roman"/>
                <a:ea typeface="Times New Roman"/>
              </a:rPr>
              <a:t>Software for tracking changes in a set of files</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Version Control System (VCS)</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Distributed version control</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Open source, free</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202124"/>
                </a:solidFill>
                <a:highlight>
                  <a:srgbClr val="ffffff"/>
                </a:highlight>
                <a:latin typeface="Times New Roman"/>
                <a:ea typeface="Times New Roman"/>
              </a:rPr>
              <a:t>Used for coordinating work between multiple programmers</a:t>
            </a:r>
            <a:endParaRPr b="0" lang="en-GB" sz="1800" spc="-1" strike="noStrike">
              <a:latin typeface="Arial"/>
            </a:endParaRPr>
          </a:p>
        </p:txBody>
      </p:sp>
      <p:pic>
        <p:nvPicPr>
          <p:cNvPr id="85" name="Google Shape;72;p15" descr=""/>
          <p:cNvPicPr/>
          <p:nvPr/>
        </p:nvPicPr>
        <p:blipFill>
          <a:blip r:embed="rId1"/>
          <a:stretch/>
        </p:blipFill>
        <p:spPr>
          <a:xfrm>
            <a:off x="207720" y="1277640"/>
            <a:ext cx="4259160" cy="31276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Arial"/>
                <a:ea typeface="Arial"/>
              </a:rPr>
              <a:t>Making changes in the github website</a:t>
            </a:r>
            <a:endParaRPr b="0" lang="en-GB" sz="3220" spc="-1" strike="noStrike">
              <a:latin typeface="Arial"/>
            </a:endParaRPr>
          </a:p>
        </p:txBody>
      </p:sp>
      <p:pic>
        <p:nvPicPr>
          <p:cNvPr id="153" name="Google Shape;242;p41" descr=""/>
          <p:cNvPicPr/>
          <p:nvPr/>
        </p:nvPicPr>
        <p:blipFill>
          <a:blip r:embed="rId1"/>
          <a:stretch/>
        </p:blipFill>
        <p:spPr>
          <a:xfrm>
            <a:off x="573120" y="1603440"/>
            <a:ext cx="7898040" cy="28638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 git pull</a:t>
            </a:r>
            <a:endParaRPr b="0" lang="en-GB" sz="3220" spc="-1" strike="noStrike">
              <a:latin typeface="Arial"/>
            </a:endParaRPr>
          </a:p>
        </p:txBody>
      </p:sp>
      <p:sp>
        <p:nvSpPr>
          <p:cNvPr id="155"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00000"/>
              </a:lnSpc>
              <a:buClr>
                <a:srgbClr val="000000"/>
              </a:buClr>
              <a:buFont typeface="Times New Roman"/>
              <a:buChar char="●"/>
            </a:pPr>
            <a:r>
              <a:rPr b="0" lang="en-GB" sz="1800" spc="-1" strike="noStrike">
                <a:solidFill>
                  <a:srgbClr val="000000"/>
                </a:solidFill>
                <a:latin typeface="Times New Roman"/>
                <a:ea typeface="Times New Roman"/>
              </a:rPr>
              <a:t>Pull the changes from the remote repo (github) to the local repo.</a:t>
            </a:r>
            <a:endParaRPr b="0" lang="en-GB" sz="1800" spc="-1" strike="noStrike">
              <a:latin typeface="Arial"/>
            </a:endParaRPr>
          </a:p>
        </p:txBody>
      </p:sp>
      <p:pic>
        <p:nvPicPr>
          <p:cNvPr id="156" name="Google Shape;249;p42" descr=""/>
          <p:cNvPicPr/>
          <p:nvPr/>
        </p:nvPicPr>
        <p:blipFill>
          <a:blip r:embed="rId1"/>
          <a:stretch/>
        </p:blipFill>
        <p:spPr>
          <a:xfrm>
            <a:off x="1473840" y="1922040"/>
            <a:ext cx="6123600" cy="25228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.gitignore file</a:t>
            </a:r>
            <a:endParaRPr b="0" lang="en-GB" sz="3220" spc="-1" strike="noStrike">
              <a:latin typeface="Arial"/>
            </a:endParaRPr>
          </a:p>
        </p:txBody>
      </p:sp>
      <p:sp>
        <p:nvSpPr>
          <p:cNvPr id="158"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202122"/>
              </a:buClr>
              <a:buFont typeface="Times New Roman"/>
              <a:buChar char="●"/>
            </a:pPr>
            <a:r>
              <a:rPr b="0" lang="en-GB" sz="1800" spc="-1" strike="noStrike">
                <a:solidFill>
                  <a:srgbClr val="202122"/>
                </a:solidFill>
                <a:latin typeface="Times New Roman"/>
                <a:ea typeface="Times New Roman"/>
              </a:rPr>
              <a:t>The gitignore file is a file that tells git which files not to track (exclude) in the project</a:t>
            </a:r>
            <a:endParaRPr b="0" lang="en-GB" sz="1800" spc="-1" strike="noStrike">
              <a:latin typeface="Arial"/>
            </a:endParaRPr>
          </a:p>
        </p:txBody>
      </p:sp>
      <p:pic>
        <p:nvPicPr>
          <p:cNvPr id="159" name="Google Shape;256;p43" descr=""/>
          <p:cNvPicPr/>
          <p:nvPr/>
        </p:nvPicPr>
        <p:blipFill>
          <a:blip r:embed="rId1"/>
          <a:stretch/>
        </p:blipFill>
        <p:spPr>
          <a:xfrm>
            <a:off x="1155240" y="1688400"/>
            <a:ext cx="7125480" cy="34153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README.md</a:t>
            </a:r>
            <a:endParaRPr b="0" lang="en-GB" sz="3220" spc="-1" strike="noStrike">
              <a:latin typeface="Arial"/>
            </a:endParaRPr>
          </a:p>
        </p:txBody>
      </p:sp>
      <p:sp>
        <p:nvSpPr>
          <p:cNvPr id="161" name="CustomShape 2"/>
          <p:cNvSpPr/>
          <p:nvPr/>
        </p:nvSpPr>
        <p:spPr>
          <a:xfrm>
            <a:off x="210600" y="1112040"/>
            <a:ext cx="8519400" cy="63720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Document written in markdown language that describes the repository.</a:t>
            </a:r>
            <a:endParaRPr b="0" lang="en-GB" sz="1800" spc="-1" strike="noStrike">
              <a:latin typeface="Arial"/>
            </a:endParaRPr>
          </a:p>
        </p:txBody>
      </p:sp>
      <p:pic>
        <p:nvPicPr>
          <p:cNvPr id="162" name="Google Shape;263;p44" descr=""/>
          <p:cNvPicPr/>
          <p:nvPr/>
        </p:nvPicPr>
        <p:blipFill>
          <a:blip r:embed="rId1"/>
          <a:stretch/>
        </p:blipFill>
        <p:spPr>
          <a:xfrm>
            <a:off x="1055160" y="1524240"/>
            <a:ext cx="6830280" cy="35197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3220" spc="-1" strike="noStrike">
                <a:solidFill>
                  <a:srgbClr val="000000"/>
                </a:solidFill>
                <a:latin typeface="Times New Roman"/>
                <a:ea typeface="Times New Roman"/>
              </a:rPr>
              <a:t>Assignment</a:t>
            </a:r>
            <a:endParaRPr b="0" lang="en-GB" sz="3220" spc="-1" strike="noStrike">
              <a:latin typeface="Arial"/>
            </a:endParaRPr>
          </a:p>
        </p:txBody>
      </p:sp>
      <p:sp>
        <p:nvSpPr>
          <p:cNvPr id="164"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For any one of your project written in any programming language, push it to a new github repository.</a:t>
            </a:r>
            <a:endParaRPr b="0" lang="en-GB" sz="1800" spc="-1" strike="noStrike">
              <a:latin typeface="Arial"/>
            </a:endParaRPr>
          </a:p>
          <a:p>
            <a:pPr>
              <a:lnSpc>
                <a:spcPct val="115000"/>
              </a:lnSpc>
              <a:spcBef>
                <a:spcPts val="1199"/>
              </a:spcBef>
              <a:buNone/>
              <a:tabLst>
                <a:tab algn="l" pos="0"/>
              </a:tabLst>
            </a:pPr>
            <a:endParaRPr b="0" lang="en-GB" sz="1800" spc="-1" strike="noStrike">
              <a:latin typeface="Arial"/>
            </a:endParaRPr>
          </a:p>
          <a:p>
            <a:pPr>
              <a:lnSpc>
                <a:spcPct val="115000"/>
              </a:lnSpc>
              <a:spcBef>
                <a:spcPts val="1199"/>
              </a:spcBef>
              <a:buNone/>
              <a:tabLst>
                <a:tab algn="l" pos="0"/>
              </a:tabLst>
            </a:pPr>
            <a:r>
              <a:rPr b="0" lang="en-GB" sz="1800" spc="-1" strike="noStrike">
                <a:solidFill>
                  <a:srgbClr val="000000"/>
                </a:solidFill>
                <a:latin typeface="Times New Roman"/>
                <a:ea typeface="Times New Roman"/>
              </a:rPr>
              <a:t>If you’re facing any difficulties:</a:t>
            </a:r>
            <a:endParaRPr b="0" lang="en-GB" sz="1800" spc="-1" strike="noStrike">
              <a:latin typeface="Arial"/>
            </a:endParaRPr>
          </a:p>
          <a:p>
            <a:pPr>
              <a:lnSpc>
                <a:spcPct val="115000"/>
              </a:lnSpc>
              <a:spcBef>
                <a:spcPts val="1199"/>
              </a:spcBef>
              <a:buNone/>
              <a:tabLst>
                <a:tab algn="l" pos="0"/>
              </a:tabLst>
            </a:pPr>
            <a:r>
              <a:rPr b="0" lang="en-GB" sz="1800" spc="-1" strike="noStrike">
                <a:solidFill>
                  <a:srgbClr val="000000"/>
                </a:solidFill>
                <a:latin typeface="Times New Roman"/>
                <a:ea typeface="Times New Roman"/>
              </a:rPr>
              <a:t>Contact us at: </a:t>
            </a:r>
            <a:endParaRPr b="0" lang="en-GB" sz="1800" spc="-1" strike="noStrike">
              <a:latin typeface="Arial"/>
            </a:endParaRPr>
          </a:p>
          <a:p>
            <a:pPr>
              <a:lnSpc>
                <a:spcPct val="115000"/>
              </a:lnSpc>
              <a:spcBef>
                <a:spcPts val="1199"/>
              </a:spcBef>
              <a:buNone/>
              <a:tabLst>
                <a:tab algn="l" pos="0"/>
              </a:tabLst>
            </a:pPr>
            <a:r>
              <a:rPr b="1" lang="en-GB" sz="1800" spc="-1" strike="noStrike">
                <a:solidFill>
                  <a:srgbClr val="000000"/>
                </a:solidFill>
                <a:latin typeface="Times New Roman"/>
                <a:ea typeface="Times New Roman"/>
              </a:rPr>
              <a:t>Facebook</a:t>
            </a:r>
            <a:r>
              <a:rPr b="0" lang="en-GB" sz="1800" spc="-1" strike="noStrike">
                <a:solidFill>
                  <a:srgbClr val="000000"/>
                </a:solidFill>
                <a:latin typeface="Times New Roman"/>
                <a:ea typeface="Times New Roman"/>
              </a:rPr>
              <a:t>: </a:t>
            </a:r>
            <a:r>
              <a:rPr b="0" lang="en-GB" sz="1800" spc="-1" strike="noStrike" u="sng">
                <a:solidFill>
                  <a:srgbClr val="0097a7"/>
                </a:solidFill>
                <a:uFillTx/>
                <a:latin typeface="Times New Roman"/>
                <a:ea typeface="Times New Roman"/>
                <a:hlinkClick r:id="rId1"/>
              </a:rPr>
              <a:t>Kec I.T. Club</a:t>
            </a:r>
            <a:endParaRPr b="0" lang="en-GB" sz="1800" spc="-1" strike="noStrike">
              <a:latin typeface="Arial"/>
            </a:endParaRPr>
          </a:p>
          <a:p>
            <a:pPr>
              <a:lnSpc>
                <a:spcPct val="115000"/>
              </a:lnSpc>
              <a:spcBef>
                <a:spcPts val="1199"/>
              </a:spcBef>
              <a:spcAft>
                <a:spcPts val="1199"/>
              </a:spcAft>
              <a:buNone/>
              <a:tabLst>
                <a:tab algn="l" pos="0"/>
              </a:tabLst>
            </a:pPr>
            <a:r>
              <a:rPr b="1" lang="en-GB" sz="1800" spc="-1" strike="noStrike">
                <a:solidFill>
                  <a:srgbClr val="000000"/>
                </a:solidFill>
                <a:latin typeface="Times New Roman"/>
                <a:ea typeface="Times New Roman"/>
              </a:rPr>
              <a:t>Mail</a:t>
            </a:r>
            <a:r>
              <a:rPr b="0" lang="en-GB" sz="1800" spc="-1" strike="noStrike">
                <a:solidFill>
                  <a:srgbClr val="000000"/>
                </a:solidFill>
                <a:latin typeface="Times New Roman"/>
                <a:ea typeface="Times New Roman"/>
              </a:rPr>
              <a:t>: </a:t>
            </a:r>
            <a:r>
              <a:rPr b="0" lang="en-GB" sz="1800" spc="-1" strike="noStrike" u="sng">
                <a:solidFill>
                  <a:srgbClr val="0097a7"/>
                </a:solidFill>
                <a:highlight>
                  <a:srgbClr val="ffffff"/>
                </a:highlight>
                <a:uFillTx/>
                <a:latin typeface="Times New Roman"/>
                <a:ea typeface="Times New Roman"/>
                <a:hlinkClick r:id="rId2"/>
              </a:rPr>
              <a:t>kecktm.it.club@gmail.com</a:t>
            </a:r>
            <a:endParaRPr b="0" lang="en-GB" sz="1800" spc="-1" strike="noStrike">
              <a:latin typeface="Arial"/>
            </a:endParaRPr>
          </a:p>
        </p:txBody>
      </p:sp>
      <p:pic>
        <p:nvPicPr>
          <p:cNvPr id="165" name="Google Shape;270;p45" descr=""/>
          <p:cNvPicPr/>
          <p:nvPr/>
        </p:nvPicPr>
        <p:blipFill>
          <a:blip r:embed="rId3"/>
          <a:stretch/>
        </p:blipFill>
        <p:spPr>
          <a:xfrm>
            <a:off x="4951440" y="1757880"/>
            <a:ext cx="2993400" cy="2619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GB" sz="3220" spc="-1" strike="noStrike">
                <a:solidFill>
                  <a:srgbClr val="000000"/>
                </a:solidFill>
                <a:latin typeface="Times New Roman"/>
                <a:ea typeface="Times New Roman"/>
              </a:rPr>
              <a:t>What Is Version Control?</a:t>
            </a:r>
            <a:endParaRPr b="0" lang="en-GB" sz="3220" spc="-1" strike="noStrike">
              <a:latin typeface="Arial"/>
            </a:endParaRPr>
          </a:p>
        </p:txBody>
      </p:sp>
      <p:sp>
        <p:nvSpPr>
          <p:cNvPr id="87" name="CustomShape 2"/>
          <p:cNvSpPr/>
          <p:nvPr/>
        </p:nvSpPr>
        <p:spPr>
          <a:xfrm>
            <a:off x="311760" y="1579680"/>
            <a:ext cx="5185440" cy="256140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Helps developers track and manage changes to a software project code.</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Lets developers safely work through branching and merging.</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Keeps track of every modification to the code.</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latin typeface="Times New Roman"/>
                <a:ea typeface="Times New Roman"/>
              </a:rPr>
              <a:t>Lets you to revert your project back to an older version.</a:t>
            </a:r>
            <a:endParaRPr b="0" lang="en-GB" sz="1800" spc="-1" strike="noStrike">
              <a:latin typeface="Arial"/>
            </a:endParaRPr>
          </a:p>
        </p:txBody>
      </p:sp>
      <p:pic>
        <p:nvPicPr>
          <p:cNvPr id="88" name="Google Shape;79;p16" descr=""/>
          <p:cNvPicPr/>
          <p:nvPr/>
        </p:nvPicPr>
        <p:blipFill>
          <a:blip r:embed="rId1"/>
          <a:stretch/>
        </p:blipFill>
        <p:spPr>
          <a:xfrm>
            <a:off x="5813640" y="1579680"/>
            <a:ext cx="2954160" cy="2561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GB" sz="3220" spc="-1" strike="noStrike">
                <a:solidFill>
                  <a:srgbClr val="000000"/>
                </a:solidFill>
                <a:latin typeface="Times New Roman"/>
                <a:ea typeface="Times New Roman"/>
              </a:rPr>
              <a:t>What is GitHub?</a:t>
            </a:r>
            <a:endParaRPr b="0" lang="en-GB" sz="3220" spc="-1" strike="noStrike">
              <a:latin typeface="Arial"/>
            </a:endParaRPr>
          </a:p>
        </p:txBody>
      </p:sp>
      <p:sp>
        <p:nvSpPr>
          <p:cNvPr id="90" name="CustomShape 2"/>
          <p:cNvSpPr/>
          <p:nvPr/>
        </p:nvSpPr>
        <p:spPr>
          <a:xfrm>
            <a:off x="311760" y="1152360"/>
            <a:ext cx="4069800" cy="381708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A web-based interface that uses </a:t>
            </a:r>
            <a:r>
              <a:rPr b="0" lang="en-GB" sz="1800" spc="-1" strike="noStrike" u="sng">
                <a:solidFill>
                  <a:srgbClr val="0097a7"/>
                </a:solidFill>
                <a:highlight>
                  <a:srgbClr val="ffffff"/>
                </a:highlight>
                <a:uFillTx/>
                <a:latin typeface="Times New Roman"/>
                <a:ea typeface="Times New Roman"/>
                <a:hlinkClick r:id="rId1"/>
              </a:rPr>
              <a:t>Git</a:t>
            </a:r>
            <a:r>
              <a:rPr b="0" lang="en-GB" sz="1800" spc="-1" strike="noStrike">
                <a:solidFill>
                  <a:srgbClr val="000000"/>
                </a:solidFill>
                <a:highlight>
                  <a:srgbClr val="ffffff"/>
                </a:highlight>
                <a:latin typeface="Times New Roman"/>
                <a:ea typeface="Times New Roman"/>
              </a:rPr>
              <a:t>.</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Provides access control and several collaboration features</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Offers the distributed version control and source code management (SCM) functionality of Git</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If you have open-source projects that use Git, then GitHub is designed to help you better manage them.</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Code Hosting platform</a:t>
            </a:r>
            <a:endParaRPr b="0" lang="en-GB" sz="1800" spc="-1" strike="noStrike">
              <a:latin typeface="Arial"/>
            </a:endParaRPr>
          </a:p>
        </p:txBody>
      </p:sp>
      <p:pic>
        <p:nvPicPr>
          <p:cNvPr id="91" name="Google Shape;86;p17" descr=""/>
          <p:cNvPicPr/>
          <p:nvPr/>
        </p:nvPicPr>
        <p:blipFill>
          <a:blip r:embed="rId2"/>
          <a:srcRect l="0" t="10200" r="842" b="0"/>
          <a:stretch/>
        </p:blipFill>
        <p:spPr>
          <a:xfrm>
            <a:off x="4768920" y="1841040"/>
            <a:ext cx="3998880" cy="2440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GB" sz="3220" spc="-1" strike="noStrike">
                <a:solidFill>
                  <a:srgbClr val="000000"/>
                </a:solidFill>
                <a:latin typeface="Times New Roman"/>
                <a:ea typeface="Times New Roman"/>
              </a:rPr>
              <a:t>Benefits of using Git/Github</a:t>
            </a:r>
            <a:endParaRPr b="0" lang="en-GB" sz="3220" spc="-1" strike="noStrike">
              <a:latin typeface="Arial"/>
            </a:endParaRPr>
          </a:p>
        </p:txBody>
      </p:sp>
      <p:sp>
        <p:nvSpPr>
          <p:cNvPr id="93" name="CustomShape 2"/>
          <p:cNvSpPr/>
          <p:nvPr/>
        </p:nvSpPr>
        <p:spPr>
          <a:xfrm>
            <a:off x="311760" y="1475640"/>
            <a:ext cx="8519400" cy="288144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It helps to keep the track of the code history</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GitHub is a place where project managers and developers come together to coordinate, track, and update their work so that projects are transparent and stay on schedule.</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All the code and documentation are in one place. There are millions of repositories on GitHub, and each repository has its own tools to help you host and release code.</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Collaborating is smoother and consumes lesser time.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35000"/>
          </a:bodyPr>
          <a:p>
            <a:pPr algn="ctr">
              <a:lnSpc>
                <a:spcPct val="100000"/>
              </a:lnSpc>
              <a:buNone/>
              <a:tabLst>
                <a:tab algn="l" pos="0"/>
              </a:tabLst>
            </a:pPr>
            <a:r>
              <a:rPr b="1" lang="en-GB" sz="3580" spc="-1" strike="noStrike">
                <a:solidFill>
                  <a:srgbClr val="000000"/>
                </a:solidFill>
                <a:latin typeface="Times New Roman"/>
                <a:ea typeface="Times New Roman"/>
              </a:rPr>
              <a:t>What is a repository?</a:t>
            </a:r>
            <a:br>
              <a:rPr sz="3580"/>
            </a:br>
            <a:endParaRPr b="0" lang="en-GB" sz="3580" spc="-1" strike="noStrike">
              <a:latin typeface="Arial"/>
            </a:endParaRPr>
          </a:p>
        </p:txBody>
      </p:sp>
      <p:sp>
        <p:nvSpPr>
          <p:cNvPr id="95" name="CustomShape 2"/>
          <p:cNvSpPr/>
          <p:nvPr/>
        </p:nvSpPr>
        <p:spPr>
          <a:xfrm>
            <a:off x="311760" y="1190880"/>
            <a:ext cx="8519400" cy="3391920"/>
          </a:xfrm>
          <a:prstGeom prst="rect">
            <a:avLst/>
          </a:prstGeom>
          <a:noFill/>
          <a:ln w="0">
            <a:noFill/>
          </a:ln>
        </p:spPr>
        <p:style>
          <a:lnRef idx="0"/>
          <a:fillRef idx="0"/>
          <a:effectRef idx="0"/>
          <a:fontRef idx="minor"/>
        </p:style>
        <p:txBody>
          <a:bodyPr lIns="90000" rIns="90000" tIns="91440" bIns="91440" anchor="t">
            <a:normAutofit/>
          </a:bodyPr>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A central location in which data is stored and managed.</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Usually used to organize a single project </a:t>
            </a:r>
            <a:endParaRPr b="0" lang="en-GB" sz="1800" spc="-1" strike="noStrike">
              <a:latin typeface="Arial"/>
            </a:endParaRPr>
          </a:p>
          <a:p>
            <a:pPr marL="457200" indent="-342360">
              <a:lnSpc>
                <a:spcPct val="115000"/>
              </a:lnSpc>
              <a:buClr>
                <a:srgbClr val="000000"/>
              </a:buClr>
              <a:buFont typeface="Times New Roman"/>
              <a:buChar char="●"/>
            </a:pPr>
            <a:r>
              <a:rPr b="0" lang="en-GB" sz="1800" spc="-1" strike="noStrike">
                <a:solidFill>
                  <a:srgbClr val="000000"/>
                </a:solidFill>
                <a:highlight>
                  <a:srgbClr val="ffffff"/>
                </a:highlight>
                <a:latin typeface="Times New Roman"/>
                <a:ea typeface="Times New Roman"/>
              </a:rPr>
              <a:t>A repository contains all of your project's files and each file's revision history. You can discuss and manage your project's work within the repository.</a:t>
            </a:r>
            <a:endParaRPr b="0" lang="en-GB" sz="1800" spc="-1" strike="noStrike">
              <a:latin typeface="Arial"/>
            </a:endParaRPr>
          </a:p>
        </p:txBody>
      </p:sp>
      <p:pic>
        <p:nvPicPr>
          <p:cNvPr id="96" name="Google Shape;99;p19" descr=""/>
          <p:cNvPicPr/>
          <p:nvPr/>
        </p:nvPicPr>
        <p:blipFill>
          <a:blip r:embed="rId1"/>
          <a:srcRect l="0" t="9146" r="0" b="0"/>
          <a:stretch/>
        </p:blipFill>
        <p:spPr>
          <a:xfrm>
            <a:off x="4919400" y="2669760"/>
            <a:ext cx="3126600" cy="1912680"/>
          </a:xfrm>
          <a:prstGeom prst="rect">
            <a:avLst/>
          </a:prstGeom>
          <a:ln w="0">
            <a:noFill/>
          </a:ln>
        </p:spPr>
      </p:pic>
      <p:pic>
        <p:nvPicPr>
          <p:cNvPr id="97" name="Google Shape;100;p19" descr=""/>
          <p:cNvPicPr/>
          <p:nvPr/>
        </p:nvPicPr>
        <p:blipFill>
          <a:blip r:embed="rId2"/>
          <a:stretch/>
        </p:blipFill>
        <p:spPr>
          <a:xfrm>
            <a:off x="1096920" y="2669760"/>
            <a:ext cx="3401280" cy="1912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 </a:t>
            </a:r>
            <a:endParaRPr b="0" lang="en-GB" sz="2800" spc="-1" strike="noStrike">
              <a:latin typeface="Arial"/>
            </a:endParaRPr>
          </a:p>
        </p:txBody>
      </p:sp>
      <p:sp>
        <p:nvSpPr>
          <p:cNvPr id="99" name="CustomShape 2"/>
          <p:cNvSpPr/>
          <p:nvPr/>
        </p:nvSpPr>
        <p:spPr>
          <a:xfrm>
            <a:off x="311760" y="1152360"/>
            <a:ext cx="8519400" cy="3415320"/>
          </a:xfrm>
          <a:prstGeom prst="rect">
            <a:avLst/>
          </a:prstGeom>
          <a:noFill/>
          <a:ln w="0">
            <a:noFill/>
          </a:ln>
        </p:spPr>
        <p:style>
          <a:lnRef idx="0"/>
          <a:fillRef idx="0"/>
          <a:effectRef idx="0"/>
          <a:fontRef idx="minor"/>
        </p:style>
        <p:txBody>
          <a:bodyPr lIns="90000" rIns="90000" tIns="91440" bIns="91440" anchor="t">
            <a:normAutofit/>
          </a:bodyPr>
          <a:p>
            <a:pPr>
              <a:lnSpc>
                <a:spcPct val="115000"/>
              </a:lnSpc>
              <a:spcAft>
                <a:spcPts val="1199"/>
              </a:spcAft>
              <a:buNone/>
              <a:tabLst>
                <a:tab algn="l" pos="0"/>
              </a:tabLst>
            </a:pPr>
            <a:r>
              <a:rPr b="0" lang="en-GB" sz="1800" spc="-1" strike="noStrike">
                <a:solidFill>
                  <a:srgbClr val="595959"/>
                </a:solidFill>
                <a:latin typeface="Arial"/>
                <a:ea typeface="Arial"/>
              </a:rPr>
              <a:t> </a:t>
            </a:r>
            <a:endParaRPr b="0" lang="en-GB" sz="1800" spc="-1" strike="noStrike">
              <a:latin typeface="Arial"/>
            </a:endParaRPr>
          </a:p>
        </p:txBody>
      </p:sp>
      <p:pic>
        <p:nvPicPr>
          <p:cNvPr id="100" name="Google Shape;107;p20" descr=""/>
          <p:cNvPicPr/>
          <p:nvPr/>
        </p:nvPicPr>
        <p:blipFill>
          <a:blip r:embed="rId1"/>
          <a:stretch/>
        </p:blipFill>
        <p:spPr>
          <a:xfrm>
            <a:off x="1322640" y="139680"/>
            <a:ext cx="6912000" cy="4863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rmAutofit fontScale="91000"/>
          </a:bodyPr>
          <a:p>
            <a:pPr>
              <a:lnSpc>
                <a:spcPct val="100000"/>
              </a:lnSpc>
              <a:buNone/>
              <a:tabLst>
                <a:tab algn="l" pos="0"/>
              </a:tabLst>
            </a:pPr>
            <a:r>
              <a:rPr b="0" lang="en-GB" sz="2800" spc="-1" strike="noStrike">
                <a:solidFill>
                  <a:srgbClr val="000000"/>
                </a:solidFill>
                <a:latin typeface="Arial"/>
                <a:ea typeface="Arial"/>
              </a:rPr>
              <a:t>Open Git Bash / Terminal</a:t>
            </a:r>
            <a:endParaRPr b="0" lang="en-GB" sz="2800" spc="-1" strike="noStrike">
              <a:latin typeface="Arial"/>
            </a:endParaRPr>
          </a:p>
        </p:txBody>
      </p:sp>
      <p:sp>
        <p:nvSpPr>
          <p:cNvPr id="102" name="CustomShape 2"/>
          <p:cNvSpPr/>
          <p:nvPr/>
        </p:nvSpPr>
        <p:spPr>
          <a:xfrm>
            <a:off x="311760" y="5020200"/>
            <a:ext cx="8519400" cy="3415320"/>
          </a:xfrm>
          <a:prstGeom prst="rect">
            <a:avLst/>
          </a:prstGeom>
          <a:noFill/>
          <a:ln w="0">
            <a:noFill/>
          </a:ln>
        </p:spPr>
        <p:style>
          <a:lnRef idx="0"/>
          <a:fillRef idx="0"/>
          <a:effectRef idx="0"/>
          <a:fontRef idx="minor"/>
        </p:style>
      </p:sp>
      <p:pic>
        <p:nvPicPr>
          <p:cNvPr id="103" name="Google Shape;114;p21" descr=""/>
          <p:cNvPicPr/>
          <p:nvPr/>
        </p:nvPicPr>
        <p:blipFill>
          <a:blip r:embed="rId1"/>
          <a:stretch/>
        </p:blipFill>
        <p:spPr>
          <a:xfrm>
            <a:off x="1353240" y="1105920"/>
            <a:ext cx="2742120" cy="3580200"/>
          </a:xfrm>
          <a:prstGeom prst="rect">
            <a:avLst/>
          </a:prstGeom>
          <a:ln w="0">
            <a:noFill/>
          </a:ln>
        </p:spPr>
      </p:pic>
      <p:pic>
        <p:nvPicPr>
          <p:cNvPr id="104" name="Google Shape;115;p21" descr=""/>
          <p:cNvPicPr/>
          <p:nvPr/>
        </p:nvPicPr>
        <p:blipFill>
          <a:blip r:embed="rId2"/>
          <a:stretch/>
        </p:blipFill>
        <p:spPr>
          <a:xfrm>
            <a:off x="4830480" y="1547640"/>
            <a:ext cx="3595680" cy="2696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96252D287F64FA56B0EF189AFC0BF" ma:contentTypeVersion="5" ma:contentTypeDescription="Create a new document." ma:contentTypeScope="" ma:versionID="9e28a6e46973285127000861cc6b7424">
  <xsd:schema xmlns:xsd="http://www.w3.org/2001/XMLSchema" xmlns:xs="http://www.w3.org/2001/XMLSchema" xmlns:p="http://schemas.microsoft.com/office/2006/metadata/properties" xmlns:ns2="85b1f58d-fabe-48a6-90f8-47ea81bbfa09" targetNamespace="http://schemas.microsoft.com/office/2006/metadata/properties" ma:root="true" ma:fieldsID="f22e249024232716416aa01f32768bab" ns2:_="">
    <xsd:import namespace="85b1f58d-fabe-48a6-90f8-47ea81bbf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b1f58d-fabe-48a6-90f8-47ea81bbfa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1F9ACD-62BD-4C0B-B3B1-5E52EB1EC45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AEE196-BF15-43FE-AA63-8EA729E9F2AD}">
  <ds:schemaRefs>
    <ds:schemaRef ds:uri="http://schemas.microsoft.com/sharepoint/v3/contenttype/forms"/>
  </ds:schemaRefs>
</ds:datastoreItem>
</file>

<file path=customXml/itemProps3.xml><?xml version="1.0" encoding="utf-8"?>
<ds:datastoreItem xmlns:ds="http://schemas.openxmlformats.org/officeDocument/2006/customXml" ds:itemID="{765633E2-B90C-4A8E-BFBA-127C84CF3A53}">
  <ds:schemaRefs>
    <ds:schemaRef ds:uri="85b1f58d-fabe-48a6-90f8-47ea81bbfa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2024-06-20T14:09:20Z</dcterms:modified>
  <cp:revision>4</cp:revision>
  <dc:subject/>
  <dc:title>Introduction to Git and GitHub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0x010100BE396252D287F64FA56B0EF189AFC0BF</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33</vt:i4>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i4>34</vt:i4>
  </property>
</Properties>
</file>