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2"/>
  </p:notesMasterIdLst>
  <p:sldIdLst>
    <p:sldId id="256" r:id="rId2"/>
    <p:sldId id="257" r:id="rId3"/>
    <p:sldId id="258" r:id="rId4"/>
    <p:sldId id="263" r:id="rId5"/>
    <p:sldId id="267" r:id="rId6"/>
    <p:sldId id="271" r:id="rId7"/>
    <p:sldId id="272" r:id="rId8"/>
    <p:sldId id="273" r:id="rId9"/>
    <p:sldId id="274" r:id="rId10"/>
    <p:sldId id="275" r:id="rId11"/>
    <p:sldId id="270" r:id="rId12"/>
    <p:sldId id="268" r:id="rId13"/>
    <p:sldId id="276" r:id="rId14"/>
    <p:sldId id="269" r:id="rId15"/>
    <p:sldId id="277" r:id="rId16"/>
    <p:sldId id="264" r:id="rId17"/>
    <p:sldId id="265" r:id="rId18"/>
    <p:sldId id="266" r:id="rId19"/>
    <p:sldId id="278" r:id="rId20"/>
    <p:sldId id="27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32" autoAdjust="0"/>
    <p:restoredTop sz="94061" autoAdjust="0"/>
  </p:normalViewPr>
  <p:slideViewPr>
    <p:cSldViewPr snapToGrid="0" showGuides="1">
      <p:cViewPr varScale="1">
        <p:scale>
          <a:sx n="65" d="100"/>
          <a:sy n="65" d="100"/>
        </p:scale>
        <p:origin x="852" y="78"/>
      </p:cViewPr>
      <p:guideLst>
        <p:guide orient="horz" pos="2137"/>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559F34-2DE6-4336-AA60-0A1225CC33BB}" type="datetimeFigureOut">
              <a:rPr lang="en-US" smtClean="0"/>
              <a:t>6/6/2024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3BA04E-8CE9-4A8C-B9A0-63A711F8D39F}" type="slidenum">
              <a:rPr lang="en-US" smtClean="0"/>
              <a:t>‹#›</a:t>
            </a:fld>
            <a:endParaRPr lang="en-US"/>
          </a:p>
        </p:txBody>
      </p:sp>
    </p:spTree>
    <p:extLst>
      <p:ext uri="{BB962C8B-B14F-4D97-AF65-F5344CB8AC3E}">
        <p14:creationId xmlns:p14="http://schemas.microsoft.com/office/powerpoint/2010/main" val="27774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3BA04E-8CE9-4A8C-B9A0-63A711F8D39F}" type="slidenum">
              <a:rPr lang="en-US" smtClean="0"/>
              <a:t>1</a:t>
            </a:fld>
            <a:endParaRPr lang="en-US"/>
          </a:p>
        </p:txBody>
      </p:sp>
    </p:spTree>
    <p:extLst>
      <p:ext uri="{BB962C8B-B14F-4D97-AF65-F5344CB8AC3E}">
        <p14:creationId xmlns:p14="http://schemas.microsoft.com/office/powerpoint/2010/main" val="33513153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visualizations are explained in detail in the next slides)</a:t>
            </a:r>
          </a:p>
          <a:p>
            <a:r>
              <a:rPr lang="en-US" dirty="0"/>
              <a:t>Made use of PowerBI main features such as:</a:t>
            </a:r>
          </a:p>
          <a:p>
            <a:pPr marL="171450" indent="-171450">
              <a:buFont typeface="Arial" panose="020B0604020202020204" pitchFamily="34" charset="0"/>
              <a:buChar char="•"/>
            </a:pPr>
            <a:r>
              <a:rPr lang="en-US" dirty="0"/>
              <a:t>Filters</a:t>
            </a:r>
          </a:p>
          <a:p>
            <a:pPr marL="628650" lvl="1" indent="-171450">
              <a:buFont typeface="Arial" panose="020B0604020202020204" pitchFamily="34" charset="0"/>
              <a:buChar char="•"/>
            </a:pPr>
            <a:r>
              <a:rPr lang="en-US" dirty="0"/>
              <a:t>Bar chart: To get the top 10 companies for employee count </a:t>
            </a:r>
          </a:p>
          <a:p>
            <a:pPr marL="628650" lvl="1" indent="-171450">
              <a:buFont typeface="Arial" panose="020B0604020202020204" pitchFamily="34" charset="0"/>
              <a:buChar char="•"/>
            </a:pPr>
            <a:r>
              <a:rPr lang="en-US" dirty="0"/>
              <a:t>Pie chart: for top 5 skills that are not ‘OTHR’</a:t>
            </a:r>
          </a:p>
          <a:p>
            <a:pPr marL="628650" lvl="1" indent="-171450">
              <a:buFont typeface="Arial" panose="020B0604020202020204" pitchFamily="34" charset="0"/>
              <a:buChar char="•"/>
            </a:pPr>
            <a:r>
              <a:rPr lang="en-US" dirty="0"/>
              <a:t>On all to not = ‘Blank’ or 0</a:t>
            </a:r>
          </a:p>
          <a:p>
            <a:pPr marL="171450" indent="-171450">
              <a:buFont typeface="Arial" panose="020B0604020202020204" pitchFamily="34" charset="0"/>
              <a:buChar char="•"/>
            </a:pPr>
            <a:r>
              <a:rPr lang="en-US" dirty="0"/>
              <a:t>Clear titles</a:t>
            </a:r>
          </a:p>
          <a:p>
            <a:pPr marL="171450" indent="-171450">
              <a:buFont typeface="Arial" panose="020B0604020202020204" pitchFamily="34" charset="0"/>
              <a:buChar char="•"/>
            </a:pPr>
            <a:r>
              <a:rPr lang="en-US" dirty="0"/>
              <a:t>A uniform color pallet</a:t>
            </a:r>
          </a:p>
          <a:p>
            <a:pPr marL="171450" indent="-171450">
              <a:buFont typeface="Arial" panose="020B0604020202020204" pitchFamily="34" charset="0"/>
              <a:buChar char="•"/>
            </a:pPr>
            <a:r>
              <a:rPr lang="en-US" dirty="0"/>
              <a:t>All in favor of a user-friendly interactive design </a:t>
            </a:r>
          </a:p>
          <a:p>
            <a:pPr marL="171450" indent="-171450">
              <a:buFont typeface="Arial" panose="020B0604020202020204" pitchFamily="34" charset="0"/>
              <a:buChar char="•"/>
            </a:pPr>
            <a:endParaRPr lang="en-US" dirty="0"/>
          </a:p>
          <a:p>
            <a:pPr marL="628650" lvl="1" indent="-171450">
              <a:buFont typeface="Arial" panose="020B0604020202020204" pitchFamily="34" charset="0"/>
              <a:buChar char="•"/>
            </a:pPr>
            <a:r>
              <a:rPr lang="en-US" sz="1400" dirty="0"/>
              <a:t>Overall, this dashboard shows us where majority of company profiles on LinkedIn are located, in 50 countries total</a:t>
            </a:r>
          </a:p>
          <a:p>
            <a:pPr marL="628650" lvl="1" indent="-171450">
              <a:buFont typeface="Arial" panose="020B0604020202020204" pitchFamily="34" charset="0"/>
              <a:buChar char="•"/>
            </a:pPr>
            <a:r>
              <a:rPr lang="en-US" sz="1400" dirty="0"/>
              <a:t>The bar chart shows us the top 10 companies with highest employee count, additionally the line shows us the follower count </a:t>
            </a:r>
            <a:r>
              <a:rPr lang="en-US" sz="1400" dirty="0">
                <a:sym typeface="Wingdings" panose="05000000000000000000" pitchFamily="2" charset="2"/>
              </a:rPr>
              <a:t> main question here was </a:t>
            </a:r>
            <a:r>
              <a:rPr lang="en-US" sz="1400" b="1" dirty="0">
                <a:sym typeface="Wingdings" panose="05000000000000000000" pitchFamily="2" charset="2"/>
              </a:rPr>
              <a:t>does a higher number of employees account for a higher number of followers</a:t>
            </a:r>
            <a:r>
              <a:rPr lang="en-US" sz="1400" dirty="0">
                <a:sym typeface="Wingdings" panose="05000000000000000000" pitchFamily="2" charset="2"/>
              </a:rPr>
              <a:t>? We see that the answer was ‘not necessarily’ </a:t>
            </a:r>
          </a:p>
          <a:p>
            <a:pPr marL="628650" lvl="1" indent="-171450">
              <a:buFont typeface="Arial" panose="020B0604020202020204" pitchFamily="34" charset="0"/>
              <a:buChar char="•"/>
            </a:pPr>
            <a:r>
              <a:rPr lang="en-US" sz="1400" dirty="0">
                <a:sym typeface="Wingdings" panose="05000000000000000000" pitchFamily="2" charset="2"/>
              </a:rPr>
              <a:t>We see here amazon had the highest number of employees and followers given how large the company is</a:t>
            </a:r>
          </a:p>
          <a:p>
            <a:pPr marL="628650" lvl="1" indent="-171450">
              <a:buFont typeface="Arial" panose="020B0604020202020204" pitchFamily="34" charset="0"/>
              <a:buChar char="•"/>
            </a:pPr>
            <a:r>
              <a:rPr lang="en-US" sz="1400" dirty="0">
                <a:sym typeface="Wingdings" panose="05000000000000000000" pitchFamily="2" charset="2"/>
              </a:rPr>
              <a:t>The card visualization of max number of followers count shows that Amazon’s LinkedIn account has gathered 32M followers</a:t>
            </a:r>
          </a:p>
          <a:p>
            <a:pPr marL="628650" lvl="1" indent="-171450">
              <a:buFont typeface="Arial" panose="020B0604020202020204" pitchFamily="34" charset="0"/>
              <a:buChar char="•"/>
            </a:pPr>
            <a:r>
              <a:rPr lang="en-US" sz="1400" dirty="0">
                <a:sym typeface="Wingdings" panose="05000000000000000000" pitchFamily="2" charset="2"/>
              </a:rPr>
              <a:t>The pie chart is an indicator for the most sought-after skills taken from ‘job skills’, each corresponding to a ‘job id’ from ‘job postings’, </a:t>
            </a:r>
            <a:r>
              <a:rPr lang="en-US" sz="1400" b="1" dirty="0">
                <a:sym typeface="Wingdings" panose="05000000000000000000" pitchFamily="2" charset="2"/>
              </a:rPr>
              <a:t>we see the top 5 skills in job postings are in the sectors of: management, sales, engineering, IT, and health care provider resuscitation </a:t>
            </a:r>
          </a:p>
          <a:p>
            <a:pPr marL="628650" lvl="1" indent="-171450">
              <a:buFont typeface="Arial" panose="020B0604020202020204" pitchFamily="34" charset="0"/>
              <a:buChar char="•"/>
            </a:pPr>
            <a:r>
              <a:rPr lang="en-US" sz="1400" dirty="0">
                <a:sym typeface="Wingdings" panose="05000000000000000000" pitchFamily="2" charset="2"/>
              </a:rPr>
              <a:t>The filter by work type are buttons making it straight forward and easier for the user viewing the interactive dashboard (filters on the next slide)</a:t>
            </a:r>
            <a:endParaRPr lang="en-US" sz="1400" dirty="0"/>
          </a:p>
        </p:txBody>
      </p:sp>
      <p:sp>
        <p:nvSpPr>
          <p:cNvPr id="4" name="Slide Number Placeholder 3"/>
          <p:cNvSpPr>
            <a:spLocks noGrp="1"/>
          </p:cNvSpPr>
          <p:nvPr>
            <p:ph type="sldNum" sz="quarter" idx="5"/>
          </p:nvPr>
        </p:nvSpPr>
        <p:spPr/>
        <p:txBody>
          <a:bodyPr/>
          <a:lstStyle/>
          <a:p>
            <a:fld id="{513BA04E-8CE9-4A8C-B9A0-63A711F8D39F}" type="slidenum">
              <a:rPr lang="en-US" smtClean="0"/>
              <a:t>12</a:t>
            </a:fld>
            <a:endParaRPr lang="en-US"/>
          </a:p>
        </p:txBody>
      </p:sp>
    </p:spTree>
    <p:extLst>
      <p:ext uri="{BB962C8B-B14F-4D97-AF65-F5344CB8AC3E}">
        <p14:creationId xmlns:p14="http://schemas.microsoft.com/office/powerpoint/2010/main" val="27403716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dashboard filtered by work type using the slicer </a:t>
            </a:r>
            <a:r>
              <a:rPr lang="en-US" dirty="0">
                <a:sym typeface="Wingdings" panose="05000000000000000000" pitchFamily="2" charset="2"/>
              </a:rPr>
              <a:t></a:t>
            </a:r>
            <a:r>
              <a:rPr lang="en-US" dirty="0"/>
              <a:t> Internship</a:t>
            </a:r>
          </a:p>
          <a:p>
            <a:r>
              <a:rPr lang="en-US" dirty="0"/>
              <a:t>We can come to the conclusion that 5 countries mainly offer internships, the top 3 companies offering most internships are Hyatt Hotels Corporations, Volvo Group and Cushman &amp; Wakefield, these internships are mainly in management, marketing, education, engineering and finance</a:t>
            </a:r>
          </a:p>
          <a:p>
            <a:endParaRPr lang="en-US" dirty="0"/>
          </a:p>
          <a:p>
            <a:r>
              <a:rPr lang="en-US" dirty="0"/>
              <a:t>This dashboard allows us to further understand what the data set contains, given the 4 sheets, and rather than going through them table by table; power BI allowed us to visualize these relationships interactively with filters. Making a more personalized dashboard catered to the needs of the viewer which most of the time are those with little to no background in IT</a:t>
            </a:r>
          </a:p>
        </p:txBody>
      </p:sp>
      <p:sp>
        <p:nvSpPr>
          <p:cNvPr id="4" name="Slide Number Placeholder 3"/>
          <p:cNvSpPr>
            <a:spLocks noGrp="1"/>
          </p:cNvSpPr>
          <p:nvPr>
            <p:ph type="sldNum" sz="quarter" idx="5"/>
          </p:nvPr>
        </p:nvSpPr>
        <p:spPr/>
        <p:txBody>
          <a:bodyPr/>
          <a:lstStyle/>
          <a:p>
            <a:fld id="{513BA04E-8CE9-4A8C-B9A0-63A711F8D39F}" type="slidenum">
              <a:rPr lang="en-US" smtClean="0"/>
              <a:t>13</a:t>
            </a:fld>
            <a:endParaRPr lang="en-US"/>
          </a:p>
        </p:txBody>
      </p:sp>
    </p:spTree>
    <p:extLst>
      <p:ext uri="{BB962C8B-B14F-4D97-AF65-F5344CB8AC3E}">
        <p14:creationId xmlns:p14="http://schemas.microsoft.com/office/powerpoint/2010/main" val="14531168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dataset revealed many insights, main objective here is </a:t>
            </a:r>
            <a:r>
              <a:rPr lang="en-US" b="1" dirty="0"/>
              <a:t>to see what percentage of companies on linked actually use sponsorship and if they do, does it affect the number of applies?</a:t>
            </a:r>
          </a:p>
          <a:p>
            <a:r>
              <a:rPr lang="en-US" dirty="0"/>
              <a:t>Design principles I adhered to in order to make this dashboard user friendly for strategic / tactical managers</a:t>
            </a:r>
          </a:p>
          <a:p>
            <a:pPr marL="628650" lvl="1" indent="-171450">
              <a:buFont typeface="Arial" panose="020B0604020202020204" pitchFamily="34" charset="0"/>
              <a:buChar char="•"/>
            </a:pPr>
            <a:r>
              <a:rPr lang="en-US" dirty="0"/>
              <a:t>Consistent color pallet to reduce visual clutter</a:t>
            </a:r>
          </a:p>
          <a:p>
            <a:pPr marL="628650" lvl="1" indent="-171450">
              <a:buFont typeface="Arial" panose="020B0604020202020204" pitchFamily="34" charset="0"/>
              <a:buChar char="•"/>
            </a:pPr>
            <a:r>
              <a:rPr lang="en-US" dirty="0"/>
              <a:t>Card visuals to further highlight critical information such as company name and number of sponsored job posts</a:t>
            </a:r>
          </a:p>
          <a:p>
            <a:pPr marL="628650" lvl="1" indent="-171450">
              <a:buFont typeface="Arial" panose="020B0604020202020204" pitchFamily="34" charset="0"/>
              <a:buChar char="•"/>
            </a:pPr>
            <a:r>
              <a:rPr lang="en-US" dirty="0"/>
              <a:t>Slicer allows user to easily differentiate between sponsored and not sponsored posts</a:t>
            </a:r>
          </a:p>
          <a:p>
            <a:pPr marL="628650" lvl="1" indent="-171450">
              <a:buFont typeface="Arial" panose="020B0604020202020204" pitchFamily="34" charset="0"/>
              <a:buChar char="•"/>
            </a:pPr>
            <a:r>
              <a:rPr lang="en-US" dirty="0"/>
              <a:t>Clear titles for each visualization for easier navigation and understand the purpose of each visual</a:t>
            </a:r>
          </a:p>
          <a:p>
            <a:pPr marL="171450" indent="-171450">
              <a:buFont typeface="Arial" panose="020B0604020202020204" pitchFamily="34" charset="0"/>
              <a:buChar cha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visualizations translate to the following: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card with the company name shows the first name of the company with most applies, this changes based on the applied filters in interactions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‘Sponsored?’ slicer placed in the middle of the page gives the user the chance to see what companies sponsor their job posts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scatter plot on effect of sponsorship on number of applies and views; I mainly wanted to explore if a relationship exists between number of applies and views (obviously yes but to see if the data set is correct in that sense as well) it is filtered by sponsored posts and </a:t>
            </a:r>
            <a:r>
              <a:rPr lang="en-US" dirty="0" err="1"/>
              <a:t>no..to</a:t>
            </a:r>
            <a:r>
              <a:rPr lang="en-US" dirty="0"/>
              <a:t> view if sponsoring posting aid in getting higher views and applies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card of ‘count of sponsored posts’ changes with the filters (initially with no filters it’s the total number of job posts)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average salary by company size was to see if companies in larger sizes offer higher max and min salaries, we see that’s not necessarily the case, but this could be skewed because of many nulls in the data set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last bar chart, shows that 5.1k of 15k job postings look for ‘Mid Senior Level’ experience and only 0.1k for executive which makes a lot of sense since choosing to employ someone in an executive position is usually a very thought-out process and are usually selected not hired through resumes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513BA04E-8CE9-4A8C-B9A0-63A711F8D39F}" type="slidenum">
              <a:rPr lang="en-US" smtClean="0"/>
              <a:t>14</a:t>
            </a:fld>
            <a:endParaRPr lang="en-US"/>
          </a:p>
        </p:txBody>
      </p:sp>
    </p:spTree>
    <p:extLst>
      <p:ext uri="{BB962C8B-B14F-4D97-AF65-F5344CB8AC3E}">
        <p14:creationId xmlns:p14="http://schemas.microsoft.com/office/powerpoint/2010/main" val="2720762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 chose the filter of True </a:t>
            </a:r>
            <a:r>
              <a:rPr lang="en-US" dirty="0">
                <a:sym typeface="Wingdings" panose="05000000000000000000" pitchFamily="2" charset="2"/>
              </a:rPr>
              <a:t> only sponsored job posts and then chose the company Verizon from the pie chart</a:t>
            </a:r>
          </a:p>
          <a:p>
            <a:pPr marL="171450" indent="-171450">
              <a:buFont typeface="Arial" panose="020B0604020202020204" pitchFamily="34" charset="0"/>
              <a:buChar char="•"/>
            </a:pPr>
            <a:r>
              <a:rPr lang="en-US" dirty="0">
                <a:sym typeface="Wingdings" panose="05000000000000000000" pitchFamily="2" charset="2"/>
              </a:rPr>
              <a:t>We see that Verizon has posted 65 sponsored post from a total of 113</a:t>
            </a:r>
          </a:p>
          <a:p>
            <a:pPr marL="171450" indent="-171450">
              <a:buFont typeface="Arial" panose="020B0604020202020204" pitchFamily="34" charset="0"/>
              <a:buChar char="•"/>
            </a:pPr>
            <a:r>
              <a:rPr lang="en-US" dirty="0">
                <a:sym typeface="Wingdings" panose="05000000000000000000" pitchFamily="2" charset="2"/>
              </a:rPr>
              <a:t>Majority of these posts were looking for entry level experience (41 of 65 posts were entry level)</a:t>
            </a:r>
          </a:p>
          <a:p>
            <a:pPr marL="171450" indent="-171450">
              <a:buFont typeface="Arial" panose="020B0604020202020204" pitchFamily="34" charset="0"/>
              <a:buChar char="•"/>
            </a:pPr>
            <a:r>
              <a:rPr lang="en-US" dirty="0">
                <a:sym typeface="Wingdings" panose="05000000000000000000" pitchFamily="2" charset="2"/>
              </a:rPr>
              <a:t>Verizon is a Seven figure company that, on average, offers a minimum salary of 45k and a max salary 70k</a:t>
            </a:r>
          </a:p>
          <a:p>
            <a:pPr marL="171450" indent="-171450">
              <a:buFont typeface="Arial" panose="020B0604020202020204" pitchFamily="34" charset="0"/>
              <a:buChar char="•"/>
            </a:pPr>
            <a:endParaRPr lang="en-US" dirty="0">
              <a:sym typeface="Wingdings" panose="05000000000000000000" pitchFamily="2" charset="2"/>
            </a:endParaRPr>
          </a:p>
          <a:p>
            <a:pPr marL="0" indent="0">
              <a:buFont typeface="Arial" panose="020B0604020202020204" pitchFamily="34" charset="0"/>
              <a:buNone/>
            </a:pPr>
            <a:r>
              <a:rPr lang="en-US" dirty="0">
                <a:sym typeface="Wingdings" panose="05000000000000000000" pitchFamily="2" charset="2"/>
              </a:rPr>
              <a:t>This dashboard allowed us to gain further insights on companies that utilize sponsoring job posts</a:t>
            </a:r>
          </a:p>
          <a:p>
            <a:pPr marL="0" indent="0">
              <a:buFont typeface="Arial" panose="020B0604020202020204" pitchFamily="34" charset="0"/>
              <a:buNone/>
            </a:pPr>
            <a:r>
              <a:rPr lang="en-US" dirty="0">
                <a:sym typeface="Wingdings" panose="05000000000000000000" pitchFamily="2" charset="2"/>
              </a:rPr>
              <a:t>What action can be taken as a business (LinkedIn) with these insights?</a:t>
            </a:r>
          </a:p>
          <a:p>
            <a:pPr marL="0" indent="0">
              <a:buFont typeface="Arial" panose="020B0604020202020204" pitchFamily="34" charset="0"/>
              <a:buNone/>
            </a:pPr>
            <a:r>
              <a:rPr lang="en-US" dirty="0">
                <a:sym typeface="Wingdings" panose="05000000000000000000" pitchFamily="2" charset="2"/>
              </a:rPr>
              <a:t>For example, we could:</a:t>
            </a:r>
          </a:p>
          <a:p>
            <a:pPr marL="171450" indent="-171450">
              <a:buFont typeface="Arial" panose="020B0604020202020204" pitchFamily="34" charset="0"/>
              <a:buChar char="•"/>
            </a:pPr>
            <a:r>
              <a:rPr lang="en-US" dirty="0">
                <a:sym typeface="Wingdings" panose="05000000000000000000" pitchFamily="2" charset="2"/>
              </a:rPr>
              <a:t>create and push a tailored campaign for Verizon, enhancing their use experience and their loyalty to posting on LinkedIn rather than other competitor companies</a:t>
            </a:r>
          </a:p>
          <a:p>
            <a:pPr marL="171450" indent="-171450">
              <a:buFont typeface="Arial" panose="020B0604020202020204" pitchFamily="34" charset="0"/>
              <a:buChar char="•"/>
            </a:pPr>
            <a:r>
              <a:rPr lang="en-US" dirty="0">
                <a:sym typeface="Wingdings" panose="05000000000000000000" pitchFamily="2" charset="2"/>
              </a:rPr>
              <a:t>looking into other companies we could expand LinkedIn audience to broaden the use of sponsorship </a:t>
            </a:r>
          </a:p>
          <a:p>
            <a:pPr marL="171450" indent="-171450">
              <a:buFont typeface="Arial" panose="020B0604020202020204" pitchFamily="34" charset="0"/>
              <a:buChar char="•"/>
            </a:pPr>
            <a:r>
              <a:rPr lang="en-US" dirty="0">
                <a:sym typeface="Wingdings" panose="05000000000000000000" pitchFamily="2" charset="2"/>
              </a:rPr>
              <a:t>Launch targeted advertising to Verizon and similar companies</a:t>
            </a:r>
            <a:endParaRPr lang="en-US" dirty="0"/>
          </a:p>
        </p:txBody>
      </p:sp>
      <p:sp>
        <p:nvSpPr>
          <p:cNvPr id="4" name="Slide Number Placeholder 3"/>
          <p:cNvSpPr>
            <a:spLocks noGrp="1"/>
          </p:cNvSpPr>
          <p:nvPr>
            <p:ph type="sldNum" sz="quarter" idx="5"/>
          </p:nvPr>
        </p:nvSpPr>
        <p:spPr/>
        <p:txBody>
          <a:bodyPr/>
          <a:lstStyle/>
          <a:p>
            <a:fld id="{513BA04E-8CE9-4A8C-B9A0-63A711F8D39F}" type="slidenum">
              <a:rPr lang="en-US" smtClean="0"/>
              <a:t>15</a:t>
            </a:fld>
            <a:endParaRPr lang="en-US"/>
          </a:p>
        </p:txBody>
      </p:sp>
    </p:spTree>
    <p:extLst>
      <p:ext uri="{BB962C8B-B14F-4D97-AF65-F5344CB8AC3E}">
        <p14:creationId xmlns:p14="http://schemas.microsoft.com/office/powerpoint/2010/main" val="27535233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rPr>
              <a:t>[6] </a:t>
            </a:r>
            <a:r>
              <a:rPr lang="en-US" sz="1800" dirty="0" err="1">
                <a:effectLst/>
                <a:latin typeface="Times New Roman" panose="02020603050405020304" pitchFamily="18" charset="0"/>
              </a:rPr>
              <a:t>Virtux</a:t>
            </a:r>
            <a:r>
              <a:rPr lang="en-US" sz="1800" dirty="0">
                <a:effectLst/>
                <a:latin typeface="Times New Roman" panose="02020603050405020304" pitchFamily="18" charset="0"/>
              </a:rPr>
              <a:t> BI Solutions (2023). </a:t>
            </a:r>
            <a:r>
              <a:rPr lang="en-US" sz="1800" i="1" dirty="0">
                <a:effectLst/>
                <a:latin typeface="Times New Roman" panose="02020603050405020304" pitchFamily="18" charset="0"/>
              </a:rPr>
              <a:t>Cybersecurity Threats in the Age of Business Intelligence</a:t>
            </a:r>
            <a:r>
              <a:rPr lang="en-US" sz="1800" dirty="0">
                <a:effectLst/>
                <a:latin typeface="Times New Roman" panose="02020603050405020304" pitchFamily="18" charset="0"/>
              </a:rPr>
              <a:t>. [online] www.linkedin.com. Available at: https://www.linkedin.com/pulse/cybersecurity-threats-age-business-intelligence-techmythrabi/.</a:t>
            </a:r>
          </a:p>
          <a:p>
            <a:endParaRPr lang="en-US" dirty="0"/>
          </a:p>
          <a:p>
            <a:pPr>
              <a:lnSpc>
                <a:spcPct val="150000"/>
              </a:lnSpc>
            </a:pPr>
            <a:r>
              <a:rPr lang="en-US" sz="1800" dirty="0">
                <a:effectLst/>
                <a:latin typeface="Times New Roman" panose="02020603050405020304" pitchFamily="18" charset="0"/>
              </a:rPr>
              <a:t>[7] </a:t>
            </a:r>
            <a:r>
              <a:rPr lang="en-US" sz="1800" dirty="0" err="1">
                <a:effectLst/>
                <a:latin typeface="Times New Roman" panose="02020603050405020304" pitchFamily="18" charset="0"/>
              </a:rPr>
              <a:t>Smallcombe</a:t>
            </a:r>
            <a:r>
              <a:rPr lang="en-US" sz="1800" dirty="0">
                <a:effectLst/>
                <a:latin typeface="Times New Roman" panose="02020603050405020304" pitchFamily="18" charset="0"/>
              </a:rPr>
              <a:t>, M. (2021). </a:t>
            </a:r>
            <a:r>
              <a:rPr lang="en-US" sz="1800" i="1" dirty="0">
                <a:effectLst/>
                <a:latin typeface="Times New Roman" panose="02020603050405020304" pitchFamily="18" charset="0"/>
              </a:rPr>
              <a:t>Why Business Intelligence Is a Security Risk</a:t>
            </a:r>
            <a:r>
              <a:rPr lang="en-US" sz="1800" dirty="0">
                <a:effectLst/>
                <a:latin typeface="Times New Roman" panose="02020603050405020304" pitchFamily="18" charset="0"/>
              </a:rPr>
              <a:t>. [online] Integrate.io. Available at: https://www.integrate.io/blog/business-intelligence-is-a-security-risk/.</a:t>
            </a:r>
          </a:p>
        </p:txBody>
      </p:sp>
      <p:sp>
        <p:nvSpPr>
          <p:cNvPr id="4" name="Slide Number Placeholder 3"/>
          <p:cNvSpPr>
            <a:spLocks noGrp="1"/>
          </p:cNvSpPr>
          <p:nvPr>
            <p:ph type="sldNum" sz="quarter" idx="5"/>
          </p:nvPr>
        </p:nvSpPr>
        <p:spPr/>
        <p:txBody>
          <a:bodyPr/>
          <a:lstStyle/>
          <a:p>
            <a:fld id="{513BA04E-8CE9-4A8C-B9A0-63A711F8D39F}" type="slidenum">
              <a:rPr lang="en-US" smtClean="0"/>
              <a:t>16</a:t>
            </a:fld>
            <a:endParaRPr lang="en-US"/>
          </a:p>
        </p:txBody>
      </p:sp>
    </p:spTree>
    <p:extLst>
      <p:ext uri="{BB962C8B-B14F-4D97-AF65-F5344CB8AC3E}">
        <p14:creationId xmlns:p14="http://schemas.microsoft.com/office/powerpoint/2010/main" val="23488405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Jordan has introduced it personal data protection laws (PDPL), like the EU GDPR, where companies must comply with specific safety measures and practices to ensure customer security and privacy in an effort to protect the customer from companies exploiting data for personal gain or selling customer data to 3</a:t>
            </a:r>
            <a:r>
              <a:rPr lang="en-US" baseline="30000" dirty="0"/>
              <a:t>rd</a:t>
            </a:r>
            <a:r>
              <a:rPr lang="en-US" dirty="0"/>
              <a:t> parties </a:t>
            </a:r>
          </a:p>
          <a:p>
            <a:endParaRPr lang="en-US" dirty="0"/>
          </a:p>
          <a:p>
            <a:r>
              <a:rPr lang="en-US" dirty="0"/>
              <a:t>Two more points: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Transparency and communication</a:t>
            </a:r>
            <a:r>
              <a:rPr lang="en-US" dirty="0"/>
              <a:t>: companies must always transparently communicate to the customer and general public how their data is being used with BI tools.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Intellectual property (IP) rights</a:t>
            </a:r>
            <a:r>
              <a:rPr lang="en-US" dirty="0"/>
              <a:t>: business utilizing data from outside the company must ensure data source is safe, is trusted and contains licensing agreements to make sure all actions are legal and to avoid infringement such as penalties or legal hearings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Companies can always reach out to third party legal offices or hire a law team to work hand in hand with data governance / management teams to ensure all measures of precaution are adhered to (next slide…what is data governance?)</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rPr>
              <a:t>[8] admin (2023). </a:t>
            </a:r>
            <a:r>
              <a:rPr lang="en-US" sz="1800" i="1" dirty="0">
                <a:effectLst/>
                <a:latin typeface="Times New Roman" panose="02020603050405020304" pitchFamily="18" charset="0"/>
              </a:rPr>
              <a:t>8 Legal Issues for Business Intelligence Tools: Expert Insight</a:t>
            </a:r>
            <a:r>
              <a:rPr lang="en-US" sz="1800" dirty="0">
                <a:effectLst/>
                <a:latin typeface="Times New Roman" panose="02020603050405020304" pitchFamily="18" charset="0"/>
              </a:rPr>
              <a:t>. [online] </a:t>
            </a:r>
            <a:r>
              <a:rPr lang="en-US" sz="1800" dirty="0" err="1">
                <a:effectLst/>
                <a:latin typeface="Times New Roman" panose="02020603050405020304" pitchFamily="18" charset="0"/>
              </a:rPr>
              <a:t>Apexcare</a:t>
            </a:r>
            <a:r>
              <a:rPr lang="en-US" sz="1800" dirty="0">
                <a:effectLst/>
                <a:latin typeface="Times New Roman" panose="02020603050405020304" pitchFamily="18" charset="0"/>
              </a:rPr>
              <a:t> </a:t>
            </a:r>
            <a:r>
              <a:rPr lang="en-US" sz="1800" dirty="0" err="1">
                <a:effectLst/>
                <a:latin typeface="Times New Roman" panose="02020603050405020304" pitchFamily="18" charset="0"/>
              </a:rPr>
              <a:t>Medigenix</a:t>
            </a:r>
            <a:r>
              <a:rPr lang="en-US" sz="1800" dirty="0">
                <a:effectLst/>
                <a:latin typeface="Times New Roman" panose="02020603050405020304" pitchFamily="18" charset="0"/>
              </a:rPr>
              <a:t>. Available at: https://apexmedigenix.com/8-legal-issues-for-business-intelligence-tools-expert-insight/.</a:t>
            </a:r>
          </a:p>
          <a:p>
            <a:endParaRPr lang="en-US" dirty="0"/>
          </a:p>
        </p:txBody>
      </p:sp>
      <p:sp>
        <p:nvSpPr>
          <p:cNvPr id="4" name="Slide Number Placeholder 3"/>
          <p:cNvSpPr>
            <a:spLocks noGrp="1"/>
          </p:cNvSpPr>
          <p:nvPr>
            <p:ph type="sldNum" sz="quarter" idx="5"/>
          </p:nvPr>
        </p:nvSpPr>
        <p:spPr/>
        <p:txBody>
          <a:bodyPr/>
          <a:lstStyle/>
          <a:p>
            <a:fld id="{513BA04E-8CE9-4A8C-B9A0-63A711F8D39F}" type="slidenum">
              <a:rPr lang="en-US" smtClean="0"/>
              <a:t>17</a:t>
            </a:fld>
            <a:endParaRPr lang="en-US"/>
          </a:p>
        </p:txBody>
      </p:sp>
    </p:spTree>
    <p:extLst>
      <p:ext uri="{BB962C8B-B14F-4D97-AF65-F5344CB8AC3E}">
        <p14:creationId xmlns:p14="http://schemas.microsoft.com/office/powerpoint/2010/main" val="7705980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take this information into account given how large these two companies have gotten in Jordan, Orange has generated almost JOD 360.7 million in 2023.</a:t>
            </a:r>
          </a:p>
          <a:p>
            <a:r>
              <a:rPr lang="en-US" dirty="0"/>
              <a:t>Arab bank on the hand is highly known for their customer centric and data driven approach, generating JOD 3,150 million in 2023</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information on orange is taken from my CRP proposal titled ‘</a:t>
            </a:r>
            <a:r>
              <a:rPr lang="en-US" sz="1800" kern="1400" spc="-50" dirty="0">
                <a:effectLst/>
                <a:latin typeface="Times New Roman" panose="02020603050405020304" pitchFamily="18" charset="0"/>
                <a:ea typeface="Times New Roman" panose="02020603050405020304" pitchFamily="18" charset="0"/>
                <a:cs typeface="Times New Roman" panose="02020603050405020304" pitchFamily="18" charset="0"/>
              </a:rPr>
              <a:t>Compliance Challenges with Personal Data Protection Laws in Big Data-Driven Fintech’ </a:t>
            </a:r>
            <a:r>
              <a:rPr lang="en-US" dirty="0"/>
              <a:t> from last semester, interviews were conducted around January 2024 </a:t>
            </a:r>
          </a:p>
          <a:p>
            <a:endParaRPr lang="en-US" dirty="0"/>
          </a:p>
          <a:p>
            <a:endParaRPr lang="en-US" dirty="0"/>
          </a:p>
          <a:p>
            <a:r>
              <a:rPr lang="en-US" dirty="0"/>
              <a:t>Numbers from:</a:t>
            </a:r>
          </a:p>
          <a:p>
            <a:r>
              <a:rPr lang="en-US" dirty="0"/>
              <a:t>[9] https://orange.jo/sites/default/files/documents/Annual%20Report%202023.pdf</a:t>
            </a:r>
          </a:p>
          <a:p>
            <a:r>
              <a:rPr lang="en-US" dirty="0"/>
              <a:t>[10] https://www.arabbank.com/mainmenu/home/investor-relations/face-sheet</a:t>
            </a:r>
          </a:p>
        </p:txBody>
      </p:sp>
      <p:sp>
        <p:nvSpPr>
          <p:cNvPr id="4" name="Slide Number Placeholder 3"/>
          <p:cNvSpPr>
            <a:spLocks noGrp="1"/>
          </p:cNvSpPr>
          <p:nvPr>
            <p:ph type="sldNum" sz="quarter" idx="5"/>
          </p:nvPr>
        </p:nvSpPr>
        <p:spPr/>
        <p:txBody>
          <a:bodyPr/>
          <a:lstStyle/>
          <a:p>
            <a:fld id="{513BA04E-8CE9-4A8C-B9A0-63A711F8D39F}" type="slidenum">
              <a:rPr lang="en-US" smtClean="0"/>
              <a:t>19</a:t>
            </a:fld>
            <a:endParaRPr lang="en-US"/>
          </a:p>
        </p:txBody>
      </p:sp>
    </p:spTree>
    <p:extLst>
      <p:ext uri="{BB962C8B-B14F-4D97-AF65-F5344CB8AC3E}">
        <p14:creationId xmlns:p14="http://schemas.microsoft.com/office/powerpoint/2010/main" val="34538805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pPr>
            <a:r>
              <a:rPr lang="en-US" dirty="0"/>
              <a:t>[1] </a:t>
            </a:r>
            <a:r>
              <a:rPr lang="en-US" sz="1800" dirty="0">
                <a:effectLst/>
                <a:latin typeface="Times New Roman" panose="02020603050405020304" pitchFamily="18" charset="0"/>
              </a:rPr>
              <a:t>Evans, J.R. (2016). </a:t>
            </a:r>
            <a:r>
              <a:rPr lang="en-US" sz="1800" i="1" dirty="0">
                <a:effectLst/>
                <a:latin typeface="Times New Roman" panose="02020603050405020304" pitchFamily="18" charset="0"/>
              </a:rPr>
              <a:t>Business analytics : methods, models, and decisions</a:t>
            </a:r>
            <a:r>
              <a:rPr lang="en-US" sz="1800" dirty="0">
                <a:effectLst/>
                <a:latin typeface="Times New Roman" panose="02020603050405020304" pitchFamily="18" charset="0"/>
              </a:rPr>
              <a:t>. Boston: Pearson.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a:t>
            </a:r>
            <a:r>
              <a:rPr lang="en-US" sz="1800" dirty="0">
                <a:effectLst/>
                <a:latin typeface="Times New Roman" panose="02020603050405020304" pitchFamily="18" charset="0"/>
              </a:rPr>
              <a:t>Jaspersoft. (2023). </a:t>
            </a:r>
            <a:r>
              <a:rPr lang="en-US" sz="1800" i="1" dirty="0">
                <a:effectLst/>
                <a:latin typeface="Times New Roman" panose="02020603050405020304" pitchFamily="18" charset="0"/>
              </a:rPr>
              <a:t>What is Business Intelligence (BI)?</a:t>
            </a:r>
            <a:r>
              <a:rPr lang="en-US" sz="1800" dirty="0">
                <a:effectLst/>
                <a:latin typeface="Times New Roman" panose="02020603050405020304" pitchFamily="18" charset="0"/>
              </a:rPr>
              <a:t> [online] Available at: https://www.jaspersoft.com/articles/what-is-business-intelligence.</a:t>
            </a:r>
          </a:p>
          <a:p>
            <a:endParaRPr lang="en-US" dirty="0"/>
          </a:p>
        </p:txBody>
      </p:sp>
      <p:sp>
        <p:nvSpPr>
          <p:cNvPr id="4" name="Slide Number Placeholder 3"/>
          <p:cNvSpPr>
            <a:spLocks noGrp="1"/>
          </p:cNvSpPr>
          <p:nvPr>
            <p:ph type="sldNum" sz="quarter" idx="5"/>
          </p:nvPr>
        </p:nvSpPr>
        <p:spPr/>
        <p:txBody>
          <a:bodyPr/>
          <a:lstStyle/>
          <a:p>
            <a:fld id="{513BA04E-8CE9-4A8C-B9A0-63A711F8D39F}" type="slidenum">
              <a:rPr lang="en-US" smtClean="0"/>
              <a:t>2</a:t>
            </a:fld>
            <a:endParaRPr lang="en-US"/>
          </a:p>
        </p:txBody>
      </p:sp>
    </p:spTree>
    <p:extLst>
      <p:ext uri="{BB962C8B-B14F-4D97-AF65-F5344CB8AC3E}">
        <p14:creationId xmlns:p14="http://schemas.microsoft.com/office/powerpoint/2010/main" val="13280449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b="1" dirty="0"/>
              <a:t>Data visualization</a:t>
            </a:r>
            <a:r>
              <a:rPr lang="en-US" dirty="0"/>
              <a:t>: one of the selling points of BI is the data visualization capabilities, transforming tabular data to visuals that aid those with no background in IT or data analysts to detect patterns and hidden insights in data that can later be taken into account when performing business decisions. </a:t>
            </a:r>
          </a:p>
          <a:p>
            <a:pPr marL="171450" lvl="0" indent="-171450">
              <a:buFont typeface="Arial" panose="020B0604020202020204" pitchFamily="34" charset="0"/>
              <a:buChar char="•"/>
            </a:pPr>
            <a:r>
              <a:rPr lang="en-US" b="1" dirty="0"/>
              <a:t>Data minin</a:t>
            </a:r>
            <a:r>
              <a:rPr lang="en-US" dirty="0"/>
              <a:t>g : includes Extract-Transform-Load (ETL) to transform data from multiple sources and storing in data warehouse for further analysis,  extracting correlations, patterns and insights from data. BI allow to streamline this process given massive data sets that would regularly take users a lot of time and effort to get done with traditional tools</a:t>
            </a:r>
          </a:p>
          <a:p>
            <a:pPr marL="171450" lvl="0" indent="-171450">
              <a:buFont typeface="Arial" panose="020B0604020202020204" pitchFamily="34" charset="0"/>
              <a:buChar char="•"/>
            </a:pPr>
            <a:r>
              <a:rPr lang="en-US" b="1" dirty="0"/>
              <a:t>Querying</a:t>
            </a:r>
            <a:r>
              <a:rPr lang="en-US" dirty="0"/>
              <a:t> : “Database queries are request for information”  BI tools allow users to connect to data repositories, with well written queries its simpler to obtain accurate information to enable data visualization</a:t>
            </a:r>
          </a:p>
          <a:p>
            <a:pPr marL="171450" lvl="0" indent="-171450">
              <a:buFont typeface="Arial" panose="020B0604020202020204" pitchFamily="34" charset="0"/>
              <a:buChar char="•"/>
            </a:pPr>
            <a:r>
              <a:rPr lang="en-US" b="1" dirty="0"/>
              <a:t>Predictive analytics</a:t>
            </a:r>
            <a:r>
              <a:rPr lang="en-US" dirty="0"/>
              <a:t>:  utilizing BI with ML or AI can aid companies in identifying and predicting likely outcomes so they can be prepared for best and worst case scenarios </a:t>
            </a:r>
          </a:p>
          <a:p>
            <a:pPr marL="0" indent="0">
              <a:buFont typeface="+mj-lt"/>
              <a:buNone/>
            </a:pPr>
            <a:endParaRPr lang="en-US" dirty="0"/>
          </a:p>
          <a:p>
            <a:r>
              <a:rPr lang="en-US" dirty="0"/>
              <a:t>Reporting can be in the form of dashboards, KPIs utilizing descriptive analytics to summarize and monitor trends across the business annually or quarterly </a:t>
            </a:r>
          </a:p>
          <a:p>
            <a:r>
              <a:rPr lang="en-US" dirty="0"/>
              <a:t>Provided the LinkedIn data set, the dashboards were created using Microsoft Power BI in an aim to find business insights discussed further into the presentation </a:t>
            </a:r>
          </a:p>
          <a:p>
            <a:pPr marL="0" indent="0">
              <a:buFont typeface="+mj-lt"/>
              <a:buNone/>
            </a:pPr>
            <a:endParaRPr lang="en-US" dirty="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800" dirty="0">
                <a:effectLst/>
                <a:latin typeface="Times New Roman" panose="02020603050405020304" pitchFamily="18" charset="0"/>
              </a:rPr>
              <a:t>[3] Indeed Editorial Team (2024). </a:t>
            </a:r>
            <a:r>
              <a:rPr lang="en-US" sz="1800" i="1" dirty="0">
                <a:effectLst/>
                <a:latin typeface="Times New Roman" panose="02020603050405020304" pitchFamily="18" charset="0"/>
              </a:rPr>
              <a:t>What Is Business Intelligence? (With Techniques and Uses)</a:t>
            </a:r>
            <a:r>
              <a:rPr lang="en-US" sz="1800" dirty="0">
                <a:effectLst/>
                <a:latin typeface="Times New Roman" panose="02020603050405020304" pitchFamily="18" charset="0"/>
              </a:rPr>
              <a:t>. [online] Indeed Career Guide. Available at: https://in.indeed.com/career-advice/career-development/what-is-business-intelligence.</a:t>
            </a:r>
          </a:p>
          <a:p>
            <a:pPr marL="0" indent="0">
              <a:buFont typeface="+mj-lt"/>
              <a:buNone/>
            </a:pPr>
            <a:endParaRPr lang="en-US" dirty="0"/>
          </a:p>
        </p:txBody>
      </p:sp>
      <p:sp>
        <p:nvSpPr>
          <p:cNvPr id="4" name="Slide Number Placeholder 3"/>
          <p:cNvSpPr>
            <a:spLocks noGrp="1"/>
          </p:cNvSpPr>
          <p:nvPr>
            <p:ph type="sldNum" sz="quarter" idx="5"/>
          </p:nvPr>
        </p:nvSpPr>
        <p:spPr/>
        <p:txBody>
          <a:bodyPr/>
          <a:lstStyle/>
          <a:p>
            <a:fld id="{513BA04E-8CE9-4A8C-B9A0-63A711F8D39F}" type="slidenum">
              <a:rPr lang="en-US" smtClean="0"/>
              <a:t>3</a:t>
            </a:fld>
            <a:endParaRPr lang="en-US"/>
          </a:p>
        </p:txBody>
      </p:sp>
    </p:spTree>
    <p:extLst>
      <p:ext uri="{BB962C8B-B14F-4D97-AF65-F5344CB8AC3E}">
        <p14:creationId xmlns:p14="http://schemas.microsoft.com/office/powerpoint/2010/main" val="17378603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Using BI tools enabled Uber to gain valuable insights from real time data, leading to numerous benefits. BI tools allowed uber to act swiftly on real time insights, enhancing efficiency and performance. Resulting in an increased customer satisfaction, higher profits and most importantly the ability to make informed data driven decisions that align with their business goals and strategies.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a:lnSpc>
                <a:spcPct val="150000"/>
              </a:lnSpc>
            </a:pPr>
            <a:r>
              <a:rPr lang="en-US" dirty="0"/>
              <a:t>[4] </a:t>
            </a:r>
            <a:r>
              <a:rPr lang="en-US" sz="1800" dirty="0">
                <a:effectLst/>
                <a:latin typeface="Times New Roman" panose="02020603050405020304" pitchFamily="18" charset="0"/>
              </a:rPr>
              <a:t>Mohammed, M. (2024). </a:t>
            </a:r>
            <a:r>
              <a:rPr lang="en-US" sz="1800" i="1" dirty="0">
                <a:effectLst/>
                <a:latin typeface="Times New Roman" panose="02020603050405020304" pitchFamily="18" charset="0"/>
              </a:rPr>
              <a:t>15 Real World Business Intelligence Examples</a:t>
            </a:r>
            <a:r>
              <a:rPr lang="en-US" sz="1800" dirty="0">
                <a:effectLst/>
                <a:latin typeface="Times New Roman" panose="02020603050405020304" pitchFamily="18" charset="0"/>
              </a:rPr>
              <a:t>. [online] www.knowledgehut.com. Available at: https://www.knowledgehut.com/blog/business-intelligence-and-visualization/business-intelligence-examples.</a:t>
            </a:r>
          </a:p>
          <a:p>
            <a:pPr>
              <a:lnSpc>
                <a:spcPct val="150000"/>
              </a:lnSpc>
            </a:pPr>
            <a:r>
              <a:rPr lang="en-US" dirty="0"/>
              <a:t>[5] </a:t>
            </a:r>
            <a:r>
              <a:rPr lang="en-US" sz="1800" dirty="0" err="1">
                <a:effectLst/>
                <a:latin typeface="Times New Roman" panose="02020603050405020304" pitchFamily="18" charset="0"/>
              </a:rPr>
              <a:t>Tikait</a:t>
            </a:r>
            <a:r>
              <a:rPr lang="en-US" sz="1800" dirty="0">
                <a:effectLst/>
                <a:latin typeface="Times New Roman" panose="02020603050405020304" pitchFamily="18" charset="0"/>
              </a:rPr>
              <a:t>, P. (2022). </a:t>
            </a:r>
            <a:r>
              <a:rPr lang="en-US" sz="1800" i="1" dirty="0">
                <a:effectLst/>
                <a:latin typeface="Times New Roman" panose="02020603050405020304" pitchFamily="18" charset="0"/>
              </a:rPr>
              <a:t>Business Intelligence Examples | 2022 Comprehensive Guide</a:t>
            </a:r>
            <a:r>
              <a:rPr lang="en-US" sz="1800" dirty="0">
                <a:effectLst/>
                <a:latin typeface="Times New Roman" panose="02020603050405020304" pitchFamily="18" charset="0"/>
              </a:rPr>
              <a:t>. [online] </a:t>
            </a:r>
            <a:r>
              <a:rPr lang="en-US" sz="1800" dirty="0" err="1">
                <a:effectLst/>
                <a:latin typeface="Times New Roman" panose="02020603050405020304" pitchFamily="18" charset="0"/>
              </a:rPr>
              <a:t>SelectHub</a:t>
            </a:r>
            <a:r>
              <a:rPr lang="en-US" sz="1800" dirty="0">
                <a:effectLst/>
                <a:latin typeface="Times New Roman" panose="02020603050405020304" pitchFamily="18" charset="0"/>
              </a:rPr>
              <a:t>. Available at: https://www.selecthub.com/business-intelligence/business-intelligence-examples/.</a:t>
            </a:r>
          </a:p>
          <a:p>
            <a:endParaRPr lang="en-US" dirty="0"/>
          </a:p>
        </p:txBody>
      </p:sp>
      <p:sp>
        <p:nvSpPr>
          <p:cNvPr id="4" name="Slide Number Placeholder 3"/>
          <p:cNvSpPr>
            <a:spLocks noGrp="1"/>
          </p:cNvSpPr>
          <p:nvPr>
            <p:ph type="sldNum" sz="quarter" idx="5"/>
          </p:nvPr>
        </p:nvSpPr>
        <p:spPr/>
        <p:txBody>
          <a:bodyPr/>
          <a:lstStyle/>
          <a:p>
            <a:fld id="{513BA04E-8CE9-4A8C-B9A0-63A711F8D39F}" type="slidenum">
              <a:rPr lang="en-US" smtClean="0"/>
              <a:t>4</a:t>
            </a:fld>
            <a:endParaRPr lang="en-US"/>
          </a:p>
        </p:txBody>
      </p:sp>
    </p:spTree>
    <p:extLst>
      <p:ext uri="{BB962C8B-B14F-4D97-AF65-F5344CB8AC3E}">
        <p14:creationId xmlns:p14="http://schemas.microsoft.com/office/powerpoint/2010/main" val="35768185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3BA04E-8CE9-4A8C-B9A0-63A711F8D39F}" type="slidenum">
              <a:rPr lang="en-US" smtClean="0"/>
              <a:t>5</a:t>
            </a:fld>
            <a:endParaRPr lang="en-US"/>
          </a:p>
        </p:txBody>
      </p:sp>
    </p:spTree>
    <p:extLst>
      <p:ext uri="{BB962C8B-B14F-4D97-AF65-F5344CB8AC3E}">
        <p14:creationId xmlns:p14="http://schemas.microsoft.com/office/powerpoint/2010/main" val="40339501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Microsoft community: https://community.fabric.microsoft.com/t5/Desktop/Converting-UNIX-time-to-Date-in-PowerBI-for-Desktop/m-p/130951</a:t>
            </a:r>
          </a:p>
        </p:txBody>
      </p:sp>
      <p:sp>
        <p:nvSpPr>
          <p:cNvPr id="4" name="Slide Number Placeholder 3"/>
          <p:cNvSpPr>
            <a:spLocks noGrp="1"/>
          </p:cNvSpPr>
          <p:nvPr>
            <p:ph type="sldNum" sz="quarter" idx="5"/>
          </p:nvPr>
        </p:nvSpPr>
        <p:spPr/>
        <p:txBody>
          <a:bodyPr/>
          <a:lstStyle/>
          <a:p>
            <a:fld id="{513BA04E-8CE9-4A8C-B9A0-63A711F8D39F}" type="slidenum">
              <a:rPr lang="en-US" smtClean="0"/>
              <a:t>6</a:t>
            </a:fld>
            <a:endParaRPr lang="en-US"/>
          </a:p>
        </p:txBody>
      </p:sp>
    </p:spTree>
    <p:extLst>
      <p:ext uri="{BB962C8B-B14F-4D97-AF65-F5344CB8AC3E}">
        <p14:creationId xmlns:p14="http://schemas.microsoft.com/office/powerpoint/2010/main" val="34307453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3BA04E-8CE9-4A8C-B9A0-63A711F8D39F}" type="slidenum">
              <a:rPr lang="en-US" smtClean="0"/>
              <a:t>7</a:t>
            </a:fld>
            <a:endParaRPr lang="en-US"/>
          </a:p>
        </p:txBody>
      </p:sp>
    </p:spTree>
    <p:extLst>
      <p:ext uri="{BB962C8B-B14F-4D97-AF65-F5344CB8AC3E}">
        <p14:creationId xmlns:p14="http://schemas.microsoft.com/office/powerpoint/2010/main" val="20647285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 set that took the most work was job posting</a:t>
            </a:r>
          </a:p>
          <a:p>
            <a:pPr marL="228600" indent="-228600">
              <a:buAutoNum type="arabicPeriod"/>
            </a:pPr>
            <a:r>
              <a:rPr lang="en-US" dirty="0"/>
              <a:t>Removed duplicates was for the company and job IDs (unique values)</a:t>
            </a:r>
          </a:p>
          <a:p>
            <a:pPr marL="228600" indent="-228600">
              <a:buAutoNum type="arabicPeriod"/>
            </a:pPr>
            <a:r>
              <a:rPr lang="en-US" dirty="0"/>
              <a:t>To make my life easier, I changed the data type for primary keys (among others) as alphabetical so the visualizations can be as categorical</a:t>
            </a:r>
          </a:p>
          <a:p>
            <a:pPr marL="685800" lvl="1" indent="-228600">
              <a:buFont typeface="Arial" panose="020B0604020202020204" pitchFamily="34" charset="0"/>
              <a:buChar char="•"/>
            </a:pPr>
            <a:r>
              <a:rPr lang="en-US" dirty="0"/>
              <a:t>For </a:t>
            </a:r>
            <a:r>
              <a:rPr lang="en-US" dirty="0" err="1"/>
              <a:t>eg</a:t>
            </a:r>
            <a:r>
              <a:rPr lang="en-US" dirty="0"/>
              <a:t>: the company size from 1-7 categorizes each company as either a 1-7 figure company meaning it can generate from $1 (1 fig)- $1,000,000 (7 figs) annually </a:t>
            </a:r>
          </a:p>
          <a:p>
            <a:pPr marL="1143000" marR="0" lvl="2"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From: https://www.linkedin.com/pulse/difference-between-6-7-figure-business-its-what-you-think-tyler-basu/</a:t>
            </a:r>
          </a:p>
          <a:p>
            <a:pPr marL="228600" indent="-228600">
              <a:buAutoNum type="arabicPeriod"/>
            </a:pPr>
            <a:r>
              <a:rPr lang="en-US" dirty="0"/>
              <a:t>The columns that were removed had more than half as null, this could be when filling information about the company some information was optional hence the nulls</a:t>
            </a:r>
          </a:p>
          <a:p>
            <a:pPr marL="228600" indent="-228600">
              <a:buAutoNum type="arabicPeriod"/>
            </a:pPr>
            <a:r>
              <a:rPr lang="en-US" dirty="0"/>
              <a:t>The added custom, reordered, renamed and removed columns was for after adjusting the time stamps</a:t>
            </a:r>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513BA04E-8CE9-4A8C-B9A0-63A711F8D39F}" type="slidenum">
              <a:rPr lang="en-US" smtClean="0"/>
              <a:t>8</a:t>
            </a:fld>
            <a:endParaRPr lang="en-US"/>
          </a:p>
        </p:txBody>
      </p:sp>
    </p:spTree>
    <p:extLst>
      <p:ext uri="{BB962C8B-B14F-4D97-AF65-F5344CB8AC3E}">
        <p14:creationId xmlns:p14="http://schemas.microsoft.com/office/powerpoint/2010/main" val="35489800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The new relationship established between companies and job postings was set as one to many because one company can have multiple job postings; this was the only one I had to add manually (the bold line) the rest were set from within the data set, this step allowed for better visualization where I could show the name of the company rather than ID, as well as calibrate the countries so I can add legend from any data set</a:t>
            </a:r>
          </a:p>
        </p:txBody>
      </p:sp>
      <p:sp>
        <p:nvSpPr>
          <p:cNvPr id="4" name="Slide Number Placeholder 3"/>
          <p:cNvSpPr>
            <a:spLocks noGrp="1"/>
          </p:cNvSpPr>
          <p:nvPr>
            <p:ph type="sldNum" sz="quarter" idx="5"/>
          </p:nvPr>
        </p:nvSpPr>
        <p:spPr/>
        <p:txBody>
          <a:bodyPr/>
          <a:lstStyle/>
          <a:p>
            <a:fld id="{513BA04E-8CE9-4A8C-B9A0-63A711F8D39F}" type="slidenum">
              <a:rPr lang="en-US" smtClean="0"/>
              <a:t>9</a:t>
            </a:fld>
            <a:endParaRPr lang="en-US"/>
          </a:p>
        </p:txBody>
      </p:sp>
    </p:spTree>
    <p:extLst>
      <p:ext uri="{BB962C8B-B14F-4D97-AF65-F5344CB8AC3E}">
        <p14:creationId xmlns:p14="http://schemas.microsoft.com/office/powerpoint/2010/main" val="36758179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mj-lt"/>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11422BD0-0E3F-4946-92BB-61EA751B6649}" type="datetimeFigureOut">
              <a:rPr lang="en-US" smtClean="0"/>
              <a:t>6/6/2024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44423B-988A-4F3B-82E1-69A9757D3252}" type="slidenum">
              <a:rPr lang="en-US" smtClean="0"/>
              <a:t>‹#›</a:t>
            </a:fld>
            <a:endParaRPr lang="en-US"/>
          </a:p>
        </p:txBody>
      </p:sp>
    </p:spTree>
    <p:extLst>
      <p:ext uri="{BB962C8B-B14F-4D97-AF65-F5344CB8AC3E}">
        <p14:creationId xmlns:p14="http://schemas.microsoft.com/office/powerpoint/2010/main" val="24197072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422BD0-0E3F-4946-92BB-61EA751B6649}" type="datetimeFigureOut">
              <a:rPr lang="en-US" smtClean="0"/>
              <a:t>6/6/2024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44423B-988A-4F3B-82E1-69A9757D3252}" type="slidenum">
              <a:rPr lang="en-US" smtClean="0"/>
              <a:t>‹#›</a:t>
            </a:fld>
            <a:endParaRPr lang="en-US"/>
          </a:p>
        </p:txBody>
      </p:sp>
    </p:spTree>
    <p:extLst>
      <p:ext uri="{BB962C8B-B14F-4D97-AF65-F5344CB8AC3E}">
        <p14:creationId xmlns:p14="http://schemas.microsoft.com/office/powerpoint/2010/main" val="12102383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422BD0-0E3F-4946-92BB-61EA751B6649}" type="datetimeFigureOut">
              <a:rPr lang="en-US" smtClean="0"/>
              <a:t>6/6/2024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44423B-988A-4F3B-82E1-69A9757D3252}" type="slidenum">
              <a:rPr lang="en-US" smtClean="0"/>
              <a:t>‹#›</a:t>
            </a:fld>
            <a:endParaRPr lang="en-US"/>
          </a:p>
        </p:txBody>
      </p:sp>
    </p:spTree>
    <p:extLst>
      <p:ext uri="{BB962C8B-B14F-4D97-AF65-F5344CB8AC3E}">
        <p14:creationId xmlns:p14="http://schemas.microsoft.com/office/powerpoint/2010/main" val="230326841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b="1">
                <a:latin typeface="+mn-lt"/>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mn-lt"/>
              </a:defRPr>
            </a:lvl1pPr>
            <a:lvl2pPr>
              <a:defRPr sz="2600"/>
            </a:lvl2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1422BD0-0E3F-4946-92BB-61EA751B6649}" type="datetimeFigureOut">
              <a:rPr lang="en-US" smtClean="0"/>
              <a:t>6/6/2024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44423B-988A-4F3B-82E1-69A9757D3252}" type="slidenum">
              <a:rPr lang="en-US" smtClean="0"/>
              <a:t>‹#›</a:t>
            </a:fld>
            <a:endParaRPr lang="en-US"/>
          </a:p>
        </p:txBody>
      </p:sp>
    </p:spTree>
    <p:extLst>
      <p:ext uri="{BB962C8B-B14F-4D97-AF65-F5344CB8AC3E}">
        <p14:creationId xmlns:p14="http://schemas.microsoft.com/office/powerpoint/2010/main" val="331525330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b="1">
                <a:latin typeface="Bahnschrift Light" panose="020B0502040204020203" pitchFamily="34" charset="0"/>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422BD0-0E3F-4946-92BB-61EA751B6649}" type="datetimeFigureOut">
              <a:rPr lang="en-US" smtClean="0"/>
              <a:t>6/6/2024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44423B-988A-4F3B-82E1-69A9757D3252}" type="slidenum">
              <a:rPr lang="en-US" smtClean="0"/>
              <a:t>‹#›</a:t>
            </a:fld>
            <a:endParaRPr lang="en-US"/>
          </a:p>
        </p:txBody>
      </p:sp>
    </p:spTree>
    <p:extLst>
      <p:ext uri="{BB962C8B-B14F-4D97-AF65-F5344CB8AC3E}">
        <p14:creationId xmlns:p14="http://schemas.microsoft.com/office/powerpoint/2010/main" val="48101659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422BD0-0E3F-4946-92BB-61EA751B6649}" type="datetimeFigureOut">
              <a:rPr lang="en-US" smtClean="0"/>
              <a:t>6/6/2024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44423B-988A-4F3B-82E1-69A9757D3252}" type="slidenum">
              <a:rPr lang="en-US" smtClean="0"/>
              <a:t>‹#›</a:t>
            </a:fld>
            <a:endParaRPr lang="en-US"/>
          </a:p>
        </p:txBody>
      </p:sp>
    </p:spTree>
    <p:extLst>
      <p:ext uri="{BB962C8B-B14F-4D97-AF65-F5344CB8AC3E}">
        <p14:creationId xmlns:p14="http://schemas.microsoft.com/office/powerpoint/2010/main" val="391086319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422BD0-0E3F-4946-92BB-61EA751B6649}" type="datetimeFigureOut">
              <a:rPr lang="en-US" smtClean="0"/>
              <a:t>6/6/2024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44423B-988A-4F3B-82E1-69A9757D3252}" type="slidenum">
              <a:rPr lang="en-US" smtClean="0"/>
              <a:t>‹#›</a:t>
            </a:fld>
            <a:endParaRPr lang="en-US"/>
          </a:p>
        </p:txBody>
      </p:sp>
    </p:spTree>
    <p:extLst>
      <p:ext uri="{BB962C8B-B14F-4D97-AF65-F5344CB8AC3E}">
        <p14:creationId xmlns:p14="http://schemas.microsoft.com/office/powerpoint/2010/main" val="131927486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422BD0-0E3F-4946-92BB-61EA751B6649}" type="datetimeFigureOut">
              <a:rPr lang="en-US" smtClean="0"/>
              <a:t>6/6/2024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44423B-988A-4F3B-82E1-69A9757D3252}" type="slidenum">
              <a:rPr lang="en-US" smtClean="0"/>
              <a:t>‹#›</a:t>
            </a:fld>
            <a:endParaRPr lang="en-US"/>
          </a:p>
        </p:txBody>
      </p:sp>
    </p:spTree>
    <p:extLst>
      <p:ext uri="{BB962C8B-B14F-4D97-AF65-F5344CB8AC3E}">
        <p14:creationId xmlns:p14="http://schemas.microsoft.com/office/powerpoint/2010/main" val="25423216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422BD0-0E3F-4946-92BB-61EA751B6649}" type="datetimeFigureOut">
              <a:rPr lang="en-US" smtClean="0"/>
              <a:t>6/6/2024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44423B-988A-4F3B-82E1-69A9757D3252}" type="slidenum">
              <a:rPr lang="en-US" smtClean="0"/>
              <a:t>‹#›</a:t>
            </a:fld>
            <a:endParaRPr lang="en-US"/>
          </a:p>
        </p:txBody>
      </p:sp>
    </p:spTree>
    <p:extLst>
      <p:ext uri="{BB962C8B-B14F-4D97-AF65-F5344CB8AC3E}">
        <p14:creationId xmlns:p14="http://schemas.microsoft.com/office/powerpoint/2010/main" val="292036576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422BD0-0E3F-4946-92BB-61EA751B6649}" type="datetimeFigureOut">
              <a:rPr lang="en-US" smtClean="0"/>
              <a:t>6/6/2024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44423B-988A-4F3B-82E1-69A9757D3252}" type="slidenum">
              <a:rPr lang="en-US" smtClean="0"/>
              <a:t>‹#›</a:t>
            </a:fld>
            <a:endParaRPr lang="en-US"/>
          </a:p>
        </p:txBody>
      </p:sp>
    </p:spTree>
    <p:extLst>
      <p:ext uri="{BB962C8B-B14F-4D97-AF65-F5344CB8AC3E}">
        <p14:creationId xmlns:p14="http://schemas.microsoft.com/office/powerpoint/2010/main" val="341919474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422BD0-0E3F-4946-92BB-61EA751B6649}" type="datetimeFigureOut">
              <a:rPr lang="en-US" smtClean="0"/>
              <a:t>6/6/2024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44423B-988A-4F3B-82E1-69A9757D3252}" type="slidenum">
              <a:rPr lang="en-US" smtClean="0"/>
              <a:t>‹#›</a:t>
            </a:fld>
            <a:endParaRPr lang="en-US"/>
          </a:p>
        </p:txBody>
      </p:sp>
    </p:spTree>
    <p:extLst>
      <p:ext uri="{BB962C8B-B14F-4D97-AF65-F5344CB8AC3E}">
        <p14:creationId xmlns:p14="http://schemas.microsoft.com/office/powerpoint/2010/main" val="270547346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422BD0-0E3F-4946-92BB-61EA751B6649}" type="datetimeFigureOut">
              <a:rPr lang="en-US" smtClean="0"/>
              <a:t>6/6/2024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44423B-988A-4F3B-82E1-69A9757D3252}" type="slidenum">
              <a:rPr lang="en-US" smtClean="0"/>
              <a:t>‹#›</a:t>
            </a:fld>
            <a:endParaRPr lang="en-US"/>
          </a:p>
        </p:txBody>
      </p:sp>
    </p:spTree>
    <p:extLst>
      <p:ext uri="{BB962C8B-B14F-4D97-AF65-F5344CB8AC3E}">
        <p14:creationId xmlns:p14="http://schemas.microsoft.com/office/powerpoint/2010/main" val="267391516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s://www.linkedin.com/pulse/cybersecurity-threats-age-business-intelligence-techmythrabi/" TargetMode="External"/><Relationship Id="rId13" Type="http://schemas.openxmlformats.org/officeDocument/2006/relationships/hyperlink" Target="https://www.arabbank.com/mainmenu/home/investor-relations/face-sheet" TargetMode="External"/><Relationship Id="rId3" Type="http://schemas.openxmlformats.org/officeDocument/2006/relationships/hyperlink" Target="https://in.indeed.com/career-advice/career-development/what-is-business-intelligence" TargetMode="External"/><Relationship Id="rId7" Type="http://schemas.openxmlformats.org/officeDocument/2006/relationships/hyperlink" Target="http://www.linkedin.com/" TargetMode="External"/><Relationship Id="rId12" Type="http://schemas.openxmlformats.org/officeDocument/2006/relationships/hyperlink" Target="https://orange.jo/sites/default/files/documents/Annual%20Report%202023.pdf" TargetMode="External"/><Relationship Id="rId2" Type="http://schemas.openxmlformats.org/officeDocument/2006/relationships/hyperlink" Target="https://www.jaspersoft.com/articles/what-is-business-intelligence" TargetMode="External"/><Relationship Id="rId1" Type="http://schemas.openxmlformats.org/officeDocument/2006/relationships/slideLayout" Target="../slideLayouts/slideLayout2.xml"/><Relationship Id="rId6" Type="http://schemas.openxmlformats.org/officeDocument/2006/relationships/hyperlink" Target="https://www.selecthub.com/business-intelligence/business-intelligence-examples/" TargetMode="External"/><Relationship Id="rId11" Type="http://schemas.openxmlformats.org/officeDocument/2006/relationships/hyperlink" Target="https://apexmedigenix.com/8-legal-issues-for-business-intelligence-tools-expert-insight/" TargetMode="External"/><Relationship Id="rId5" Type="http://schemas.openxmlformats.org/officeDocument/2006/relationships/hyperlink" Target="https://www.knowledgehut.com/blog/business-intelligence-and-visualization/business-intelligence-examples" TargetMode="External"/><Relationship Id="rId10" Type="http://schemas.openxmlformats.org/officeDocument/2006/relationships/hyperlink" Target="https://www.integrate.io/blog/business-intelligence-is-a-security-risk/" TargetMode="External"/><Relationship Id="rId4" Type="http://schemas.openxmlformats.org/officeDocument/2006/relationships/hyperlink" Target="http://www.knowledgehut.com/" TargetMode="External"/><Relationship Id="rId9" Type="http://schemas.openxmlformats.org/officeDocument/2006/relationships/hyperlink" Target="http://integrate.io/"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31F4A-370F-7733-0085-429F059DDF28}"/>
              </a:ext>
            </a:extLst>
          </p:cNvPr>
          <p:cNvSpPr>
            <a:spLocks noGrp="1"/>
          </p:cNvSpPr>
          <p:nvPr>
            <p:ph type="ctrTitle"/>
          </p:nvPr>
        </p:nvSpPr>
        <p:spPr>
          <a:xfrm>
            <a:off x="225724" y="1600200"/>
            <a:ext cx="11740551" cy="1792288"/>
          </a:xfrm>
        </p:spPr>
        <p:txBody>
          <a:bodyPr/>
          <a:lstStyle/>
          <a:p>
            <a:r>
              <a:rPr lang="en-US" dirty="0"/>
              <a:t>Business Intelligence Application</a:t>
            </a:r>
          </a:p>
        </p:txBody>
      </p:sp>
      <p:sp>
        <p:nvSpPr>
          <p:cNvPr id="3" name="Subtitle 2">
            <a:extLst>
              <a:ext uri="{FF2B5EF4-FFF2-40B4-BE49-F238E27FC236}">
                <a16:creationId xmlns:a16="http://schemas.microsoft.com/office/drawing/2014/main" id="{31A67807-54DA-C48D-A6B5-BBD4433DC8CA}"/>
              </a:ext>
            </a:extLst>
          </p:cNvPr>
          <p:cNvSpPr>
            <a:spLocks noGrp="1"/>
          </p:cNvSpPr>
          <p:nvPr>
            <p:ph type="subTitle" idx="1"/>
          </p:nvPr>
        </p:nvSpPr>
        <p:spPr>
          <a:xfrm>
            <a:off x="1524000" y="3602038"/>
            <a:ext cx="9144000" cy="952709"/>
          </a:xfrm>
        </p:spPr>
        <p:txBody>
          <a:bodyPr/>
          <a:lstStyle/>
          <a:p>
            <a:r>
              <a:rPr lang="en-US" dirty="0">
                <a:solidFill>
                  <a:schemeClr val="tx2"/>
                </a:solidFill>
              </a:rPr>
              <a:t>Prepared by: Saja Abdulazeez, 20110060</a:t>
            </a:r>
          </a:p>
          <a:p>
            <a:r>
              <a:rPr lang="en-US" dirty="0">
                <a:solidFill>
                  <a:schemeClr val="tx2"/>
                </a:solidFill>
              </a:rPr>
              <a:t>(check foot notes for further clarification)</a:t>
            </a:r>
          </a:p>
        </p:txBody>
      </p:sp>
    </p:spTree>
    <p:extLst>
      <p:ext uri="{BB962C8B-B14F-4D97-AF65-F5344CB8AC3E}">
        <p14:creationId xmlns:p14="http://schemas.microsoft.com/office/powerpoint/2010/main" val="3990907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D93DEA-D691-6FE0-DB87-292D970BB675}"/>
              </a:ext>
            </a:extLst>
          </p:cNvPr>
          <p:cNvSpPr>
            <a:spLocks noGrp="1"/>
          </p:cNvSpPr>
          <p:nvPr>
            <p:ph type="title"/>
          </p:nvPr>
        </p:nvSpPr>
        <p:spPr>
          <a:xfrm>
            <a:off x="264543" y="1945257"/>
            <a:ext cx="11662913" cy="1483743"/>
          </a:xfrm>
        </p:spPr>
        <p:txBody>
          <a:bodyPr>
            <a:normAutofit/>
          </a:bodyPr>
          <a:lstStyle/>
          <a:p>
            <a:r>
              <a:rPr lang="en-US" sz="5400" dirty="0">
                <a:latin typeface="+mj-lt"/>
              </a:rPr>
              <a:t>Dashboards &amp; Visualizations</a:t>
            </a:r>
          </a:p>
        </p:txBody>
      </p:sp>
    </p:spTree>
    <p:extLst>
      <p:ext uri="{BB962C8B-B14F-4D97-AF65-F5344CB8AC3E}">
        <p14:creationId xmlns:p14="http://schemas.microsoft.com/office/powerpoint/2010/main" val="1160598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8DBE1-4BA7-3D36-06CF-8886034A78A7}"/>
              </a:ext>
            </a:extLst>
          </p:cNvPr>
          <p:cNvSpPr>
            <a:spLocks noGrp="1"/>
          </p:cNvSpPr>
          <p:nvPr>
            <p:ph type="title"/>
          </p:nvPr>
        </p:nvSpPr>
        <p:spPr>
          <a:xfrm>
            <a:off x="552091" y="392024"/>
            <a:ext cx="10515600" cy="874395"/>
          </a:xfrm>
        </p:spPr>
        <p:txBody>
          <a:bodyPr>
            <a:normAutofit fontScale="90000"/>
          </a:bodyPr>
          <a:lstStyle/>
          <a:p>
            <a:r>
              <a:rPr lang="en-US" dirty="0"/>
              <a:t>Questions to lead with – as a LinkedIn DA</a:t>
            </a:r>
          </a:p>
        </p:txBody>
      </p:sp>
      <p:sp>
        <p:nvSpPr>
          <p:cNvPr id="3" name="Content Placeholder 2">
            <a:extLst>
              <a:ext uri="{FF2B5EF4-FFF2-40B4-BE49-F238E27FC236}">
                <a16:creationId xmlns:a16="http://schemas.microsoft.com/office/drawing/2014/main" id="{3A0E6B91-0AE1-6750-2AB7-669FD49593A4}"/>
              </a:ext>
            </a:extLst>
          </p:cNvPr>
          <p:cNvSpPr>
            <a:spLocks noGrp="1"/>
          </p:cNvSpPr>
          <p:nvPr>
            <p:ph idx="1"/>
          </p:nvPr>
        </p:nvSpPr>
        <p:spPr>
          <a:xfrm>
            <a:off x="552091" y="1402080"/>
            <a:ext cx="10801709" cy="5201919"/>
          </a:xfrm>
        </p:spPr>
        <p:txBody>
          <a:bodyPr>
            <a:normAutofit/>
          </a:bodyPr>
          <a:lstStyle/>
          <a:p>
            <a:r>
              <a:rPr lang="en-US" dirty="0"/>
              <a:t>What regions utilize LinkedIn for job postings the most?</a:t>
            </a:r>
          </a:p>
          <a:p>
            <a:r>
              <a:rPr lang="en-US" dirty="0"/>
              <a:t>What skills are most sought after in job posts?</a:t>
            </a:r>
          </a:p>
          <a:p>
            <a:r>
              <a:rPr lang="en-US" dirty="0"/>
              <a:t>Does a higher employee count indicate a higher follower count for companies?</a:t>
            </a:r>
          </a:p>
          <a:p>
            <a:r>
              <a:rPr lang="en-US" dirty="0"/>
              <a:t>Does company size affect the average salaries offered?</a:t>
            </a:r>
          </a:p>
          <a:p>
            <a:r>
              <a:rPr lang="en-US" dirty="0"/>
              <a:t>Which companies utilize sponsored content on LinkedIn? </a:t>
            </a:r>
          </a:p>
          <a:p>
            <a:r>
              <a:rPr lang="en-US" dirty="0"/>
              <a:t>Do sponsored job posts receive more applies and views?</a:t>
            </a:r>
          </a:p>
          <a:p>
            <a:r>
              <a:rPr lang="en-US" dirty="0"/>
              <a:t>Which companies post jobs more frequently?</a:t>
            </a:r>
          </a:p>
          <a:p>
            <a:r>
              <a:rPr lang="en-US" dirty="0"/>
              <a:t>What type of experience do most companies look for in candidates?</a:t>
            </a:r>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317022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C56F4-3CF0-C6FC-C57F-78DD16C680EF}"/>
              </a:ext>
            </a:extLst>
          </p:cNvPr>
          <p:cNvSpPr>
            <a:spLocks noGrp="1"/>
          </p:cNvSpPr>
          <p:nvPr>
            <p:ph type="title"/>
          </p:nvPr>
        </p:nvSpPr>
        <p:spPr>
          <a:xfrm>
            <a:off x="423890" y="147411"/>
            <a:ext cx="11049001" cy="781504"/>
          </a:xfrm>
        </p:spPr>
        <p:txBody>
          <a:bodyPr>
            <a:noAutofit/>
          </a:bodyPr>
          <a:lstStyle/>
          <a:p>
            <a:r>
              <a:rPr lang="en-US" sz="2800" dirty="0"/>
              <a:t>1</a:t>
            </a:r>
            <a:r>
              <a:rPr lang="en-US" sz="2800" baseline="30000" dirty="0"/>
              <a:t>st</a:t>
            </a:r>
            <a:r>
              <a:rPr lang="en-US" sz="2800" dirty="0"/>
              <a:t> Dashboard – Companies, Employees and Skills Datasets</a:t>
            </a:r>
          </a:p>
        </p:txBody>
      </p:sp>
      <p:pic>
        <p:nvPicPr>
          <p:cNvPr id="5" name="Content Placeholder 4" descr="A screenshot of a graph and map&#10;&#10;Description automatically generated">
            <a:extLst>
              <a:ext uri="{FF2B5EF4-FFF2-40B4-BE49-F238E27FC236}">
                <a16:creationId xmlns:a16="http://schemas.microsoft.com/office/drawing/2014/main" id="{21E25D92-5C1A-7DE5-7FC8-B960F893993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77900" y="928915"/>
            <a:ext cx="10236200" cy="5755209"/>
          </a:xfrm>
        </p:spPr>
      </p:pic>
    </p:spTree>
    <p:extLst>
      <p:ext uri="{BB962C8B-B14F-4D97-AF65-F5344CB8AC3E}">
        <p14:creationId xmlns:p14="http://schemas.microsoft.com/office/powerpoint/2010/main" val="456572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18CEB-258A-B977-E7C9-497F75B07DA1}"/>
              </a:ext>
            </a:extLst>
          </p:cNvPr>
          <p:cNvSpPr>
            <a:spLocks noGrp="1"/>
          </p:cNvSpPr>
          <p:nvPr>
            <p:ph type="title"/>
          </p:nvPr>
        </p:nvSpPr>
        <p:spPr>
          <a:xfrm>
            <a:off x="334376" y="114755"/>
            <a:ext cx="11523248" cy="821418"/>
          </a:xfrm>
        </p:spPr>
        <p:txBody>
          <a:bodyPr>
            <a:normAutofit fontScale="90000"/>
          </a:bodyPr>
          <a:lstStyle/>
          <a:p>
            <a:r>
              <a:rPr lang="en-US" sz="3600" dirty="0"/>
              <a:t>1</a:t>
            </a:r>
            <a:r>
              <a:rPr lang="en-US" sz="3600" baseline="30000" dirty="0"/>
              <a:t>st</a:t>
            </a:r>
            <a:r>
              <a:rPr lang="en-US" sz="3600" dirty="0"/>
              <a:t> Dashboard – Filtered on work type ‘Internship’</a:t>
            </a:r>
          </a:p>
        </p:txBody>
      </p:sp>
      <p:pic>
        <p:nvPicPr>
          <p:cNvPr id="5" name="Content Placeholder 4">
            <a:extLst>
              <a:ext uri="{FF2B5EF4-FFF2-40B4-BE49-F238E27FC236}">
                <a16:creationId xmlns:a16="http://schemas.microsoft.com/office/drawing/2014/main" id="{65272DCE-A8D3-8211-7D01-248F47D11974}"/>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1126337" y="936173"/>
            <a:ext cx="9939325" cy="5517168"/>
          </a:xfrm>
        </p:spPr>
      </p:pic>
    </p:spTree>
    <p:extLst>
      <p:ext uri="{BB962C8B-B14F-4D97-AF65-F5344CB8AC3E}">
        <p14:creationId xmlns:p14="http://schemas.microsoft.com/office/powerpoint/2010/main" val="1371391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C56F4-3CF0-C6FC-C57F-78DD16C680EF}"/>
              </a:ext>
            </a:extLst>
          </p:cNvPr>
          <p:cNvSpPr>
            <a:spLocks noGrp="1"/>
          </p:cNvSpPr>
          <p:nvPr>
            <p:ph type="title"/>
          </p:nvPr>
        </p:nvSpPr>
        <p:spPr>
          <a:xfrm>
            <a:off x="565440" y="304799"/>
            <a:ext cx="10515600" cy="752475"/>
          </a:xfrm>
        </p:spPr>
        <p:txBody>
          <a:bodyPr>
            <a:normAutofit/>
          </a:bodyPr>
          <a:lstStyle/>
          <a:p>
            <a:r>
              <a:rPr lang="en-US" sz="3200" dirty="0"/>
              <a:t>2</a:t>
            </a:r>
            <a:r>
              <a:rPr lang="en-US" sz="3200" baseline="30000" dirty="0"/>
              <a:t>nd</a:t>
            </a:r>
            <a:r>
              <a:rPr lang="en-US" sz="3200" dirty="0"/>
              <a:t> Dashboard – Job Postings</a:t>
            </a:r>
          </a:p>
        </p:txBody>
      </p:sp>
      <p:pic>
        <p:nvPicPr>
          <p:cNvPr id="7" name="Content Placeholder 6">
            <a:extLst>
              <a:ext uri="{FF2B5EF4-FFF2-40B4-BE49-F238E27FC236}">
                <a16:creationId xmlns:a16="http://schemas.microsoft.com/office/drawing/2014/main" id="{B69FB9FC-EE70-86C6-D0F7-47DF0DD89BB6}"/>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1336016" y="1057274"/>
            <a:ext cx="9858009" cy="5580138"/>
          </a:xfrm>
        </p:spPr>
      </p:pic>
    </p:spTree>
    <p:extLst>
      <p:ext uri="{BB962C8B-B14F-4D97-AF65-F5344CB8AC3E}">
        <p14:creationId xmlns:p14="http://schemas.microsoft.com/office/powerpoint/2010/main" val="42820120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1E1A2-8BE1-9334-4E26-74205BAC863D}"/>
              </a:ext>
            </a:extLst>
          </p:cNvPr>
          <p:cNvSpPr>
            <a:spLocks noGrp="1"/>
          </p:cNvSpPr>
          <p:nvPr>
            <p:ph type="title"/>
          </p:nvPr>
        </p:nvSpPr>
        <p:spPr>
          <a:xfrm>
            <a:off x="580023" y="279647"/>
            <a:ext cx="11031952" cy="690789"/>
          </a:xfrm>
        </p:spPr>
        <p:txBody>
          <a:bodyPr>
            <a:noAutofit/>
          </a:bodyPr>
          <a:lstStyle/>
          <a:p>
            <a:r>
              <a:rPr lang="en-US" sz="2800" dirty="0"/>
              <a:t>2</a:t>
            </a:r>
            <a:r>
              <a:rPr lang="en-US" sz="2800" baseline="30000" dirty="0"/>
              <a:t>nd</a:t>
            </a:r>
            <a:r>
              <a:rPr lang="en-US" sz="2800" dirty="0"/>
              <a:t> Dashboard –Sponsored postings by Verizon  </a:t>
            </a:r>
          </a:p>
        </p:txBody>
      </p:sp>
      <p:pic>
        <p:nvPicPr>
          <p:cNvPr id="5" name="Content Placeholder 4">
            <a:extLst>
              <a:ext uri="{FF2B5EF4-FFF2-40B4-BE49-F238E27FC236}">
                <a16:creationId xmlns:a16="http://schemas.microsoft.com/office/drawing/2014/main" id="{E14A4D96-E9D0-03CC-7EFE-5291C7ADE661}"/>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1183011" y="1057968"/>
            <a:ext cx="9825977" cy="5520385"/>
          </a:xfrm>
        </p:spPr>
      </p:pic>
    </p:spTree>
    <p:extLst>
      <p:ext uri="{BB962C8B-B14F-4D97-AF65-F5344CB8AC3E}">
        <p14:creationId xmlns:p14="http://schemas.microsoft.com/office/powerpoint/2010/main" val="17621842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9EC4-4A11-6C64-16C4-F0B5882FF939}"/>
              </a:ext>
            </a:extLst>
          </p:cNvPr>
          <p:cNvSpPr>
            <a:spLocks noGrp="1"/>
          </p:cNvSpPr>
          <p:nvPr>
            <p:ph type="title"/>
          </p:nvPr>
        </p:nvSpPr>
        <p:spPr>
          <a:xfrm>
            <a:off x="556846" y="468643"/>
            <a:ext cx="11072446" cy="666505"/>
          </a:xfrm>
        </p:spPr>
        <p:txBody>
          <a:bodyPr>
            <a:normAutofit/>
          </a:bodyPr>
          <a:lstStyle/>
          <a:p>
            <a:r>
              <a:rPr lang="en-US" dirty="0"/>
              <a:t>Security Issues in BI </a:t>
            </a:r>
          </a:p>
        </p:txBody>
      </p:sp>
      <p:sp>
        <p:nvSpPr>
          <p:cNvPr id="3" name="Content Placeholder 2">
            <a:extLst>
              <a:ext uri="{FF2B5EF4-FFF2-40B4-BE49-F238E27FC236}">
                <a16:creationId xmlns:a16="http://schemas.microsoft.com/office/drawing/2014/main" id="{F9E29EB3-67B0-0B85-179D-76E06B778B70}"/>
              </a:ext>
            </a:extLst>
          </p:cNvPr>
          <p:cNvSpPr>
            <a:spLocks noGrp="1"/>
          </p:cNvSpPr>
          <p:nvPr>
            <p:ph idx="1"/>
          </p:nvPr>
        </p:nvSpPr>
        <p:spPr>
          <a:xfrm>
            <a:off x="562708" y="1289538"/>
            <a:ext cx="10791092" cy="4887425"/>
          </a:xfrm>
        </p:spPr>
        <p:txBody>
          <a:bodyPr>
            <a:normAutofit lnSpcReduction="10000"/>
          </a:bodyPr>
          <a:lstStyle/>
          <a:p>
            <a:pPr>
              <a:lnSpc>
                <a:spcPct val="100000"/>
              </a:lnSpc>
            </a:pPr>
            <a:r>
              <a:rPr lang="en-US" dirty="0"/>
              <a:t>First and most importantly is establishing a level of trust between customers and companies; customer loyalty is pivotal</a:t>
            </a:r>
          </a:p>
          <a:p>
            <a:pPr>
              <a:lnSpc>
                <a:spcPct val="100000"/>
              </a:lnSpc>
            </a:pPr>
            <a:r>
              <a:rPr lang="en-US" dirty="0"/>
              <a:t>Today, massive amounts of personal sensitive data are utilized by companies, whether in the private or public sector</a:t>
            </a:r>
          </a:p>
          <a:p>
            <a:pPr>
              <a:lnSpc>
                <a:spcPct val="100000"/>
              </a:lnSpc>
            </a:pPr>
            <a:r>
              <a:rPr lang="en-US" dirty="0"/>
              <a:t>This presents some security issues such as:</a:t>
            </a:r>
          </a:p>
          <a:p>
            <a:pPr lvl="1">
              <a:lnSpc>
                <a:spcPct val="100000"/>
              </a:lnSpc>
            </a:pPr>
            <a:r>
              <a:rPr lang="en-US" b="1" dirty="0"/>
              <a:t>Poor access control</a:t>
            </a:r>
            <a:r>
              <a:rPr lang="en-US" dirty="0"/>
              <a:t>: ineffective management of access  to sensitive data leading to data breaches </a:t>
            </a:r>
          </a:p>
          <a:p>
            <a:pPr lvl="1">
              <a:lnSpc>
                <a:spcPct val="100000"/>
              </a:lnSpc>
            </a:pPr>
            <a:r>
              <a:rPr lang="en-US" b="1" dirty="0"/>
              <a:t>Security flaws in BI applications</a:t>
            </a:r>
            <a:r>
              <a:rPr lang="en-US" dirty="0"/>
              <a:t>: vulnerabilities in BI tools can be exploited by attackers</a:t>
            </a:r>
          </a:p>
          <a:p>
            <a:pPr lvl="1">
              <a:lnSpc>
                <a:spcPct val="100000"/>
              </a:lnSpc>
            </a:pPr>
            <a:r>
              <a:rPr lang="en-US" b="1" dirty="0"/>
              <a:t>Insider threats</a:t>
            </a:r>
            <a:r>
              <a:rPr lang="en-US" dirty="0"/>
              <a:t>: malicious employees or those unaware of security protocols when handling data </a:t>
            </a:r>
          </a:p>
          <a:p>
            <a:pPr lvl="1"/>
            <a:endParaRPr lang="en-US" dirty="0"/>
          </a:p>
          <a:p>
            <a:pPr lvl="1"/>
            <a:endParaRPr lang="en-US" dirty="0"/>
          </a:p>
          <a:p>
            <a:pPr lvl="1"/>
            <a:endParaRPr lang="en-US" dirty="0"/>
          </a:p>
          <a:p>
            <a:pPr marL="0" indent="0">
              <a:buNone/>
            </a:pPr>
            <a:endParaRPr lang="en-US" dirty="0"/>
          </a:p>
          <a:p>
            <a:pPr lvl="1"/>
            <a:endParaRPr lang="en-US" dirty="0"/>
          </a:p>
        </p:txBody>
      </p:sp>
    </p:spTree>
    <p:extLst>
      <p:ext uri="{BB962C8B-B14F-4D97-AF65-F5344CB8AC3E}">
        <p14:creationId xmlns:p14="http://schemas.microsoft.com/office/powerpoint/2010/main" val="24878511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0A89B-561F-EE2C-014A-7BC3A808D227}"/>
              </a:ext>
            </a:extLst>
          </p:cNvPr>
          <p:cNvSpPr>
            <a:spLocks noGrp="1"/>
          </p:cNvSpPr>
          <p:nvPr>
            <p:ph type="title"/>
          </p:nvPr>
        </p:nvSpPr>
        <p:spPr>
          <a:xfrm>
            <a:off x="592015" y="589987"/>
            <a:ext cx="11007970" cy="596167"/>
          </a:xfrm>
        </p:spPr>
        <p:txBody>
          <a:bodyPr>
            <a:normAutofit fontScale="90000"/>
          </a:bodyPr>
          <a:lstStyle/>
          <a:p>
            <a:r>
              <a:rPr lang="en-US" dirty="0"/>
              <a:t>Security Measures &amp; Regulations Compliance</a:t>
            </a:r>
          </a:p>
        </p:txBody>
      </p:sp>
      <p:sp>
        <p:nvSpPr>
          <p:cNvPr id="3" name="Content Placeholder 2">
            <a:extLst>
              <a:ext uri="{FF2B5EF4-FFF2-40B4-BE49-F238E27FC236}">
                <a16:creationId xmlns:a16="http://schemas.microsoft.com/office/drawing/2014/main" id="{3FE38CE6-7E4B-ACB8-4A5E-7DB557B19E0B}"/>
              </a:ext>
            </a:extLst>
          </p:cNvPr>
          <p:cNvSpPr>
            <a:spLocks noGrp="1"/>
          </p:cNvSpPr>
          <p:nvPr>
            <p:ph idx="1"/>
          </p:nvPr>
        </p:nvSpPr>
        <p:spPr>
          <a:xfrm>
            <a:off x="592015" y="1517284"/>
            <a:ext cx="11007970" cy="4957763"/>
          </a:xfrm>
        </p:spPr>
        <p:txBody>
          <a:bodyPr>
            <a:normAutofit/>
          </a:bodyPr>
          <a:lstStyle/>
          <a:p>
            <a:r>
              <a:rPr lang="en-US" b="1" dirty="0"/>
              <a:t>Data privacy and security</a:t>
            </a:r>
            <a:r>
              <a:rPr lang="en-US" dirty="0"/>
              <a:t>: companies must comply with data protection laws such as the GDPR in the EU or the PDPL in Jordan and implement robust measures and standard practices throughout the company to safeguard data against malicious activities.</a:t>
            </a:r>
          </a:p>
          <a:p>
            <a:r>
              <a:rPr lang="en-US" b="1" dirty="0"/>
              <a:t>Regulatory Compliance</a:t>
            </a:r>
            <a:r>
              <a:rPr lang="en-US" dirty="0"/>
              <a:t>: adhering with industry specific regulations such as HIPAA for health care or SOX for finance in the US. TRC for telecom in Jordan or central bank of Jordan regulation for finance.</a:t>
            </a:r>
          </a:p>
          <a:p>
            <a:r>
              <a:rPr lang="en-US" b="1" dirty="0"/>
              <a:t>Access control</a:t>
            </a:r>
            <a:r>
              <a:rPr lang="en-US" dirty="0"/>
              <a:t>: unauthorized access and misuse of data can lead to liabilities, penalties and deteriorate company reputation hence, companies must place monitoring and multi-factor authorization to add an extra layer of security and preventing misuse of data. </a:t>
            </a:r>
            <a:endParaRPr lang="ar-JO" dirty="0"/>
          </a:p>
        </p:txBody>
      </p:sp>
    </p:spTree>
    <p:extLst>
      <p:ext uri="{BB962C8B-B14F-4D97-AF65-F5344CB8AC3E}">
        <p14:creationId xmlns:p14="http://schemas.microsoft.com/office/powerpoint/2010/main" val="10349808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03F87-964C-8CA9-657B-4404D1064386}"/>
              </a:ext>
            </a:extLst>
          </p:cNvPr>
          <p:cNvSpPr>
            <a:spLocks noGrp="1"/>
          </p:cNvSpPr>
          <p:nvPr>
            <p:ph type="title"/>
          </p:nvPr>
        </p:nvSpPr>
        <p:spPr>
          <a:xfrm>
            <a:off x="838200" y="485896"/>
            <a:ext cx="10515600" cy="689952"/>
          </a:xfrm>
        </p:spPr>
        <p:txBody>
          <a:bodyPr>
            <a:normAutofit/>
          </a:bodyPr>
          <a:lstStyle/>
          <a:p>
            <a:r>
              <a:rPr lang="en-US" dirty="0"/>
              <a:t>BI and Data Governance</a:t>
            </a:r>
          </a:p>
        </p:txBody>
      </p:sp>
      <p:sp>
        <p:nvSpPr>
          <p:cNvPr id="3" name="Content Placeholder 2">
            <a:extLst>
              <a:ext uri="{FF2B5EF4-FFF2-40B4-BE49-F238E27FC236}">
                <a16:creationId xmlns:a16="http://schemas.microsoft.com/office/drawing/2014/main" id="{32554658-B12A-2DA4-D622-62A0B1FB0890}"/>
              </a:ext>
            </a:extLst>
          </p:cNvPr>
          <p:cNvSpPr>
            <a:spLocks noGrp="1"/>
          </p:cNvSpPr>
          <p:nvPr>
            <p:ph idx="1"/>
          </p:nvPr>
        </p:nvSpPr>
        <p:spPr>
          <a:xfrm>
            <a:off x="838200" y="1351192"/>
            <a:ext cx="10515600" cy="4859826"/>
          </a:xfrm>
        </p:spPr>
        <p:txBody>
          <a:bodyPr>
            <a:normAutofit lnSpcReduction="10000"/>
          </a:bodyPr>
          <a:lstStyle/>
          <a:p>
            <a:pPr>
              <a:lnSpc>
                <a:spcPct val="100000"/>
              </a:lnSpc>
            </a:pPr>
            <a:r>
              <a:rPr lang="en-US" dirty="0"/>
              <a:t>Companies today are understanding the value their data holds, rather than archiving and keeping data in servers collecting dust over time, companies today can leverage numerous tools, free or paid, to mine this data, prepare it for analytics and visualization </a:t>
            </a:r>
          </a:p>
          <a:p>
            <a:pPr>
              <a:lnSpc>
                <a:spcPct val="100000"/>
              </a:lnSpc>
            </a:pPr>
            <a:r>
              <a:rPr lang="en-US" dirty="0"/>
              <a:t>Through these processes they can earn new perspective on their day-to-day actions, revealing hidden patterns and insights that other wise could not have been revealed</a:t>
            </a:r>
          </a:p>
          <a:p>
            <a:pPr>
              <a:lnSpc>
                <a:spcPct val="100000"/>
              </a:lnSpc>
            </a:pPr>
            <a:r>
              <a:rPr lang="en-US" dirty="0"/>
              <a:t>Working hand in hand with legal and ethical practices, companies today can take their first steps into data governance </a:t>
            </a:r>
            <a:r>
              <a:rPr lang="en-US" dirty="0">
                <a:sym typeface="Wingdings" panose="05000000000000000000" pitchFamily="2" charset="2"/>
              </a:rPr>
              <a:t> </a:t>
            </a:r>
            <a:r>
              <a:rPr lang="en-US" dirty="0"/>
              <a:t>transforming data into a valuable resource while adhering to ethical practices and secure operations</a:t>
            </a:r>
          </a:p>
        </p:txBody>
      </p:sp>
    </p:spTree>
    <p:extLst>
      <p:ext uri="{BB962C8B-B14F-4D97-AF65-F5344CB8AC3E}">
        <p14:creationId xmlns:p14="http://schemas.microsoft.com/office/powerpoint/2010/main" val="22575142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6382C-0FFA-3F86-4721-62A43956116A}"/>
              </a:ext>
            </a:extLst>
          </p:cNvPr>
          <p:cNvSpPr>
            <a:spLocks noGrp="1"/>
          </p:cNvSpPr>
          <p:nvPr>
            <p:ph type="title"/>
          </p:nvPr>
        </p:nvSpPr>
        <p:spPr>
          <a:xfrm>
            <a:off x="320615" y="485894"/>
            <a:ext cx="10515600" cy="613443"/>
          </a:xfrm>
        </p:spPr>
        <p:txBody>
          <a:bodyPr>
            <a:noAutofit/>
          </a:bodyPr>
          <a:lstStyle/>
          <a:p>
            <a:pPr marL="0" indent="0">
              <a:buNone/>
            </a:pPr>
            <a:r>
              <a:rPr lang="en-US" sz="3200" b="1" dirty="0"/>
              <a:t>Orange Telecom and Arab Bank Data Governance Practices</a:t>
            </a:r>
          </a:p>
        </p:txBody>
      </p:sp>
      <p:sp>
        <p:nvSpPr>
          <p:cNvPr id="3" name="Content Placeholder 2">
            <a:extLst>
              <a:ext uri="{FF2B5EF4-FFF2-40B4-BE49-F238E27FC236}">
                <a16:creationId xmlns:a16="http://schemas.microsoft.com/office/drawing/2014/main" id="{E17535DB-74B1-B15C-B03B-6053AF8FA184}"/>
              </a:ext>
            </a:extLst>
          </p:cNvPr>
          <p:cNvSpPr>
            <a:spLocks noGrp="1"/>
          </p:cNvSpPr>
          <p:nvPr>
            <p:ph idx="1"/>
          </p:nvPr>
        </p:nvSpPr>
        <p:spPr>
          <a:xfrm>
            <a:off x="320615" y="1338643"/>
            <a:ext cx="11376804" cy="5709138"/>
          </a:xfrm>
        </p:spPr>
        <p:txBody>
          <a:bodyPr>
            <a:normAutofit fontScale="92500" lnSpcReduction="10000"/>
          </a:bodyPr>
          <a:lstStyle/>
          <a:p>
            <a:pPr marL="0" indent="0">
              <a:lnSpc>
                <a:spcPct val="110000"/>
              </a:lnSpc>
              <a:buNone/>
            </a:pPr>
            <a:r>
              <a:rPr lang="en-US" dirty="0"/>
              <a:t>In an interview conducted with Orange’s data governance leader and Arab Bank’s lead AI engineer pointed out how data governance and management of company and customer data enabled the following practices:</a:t>
            </a:r>
            <a:endParaRPr lang="en-US" b="1" dirty="0"/>
          </a:p>
          <a:p>
            <a:pPr lvl="1">
              <a:lnSpc>
                <a:spcPct val="110000"/>
              </a:lnSpc>
            </a:pPr>
            <a:r>
              <a:rPr lang="en-US" sz="2600" b="1" dirty="0"/>
              <a:t>Streamlined Data Processing: </a:t>
            </a:r>
            <a:r>
              <a:rPr lang="en-US" sz="2600" dirty="0"/>
              <a:t>Enhanced efficiency in managing company data.</a:t>
            </a:r>
          </a:p>
          <a:p>
            <a:pPr lvl="1">
              <a:lnSpc>
                <a:spcPct val="110000"/>
              </a:lnSpc>
            </a:pPr>
            <a:r>
              <a:rPr lang="en-US" sz="2600" b="1" dirty="0"/>
              <a:t>Customer behavior analysis: </a:t>
            </a:r>
            <a:r>
              <a:rPr lang="en-US" sz="2600" dirty="0"/>
              <a:t>Used KPIs and reporting to uncover customer behavior patterns based on data consumption.</a:t>
            </a:r>
          </a:p>
          <a:p>
            <a:pPr lvl="1">
              <a:lnSpc>
                <a:spcPct val="110000"/>
              </a:lnSpc>
            </a:pPr>
            <a:r>
              <a:rPr lang="en-US" sz="2600" b="1" dirty="0"/>
              <a:t>Data-driven decision making: </a:t>
            </a:r>
            <a:r>
              <a:rPr lang="en-US" sz="2600" dirty="0"/>
              <a:t>Enabled decisions based on analyzed data patterns.</a:t>
            </a:r>
          </a:p>
          <a:p>
            <a:pPr lvl="1">
              <a:lnSpc>
                <a:spcPct val="110000"/>
              </a:lnSpc>
            </a:pPr>
            <a:r>
              <a:rPr lang="en-US" sz="2600" b="1" dirty="0"/>
              <a:t>tailored campaigns and rewards: </a:t>
            </a:r>
            <a:r>
              <a:rPr lang="en-US" sz="2600" dirty="0"/>
              <a:t>Created targeted campaigns and personalized rewards, enhancing customer loyalty through tailored offerings.</a:t>
            </a:r>
          </a:p>
          <a:p>
            <a:pPr lvl="1">
              <a:lnSpc>
                <a:spcPct val="110000"/>
              </a:lnSpc>
            </a:pPr>
            <a:r>
              <a:rPr lang="en-US" sz="2600" b="1" dirty="0"/>
              <a:t>predictive analytics: </a:t>
            </a:r>
            <a:r>
              <a:rPr lang="en-US" sz="2600" dirty="0"/>
              <a:t>Predicted customer churn and assessing risk scores to mitigate potential issues.</a:t>
            </a:r>
          </a:p>
          <a:p>
            <a:endParaRPr lang="en-US" dirty="0"/>
          </a:p>
        </p:txBody>
      </p:sp>
    </p:spTree>
    <p:extLst>
      <p:ext uri="{BB962C8B-B14F-4D97-AF65-F5344CB8AC3E}">
        <p14:creationId xmlns:p14="http://schemas.microsoft.com/office/powerpoint/2010/main" val="2257762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A41AA-8FD0-B6A3-88F1-1DB8A27C4F3A}"/>
              </a:ext>
            </a:extLst>
          </p:cNvPr>
          <p:cNvSpPr>
            <a:spLocks noGrp="1"/>
          </p:cNvSpPr>
          <p:nvPr>
            <p:ph type="title"/>
          </p:nvPr>
        </p:nvSpPr>
        <p:spPr>
          <a:xfrm>
            <a:off x="414068" y="365125"/>
            <a:ext cx="10515600" cy="1325563"/>
          </a:xfrm>
        </p:spPr>
        <p:txBody>
          <a:bodyPr/>
          <a:lstStyle/>
          <a:p>
            <a:r>
              <a:rPr lang="en-US" dirty="0"/>
              <a:t>What is Business Intelligence?</a:t>
            </a:r>
          </a:p>
        </p:txBody>
      </p:sp>
      <p:sp>
        <p:nvSpPr>
          <p:cNvPr id="3" name="Content Placeholder 2">
            <a:extLst>
              <a:ext uri="{FF2B5EF4-FFF2-40B4-BE49-F238E27FC236}">
                <a16:creationId xmlns:a16="http://schemas.microsoft.com/office/drawing/2014/main" id="{2A533B2C-98CB-73AB-A87D-C95546E58194}"/>
              </a:ext>
            </a:extLst>
          </p:cNvPr>
          <p:cNvSpPr>
            <a:spLocks noGrp="1"/>
          </p:cNvSpPr>
          <p:nvPr>
            <p:ph idx="1"/>
          </p:nvPr>
        </p:nvSpPr>
        <p:spPr>
          <a:xfrm>
            <a:off x="414068" y="1858297"/>
            <a:ext cx="10939732" cy="4023698"/>
          </a:xfrm>
        </p:spPr>
        <p:txBody>
          <a:bodyPr/>
          <a:lstStyle/>
          <a:p>
            <a:r>
              <a:rPr lang="en-US" dirty="0"/>
              <a:t>In 1958, the term ‘Business Intelligence’ was coined by IBM researcher Hans Peter </a:t>
            </a:r>
            <a:r>
              <a:rPr lang="en-US" dirty="0" err="1"/>
              <a:t>Luhn</a:t>
            </a:r>
            <a:r>
              <a:rPr lang="en-US" dirty="0"/>
              <a:t>. </a:t>
            </a:r>
          </a:p>
          <a:p>
            <a:r>
              <a:rPr lang="en-US" dirty="0"/>
              <a:t>Simply put, BI is the “collection, management, analysis, and reporting of data”,</a:t>
            </a:r>
          </a:p>
          <a:p>
            <a:r>
              <a:rPr lang="en-US" dirty="0"/>
              <a:t>Its main objectives are to extract insights from company data, facilitate business data analytics and enhance communication through data visualization.</a:t>
            </a:r>
          </a:p>
          <a:p>
            <a:pPr lvl="1"/>
            <a:r>
              <a:rPr lang="en-US" sz="2800" dirty="0"/>
              <a:t>All aimed towards supporting businesses through data driven decision making.</a:t>
            </a:r>
            <a:endParaRPr lang="en-US" dirty="0"/>
          </a:p>
          <a:p>
            <a:endParaRPr lang="en-US" dirty="0"/>
          </a:p>
        </p:txBody>
      </p:sp>
    </p:spTree>
    <p:extLst>
      <p:ext uri="{BB962C8B-B14F-4D97-AF65-F5344CB8AC3E}">
        <p14:creationId xmlns:p14="http://schemas.microsoft.com/office/powerpoint/2010/main" val="1335329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37CBF-FD88-8FCD-CD7D-8DC9E6685145}"/>
              </a:ext>
            </a:extLst>
          </p:cNvPr>
          <p:cNvSpPr>
            <a:spLocks noGrp="1"/>
          </p:cNvSpPr>
          <p:nvPr>
            <p:ph type="title"/>
          </p:nvPr>
        </p:nvSpPr>
        <p:spPr>
          <a:xfrm>
            <a:off x="5101414" y="0"/>
            <a:ext cx="2323514" cy="502383"/>
          </a:xfrm>
        </p:spPr>
        <p:txBody>
          <a:bodyPr>
            <a:normAutofit fontScale="90000"/>
          </a:bodyPr>
          <a:lstStyle/>
          <a:p>
            <a:r>
              <a:rPr lang="en-US" sz="3100" dirty="0"/>
              <a:t>References</a:t>
            </a:r>
            <a:endParaRPr lang="en-US" dirty="0"/>
          </a:p>
        </p:txBody>
      </p:sp>
      <p:sp>
        <p:nvSpPr>
          <p:cNvPr id="3" name="Content Placeholder 2">
            <a:extLst>
              <a:ext uri="{FF2B5EF4-FFF2-40B4-BE49-F238E27FC236}">
                <a16:creationId xmlns:a16="http://schemas.microsoft.com/office/drawing/2014/main" id="{B598B403-F09A-9645-771F-A99A138023B0}"/>
              </a:ext>
            </a:extLst>
          </p:cNvPr>
          <p:cNvSpPr>
            <a:spLocks noGrp="1"/>
          </p:cNvSpPr>
          <p:nvPr>
            <p:ph idx="1"/>
          </p:nvPr>
        </p:nvSpPr>
        <p:spPr>
          <a:xfrm>
            <a:off x="199292" y="502383"/>
            <a:ext cx="11793416" cy="5990492"/>
          </a:xfrm>
        </p:spPr>
        <p:txBody>
          <a:bodyPr>
            <a:noAutofit/>
          </a:bodyPr>
          <a:lstStyle/>
          <a:p>
            <a:pPr marL="0" indent="0">
              <a:lnSpc>
                <a:spcPct val="120000"/>
              </a:lnSpc>
              <a:buNone/>
            </a:pPr>
            <a:r>
              <a:rPr lang="en-US" sz="1600" dirty="0"/>
              <a:t>[1] Evans, J.R. (2016). </a:t>
            </a:r>
            <a:r>
              <a:rPr lang="en-US" sz="1600" i="1" dirty="0"/>
              <a:t>Business analytics : methods, models, and decisions</a:t>
            </a:r>
            <a:r>
              <a:rPr lang="en-US" sz="1600" dirty="0"/>
              <a:t>. Boston: Pearson.</a:t>
            </a:r>
          </a:p>
          <a:p>
            <a:pPr marL="0" indent="0">
              <a:lnSpc>
                <a:spcPct val="120000"/>
              </a:lnSpc>
              <a:buNone/>
            </a:pPr>
            <a:r>
              <a:rPr lang="en-US" sz="1600" dirty="0"/>
              <a:t>[2] Jaspersoft. (2023). </a:t>
            </a:r>
            <a:r>
              <a:rPr lang="en-US" sz="1600" i="1" dirty="0"/>
              <a:t>What is Business Intelligence (BI)?</a:t>
            </a:r>
            <a:r>
              <a:rPr lang="en-US" sz="1600" dirty="0"/>
              <a:t> [online] Available at: </a:t>
            </a:r>
            <a:r>
              <a:rPr lang="en-US" sz="1600" dirty="0">
                <a:hlinkClick r:id="rId2"/>
              </a:rPr>
              <a:t>https://www.jaspersoft.com/articles/what-is-business-intelligence</a:t>
            </a:r>
            <a:r>
              <a:rPr lang="en-US" sz="1600" dirty="0"/>
              <a:t>.</a:t>
            </a:r>
          </a:p>
          <a:p>
            <a:pPr marL="0" indent="0">
              <a:lnSpc>
                <a:spcPct val="120000"/>
              </a:lnSpc>
              <a:buNone/>
            </a:pPr>
            <a:r>
              <a:rPr lang="en-US" sz="1600" dirty="0"/>
              <a:t>[3] Indeed Editorial Team (2024). </a:t>
            </a:r>
            <a:r>
              <a:rPr lang="en-US" sz="1600" i="1" dirty="0"/>
              <a:t>What Is Business Intelligence? (With Techniques and Uses)</a:t>
            </a:r>
            <a:r>
              <a:rPr lang="en-US" sz="1600" dirty="0"/>
              <a:t>. [online] Indeed Career Guide. Available at: </a:t>
            </a:r>
            <a:r>
              <a:rPr lang="en-US" sz="1600" dirty="0">
                <a:hlinkClick r:id="rId3"/>
              </a:rPr>
              <a:t>https://in.indeed.com/career-advice/career-development/what-is-business-intelligence</a:t>
            </a:r>
            <a:r>
              <a:rPr lang="en-US" sz="1600" dirty="0"/>
              <a:t>.</a:t>
            </a:r>
          </a:p>
          <a:p>
            <a:pPr marL="0" indent="0">
              <a:lnSpc>
                <a:spcPct val="120000"/>
              </a:lnSpc>
              <a:buNone/>
            </a:pPr>
            <a:r>
              <a:rPr lang="en-US" sz="1600" dirty="0"/>
              <a:t>[4] Mohammed, M. (2024). </a:t>
            </a:r>
            <a:r>
              <a:rPr lang="en-US" sz="1600" i="1" dirty="0"/>
              <a:t>15 Real World Business Intelligence Examples</a:t>
            </a:r>
            <a:r>
              <a:rPr lang="en-US" sz="1600" dirty="0"/>
              <a:t>. [online] </a:t>
            </a:r>
            <a:r>
              <a:rPr lang="en-US" sz="1600" dirty="0">
                <a:hlinkClick r:id="rId4"/>
              </a:rPr>
              <a:t>www.knowledgehut.com</a:t>
            </a:r>
            <a:r>
              <a:rPr lang="en-US" sz="1600" dirty="0"/>
              <a:t>. Available at: </a:t>
            </a:r>
            <a:r>
              <a:rPr lang="en-US" sz="1600" dirty="0">
                <a:hlinkClick r:id="rId5"/>
              </a:rPr>
              <a:t>https://www.knowledgehut.com/blog/business-intelligence-and-visualization/business-intelligence-examples</a:t>
            </a:r>
            <a:r>
              <a:rPr lang="en-US" sz="1600" dirty="0"/>
              <a:t>.</a:t>
            </a:r>
          </a:p>
          <a:p>
            <a:pPr marL="0" indent="0">
              <a:lnSpc>
                <a:spcPct val="120000"/>
              </a:lnSpc>
              <a:buNone/>
            </a:pPr>
            <a:r>
              <a:rPr lang="en-US" sz="1600" dirty="0"/>
              <a:t>[5] </a:t>
            </a:r>
            <a:r>
              <a:rPr lang="en-US" sz="1600" dirty="0" err="1"/>
              <a:t>Tikait</a:t>
            </a:r>
            <a:r>
              <a:rPr lang="en-US" sz="1600" dirty="0"/>
              <a:t>, P. (2022). </a:t>
            </a:r>
            <a:r>
              <a:rPr lang="en-US" sz="1600" i="1" dirty="0"/>
              <a:t>Business Intelligence Examples | 2022 Comprehensive Guide</a:t>
            </a:r>
            <a:r>
              <a:rPr lang="en-US" sz="1600" dirty="0"/>
              <a:t>. [online] </a:t>
            </a:r>
            <a:r>
              <a:rPr lang="en-US" sz="1600" dirty="0" err="1"/>
              <a:t>SelectHub</a:t>
            </a:r>
            <a:r>
              <a:rPr lang="en-US" sz="1600" dirty="0"/>
              <a:t>. Available at: </a:t>
            </a:r>
            <a:r>
              <a:rPr lang="en-US" sz="1600" dirty="0">
                <a:hlinkClick r:id="rId6"/>
              </a:rPr>
              <a:t>https://www.selecthub.com/business-intelligence/business-intelligence-examples/</a:t>
            </a:r>
            <a:r>
              <a:rPr lang="en-US" sz="1600" dirty="0"/>
              <a:t>.</a:t>
            </a:r>
          </a:p>
          <a:p>
            <a:pPr marL="0" indent="0">
              <a:lnSpc>
                <a:spcPct val="120000"/>
              </a:lnSpc>
              <a:buNone/>
            </a:pPr>
            <a:r>
              <a:rPr lang="en-US" sz="1600" dirty="0"/>
              <a:t>[6] </a:t>
            </a:r>
            <a:r>
              <a:rPr lang="en-US" sz="1600" dirty="0" err="1"/>
              <a:t>Virtux</a:t>
            </a:r>
            <a:r>
              <a:rPr lang="en-US" sz="1600" dirty="0"/>
              <a:t> BI Solutions (2023). </a:t>
            </a:r>
            <a:r>
              <a:rPr lang="en-US" sz="1600" i="1" dirty="0"/>
              <a:t>Cybersecurity Threats in the Age of Business Intelligence</a:t>
            </a:r>
            <a:r>
              <a:rPr lang="en-US" sz="1600" dirty="0"/>
              <a:t>. [online] </a:t>
            </a:r>
            <a:r>
              <a:rPr lang="en-US" sz="1600" dirty="0">
                <a:hlinkClick r:id="rId7"/>
              </a:rPr>
              <a:t>www.linkedin.com</a:t>
            </a:r>
            <a:r>
              <a:rPr lang="en-US" sz="1600" dirty="0"/>
              <a:t>. Available at: </a:t>
            </a:r>
            <a:r>
              <a:rPr lang="en-US" sz="1600" dirty="0">
                <a:hlinkClick r:id="rId8"/>
              </a:rPr>
              <a:t>https://www.linkedin.com/pulse/cybersecurity-threats-age-business-intelligence-techmythrabi/</a:t>
            </a:r>
            <a:r>
              <a:rPr lang="en-US" sz="1600" dirty="0"/>
              <a:t>.</a:t>
            </a:r>
          </a:p>
          <a:p>
            <a:pPr marL="0" indent="0">
              <a:lnSpc>
                <a:spcPct val="120000"/>
              </a:lnSpc>
              <a:buNone/>
            </a:pPr>
            <a:r>
              <a:rPr lang="en-US" sz="1600" dirty="0"/>
              <a:t>[7] </a:t>
            </a:r>
            <a:r>
              <a:rPr lang="en-US" sz="1600" dirty="0" err="1"/>
              <a:t>Smallcombe</a:t>
            </a:r>
            <a:r>
              <a:rPr lang="en-US" sz="1600" dirty="0"/>
              <a:t>, M. (2021). </a:t>
            </a:r>
            <a:r>
              <a:rPr lang="en-US" sz="1600" i="1" dirty="0"/>
              <a:t>Why Business Intelligence Is a Security Risk</a:t>
            </a:r>
            <a:r>
              <a:rPr lang="en-US" sz="1600" dirty="0"/>
              <a:t>. [online] </a:t>
            </a:r>
            <a:r>
              <a:rPr lang="en-US" sz="1600" dirty="0">
                <a:hlinkClick r:id="rId9"/>
              </a:rPr>
              <a:t>Integrate.io</a:t>
            </a:r>
            <a:r>
              <a:rPr lang="en-US" sz="1600" dirty="0"/>
              <a:t>. Available at: </a:t>
            </a:r>
            <a:r>
              <a:rPr lang="en-US" sz="1600" dirty="0">
                <a:hlinkClick r:id="rId10"/>
              </a:rPr>
              <a:t>https://www.integrate.io/blog/business-intelligence-is-a-security-risk/</a:t>
            </a:r>
            <a:r>
              <a:rPr lang="en-US" sz="1600" dirty="0"/>
              <a:t>.</a:t>
            </a:r>
          </a:p>
          <a:p>
            <a:pPr marL="0" indent="0">
              <a:lnSpc>
                <a:spcPct val="120000"/>
              </a:lnSpc>
              <a:buNone/>
            </a:pPr>
            <a:r>
              <a:rPr lang="en-US" sz="1600" dirty="0"/>
              <a:t>[8] admin (2023). </a:t>
            </a:r>
            <a:r>
              <a:rPr lang="en-US" sz="1600" i="1" dirty="0"/>
              <a:t>8 Legal Issues for Business Intelligence Tools: Expert Insight</a:t>
            </a:r>
            <a:r>
              <a:rPr lang="en-US" sz="1600" dirty="0"/>
              <a:t>. [online] </a:t>
            </a:r>
            <a:r>
              <a:rPr lang="en-US" sz="1600" dirty="0" err="1"/>
              <a:t>Apexcare</a:t>
            </a:r>
            <a:r>
              <a:rPr lang="en-US" sz="1600" dirty="0"/>
              <a:t> </a:t>
            </a:r>
            <a:r>
              <a:rPr lang="en-US" sz="1600" dirty="0" err="1"/>
              <a:t>Medigenix</a:t>
            </a:r>
            <a:r>
              <a:rPr lang="en-US" sz="1600" dirty="0"/>
              <a:t>. Available at: </a:t>
            </a:r>
            <a:r>
              <a:rPr lang="en-US" sz="1600" dirty="0">
                <a:hlinkClick r:id="rId11"/>
              </a:rPr>
              <a:t>https://apexmedigenix.com/8-legal-issues-for-business-intelligence-tools-expert-insight/</a:t>
            </a:r>
            <a:r>
              <a:rPr lang="en-US" sz="1600" dirty="0"/>
              <a:t>.</a:t>
            </a:r>
          </a:p>
          <a:p>
            <a:pPr marL="0" indent="0">
              <a:lnSpc>
                <a:spcPct val="120000"/>
              </a:lnSpc>
              <a:buNone/>
            </a:pPr>
            <a:r>
              <a:rPr lang="en-US" sz="1600" dirty="0"/>
              <a:t>[9] </a:t>
            </a:r>
            <a:r>
              <a:rPr lang="en-US" sz="1600" dirty="0">
                <a:hlinkClick r:id="rId12"/>
              </a:rPr>
              <a:t>https://orange.jo/sites/default/files/documents/Annual Report 2023.pdf</a:t>
            </a:r>
            <a:r>
              <a:rPr lang="en-US" sz="1600" dirty="0"/>
              <a:t> </a:t>
            </a:r>
          </a:p>
          <a:p>
            <a:pPr marL="0" indent="0">
              <a:lnSpc>
                <a:spcPct val="120000"/>
              </a:lnSpc>
              <a:buNone/>
            </a:pPr>
            <a:r>
              <a:rPr lang="en-US" sz="1600" dirty="0"/>
              <a:t>[10] </a:t>
            </a:r>
            <a:r>
              <a:rPr lang="en-US" sz="1600" dirty="0">
                <a:hlinkClick r:id="rId13"/>
              </a:rPr>
              <a:t>https://www.arabbank.com/mainmenu/home/investor-relations/face-sheet</a:t>
            </a:r>
            <a:endParaRPr lang="en-US" sz="1600" dirty="0"/>
          </a:p>
          <a:p>
            <a:pPr marL="0" indent="0">
              <a:buNone/>
            </a:pPr>
            <a:endParaRPr lang="en-US" sz="1600" dirty="0"/>
          </a:p>
        </p:txBody>
      </p:sp>
    </p:spTree>
    <p:extLst>
      <p:ext uri="{BB962C8B-B14F-4D97-AF65-F5344CB8AC3E}">
        <p14:creationId xmlns:p14="http://schemas.microsoft.com/office/powerpoint/2010/main" val="2092164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64938-A9D6-5AE8-A074-2A2CF1A5F589}"/>
              </a:ext>
            </a:extLst>
          </p:cNvPr>
          <p:cNvSpPr>
            <a:spLocks noGrp="1"/>
          </p:cNvSpPr>
          <p:nvPr>
            <p:ph type="title"/>
          </p:nvPr>
        </p:nvSpPr>
        <p:spPr>
          <a:xfrm>
            <a:off x="448574" y="460245"/>
            <a:ext cx="10515600" cy="753034"/>
          </a:xfrm>
        </p:spPr>
        <p:txBody>
          <a:bodyPr/>
          <a:lstStyle/>
          <a:p>
            <a:r>
              <a:rPr lang="en-US" dirty="0"/>
              <a:t>BI Tools and Techniques</a:t>
            </a:r>
          </a:p>
        </p:txBody>
      </p:sp>
      <p:sp>
        <p:nvSpPr>
          <p:cNvPr id="3" name="Content Placeholder 2">
            <a:extLst>
              <a:ext uri="{FF2B5EF4-FFF2-40B4-BE49-F238E27FC236}">
                <a16:creationId xmlns:a16="http://schemas.microsoft.com/office/drawing/2014/main" id="{1FF4E9F9-E40A-626A-2158-91A504726092}"/>
              </a:ext>
            </a:extLst>
          </p:cNvPr>
          <p:cNvSpPr>
            <a:spLocks noGrp="1"/>
          </p:cNvSpPr>
          <p:nvPr>
            <p:ph idx="1"/>
          </p:nvPr>
        </p:nvSpPr>
        <p:spPr>
          <a:xfrm>
            <a:off x="448574" y="1380226"/>
            <a:ext cx="10905226" cy="4813540"/>
          </a:xfrm>
        </p:spPr>
        <p:txBody>
          <a:bodyPr>
            <a:normAutofit/>
          </a:bodyPr>
          <a:lstStyle/>
          <a:p>
            <a:pPr>
              <a:lnSpc>
                <a:spcPct val="100000"/>
              </a:lnSpc>
            </a:pPr>
            <a:r>
              <a:rPr lang="en-US" dirty="0"/>
              <a:t>Some famous BI tools include Microsoft Power BI, Tableau and </a:t>
            </a:r>
            <a:r>
              <a:rPr lang="en-US" dirty="0" err="1"/>
              <a:t>QlikSense</a:t>
            </a:r>
            <a:endParaRPr lang="en-US" dirty="0"/>
          </a:p>
          <a:p>
            <a:pPr>
              <a:lnSpc>
                <a:spcPct val="100000"/>
              </a:lnSpc>
            </a:pPr>
            <a:r>
              <a:rPr lang="en-US" dirty="0"/>
              <a:t>These tools facilitate business intelligence, i.e., the analysis, mining, visualizing and reporting of company data to gain valuable business insights that aid decision making</a:t>
            </a:r>
          </a:p>
          <a:p>
            <a:pPr>
              <a:lnSpc>
                <a:spcPct val="100000"/>
              </a:lnSpc>
            </a:pPr>
            <a:r>
              <a:rPr lang="en-US" dirty="0"/>
              <a:t>Main business intelligence techniques include:</a:t>
            </a:r>
          </a:p>
          <a:p>
            <a:pPr lvl="1">
              <a:lnSpc>
                <a:spcPct val="100000"/>
              </a:lnSpc>
            </a:pPr>
            <a:r>
              <a:rPr lang="en-US" dirty="0"/>
              <a:t>Data visualization</a:t>
            </a:r>
          </a:p>
          <a:p>
            <a:pPr lvl="1">
              <a:lnSpc>
                <a:spcPct val="100000"/>
              </a:lnSpc>
            </a:pPr>
            <a:r>
              <a:rPr lang="en-US" dirty="0"/>
              <a:t>Data mining </a:t>
            </a:r>
          </a:p>
          <a:p>
            <a:pPr lvl="1">
              <a:lnSpc>
                <a:spcPct val="100000"/>
              </a:lnSpc>
            </a:pPr>
            <a:r>
              <a:rPr lang="en-US" dirty="0"/>
              <a:t>Querying </a:t>
            </a:r>
          </a:p>
          <a:p>
            <a:pPr lvl="1">
              <a:lnSpc>
                <a:spcPct val="100000"/>
              </a:lnSpc>
            </a:pPr>
            <a:r>
              <a:rPr lang="en-US" dirty="0"/>
              <a:t>Predictive analytics 	 </a:t>
            </a:r>
          </a:p>
          <a:p>
            <a:pPr lvl="1"/>
            <a:endParaRPr lang="en-US" dirty="0"/>
          </a:p>
          <a:p>
            <a:endParaRPr lang="en-US" dirty="0"/>
          </a:p>
          <a:p>
            <a:endParaRPr lang="en-US" dirty="0"/>
          </a:p>
        </p:txBody>
      </p:sp>
    </p:spTree>
    <p:extLst>
      <p:ext uri="{BB962C8B-B14F-4D97-AF65-F5344CB8AC3E}">
        <p14:creationId xmlns:p14="http://schemas.microsoft.com/office/powerpoint/2010/main" val="2958082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1F3D8-9FDD-7C70-CE34-AF3877648892}"/>
              </a:ext>
            </a:extLst>
          </p:cNvPr>
          <p:cNvSpPr>
            <a:spLocks noGrp="1"/>
          </p:cNvSpPr>
          <p:nvPr>
            <p:ph type="title"/>
          </p:nvPr>
        </p:nvSpPr>
        <p:spPr>
          <a:xfrm>
            <a:off x="565749" y="451389"/>
            <a:ext cx="10429240" cy="670045"/>
          </a:xfrm>
        </p:spPr>
        <p:txBody>
          <a:bodyPr>
            <a:normAutofit/>
          </a:bodyPr>
          <a:lstStyle/>
          <a:p>
            <a:r>
              <a:rPr lang="en-US" sz="3600" dirty="0"/>
              <a:t>BI tools and decision making – Uber</a:t>
            </a:r>
          </a:p>
        </p:txBody>
      </p:sp>
      <p:sp>
        <p:nvSpPr>
          <p:cNvPr id="3" name="Content Placeholder 2">
            <a:extLst>
              <a:ext uri="{FF2B5EF4-FFF2-40B4-BE49-F238E27FC236}">
                <a16:creationId xmlns:a16="http://schemas.microsoft.com/office/drawing/2014/main" id="{ACF155BD-74A3-B406-E9B1-C853F118A2FA}"/>
              </a:ext>
            </a:extLst>
          </p:cNvPr>
          <p:cNvSpPr>
            <a:spLocks noGrp="1"/>
          </p:cNvSpPr>
          <p:nvPr>
            <p:ph idx="1"/>
          </p:nvPr>
        </p:nvSpPr>
        <p:spPr>
          <a:xfrm>
            <a:off x="565749" y="1286929"/>
            <a:ext cx="11060502" cy="5263515"/>
          </a:xfrm>
        </p:spPr>
        <p:txBody>
          <a:bodyPr>
            <a:normAutofit fontScale="85000" lnSpcReduction="10000"/>
          </a:bodyPr>
          <a:lstStyle/>
          <a:p>
            <a:pPr>
              <a:lnSpc>
                <a:spcPct val="110000"/>
              </a:lnSpc>
            </a:pPr>
            <a:r>
              <a:rPr lang="en-US" dirty="0"/>
              <a:t>Uber, a popular transportation company, </a:t>
            </a:r>
            <a:r>
              <a:rPr lang="en-US" dirty="0">
                <a:solidFill>
                  <a:schemeClr val="tx2"/>
                </a:solidFill>
              </a:rPr>
              <a:t>leverages BI for data driven decision making</a:t>
            </a:r>
            <a:r>
              <a:rPr lang="en-US" dirty="0"/>
              <a:t>, streaming operations and enhancing customer experience </a:t>
            </a:r>
          </a:p>
          <a:p>
            <a:pPr>
              <a:lnSpc>
                <a:spcPct val="110000"/>
              </a:lnSpc>
            </a:pPr>
            <a:r>
              <a:rPr lang="en-US" dirty="0">
                <a:solidFill>
                  <a:schemeClr val="tx2"/>
                </a:solidFill>
              </a:rPr>
              <a:t>Real-time data monitoring</a:t>
            </a:r>
          </a:p>
          <a:p>
            <a:pPr lvl="1">
              <a:lnSpc>
                <a:spcPct val="110000"/>
              </a:lnSpc>
            </a:pPr>
            <a:r>
              <a:rPr lang="en-US" sz="2800" dirty="0"/>
              <a:t>Real-time traffic condition updates	</a:t>
            </a:r>
          </a:p>
          <a:p>
            <a:pPr lvl="1">
              <a:lnSpc>
                <a:spcPct val="110000"/>
              </a:lnSpc>
            </a:pPr>
            <a:r>
              <a:rPr lang="en-US" sz="2800" dirty="0"/>
              <a:t>Track drivers' availability, for quicker response time to ride requests</a:t>
            </a:r>
          </a:p>
          <a:p>
            <a:pPr lvl="1">
              <a:lnSpc>
                <a:spcPct val="110000"/>
              </a:lnSpc>
            </a:pPr>
            <a:r>
              <a:rPr lang="en-US" sz="2800" dirty="0"/>
              <a:t>Analyze patterns in customer demand predicting high traffic times</a:t>
            </a:r>
          </a:p>
          <a:p>
            <a:pPr lvl="1">
              <a:lnSpc>
                <a:spcPct val="110000"/>
              </a:lnSpc>
            </a:pPr>
            <a:r>
              <a:rPr lang="en-US" sz="2800" dirty="0"/>
              <a:t>Journey durations for estimating ride fairs</a:t>
            </a:r>
          </a:p>
          <a:p>
            <a:pPr>
              <a:lnSpc>
                <a:spcPct val="110000"/>
              </a:lnSpc>
            </a:pPr>
            <a:r>
              <a:rPr lang="en-US" dirty="0"/>
              <a:t>Hence a surge in prices during rush hours and high demand periods. </a:t>
            </a:r>
          </a:p>
          <a:p>
            <a:pPr>
              <a:lnSpc>
                <a:spcPct val="110000"/>
              </a:lnSpc>
            </a:pPr>
            <a:r>
              <a:rPr lang="en-US" dirty="0"/>
              <a:t>Uber harbored many users, drivers and customers alike, allowing them to benchmark in the cab rental markets</a:t>
            </a:r>
          </a:p>
          <a:p>
            <a:pPr>
              <a:lnSpc>
                <a:spcPct val="110000"/>
              </a:lnSpc>
            </a:pPr>
            <a:r>
              <a:rPr lang="en-US" dirty="0"/>
              <a:t>BI operations (data driven decision making) also aided Uber to expand into food delivery and pickup services  </a:t>
            </a:r>
          </a:p>
        </p:txBody>
      </p:sp>
    </p:spTree>
    <p:extLst>
      <p:ext uri="{BB962C8B-B14F-4D97-AF65-F5344CB8AC3E}">
        <p14:creationId xmlns:p14="http://schemas.microsoft.com/office/powerpoint/2010/main" val="1044092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C56F4-3CF0-C6FC-C57F-78DD16C680EF}"/>
              </a:ext>
            </a:extLst>
          </p:cNvPr>
          <p:cNvSpPr>
            <a:spLocks noGrp="1"/>
          </p:cNvSpPr>
          <p:nvPr>
            <p:ph type="title"/>
          </p:nvPr>
        </p:nvSpPr>
        <p:spPr>
          <a:xfrm>
            <a:off x="437535" y="237765"/>
            <a:ext cx="10515600" cy="766575"/>
          </a:xfrm>
        </p:spPr>
        <p:txBody>
          <a:bodyPr>
            <a:normAutofit/>
          </a:bodyPr>
          <a:lstStyle/>
          <a:p>
            <a:r>
              <a:rPr lang="en-US" sz="3200" dirty="0"/>
              <a:t>Preprocessing on LinkedIn Dataset</a:t>
            </a:r>
          </a:p>
        </p:txBody>
      </p:sp>
      <p:sp>
        <p:nvSpPr>
          <p:cNvPr id="3" name="Content Placeholder 2">
            <a:extLst>
              <a:ext uri="{FF2B5EF4-FFF2-40B4-BE49-F238E27FC236}">
                <a16:creationId xmlns:a16="http://schemas.microsoft.com/office/drawing/2014/main" id="{1B2E8416-EADE-10B3-B364-9593DA8517DA}"/>
              </a:ext>
            </a:extLst>
          </p:cNvPr>
          <p:cNvSpPr>
            <a:spLocks noGrp="1"/>
          </p:cNvSpPr>
          <p:nvPr>
            <p:ph idx="1"/>
          </p:nvPr>
        </p:nvSpPr>
        <p:spPr>
          <a:xfrm>
            <a:off x="437535" y="1004340"/>
            <a:ext cx="11754465" cy="5615893"/>
          </a:xfrm>
        </p:spPr>
        <p:txBody>
          <a:bodyPr>
            <a:normAutofit fontScale="92500" lnSpcReduction="20000"/>
          </a:bodyPr>
          <a:lstStyle/>
          <a:p>
            <a:r>
              <a:rPr lang="en-US" sz="2400" dirty="0"/>
              <a:t>The Excel file consisted of 4 different sheets:</a:t>
            </a:r>
          </a:p>
          <a:p>
            <a:pPr lvl="1">
              <a:lnSpc>
                <a:spcPct val="120000"/>
              </a:lnSpc>
            </a:pPr>
            <a:r>
              <a:rPr lang="en-US" sz="2000" dirty="0">
                <a:solidFill>
                  <a:schemeClr val="tx2"/>
                </a:solidFill>
              </a:rPr>
              <a:t>Companies</a:t>
            </a:r>
            <a:r>
              <a:rPr lang="en-US" sz="2000" dirty="0"/>
              <a:t>: information about each company, which region its size and more </a:t>
            </a:r>
          </a:p>
          <a:p>
            <a:pPr lvl="1">
              <a:lnSpc>
                <a:spcPct val="120000"/>
              </a:lnSpc>
            </a:pPr>
            <a:r>
              <a:rPr lang="en-US" sz="2000" dirty="0">
                <a:solidFill>
                  <a:schemeClr val="tx2"/>
                </a:solidFill>
              </a:rPr>
              <a:t>Employee counts</a:t>
            </a:r>
            <a:r>
              <a:rPr lang="en-US" sz="2000" dirty="0"/>
              <a:t>: companies and their corresponding number of employees and followers on LinkedIn</a:t>
            </a:r>
          </a:p>
          <a:p>
            <a:pPr lvl="1">
              <a:lnSpc>
                <a:spcPct val="120000"/>
              </a:lnSpc>
            </a:pPr>
            <a:r>
              <a:rPr lang="en-US" sz="2000" dirty="0">
                <a:solidFill>
                  <a:schemeClr val="tx2"/>
                </a:solidFill>
              </a:rPr>
              <a:t>Job postings</a:t>
            </a:r>
            <a:r>
              <a:rPr lang="en-US" sz="2000" dirty="0"/>
              <a:t>: information about each job post created by companies to gather applies</a:t>
            </a:r>
          </a:p>
          <a:p>
            <a:pPr lvl="1">
              <a:lnSpc>
                <a:spcPct val="120000"/>
              </a:lnSpc>
            </a:pPr>
            <a:r>
              <a:rPr lang="en-US" sz="2000" dirty="0">
                <a:solidFill>
                  <a:schemeClr val="tx2"/>
                </a:solidFill>
              </a:rPr>
              <a:t>Job skills</a:t>
            </a:r>
            <a:r>
              <a:rPr lang="en-US" sz="2000" dirty="0"/>
              <a:t>: the skills look for corresponding to each job ID</a:t>
            </a:r>
          </a:p>
          <a:p>
            <a:pPr>
              <a:lnSpc>
                <a:spcPct val="120000"/>
              </a:lnSpc>
            </a:pPr>
            <a:r>
              <a:rPr lang="en-US" sz="2400" dirty="0"/>
              <a:t>The data set presented many nulls and repeated values</a:t>
            </a:r>
          </a:p>
          <a:p>
            <a:pPr lvl="1">
              <a:lnSpc>
                <a:spcPct val="120000"/>
              </a:lnSpc>
            </a:pPr>
            <a:r>
              <a:rPr lang="en-US" sz="2000" dirty="0"/>
              <a:t>Some columns containing only values of ‘1’ or ‘null’; I replaced the nulls with 0</a:t>
            </a:r>
          </a:p>
          <a:p>
            <a:pPr>
              <a:lnSpc>
                <a:spcPct val="120000"/>
              </a:lnSpc>
            </a:pPr>
            <a:r>
              <a:rPr lang="en-US" sz="2400" dirty="0"/>
              <a:t>Columns such as </a:t>
            </a:r>
            <a:r>
              <a:rPr lang="en-US" sz="2400" i="1" dirty="0"/>
              <a:t>‘description’</a:t>
            </a:r>
            <a:r>
              <a:rPr lang="en-US" sz="2400" dirty="0"/>
              <a:t> and those with more than half their values as null were dropped</a:t>
            </a:r>
          </a:p>
          <a:p>
            <a:pPr>
              <a:lnSpc>
                <a:spcPct val="120000"/>
              </a:lnSpc>
            </a:pPr>
            <a:r>
              <a:rPr lang="en-US" sz="2400" dirty="0"/>
              <a:t>The </a:t>
            </a:r>
            <a:r>
              <a:rPr lang="en-US" sz="2400" i="1" dirty="0"/>
              <a:t>‘</a:t>
            </a:r>
            <a:r>
              <a:rPr lang="en-US" sz="2400" i="1" dirty="0" err="1"/>
              <a:t>time_recorded</a:t>
            </a:r>
            <a:r>
              <a:rPr lang="en-US" sz="2400" i="1" dirty="0"/>
              <a:t>’</a:t>
            </a:r>
            <a:r>
              <a:rPr lang="en-US" sz="2400" dirty="0"/>
              <a:t> column presented in the form ‘</a:t>
            </a:r>
            <a:r>
              <a:rPr lang="en-US" sz="2400" i="1" dirty="0"/>
              <a:t>1692644644’</a:t>
            </a:r>
          </a:p>
          <a:p>
            <a:pPr lvl="1">
              <a:lnSpc>
                <a:spcPct val="120000"/>
              </a:lnSpc>
            </a:pPr>
            <a:r>
              <a:rPr lang="en-US" sz="2000" dirty="0"/>
              <a:t>It was later discovered that they all lead back to </a:t>
            </a:r>
            <a:r>
              <a:rPr lang="en-US" sz="2000" i="1" dirty="0"/>
              <a:t>21/08/2023 7:04:04 PM</a:t>
            </a:r>
          </a:p>
          <a:p>
            <a:pPr lvl="1">
              <a:lnSpc>
                <a:spcPct val="120000"/>
              </a:lnSpc>
            </a:pPr>
            <a:r>
              <a:rPr lang="en-US" sz="2000" dirty="0"/>
              <a:t>Not much use was gained out of the time stamps</a:t>
            </a:r>
          </a:p>
          <a:p>
            <a:pPr>
              <a:lnSpc>
                <a:spcPct val="120000"/>
              </a:lnSpc>
            </a:pPr>
            <a:r>
              <a:rPr lang="en-US" sz="2400" dirty="0"/>
              <a:t>Made sure the data sets had correct cardinalities and relationships given the shared primary key of ‘</a:t>
            </a:r>
            <a:r>
              <a:rPr lang="en-US" sz="2400" i="1" dirty="0"/>
              <a:t>company id’</a:t>
            </a:r>
          </a:p>
        </p:txBody>
      </p:sp>
    </p:spTree>
    <p:extLst>
      <p:ext uri="{BB962C8B-B14F-4D97-AF65-F5344CB8AC3E}">
        <p14:creationId xmlns:p14="http://schemas.microsoft.com/office/powerpoint/2010/main" val="3874032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C56F4-3CF0-C6FC-C57F-78DD16C680EF}"/>
              </a:ext>
            </a:extLst>
          </p:cNvPr>
          <p:cNvSpPr>
            <a:spLocks noGrp="1"/>
          </p:cNvSpPr>
          <p:nvPr>
            <p:ph type="title"/>
          </p:nvPr>
        </p:nvSpPr>
        <p:spPr>
          <a:xfrm>
            <a:off x="419413" y="204312"/>
            <a:ext cx="11604522" cy="1125208"/>
          </a:xfrm>
        </p:spPr>
        <p:txBody>
          <a:bodyPr>
            <a:normAutofit/>
          </a:bodyPr>
          <a:lstStyle/>
          <a:p>
            <a:r>
              <a:rPr lang="en-US" sz="3200" dirty="0"/>
              <a:t>Preprocessing with Power Query –</a:t>
            </a:r>
            <a:r>
              <a:rPr lang="en-US" sz="2200" dirty="0"/>
              <a:t> transforming timestamps with add custom column on </a:t>
            </a:r>
            <a:r>
              <a:rPr lang="en-US" sz="2200" i="1" dirty="0"/>
              <a:t>‘</a:t>
            </a:r>
            <a:r>
              <a:rPr lang="en-US" sz="2200" i="1" dirty="0" err="1"/>
              <a:t>employee_counts</a:t>
            </a:r>
            <a:r>
              <a:rPr lang="en-US" sz="2200" i="1" dirty="0"/>
              <a:t>’ </a:t>
            </a:r>
            <a:r>
              <a:rPr lang="en-US" sz="2200" dirty="0"/>
              <a:t>and</a:t>
            </a:r>
            <a:r>
              <a:rPr lang="en-US" sz="2200" i="1" dirty="0"/>
              <a:t> ‘</a:t>
            </a:r>
            <a:r>
              <a:rPr lang="en-US" sz="2200" i="1" dirty="0" err="1"/>
              <a:t>job_postings</a:t>
            </a:r>
            <a:r>
              <a:rPr lang="en-US" sz="2200" i="1" dirty="0"/>
              <a:t>’</a:t>
            </a:r>
            <a:endParaRPr lang="en-US" sz="3200" i="1" dirty="0"/>
          </a:p>
        </p:txBody>
      </p:sp>
      <p:pic>
        <p:nvPicPr>
          <p:cNvPr id="7" name="Picture 6" descr="A screenshot of a computer&#10;&#10;Description automatically generated">
            <a:extLst>
              <a:ext uri="{FF2B5EF4-FFF2-40B4-BE49-F238E27FC236}">
                <a16:creationId xmlns:a16="http://schemas.microsoft.com/office/drawing/2014/main" id="{F50C1D89-D813-3157-F8A7-6FD8E0EC03E0}"/>
              </a:ext>
            </a:extLst>
          </p:cNvPr>
          <p:cNvPicPr>
            <a:picLocks noChangeAspect="1"/>
          </p:cNvPicPr>
          <p:nvPr/>
        </p:nvPicPr>
        <p:blipFill rotWithShape="1">
          <a:blip r:embed="rId3">
            <a:extLst>
              <a:ext uri="{28A0092B-C50C-407E-A947-70E740481C1C}">
                <a14:useLocalDpi xmlns:a14="http://schemas.microsoft.com/office/drawing/2010/main" val="0"/>
              </a:ext>
            </a:extLst>
          </a:blip>
          <a:srcRect l="50000" t="22782" r="24879" b="7076"/>
          <a:stretch/>
        </p:blipFill>
        <p:spPr>
          <a:xfrm>
            <a:off x="8344293" y="1563329"/>
            <a:ext cx="3062748" cy="4807974"/>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3D26B518-BE74-AA4B-6169-C5FEE531D8B9}"/>
              </a:ext>
            </a:extLst>
          </p:cNvPr>
          <p:cNvPicPr>
            <a:picLocks noChangeAspect="1"/>
          </p:cNvPicPr>
          <p:nvPr/>
        </p:nvPicPr>
        <p:blipFill rotWithShape="1">
          <a:blip r:embed="rId4">
            <a:extLst>
              <a:ext uri="{28A0092B-C50C-407E-A947-70E740481C1C}">
                <a14:useLocalDpi xmlns:a14="http://schemas.microsoft.com/office/drawing/2010/main" val="0"/>
              </a:ext>
            </a:extLst>
          </a:blip>
          <a:srcRect b="11656"/>
          <a:stretch/>
        </p:blipFill>
        <p:spPr>
          <a:xfrm>
            <a:off x="419413" y="1843548"/>
            <a:ext cx="6856589" cy="4247536"/>
          </a:xfrm>
          <a:prstGeom prst="rect">
            <a:avLst/>
          </a:prstGeom>
        </p:spPr>
      </p:pic>
    </p:spTree>
    <p:extLst>
      <p:ext uri="{BB962C8B-B14F-4D97-AF65-F5344CB8AC3E}">
        <p14:creationId xmlns:p14="http://schemas.microsoft.com/office/powerpoint/2010/main" val="1824460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C56F4-3CF0-C6FC-C57F-78DD16C680EF}"/>
              </a:ext>
            </a:extLst>
          </p:cNvPr>
          <p:cNvSpPr>
            <a:spLocks noGrp="1"/>
          </p:cNvSpPr>
          <p:nvPr>
            <p:ph type="title"/>
          </p:nvPr>
        </p:nvSpPr>
        <p:spPr>
          <a:xfrm>
            <a:off x="306653" y="231087"/>
            <a:ext cx="10515600" cy="1325563"/>
          </a:xfrm>
        </p:spPr>
        <p:txBody>
          <a:bodyPr>
            <a:normAutofit/>
          </a:bodyPr>
          <a:lstStyle/>
          <a:p>
            <a:r>
              <a:rPr lang="en-US" sz="3200" dirty="0"/>
              <a:t>Preprocessing with Power Query – replace values</a:t>
            </a:r>
            <a:endParaRPr lang="en-US" sz="3200" i="1" dirty="0"/>
          </a:p>
        </p:txBody>
      </p:sp>
      <p:pic>
        <p:nvPicPr>
          <p:cNvPr id="4" name="Picture 3" descr="A screenshot of a computer&#10;&#10;Description automatically generated">
            <a:extLst>
              <a:ext uri="{FF2B5EF4-FFF2-40B4-BE49-F238E27FC236}">
                <a16:creationId xmlns:a16="http://schemas.microsoft.com/office/drawing/2014/main" id="{DB9BA265-728D-922A-0C08-6BFA2F180F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653" y="1563329"/>
            <a:ext cx="6676932" cy="3060261"/>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B43EC628-8911-D1AB-5F85-AC3E589A2950}"/>
              </a:ext>
            </a:extLst>
          </p:cNvPr>
          <p:cNvPicPr>
            <a:picLocks noChangeAspect="1"/>
          </p:cNvPicPr>
          <p:nvPr/>
        </p:nvPicPr>
        <p:blipFill rotWithShape="1">
          <a:blip r:embed="rId4">
            <a:extLst>
              <a:ext uri="{28A0092B-C50C-407E-A947-70E740481C1C}">
                <a14:useLocalDpi xmlns:a14="http://schemas.microsoft.com/office/drawing/2010/main" val="0"/>
              </a:ext>
            </a:extLst>
          </a:blip>
          <a:srcRect l="28065" t="22782" r="42903" b="25579"/>
          <a:stretch/>
        </p:blipFill>
        <p:spPr>
          <a:xfrm>
            <a:off x="8345734" y="1323652"/>
            <a:ext cx="3539613" cy="3539613"/>
          </a:xfrm>
          <a:prstGeom prst="rect">
            <a:avLst/>
          </a:prstGeom>
        </p:spPr>
      </p:pic>
    </p:spTree>
    <p:extLst>
      <p:ext uri="{BB962C8B-B14F-4D97-AF65-F5344CB8AC3E}">
        <p14:creationId xmlns:p14="http://schemas.microsoft.com/office/powerpoint/2010/main" val="3741886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C56F4-3CF0-C6FC-C57F-78DD16C680EF}"/>
              </a:ext>
            </a:extLst>
          </p:cNvPr>
          <p:cNvSpPr>
            <a:spLocks noGrp="1"/>
          </p:cNvSpPr>
          <p:nvPr>
            <p:ph type="title"/>
          </p:nvPr>
        </p:nvSpPr>
        <p:spPr>
          <a:xfrm>
            <a:off x="260759" y="67481"/>
            <a:ext cx="10515600" cy="973394"/>
          </a:xfrm>
        </p:spPr>
        <p:txBody>
          <a:bodyPr>
            <a:normAutofit/>
          </a:bodyPr>
          <a:lstStyle/>
          <a:p>
            <a:r>
              <a:rPr lang="en-US" sz="3200" dirty="0"/>
              <a:t>Preprocessing with Power Query – Applied steps </a:t>
            </a:r>
            <a:endParaRPr lang="en-US" sz="3200" i="1" dirty="0"/>
          </a:p>
        </p:txBody>
      </p:sp>
      <p:pic>
        <p:nvPicPr>
          <p:cNvPr id="4" name="Picture 3" descr="A screenshot of a computer&#10;&#10;Description automatically generated">
            <a:extLst>
              <a:ext uri="{FF2B5EF4-FFF2-40B4-BE49-F238E27FC236}">
                <a16:creationId xmlns:a16="http://schemas.microsoft.com/office/drawing/2014/main" id="{E3ED769C-A30D-0D36-AB6F-245C35C3ECC0}"/>
              </a:ext>
            </a:extLst>
          </p:cNvPr>
          <p:cNvPicPr>
            <a:picLocks noChangeAspect="1"/>
          </p:cNvPicPr>
          <p:nvPr/>
        </p:nvPicPr>
        <p:blipFill rotWithShape="1">
          <a:blip r:embed="rId3">
            <a:extLst>
              <a:ext uri="{28A0092B-C50C-407E-A947-70E740481C1C}">
                <a14:useLocalDpi xmlns:a14="http://schemas.microsoft.com/office/drawing/2010/main" val="0"/>
              </a:ext>
            </a:extLst>
          </a:blip>
          <a:srcRect b="17545"/>
          <a:stretch/>
        </p:blipFill>
        <p:spPr>
          <a:xfrm>
            <a:off x="260759" y="1028072"/>
            <a:ext cx="2486372" cy="3016301"/>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ABA7361E-7E45-3E57-AAA2-7797D1815C32}"/>
              </a:ext>
            </a:extLst>
          </p:cNvPr>
          <p:cNvPicPr>
            <a:picLocks noChangeAspect="1"/>
          </p:cNvPicPr>
          <p:nvPr/>
        </p:nvPicPr>
        <p:blipFill rotWithShape="1">
          <a:blip r:embed="rId4">
            <a:extLst>
              <a:ext uri="{28A0092B-C50C-407E-A947-70E740481C1C}">
                <a14:useLocalDpi xmlns:a14="http://schemas.microsoft.com/office/drawing/2010/main" val="0"/>
              </a:ext>
            </a:extLst>
          </a:blip>
          <a:srcRect b="21171"/>
          <a:stretch/>
        </p:blipFill>
        <p:spPr>
          <a:xfrm>
            <a:off x="3628164" y="1536600"/>
            <a:ext cx="2457793" cy="3784799"/>
          </a:xfrm>
          <a:prstGeom prst="rect">
            <a:avLst/>
          </a:prstGeom>
        </p:spPr>
      </p:pic>
      <p:pic>
        <p:nvPicPr>
          <p:cNvPr id="10" name="Picture 9">
            <a:extLst>
              <a:ext uri="{FF2B5EF4-FFF2-40B4-BE49-F238E27FC236}">
                <a16:creationId xmlns:a16="http://schemas.microsoft.com/office/drawing/2014/main" id="{86A99397-8256-7586-FB30-C59295EDBD5A}"/>
              </a:ext>
            </a:extLst>
          </p:cNvPr>
          <p:cNvPicPr>
            <a:picLocks noChangeAspect="1"/>
          </p:cNvPicPr>
          <p:nvPr/>
        </p:nvPicPr>
        <p:blipFill rotWithShape="1">
          <a:blip r:embed="rId5">
            <a:extLst>
              <a:ext uri="{28A0092B-C50C-407E-A947-70E740481C1C}">
                <a14:useLocalDpi xmlns:a14="http://schemas.microsoft.com/office/drawing/2010/main" val="0"/>
              </a:ext>
            </a:extLst>
          </a:blip>
          <a:srcRect t="7152" b="47950"/>
          <a:stretch/>
        </p:blipFill>
        <p:spPr>
          <a:xfrm>
            <a:off x="260759" y="4382417"/>
            <a:ext cx="2553056" cy="2420905"/>
          </a:xfrm>
          <a:prstGeom prst="rect">
            <a:avLst/>
          </a:prstGeom>
        </p:spPr>
      </p:pic>
      <p:pic>
        <p:nvPicPr>
          <p:cNvPr id="12" name="Picture 11" descr="A screenshot of a computer&#10;&#10;Description automatically generated">
            <a:extLst>
              <a:ext uri="{FF2B5EF4-FFF2-40B4-BE49-F238E27FC236}">
                <a16:creationId xmlns:a16="http://schemas.microsoft.com/office/drawing/2014/main" id="{5C980645-1204-7FAE-E1D1-01F24809F05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66990" y="1028072"/>
            <a:ext cx="2514951" cy="5287113"/>
          </a:xfrm>
          <a:prstGeom prst="rect">
            <a:avLst/>
          </a:prstGeom>
        </p:spPr>
      </p:pic>
      <p:pic>
        <p:nvPicPr>
          <p:cNvPr id="14" name="Picture 13" descr="A screenshot of a computer&#10;&#10;Description automatically generated">
            <a:extLst>
              <a:ext uri="{FF2B5EF4-FFF2-40B4-BE49-F238E27FC236}">
                <a16:creationId xmlns:a16="http://schemas.microsoft.com/office/drawing/2014/main" id="{70000E06-6DD2-806C-4C31-11D9D2514B8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686575" y="1040875"/>
            <a:ext cx="2505425" cy="5391902"/>
          </a:xfrm>
          <a:prstGeom prst="rect">
            <a:avLst/>
          </a:prstGeom>
        </p:spPr>
      </p:pic>
    </p:spTree>
    <p:extLst>
      <p:ext uri="{BB962C8B-B14F-4D97-AF65-F5344CB8AC3E}">
        <p14:creationId xmlns:p14="http://schemas.microsoft.com/office/powerpoint/2010/main" val="6314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C56F4-3CF0-C6FC-C57F-78DD16C680EF}"/>
              </a:ext>
            </a:extLst>
          </p:cNvPr>
          <p:cNvSpPr>
            <a:spLocks noGrp="1"/>
          </p:cNvSpPr>
          <p:nvPr>
            <p:ph type="title"/>
          </p:nvPr>
        </p:nvSpPr>
        <p:spPr>
          <a:xfrm>
            <a:off x="342986" y="562678"/>
            <a:ext cx="10515600" cy="973394"/>
          </a:xfrm>
        </p:spPr>
        <p:txBody>
          <a:bodyPr>
            <a:normAutofit/>
          </a:bodyPr>
          <a:lstStyle/>
          <a:p>
            <a:r>
              <a:rPr lang="en-US" sz="3200" dirty="0"/>
              <a:t>Cardinality – Model View</a:t>
            </a:r>
            <a:endParaRPr lang="en-US" sz="3200" i="1" dirty="0"/>
          </a:p>
        </p:txBody>
      </p:sp>
      <p:pic>
        <p:nvPicPr>
          <p:cNvPr id="5" name="Picture 4" descr="A screenshot of a computer&#10;&#10;Description automatically generated">
            <a:extLst>
              <a:ext uri="{FF2B5EF4-FFF2-40B4-BE49-F238E27FC236}">
                <a16:creationId xmlns:a16="http://schemas.microsoft.com/office/drawing/2014/main" id="{CCAEC3BA-D0A1-2C9D-A45B-F3A0BD89237A}"/>
              </a:ext>
            </a:extLst>
          </p:cNvPr>
          <p:cNvPicPr>
            <a:picLocks noChangeAspect="1"/>
          </p:cNvPicPr>
          <p:nvPr/>
        </p:nvPicPr>
        <p:blipFill rotWithShape="1">
          <a:blip r:embed="rId3">
            <a:extLst>
              <a:ext uri="{28A0092B-C50C-407E-A947-70E740481C1C}">
                <a14:useLocalDpi xmlns:a14="http://schemas.microsoft.com/office/drawing/2010/main" val="0"/>
              </a:ext>
            </a:extLst>
          </a:blip>
          <a:srcRect l="72298"/>
          <a:stretch/>
        </p:blipFill>
        <p:spPr>
          <a:xfrm>
            <a:off x="9231577" y="1315594"/>
            <a:ext cx="2617437" cy="4609878"/>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28891532-06A4-3739-2A44-197EE6D119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2986" y="2100888"/>
            <a:ext cx="8527577" cy="2583199"/>
          </a:xfrm>
          <a:prstGeom prst="rect">
            <a:avLst/>
          </a:prstGeom>
        </p:spPr>
      </p:pic>
    </p:spTree>
    <p:extLst>
      <p:ext uri="{BB962C8B-B14F-4D97-AF65-F5344CB8AC3E}">
        <p14:creationId xmlns:p14="http://schemas.microsoft.com/office/powerpoint/2010/main" val="84358847"/>
      </p:ext>
    </p:extLst>
  </p:cSld>
  <p:clrMapOvr>
    <a:masterClrMapping/>
  </p:clrMapOvr>
</p:sld>
</file>

<file path=ppt/theme/theme1.xml><?xml version="1.0" encoding="utf-8"?>
<a:theme xmlns:a="http://schemas.openxmlformats.org/drawingml/2006/main" name="Office 2013 - 2022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Georgia">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2560</TotalTime>
  <Words>3442</Words>
  <Application>Microsoft Office PowerPoint</Application>
  <PresentationFormat>Widescreen</PresentationFormat>
  <Paragraphs>206</Paragraphs>
  <Slides>20</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Aptos</vt:lpstr>
      <vt:lpstr>Arial</vt:lpstr>
      <vt:lpstr>Bahnschrift Light</vt:lpstr>
      <vt:lpstr>Georgia</vt:lpstr>
      <vt:lpstr>Times New Roman</vt:lpstr>
      <vt:lpstr>Wingdings</vt:lpstr>
      <vt:lpstr>Office 2013 - 2022 Theme</vt:lpstr>
      <vt:lpstr>Business Intelligence Application</vt:lpstr>
      <vt:lpstr>What is Business Intelligence?</vt:lpstr>
      <vt:lpstr>BI Tools and Techniques</vt:lpstr>
      <vt:lpstr>BI tools and decision making – Uber</vt:lpstr>
      <vt:lpstr>Preprocessing on LinkedIn Dataset</vt:lpstr>
      <vt:lpstr>Preprocessing with Power Query – transforming timestamps with add custom column on ‘employee_counts’ and ‘job_postings’</vt:lpstr>
      <vt:lpstr>Preprocessing with Power Query – replace values</vt:lpstr>
      <vt:lpstr>Preprocessing with Power Query – Applied steps </vt:lpstr>
      <vt:lpstr>Cardinality – Model View</vt:lpstr>
      <vt:lpstr>Dashboards &amp; Visualizations</vt:lpstr>
      <vt:lpstr>Questions to lead with – as a LinkedIn DA</vt:lpstr>
      <vt:lpstr>1st Dashboard – Companies, Employees and Skills Datasets</vt:lpstr>
      <vt:lpstr>1st Dashboard – Filtered on work type ‘Internship’</vt:lpstr>
      <vt:lpstr>2nd Dashboard – Job Postings</vt:lpstr>
      <vt:lpstr>2nd Dashboard –Sponsored postings by Verizon  </vt:lpstr>
      <vt:lpstr>Security Issues in BI </vt:lpstr>
      <vt:lpstr>Security Measures &amp; Regulations Compliance</vt:lpstr>
      <vt:lpstr>BI and Data Governance</vt:lpstr>
      <vt:lpstr>Orange Telecom and Arab Bank Data Governance Practices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Intelligence Application</dc:title>
  <dc:creator>Saja.Abdulazeez</dc:creator>
  <cp:lastModifiedBy>Saja.Abdulazeez</cp:lastModifiedBy>
  <cp:revision>59</cp:revision>
  <dcterms:created xsi:type="dcterms:W3CDTF">2024-05-17T15:20:37Z</dcterms:created>
  <dcterms:modified xsi:type="dcterms:W3CDTF">2024-06-06T12:19:08Z</dcterms:modified>
</cp:coreProperties>
</file>