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b="1" i="1" dirty="0"/>
              <a:t>STUDENT NAME: </a:t>
            </a:r>
            <a:r>
              <a:rPr lang="en-GB" sz="2400" b="1" i="1" dirty="0" err="1"/>
              <a:t>Shabana</a:t>
            </a:r>
            <a:r>
              <a:rPr lang="en-GB" sz="2400" b="1" i="1" dirty="0"/>
              <a:t> </a:t>
            </a:r>
            <a:r>
              <a:rPr lang="en-GB" sz="2400" b="1" i="1" dirty="0" err="1"/>
              <a:t>Begam.A</a:t>
            </a:r>
            <a:r>
              <a:rPr lang="en-GB" sz="2400" b="1" i="1" dirty="0"/>
              <a:t> </a:t>
            </a:r>
            <a:endParaRPr lang="en-US" sz="2400" b="1" i="1" dirty="0"/>
          </a:p>
          <a:p>
            <a:r>
              <a:rPr lang="en-US" sz="2400" b="1" i="1" dirty="0"/>
              <a:t>REGISTER NO AND NMID: </a:t>
            </a:r>
            <a:r>
              <a:rPr lang="en-GB" sz="2400" b="1" i="1" dirty="0"/>
              <a:t>24132120500122028 and 47155F4F4B2339396734E2BD990F879A</a:t>
            </a:r>
            <a:endParaRPr lang="en-US" sz="2400" b="1" i="1" dirty="0">
              <a:cs typeface="Calibri"/>
            </a:endParaRPr>
          </a:p>
          <a:p>
            <a:r>
              <a:rPr lang="en-US" sz="2400" b="1" i="1" dirty="0"/>
              <a:t>DEPARTMENT:</a:t>
            </a:r>
            <a:r>
              <a:rPr lang="en-GB" sz="2400" b="1" i="1" dirty="0"/>
              <a:t>Bachelor of Computer Applications</a:t>
            </a:r>
            <a:endParaRPr lang="en-US" sz="2400" b="1" i="1" dirty="0"/>
          </a:p>
          <a:p>
            <a:r>
              <a:rPr lang="en-US" sz="2400" b="1" i="1" dirty="0"/>
              <a:t>COLLEGE: </a:t>
            </a:r>
            <a:r>
              <a:rPr lang="en-GB" sz="2400" b="1" i="1" dirty="0" err="1"/>
              <a:t>Siddhar</a:t>
            </a:r>
            <a:r>
              <a:rPr lang="en-GB" sz="2400" b="1" i="1" dirty="0"/>
              <a:t> </a:t>
            </a:r>
            <a:r>
              <a:rPr lang="en-GB" sz="2400" b="1" i="1" dirty="0" err="1"/>
              <a:t>Sivagnaani</a:t>
            </a:r>
            <a:r>
              <a:rPr lang="en-GB" sz="2400" b="1" i="1" dirty="0"/>
              <a:t> Arts and science college </a:t>
            </a:r>
            <a:endParaRPr lang="en-US" sz="2400" b="1" i="1" dirty="0"/>
          </a:p>
          <a:p>
            <a:r>
              <a:rPr lang="en-US" sz="2400" b="1" i="1" dirty="0"/>
              <a:t>           </a:t>
            </a:r>
            <a:endParaRPr lang="en-IN" sz="2400"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BB785CA1-B477-B899-B46E-F1212C6E4D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1325634"/>
            <a:ext cx="7598229" cy="545600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CFA29E20-0896-5A7A-4E50-3228FA578766}"/>
              </a:ext>
            </a:extLst>
          </p:cNvPr>
          <p:cNvSpPr txBox="1"/>
          <p:nvPr/>
        </p:nvSpPr>
        <p:spPr>
          <a:xfrm>
            <a:off x="1524001" y="1946255"/>
            <a:ext cx="6767286" cy="3139321"/>
          </a:xfrm>
          <a:prstGeom prst="rect">
            <a:avLst/>
          </a:prstGeom>
          <a:noFill/>
        </p:spPr>
        <p:txBody>
          <a:bodyPr wrap="square">
            <a:spAutoFit/>
          </a:bodyPr>
          <a:lstStyle/>
          <a:p>
            <a:r>
              <a:rPr lang="en-GB" b="1" i="1" dirty="0"/>
              <a:t>The Student Portfolio Website provides an effective online platform for students to present their personal details, skills, and projects in a professional way. Unlike traditional paper resumes, this website is interactive, easy to access, and visually appealing. It is developed using the fundamentals of web development — HTML for structure, CSS for design, and JavaScript for interactivity. The project not only helps students showcase their profile to recruiters and faculty but also improves their practical knowledge in creating and hosting websites. Overall, this project demonstrates the importance of web technologies in building a personal brand and enhancing career opportunities.</a:t>
            </a:r>
            <a:endParaRPr lang="en-US" b="1"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14400" y="-5198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b="1" i="1"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itle 22">
            <a:extLst>
              <a:ext uri="{FF2B5EF4-FFF2-40B4-BE49-F238E27FC236}">
                <a16:creationId xmlns:a16="http://schemas.microsoft.com/office/drawing/2014/main" id="{B1D25D8B-ECAA-30FC-41C6-A1471CAC9D30}"/>
              </a:ext>
            </a:extLst>
          </p:cNvPr>
          <p:cNvSpPr>
            <a:spLocks noGrp="1"/>
          </p:cNvSpPr>
          <p:nvPr>
            <p:ph type="title"/>
          </p:nvPr>
        </p:nvSpPr>
        <p:spPr>
          <a:xfrm>
            <a:off x="2107944" y="3199034"/>
            <a:ext cx="10681335" cy="738664"/>
          </a:xfrm>
        </p:spPr>
        <p:txBody>
          <a:bodyPr/>
          <a:lstStyle/>
          <a:p>
            <a:r>
              <a:rPr lang="en-GB" i="1" dirty="0"/>
              <a:t>DIGITAL</a:t>
            </a:r>
            <a:r>
              <a:rPr lang="en-GB" b="0" dirty="0"/>
              <a:t> </a:t>
            </a:r>
            <a:r>
              <a:rPr lang="en-GB" i="1" dirty="0"/>
              <a:t>STUDENT</a:t>
            </a:r>
            <a:r>
              <a:rPr lang="en-GB" b="0" dirty="0"/>
              <a:t> </a:t>
            </a:r>
            <a:r>
              <a:rPr lang="en-GB" i="1" dirty="0"/>
              <a:t>PORTFOLIO</a:t>
            </a:r>
            <a:r>
              <a:rPr lang="en-GB" b="0" dirty="0"/>
              <a:t> </a:t>
            </a:r>
            <a:endParaRPr lang="en-US" b="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1" i="1"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i="1" dirty="0">
                <a:solidFill>
                  <a:srgbClr val="0D0D0D"/>
                </a:solidFill>
                <a:latin typeface="Times New Roman" panose="02020603050405020304" pitchFamily="18" charset="0"/>
                <a:cs typeface="Times New Roman" panose="02020603050405020304" pitchFamily="18" charset="0"/>
              </a:rPr>
              <a:t>Tools and Technologies</a:t>
            </a:r>
            <a:endParaRPr lang="en-US" sz="2800" b="1" i="1"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i="1" dirty="0">
                <a:solidFill>
                  <a:srgbClr val="0D0D0D"/>
                </a:solidFill>
                <a:latin typeface="Times New Roman" panose="02020603050405020304" pitchFamily="18" charset="0"/>
                <a:cs typeface="Times New Roman" panose="02020603050405020304" pitchFamily="18" charset="0"/>
              </a:rPr>
              <a:t>Features and Functionality</a:t>
            </a:r>
            <a:endParaRPr lang="en-US" sz="2800" b="1" i="1"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Results and </a:t>
            </a:r>
            <a:r>
              <a:rPr lang="en-US" sz="2800" b="1" i="1" dirty="0">
                <a:solidFill>
                  <a:srgbClr val="0D0D0D"/>
                </a:solidFill>
                <a:latin typeface="Times New Roman" panose="02020603050405020304" pitchFamily="18" charset="0"/>
                <a:cs typeface="Times New Roman" panose="02020603050405020304" pitchFamily="18" charset="0"/>
              </a:rPr>
              <a:t>Screenshots</a:t>
            </a:r>
            <a:endParaRPr lang="en-US" sz="2800" b="1" i="1"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1"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1" i="1" dirty="0" err="1">
                <a:solidFill>
                  <a:srgbClr val="0D0D0D"/>
                </a:solidFill>
                <a:latin typeface="Times New Roman" panose="02020603050405020304" pitchFamily="18" charset="0"/>
                <a:cs typeface="Times New Roman" panose="02020603050405020304" pitchFamily="18" charset="0"/>
              </a:rPr>
              <a:t>Github</a:t>
            </a:r>
            <a:r>
              <a:rPr lang="en-US" sz="2800" b="1" i="1" dirty="0">
                <a:solidFill>
                  <a:srgbClr val="0D0D0D"/>
                </a:solidFill>
                <a:latin typeface="Times New Roman" panose="02020603050405020304" pitchFamily="18" charset="0"/>
                <a:cs typeface="Times New Roman" panose="02020603050405020304" pitchFamily="18" charset="0"/>
              </a:rPr>
              <a:t> Link</a:t>
            </a:r>
            <a:endParaRPr lang="en-US" sz="2800" b="1" i="1" dirty="0">
              <a:solidFill>
                <a:srgbClr val="0D0D0D"/>
              </a:solidFill>
              <a:effectLst/>
              <a:latin typeface="Times New Roman" panose="02020603050405020304" pitchFamily="18" charset="0"/>
              <a:cs typeface="Times New Roman" panose="02020603050405020304" pitchFamily="18" charset="0"/>
            </a:endParaRPr>
          </a:p>
          <a:p>
            <a:endParaRPr lang="en-IN" sz="2800"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5BBD1BB-2642-22C9-4A9C-AE6ECE003BC5}"/>
              </a:ext>
            </a:extLst>
          </p:cNvPr>
          <p:cNvSpPr txBox="1"/>
          <p:nvPr/>
        </p:nvSpPr>
        <p:spPr>
          <a:xfrm>
            <a:off x="2424341" y="2023229"/>
            <a:ext cx="5567134" cy="3139321"/>
          </a:xfrm>
          <a:prstGeom prst="rect">
            <a:avLst/>
          </a:prstGeom>
          <a:noFill/>
        </p:spPr>
        <p:txBody>
          <a:bodyPr wrap="square">
            <a:spAutoFit/>
          </a:bodyPr>
          <a:lstStyle/>
          <a:p>
            <a:r>
              <a:rPr lang="en-GB" b="1" i="1" dirty="0"/>
              <a:t>In the current digital era, students mostly rely on paper resumes to present their skills and achievements. This creates a limitation, as resumes are static and cannot fully highlight their projects, talents, or creativity. Employers and academic evaluators prefer a more interactive and professional medium to understand a student’s profile. To overcome this issue, a personal portfolio website can be developed, which provides an online platform for students to showcase their academic details, technical skills, and project work in an attractive and accessible way.</a:t>
            </a:r>
            <a:endParaRPr lang="en-US" b="1"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A95EA9DD-5A1C-3999-8D32-087A32DA8E85}"/>
              </a:ext>
            </a:extLst>
          </p:cNvPr>
          <p:cNvSpPr txBox="1"/>
          <p:nvPr/>
        </p:nvSpPr>
        <p:spPr>
          <a:xfrm>
            <a:off x="1469571" y="2019300"/>
            <a:ext cx="7325177" cy="3693319"/>
          </a:xfrm>
          <a:prstGeom prst="rect">
            <a:avLst/>
          </a:prstGeom>
          <a:noFill/>
        </p:spPr>
        <p:txBody>
          <a:bodyPr wrap="square">
            <a:spAutoFit/>
          </a:bodyPr>
          <a:lstStyle/>
          <a:p>
            <a:r>
              <a:rPr lang="en-GB" b="1" i="1" dirty="0"/>
              <a:t>This project is a Student Portfolio Website developed using HTML, CSS, and JavaScript. The main purpose of the project is to provide students with an online platform to showcase their personal details, academic qualifications, technical skills, and project work in an attractive and professional way. Unlike paper resumes, a portfolio website is interactive, accessible from anywhere, and helps students present their profile more </a:t>
            </a:r>
            <a:r>
              <a:rPr lang="en-GB" b="1" i="1" dirty="0" err="1"/>
              <a:t>effectively.The</a:t>
            </a:r>
            <a:r>
              <a:rPr lang="en-GB" b="1" i="1" dirty="0"/>
              <a:t> website consists of different sections such as About Me, Skills, Projects, and Contact Form. The HTML part is used to design the structure, CSS is used for styling and layout, and JavaScript is used to add interactivity like form validation and alerts. This project demonstrates the fundamentals of web development and gives students a real-time experience of creating and hosting a website on platforms like </a:t>
            </a:r>
            <a:r>
              <a:rPr lang="en-GB" b="1" i="1" dirty="0" err="1"/>
              <a:t>gitHub</a:t>
            </a:r>
            <a:r>
              <a:rPr lang="en-GB" b="1" i="1" dirty="0"/>
              <a:t> pages</a:t>
            </a:r>
            <a:endParaRPr lang="en-US" b="1"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9064F34F-0D7C-7FAC-A9D5-65806B4C427A}"/>
              </a:ext>
            </a:extLst>
          </p:cNvPr>
          <p:cNvSpPr txBox="1"/>
          <p:nvPr/>
        </p:nvSpPr>
        <p:spPr>
          <a:xfrm>
            <a:off x="1973037" y="2019300"/>
            <a:ext cx="6105070" cy="2308324"/>
          </a:xfrm>
          <a:prstGeom prst="rect">
            <a:avLst/>
          </a:prstGeom>
          <a:noFill/>
        </p:spPr>
        <p:txBody>
          <a:bodyPr wrap="square">
            <a:spAutoFit/>
          </a:bodyPr>
          <a:lstStyle/>
          <a:p>
            <a:r>
              <a:rPr lang="en-GB" b="1" i="1" dirty="0"/>
              <a:t>1.Students (to showcase their profile)</a:t>
            </a:r>
          </a:p>
          <a:p>
            <a:endParaRPr lang="en-GB" b="1" i="1" dirty="0"/>
          </a:p>
          <a:p>
            <a:r>
              <a:rPr lang="en-GB" b="1" i="1" dirty="0"/>
              <a:t>2.Recruiters / Employers (to view skills &amp; hire)</a:t>
            </a:r>
          </a:p>
          <a:p>
            <a:endParaRPr lang="en-GB" b="1" i="1" dirty="0"/>
          </a:p>
          <a:p>
            <a:r>
              <a:rPr lang="en-GB" b="1" i="1" dirty="0"/>
              <a:t>3.College Faculties (to evaluate students)</a:t>
            </a:r>
          </a:p>
          <a:p>
            <a:endParaRPr lang="en-GB" b="1" i="1" dirty="0"/>
          </a:p>
          <a:p>
            <a:r>
              <a:rPr lang="en-GB" b="1" i="1" dirty="0"/>
              <a:t>4.Peers &amp; Public (to know about students work)</a:t>
            </a:r>
          </a:p>
          <a:p>
            <a:endParaRPr lang="en-US" b="1"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3E9B5B97-1E7C-F79C-99BF-E2044BD175F0}"/>
              </a:ext>
            </a:extLst>
          </p:cNvPr>
          <p:cNvSpPr txBox="1"/>
          <p:nvPr/>
        </p:nvSpPr>
        <p:spPr>
          <a:xfrm>
            <a:off x="3043465" y="1946255"/>
            <a:ext cx="6105070" cy="3416320"/>
          </a:xfrm>
          <a:prstGeom prst="rect">
            <a:avLst/>
          </a:prstGeom>
          <a:noFill/>
        </p:spPr>
        <p:txBody>
          <a:bodyPr wrap="square">
            <a:spAutoFit/>
          </a:bodyPr>
          <a:lstStyle/>
          <a:p>
            <a:r>
              <a:rPr lang="en-GB" b="1" i="1" dirty="0"/>
              <a:t>1.HTML5 – Structure of the website</a:t>
            </a:r>
          </a:p>
          <a:p>
            <a:endParaRPr lang="en-GB" b="1" i="1" dirty="0"/>
          </a:p>
          <a:p>
            <a:r>
              <a:rPr lang="en-GB" b="1" i="1" dirty="0"/>
              <a:t>2.CSS3 – Styling and layout</a:t>
            </a:r>
          </a:p>
          <a:p>
            <a:endParaRPr lang="en-GB" b="1" i="1" dirty="0"/>
          </a:p>
          <a:p>
            <a:r>
              <a:rPr lang="en-GB" b="1" i="1" dirty="0"/>
              <a:t>3.JavaScript – Interactivity and validation</a:t>
            </a:r>
          </a:p>
          <a:p>
            <a:endParaRPr lang="en-GB" b="1" i="1" dirty="0"/>
          </a:p>
          <a:p>
            <a:r>
              <a:rPr lang="en-GB" b="1" i="1" dirty="0"/>
              <a:t>4.Vs Code / Notepad++ – Code editor </a:t>
            </a:r>
          </a:p>
          <a:p>
            <a:endParaRPr lang="en-GB" b="1" i="1" dirty="0"/>
          </a:p>
          <a:p>
            <a:r>
              <a:rPr lang="en-GB" b="1" i="1" dirty="0"/>
              <a:t>5.Web Browser (Chrome) – Testing the website</a:t>
            </a:r>
          </a:p>
          <a:p>
            <a:endParaRPr lang="en-GB" b="1" i="1" dirty="0"/>
          </a:p>
          <a:p>
            <a:r>
              <a:rPr lang="en-GB" b="1" i="1" dirty="0"/>
              <a:t>6.GitHub – Hosting and version control</a:t>
            </a:r>
          </a:p>
          <a:p>
            <a:endParaRPr lang="en-GB" b="1"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DF57CDF8-5E56-06E4-6EA2-11C6852962F7}"/>
              </a:ext>
            </a:extLst>
          </p:cNvPr>
          <p:cNvSpPr txBox="1"/>
          <p:nvPr/>
        </p:nvSpPr>
        <p:spPr>
          <a:xfrm>
            <a:off x="3043465" y="1708661"/>
            <a:ext cx="6105070" cy="3970318"/>
          </a:xfrm>
          <a:prstGeom prst="rect">
            <a:avLst/>
          </a:prstGeom>
          <a:noFill/>
        </p:spPr>
        <p:txBody>
          <a:bodyPr wrap="square">
            <a:spAutoFit/>
          </a:bodyPr>
          <a:lstStyle/>
          <a:p>
            <a:r>
              <a:rPr lang="en-GB" b="1" i="1" dirty="0"/>
              <a:t>Header → Website name + navigation links.</a:t>
            </a:r>
          </a:p>
          <a:p>
            <a:endParaRPr lang="en-GB" b="1" i="1" dirty="0"/>
          </a:p>
          <a:p>
            <a:r>
              <a:rPr lang="en-GB" b="1" i="1" dirty="0"/>
              <a:t>About → Small intro about me.</a:t>
            </a:r>
          </a:p>
          <a:p>
            <a:endParaRPr lang="en-GB" b="1" i="1" dirty="0"/>
          </a:p>
          <a:p>
            <a:r>
              <a:rPr lang="en-GB" b="1" i="1" dirty="0"/>
              <a:t>Skills → My technical abilities.</a:t>
            </a:r>
          </a:p>
          <a:p>
            <a:endParaRPr lang="en-GB" b="1" i="1" dirty="0"/>
          </a:p>
          <a:p>
            <a:r>
              <a:rPr lang="en-GB" b="1" i="1" dirty="0"/>
              <a:t>Project → List of works I have done.(HTML,CSS,JAVASCRIPT)</a:t>
            </a:r>
          </a:p>
          <a:p>
            <a:endParaRPr lang="en-GB" b="1" i="1" dirty="0"/>
          </a:p>
          <a:p>
            <a:r>
              <a:rPr lang="en-GB" b="1" i="1" dirty="0"/>
              <a:t>Contact → Simple form to reach me(email)</a:t>
            </a:r>
          </a:p>
          <a:p>
            <a:endParaRPr lang="en-GB" b="1" i="1" dirty="0"/>
          </a:p>
          <a:p>
            <a:r>
              <a:rPr lang="en-GB" b="1" i="1" dirty="0"/>
              <a:t>Footer → Copyright note</a:t>
            </a:r>
          </a:p>
          <a:p>
            <a:endParaRPr lang="en-GB" b="1" i="1" dirty="0"/>
          </a:p>
          <a:p>
            <a:r>
              <a:rPr lang="en-GB" b="1" i="1" dirty="0"/>
              <a:t>“My portfolio layout has header, about, skills, projects, contact, and footer sections” .</a:t>
            </a:r>
            <a:endParaRPr lang="en-US" b="1"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4BC5F841-F67E-0C82-4019-D6FFBBFCFA26}"/>
              </a:ext>
            </a:extLst>
          </p:cNvPr>
          <p:cNvSpPr txBox="1"/>
          <p:nvPr/>
        </p:nvSpPr>
        <p:spPr>
          <a:xfrm>
            <a:off x="2716892" y="1143634"/>
            <a:ext cx="6105070" cy="5909310"/>
          </a:xfrm>
          <a:prstGeom prst="rect">
            <a:avLst/>
          </a:prstGeom>
          <a:noFill/>
        </p:spPr>
        <p:txBody>
          <a:bodyPr wrap="square">
            <a:spAutoFit/>
          </a:bodyPr>
          <a:lstStyle/>
          <a:p>
            <a:r>
              <a:rPr lang="en-GB" b="1" i="1" dirty="0"/>
              <a:t>User-Friendly Design → The website is simple and clean, so anyone can easily navigate</a:t>
            </a:r>
          </a:p>
          <a:p>
            <a:endParaRPr lang="en-GB" b="1" i="1" dirty="0"/>
          </a:p>
          <a:p>
            <a:r>
              <a:rPr lang="en-GB" b="1" i="1" dirty="0"/>
              <a:t>Header &amp; Navigation → Provides quick links to each section like About, Skills, Projects, and Contact.</a:t>
            </a:r>
          </a:p>
          <a:p>
            <a:endParaRPr lang="en-GB" b="1" i="1" dirty="0"/>
          </a:p>
          <a:p>
            <a:r>
              <a:rPr lang="en-GB" b="1" i="1" dirty="0"/>
              <a:t>About Section → Gives a short introduction of the student</a:t>
            </a:r>
          </a:p>
          <a:p>
            <a:endParaRPr lang="en-GB" b="1" i="1" dirty="0"/>
          </a:p>
          <a:p>
            <a:r>
              <a:rPr lang="en-GB" b="1" i="1" dirty="0" err="1"/>
              <a:t>SkillsSection</a:t>
            </a:r>
            <a:r>
              <a:rPr lang="en-GB" b="1" i="1" dirty="0"/>
              <a:t> → Highlights technical abilities such as HTML, CSS, JavaScript, etc.</a:t>
            </a:r>
          </a:p>
          <a:p>
            <a:endParaRPr lang="en-GB" b="1" i="1" dirty="0"/>
          </a:p>
          <a:p>
            <a:r>
              <a:rPr lang="en-GB" b="1" i="1" dirty="0"/>
              <a:t>Projects Section → Displays the list of projects completed by the student.</a:t>
            </a:r>
          </a:p>
          <a:p>
            <a:endParaRPr lang="en-GB" b="1" i="1" dirty="0"/>
          </a:p>
          <a:p>
            <a:r>
              <a:rPr lang="en-GB" b="1" i="1" dirty="0"/>
              <a:t>Contact Form → Allows visitors to send their details (name, email, message).</a:t>
            </a:r>
          </a:p>
          <a:p>
            <a:endParaRPr lang="en-GB" b="1" i="1" dirty="0"/>
          </a:p>
          <a:p>
            <a:r>
              <a:rPr lang="en-GB" b="1" i="1" dirty="0"/>
              <a:t>JavaScript Functionality → Validates the contact form and gives a success </a:t>
            </a:r>
            <a:r>
              <a:rPr lang="en-GB" b="1" i="1" dirty="0" err="1"/>
              <a:t>mmessage</a:t>
            </a:r>
            <a:r>
              <a:rPr lang="en-GB" b="1" i="1" dirty="0"/>
              <a:t>.</a:t>
            </a:r>
          </a:p>
          <a:p>
            <a:endParaRPr lang="en-GB" b="1" i="1" dirty="0"/>
          </a:p>
          <a:p>
            <a:r>
              <a:rPr lang="en-GB" b="1" i="1" dirty="0"/>
              <a:t>Footer → Shows copyright note at the bottom of the page</a:t>
            </a:r>
            <a:endParaRPr lang="en-US" b="1" i="1"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DIGITAL STUDENT PORTFOLIO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sajathibegam2005@gmail.com</cp:lastModifiedBy>
  <cp:revision>29</cp:revision>
  <dcterms:created xsi:type="dcterms:W3CDTF">2024-03-29T15:07:22Z</dcterms:created>
  <dcterms:modified xsi:type="dcterms:W3CDTF">2025-09-03T06:04:58Z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