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7" r:id="rId9"/>
    <p:sldId id="266" r:id="rId10"/>
    <p:sldId id="268" r:id="rId11"/>
    <p:sldId id="269" r:id="rId12"/>
    <p:sldId id="270" r:id="rId13"/>
    <p:sldId id="271" r:id="rId14"/>
    <p:sldId id="263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48" autoAdjust="0"/>
    <p:restoredTop sz="94660"/>
  </p:normalViewPr>
  <p:slideViewPr>
    <p:cSldViewPr snapToGrid="0">
      <p:cViewPr>
        <p:scale>
          <a:sx n="80" d="100"/>
          <a:sy n="80" d="100"/>
        </p:scale>
        <p:origin x="-348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F7048-D4C8-4DF8-942F-1965EFB495D6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70A13-F168-476C-AC1A-A3B4B4D0D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14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1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2/2/2014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2/2/2014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2/2/2014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1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1">
              <a:rPr lang="en-US" smtClean="0"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1">
              <a:rPr lang="en-US" smtClean="0"/>
              <a:t>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2/2/2014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2/2/2014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2/2/2014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2/2/2014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0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67000">
                <a:schemeClr val="bg2">
                  <a:lumMod val="60000"/>
                  <a:lumOff val="40000"/>
                  <a:alpha val="0"/>
                </a:schemeClr>
              </a:gs>
              <a:gs pos="30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1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Red</a:t>
            </a:r>
            <a:r>
              <a:rPr lang="en-US" dirty="0" smtClean="0">
                <a:solidFill>
                  <a:schemeClr val="bg2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Black </a:t>
            </a:r>
            <a:r>
              <a:rPr lang="en-US" dirty="0" smtClean="0">
                <a:solidFill>
                  <a:schemeClr val="accent4"/>
                </a:solidFill>
              </a:rPr>
              <a:t>Trees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50937"/>
            <a:ext cx="8825658" cy="1365337"/>
          </a:xfrm>
        </p:spPr>
        <p:txBody>
          <a:bodyPr/>
          <a:lstStyle/>
          <a:p>
            <a:r>
              <a:rPr lang="en-US" dirty="0" smtClean="0"/>
              <a:t>SAJAWAL SOHAIL</a:t>
            </a:r>
          </a:p>
          <a:p>
            <a:r>
              <a:rPr lang="en-US" dirty="0" smtClean="0"/>
              <a:t>Enrolled As: BCSF11M095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904690" y="4597052"/>
            <a:ext cx="876822" cy="826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345184" y="4597052"/>
            <a:ext cx="926926" cy="8267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632515" y="2981195"/>
            <a:ext cx="826718" cy="8642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3"/>
            <a:endCxn id="4" idx="0"/>
          </p:cNvCxnSpPr>
          <p:nvPr/>
        </p:nvCxnSpPr>
        <p:spPr>
          <a:xfrm flipH="1">
            <a:off x="9343101" y="3718917"/>
            <a:ext cx="410484" cy="878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5"/>
            <a:endCxn id="5" idx="0"/>
          </p:cNvCxnSpPr>
          <p:nvPr/>
        </p:nvCxnSpPr>
        <p:spPr>
          <a:xfrm>
            <a:off x="10338163" y="3718917"/>
            <a:ext cx="470484" cy="878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38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399" y="601249"/>
            <a:ext cx="21114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CASE 3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63202" y="1816273"/>
            <a:ext cx="642377" cy="6764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0824" y="2732761"/>
            <a:ext cx="642377" cy="676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969127" y="3748306"/>
            <a:ext cx="642377" cy="6764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969127" y="2393621"/>
            <a:ext cx="188149" cy="438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5"/>
            <a:endCxn id="6" idx="0"/>
          </p:cNvCxnSpPr>
          <p:nvPr/>
        </p:nvCxnSpPr>
        <p:spPr>
          <a:xfrm>
            <a:off x="969127" y="3310109"/>
            <a:ext cx="321189" cy="438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>
            <a:off x="1658437" y="3089537"/>
            <a:ext cx="1302707" cy="239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4689680" y="3093205"/>
            <a:ext cx="1240076" cy="216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7949002" y="3050663"/>
            <a:ext cx="1240076" cy="216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03175" y="4763851"/>
            <a:ext cx="642377" cy="676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6" idx="3"/>
            <a:endCxn id="27" idx="0"/>
          </p:cNvCxnSpPr>
          <p:nvPr/>
        </p:nvCxnSpPr>
        <p:spPr>
          <a:xfrm flipH="1">
            <a:off x="724364" y="4325654"/>
            <a:ext cx="338837" cy="438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094847" y="1758248"/>
            <a:ext cx="642377" cy="6764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3373632" y="2854566"/>
            <a:ext cx="642377" cy="6764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744504" y="3859888"/>
            <a:ext cx="642377" cy="676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54" name="Straight Arrow Connector 53"/>
          <p:cNvCxnSpPr>
            <a:stCxn id="51" idx="3"/>
            <a:endCxn id="52" idx="7"/>
          </p:cNvCxnSpPr>
          <p:nvPr/>
        </p:nvCxnSpPr>
        <p:spPr>
          <a:xfrm flipH="1">
            <a:off x="3921935" y="2335596"/>
            <a:ext cx="266986" cy="618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3"/>
            <a:endCxn id="53" idx="0"/>
          </p:cNvCxnSpPr>
          <p:nvPr/>
        </p:nvCxnSpPr>
        <p:spPr>
          <a:xfrm flipH="1">
            <a:off x="3065693" y="3431914"/>
            <a:ext cx="402013" cy="427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995799" y="3939542"/>
            <a:ext cx="642377" cy="676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57" name="Straight Arrow Connector 56"/>
          <p:cNvCxnSpPr>
            <a:stCxn id="52" idx="5"/>
            <a:endCxn id="56" idx="0"/>
          </p:cNvCxnSpPr>
          <p:nvPr/>
        </p:nvCxnSpPr>
        <p:spPr>
          <a:xfrm>
            <a:off x="3921935" y="3431914"/>
            <a:ext cx="395053" cy="507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7217625" y="2831818"/>
            <a:ext cx="642377" cy="6764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6404228" y="1956361"/>
            <a:ext cx="642377" cy="6764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5971475" y="2885987"/>
            <a:ext cx="642377" cy="676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69" name="Straight Arrow Connector 68"/>
          <p:cNvCxnSpPr>
            <a:stCxn id="66" idx="1"/>
            <a:endCxn id="67" idx="5"/>
          </p:cNvCxnSpPr>
          <p:nvPr/>
        </p:nvCxnSpPr>
        <p:spPr>
          <a:xfrm flipH="1" flipV="1">
            <a:off x="6952531" y="2533709"/>
            <a:ext cx="359168" cy="397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7" idx="3"/>
            <a:endCxn id="68" idx="0"/>
          </p:cNvCxnSpPr>
          <p:nvPr/>
        </p:nvCxnSpPr>
        <p:spPr>
          <a:xfrm flipH="1">
            <a:off x="6292664" y="2533709"/>
            <a:ext cx="205638" cy="352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6759956" y="3905818"/>
            <a:ext cx="642377" cy="676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72" name="Straight Arrow Connector 71"/>
          <p:cNvCxnSpPr>
            <a:stCxn id="66" idx="3"/>
            <a:endCxn id="71" idx="0"/>
          </p:cNvCxnSpPr>
          <p:nvPr/>
        </p:nvCxnSpPr>
        <p:spPr>
          <a:xfrm flipH="1">
            <a:off x="7081145" y="3409166"/>
            <a:ext cx="230554" cy="496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0757052" y="2848624"/>
            <a:ext cx="642377" cy="6764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9943655" y="1973167"/>
            <a:ext cx="642377" cy="6764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8" name="Oval 97"/>
          <p:cNvSpPr/>
          <p:nvPr/>
        </p:nvSpPr>
        <p:spPr>
          <a:xfrm>
            <a:off x="9510902" y="2902793"/>
            <a:ext cx="642377" cy="6764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99" name="Straight Arrow Connector 98"/>
          <p:cNvCxnSpPr>
            <a:stCxn id="96" idx="1"/>
            <a:endCxn id="97" idx="5"/>
          </p:cNvCxnSpPr>
          <p:nvPr/>
        </p:nvCxnSpPr>
        <p:spPr>
          <a:xfrm flipH="1" flipV="1">
            <a:off x="10491958" y="2550515"/>
            <a:ext cx="359168" cy="397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7" idx="3"/>
            <a:endCxn id="98" idx="0"/>
          </p:cNvCxnSpPr>
          <p:nvPr/>
        </p:nvCxnSpPr>
        <p:spPr>
          <a:xfrm flipH="1">
            <a:off x="9832091" y="2550515"/>
            <a:ext cx="205638" cy="352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10299383" y="3922624"/>
            <a:ext cx="642377" cy="676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02" name="Straight Arrow Connector 101"/>
          <p:cNvCxnSpPr>
            <a:stCxn id="96" idx="3"/>
            <a:endCxn id="101" idx="0"/>
          </p:cNvCxnSpPr>
          <p:nvPr/>
        </p:nvCxnSpPr>
        <p:spPr>
          <a:xfrm flipH="1">
            <a:off x="10620572" y="3425972"/>
            <a:ext cx="230554" cy="496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3" name="Isosceles Triangle 102"/>
          <p:cNvSpPr/>
          <p:nvPr/>
        </p:nvSpPr>
        <p:spPr>
          <a:xfrm>
            <a:off x="11172315" y="3859888"/>
            <a:ext cx="593683" cy="638828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endCxn id="103" idx="0"/>
          </p:cNvCxnSpPr>
          <p:nvPr/>
        </p:nvCxnSpPr>
        <p:spPr>
          <a:xfrm>
            <a:off x="11284152" y="3470642"/>
            <a:ext cx="185005" cy="389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08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5" grpId="0" animBg="1"/>
      <p:bldP spid="41" grpId="0" animBg="1"/>
      <p:bldP spid="51" grpId="0" animBg="1"/>
      <p:bldP spid="52" grpId="0" animBg="1"/>
      <p:bldP spid="53" grpId="0" animBg="1"/>
      <p:bldP spid="56" grpId="0" animBg="1"/>
      <p:bldP spid="66" grpId="0" animBg="1"/>
      <p:bldP spid="67" grpId="0" animBg="1"/>
      <p:bldP spid="68" grpId="0" animBg="1"/>
      <p:bldP spid="71" grpId="0" animBg="1"/>
      <p:bldP spid="96" grpId="0" animBg="1"/>
      <p:bldP spid="97" grpId="0" animBg="1"/>
      <p:bldP spid="98" grpId="0" animBg="1"/>
      <p:bldP spid="101" grpId="0" animBg="1"/>
      <p:bldP spid="10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399" y="601249"/>
            <a:ext cx="21114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CASE 4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63202" y="1816273"/>
            <a:ext cx="642377" cy="6764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0824" y="2732761"/>
            <a:ext cx="642377" cy="676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969127" y="3748306"/>
            <a:ext cx="642377" cy="6764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969127" y="2393621"/>
            <a:ext cx="188149" cy="438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5"/>
            <a:endCxn id="6" idx="0"/>
          </p:cNvCxnSpPr>
          <p:nvPr/>
        </p:nvCxnSpPr>
        <p:spPr>
          <a:xfrm>
            <a:off x="969127" y="3310109"/>
            <a:ext cx="321189" cy="438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>
            <a:off x="1658437" y="3089537"/>
            <a:ext cx="1302707" cy="239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4689680" y="3093205"/>
            <a:ext cx="1240076" cy="216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7949002" y="3050663"/>
            <a:ext cx="1240076" cy="216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882208" y="1874110"/>
            <a:ext cx="642377" cy="6764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239830" y="2790598"/>
            <a:ext cx="642377" cy="6764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704685" y="3922624"/>
            <a:ext cx="642377" cy="676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39" name="Straight Arrow Connector 38"/>
          <p:cNvCxnSpPr>
            <a:stCxn id="36" idx="3"/>
            <a:endCxn id="37" idx="7"/>
          </p:cNvCxnSpPr>
          <p:nvPr/>
        </p:nvCxnSpPr>
        <p:spPr>
          <a:xfrm flipH="1">
            <a:off x="3788133" y="2451458"/>
            <a:ext cx="188149" cy="438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3"/>
            <a:endCxn id="38" idx="0"/>
          </p:cNvCxnSpPr>
          <p:nvPr/>
        </p:nvCxnSpPr>
        <p:spPr>
          <a:xfrm flipH="1">
            <a:off x="3025874" y="3367946"/>
            <a:ext cx="308030" cy="5546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145373" y="3367946"/>
            <a:ext cx="642377" cy="6764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482272" y="1998216"/>
            <a:ext cx="642377" cy="6764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5889513" y="3328683"/>
            <a:ext cx="642377" cy="676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46" name="Straight Arrow Connector 45"/>
          <p:cNvCxnSpPr>
            <a:stCxn id="43" idx="1"/>
            <a:endCxn id="44" idx="5"/>
          </p:cNvCxnSpPr>
          <p:nvPr/>
        </p:nvCxnSpPr>
        <p:spPr>
          <a:xfrm flipH="1" flipV="1">
            <a:off x="7030575" y="2575564"/>
            <a:ext cx="208872" cy="891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3"/>
            <a:endCxn id="45" idx="0"/>
          </p:cNvCxnSpPr>
          <p:nvPr/>
        </p:nvCxnSpPr>
        <p:spPr>
          <a:xfrm flipH="1">
            <a:off x="6210702" y="2575564"/>
            <a:ext cx="365644" cy="753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Isosceles Triangle 64"/>
          <p:cNvSpPr/>
          <p:nvPr/>
        </p:nvSpPr>
        <p:spPr>
          <a:xfrm>
            <a:off x="11047136" y="4279615"/>
            <a:ext cx="593683" cy="638828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endCxn id="65" idx="0"/>
          </p:cNvCxnSpPr>
          <p:nvPr/>
        </p:nvCxnSpPr>
        <p:spPr>
          <a:xfrm>
            <a:off x="11158973" y="3890369"/>
            <a:ext cx="185005" cy="389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0614476" y="3367946"/>
            <a:ext cx="642377" cy="6764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9951375" y="1998216"/>
            <a:ext cx="642377" cy="6764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9358616" y="3328683"/>
            <a:ext cx="642377" cy="6764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77" name="Straight Arrow Connector 76"/>
          <p:cNvCxnSpPr>
            <a:stCxn id="74" idx="1"/>
            <a:endCxn id="75" idx="5"/>
          </p:cNvCxnSpPr>
          <p:nvPr/>
        </p:nvCxnSpPr>
        <p:spPr>
          <a:xfrm flipH="1" flipV="1">
            <a:off x="10499678" y="2575564"/>
            <a:ext cx="208872" cy="891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5" idx="3"/>
            <a:endCxn id="76" idx="0"/>
          </p:cNvCxnSpPr>
          <p:nvPr/>
        </p:nvCxnSpPr>
        <p:spPr>
          <a:xfrm flipH="1">
            <a:off x="9679805" y="2575564"/>
            <a:ext cx="365644" cy="753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60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5" grpId="0" animBg="1"/>
      <p:bldP spid="41" grpId="0" animBg="1"/>
      <p:bldP spid="36" grpId="0" animBg="1"/>
      <p:bldP spid="37" grpId="0" animBg="1"/>
      <p:bldP spid="38" grpId="0" animBg="1"/>
      <p:bldP spid="43" grpId="0" animBg="1"/>
      <p:bldP spid="44" grpId="0" animBg="1"/>
      <p:bldP spid="45" grpId="0" animBg="1"/>
      <p:bldP spid="65" grpId="0" animBg="1"/>
      <p:bldP spid="74" grpId="0" animBg="1"/>
      <p:bldP spid="75" grpId="0" animBg="1"/>
      <p:bldP spid="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399" y="601249"/>
            <a:ext cx="21114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CASE 5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63202" y="1816273"/>
            <a:ext cx="642377" cy="6764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0824" y="2732761"/>
            <a:ext cx="642377" cy="6764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69127" y="3748306"/>
            <a:ext cx="642377" cy="676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969127" y="2393621"/>
            <a:ext cx="188149" cy="438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5"/>
            <a:endCxn id="6" idx="0"/>
          </p:cNvCxnSpPr>
          <p:nvPr/>
        </p:nvCxnSpPr>
        <p:spPr>
          <a:xfrm>
            <a:off x="969127" y="3310109"/>
            <a:ext cx="321189" cy="438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>
            <a:off x="1658437" y="3089537"/>
            <a:ext cx="1302707" cy="239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4689680" y="3093205"/>
            <a:ext cx="1240076" cy="216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7949002" y="3050663"/>
            <a:ext cx="1240076" cy="216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882208" y="1874110"/>
            <a:ext cx="642377" cy="6764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239830" y="2790598"/>
            <a:ext cx="642377" cy="676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704685" y="3922624"/>
            <a:ext cx="642377" cy="6764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39" name="Straight Arrow Connector 38"/>
          <p:cNvCxnSpPr>
            <a:stCxn id="36" idx="3"/>
            <a:endCxn id="37" idx="7"/>
          </p:cNvCxnSpPr>
          <p:nvPr/>
        </p:nvCxnSpPr>
        <p:spPr>
          <a:xfrm flipH="1">
            <a:off x="3788133" y="2451458"/>
            <a:ext cx="188149" cy="438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3"/>
            <a:endCxn id="38" idx="0"/>
          </p:cNvCxnSpPr>
          <p:nvPr/>
        </p:nvCxnSpPr>
        <p:spPr>
          <a:xfrm flipH="1">
            <a:off x="3025874" y="3367946"/>
            <a:ext cx="308030" cy="5546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145373" y="3367946"/>
            <a:ext cx="642377" cy="6764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482272" y="1998216"/>
            <a:ext cx="642377" cy="676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5889513" y="3328683"/>
            <a:ext cx="642377" cy="6764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46" name="Straight Arrow Connector 45"/>
          <p:cNvCxnSpPr>
            <a:stCxn id="43" idx="1"/>
            <a:endCxn id="44" idx="5"/>
          </p:cNvCxnSpPr>
          <p:nvPr/>
        </p:nvCxnSpPr>
        <p:spPr>
          <a:xfrm flipH="1" flipV="1">
            <a:off x="7030575" y="2575564"/>
            <a:ext cx="208872" cy="891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3"/>
            <a:endCxn id="45" idx="0"/>
          </p:cNvCxnSpPr>
          <p:nvPr/>
        </p:nvCxnSpPr>
        <p:spPr>
          <a:xfrm flipH="1">
            <a:off x="6210702" y="2575564"/>
            <a:ext cx="365644" cy="753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Isosceles Triangle 64"/>
          <p:cNvSpPr/>
          <p:nvPr/>
        </p:nvSpPr>
        <p:spPr>
          <a:xfrm>
            <a:off x="11047136" y="4279615"/>
            <a:ext cx="593683" cy="638828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endCxn id="65" idx="0"/>
          </p:cNvCxnSpPr>
          <p:nvPr/>
        </p:nvCxnSpPr>
        <p:spPr>
          <a:xfrm>
            <a:off x="11158973" y="3890369"/>
            <a:ext cx="185005" cy="389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0614476" y="3367946"/>
            <a:ext cx="642377" cy="6764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9951375" y="1998216"/>
            <a:ext cx="642377" cy="6764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9358616" y="3328683"/>
            <a:ext cx="642377" cy="6764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77" name="Straight Arrow Connector 76"/>
          <p:cNvCxnSpPr>
            <a:stCxn id="74" idx="1"/>
            <a:endCxn id="75" idx="5"/>
          </p:cNvCxnSpPr>
          <p:nvPr/>
        </p:nvCxnSpPr>
        <p:spPr>
          <a:xfrm flipH="1" flipV="1">
            <a:off x="10499678" y="2575564"/>
            <a:ext cx="208872" cy="891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5" idx="3"/>
            <a:endCxn id="76" idx="0"/>
          </p:cNvCxnSpPr>
          <p:nvPr/>
        </p:nvCxnSpPr>
        <p:spPr>
          <a:xfrm flipH="1">
            <a:off x="9679805" y="2575564"/>
            <a:ext cx="365644" cy="753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18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5" grpId="0" animBg="1"/>
      <p:bldP spid="41" grpId="0" animBg="1"/>
      <p:bldP spid="36" grpId="0" animBg="1"/>
      <p:bldP spid="37" grpId="0" animBg="1"/>
      <p:bldP spid="38" grpId="0" animBg="1"/>
      <p:bldP spid="43" grpId="0" animBg="1"/>
      <p:bldP spid="44" grpId="0" animBg="1"/>
      <p:bldP spid="45" grpId="0" animBg="1"/>
      <p:bldP spid="65" grpId="0" animBg="1"/>
      <p:bldP spid="74" grpId="0" animBg="1"/>
      <p:bldP spid="75" grpId="0" animBg="1"/>
      <p:bldP spid="7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399" y="601249"/>
            <a:ext cx="21114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CASE 6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63202" y="1816273"/>
            <a:ext cx="642377" cy="6764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0824" y="2732761"/>
            <a:ext cx="642377" cy="6764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969127" y="2393621"/>
            <a:ext cx="188149" cy="438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>
            <a:off x="1658437" y="3089537"/>
            <a:ext cx="1302707" cy="239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4689680" y="3093205"/>
            <a:ext cx="1240076" cy="216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882208" y="1874110"/>
            <a:ext cx="642377" cy="6764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239830" y="2790598"/>
            <a:ext cx="642377" cy="676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39" name="Straight Arrow Connector 38"/>
          <p:cNvCxnSpPr>
            <a:stCxn id="36" idx="3"/>
            <a:endCxn id="37" idx="7"/>
          </p:cNvCxnSpPr>
          <p:nvPr/>
        </p:nvCxnSpPr>
        <p:spPr>
          <a:xfrm flipH="1">
            <a:off x="3788133" y="2451458"/>
            <a:ext cx="188149" cy="438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Isosceles Triangle 27"/>
          <p:cNvSpPr/>
          <p:nvPr/>
        </p:nvSpPr>
        <p:spPr>
          <a:xfrm>
            <a:off x="2843354" y="3744448"/>
            <a:ext cx="593683" cy="638828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37" idx="3"/>
            <a:endCxn id="28" idx="0"/>
          </p:cNvCxnSpPr>
          <p:nvPr/>
        </p:nvCxnSpPr>
        <p:spPr>
          <a:xfrm flipH="1">
            <a:off x="3140196" y="3367946"/>
            <a:ext cx="193708" cy="3765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Isosceles Triangle 29"/>
          <p:cNvSpPr/>
          <p:nvPr/>
        </p:nvSpPr>
        <p:spPr>
          <a:xfrm>
            <a:off x="3679440" y="3806143"/>
            <a:ext cx="593683" cy="638828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3791277" y="3416897"/>
            <a:ext cx="185005" cy="389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23637" y="4371789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H-1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79440" y="444694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H-1</a:t>
            </a:r>
            <a:endParaRPr lang="en-US" dirty="0"/>
          </a:p>
        </p:txBody>
      </p:sp>
      <p:sp>
        <p:nvSpPr>
          <p:cNvPr id="49" name="Isosceles Triangle 48"/>
          <p:cNvSpPr/>
          <p:nvPr/>
        </p:nvSpPr>
        <p:spPr>
          <a:xfrm>
            <a:off x="7335563" y="3070963"/>
            <a:ext cx="593683" cy="638828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>
            <a:off x="7447400" y="2681717"/>
            <a:ext cx="185005" cy="389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90001" y="3679299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H-1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6887249" y="2055418"/>
            <a:ext cx="642377" cy="6764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6244871" y="2971906"/>
            <a:ext cx="642377" cy="676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58" name="Straight Arrow Connector 57"/>
          <p:cNvCxnSpPr>
            <a:stCxn id="56" idx="3"/>
            <a:endCxn id="57" idx="7"/>
          </p:cNvCxnSpPr>
          <p:nvPr/>
        </p:nvCxnSpPr>
        <p:spPr>
          <a:xfrm flipH="1">
            <a:off x="6793174" y="2632766"/>
            <a:ext cx="188149" cy="438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Isosceles Triangle 58"/>
          <p:cNvSpPr/>
          <p:nvPr/>
        </p:nvSpPr>
        <p:spPr>
          <a:xfrm>
            <a:off x="5848395" y="3925756"/>
            <a:ext cx="593683" cy="638828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stCxn id="57" idx="3"/>
            <a:endCxn id="59" idx="0"/>
          </p:cNvCxnSpPr>
          <p:nvPr/>
        </p:nvCxnSpPr>
        <p:spPr>
          <a:xfrm flipH="1">
            <a:off x="6145237" y="3549254"/>
            <a:ext cx="193708" cy="3765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Isosceles Triangle 60"/>
          <p:cNvSpPr/>
          <p:nvPr/>
        </p:nvSpPr>
        <p:spPr>
          <a:xfrm>
            <a:off x="6684481" y="3987451"/>
            <a:ext cx="593683" cy="638828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>
            <a:off x="6796318" y="3598205"/>
            <a:ext cx="185005" cy="389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828678" y="4553097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H-1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684481" y="462825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63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5" grpId="0" animBg="1"/>
      <p:bldP spid="36" grpId="0" animBg="1"/>
      <p:bldP spid="37" grpId="0" animBg="1"/>
      <p:bldP spid="28" grpId="0" animBg="1"/>
      <p:bldP spid="30" grpId="0" animBg="1"/>
      <p:bldP spid="10" grpId="0"/>
      <p:bldP spid="11" grpId="0"/>
      <p:bldP spid="49" grpId="0" animBg="1"/>
      <p:bldP spid="12" grpId="0"/>
      <p:bldP spid="56" grpId="0" animBg="1"/>
      <p:bldP spid="57" grpId="0" animBg="1"/>
      <p:bldP spid="59" grpId="0" animBg="1"/>
      <p:bldP spid="61" grpId="0" animBg="1"/>
      <p:bldP spid="63" grpId="0"/>
      <p:bldP spid="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t is a Self balancing tree .</a:t>
            </a:r>
          </a:p>
          <a:p>
            <a:r>
              <a:rPr lang="en-US" dirty="0" smtClean="0"/>
              <a:t>Searching is easy in RBTs because they go directly to closest Black node of the key to be searched. Using the Black Depth.</a:t>
            </a:r>
          </a:p>
          <a:p>
            <a:r>
              <a:rPr lang="en-US" dirty="0" smtClean="0"/>
              <a:t>Maximum and Minimum is easy to find in this tree.</a:t>
            </a:r>
          </a:p>
          <a:p>
            <a:r>
              <a:rPr lang="en-US" dirty="0" smtClean="0"/>
              <a:t>It is time-Sensitive, hence very useful in real-time programs (programs that </a:t>
            </a:r>
            <a:r>
              <a:rPr lang="en-US" dirty="0"/>
              <a:t>guarantee response within strict time constraints</a:t>
            </a:r>
            <a:r>
              <a:rPr lang="en-US" dirty="0" smtClean="0"/>
              <a:t>.)</a:t>
            </a:r>
          </a:p>
          <a:p>
            <a:r>
              <a:rPr lang="en-US" dirty="0" smtClean="0"/>
              <a:t>It also supports O(log n) for Insertion. Deletion and searching.</a:t>
            </a:r>
          </a:p>
          <a:p>
            <a:r>
              <a:rPr lang="en-US" dirty="0" smtClean="0"/>
              <a:t>They are Useful for programs which are built once and require modification after a long time </a:t>
            </a:r>
            <a:r>
              <a:rPr lang="en-US" dirty="0" err="1" smtClean="0"/>
              <a:t>e.g</a:t>
            </a:r>
            <a:r>
              <a:rPr lang="en-US" dirty="0" smtClean="0"/>
              <a:t> dictionaries.</a:t>
            </a:r>
          </a:p>
        </p:txBody>
      </p:sp>
    </p:spTree>
    <p:extLst>
      <p:ext uri="{BB962C8B-B14F-4D97-AF65-F5344CB8AC3E}">
        <p14:creationId xmlns:p14="http://schemas.microsoft.com/office/powerpoint/2010/main" val="411148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683" y="2685279"/>
            <a:ext cx="8205849" cy="149483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58" y="0"/>
            <a:ext cx="8229601" cy="6632813"/>
          </a:xfrm>
        </p:spPr>
      </p:pic>
    </p:spTree>
    <p:extLst>
      <p:ext uri="{BB962C8B-B14F-4D97-AF65-F5344CB8AC3E}">
        <p14:creationId xmlns:p14="http://schemas.microsoft.com/office/powerpoint/2010/main" val="149923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6776" y="2150889"/>
            <a:ext cx="7155977" cy="155421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115" y="-128735"/>
            <a:ext cx="7774276" cy="6501191"/>
          </a:xfrm>
        </p:spPr>
      </p:pic>
      <p:sp>
        <p:nvSpPr>
          <p:cNvPr id="3" name="Rectangle 2"/>
          <p:cNvSpPr/>
          <p:nvPr/>
        </p:nvSpPr>
        <p:spPr>
          <a:xfrm>
            <a:off x="0" y="632107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http://staff.ustc.edu.cn/~csli/graduate/algorithms/book6/chap14.htmhttp://staff.ustc.edu.cn/~csli/graduate/algorithms/book6/chap14.htm</a:t>
            </a:r>
          </a:p>
        </p:txBody>
      </p:sp>
    </p:spTree>
    <p:extLst>
      <p:ext uri="{BB962C8B-B14F-4D97-AF65-F5344CB8AC3E}">
        <p14:creationId xmlns:p14="http://schemas.microsoft.com/office/powerpoint/2010/main" val="152372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self-balancing is provided by painting each node with one of two colors (these are typically called 'red' and 'black', hence the name of the trees) in such a way that the resulting painted tree satisfies certain properties that don't allow it to become significantly unbalanced. </a:t>
            </a:r>
            <a:r>
              <a:rPr lang="en-US" dirty="0" smtClean="0"/>
              <a:t> </a:t>
            </a:r>
          </a:p>
          <a:p>
            <a:pPr marL="1828800" lvl="4" indent="0">
              <a:buNone/>
            </a:pPr>
            <a:r>
              <a:rPr lang="en-US" sz="2400" dirty="0" smtClean="0"/>
              <a:t>(WIKIPEDIA of course)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81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 </a:t>
            </a:r>
            <a:r>
              <a:rPr lang="en-US" dirty="0"/>
              <a:t>is always black</a:t>
            </a:r>
          </a:p>
          <a:p>
            <a:r>
              <a:rPr lang="en-US" dirty="0" smtClean="0"/>
              <a:t>Black </a:t>
            </a:r>
            <a:r>
              <a:rPr lang="en-US" dirty="0"/>
              <a:t>Depth is the total black from an external node.</a:t>
            </a:r>
          </a:p>
          <a:p>
            <a:r>
              <a:rPr lang="en-US" dirty="0" smtClean="0"/>
              <a:t>Black </a:t>
            </a:r>
            <a:r>
              <a:rPr lang="en-US" dirty="0"/>
              <a:t>depth should always be uniform.</a:t>
            </a:r>
          </a:p>
          <a:p>
            <a:r>
              <a:rPr lang="en-US" dirty="0" smtClean="0"/>
              <a:t>It </a:t>
            </a:r>
            <a:r>
              <a:rPr lang="en-US" dirty="0"/>
              <a:t>is Self Balancing</a:t>
            </a:r>
          </a:p>
          <a:p>
            <a:r>
              <a:rPr lang="en-US" dirty="0" smtClean="0"/>
              <a:t>Each </a:t>
            </a:r>
            <a:r>
              <a:rPr lang="en-US" dirty="0"/>
              <a:t>path from </a:t>
            </a:r>
            <a:r>
              <a:rPr lang="en-US" dirty="0" smtClean="0"/>
              <a:t>external node </a:t>
            </a:r>
            <a:r>
              <a:rPr lang="en-US" dirty="0"/>
              <a:t>to leaf has the same number of black edges.</a:t>
            </a:r>
          </a:p>
          <a:p>
            <a:r>
              <a:rPr lang="en-US" dirty="0" smtClean="0"/>
              <a:t>Red </a:t>
            </a:r>
            <a:r>
              <a:rPr lang="en-US" dirty="0"/>
              <a:t>edges do not occur immediately next to each other on a path </a:t>
            </a:r>
            <a:r>
              <a:rPr lang="en-US" dirty="0" smtClean="0"/>
              <a:t>from </a:t>
            </a:r>
            <a:r>
              <a:rPr lang="en-US" dirty="0"/>
              <a:t>root to leaf</a:t>
            </a:r>
            <a:r>
              <a:rPr lang="en-US" dirty="0" smtClean="0"/>
              <a:t>. Otherwise it is known as double-red error.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red </a:t>
            </a:r>
            <a:r>
              <a:rPr lang="en-US" dirty="0" smtClean="0"/>
              <a:t>node will </a:t>
            </a:r>
            <a:r>
              <a:rPr lang="en-US" dirty="0"/>
              <a:t>have both of its Childs black.</a:t>
            </a:r>
          </a:p>
          <a:p>
            <a:r>
              <a:rPr lang="en-US" dirty="0" smtClean="0"/>
              <a:t>A node can </a:t>
            </a:r>
            <a:r>
              <a:rPr lang="en-US" dirty="0"/>
              <a:t>not have its parent and uncle to be both 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72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Node, except root node, is always red.</a:t>
            </a:r>
          </a:p>
          <a:p>
            <a:r>
              <a:rPr lang="en-US" dirty="0" smtClean="0"/>
              <a:t>After its balanced insertion double-red error is checked.</a:t>
            </a:r>
          </a:p>
          <a:p>
            <a:r>
              <a:rPr lang="en-US" dirty="0" smtClean="0"/>
              <a:t>If Double-red Appears then the Parent node of newly inserted node is changed as a Black one.</a:t>
            </a:r>
          </a:p>
          <a:p>
            <a:r>
              <a:rPr lang="en-US" dirty="0" smtClean="0"/>
              <a:t>If a node is declared red to black then all its siblings are also declared to be black.</a:t>
            </a:r>
          </a:p>
          <a:p>
            <a:r>
              <a:rPr lang="en-US" dirty="0" smtClean="0"/>
              <a:t>And the Parent of these Siblings is declared 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8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7771" y="1981200"/>
            <a:ext cx="3141402" cy="576262"/>
          </a:xfrm>
        </p:spPr>
        <p:txBody>
          <a:bodyPr/>
          <a:lstStyle/>
          <a:p>
            <a:r>
              <a:rPr lang="en-US" dirty="0" smtClean="0"/>
              <a:t>Deleting a Red Leaf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126704" y="2290854"/>
            <a:ext cx="4020855" cy="576262"/>
          </a:xfrm>
        </p:spPr>
        <p:txBody>
          <a:bodyPr/>
          <a:lstStyle/>
          <a:p>
            <a:r>
              <a:rPr lang="en-US" dirty="0" smtClean="0"/>
              <a:t>Deleting a Black Parent with Only one red Leaf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000592" y="2233758"/>
            <a:ext cx="3723123" cy="576262"/>
          </a:xfrm>
        </p:spPr>
        <p:txBody>
          <a:bodyPr/>
          <a:lstStyle/>
          <a:p>
            <a:r>
              <a:rPr lang="en-US" dirty="0" smtClean="0"/>
              <a:t>Deleting a black node with red or black Childs 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941535" y="2984708"/>
            <a:ext cx="651353" cy="55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296445" y="3933173"/>
            <a:ext cx="588723" cy="638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3"/>
            <a:endCxn id="10" idx="7"/>
          </p:cNvCxnSpPr>
          <p:nvPr/>
        </p:nvCxnSpPr>
        <p:spPr>
          <a:xfrm flipH="1">
            <a:off x="1798952" y="3457521"/>
            <a:ext cx="237971" cy="569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941535" y="5060515"/>
            <a:ext cx="651353" cy="62630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022795" y="2998728"/>
            <a:ext cx="651353" cy="55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903809" y="3496197"/>
            <a:ext cx="237971" cy="569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505364" y="4008936"/>
            <a:ext cx="588723" cy="638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022794" y="5132881"/>
            <a:ext cx="651353" cy="55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592855" y="2886765"/>
            <a:ext cx="688931" cy="6658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4" name="Isosceles Triangle 23"/>
          <p:cNvSpPr/>
          <p:nvPr/>
        </p:nvSpPr>
        <p:spPr>
          <a:xfrm>
            <a:off x="8104340" y="3933173"/>
            <a:ext cx="488515" cy="638828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9281786" y="3933173"/>
            <a:ext cx="593683" cy="638828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1" idx="3"/>
            <a:endCxn id="24" idx="0"/>
          </p:cNvCxnSpPr>
          <p:nvPr/>
        </p:nvCxnSpPr>
        <p:spPr>
          <a:xfrm flipH="1">
            <a:off x="8348598" y="3455144"/>
            <a:ext cx="345149" cy="478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5"/>
            <a:endCxn id="25" idx="0"/>
          </p:cNvCxnSpPr>
          <p:nvPr/>
        </p:nvCxnSpPr>
        <p:spPr>
          <a:xfrm>
            <a:off x="9180894" y="3455144"/>
            <a:ext cx="397734" cy="478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17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682" y="676535"/>
            <a:ext cx="914400" cy="895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05" y="1879426"/>
            <a:ext cx="1362075" cy="1295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05" y="4041665"/>
            <a:ext cx="1362074" cy="18205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654" y="4041665"/>
            <a:ext cx="1362075" cy="1304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625" y="1879426"/>
            <a:ext cx="1076325" cy="866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757" y="2870417"/>
            <a:ext cx="1085850" cy="1543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762" y="2870417"/>
            <a:ext cx="1304925" cy="1276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082" y="4951923"/>
            <a:ext cx="1114425" cy="1485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459" y="4948791"/>
            <a:ext cx="1104900" cy="1314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11" y="4879376"/>
            <a:ext cx="1095375" cy="12763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089" y="4830576"/>
            <a:ext cx="1152525" cy="89535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 rot="686308">
            <a:off x="5442479" y="1409047"/>
            <a:ext cx="1651906" cy="507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 is Black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20707921" flipH="1">
            <a:off x="2185360" y="1388282"/>
            <a:ext cx="1371945" cy="507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8870459">
            <a:off x="6775718" y="2523720"/>
            <a:ext cx="870668" cy="27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1177232" y="3340662"/>
            <a:ext cx="790224" cy="507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2543858">
            <a:off x="2655721" y="3407274"/>
            <a:ext cx="870668" cy="507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 rot="2543858">
            <a:off x="8897663" y="2372150"/>
            <a:ext cx="870668" cy="235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8437434">
            <a:off x="4943335" y="4421730"/>
            <a:ext cx="666639" cy="197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2543858">
            <a:off x="6763648" y="4417260"/>
            <a:ext cx="870668" cy="233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2543858">
            <a:off x="10515820" y="4293550"/>
            <a:ext cx="635632" cy="320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7648861">
            <a:off x="8753785" y="4371440"/>
            <a:ext cx="716607" cy="278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143224" y="1352811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‘A’ is Red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96155" y="3356381"/>
            <a:ext cx="1393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B has a</a:t>
            </a:r>
          </a:p>
          <a:p>
            <a:r>
              <a:rPr lang="en-US" dirty="0" smtClean="0"/>
              <a:t> Red Node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700057" y="3343161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B has </a:t>
            </a:r>
          </a:p>
          <a:p>
            <a:r>
              <a:rPr lang="en-US" dirty="0" smtClean="0"/>
              <a:t>no Node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575880" y="2527126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B is Red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149789" y="2446431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B is Black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608882" y="4370961"/>
            <a:ext cx="1298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C has a </a:t>
            </a:r>
          </a:p>
          <a:p>
            <a:r>
              <a:rPr lang="en-US" dirty="0" smtClean="0"/>
              <a:t>Red node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629749" y="4370961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C has</a:t>
            </a:r>
          </a:p>
          <a:p>
            <a:r>
              <a:rPr lang="en-US" dirty="0" smtClean="0"/>
              <a:t>No Node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651288" y="4267138"/>
            <a:ext cx="1329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C has</a:t>
            </a:r>
          </a:p>
          <a:p>
            <a:r>
              <a:rPr lang="en-US" dirty="0" smtClean="0"/>
              <a:t>Red Node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514658" y="4210675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B has </a:t>
            </a:r>
          </a:p>
          <a:p>
            <a:r>
              <a:rPr lang="en-US" dirty="0" smtClean="0"/>
              <a:t>no Node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7535" y="512875"/>
            <a:ext cx="267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Deletion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5319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682" y="676535"/>
            <a:ext cx="914400" cy="895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05" y="1879426"/>
            <a:ext cx="1362075" cy="1295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05" y="4041665"/>
            <a:ext cx="1362074" cy="18205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654" y="4041665"/>
            <a:ext cx="1362075" cy="1304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625" y="1879426"/>
            <a:ext cx="1076325" cy="866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757" y="2870417"/>
            <a:ext cx="1085850" cy="1543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762" y="2870417"/>
            <a:ext cx="1304925" cy="1276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082" y="4951923"/>
            <a:ext cx="1114425" cy="1485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459" y="4948791"/>
            <a:ext cx="1104900" cy="1314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11" y="4879376"/>
            <a:ext cx="1095375" cy="12763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089" y="5033368"/>
            <a:ext cx="1152525" cy="89535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 rot="686308">
            <a:off x="5442479" y="1409047"/>
            <a:ext cx="1651906" cy="507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 is Black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20707921" flipH="1">
            <a:off x="2185360" y="1388282"/>
            <a:ext cx="1371945" cy="507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8870459">
            <a:off x="6775718" y="2523720"/>
            <a:ext cx="870668" cy="27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1177232" y="3340662"/>
            <a:ext cx="790224" cy="507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2543858">
            <a:off x="2655721" y="3407274"/>
            <a:ext cx="870668" cy="507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 rot="2543858">
            <a:off x="8897663" y="2372150"/>
            <a:ext cx="870668" cy="235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8437434">
            <a:off x="4943335" y="4421730"/>
            <a:ext cx="666639" cy="197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2543858">
            <a:off x="6763648" y="4417260"/>
            <a:ext cx="870668" cy="233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2543858">
            <a:off x="10515820" y="4293550"/>
            <a:ext cx="635632" cy="320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7648861">
            <a:off x="8753785" y="4371440"/>
            <a:ext cx="716607" cy="278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143224" y="1352811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‘A’ is Red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96155" y="3356381"/>
            <a:ext cx="1393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B has a</a:t>
            </a:r>
          </a:p>
          <a:p>
            <a:r>
              <a:rPr lang="en-US" dirty="0" smtClean="0"/>
              <a:t> Red Node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700057" y="3343161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B has </a:t>
            </a:r>
          </a:p>
          <a:p>
            <a:r>
              <a:rPr lang="en-US" dirty="0" smtClean="0"/>
              <a:t>no Node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575880" y="2527126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B is Red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149789" y="2446431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B is Black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608882" y="4370961"/>
            <a:ext cx="158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C has one </a:t>
            </a:r>
          </a:p>
          <a:p>
            <a:r>
              <a:rPr lang="en-US" dirty="0" smtClean="0"/>
              <a:t>Red node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629749" y="4370961"/>
            <a:ext cx="1580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C has Both</a:t>
            </a:r>
            <a:endParaRPr lang="en-US" dirty="0"/>
          </a:p>
          <a:p>
            <a:r>
              <a:rPr lang="en-US" dirty="0" smtClean="0"/>
              <a:t>Black Node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651288" y="4267138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C has one</a:t>
            </a:r>
          </a:p>
          <a:p>
            <a:r>
              <a:rPr lang="en-US" dirty="0" smtClean="0"/>
              <a:t>Red Node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514658" y="4413467"/>
            <a:ext cx="1590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B has Both </a:t>
            </a:r>
          </a:p>
          <a:p>
            <a:r>
              <a:rPr lang="en-US" dirty="0" smtClean="0"/>
              <a:t>Black Node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79420" y="-559773"/>
            <a:ext cx="267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Deletion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993082" y="5861618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22385" y="5306429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89180" y="643782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887678" y="6274766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861088" y="621564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639877" y="5928718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9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29" grpId="0"/>
      <p:bldP spid="30" grpId="0"/>
      <p:bldP spid="31" grpId="0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399" y="601249"/>
            <a:ext cx="21114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CASE 1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63202" y="1816273"/>
            <a:ext cx="642377" cy="676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0824" y="2732761"/>
            <a:ext cx="642377" cy="6764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969127" y="3748306"/>
            <a:ext cx="642377" cy="676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969127" y="2393621"/>
            <a:ext cx="188149" cy="438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5"/>
            <a:endCxn id="6" idx="0"/>
          </p:cNvCxnSpPr>
          <p:nvPr/>
        </p:nvCxnSpPr>
        <p:spPr>
          <a:xfrm>
            <a:off x="969127" y="3310109"/>
            <a:ext cx="321189" cy="438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>
            <a:off x="1658437" y="3089537"/>
            <a:ext cx="1302707" cy="239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923562" y="1974936"/>
            <a:ext cx="642377" cy="676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281184" y="2891424"/>
            <a:ext cx="642377" cy="676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060204" y="4144964"/>
            <a:ext cx="642377" cy="6764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7" name="Straight Arrow Connector 16"/>
          <p:cNvCxnSpPr>
            <a:stCxn id="14" idx="3"/>
            <a:endCxn id="15" idx="7"/>
          </p:cNvCxnSpPr>
          <p:nvPr/>
        </p:nvCxnSpPr>
        <p:spPr>
          <a:xfrm flipH="1">
            <a:off x="3829487" y="2552284"/>
            <a:ext cx="188149" cy="438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4"/>
            <a:endCxn id="16" idx="0"/>
          </p:cNvCxnSpPr>
          <p:nvPr/>
        </p:nvCxnSpPr>
        <p:spPr>
          <a:xfrm flipH="1">
            <a:off x="3381393" y="3567829"/>
            <a:ext cx="220980" cy="577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403106" y="3468559"/>
            <a:ext cx="642377" cy="676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656369" y="1857305"/>
            <a:ext cx="642377" cy="676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5815941" y="3427956"/>
            <a:ext cx="642377" cy="6764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5" name="Straight Arrow Connector 24"/>
          <p:cNvCxnSpPr>
            <a:stCxn id="22" idx="0"/>
            <a:endCxn id="23" idx="5"/>
          </p:cNvCxnSpPr>
          <p:nvPr/>
        </p:nvCxnSpPr>
        <p:spPr>
          <a:xfrm flipH="1" flipV="1">
            <a:off x="7204672" y="2434653"/>
            <a:ext cx="519623" cy="1033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24" idx="0"/>
          </p:cNvCxnSpPr>
          <p:nvPr/>
        </p:nvCxnSpPr>
        <p:spPr>
          <a:xfrm flipH="1">
            <a:off x="6137130" y="2434653"/>
            <a:ext cx="613313" cy="993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Right Arrow 34"/>
          <p:cNvSpPr/>
          <p:nvPr/>
        </p:nvSpPr>
        <p:spPr>
          <a:xfrm>
            <a:off x="4689680" y="3093205"/>
            <a:ext cx="1240076" cy="216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0808868" y="3567616"/>
            <a:ext cx="642377" cy="6764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10062131" y="1956362"/>
            <a:ext cx="642377" cy="676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9221703" y="3527013"/>
            <a:ext cx="642377" cy="6764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39" name="Straight Arrow Connector 38"/>
          <p:cNvCxnSpPr>
            <a:stCxn id="36" idx="0"/>
            <a:endCxn id="37" idx="5"/>
          </p:cNvCxnSpPr>
          <p:nvPr/>
        </p:nvCxnSpPr>
        <p:spPr>
          <a:xfrm flipH="1" flipV="1">
            <a:off x="10610434" y="2533710"/>
            <a:ext cx="519623" cy="1033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3"/>
            <a:endCxn id="38" idx="0"/>
          </p:cNvCxnSpPr>
          <p:nvPr/>
        </p:nvCxnSpPr>
        <p:spPr>
          <a:xfrm flipH="1">
            <a:off x="9542892" y="2533710"/>
            <a:ext cx="613313" cy="993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Right Arrow 40"/>
          <p:cNvSpPr/>
          <p:nvPr/>
        </p:nvSpPr>
        <p:spPr>
          <a:xfrm>
            <a:off x="7949002" y="3050663"/>
            <a:ext cx="1240076" cy="216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1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 animBg="1"/>
      <p:bldP spid="23" grpId="0" animBg="1"/>
      <p:bldP spid="24" grpId="0" animBg="1"/>
      <p:bldP spid="35" grpId="0" animBg="1"/>
      <p:bldP spid="36" grpId="0" animBg="1"/>
      <p:bldP spid="37" grpId="0" animBg="1"/>
      <p:bldP spid="38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5325" y="400833"/>
            <a:ext cx="21114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CASE 2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40349" y="2073992"/>
            <a:ext cx="642377" cy="676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597971" y="2990480"/>
            <a:ext cx="642377" cy="6764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146274" y="2651340"/>
            <a:ext cx="188149" cy="438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>
            <a:off x="2976800" y="3060884"/>
            <a:ext cx="1302707" cy="239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299086" y="1948838"/>
            <a:ext cx="642377" cy="6764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4656709" y="2990480"/>
            <a:ext cx="642377" cy="676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46" name="Straight Arrow Connector 45"/>
          <p:cNvCxnSpPr>
            <a:stCxn id="44" idx="3"/>
            <a:endCxn id="45" idx="7"/>
          </p:cNvCxnSpPr>
          <p:nvPr/>
        </p:nvCxnSpPr>
        <p:spPr>
          <a:xfrm flipH="1">
            <a:off x="5205012" y="2526186"/>
            <a:ext cx="188148" cy="563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Right Arrow 50"/>
          <p:cNvSpPr/>
          <p:nvPr/>
        </p:nvSpPr>
        <p:spPr>
          <a:xfrm>
            <a:off x="6556754" y="3020066"/>
            <a:ext cx="1302707" cy="239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701866" y="2187983"/>
            <a:ext cx="642377" cy="6764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8059489" y="3229625"/>
            <a:ext cx="642377" cy="676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54" name="Straight Arrow Connector 53"/>
          <p:cNvCxnSpPr>
            <a:stCxn id="52" idx="3"/>
            <a:endCxn id="53" idx="7"/>
          </p:cNvCxnSpPr>
          <p:nvPr/>
        </p:nvCxnSpPr>
        <p:spPr>
          <a:xfrm flipH="1">
            <a:off x="8607792" y="2765331"/>
            <a:ext cx="188148" cy="563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5"/>
          </p:cNvCxnSpPr>
          <p:nvPr/>
        </p:nvCxnSpPr>
        <p:spPr>
          <a:xfrm>
            <a:off x="9250169" y="2765331"/>
            <a:ext cx="200028" cy="563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Isosceles Triangle 57"/>
          <p:cNvSpPr/>
          <p:nvPr/>
        </p:nvSpPr>
        <p:spPr>
          <a:xfrm>
            <a:off x="9117129" y="3229625"/>
            <a:ext cx="593683" cy="638828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9710812" y="3328682"/>
            <a:ext cx="1385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h-1.</a:t>
            </a:r>
          </a:p>
          <a:p>
            <a:r>
              <a:rPr lang="en-US" dirty="0" smtClean="0"/>
              <a:t>Now 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11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4" grpId="0" animBg="1"/>
      <p:bldP spid="45" grpId="0" animBg="1"/>
      <p:bldP spid="51" grpId="0" animBg="1"/>
      <p:bldP spid="52" grpId="0" animBg="1"/>
      <p:bldP spid="53" grpId="0" animBg="1"/>
      <p:bldP spid="58" grpId="0" animBg="1"/>
      <p:bldP spid="5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Gree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406</TotalTime>
  <Words>564</Words>
  <Application>Microsoft Office PowerPoint</Application>
  <PresentationFormat>Custom</PresentationFormat>
  <Paragraphs>157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Ion</vt:lpstr>
      <vt:lpstr>Red-Black Trees</vt:lpstr>
      <vt:lpstr>Definition</vt:lpstr>
      <vt:lpstr>Properties</vt:lpstr>
      <vt:lpstr>Insertion</vt:lpstr>
      <vt:lpstr>Deletion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 and Uses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Red-Black Trees</dc:title>
  <dc:creator>Zynk</dc:creator>
  <cp:lastModifiedBy>Ale</cp:lastModifiedBy>
  <cp:revision>144</cp:revision>
  <dcterms:created xsi:type="dcterms:W3CDTF">2013-06-16T16:19:09Z</dcterms:created>
  <dcterms:modified xsi:type="dcterms:W3CDTF">2014-02-02T12:20:57Z</dcterms:modified>
</cp:coreProperties>
</file>