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6443D6-02FC-4FE8-A666-B25E0210B791}">
  <a:tblStyle styleId="{576443D6-02FC-4FE8-A666-B25E0210B791}" styleName="Table_0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fill>
          <a:solidFill>
            <a:srgbClr val="F6A21D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fill>
          <a:solidFill>
            <a:srgbClr val="F6A21D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6A21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6A21D"/>
          </a:solidFill>
        </a:fill>
      </a:tcStyle>
    </a:firstRow>
    <a:neCell>
      <a:tcTxStyle/>
    </a:neCell>
    <a:nwCell>
      <a:tcTxStyle/>
    </a:nwCell>
  </a:tblStyle>
  <a:tblStyle styleId="{8BE52F25-FAEE-4961-B44D-9E945166441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8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257c2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1257c2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257c2a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1257c2a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1257c2a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1257c2a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1257c2a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1257c2a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1257c2a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1257c2a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1257c2a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1257c2a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1257c2a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1257c2a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1257c2af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1257c2af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1257c2a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1257c2a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cef1c2251_2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cef1c2251_2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Select a return threshold of how much willing to lose (ε). If previous portfolio makes more than 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ef1c2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ef1c2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cef1c2251_2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cef1c2251_2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cef1c2251_2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cef1c2251_2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cef1c2251_2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cef1c2251_2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Firstly, both algorithms suffer from frequently fluctuating raw prices, as they often contain a lot of noise. Secondly, their assumption of single-period mean reversion may not always be satisfied in the real world. Even two consecutive declining price relatives, which are common, can deactivate or fail both algorithm</a:t>
            </a:r>
            <a:r>
              <a:rPr lang="en" sz="1000">
                <a:solidFill>
                  <a:schemeClr val="dk1"/>
                </a:solidFill>
              </a:rPr>
              <a:t>s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ef1c2251_2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ef1c2251_2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cef1c22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cef1c22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cef1c22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cef1c22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cef1c2251_2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cef1c2251_2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cef1c22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cef1c22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cef1c225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cef1c225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ef1c22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ef1c22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ef1c225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ef1c225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ef1c225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ef1c225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ef1c225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ef1c225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ef1c22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cef1c22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257c2a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1257c2a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ef1c22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ef1c22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cef1c22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cef1c22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cnbc.com/quotes/OIH" TargetMode="External"/><Relationship Id="rId22" Type="http://schemas.openxmlformats.org/officeDocument/2006/relationships/hyperlink" Target="https://www.cnbc.com/quotes/XRT" TargetMode="External"/><Relationship Id="rId21" Type="http://schemas.openxmlformats.org/officeDocument/2006/relationships/hyperlink" Target="https://www.cnbc.com/quotes/XME" TargetMode="External"/><Relationship Id="rId24" Type="http://schemas.openxmlformats.org/officeDocument/2006/relationships/hyperlink" Target="https://www.cnbc.com/quotes/IBB" TargetMode="External"/><Relationship Id="rId23" Type="http://schemas.openxmlformats.org/officeDocument/2006/relationships/hyperlink" Target="https://www.cnbc.com/quotes/SM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cnbc.com/quotes/XLE" TargetMode="External"/><Relationship Id="rId4" Type="http://schemas.openxmlformats.org/officeDocument/2006/relationships/hyperlink" Target="https://www.cnbc.com/quotes/XLF" TargetMode="External"/><Relationship Id="rId9" Type="http://schemas.openxmlformats.org/officeDocument/2006/relationships/hyperlink" Target="https://www.cnbc.com/quotes/XLV" TargetMode="External"/><Relationship Id="rId26" Type="http://schemas.openxmlformats.org/officeDocument/2006/relationships/hyperlink" Target="https://www.cnbc.com/quotes/KRE" TargetMode="External"/><Relationship Id="rId25" Type="http://schemas.openxmlformats.org/officeDocument/2006/relationships/hyperlink" Target="https://www.cnbc.com/quotes/KBE" TargetMode="External"/><Relationship Id="rId27" Type="http://schemas.openxmlformats.org/officeDocument/2006/relationships/hyperlink" Target="https://www.cnbc.com/quotes/XTL" TargetMode="External"/><Relationship Id="rId5" Type="http://schemas.openxmlformats.org/officeDocument/2006/relationships/hyperlink" Target="https://www.cnbc.com/quotes/XLU" TargetMode="External"/><Relationship Id="rId6" Type="http://schemas.openxmlformats.org/officeDocument/2006/relationships/hyperlink" Target="https://www.cnbc.com/quotes/XLI" TargetMode="External"/><Relationship Id="rId7" Type="http://schemas.openxmlformats.org/officeDocument/2006/relationships/hyperlink" Target="https://www.cnbc.com/quotes/GDX" TargetMode="External"/><Relationship Id="rId8" Type="http://schemas.openxmlformats.org/officeDocument/2006/relationships/hyperlink" Target="https://www.cnbc.com/quotes/XLK" TargetMode="External"/><Relationship Id="rId11" Type="http://schemas.openxmlformats.org/officeDocument/2006/relationships/hyperlink" Target="https://www.cnbc.com/quotes/XLP" TargetMode="External"/><Relationship Id="rId10" Type="http://schemas.openxmlformats.org/officeDocument/2006/relationships/hyperlink" Target="https://www.cnbc.com/quotes/XLY" TargetMode="External"/><Relationship Id="rId13" Type="http://schemas.openxmlformats.org/officeDocument/2006/relationships/hyperlink" Target="https://www.cnbc.com/quotes/XOP" TargetMode="External"/><Relationship Id="rId12" Type="http://schemas.openxmlformats.org/officeDocument/2006/relationships/hyperlink" Target="https://www.cnbc.com/quotes/XLB" TargetMode="External"/><Relationship Id="rId15" Type="http://schemas.openxmlformats.org/officeDocument/2006/relationships/hyperlink" Target="https://www.cnbc.com/quotes/XHB" TargetMode="External"/><Relationship Id="rId14" Type="http://schemas.openxmlformats.org/officeDocument/2006/relationships/hyperlink" Target="https://www.cnbc.com/quotes/IYR" TargetMode="External"/><Relationship Id="rId17" Type="http://schemas.openxmlformats.org/officeDocument/2006/relationships/hyperlink" Target="https://www.cnbc.com/quotes/VNQ" TargetMode="External"/><Relationship Id="rId16" Type="http://schemas.openxmlformats.org/officeDocument/2006/relationships/hyperlink" Target="https://www.cnbc.com/quotes/ITB" TargetMode="External"/><Relationship Id="rId19" Type="http://schemas.openxmlformats.org/officeDocument/2006/relationships/hyperlink" Target="https://www.cnbc.com/quotes/IYE" TargetMode="External"/><Relationship Id="rId18" Type="http://schemas.openxmlformats.org/officeDocument/2006/relationships/hyperlink" Target="https://www.cnbc.com/quotes/GDXJ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Portfolio Selection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34125"/>
            <a:ext cx="85206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 Course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Sajay, Srihari, Sudeep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Leader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time t, we know the returns from 1 to t-1. So, we optimize: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r_s is the return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827250"/>
            <a:ext cx="56769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5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FTL performance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25" y="862800"/>
            <a:ext cx="7766177" cy="39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25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FTL portfolio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8" y="932688"/>
            <a:ext cx="7420625" cy="37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Exponentiated Gradient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Linearized Leader with Regularization: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different choices for R(x) like entropy and 2-norm. The version with entropy is called Exponentiated gradient.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75" y="1757148"/>
            <a:ext cx="4614975" cy="17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5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r>
              <a:rPr lang="en"/>
              <a:t> performance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13" y="862800"/>
            <a:ext cx="7766177" cy="39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25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r>
              <a:rPr lang="en"/>
              <a:t> portfolio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75" y="932700"/>
            <a:ext cx="7759057" cy="3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29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Newton Step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800300"/>
            <a:ext cx="85206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Quadratic Leader with Regularization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different choices for R(x) like entropy and 2-norm. The version with 2-norm is called Online Newton Step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88" y="1393372"/>
            <a:ext cx="7049826" cy="21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5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</a:t>
            </a:r>
            <a:r>
              <a:rPr lang="en"/>
              <a:t> performance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13" y="862800"/>
            <a:ext cx="7766177" cy="39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25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</a:t>
            </a:r>
            <a:r>
              <a:rPr lang="en"/>
              <a:t> portfolio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5" y="1015200"/>
            <a:ext cx="7759057" cy="3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148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Aggressive Mean-Reversion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148125" y="802200"/>
            <a:ext cx="891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Ideal Mean Reversion</a:t>
            </a:r>
            <a:r>
              <a:rPr lang="en" sz="1200"/>
              <a:t> - Short over-performing and long under performing stocks from previous period.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Downfall - If stocks keep on under-performing, you will end keep losing wealth completely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PAMR</a:t>
            </a:r>
            <a:r>
              <a:rPr lang="en" sz="1200"/>
              <a:t> - If the market drops too much, we would stop actively rebalancing portfolios to avoid certain “mine” stocks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Implementation: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Select ε (Loss threshold).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Initialise weights 1 in cash and 0 in other assets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each time instant: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if previous portfolio return &gt; ε: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Rebalance portfolio to attain ε loss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Else: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/>
              <a:t>Continue with same portfolio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p31"/>
          <p:cNvSpPr txBox="1"/>
          <p:nvPr/>
        </p:nvSpPr>
        <p:spPr>
          <a:xfrm>
            <a:off x="3445550" y="2618250"/>
            <a:ext cx="6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PAMR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3445550" y="3233563"/>
            <a:ext cx="83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PAMR - 1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3445550" y="3747513"/>
            <a:ext cx="83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PAMR - 2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445550" y="1730550"/>
            <a:ext cx="83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Loss Function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5" y="1789225"/>
            <a:ext cx="3240268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425" y="2571737"/>
            <a:ext cx="3929588" cy="4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425" y="3214875"/>
            <a:ext cx="4610920" cy="3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5425" y="3728825"/>
            <a:ext cx="4359021" cy="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in class: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trading signal for a stock.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Trading </a:t>
            </a:r>
            <a:r>
              <a:rPr lang="en"/>
              <a:t>signals</a:t>
            </a:r>
            <a:r>
              <a:rPr lang="en"/>
              <a:t> =&gt; When to buy and sell a single asset (+1,1)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how much of our wealth do we invest? - Bet sizing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there are 1000s of assets. How to decide allocation to each asset? - Portfolio selection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do this </a:t>
            </a:r>
            <a:r>
              <a:rPr lang="en"/>
              <a:t>continuously</a:t>
            </a:r>
            <a:r>
              <a:rPr lang="en"/>
              <a:t>, in an online fashion.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15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PAMR</a:t>
            </a:r>
            <a:r>
              <a:rPr lang="en"/>
              <a:t> performance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150" y="915900"/>
            <a:ext cx="5209164" cy="39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67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PAMR - </a:t>
            </a:r>
            <a:r>
              <a:rPr lang="en"/>
              <a:t>Sensitivity Analysis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710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Algorithm has 2 parameters</a:t>
            </a:r>
            <a:endParaRPr sz="12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200"/>
              <a:t>ε</a:t>
            </a:r>
            <a:r>
              <a:rPr lang="en" sz="1200"/>
              <a:t> - Loss threshold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 - Aggression Parameter</a:t>
            </a:r>
            <a:endParaRPr sz="120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762500"/>
            <a:ext cx="3895101" cy="310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765" y="1567750"/>
            <a:ext cx="417716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148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Moving Average Reversion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148125" y="802200"/>
            <a:ext cx="891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Incorporate multi-period mean reversion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Idea: </a:t>
            </a:r>
            <a:r>
              <a:rPr lang="en" sz="1100"/>
              <a:t>The expected price in the next period is mean price over last periods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Implementation: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ε (Return threshold).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Initialise weights 1 in cash and 0 in other assets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each time instant: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Find expected return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Determine portfolio which meets return threshold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9" name="Google Shape;219;p34"/>
          <p:cNvSpPr txBox="1"/>
          <p:nvPr/>
        </p:nvSpPr>
        <p:spPr>
          <a:xfrm>
            <a:off x="3114625" y="3051188"/>
            <a:ext cx="10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Optimisation Problem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25" y="1377687"/>
            <a:ext cx="1676125" cy="5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850" y="1377700"/>
            <a:ext cx="2632983" cy="5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525" y="2174188"/>
            <a:ext cx="4018151" cy="5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8525" y="3051200"/>
            <a:ext cx="434292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15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OLMAR</a:t>
            </a:r>
            <a:r>
              <a:rPr lang="en"/>
              <a:t> performance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150" y="862800"/>
            <a:ext cx="5246647" cy="39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834075"/>
            <a:ext cx="35607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Universe: 25 Sector level ETFs</a:t>
            </a:r>
            <a:r>
              <a:rPr b="1" lang="en" sz="1200"/>
              <a:t> + SPY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Time Period:</a:t>
            </a:r>
            <a:r>
              <a:rPr lang="en" sz="1200"/>
              <a:t> 1 year (2022-04-11 to 2023-04-10)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Frequency:</a:t>
            </a:r>
            <a:r>
              <a:rPr lang="en" sz="1200"/>
              <a:t> 1 minute</a:t>
            </a:r>
            <a:endParaRPr sz="1200"/>
          </a:p>
        </p:txBody>
      </p:sp>
      <p:graphicFrame>
        <p:nvGraphicFramePr>
          <p:cNvPr id="236" name="Google Shape;236;p36"/>
          <p:cNvGraphicFramePr/>
          <p:nvPr/>
        </p:nvGraphicFramePr>
        <p:xfrm>
          <a:off x="4437952" y="45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{576443D6-02FC-4FE8-A666-B25E0210B791}</a:tableStyleId>
              </a:tblPr>
              <a:tblGrid>
                <a:gridCol w="1215600"/>
                <a:gridCol w="3017625"/>
              </a:tblGrid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XLE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Energy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XLF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Financial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XLU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Utilities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XLI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Industrial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GDX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VanEck Gold Miners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XLK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Technology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XLV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Health Care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XLY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Consumer Discretionary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XLP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Consumer Staples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XLB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Materials Select Sector SPDR Fund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XOP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Spdr S&amp;P Oil &amp; Gas Exploration &amp; Production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IYR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iShares U.S. Real Estate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XHB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Spdr S&amp;P Homebuilders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ITB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iShares U.S. Home Construction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VNQ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Vanguard Real Estate Index Fund ETF Shares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GDXJ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VanEck Junior Gold Miners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IYE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iShares U.S. Energy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OIH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VanEck Oil Services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XME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SPDR S&amp;P Metals &amp; Mining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XRT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Spdr S&amp;P Retail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SMH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VanEck Semiconductor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IBB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iShares Biotechnology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KBE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SPDR S&amp;P Bank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KRE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SPDR S&amp;P Regional Banking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  <a:tr h="16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cap="none" strike="noStrike">
                          <a:solidFill>
                            <a:srgbClr val="00B0F0"/>
                          </a:solidFill>
                          <a:hlinkClick r:id="rId2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XTL</a:t>
                      </a:r>
                      <a:endParaRPr b="0" i="0" sz="1000" u="sng" cap="none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78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/>
                        <a:t>SPDR S&amp;P Telecom ETF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" marB="0" marR="8700" marL="8700" anchor="ctr"/>
                </a:tc>
              </a:tr>
            </a:tbl>
          </a:graphicData>
        </a:graphic>
      </p:graphicFrame>
      <p:sp>
        <p:nvSpPr>
          <p:cNvPr id="237" name="Google Shape;237;p36"/>
          <p:cNvSpPr txBox="1"/>
          <p:nvPr/>
        </p:nvSpPr>
        <p:spPr>
          <a:xfrm>
            <a:off x="311700" y="1983950"/>
            <a:ext cx="2700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Performance Metrics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Sharpe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Win/Loss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Maximum Drawdown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Sortino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Calmar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Value at Risk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Treynor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Beta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76" y="1243825"/>
            <a:ext cx="4459047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38"/>
          <p:cNvGraphicFramePr/>
          <p:nvPr/>
        </p:nvGraphicFramePr>
        <p:xfrm>
          <a:off x="1492875" y="139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{8BE52F25-FAEE-4961-B44D-9E945166441D}</a:tableStyleId>
              </a:tblPr>
              <a:tblGrid>
                <a:gridCol w="981075"/>
                <a:gridCol w="1276350"/>
                <a:gridCol w="1200150"/>
                <a:gridCol w="1162050"/>
                <a:gridCol w="809625"/>
                <a:gridCol w="8096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Strategy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OLMAR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OLMAR Exponential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PAMR 1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PAMR 2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Return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2.92%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72.58%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75.40%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 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olatility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Sharpe ratio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1.0330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4.0963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13.7652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10.6724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aily VAR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-0.0243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-0.0154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aily CVAR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-0.0322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-0.0202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rawdown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 Return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-2.42%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100.97%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109.47%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Calmar Ratio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1.7440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13.2167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67.5340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49.6971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Sortino Ratio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7.1806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18.6560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13.0489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</a:t>
            </a:r>
            <a:r>
              <a:rPr lang="en"/>
              <a:t>Implementation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algorithms assume that there are no transaction costs for trading. A proportional transaction cost can be introduced to address this.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incorporate margin by changing the optimization constraints.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algorithm assumes that it is possible to instantly buy and sell any number and even a fractional number of stocks. This is reasonable for small capital and liquid stocks. 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assumes that it does not cause any market impact. This assumption is acceptable as long as our wealth is not large enough to move the market.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Limitations 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Online Portfolio Selection Algorithms are useful in algorithmic trading.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They automatically decide the trade by optimizing over portfolios.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FTL based portfolios come with theoretical regret 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guarantees, so they work on all markets.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Mean Reverting 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like PAMR work well on mean-reverting markets. But may not work in all markets.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Limitations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Makes ideal market assumptions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Regret is a weak benchmark. Can be improved to dynamic regret as well.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75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28" y="782874"/>
            <a:ext cx="6513574" cy="40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 Sizing: Single Stock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Instead of generating buy/sell signals, decide </a:t>
            </a:r>
            <a:r>
              <a:rPr lang="en"/>
              <a:t>x(t) in [-1,1] at time 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|x(t)|is the portion of wealth invested. Sign represents long/short.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Appropriate trades are made to go from x(t-1) to x(t)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 to the concept of “Kelly Bet Sizing”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Stocks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are also 1000s of assets to trade.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So, further generalize to picking portfolio vector 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|x_i| is the portion of wealth invested in stock 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OPS picks a portfolio at the beginning of each period.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Buy/Sell trades are automatically made to reach x(t) from x(t-1)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Protocol</a:t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 flipH="1" rot="10800000">
            <a:off x="530525" y="2688625"/>
            <a:ext cx="7697400" cy="1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>
            <a:off x="539525" y="2508800"/>
            <a:ext cx="0" cy="4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1510200" y="2508800"/>
            <a:ext cx="0" cy="4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2489875" y="2508800"/>
            <a:ext cx="0" cy="4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3532500" y="2508800"/>
            <a:ext cx="0" cy="4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/>
          <p:nvPr/>
        </p:nvSpPr>
        <p:spPr>
          <a:xfrm>
            <a:off x="417575" y="1231325"/>
            <a:ext cx="35868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 open, place trades to get portfolio x(1)</a:t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 rot="10800000">
            <a:off x="567475" y="1691750"/>
            <a:ext cx="0" cy="10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7"/>
          <p:cNvSpPr/>
          <p:nvPr/>
        </p:nvSpPr>
        <p:spPr>
          <a:xfrm>
            <a:off x="1167100" y="4058050"/>
            <a:ext cx="32337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</a:t>
            </a:r>
            <a:r>
              <a:rPr lang="en"/>
              <a:t>happened in this window, get portfolio x(2)</a:t>
            </a:r>
            <a:endParaRPr/>
          </a:p>
        </p:txBody>
      </p:sp>
      <p:cxnSp>
        <p:nvCxnSpPr>
          <p:cNvPr id="99" name="Google Shape;99;p17"/>
          <p:cNvCxnSpPr/>
          <p:nvPr/>
        </p:nvCxnSpPr>
        <p:spPr>
          <a:xfrm>
            <a:off x="1520425" y="2719650"/>
            <a:ext cx="10800" cy="13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2569750" y="3231525"/>
            <a:ext cx="2355600" cy="53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x(3) based on the past</a:t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2505500" y="2708925"/>
            <a:ext cx="2892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412275" y="2149825"/>
            <a:ext cx="267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………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</a:t>
            </a:r>
            <a:r>
              <a:rPr lang="en"/>
              <a:t>Preprocessing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consider strategies that only use Price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acquire simulated prices using the GBM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acquire real market prices from Yahoo Finance and Refinitive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05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asset and cash GBM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00" y="970137"/>
            <a:ext cx="7608277" cy="38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Portfolio Selection Techniques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Follow-The-Leader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Exponentiated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Online Newton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Passive Aggressive Mean Revision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Online Moving Average Revision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 Development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run algorithms on intraday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Rebalancing</a:t>
            </a:r>
            <a:r>
              <a:rPr lang="en"/>
              <a:t> portfolios every minute.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allow shorting.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have n assets and cash, the portfolio space with shorting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25" y="3301628"/>
            <a:ext cx="6914949" cy="1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