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4"/>
  </p:notesMasterIdLst>
  <p:sldIdLst>
    <p:sldId id="256" r:id="rId2"/>
    <p:sldId id="258" r:id="rId3"/>
    <p:sldId id="260" r:id="rId4"/>
    <p:sldId id="259" r:id="rId5"/>
    <p:sldId id="311" r:id="rId6"/>
    <p:sldId id="312" r:id="rId7"/>
    <p:sldId id="313" r:id="rId8"/>
    <p:sldId id="315" r:id="rId9"/>
    <p:sldId id="314" r:id="rId10"/>
    <p:sldId id="261" r:id="rId11"/>
    <p:sldId id="263" r:id="rId12"/>
    <p:sldId id="316" r:id="rId1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5"/>
    </p:embeddedFont>
    <p:embeddedFont>
      <p:font typeface="Nunito Light" pitchFamily="2" charset="0"/>
      <p:regular r:id="rId16"/>
      <p: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Black" panose="02000000000000000000" pitchFamily="2" charset="0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D9704D-1824-4D94-8B23-0CF4A748E7F1}">
  <a:tblStyle styleId="{3FD9704D-1824-4D94-8B23-0CF4A748E7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131BAD3-57FB-44AC-8918-58847995DCB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1" autoAdjust="0"/>
  </p:normalViewPr>
  <p:slideViewPr>
    <p:cSldViewPr snapToGrid="0">
      <p:cViewPr varScale="1">
        <p:scale>
          <a:sx n="118" d="100"/>
          <a:sy n="118" d="100"/>
        </p:scale>
        <p:origin x="442" y="11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4ee219d4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4ee219d4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1140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4f508ca116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4f508ca116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332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5694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490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507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188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smart.servier.com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smart.servier.com/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smart.servier.com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smart.servier.com/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smart.servier.com/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smart.servier.com/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smart.servi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s://bit.ly/3A1uf1Q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094200" cy="183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13" y="2420338"/>
            <a:ext cx="4477800" cy="4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698419" flipH="1">
            <a:off x="7415588" y="-2170075"/>
            <a:ext cx="3636621" cy="5143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78245">
            <a:off x="-760135" y="2463905"/>
            <a:ext cx="5144695" cy="376304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/>
        </p:nvSpPr>
        <p:spPr>
          <a:xfrm>
            <a:off x="713225" y="4583900"/>
            <a:ext cx="26118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Illustration by Smart-Servier Medical Art</a:t>
            </a:r>
            <a:endParaRPr sz="1000"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115128">
            <a:off x="-278877" y="2671924"/>
            <a:ext cx="3636618" cy="514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100002" flipH="1">
            <a:off x="4341809" y="-1100588"/>
            <a:ext cx="5321234" cy="3892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115128">
            <a:off x="-2461302" y="-2190101"/>
            <a:ext cx="3636618" cy="514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870178" flipH="1">
            <a:off x="1208085" y="3595238"/>
            <a:ext cx="5321233" cy="3892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115128">
            <a:off x="5562211" y="-2963001"/>
            <a:ext cx="3636618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2572722" y="-3025761"/>
            <a:ext cx="3636619" cy="5143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">
            <a:off x="-1554166" y="1955711"/>
            <a:ext cx="5321231" cy="3892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399997">
            <a:off x="4598984" y="2955836"/>
            <a:ext cx="5321231" cy="3892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 flipH="1">
            <a:off x="4159675" y="2243075"/>
            <a:ext cx="4271100" cy="16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832163" y="1044338"/>
            <a:ext cx="1111800" cy="92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 flipH="1">
            <a:off x="4159675" y="3883188"/>
            <a:ext cx="42711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949022" flipH="1">
            <a:off x="6260509" y="-2841697"/>
            <a:ext cx="3636619" cy="5143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17850">
            <a:off x="-2162077" y="2194111"/>
            <a:ext cx="5321235" cy="38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/>
        </p:nvSpPr>
        <p:spPr>
          <a:xfrm>
            <a:off x="713225" y="4583900"/>
            <a:ext cx="26118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Illustration by Smart-Servier Medical Art</a:t>
            </a:r>
            <a:endParaRPr sz="1000"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">
            <a:off x="-1947391" y="2515037"/>
            <a:ext cx="5321236" cy="38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4024375" y="1921400"/>
            <a:ext cx="4294800" cy="19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pic>
        <p:nvPicPr>
          <p:cNvPr id="42" name="Google Shape;4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279884" flipH="1">
            <a:off x="6164788" y="-2797351"/>
            <a:ext cx="3636622" cy="514350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 txBox="1"/>
          <p:nvPr/>
        </p:nvSpPr>
        <p:spPr>
          <a:xfrm>
            <a:off x="713225" y="4583900"/>
            <a:ext cx="26118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Illustration by Smart-Servier Medical Art</a:t>
            </a:r>
            <a:endParaRPr sz="1000"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713225" y="1713225"/>
            <a:ext cx="4560600" cy="112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713225" y="2759175"/>
            <a:ext cx="45606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2" name="Google Shape;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949022">
            <a:off x="-45836" y="-2851222"/>
            <a:ext cx="3636619" cy="5143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17850" flipH="1">
            <a:off x="5490159" y="2331136"/>
            <a:ext cx="5321235" cy="38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/>
        </p:nvSpPr>
        <p:spPr>
          <a:xfrm>
            <a:off x="713225" y="4583900"/>
            <a:ext cx="26118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Illustration by Smart-Servier Medical Art</a:t>
            </a:r>
            <a:endParaRPr sz="1000"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4590575" y="1726249"/>
            <a:ext cx="383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2" hasCustomPrompt="1"/>
          </p:nvPr>
        </p:nvSpPr>
        <p:spPr>
          <a:xfrm>
            <a:off x="3660775" y="1381138"/>
            <a:ext cx="8154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3"/>
          </p:nvPr>
        </p:nvSpPr>
        <p:spPr>
          <a:xfrm>
            <a:off x="4590575" y="1354775"/>
            <a:ext cx="38385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4"/>
          </p:nvPr>
        </p:nvSpPr>
        <p:spPr>
          <a:xfrm>
            <a:off x="4590575" y="2816974"/>
            <a:ext cx="383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5" hasCustomPrompt="1"/>
          </p:nvPr>
        </p:nvSpPr>
        <p:spPr>
          <a:xfrm>
            <a:off x="3660775" y="2471863"/>
            <a:ext cx="8154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6"/>
          </p:nvPr>
        </p:nvSpPr>
        <p:spPr>
          <a:xfrm>
            <a:off x="4590575" y="2445500"/>
            <a:ext cx="38385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7"/>
          </p:nvPr>
        </p:nvSpPr>
        <p:spPr>
          <a:xfrm>
            <a:off x="4590575" y="3907699"/>
            <a:ext cx="383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8" hasCustomPrompt="1"/>
          </p:nvPr>
        </p:nvSpPr>
        <p:spPr>
          <a:xfrm>
            <a:off x="3660775" y="3562588"/>
            <a:ext cx="8154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9"/>
          </p:nvPr>
        </p:nvSpPr>
        <p:spPr>
          <a:xfrm>
            <a:off x="4590575" y="3536225"/>
            <a:ext cx="38385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231350" flipH="1">
            <a:off x="8258814" y="-2256400"/>
            <a:ext cx="3636620" cy="514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94674">
            <a:off x="-2544608" y="1437930"/>
            <a:ext cx="5144696" cy="376303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 txBox="1"/>
          <p:nvPr/>
        </p:nvSpPr>
        <p:spPr>
          <a:xfrm>
            <a:off x="713225" y="4583900"/>
            <a:ext cx="26118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Illustration by Smart-Servier Medical Art</a:t>
            </a:r>
            <a:endParaRPr sz="1000"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115128" flipH="1">
            <a:off x="7013713" y="2797699"/>
            <a:ext cx="3636618" cy="514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633540">
            <a:off x="-1947389" y="-926914"/>
            <a:ext cx="5321233" cy="389217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713225" y="4583900"/>
            <a:ext cx="26118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Illustration by Smart-Servier Medical Art</a:t>
            </a:r>
            <a:endParaRPr sz="1000"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16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2257963" y="1570500"/>
            <a:ext cx="4627800" cy="8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1"/>
          </p:nvPr>
        </p:nvSpPr>
        <p:spPr>
          <a:xfrm>
            <a:off x="2258188" y="2383500"/>
            <a:ext cx="4627800" cy="11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4290890">
            <a:off x="-1754588" y="-482449"/>
            <a:ext cx="5321237" cy="3892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90174" flipH="1">
            <a:off x="7650166" y="-474600"/>
            <a:ext cx="363661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>
            <a:spLocks noGrp="1"/>
          </p:cNvSpPr>
          <p:nvPr>
            <p:ph type="title"/>
          </p:nvPr>
        </p:nvSpPr>
        <p:spPr>
          <a:xfrm>
            <a:off x="771650" y="527588"/>
            <a:ext cx="4448100" cy="10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5"/>
          <p:cNvSpPr txBox="1">
            <a:spLocks noGrp="1"/>
          </p:cNvSpPr>
          <p:nvPr>
            <p:ph type="subTitle" idx="1"/>
          </p:nvPr>
        </p:nvSpPr>
        <p:spPr>
          <a:xfrm>
            <a:off x="771600" y="16078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45" name="Google Shape;245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115128">
            <a:off x="-3013752" y="-1142351"/>
            <a:ext cx="3636618" cy="514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633540" flipH="1">
            <a:off x="5627685" y="-936439"/>
            <a:ext cx="5321233" cy="3892173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5"/>
          <p:cNvSpPr txBox="1"/>
          <p:nvPr/>
        </p:nvSpPr>
        <p:spPr>
          <a:xfrm>
            <a:off x="1198050" y="3728950"/>
            <a:ext cx="35952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lang="en" sz="1100" b="1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Slidesgo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lang="en" sz="11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1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100"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5"/>
          <p:cNvSpPr txBox="1"/>
          <p:nvPr/>
        </p:nvSpPr>
        <p:spPr>
          <a:xfrm>
            <a:off x="713225" y="4583900"/>
            <a:ext cx="26118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Illustration by Smart-Servier Medical Art</a:t>
            </a:r>
            <a:endParaRPr sz="1000"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63" r:id="rId7"/>
    <p:sldLayoutId id="2147483672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>
            <a:spLocks noGrp="1"/>
          </p:cNvSpPr>
          <p:nvPr>
            <p:ph type="ctrTitle"/>
          </p:nvPr>
        </p:nvSpPr>
        <p:spPr>
          <a:xfrm>
            <a:off x="442302" y="2144927"/>
            <a:ext cx="5019621" cy="11379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CBIO313: </a:t>
            </a:r>
            <a:r>
              <a:rPr lang="en" sz="3200" dirty="0"/>
              <a:t>Investigating the role of miRNA editing in Lung Adenocarcinoma Classification using machine learning models</a:t>
            </a:r>
            <a:endParaRPr sz="3200" b="1" dirty="0"/>
          </a:p>
        </p:txBody>
      </p:sp>
      <p:sp>
        <p:nvSpPr>
          <p:cNvPr id="271" name="Google Shape;271;p42"/>
          <p:cNvSpPr txBox="1">
            <a:spLocks noGrp="1"/>
          </p:cNvSpPr>
          <p:nvPr>
            <p:ph type="subTitle" idx="1"/>
          </p:nvPr>
        </p:nvSpPr>
        <p:spPr>
          <a:xfrm>
            <a:off x="442302" y="3282857"/>
            <a:ext cx="4477800" cy="4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Under supervision of: </a:t>
            </a:r>
            <a:r>
              <a:rPr lang="en" sz="1400" dirty="0"/>
              <a:t>Dr Muhammad Elsayeh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By</a:t>
            </a:r>
            <a:r>
              <a:rPr lang="en" sz="1400" dirty="0"/>
              <a:t>: Sajda Hussien Tahoun</a:t>
            </a:r>
            <a:endParaRPr sz="1400" dirty="0"/>
          </a:p>
        </p:txBody>
      </p:sp>
      <p:pic>
        <p:nvPicPr>
          <p:cNvPr id="272" name="Google Shape;27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3725" y="1787725"/>
            <a:ext cx="2977051" cy="264922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2">
            <a:hlinkClick r:id="" action="ppaction://hlinkshowjump?jump=nextslide"/>
          </p:cNvPr>
          <p:cNvSpPr/>
          <p:nvPr/>
        </p:nvSpPr>
        <p:spPr>
          <a:xfrm rot="-5400000">
            <a:off x="8190178" y="4623594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61AE2-C967-73A0-681A-AAD33187113B}"/>
              </a:ext>
            </a:extLst>
          </p:cNvPr>
          <p:cNvSpPr txBox="1"/>
          <p:nvPr/>
        </p:nvSpPr>
        <p:spPr>
          <a:xfrm>
            <a:off x="442302" y="3859312"/>
            <a:ext cx="47291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https://github.com/sajdahussien/LungCancerPrediction/blob/main/ProjectML.ipynb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4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713225" y="1166113"/>
            <a:ext cx="2931900" cy="2811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7">
            <a:hlinkClick r:id=""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l="-5550" t="-14862" r="-4146" b="-9825"/>
          <a:stretch/>
        </p:blipFill>
        <p:spPr>
          <a:xfrm rot="5400000">
            <a:off x="8170250" y="4599375"/>
            <a:ext cx="236100" cy="2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7">
            <a:hlinkClick r:id=""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l="-5550" t="-14862" r="-4146" b="-9825"/>
          <a:stretch/>
        </p:blipFill>
        <p:spPr>
          <a:xfrm rot="-5400000" flipH="1">
            <a:off x="7809100" y="4599375"/>
            <a:ext cx="236100" cy="2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7">
            <a:hlinkClick r:id="" action="ppaction://hlinkshowjump?jump=nextslide"/>
          </p:cNvPr>
          <p:cNvSpPr/>
          <p:nvPr/>
        </p:nvSpPr>
        <p:spPr>
          <a:xfrm rot="-5400000">
            <a:off x="8190178" y="4623594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47">
            <a:hlinkClick r:id="" action="ppaction://hlinkshowjump?jump=previousslide"/>
          </p:cNvPr>
          <p:cNvSpPr/>
          <p:nvPr/>
        </p:nvSpPr>
        <p:spPr>
          <a:xfrm rot="5400000">
            <a:off x="7829029" y="4623840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AFBAE8-2003-5FAC-26FF-070E5C8704B8}"/>
              </a:ext>
            </a:extLst>
          </p:cNvPr>
          <p:cNvSpPr txBox="1"/>
          <p:nvPr/>
        </p:nvSpPr>
        <p:spPr>
          <a:xfrm>
            <a:off x="3884175" y="1802825"/>
            <a:ext cx="45466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RF achieved a high accuracy of 97% when deployed on selected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Hyperparameter tuning did not lead to further improvements in RF model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RF demonstrated robust performance in accurately classifying cancer based on miRNA editing expressions.</a:t>
            </a:r>
          </a:p>
        </p:txBody>
      </p:sp>
      <p:sp>
        <p:nvSpPr>
          <p:cNvPr id="12" name="Google Shape;318;p46">
            <a:extLst>
              <a:ext uri="{FF2B5EF4-FFF2-40B4-BE49-F238E27FC236}">
                <a16:creationId xmlns:a16="http://schemas.microsoft.com/office/drawing/2014/main" id="{D45BF02B-54F6-A691-3ADF-288EB4FCA4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92853" y="86160"/>
            <a:ext cx="4627800" cy="8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9"/>
          <p:cNvSpPr txBox="1">
            <a:spLocks noGrp="1"/>
          </p:cNvSpPr>
          <p:nvPr>
            <p:ph type="subTitle" idx="1"/>
          </p:nvPr>
        </p:nvSpPr>
        <p:spPr>
          <a:xfrm>
            <a:off x="4111633" y="1504840"/>
            <a:ext cx="4294800" cy="19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en-GB" sz="1600" dirty="0"/>
              <a:t>The small sample size of 19 diseased and 19 control individuals may limit the generalizability of the findings.</a:t>
            </a:r>
          </a:p>
          <a:p>
            <a:pPr marL="285750" indent="-285750">
              <a:buSzPts val="1100"/>
            </a:pPr>
            <a:r>
              <a:rPr lang="en-GB" sz="1600" dirty="0"/>
              <a:t>Overfitting risk exists due to the limited sample size.</a:t>
            </a:r>
          </a:p>
          <a:p>
            <a:pPr marL="285750" indent="-285750">
              <a:buSzPts val="1100"/>
            </a:pPr>
            <a:r>
              <a:rPr lang="en-GB" sz="1600" dirty="0"/>
              <a:t>Future research should explore larger and more diverse datasets to validate the developed models' robustness.</a:t>
            </a:r>
          </a:p>
          <a:p>
            <a:pPr marL="285750" indent="-285750">
              <a:buSzPts val="1100"/>
            </a:pPr>
            <a:r>
              <a:rPr lang="en-GB" sz="1600" dirty="0"/>
              <a:t>Outlier handling using advanced techniques</a:t>
            </a:r>
          </a:p>
        </p:txBody>
      </p:sp>
      <p:pic>
        <p:nvPicPr>
          <p:cNvPr id="353" name="Google Shape;353;p4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-6793" t="3956" r="-6804"/>
          <a:stretch/>
        </p:blipFill>
        <p:spPr>
          <a:xfrm flipH="1">
            <a:off x="824813" y="1285452"/>
            <a:ext cx="2931899" cy="3229401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9">
            <a:hlinkClick r:id="" action="ppaction://hlinkshowjump?jump=nextslide"/>
          </p:cNvPr>
          <p:cNvSpPr/>
          <p:nvPr/>
        </p:nvSpPr>
        <p:spPr>
          <a:xfrm rot="-5400000">
            <a:off x="8190178" y="4623594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9">
            <a:hlinkClick r:id="" action="ppaction://hlinkshowjump?jump=previousslide"/>
          </p:cNvPr>
          <p:cNvSpPr/>
          <p:nvPr/>
        </p:nvSpPr>
        <p:spPr>
          <a:xfrm rot="5400000">
            <a:off x="7829029" y="4623840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18;p46">
            <a:extLst>
              <a:ext uri="{FF2B5EF4-FFF2-40B4-BE49-F238E27FC236}">
                <a16:creationId xmlns:a16="http://schemas.microsoft.com/office/drawing/2014/main" id="{E7800D5E-AFA4-F254-23BE-C7E37293DC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92853" y="86160"/>
            <a:ext cx="4627800" cy="8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Limitations</a:t>
            </a:r>
            <a:endParaRPr sz="5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76"/>
          <p:cNvSpPr txBox="1">
            <a:spLocks noGrp="1"/>
          </p:cNvSpPr>
          <p:nvPr>
            <p:ph type="title"/>
          </p:nvPr>
        </p:nvSpPr>
        <p:spPr>
          <a:xfrm>
            <a:off x="771650" y="1536749"/>
            <a:ext cx="4448100" cy="10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824" name="Google Shape;824;p76"/>
          <p:cNvSpPr txBox="1">
            <a:spLocks noGrp="1"/>
          </p:cNvSpPr>
          <p:nvPr>
            <p:ph type="subTitle" idx="1"/>
          </p:nvPr>
        </p:nvSpPr>
        <p:spPr>
          <a:xfrm>
            <a:off x="771600" y="2139441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b="1" dirty="0"/>
          </a:p>
        </p:txBody>
      </p:sp>
      <p:pic>
        <p:nvPicPr>
          <p:cNvPr id="826" name="Google Shape;826;p7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351875" y="796050"/>
            <a:ext cx="3020525" cy="3551399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76">
            <a:hlinkClick r:id="" action="ppaction://hlinkshowjump?jump=previousslide"/>
          </p:cNvPr>
          <p:cNvSpPr/>
          <p:nvPr/>
        </p:nvSpPr>
        <p:spPr>
          <a:xfrm rot="5400000">
            <a:off x="8190179" y="4623840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3E175C-5F7E-7F66-C1F4-689E2A45F849}"/>
              </a:ext>
            </a:extLst>
          </p:cNvPr>
          <p:cNvSpPr txBox="1"/>
          <p:nvPr/>
        </p:nvSpPr>
        <p:spPr>
          <a:xfrm>
            <a:off x="1001242" y="2990072"/>
            <a:ext cx="39888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https://github.com/sajdahussien/LungCancerPrediction/blob/main/ProjectML.ipynb</a:t>
            </a:r>
          </a:p>
        </p:txBody>
      </p:sp>
    </p:spTree>
    <p:extLst>
      <p:ext uri="{BB962C8B-B14F-4D97-AF65-F5344CB8AC3E}">
        <p14:creationId xmlns:p14="http://schemas.microsoft.com/office/powerpoint/2010/main" val="239490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/>
          <p:nvPr/>
        </p:nvSpPr>
        <p:spPr>
          <a:xfrm>
            <a:off x="4450013" y="1211653"/>
            <a:ext cx="704681" cy="70635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44"/>
          <p:cNvSpPr txBox="1">
            <a:spLocks noGrp="1"/>
          </p:cNvSpPr>
          <p:nvPr>
            <p:ph type="title"/>
          </p:nvPr>
        </p:nvSpPr>
        <p:spPr>
          <a:xfrm>
            <a:off x="720000" y="3129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94" name="Google Shape;294;p44"/>
          <p:cNvSpPr txBox="1">
            <a:spLocks noGrp="1"/>
          </p:cNvSpPr>
          <p:nvPr>
            <p:ph type="title" idx="2"/>
          </p:nvPr>
        </p:nvSpPr>
        <p:spPr>
          <a:xfrm>
            <a:off x="4461669" y="1319704"/>
            <a:ext cx="681367" cy="4902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01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95" name="Google Shape;295;p44"/>
          <p:cNvSpPr txBox="1">
            <a:spLocks noGrp="1"/>
          </p:cNvSpPr>
          <p:nvPr>
            <p:ph type="subTitle" idx="3"/>
          </p:nvPr>
        </p:nvSpPr>
        <p:spPr>
          <a:xfrm>
            <a:off x="5245571" y="1366554"/>
            <a:ext cx="38385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98" name="Google Shape;298;p44"/>
          <p:cNvSpPr txBox="1">
            <a:spLocks noGrp="1"/>
          </p:cNvSpPr>
          <p:nvPr>
            <p:ph type="subTitle" idx="6"/>
          </p:nvPr>
        </p:nvSpPr>
        <p:spPr>
          <a:xfrm>
            <a:off x="5245571" y="2171345"/>
            <a:ext cx="38385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301" name="Google Shape;301;p44"/>
          <p:cNvSpPr txBox="1">
            <a:spLocks noGrp="1"/>
          </p:cNvSpPr>
          <p:nvPr>
            <p:ph type="subTitle" idx="9"/>
          </p:nvPr>
        </p:nvSpPr>
        <p:spPr>
          <a:xfrm>
            <a:off x="5245571" y="3003796"/>
            <a:ext cx="38385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pic>
        <p:nvPicPr>
          <p:cNvPr id="302" name="Google Shape;302;p4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426" b="2416"/>
          <a:stretch/>
        </p:blipFill>
        <p:spPr>
          <a:xfrm>
            <a:off x="714924" y="1413582"/>
            <a:ext cx="2753125" cy="274315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4">
            <a:hlinkClick r:id="" action="ppaction://hlinkshowjump?jump=nextslide"/>
          </p:cNvPr>
          <p:cNvSpPr/>
          <p:nvPr/>
        </p:nvSpPr>
        <p:spPr>
          <a:xfrm rot="-5400000">
            <a:off x="8190178" y="4623594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44">
            <a:hlinkClick r:id="" action="ppaction://hlinkshowjump?jump=previousslide"/>
          </p:cNvPr>
          <p:cNvSpPr/>
          <p:nvPr/>
        </p:nvSpPr>
        <p:spPr>
          <a:xfrm rot="5400000">
            <a:off x="7829029" y="4623840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89;p44">
            <a:extLst>
              <a:ext uri="{FF2B5EF4-FFF2-40B4-BE49-F238E27FC236}">
                <a16:creationId xmlns:a16="http://schemas.microsoft.com/office/drawing/2014/main" id="{8BD7ECB0-4EDB-6FE3-AAC1-7D76F47DF2AA}"/>
              </a:ext>
            </a:extLst>
          </p:cNvPr>
          <p:cNvSpPr/>
          <p:nvPr/>
        </p:nvSpPr>
        <p:spPr>
          <a:xfrm>
            <a:off x="4450011" y="2036657"/>
            <a:ext cx="704681" cy="70635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94;p44">
            <a:extLst>
              <a:ext uri="{FF2B5EF4-FFF2-40B4-BE49-F238E27FC236}">
                <a16:creationId xmlns:a16="http://schemas.microsoft.com/office/drawing/2014/main" id="{737492AB-0B66-DE39-0AD9-AA36FC79231E}"/>
              </a:ext>
            </a:extLst>
          </p:cNvPr>
          <p:cNvSpPr txBox="1">
            <a:spLocks/>
          </p:cNvSpPr>
          <p:nvPr/>
        </p:nvSpPr>
        <p:spPr>
          <a:xfrm>
            <a:off x="4461667" y="2144708"/>
            <a:ext cx="681367" cy="49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14" name="Google Shape;289;p44">
            <a:extLst>
              <a:ext uri="{FF2B5EF4-FFF2-40B4-BE49-F238E27FC236}">
                <a16:creationId xmlns:a16="http://schemas.microsoft.com/office/drawing/2014/main" id="{4BDB1E37-A1AD-FDDB-9942-C4DD5C9B4C2D}"/>
              </a:ext>
            </a:extLst>
          </p:cNvPr>
          <p:cNvSpPr/>
          <p:nvPr/>
        </p:nvSpPr>
        <p:spPr>
          <a:xfrm>
            <a:off x="4450011" y="2872320"/>
            <a:ext cx="704681" cy="70635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94;p44">
            <a:extLst>
              <a:ext uri="{FF2B5EF4-FFF2-40B4-BE49-F238E27FC236}">
                <a16:creationId xmlns:a16="http://schemas.microsoft.com/office/drawing/2014/main" id="{41866489-83FA-C508-3CD3-95E1B2A3D7C2}"/>
              </a:ext>
            </a:extLst>
          </p:cNvPr>
          <p:cNvSpPr txBox="1">
            <a:spLocks/>
          </p:cNvSpPr>
          <p:nvPr/>
        </p:nvSpPr>
        <p:spPr>
          <a:xfrm>
            <a:off x="4461667" y="2980371"/>
            <a:ext cx="681367" cy="49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16" name="Google Shape;289;p44">
            <a:extLst>
              <a:ext uri="{FF2B5EF4-FFF2-40B4-BE49-F238E27FC236}">
                <a16:creationId xmlns:a16="http://schemas.microsoft.com/office/drawing/2014/main" id="{FD73DC53-79AC-BFCB-47B2-14EE4D867225}"/>
              </a:ext>
            </a:extLst>
          </p:cNvPr>
          <p:cNvSpPr/>
          <p:nvPr/>
        </p:nvSpPr>
        <p:spPr>
          <a:xfrm>
            <a:off x="4450011" y="3726091"/>
            <a:ext cx="704681" cy="70635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94;p44">
            <a:extLst>
              <a:ext uri="{FF2B5EF4-FFF2-40B4-BE49-F238E27FC236}">
                <a16:creationId xmlns:a16="http://schemas.microsoft.com/office/drawing/2014/main" id="{78D46210-256B-FCD0-3622-0E7C49A2C536}"/>
              </a:ext>
            </a:extLst>
          </p:cNvPr>
          <p:cNvSpPr txBox="1">
            <a:spLocks/>
          </p:cNvSpPr>
          <p:nvPr/>
        </p:nvSpPr>
        <p:spPr>
          <a:xfrm>
            <a:off x="4461667" y="3834142"/>
            <a:ext cx="681367" cy="49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18" name="Google Shape;301;p44">
            <a:extLst>
              <a:ext uri="{FF2B5EF4-FFF2-40B4-BE49-F238E27FC236}">
                <a16:creationId xmlns:a16="http://schemas.microsoft.com/office/drawing/2014/main" id="{82BC6CBD-8C6D-6DC9-ACBA-F04BF3B9C016}"/>
              </a:ext>
            </a:extLst>
          </p:cNvPr>
          <p:cNvSpPr txBox="1">
            <a:spLocks/>
          </p:cNvSpPr>
          <p:nvPr/>
        </p:nvSpPr>
        <p:spPr>
          <a:xfrm>
            <a:off x="5245571" y="3878358"/>
            <a:ext cx="38385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dirty="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366;p50">
            <a:extLst>
              <a:ext uri="{FF2B5EF4-FFF2-40B4-BE49-F238E27FC236}">
                <a16:creationId xmlns:a16="http://schemas.microsoft.com/office/drawing/2014/main" id="{37DBFECE-DDDA-C474-63D6-AA0BB1078CE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54702" y="2582400"/>
            <a:ext cx="1708625" cy="1787207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6"/>
          <p:cNvSpPr txBox="1">
            <a:spLocks noGrp="1"/>
          </p:cNvSpPr>
          <p:nvPr>
            <p:ph type="title"/>
          </p:nvPr>
        </p:nvSpPr>
        <p:spPr>
          <a:xfrm>
            <a:off x="2392853" y="86160"/>
            <a:ext cx="4627800" cy="8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19" name="Google Shape;319;p46"/>
          <p:cNvSpPr txBox="1">
            <a:spLocks noGrp="1"/>
          </p:cNvSpPr>
          <p:nvPr>
            <p:ph type="subTitle" idx="1"/>
          </p:nvPr>
        </p:nvSpPr>
        <p:spPr>
          <a:xfrm>
            <a:off x="701979" y="1260330"/>
            <a:ext cx="4946981" cy="11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Lung cancer is the primary cause of cancer deaths worldwide.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Adenocarcinoma is the most common type within lung cancers, classified as non-small-cell lung cancer (NSCLC).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MicroRNA editing, notably A-to-I conversion, affects tumour characteristics across various cancer types.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The Cancer Genome Atlas (TCGA) data reveals many microRNAs undergoing A-to-I editing in cancer samples.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Some of these edited microRNAs have prognostic implications for cancer patients.</a:t>
            </a:r>
          </a:p>
        </p:txBody>
      </p:sp>
      <p:sp>
        <p:nvSpPr>
          <p:cNvPr id="320" name="Google Shape;320;p46">
            <a:hlinkClick r:id="" action="ppaction://hlinkshowjump?jump=nextslide"/>
          </p:cNvPr>
          <p:cNvSpPr/>
          <p:nvPr/>
        </p:nvSpPr>
        <p:spPr>
          <a:xfrm rot="-5400000">
            <a:off x="8190178" y="4623594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6">
            <a:hlinkClick r:id="" action="ppaction://hlinkshowjump?jump=previousslide"/>
          </p:cNvPr>
          <p:cNvSpPr/>
          <p:nvPr/>
        </p:nvSpPr>
        <p:spPr>
          <a:xfrm rot="5400000">
            <a:off x="7829029" y="4623840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365;p50">
            <a:extLst>
              <a:ext uri="{FF2B5EF4-FFF2-40B4-BE49-F238E27FC236}">
                <a16:creationId xmlns:a16="http://schemas.microsoft.com/office/drawing/2014/main" id="{46D1BFAB-9131-C482-E76F-B70208F661FD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48960" y="1301460"/>
            <a:ext cx="1708630" cy="1787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>
            <a:spLocks noGrp="1"/>
          </p:cNvSpPr>
          <p:nvPr>
            <p:ph type="subTitle" idx="1"/>
          </p:nvPr>
        </p:nvSpPr>
        <p:spPr>
          <a:xfrm>
            <a:off x="642105" y="1111551"/>
            <a:ext cx="45606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The dataset comprises miRNA expressions across 38 samples.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It includes 19 samples from individuals diagnosed with lung adenocarcinoma and 19 samples from healthy controls.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Each sample consists of 2568 different miRNA expressions.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This dataset serves as the foundation for exploring the role of miRNA editing in lung adenocarcinoma classification using machine learning models.</a:t>
            </a:r>
          </a:p>
        </p:txBody>
      </p:sp>
      <p:pic>
        <p:nvPicPr>
          <p:cNvPr id="311" name="Google Shape;311;p4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421" b="2575"/>
          <a:stretch/>
        </p:blipFill>
        <p:spPr>
          <a:xfrm flipH="1">
            <a:off x="5498876" y="947737"/>
            <a:ext cx="2931899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5">
            <a:hlinkClick r:id="" action="ppaction://hlinkshowjump?jump=nextslide"/>
          </p:cNvPr>
          <p:cNvSpPr/>
          <p:nvPr/>
        </p:nvSpPr>
        <p:spPr>
          <a:xfrm rot="-5400000">
            <a:off x="8190178" y="4623594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45">
            <a:hlinkClick r:id="" action="ppaction://hlinkshowjump?jump=previousslide"/>
          </p:cNvPr>
          <p:cNvSpPr/>
          <p:nvPr/>
        </p:nvSpPr>
        <p:spPr>
          <a:xfrm rot="5400000">
            <a:off x="7829029" y="4623840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18;p46">
            <a:extLst>
              <a:ext uri="{FF2B5EF4-FFF2-40B4-BE49-F238E27FC236}">
                <a16:creationId xmlns:a16="http://schemas.microsoft.com/office/drawing/2014/main" id="{0C647040-B825-0641-EDF8-C6376889D78B}"/>
              </a:ext>
            </a:extLst>
          </p:cNvPr>
          <p:cNvSpPr txBox="1">
            <a:spLocks/>
          </p:cNvSpPr>
          <p:nvPr/>
        </p:nvSpPr>
        <p:spPr>
          <a:xfrm>
            <a:off x="2392853" y="86160"/>
            <a:ext cx="46278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6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GB" sz="4500" dirty="0"/>
              <a:t>Dataset overview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70"/>
          <p:cNvSpPr/>
          <p:nvPr/>
        </p:nvSpPr>
        <p:spPr>
          <a:xfrm>
            <a:off x="506550" y="2831264"/>
            <a:ext cx="701400" cy="701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01</a:t>
            </a:r>
            <a:endParaRPr sz="2200" b="1"/>
          </a:p>
        </p:txBody>
      </p:sp>
      <p:pic>
        <p:nvPicPr>
          <p:cNvPr id="680" name="Google Shape;68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283" y="1378987"/>
            <a:ext cx="1497279" cy="112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7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4869669" y="1298262"/>
            <a:ext cx="1262019" cy="1210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5900" y="1522880"/>
            <a:ext cx="1604300" cy="985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28614" y="1081037"/>
            <a:ext cx="1429376" cy="142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70"/>
          <p:cNvSpPr txBox="1"/>
          <p:nvPr/>
        </p:nvSpPr>
        <p:spPr>
          <a:xfrm>
            <a:off x="-44550" y="3751304"/>
            <a:ext cx="1803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EDA and pre-processing</a:t>
            </a:r>
            <a:endParaRPr sz="1600" dirty="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86" name="Google Shape;686;p70"/>
          <p:cNvSpPr/>
          <p:nvPr/>
        </p:nvSpPr>
        <p:spPr>
          <a:xfrm>
            <a:off x="2363925" y="2831264"/>
            <a:ext cx="701400" cy="701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02</a:t>
            </a:r>
            <a:endParaRPr sz="2200" b="1"/>
          </a:p>
        </p:txBody>
      </p:sp>
      <p:sp>
        <p:nvSpPr>
          <p:cNvPr id="687" name="Google Shape;687;p70"/>
          <p:cNvSpPr txBox="1"/>
          <p:nvPr/>
        </p:nvSpPr>
        <p:spPr>
          <a:xfrm>
            <a:off x="1812825" y="3745230"/>
            <a:ext cx="1803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Feature engineering</a:t>
            </a:r>
            <a:endParaRPr sz="1600" dirty="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89" name="Google Shape;689;p70"/>
          <p:cNvSpPr/>
          <p:nvPr/>
        </p:nvSpPr>
        <p:spPr>
          <a:xfrm>
            <a:off x="4221300" y="2831264"/>
            <a:ext cx="701400" cy="701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03</a:t>
            </a:r>
            <a:endParaRPr sz="2200" b="1"/>
          </a:p>
        </p:txBody>
      </p:sp>
      <p:sp>
        <p:nvSpPr>
          <p:cNvPr id="690" name="Google Shape;690;p70"/>
          <p:cNvSpPr txBox="1"/>
          <p:nvPr/>
        </p:nvSpPr>
        <p:spPr>
          <a:xfrm>
            <a:off x="3670200" y="3745230"/>
            <a:ext cx="1803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Model development</a:t>
            </a:r>
            <a:endParaRPr sz="1600" dirty="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92" name="Google Shape;692;p70"/>
          <p:cNvSpPr/>
          <p:nvPr/>
        </p:nvSpPr>
        <p:spPr>
          <a:xfrm>
            <a:off x="6078675" y="2831264"/>
            <a:ext cx="701400" cy="701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04</a:t>
            </a:r>
            <a:endParaRPr sz="2200" b="1" dirty="0"/>
          </a:p>
        </p:txBody>
      </p:sp>
      <p:sp>
        <p:nvSpPr>
          <p:cNvPr id="693" name="Google Shape;693;p70"/>
          <p:cNvSpPr txBox="1"/>
          <p:nvPr/>
        </p:nvSpPr>
        <p:spPr>
          <a:xfrm>
            <a:off x="5633658" y="3745230"/>
            <a:ext cx="1803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Model fine-tuning</a:t>
            </a:r>
            <a:endParaRPr sz="1600" dirty="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695" name="Google Shape;695;p70"/>
          <p:cNvCxnSpPr>
            <a:stCxn id="678" idx="6"/>
            <a:endCxn id="686" idx="2"/>
          </p:cNvCxnSpPr>
          <p:nvPr/>
        </p:nvCxnSpPr>
        <p:spPr>
          <a:xfrm>
            <a:off x="1207950" y="3181964"/>
            <a:ext cx="1155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96" name="Google Shape;696;p70"/>
          <p:cNvCxnSpPr>
            <a:stCxn id="686" idx="6"/>
            <a:endCxn id="689" idx="2"/>
          </p:cNvCxnSpPr>
          <p:nvPr/>
        </p:nvCxnSpPr>
        <p:spPr>
          <a:xfrm>
            <a:off x="3065325" y="3181964"/>
            <a:ext cx="1155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97" name="Google Shape;697;p70"/>
          <p:cNvCxnSpPr>
            <a:stCxn id="689" idx="6"/>
            <a:endCxn id="692" idx="2"/>
          </p:cNvCxnSpPr>
          <p:nvPr/>
        </p:nvCxnSpPr>
        <p:spPr>
          <a:xfrm>
            <a:off x="4922700" y="3181964"/>
            <a:ext cx="1155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98" name="Google Shape;698;p70">
            <a:hlinkClick r:id="" action="ppaction://hlinkshowjump?jump=nextslide"/>
          </p:cNvPr>
          <p:cNvSpPr/>
          <p:nvPr/>
        </p:nvSpPr>
        <p:spPr>
          <a:xfrm rot="-5400000">
            <a:off x="8190178" y="4623594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70">
            <a:hlinkClick r:id="" action="ppaction://hlinkshowjump?jump=previousslide"/>
          </p:cNvPr>
          <p:cNvSpPr/>
          <p:nvPr/>
        </p:nvSpPr>
        <p:spPr>
          <a:xfrm rot="5400000">
            <a:off x="7829029" y="4623840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18;p46">
            <a:extLst>
              <a:ext uri="{FF2B5EF4-FFF2-40B4-BE49-F238E27FC236}">
                <a16:creationId xmlns:a16="http://schemas.microsoft.com/office/drawing/2014/main" id="{88BCFDFF-E66B-C930-A823-37CCB1FD44EA}"/>
              </a:ext>
            </a:extLst>
          </p:cNvPr>
          <p:cNvSpPr txBox="1">
            <a:spLocks/>
          </p:cNvSpPr>
          <p:nvPr/>
        </p:nvSpPr>
        <p:spPr>
          <a:xfrm>
            <a:off x="2392853" y="86160"/>
            <a:ext cx="46278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6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GB" sz="4500" dirty="0"/>
              <a:t>Methodology</a:t>
            </a:r>
          </a:p>
        </p:txBody>
      </p:sp>
      <p:cxnSp>
        <p:nvCxnSpPr>
          <p:cNvPr id="6" name="Google Shape;697;p70">
            <a:extLst>
              <a:ext uri="{FF2B5EF4-FFF2-40B4-BE49-F238E27FC236}">
                <a16:creationId xmlns:a16="http://schemas.microsoft.com/office/drawing/2014/main" id="{EDA95891-6C35-6445-2E81-E9013906845D}"/>
              </a:ext>
            </a:extLst>
          </p:cNvPr>
          <p:cNvCxnSpPr/>
          <p:nvPr/>
        </p:nvCxnSpPr>
        <p:spPr>
          <a:xfrm>
            <a:off x="6767795" y="3181964"/>
            <a:ext cx="1155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7" name="Google Shape;692;p70">
            <a:extLst>
              <a:ext uri="{FF2B5EF4-FFF2-40B4-BE49-F238E27FC236}">
                <a16:creationId xmlns:a16="http://schemas.microsoft.com/office/drawing/2014/main" id="{A65B18DE-D188-6704-21D3-6597F2DD5EA8}"/>
              </a:ext>
            </a:extLst>
          </p:cNvPr>
          <p:cNvSpPr/>
          <p:nvPr/>
        </p:nvSpPr>
        <p:spPr>
          <a:xfrm>
            <a:off x="7918887" y="2831264"/>
            <a:ext cx="701400" cy="701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05</a:t>
            </a:r>
            <a:endParaRPr sz="2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4F960E-FF6F-6FEA-2FD9-22D174D39782}"/>
              </a:ext>
            </a:extLst>
          </p:cNvPr>
          <p:cNvSpPr txBox="1"/>
          <p:nvPr/>
        </p:nvSpPr>
        <p:spPr>
          <a:xfrm>
            <a:off x="4835325" y="3645019"/>
            <a:ext cx="68783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Model deployment</a:t>
            </a:r>
          </a:p>
        </p:txBody>
      </p:sp>
    </p:spTree>
    <p:extLst>
      <p:ext uri="{BB962C8B-B14F-4D97-AF65-F5344CB8AC3E}">
        <p14:creationId xmlns:p14="http://schemas.microsoft.com/office/powerpoint/2010/main" val="2275678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18;p46">
            <a:extLst>
              <a:ext uri="{FF2B5EF4-FFF2-40B4-BE49-F238E27FC236}">
                <a16:creationId xmlns:a16="http://schemas.microsoft.com/office/drawing/2014/main" id="{C1AE9D32-774C-0080-4C32-3A78EA9A8B2F}"/>
              </a:ext>
            </a:extLst>
          </p:cNvPr>
          <p:cNvSpPr txBox="1">
            <a:spLocks/>
          </p:cNvSpPr>
          <p:nvPr/>
        </p:nvSpPr>
        <p:spPr>
          <a:xfrm>
            <a:off x="2392853" y="86160"/>
            <a:ext cx="46278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6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GB" sz="4500" dirty="0"/>
              <a:t>Results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7091AE7-5E30-902D-4F90-6CECF0FA75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21" t="38717" r="18333" b="9925"/>
          <a:stretch/>
        </p:blipFill>
        <p:spPr>
          <a:xfrm>
            <a:off x="81186" y="2501900"/>
            <a:ext cx="5344253" cy="2641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6463D5-C2C6-4E92-187A-60896A0A16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777" t="34860" r="17778" b="13782"/>
          <a:stretch/>
        </p:blipFill>
        <p:spPr>
          <a:xfrm>
            <a:off x="3647488" y="925830"/>
            <a:ext cx="5344253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0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18;p46">
            <a:extLst>
              <a:ext uri="{FF2B5EF4-FFF2-40B4-BE49-F238E27FC236}">
                <a16:creationId xmlns:a16="http://schemas.microsoft.com/office/drawing/2014/main" id="{C1AE9D32-774C-0080-4C32-3A78EA9A8B2F}"/>
              </a:ext>
            </a:extLst>
          </p:cNvPr>
          <p:cNvSpPr txBox="1">
            <a:spLocks/>
          </p:cNvSpPr>
          <p:nvPr/>
        </p:nvSpPr>
        <p:spPr>
          <a:xfrm>
            <a:off x="2392853" y="86160"/>
            <a:ext cx="46278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6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GB" sz="4500" dirty="0"/>
              <a:t>Results (cont.)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953DF9-17D5-0988-4A91-475D22FAC2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21" t="37926" r="19555" b="5580"/>
          <a:stretch/>
        </p:blipFill>
        <p:spPr>
          <a:xfrm>
            <a:off x="938404" y="871988"/>
            <a:ext cx="7536697" cy="418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47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18;p46">
            <a:extLst>
              <a:ext uri="{FF2B5EF4-FFF2-40B4-BE49-F238E27FC236}">
                <a16:creationId xmlns:a16="http://schemas.microsoft.com/office/drawing/2014/main" id="{C1AE9D32-774C-0080-4C32-3A78EA9A8B2F}"/>
              </a:ext>
            </a:extLst>
          </p:cNvPr>
          <p:cNvSpPr txBox="1">
            <a:spLocks/>
          </p:cNvSpPr>
          <p:nvPr/>
        </p:nvSpPr>
        <p:spPr>
          <a:xfrm>
            <a:off x="2392853" y="86160"/>
            <a:ext cx="46278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6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GB" sz="4500" dirty="0"/>
              <a:t>Results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84B23B-4E35-6664-6F7D-2A3097B1DF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9" t="22197" r="18889" b="6370"/>
          <a:stretch/>
        </p:blipFill>
        <p:spPr>
          <a:xfrm>
            <a:off x="904240" y="1223010"/>
            <a:ext cx="7335520" cy="367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07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18;p46">
            <a:extLst>
              <a:ext uri="{FF2B5EF4-FFF2-40B4-BE49-F238E27FC236}">
                <a16:creationId xmlns:a16="http://schemas.microsoft.com/office/drawing/2014/main" id="{C1AE9D32-774C-0080-4C32-3A78EA9A8B2F}"/>
              </a:ext>
            </a:extLst>
          </p:cNvPr>
          <p:cNvSpPr txBox="1">
            <a:spLocks/>
          </p:cNvSpPr>
          <p:nvPr/>
        </p:nvSpPr>
        <p:spPr>
          <a:xfrm>
            <a:off x="2392853" y="86160"/>
            <a:ext cx="46278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6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GB" sz="4500" dirty="0"/>
              <a:t>Results (cont.)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4F6563-A35B-7D0A-2376-E94A3565B6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21" t="44247" r="18556" b="5185"/>
          <a:stretch/>
        </p:blipFill>
        <p:spPr>
          <a:xfrm>
            <a:off x="558707" y="975360"/>
            <a:ext cx="8191266" cy="400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45406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Lung Cancer Day Theme by Slidesgo">
  <a:themeElements>
    <a:clrScheme name="Simple Light">
      <a:dk1>
        <a:srgbClr val="434343"/>
      </a:dk1>
      <a:lt1>
        <a:srgbClr val="EFEFEF"/>
      </a:lt1>
      <a:dk2>
        <a:srgbClr val="FFD6C5"/>
      </a:dk2>
      <a:lt2>
        <a:srgbClr val="EBA760"/>
      </a:lt2>
      <a:accent1>
        <a:srgbClr val="783F04"/>
      </a:accent1>
      <a:accent2>
        <a:srgbClr val="E0BFBF"/>
      </a:accent2>
      <a:accent3>
        <a:srgbClr val="C28181"/>
      </a:accent3>
      <a:accent4>
        <a:srgbClr val="A4C2F4"/>
      </a:accent4>
      <a:accent5>
        <a:srgbClr val="1BA2C0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339</Words>
  <Application>Microsoft Office PowerPoint</Application>
  <PresentationFormat>On-screen Show (16:9)</PresentationFormat>
  <Paragraphs>52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Roboto</vt:lpstr>
      <vt:lpstr>Roboto Black</vt:lpstr>
      <vt:lpstr>Arial</vt:lpstr>
      <vt:lpstr>Nunito Light</vt:lpstr>
      <vt:lpstr>Bebas Neue</vt:lpstr>
      <vt:lpstr>World Lung Cancer Day Theme by Slidesgo</vt:lpstr>
      <vt:lpstr>CBIO313: Investigating the role of miRNA editing in Lung Adenocarcinoma Classification using machine learning models</vt:lpstr>
      <vt:lpstr>Table of contents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Limitations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CBIO313: Investigating the role of miRNA editing in Lung Adenocarcinoma Classification using machine learning models</dc:title>
  <cp:lastModifiedBy>Sajda Hussien Tahoun</cp:lastModifiedBy>
  <cp:revision>5</cp:revision>
  <dcterms:modified xsi:type="dcterms:W3CDTF">2024-05-31T01:17:16Z</dcterms:modified>
</cp:coreProperties>
</file>