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AN Pearl" charset="1" panose="00000000000000000000"/>
      <p:regular r:id="rId15"/>
    </p:embeddedFont>
    <p:embeddedFont>
      <p:font typeface="Klein Italics" charset="1" panose="02000503060000020004"/>
      <p:regular r:id="rId16"/>
    </p:embeddedFont>
    <p:embeddedFont>
      <p:font typeface="Klein" charset="1" panose="02000503060000020004"/>
      <p:regular r:id="rId17"/>
    </p:embeddedFont>
    <p:embeddedFont>
      <p:font typeface="Open Sans Bold" charset="1" panose="020B0806030504020204"/>
      <p:regular r:id="rId18"/>
    </p:embeddedFont>
    <p:embeddedFont>
      <p:font typeface="Open Sans" charset="1" panose="020B06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A7C0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958" y="1887533"/>
            <a:ext cx="14790803" cy="6511933"/>
            <a:chOff x="0" y="0"/>
            <a:chExt cx="3895520" cy="17150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5520" cy="1715077"/>
            </a:xfrm>
            <a:custGeom>
              <a:avLst/>
              <a:gdLst/>
              <a:ahLst/>
              <a:cxnLst/>
              <a:rect r="r" b="b" t="t" l="l"/>
              <a:pathLst>
                <a:path h="1715077" w="3895520">
                  <a:moveTo>
                    <a:pt x="0" y="0"/>
                  </a:moveTo>
                  <a:lnTo>
                    <a:pt x="3895520" y="0"/>
                  </a:lnTo>
                  <a:lnTo>
                    <a:pt x="3895520" y="1715077"/>
                  </a:lnTo>
                  <a:lnTo>
                    <a:pt x="0" y="17150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95520" cy="1753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79744" y="2349734"/>
            <a:ext cx="11007709" cy="133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8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Search Engine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9433" y="4444761"/>
            <a:ext cx="11688020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Done by: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Radoslawa Zukowska</a:t>
            </a:r>
          </a:p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Anna Sajdokova</a:t>
            </a:r>
          </a:p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</a:t>
            </a:r>
            <a:r>
              <a:rPr lang="en-US" sz="3000" i="true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Tymoteusz Oczowiński</a:t>
            </a:r>
          </a:p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José Luis Perdomo de Vega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Klein Italics"/>
                <a:ea typeface="Klein Italics"/>
                <a:cs typeface="Klein Italics"/>
                <a:sym typeface="Klein Italics"/>
              </a:rPr>
              <a:t> Eduardo López Fortes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965533" y="3850776"/>
          <a:ext cx="6293767" cy="4878164"/>
        </p:xfrm>
        <a:graphic>
          <a:graphicData uri="http://schemas.openxmlformats.org/drawingml/2006/table">
            <a:tbl>
              <a:tblPr/>
              <a:tblGrid>
                <a:gridCol w="1060638"/>
                <a:gridCol w="5233130"/>
              </a:tblGrid>
              <a:tr h="85942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01.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Introduction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2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02.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Project Modules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2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03.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Inverted Index Data Structures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2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04.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BenchMark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0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05.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Results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2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spc="274">
                          <a:solidFill>
                            <a:srgbClr val="545454"/>
                          </a:solidFill>
                          <a:latin typeface="TAN Pearl"/>
                          <a:ea typeface="TAN Pearl"/>
                          <a:cs typeface="TAN Pearl"/>
                          <a:sym typeface="TAN Pearl"/>
                        </a:rPr>
                        <a:t>06.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45454"/>
                          </a:solidFill>
                          <a:latin typeface="Klein"/>
                          <a:ea typeface="Klein"/>
                          <a:cs typeface="Klein"/>
                          <a:sym typeface="Klein"/>
                        </a:rPr>
                        <a:t>Future Work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028700" y="1028700"/>
            <a:ext cx="7207324" cy="8229600"/>
            <a:chOff x="0" y="0"/>
            <a:chExt cx="189822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8225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98225">
                  <a:moveTo>
                    <a:pt x="0" y="0"/>
                  </a:moveTo>
                  <a:lnTo>
                    <a:pt x="1898225" y="0"/>
                  </a:lnTo>
                  <a:lnTo>
                    <a:pt x="1898225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98225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63038" y="2829709"/>
            <a:ext cx="6938648" cy="4627582"/>
          </a:xfrm>
          <a:custGeom>
            <a:avLst/>
            <a:gdLst/>
            <a:ahLst/>
            <a:cxnLst/>
            <a:rect r="r" b="b" t="t" l="l"/>
            <a:pathLst>
              <a:path h="4627582" w="6938648">
                <a:moveTo>
                  <a:pt x="0" y="0"/>
                </a:moveTo>
                <a:lnTo>
                  <a:pt x="6938648" y="0"/>
                </a:lnTo>
                <a:lnTo>
                  <a:pt x="6938648" y="4627582"/>
                </a:lnTo>
                <a:lnTo>
                  <a:pt x="0" y="4627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965533" y="2196235"/>
            <a:ext cx="6293767" cy="855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Index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73667" y="1028700"/>
            <a:ext cx="2562051" cy="8229600"/>
            <a:chOff x="0" y="0"/>
            <a:chExt cx="674779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4779" cy="2167467"/>
            </a:xfrm>
            <a:custGeom>
              <a:avLst/>
              <a:gdLst/>
              <a:ahLst/>
              <a:cxnLst/>
              <a:rect r="r" b="b" t="t" l="l"/>
              <a:pathLst>
                <a:path h="2167467" w="674779">
                  <a:moveTo>
                    <a:pt x="0" y="0"/>
                  </a:moveTo>
                  <a:lnTo>
                    <a:pt x="674779" y="0"/>
                  </a:lnTo>
                  <a:lnTo>
                    <a:pt x="67477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74779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24335" y="1941195"/>
            <a:ext cx="6075048" cy="6716860"/>
          </a:xfrm>
          <a:custGeom>
            <a:avLst/>
            <a:gdLst/>
            <a:ahLst/>
            <a:cxnLst/>
            <a:rect r="r" b="b" t="t" l="l"/>
            <a:pathLst>
              <a:path h="6716860" w="6075048">
                <a:moveTo>
                  <a:pt x="0" y="0"/>
                </a:moveTo>
                <a:lnTo>
                  <a:pt x="6075048" y="0"/>
                </a:lnTo>
                <a:lnTo>
                  <a:pt x="6075048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13" t="0" r="-475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3957" y="1085850"/>
            <a:ext cx="7880043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940"/>
              </a:lnSpc>
              <a:spcBef>
                <a:spcPct val="0"/>
              </a:spcBef>
            </a:pPr>
            <a:r>
              <a:rPr lang="en-US" sz="6000" strike="noStrike" u="none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5007" y="3334458"/>
            <a:ext cx="7880043" cy="423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Context: Efficient search in large data volumes is crucial in today’s information-driven world, and search engines are fundamental tools for this.</a:t>
            </a:r>
          </a:p>
          <a:p>
            <a:pPr algn="l">
              <a:lnSpc>
                <a:spcPts val="2800"/>
              </a:lnSpc>
            </a:pPr>
          </a:p>
          <a:p>
            <a:pPr algn="l"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Project Objective: Develop a Python-based search engine using an inverted index for literary texts sourced from the Gutenberg Project.</a:t>
            </a:r>
          </a:p>
          <a:p>
            <a:pPr algn="l">
              <a:lnSpc>
                <a:spcPts val="2800"/>
              </a:lnSpc>
            </a:pPr>
          </a:p>
          <a:p>
            <a:pPr algn="l"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Challenges: Efficient data collection, scalable indexing, and query optimization in terms of speed and memory management.</a:t>
            </a:r>
          </a:p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051" y="739739"/>
            <a:ext cx="8400353" cy="2536230"/>
            <a:chOff x="0" y="0"/>
            <a:chExt cx="2212439" cy="6679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2439" cy="667978"/>
            </a:xfrm>
            <a:custGeom>
              <a:avLst/>
              <a:gdLst/>
              <a:ahLst/>
              <a:cxnLst/>
              <a:rect r="r" b="b" t="t" l="l"/>
              <a:pathLst>
                <a:path h="667978" w="2212439">
                  <a:moveTo>
                    <a:pt x="0" y="0"/>
                  </a:moveTo>
                  <a:lnTo>
                    <a:pt x="2212439" y="0"/>
                  </a:lnTo>
                  <a:lnTo>
                    <a:pt x="2212439" y="667978"/>
                  </a:lnTo>
                  <a:lnTo>
                    <a:pt x="0" y="667978"/>
                  </a:lnTo>
                  <a:close/>
                </a:path>
              </a:pathLst>
            </a:custGeom>
            <a:solidFill>
              <a:srgbClr val="A7C0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12439" cy="706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755858" y="1028700"/>
            <a:ext cx="2415517" cy="2415508"/>
            <a:chOff x="0" y="0"/>
            <a:chExt cx="6350025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0" t="-392" r="0" b="-392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755858" y="3935746"/>
            <a:ext cx="2415517" cy="2415508"/>
            <a:chOff x="0" y="0"/>
            <a:chExt cx="6350025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3"/>
              <a:stretch>
                <a:fillRect l="-38888" t="0" r="-38888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9755858" y="6846554"/>
            <a:ext cx="2411756" cy="2411746"/>
            <a:chOff x="0" y="0"/>
            <a:chExt cx="6350025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33151" t="0" r="-33151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23555" y="4715246"/>
            <a:ext cx="5375959" cy="3751225"/>
          </a:xfrm>
          <a:custGeom>
            <a:avLst/>
            <a:gdLst/>
            <a:ahLst/>
            <a:cxnLst/>
            <a:rect r="r" b="b" t="t" l="l"/>
            <a:pathLst>
              <a:path h="3751225" w="5375959">
                <a:moveTo>
                  <a:pt x="0" y="0"/>
                </a:moveTo>
                <a:lnTo>
                  <a:pt x="5375959" y="0"/>
                </a:lnTo>
                <a:lnTo>
                  <a:pt x="5375959" y="3751225"/>
                </a:lnTo>
                <a:lnTo>
                  <a:pt x="0" y="37512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49219" y="1630732"/>
            <a:ext cx="8086186" cy="84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852"/>
              </a:lnSpc>
              <a:spcBef>
                <a:spcPct val="0"/>
              </a:spcBef>
            </a:pPr>
            <a:r>
              <a:rPr lang="en-US" sz="5911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Project Modules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17618" y="1753854"/>
            <a:ext cx="3269677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Web Crawler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17618" y="4660900"/>
            <a:ext cx="4341682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Inverted Index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17618" y="2510774"/>
            <a:ext cx="5078886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Automatically collects literary works from the Gutenberg Project.</a:t>
            </a:r>
          </a:p>
          <a:p>
            <a:pPr algn="l" marL="0" indent="0" lvl="0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917618" y="5200650"/>
            <a:ext cx="4341682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Stores each word along with its position in the documents.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17618" y="7567946"/>
            <a:ext cx="4341682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Query Engine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17618" y="8107697"/>
            <a:ext cx="4341682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Allows users to search for words, returning results with the specific locations of the words in the documents.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79236" y="1629256"/>
            <a:ext cx="7848065" cy="8229600"/>
            <a:chOff x="0" y="0"/>
            <a:chExt cx="206698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6980" cy="2167467"/>
            </a:xfrm>
            <a:custGeom>
              <a:avLst/>
              <a:gdLst/>
              <a:ahLst/>
              <a:cxnLst/>
              <a:rect r="r" b="b" t="t" l="l"/>
              <a:pathLst>
                <a:path h="2167467" w="2066980">
                  <a:moveTo>
                    <a:pt x="0" y="0"/>
                  </a:moveTo>
                  <a:lnTo>
                    <a:pt x="2066980" y="0"/>
                  </a:lnTo>
                  <a:lnTo>
                    <a:pt x="206698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698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98287" y="485294"/>
            <a:ext cx="14491426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Inverted Index Data Structures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1629256"/>
            <a:ext cx="7848065" cy="8229600"/>
            <a:chOff x="0" y="0"/>
            <a:chExt cx="2066980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6980" cy="2167467"/>
            </a:xfrm>
            <a:custGeom>
              <a:avLst/>
              <a:gdLst/>
              <a:ahLst/>
              <a:cxnLst/>
              <a:rect r="r" b="b" t="t" l="l"/>
              <a:pathLst>
                <a:path h="2167467" w="2066980">
                  <a:moveTo>
                    <a:pt x="0" y="0"/>
                  </a:moveTo>
                  <a:lnTo>
                    <a:pt x="2066980" y="0"/>
                  </a:lnTo>
                  <a:lnTo>
                    <a:pt x="206698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698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763098" y="1797938"/>
            <a:ext cx="368034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Hash Index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98287" y="1797938"/>
            <a:ext cx="641818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Trie Node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1318" y="3199383"/>
            <a:ext cx="7002830" cy="5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-Efficient for searches involving common prefixes.</a:t>
            </a:r>
          </a:p>
          <a:p>
            <a:pPr algn="ctr">
              <a:lnSpc>
                <a:spcPts val="3419"/>
              </a:lnSpc>
            </a:pPr>
          </a:p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-Disadvantages: Higher memory usage if words do not share many prefixes.</a:t>
            </a:r>
          </a:p>
          <a:p>
            <a:pPr algn="ctr">
              <a:lnSpc>
                <a:spcPts val="3419"/>
              </a:lnSpc>
            </a:pPr>
          </a:p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Implementation: Words are inserted character by character, with each path representing a word. A special marker indicates the end of a valid word.</a:t>
            </a:r>
          </a:p>
          <a:p>
            <a:pPr algn="ctr">
              <a:lnSpc>
                <a:spcPts val="3419"/>
              </a:lnSpc>
            </a:pPr>
          </a:p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-Persistence: The Trie is serialized to JSON format for future use.</a:t>
            </a:r>
          </a:p>
          <a:p>
            <a:pPr algn="ctr">
              <a:lnSpc>
                <a:spcPts val="56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101854" y="3199383"/>
            <a:ext cx="7002830" cy="5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-Each word is assigned to a bucket based on its hash value, allowing for quick retrieval.</a:t>
            </a:r>
          </a:p>
          <a:p>
            <a:pPr algn="ctr">
              <a:lnSpc>
                <a:spcPts val="3419"/>
              </a:lnSpc>
            </a:pPr>
          </a:p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Advantages: Quick lookups with constant time complexity.</a:t>
            </a:r>
          </a:p>
          <a:p>
            <a:pPr algn="ctr">
              <a:lnSpc>
                <a:spcPts val="3419"/>
              </a:lnSpc>
            </a:pPr>
          </a:p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-Concurrency: Parallel processing is used to handle large data efficiently.</a:t>
            </a:r>
          </a:p>
          <a:p>
            <a:pPr algn="ctr">
              <a:lnSpc>
                <a:spcPts val="3419"/>
              </a:lnSpc>
            </a:pPr>
          </a:p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-Collision Handling: Multiple words with the same hash are handled using lists in the same bucket.</a:t>
            </a:r>
          </a:p>
          <a:p>
            <a:pPr algn="ctr">
              <a:lnSpc>
                <a:spcPts val="3419"/>
              </a:lnSpc>
            </a:pPr>
          </a:p>
          <a:p>
            <a:pPr algn="ctr">
              <a:lnSpc>
                <a:spcPts val="56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400144" cy="8229600"/>
            <a:chOff x="0" y="0"/>
            <a:chExt cx="221238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2384" cy="2167467"/>
            </a:xfrm>
            <a:custGeom>
              <a:avLst/>
              <a:gdLst/>
              <a:ahLst/>
              <a:cxnLst/>
              <a:rect r="r" b="b" t="t" l="l"/>
              <a:pathLst>
                <a:path h="2167467" w="2212384">
                  <a:moveTo>
                    <a:pt x="0" y="0"/>
                  </a:moveTo>
                  <a:lnTo>
                    <a:pt x="2212384" y="0"/>
                  </a:lnTo>
                  <a:lnTo>
                    <a:pt x="221238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1238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661585" y="205740"/>
            <a:ext cx="8433106" cy="9875520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2870175" y="5845535"/>
            <a:ext cx="4717194" cy="2653422"/>
          </a:xfrm>
          <a:custGeom>
            <a:avLst/>
            <a:gdLst/>
            <a:ahLst/>
            <a:cxnLst/>
            <a:rect r="r" b="b" t="t" l="l"/>
            <a:pathLst>
              <a:path h="2653422" w="4717194">
                <a:moveTo>
                  <a:pt x="0" y="0"/>
                </a:moveTo>
                <a:lnTo>
                  <a:pt x="4717194" y="0"/>
                </a:lnTo>
                <a:lnTo>
                  <a:pt x="4717194" y="2653421"/>
                </a:lnTo>
                <a:lnTo>
                  <a:pt x="0" y="2653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18801" y="1650323"/>
            <a:ext cx="6479638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BenchMark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24956" y="3913529"/>
            <a:ext cx="5407632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We benchmarked both of the data structure in order to test which one of them gives a better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400144" cy="8229600"/>
            <a:chOff x="0" y="0"/>
            <a:chExt cx="221238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2384" cy="2167467"/>
            </a:xfrm>
            <a:custGeom>
              <a:avLst/>
              <a:gdLst/>
              <a:ahLst/>
              <a:cxnLst/>
              <a:rect r="r" b="b" t="t" l="l"/>
              <a:pathLst>
                <a:path h="2167467" w="2212384">
                  <a:moveTo>
                    <a:pt x="0" y="0"/>
                  </a:moveTo>
                  <a:lnTo>
                    <a:pt x="2212384" y="0"/>
                  </a:lnTo>
                  <a:lnTo>
                    <a:pt x="221238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A7C0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1238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93884" y="2184453"/>
            <a:ext cx="3469777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8005" y="3748605"/>
            <a:ext cx="7861535" cy="494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Be</a:t>
            </a:r>
            <a:r>
              <a:rPr lang="en-US" sz="2000" strike="noStrike" u="none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nchmarking of the Indices</a:t>
            </a:r>
          </a:p>
          <a:p>
            <a:pPr algn="l" marL="431802" indent="-215901" lvl="1">
              <a:lnSpc>
                <a:spcPts val="2800"/>
              </a:lnSpc>
              <a:spcBef>
                <a:spcPct val="0"/>
              </a:spcBef>
              <a:buAutoNum type="arabicPeriod" startAt="1"/>
            </a:pPr>
            <a:r>
              <a:rPr lang="en-US" sz="2000" strike="noStrike" u="none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Trie Index:</a:t>
            </a:r>
          </a:p>
          <a:p>
            <a:pPr algn="l" marL="863604" indent="-287868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strike="noStrike" u="none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Mean time to index 25 books: 24.5 seconds.</a:t>
            </a:r>
          </a:p>
          <a:p>
            <a:pPr algn="l" marL="863604" indent="-287868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strike="noStrike" u="none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Standard deviation: 3.35 seconds, showing some variability in performance.</a:t>
            </a:r>
          </a:p>
          <a:p>
            <a:pPr algn="l" marL="431802" indent="-215901" lvl="1">
              <a:lnSpc>
                <a:spcPts val="2800"/>
              </a:lnSpc>
              <a:spcBef>
                <a:spcPct val="0"/>
              </a:spcBef>
              <a:buAutoNum type="arabicPeriod" startAt="1"/>
            </a:pPr>
            <a:r>
              <a:rPr lang="en-US" sz="2000" strike="noStrike" u="none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Hashed Index:</a:t>
            </a:r>
          </a:p>
          <a:p>
            <a:pPr algn="l" marL="863604" indent="-287868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strike="noStrike" u="none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Mean time to index 75 books: 19.53 seconds.</a:t>
            </a:r>
          </a:p>
          <a:p>
            <a:pPr algn="l" marL="863604" indent="-287868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strike="noStrike" u="none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Standard deviation: 43.48 seconds, indicating more consistent performance.</a:t>
            </a:r>
          </a:p>
          <a:p>
            <a:pPr algn="l" marL="431802" indent="-215901" lvl="1">
              <a:lnSpc>
                <a:spcPts val="2800"/>
              </a:lnSpc>
              <a:spcBef>
                <a:spcPct val="0"/>
              </a:spcBef>
              <a:buAutoNum type="arabicPeriod" startAt="1"/>
            </a:pPr>
            <a:r>
              <a:rPr lang="en-US" sz="2000" strike="noStrike" u="none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Search Engine Benchmark:</a:t>
            </a:r>
          </a:p>
          <a:p>
            <a:pPr algn="l" marL="863604" indent="-287868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strike="noStrike" u="none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Trie: 4.64 seconds for single-word queries; 9.94 seconds for multi-word queries.</a:t>
            </a:r>
          </a:p>
          <a:p>
            <a:pPr algn="l" marL="863604" indent="-287868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strike="noStrike" u="none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Hashed Index: 0.018 seconds for single-word queries; 0.051 seconds for multi-word queries.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445142" y="1420353"/>
            <a:ext cx="6874095" cy="7419746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1301069" y="4973064"/>
            <a:ext cx="1713031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474"/>
              </a:lnSpc>
              <a:spcBef>
                <a:spcPct val="0"/>
              </a:spcBef>
            </a:pPr>
            <a:r>
              <a:rPr lang="en-US" sz="2499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9.94 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05225" y="2696898"/>
            <a:ext cx="1353927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474"/>
              </a:lnSpc>
              <a:spcBef>
                <a:spcPct val="0"/>
              </a:spcBef>
            </a:pPr>
            <a:r>
              <a:rPr lang="en-US" sz="2499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24.5 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67445" y="4366753"/>
            <a:ext cx="1374542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474"/>
              </a:lnSpc>
              <a:spcBef>
                <a:spcPct val="0"/>
              </a:spcBef>
            </a:pPr>
            <a:r>
              <a:rPr lang="en-US" sz="2499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19.53 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54183" y="0"/>
            <a:ext cx="5133817" cy="10287000"/>
            <a:chOff x="0" y="0"/>
            <a:chExt cx="135211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211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52116">
                  <a:moveTo>
                    <a:pt x="0" y="0"/>
                  </a:moveTo>
                  <a:lnTo>
                    <a:pt x="1352116" y="0"/>
                  </a:lnTo>
                  <a:lnTo>
                    <a:pt x="13521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7C0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5211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32627" y="2394572"/>
            <a:ext cx="7495557" cy="5497856"/>
          </a:xfrm>
          <a:custGeom>
            <a:avLst/>
            <a:gdLst/>
            <a:ahLst/>
            <a:cxnLst/>
            <a:rect r="r" b="b" t="t" l="l"/>
            <a:pathLst>
              <a:path h="5497856" w="7495557">
                <a:moveTo>
                  <a:pt x="0" y="0"/>
                </a:moveTo>
                <a:lnTo>
                  <a:pt x="7495557" y="0"/>
                </a:lnTo>
                <a:lnTo>
                  <a:pt x="7495557" y="5497856"/>
                </a:lnTo>
                <a:lnTo>
                  <a:pt x="0" y="5497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53" t="0" r="-27615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85850"/>
            <a:ext cx="9866931" cy="23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Conclusion </a:t>
            </a:r>
          </a:p>
          <a:p>
            <a:pPr algn="ctr">
              <a:lnSpc>
                <a:spcPts val="5940"/>
              </a:lnSpc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and </a:t>
            </a:r>
          </a:p>
          <a:p>
            <a:pPr algn="ctr" marL="0" indent="0" lvl="1">
              <a:lnSpc>
                <a:spcPts val="5940"/>
              </a:lnSpc>
              <a:spcBef>
                <a:spcPct val="0"/>
              </a:spcBef>
            </a:pPr>
            <a:r>
              <a:rPr lang="en-US" sz="6000">
                <a:solidFill>
                  <a:srgbClr val="545454"/>
                </a:solidFill>
                <a:latin typeface="TAN Pearl"/>
                <a:ea typeface="TAN Pearl"/>
                <a:cs typeface="TAN Pearl"/>
                <a:sym typeface="TAN Pearl"/>
              </a:rPr>
              <a:t>Future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7158" y="4839389"/>
            <a:ext cx="9866931" cy="484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0677" indent="-270339" lvl="1">
              <a:lnSpc>
                <a:spcPts val="3506"/>
              </a:lnSpc>
              <a:buFont typeface="Arial"/>
              <a:buChar char="•"/>
            </a:pPr>
            <a:r>
              <a:rPr lang="en-US" sz="2504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The Hashed Index outperforms the Trie structure in terms of speed and consistency, making it the superior choice for large-scale applications.</a:t>
            </a:r>
          </a:p>
          <a:p>
            <a:pPr algn="l">
              <a:lnSpc>
                <a:spcPts val="3506"/>
              </a:lnSpc>
            </a:pPr>
          </a:p>
          <a:p>
            <a:pPr algn="l" marL="540677" indent="-270339" lvl="1">
              <a:lnSpc>
                <a:spcPts val="3506"/>
              </a:lnSpc>
              <a:buFont typeface="Arial"/>
              <a:buChar char="•"/>
            </a:pPr>
            <a:r>
              <a:rPr lang="en-US" sz="2504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Transitioning to a more efficient programming language like Java would improve performance and scalability.</a:t>
            </a:r>
          </a:p>
          <a:p>
            <a:pPr algn="l">
              <a:lnSpc>
                <a:spcPts val="3506"/>
              </a:lnSpc>
            </a:pPr>
          </a:p>
          <a:p>
            <a:pPr algn="l" marL="540677" indent="-270339" lvl="1">
              <a:lnSpc>
                <a:spcPts val="3506"/>
              </a:lnSpc>
              <a:buFont typeface="Arial"/>
              <a:buChar char="•"/>
            </a:pPr>
            <a:r>
              <a:rPr lang="en-US" sz="2504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Future improvements include code modularization, better data storage solutions, and more advanced parallelization techniques for enhanced efficiency.</a:t>
            </a:r>
          </a:p>
          <a:p>
            <a:pPr algn="l" marL="0" indent="0" lvl="0">
              <a:lnSpc>
                <a:spcPts val="350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A7C0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7636" y="1887533"/>
            <a:ext cx="11897553" cy="6511933"/>
            <a:chOff x="0" y="0"/>
            <a:chExt cx="3133512" cy="17150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3512" cy="1715077"/>
            </a:xfrm>
            <a:custGeom>
              <a:avLst/>
              <a:gdLst/>
              <a:ahLst/>
              <a:cxnLst/>
              <a:rect r="r" b="b" t="t" l="l"/>
              <a:pathLst>
                <a:path h="1715077" w="3133512">
                  <a:moveTo>
                    <a:pt x="0" y="0"/>
                  </a:moveTo>
                  <a:lnTo>
                    <a:pt x="3133512" y="0"/>
                  </a:lnTo>
                  <a:lnTo>
                    <a:pt x="3133512" y="1715077"/>
                  </a:lnTo>
                  <a:lnTo>
                    <a:pt x="0" y="17150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33512" cy="1753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00360" y="3256816"/>
            <a:ext cx="7021454" cy="3788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800">
                <a:solidFill>
                  <a:srgbClr val="FFFFFF"/>
                </a:solidFill>
                <a:latin typeface="TAN Pearl"/>
                <a:ea typeface="TAN Pearl"/>
                <a:cs typeface="TAN Pearl"/>
                <a:sym typeface="TAN Pearl"/>
              </a:rPr>
              <a:t>Thanks for your atention!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DAGUG9Sh-do</dc:identifier>
  <dcterms:modified xsi:type="dcterms:W3CDTF">2011-08-01T06:04:30Z</dcterms:modified>
  <cp:revision>1</cp:revision>
  <dc:title>Presentación Propuesta de proyecto Minimalista Turquesa</dc:title>
</cp:coreProperties>
</file>