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74" r:id="rId4"/>
    <p:sldId id="258" r:id="rId5"/>
    <p:sldId id="269" r:id="rId6"/>
    <p:sldId id="259" r:id="rId7"/>
    <p:sldId id="271" r:id="rId8"/>
    <p:sldId id="260" r:id="rId9"/>
    <p:sldId id="261" r:id="rId10"/>
    <p:sldId id="268" r:id="rId11"/>
    <p:sldId id="262" r:id="rId12"/>
    <p:sldId id="272" r:id="rId13"/>
    <p:sldId id="273" r:id="rId14"/>
    <p:sldId id="263" r:id="rId15"/>
    <p:sldId id="264" r:id="rId16"/>
    <p:sldId id="265" r:id="rId17"/>
    <p:sldId id="266" r:id="rId18"/>
    <p:sldId id="267"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49"/>
    <p:restoredTop sz="94694"/>
  </p:normalViewPr>
  <p:slideViewPr>
    <p:cSldViewPr snapToGrid="0" snapToObjects="1">
      <p:cViewPr varScale="1">
        <p:scale>
          <a:sx n="107" d="100"/>
          <a:sy n="107" d="100"/>
        </p:scale>
        <p:origin x="2360" y="4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5EC42EA-E569-460A-A2DF-7D64BE24E66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DA986BB-3489-41BF-A318-610C71F3FADF}">
      <dgm:prSet/>
      <dgm:spPr/>
      <dgm:t>
        <a:bodyPr/>
        <a:lstStyle/>
        <a:p>
          <a:pPr>
            <a:lnSpc>
              <a:spcPct val="100000"/>
            </a:lnSpc>
          </a:pPr>
          <a:r>
            <a:rPr lang="en-US" b="1"/>
            <a:t>The Problem</a:t>
          </a:r>
          <a:endParaRPr lang="en-US"/>
        </a:p>
      </dgm:t>
    </dgm:pt>
    <dgm:pt modelId="{98C8F8F6-78BE-43FA-95AD-6A18566E6810}" type="parTrans" cxnId="{B81403D0-759A-4BB4-B897-60025D3279E5}">
      <dgm:prSet/>
      <dgm:spPr/>
      <dgm:t>
        <a:bodyPr/>
        <a:lstStyle/>
        <a:p>
          <a:endParaRPr lang="en-US"/>
        </a:p>
      </dgm:t>
    </dgm:pt>
    <dgm:pt modelId="{DAEB4B97-CE5E-48FE-A977-1463B08A1DE0}" type="sibTrans" cxnId="{B81403D0-759A-4BB4-B897-60025D3279E5}">
      <dgm:prSet/>
      <dgm:spPr/>
      <dgm:t>
        <a:bodyPr/>
        <a:lstStyle/>
        <a:p>
          <a:endParaRPr lang="en-US"/>
        </a:p>
      </dgm:t>
    </dgm:pt>
    <dgm:pt modelId="{8AD76231-6E70-44BB-AB5A-9A86D1991A46}">
      <dgm:prSet/>
      <dgm:spPr/>
      <dgm:t>
        <a:bodyPr/>
        <a:lstStyle/>
        <a:p>
          <a:pPr>
            <a:lnSpc>
              <a:spcPct val="100000"/>
            </a:lnSpc>
          </a:pPr>
          <a:r>
            <a:rPr lang="en-US" dirty="0"/>
            <a:t>970+ million people affected by mental health disorders globally</a:t>
          </a:r>
        </a:p>
      </dgm:t>
    </dgm:pt>
    <dgm:pt modelId="{377C38A3-88AB-45D3-AB48-B7635103A1BD}" type="parTrans" cxnId="{95145038-A879-4A12-B130-B3CDDEFBF0BC}">
      <dgm:prSet/>
      <dgm:spPr/>
      <dgm:t>
        <a:bodyPr/>
        <a:lstStyle/>
        <a:p>
          <a:endParaRPr lang="en-US"/>
        </a:p>
      </dgm:t>
    </dgm:pt>
    <dgm:pt modelId="{54E8350F-2102-4DAD-B3AD-78E6263A53B9}" type="sibTrans" cxnId="{95145038-A879-4A12-B130-B3CDDEFBF0BC}">
      <dgm:prSet/>
      <dgm:spPr/>
      <dgm:t>
        <a:bodyPr/>
        <a:lstStyle/>
        <a:p>
          <a:endParaRPr lang="en-US"/>
        </a:p>
      </dgm:t>
    </dgm:pt>
    <dgm:pt modelId="{50F25FEA-619E-4B77-B44B-4ADB40C7EFDF}">
      <dgm:prSet/>
      <dgm:spPr/>
      <dgm:t>
        <a:bodyPr/>
        <a:lstStyle/>
        <a:p>
          <a:pPr>
            <a:lnSpc>
              <a:spcPct val="100000"/>
            </a:lnSpc>
          </a:pPr>
          <a:r>
            <a:rPr lang="en-US" dirty="0"/>
            <a:t>Current approach: Reactive intervention after crisis manifestation</a:t>
          </a:r>
        </a:p>
      </dgm:t>
    </dgm:pt>
    <dgm:pt modelId="{C157DAE3-3E2E-48F7-8B92-090A8E7E6F5E}" type="parTrans" cxnId="{1CC6F4CF-EE5D-498B-B264-E3B635DB0FCF}">
      <dgm:prSet/>
      <dgm:spPr/>
      <dgm:t>
        <a:bodyPr/>
        <a:lstStyle/>
        <a:p>
          <a:endParaRPr lang="en-US"/>
        </a:p>
      </dgm:t>
    </dgm:pt>
    <dgm:pt modelId="{5CD24436-837F-45BC-B2BB-87CE31938EDA}" type="sibTrans" cxnId="{1CC6F4CF-EE5D-498B-B264-E3B635DB0FCF}">
      <dgm:prSet/>
      <dgm:spPr/>
      <dgm:t>
        <a:bodyPr/>
        <a:lstStyle/>
        <a:p>
          <a:endParaRPr lang="en-US"/>
        </a:p>
      </dgm:t>
    </dgm:pt>
    <dgm:pt modelId="{08A32DF9-089B-4DA2-AC8D-BAAFBA3E967D}">
      <dgm:prSet/>
      <dgm:spPr/>
      <dgm:t>
        <a:bodyPr/>
        <a:lstStyle/>
        <a:p>
          <a:pPr>
            <a:lnSpc>
              <a:spcPct val="100000"/>
            </a:lnSpc>
          </a:pPr>
          <a:r>
            <a:rPr lang="en-US"/>
            <a:t>Critical gap: Missing 2–4 week early warning opportunities</a:t>
          </a:r>
        </a:p>
      </dgm:t>
    </dgm:pt>
    <dgm:pt modelId="{02630FB8-2F00-446D-B8D2-ECBCD3D836C7}" type="parTrans" cxnId="{8929FE84-431C-464A-B650-2FA6CAE2B84E}">
      <dgm:prSet/>
      <dgm:spPr/>
      <dgm:t>
        <a:bodyPr/>
        <a:lstStyle/>
        <a:p>
          <a:endParaRPr lang="en-US"/>
        </a:p>
      </dgm:t>
    </dgm:pt>
    <dgm:pt modelId="{2100F173-FE42-4C6A-9A9F-BB5E04E9B63A}" type="sibTrans" cxnId="{8929FE84-431C-464A-B650-2FA6CAE2B84E}">
      <dgm:prSet/>
      <dgm:spPr/>
      <dgm:t>
        <a:bodyPr/>
        <a:lstStyle/>
        <a:p>
          <a:endParaRPr lang="en-US"/>
        </a:p>
      </dgm:t>
    </dgm:pt>
    <dgm:pt modelId="{19E1F47C-E626-4EE6-B637-1FB4B75FF343}">
      <dgm:prSet/>
      <dgm:spPr/>
      <dgm:t>
        <a:bodyPr/>
        <a:lstStyle/>
        <a:p>
          <a:pPr>
            <a:lnSpc>
              <a:spcPct val="100000"/>
            </a:lnSpc>
          </a:pPr>
          <a:r>
            <a:rPr lang="en-US" b="1"/>
            <a:t>Why This Matters</a:t>
          </a:r>
          <a:endParaRPr lang="en-US"/>
        </a:p>
      </dgm:t>
    </dgm:pt>
    <dgm:pt modelId="{CB176F8F-0891-4030-83DE-20C1B7D4478B}" type="parTrans" cxnId="{53A18CA4-7AA7-4681-AF7E-771AA076F75C}">
      <dgm:prSet/>
      <dgm:spPr/>
      <dgm:t>
        <a:bodyPr/>
        <a:lstStyle/>
        <a:p>
          <a:endParaRPr lang="en-US"/>
        </a:p>
      </dgm:t>
    </dgm:pt>
    <dgm:pt modelId="{FFB65E64-92EA-4CD1-8442-A6405B4E932A}" type="sibTrans" cxnId="{53A18CA4-7AA7-4681-AF7E-771AA076F75C}">
      <dgm:prSet/>
      <dgm:spPr/>
      <dgm:t>
        <a:bodyPr/>
        <a:lstStyle/>
        <a:p>
          <a:endParaRPr lang="en-US"/>
        </a:p>
      </dgm:t>
    </dgm:pt>
    <dgm:pt modelId="{49DB95E8-EA28-4A8C-A480-9D2408611634}">
      <dgm:prSet/>
      <dgm:spPr/>
      <dgm:t>
        <a:bodyPr/>
        <a:lstStyle/>
        <a:p>
          <a:pPr>
            <a:lnSpc>
              <a:spcPct val="100000"/>
            </a:lnSpc>
          </a:pPr>
          <a:r>
            <a:rPr lang="en-US"/>
            <a:t>Early detection enables preventive care vs. emergency response</a:t>
          </a:r>
        </a:p>
      </dgm:t>
    </dgm:pt>
    <dgm:pt modelId="{C9B68DCF-ED7E-4953-BFCF-F03DC957B567}" type="parTrans" cxnId="{078F654A-101A-4E00-B5D1-6F16B5AF7403}">
      <dgm:prSet/>
      <dgm:spPr/>
      <dgm:t>
        <a:bodyPr/>
        <a:lstStyle/>
        <a:p>
          <a:endParaRPr lang="en-US"/>
        </a:p>
      </dgm:t>
    </dgm:pt>
    <dgm:pt modelId="{45280F38-98DE-4CF9-8E03-32E2A5B9790F}" type="sibTrans" cxnId="{078F654A-101A-4E00-B5D1-6F16B5AF7403}">
      <dgm:prSet/>
      <dgm:spPr/>
      <dgm:t>
        <a:bodyPr/>
        <a:lstStyle/>
        <a:p>
          <a:endParaRPr lang="en-US"/>
        </a:p>
      </dgm:t>
    </dgm:pt>
    <dgm:pt modelId="{A299E4E2-FA46-417E-8F59-A86D3CFC60EE}">
      <dgm:prSet/>
      <dgm:spPr/>
      <dgm:t>
        <a:bodyPr/>
        <a:lstStyle/>
        <a:p>
          <a:pPr>
            <a:lnSpc>
              <a:spcPct val="100000"/>
            </a:lnSpc>
          </a:pPr>
          <a:r>
            <a:rPr lang="en-US"/>
            <a:t>Mental health data requires strict privacy protection</a:t>
          </a:r>
        </a:p>
      </dgm:t>
    </dgm:pt>
    <dgm:pt modelId="{01409AA7-A2D8-45D8-8917-6D9E1C3336CD}" type="parTrans" cxnId="{4E7EF934-A2AA-4D7E-B1FF-E3D0265F58D7}">
      <dgm:prSet/>
      <dgm:spPr/>
      <dgm:t>
        <a:bodyPr/>
        <a:lstStyle/>
        <a:p>
          <a:endParaRPr lang="en-US"/>
        </a:p>
      </dgm:t>
    </dgm:pt>
    <dgm:pt modelId="{EB506D23-A032-4BC7-A772-ADD865577054}" type="sibTrans" cxnId="{4E7EF934-A2AA-4D7E-B1FF-E3D0265F58D7}">
      <dgm:prSet/>
      <dgm:spPr/>
      <dgm:t>
        <a:bodyPr/>
        <a:lstStyle/>
        <a:p>
          <a:endParaRPr lang="en-US"/>
        </a:p>
      </dgm:t>
    </dgm:pt>
    <dgm:pt modelId="{5C8F9D40-5A6A-40DA-9049-34B1C957D523}">
      <dgm:prSet/>
      <dgm:spPr/>
      <dgm:t>
        <a:bodyPr/>
        <a:lstStyle/>
        <a:p>
          <a:pPr>
            <a:lnSpc>
              <a:spcPct val="100000"/>
            </a:lnSpc>
          </a:pPr>
          <a:r>
            <a:rPr lang="en-US"/>
            <a:t>EHR systems contain rich multimodal data (text, vitals, medications)</a:t>
          </a:r>
        </a:p>
      </dgm:t>
    </dgm:pt>
    <dgm:pt modelId="{C06293CD-7D6D-420F-86BF-F9227041E274}" type="parTrans" cxnId="{62F0A349-28B9-4AA8-9355-193E5E0AF1CE}">
      <dgm:prSet/>
      <dgm:spPr/>
      <dgm:t>
        <a:bodyPr/>
        <a:lstStyle/>
        <a:p>
          <a:endParaRPr lang="en-US"/>
        </a:p>
      </dgm:t>
    </dgm:pt>
    <dgm:pt modelId="{2BFC9F86-6DAA-4A7B-A7B9-136FCEF14BA3}" type="sibTrans" cxnId="{62F0A349-28B9-4AA8-9355-193E5E0AF1CE}">
      <dgm:prSet/>
      <dgm:spPr/>
      <dgm:t>
        <a:bodyPr/>
        <a:lstStyle/>
        <a:p>
          <a:endParaRPr lang="en-US"/>
        </a:p>
      </dgm:t>
    </dgm:pt>
    <dgm:pt modelId="{3A57C2C3-4823-43E8-9AFC-A1A0CFD9A59C}">
      <dgm:prSet/>
      <dgm:spPr/>
      <dgm:t>
        <a:bodyPr/>
        <a:lstStyle/>
        <a:p>
          <a:pPr>
            <a:lnSpc>
              <a:spcPct val="100000"/>
            </a:lnSpc>
          </a:pPr>
          <a:r>
            <a:rPr lang="en-US" b="1"/>
            <a:t>Our Goal</a:t>
          </a:r>
          <a:endParaRPr lang="en-US"/>
        </a:p>
      </dgm:t>
    </dgm:pt>
    <dgm:pt modelId="{7FBD02E4-04CF-492B-B369-5E49FC2E57C9}" type="parTrans" cxnId="{3E9FC4AD-C3DA-45CA-9059-B65D09BD3F96}">
      <dgm:prSet/>
      <dgm:spPr/>
      <dgm:t>
        <a:bodyPr/>
        <a:lstStyle/>
        <a:p>
          <a:endParaRPr lang="en-US"/>
        </a:p>
      </dgm:t>
    </dgm:pt>
    <dgm:pt modelId="{03FC4C5C-A678-476A-A4DA-9577062A59A9}" type="sibTrans" cxnId="{3E9FC4AD-C3DA-45CA-9059-B65D09BD3F96}">
      <dgm:prSet/>
      <dgm:spPr/>
      <dgm:t>
        <a:bodyPr/>
        <a:lstStyle/>
        <a:p>
          <a:endParaRPr lang="en-US"/>
        </a:p>
      </dgm:t>
    </dgm:pt>
    <dgm:pt modelId="{32D9F6F4-93FA-4A06-A200-FC7EE0C40DEC}">
      <dgm:prSet/>
      <dgm:spPr/>
      <dgm:t>
        <a:bodyPr/>
        <a:lstStyle/>
        <a:p>
          <a:pPr>
            <a:lnSpc>
              <a:spcPct val="100000"/>
            </a:lnSpc>
          </a:pPr>
          <a:r>
            <a:rPr lang="en-US"/>
            <a:t>Predict mental health crises 2–4 weeks before clinical manifestation using privacy-preserving self-supervised learning</a:t>
          </a:r>
        </a:p>
      </dgm:t>
    </dgm:pt>
    <dgm:pt modelId="{E76DC927-429F-4B1E-96A8-36220DC66411}" type="parTrans" cxnId="{39385C03-6131-4BC4-869D-5B047AF7D59D}">
      <dgm:prSet/>
      <dgm:spPr/>
      <dgm:t>
        <a:bodyPr/>
        <a:lstStyle/>
        <a:p>
          <a:endParaRPr lang="en-US"/>
        </a:p>
      </dgm:t>
    </dgm:pt>
    <dgm:pt modelId="{C701E336-64E6-43CB-A074-6CF320016FA7}" type="sibTrans" cxnId="{39385C03-6131-4BC4-869D-5B047AF7D59D}">
      <dgm:prSet/>
      <dgm:spPr/>
      <dgm:t>
        <a:bodyPr/>
        <a:lstStyle/>
        <a:p>
          <a:endParaRPr lang="en-US"/>
        </a:p>
      </dgm:t>
    </dgm:pt>
    <dgm:pt modelId="{C4B296F6-16FF-4AEC-B934-9AA83CB4C3CF}" type="pres">
      <dgm:prSet presAssocID="{D5EC42EA-E569-460A-A2DF-7D64BE24E668}" presName="root" presStyleCnt="0">
        <dgm:presLayoutVars>
          <dgm:dir/>
          <dgm:resizeHandles val="exact"/>
        </dgm:presLayoutVars>
      </dgm:prSet>
      <dgm:spPr/>
    </dgm:pt>
    <dgm:pt modelId="{48424382-8CFB-434C-A21E-A363982B8A7B}" type="pres">
      <dgm:prSet presAssocID="{CDA986BB-3489-41BF-A318-610C71F3FADF}" presName="compNode" presStyleCnt="0"/>
      <dgm:spPr/>
    </dgm:pt>
    <dgm:pt modelId="{67F45409-583E-4DC1-995F-46124F2B8770}" type="pres">
      <dgm:prSet presAssocID="{CDA986BB-3489-41BF-A318-610C71F3FADF}" presName="bgRect" presStyleLbl="bgShp" presStyleIdx="0" presStyleCnt="3"/>
      <dgm:spPr/>
    </dgm:pt>
    <dgm:pt modelId="{CFCFD990-7359-4FB0-BCB5-BFD9507DBC3D}" type="pres">
      <dgm:prSet presAssocID="{CDA986BB-3489-41BF-A318-610C71F3FAD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arth Globe Americas"/>
        </a:ext>
      </dgm:extLst>
    </dgm:pt>
    <dgm:pt modelId="{56B42932-7521-4E80-B6F0-8456C9F98DF5}" type="pres">
      <dgm:prSet presAssocID="{CDA986BB-3489-41BF-A318-610C71F3FADF}" presName="spaceRect" presStyleCnt="0"/>
      <dgm:spPr/>
    </dgm:pt>
    <dgm:pt modelId="{A158D97A-73D0-494B-BE37-232DDA3B9C4F}" type="pres">
      <dgm:prSet presAssocID="{CDA986BB-3489-41BF-A318-610C71F3FADF}" presName="parTx" presStyleLbl="revTx" presStyleIdx="0" presStyleCnt="6">
        <dgm:presLayoutVars>
          <dgm:chMax val="0"/>
          <dgm:chPref val="0"/>
        </dgm:presLayoutVars>
      </dgm:prSet>
      <dgm:spPr/>
    </dgm:pt>
    <dgm:pt modelId="{5493C128-D463-4317-8822-AE9574EF09D1}" type="pres">
      <dgm:prSet presAssocID="{CDA986BB-3489-41BF-A318-610C71F3FADF}" presName="desTx" presStyleLbl="revTx" presStyleIdx="1" presStyleCnt="6">
        <dgm:presLayoutVars/>
      </dgm:prSet>
      <dgm:spPr/>
    </dgm:pt>
    <dgm:pt modelId="{639106DB-B208-495C-8AEC-A55B6854200E}" type="pres">
      <dgm:prSet presAssocID="{DAEB4B97-CE5E-48FE-A977-1463B08A1DE0}" presName="sibTrans" presStyleCnt="0"/>
      <dgm:spPr/>
    </dgm:pt>
    <dgm:pt modelId="{8DC06BB9-C56B-4417-B81E-4F5CCFD80ECE}" type="pres">
      <dgm:prSet presAssocID="{19E1F47C-E626-4EE6-B637-1FB4B75FF343}" presName="compNode" presStyleCnt="0"/>
      <dgm:spPr/>
    </dgm:pt>
    <dgm:pt modelId="{522799D4-ABB6-4D25-99FC-A1620B0D4230}" type="pres">
      <dgm:prSet presAssocID="{19E1F47C-E626-4EE6-B637-1FB4B75FF343}" presName="bgRect" presStyleLbl="bgShp" presStyleIdx="1" presStyleCnt="3"/>
      <dgm:spPr/>
    </dgm:pt>
    <dgm:pt modelId="{8CB65E52-7ACF-4F83-8047-EAFE8BA254F3}" type="pres">
      <dgm:prSet presAssocID="{19E1F47C-E626-4EE6-B637-1FB4B75FF34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ock"/>
        </a:ext>
      </dgm:extLst>
    </dgm:pt>
    <dgm:pt modelId="{746422AC-B6E5-4FEB-9760-40D5BAE6B209}" type="pres">
      <dgm:prSet presAssocID="{19E1F47C-E626-4EE6-B637-1FB4B75FF343}" presName="spaceRect" presStyleCnt="0"/>
      <dgm:spPr/>
    </dgm:pt>
    <dgm:pt modelId="{7FBC3490-97B1-4A50-AA97-76337C115A1A}" type="pres">
      <dgm:prSet presAssocID="{19E1F47C-E626-4EE6-B637-1FB4B75FF343}" presName="parTx" presStyleLbl="revTx" presStyleIdx="2" presStyleCnt="6">
        <dgm:presLayoutVars>
          <dgm:chMax val="0"/>
          <dgm:chPref val="0"/>
        </dgm:presLayoutVars>
      </dgm:prSet>
      <dgm:spPr/>
    </dgm:pt>
    <dgm:pt modelId="{E51362BB-8ADB-41C8-B8B9-BEDBC6D425F3}" type="pres">
      <dgm:prSet presAssocID="{19E1F47C-E626-4EE6-B637-1FB4B75FF343}" presName="desTx" presStyleLbl="revTx" presStyleIdx="3" presStyleCnt="6">
        <dgm:presLayoutVars/>
      </dgm:prSet>
      <dgm:spPr/>
    </dgm:pt>
    <dgm:pt modelId="{2A281DF4-DE2B-41F5-91BA-31E2BBC4237B}" type="pres">
      <dgm:prSet presAssocID="{FFB65E64-92EA-4CD1-8442-A6405B4E932A}" presName="sibTrans" presStyleCnt="0"/>
      <dgm:spPr/>
    </dgm:pt>
    <dgm:pt modelId="{03C82D14-8AAA-44FD-85A9-8EED3A0AEF6A}" type="pres">
      <dgm:prSet presAssocID="{3A57C2C3-4823-43E8-9AFC-A1A0CFD9A59C}" presName="compNode" presStyleCnt="0"/>
      <dgm:spPr/>
    </dgm:pt>
    <dgm:pt modelId="{93FF941C-9BE3-450A-957D-501F2E3260C6}" type="pres">
      <dgm:prSet presAssocID="{3A57C2C3-4823-43E8-9AFC-A1A0CFD9A59C}" presName="bgRect" presStyleLbl="bgShp" presStyleIdx="2" presStyleCnt="3"/>
      <dgm:spPr/>
    </dgm:pt>
    <dgm:pt modelId="{DB185C42-F406-42CC-9683-4487EA4CF862}" type="pres">
      <dgm:prSet presAssocID="{3A57C2C3-4823-43E8-9AFC-A1A0CFD9A59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in in head"/>
        </a:ext>
      </dgm:extLst>
    </dgm:pt>
    <dgm:pt modelId="{A0FB01A9-466C-46F5-B95C-69DEABE5F500}" type="pres">
      <dgm:prSet presAssocID="{3A57C2C3-4823-43E8-9AFC-A1A0CFD9A59C}" presName="spaceRect" presStyleCnt="0"/>
      <dgm:spPr/>
    </dgm:pt>
    <dgm:pt modelId="{A8D01213-9C84-460D-A4C6-ABE5D55ED15C}" type="pres">
      <dgm:prSet presAssocID="{3A57C2C3-4823-43E8-9AFC-A1A0CFD9A59C}" presName="parTx" presStyleLbl="revTx" presStyleIdx="4" presStyleCnt="6">
        <dgm:presLayoutVars>
          <dgm:chMax val="0"/>
          <dgm:chPref val="0"/>
        </dgm:presLayoutVars>
      </dgm:prSet>
      <dgm:spPr/>
    </dgm:pt>
    <dgm:pt modelId="{946EF941-8EA1-4984-B778-6C70FF701595}" type="pres">
      <dgm:prSet presAssocID="{3A57C2C3-4823-43E8-9AFC-A1A0CFD9A59C}" presName="desTx" presStyleLbl="revTx" presStyleIdx="5" presStyleCnt="6">
        <dgm:presLayoutVars/>
      </dgm:prSet>
      <dgm:spPr/>
    </dgm:pt>
  </dgm:ptLst>
  <dgm:cxnLst>
    <dgm:cxn modelId="{39385C03-6131-4BC4-869D-5B047AF7D59D}" srcId="{3A57C2C3-4823-43E8-9AFC-A1A0CFD9A59C}" destId="{32D9F6F4-93FA-4A06-A200-FC7EE0C40DEC}" srcOrd="0" destOrd="0" parTransId="{E76DC927-429F-4B1E-96A8-36220DC66411}" sibTransId="{C701E336-64E6-43CB-A074-6CF320016FA7}"/>
    <dgm:cxn modelId="{05258D03-E796-43BF-AF40-0592A4CF64B8}" type="presOf" srcId="{A299E4E2-FA46-417E-8F59-A86D3CFC60EE}" destId="{E51362BB-8ADB-41C8-B8B9-BEDBC6D425F3}" srcOrd="0" destOrd="1" presId="urn:microsoft.com/office/officeart/2018/2/layout/IconVerticalSolidList"/>
    <dgm:cxn modelId="{B3A5B507-6BD8-4395-AF06-E2D7FEC28E56}" type="presOf" srcId="{3A57C2C3-4823-43E8-9AFC-A1A0CFD9A59C}" destId="{A8D01213-9C84-460D-A4C6-ABE5D55ED15C}" srcOrd="0" destOrd="0" presId="urn:microsoft.com/office/officeart/2018/2/layout/IconVerticalSolidList"/>
    <dgm:cxn modelId="{7ED02810-B570-462C-8C0C-66B593D28012}" type="presOf" srcId="{D5EC42EA-E569-460A-A2DF-7D64BE24E668}" destId="{C4B296F6-16FF-4AEC-B934-9AA83CB4C3CF}" srcOrd="0" destOrd="0" presId="urn:microsoft.com/office/officeart/2018/2/layout/IconVerticalSolidList"/>
    <dgm:cxn modelId="{4E7EF934-A2AA-4D7E-B1FF-E3D0265F58D7}" srcId="{19E1F47C-E626-4EE6-B637-1FB4B75FF343}" destId="{A299E4E2-FA46-417E-8F59-A86D3CFC60EE}" srcOrd="1" destOrd="0" parTransId="{01409AA7-A2D8-45D8-8917-6D9E1C3336CD}" sibTransId="{EB506D23-A032-4BC7-A772-ADD865577054}"/>
    <dgm:cxn modelId="{95145038-A879-4A12-B130-B3CDDEFBF0BC}" srcId="{CDA986BB-3489-41BF-A318-610C71F3FADF}" destId="{8AD76231-6E70-44BB-AB5A-9A86D1991A46}" srcOrd="0" destOrd="0" parTransId="{377C38A3-88AB-45D3-AB48-B7635103A1BD}" sibTransId="{54E8350F-2102-4DAD-B3AD-78E6263A53B9}"/>
    <dgm:cxn modelId="{D4C22B41-1487-4CC3-A1A7-8A7AC9705171}" type="presOf" srcId="{8AD76231-6E70-44BB-AB5A-9A86D1991A46}" destId="{5493C128-D463-4317-8822-AE9574EF09D1}" srcOrd="0" destOrd="0" presId="urn:microsoft.com/office/officeart/2018/2/layout/IconVerticalSolidList"/>
    <dgm:cxn modelId="{62F0A349-28B9-4AA8-9355-193E5E0AF1CE}" srcId="{19E1F47C-E626-4EE6-B637-1FB4B75FF343}" destId="{5C8F9D40-5A6A-40DA-9049-34B1C957D523}" srcOrd="2" destOrd="0" parTransId="{C06293CD-7D6D-420F-86BF-F9227041E274}" sibTransId="{2BFC9F86-6DAA-4A7B-A7B9-136FCEF14BA3}"/>
    <dgm:cxn modelId="{078F654A-101A-4E00-B5D1-6F16B5AF7403}" srcId="{19E1F47C-E626-4EE6-B637-1FB4B75FF343}" destId="{49DB95E8-EA28-4A8C-A480-9D2408611634}" srcOrd="0" destOrd="0" parTransId="{C9B68DCF-ED7E-4953-BFCF-F03DC957B567}" sibTransId="{45280F38-98DE-4CF9-8E03-32E2A5B9790F}"/>
    <dgm:cxn modelId="{83B6BE7B-BB8F-4488-8A73-A264FB4D4EA9}" type="presOf" srcId="{50F25FEA-619E-4B77-B44B-4ADB40C7EFDF}" destId="{5493C128-D463-4317-8822-AE9574EF09D1}" srcOrd="0" destOrd="1" presId="urn:microsoft.com/office/officeart/2018/2/layout/IconVerticalSolidList"/>
    <dgm:cxn modelId="{8929FE84-431C-464A-B650-2FA6CAE2B84E}" srcId="{CDA986BB-3489-41BF-A318-610C71F3FADF}" destId="{08A32DF9-089B-4DA2-AC8D-BAAFBA3E967D}" srcOrd="2" destOrd="0" parTransId="{02630FB8-2F00-446D-B8D2-ECBCD3D836C7}" sibTransId="{2100F173-FE42-4C6A-9A9F-BB5E04E9B63A}"/>
    <dgm:cxn modelId="{41BDE793-D044-4984-A37E-779198687D15}" type="presOf" srcId="{08A32DF9-089B-4DA2-AC8D-BAAFBA3E967D}" destId="{5493C128-D463-4317-8822-AE9574EF09D1}" srcOrd="0" destOrd="2" presId="urn:microsoft.com/office/officeart/2018/2/layout/IconVerticalSolidList"/>
    <dgm:cxn modelId="{53A18CA4-7AA7-4681-AF7E-771AA076F75C}" srcId="{D5EC42EA-E569-460A-A2DF-7D64BE24E668}" destId="{19E1F47C-E626-4EE6-B637-1FB4B75FF343}" srcOrd="1" destOrd="0" parTransId="{CB176F8F-0891-4030-83DE-20C1B7D4478B}" sibTransId="{FFB65E64-92EA-4CD1-8442-A6405B4E932A}"/>
    <dgm:cxn modelId="{644431A8-D883-4DAA-97AB-05869BEC9BEA}" type="presOf" srcId="{CDA986BB-3489-41BF-A318-610C71F3FADF}" destId="{A158D97A-73D0-494B-BE37-232DDA3B9C4F}" srcOrd="0" destOrd="0" presId="urn:microsoft.com/office/officeart/2018/2/layout/IconVerticalSolidList"/>
    <dgm:cxn modelId="{9D89BBAC-B412-47F3-89B7-743C6664C8AB}" type="presOf" srcId="{5C8F9D40-5A6A-40DA-9049-34B1C957D523}" destId="{E51362BB-8ADB-41C8-B8B9-BEDBC6D425F3}" srcOrd="0" destOrd="2" presId="urn:microsoft.com/office/officeart/2018/2/layout/IconVerticalSolidList"/>
    <dgm:cxn modelId="{3E9FC4AD-C3DA-45CA-9059-B65D09BD3F96}" srcId="{D5EC42EA-E569-460A-A2DF-7D64BE24E668}" destId="{3A57C2C3-4823-43E8-9AFC-A1A0CFD9A59C}" srcOrd="2" destOrd="0" parTransId="{7FBD02E4-04CF-492B-B369-5E49FC2E57C9}" sibTransId="{03FC4C5C-A678-476A-A4DA-9577062A59A9}"/>
    <dgm:cxn modelId="{93C458BA-D80E-48F8-8E81-5D4F11ADF4F5}" type="presOf" srcId="{32D9F6F4-93FA-4A06-A200-FC7EE0C40DEC}" destId="{946EF941-8EA1-4984-B778-6C70FF701595}" srcOrd="0" destOrd="0" presId="urn:microsoft.com/office/officeart/2018/2/layout/IconVerticalSolidList"/>
    <dgm:cxn modelId="{1CC6F4CF-EE5D-498B-B264-E3B635DB0FCF}" srcId="{CDA986BB-3489-41BF-A318-610C71F3FADF}" destId="{50F25FEA-619E-4B77-B44B-4ADB40C7EFDF}" srcOrd="1" destOrd="0" parTransId="{C157DAE3-3E2E-48F7-8B92-090A8E7E6F5E}" sibTransId="{5CD24436-837F-45BC-B2BB-87CE31938EDA}"/>
    <dgm:cxn modelId="{B81403D0-759A-4BB4-B897-60025D3279E5}" srcId="{D5EC42EA-E569-460A-A2DF-7D64BE24E668}" destId="{CDA986BB-3489-41BF-A318-610C71F3FADF}" srcOrd="0" destOrd="0" parTransId="{98C8F8F6-78BE-43FA-95AD-6A18566E6810}" sibTransId="{DAEB4B97-CE5E-48FE-A977-1463B08A1DE0}"/>
    <dgm:cxn modelId="{5F6736EE-47DB-4A04-8A79-7D63C961300B}" type="presOf" srcId="{49DB95E8-EA28-4A8C-A480-9D2408611634}" destId="{E51362BB-8ADB-41C8-B8B9-BEDBC6D425F3}" srcOrd="0" destOrd="0" presId="urn:microsoft.com/office/officeart/2018/2/layout/IconVerticalSolidList"/>
    <dgm:cxn modelId="{58BBDCF5-DC62-428D-91D2-C80BEC5966E3}" type="presOf" srcId="{19E1F47C-E626-4EE6-B637-1FB4B75FF343}" destId="{7FBC3490-97B1-4A50-AA97-76337C115A1A}" srcOrd="0" destOrd="0" presId="urn:microsoft.com/office/officeart/2018/2/layout/IconVerticalSolidList"/>
    <dgm:cxn modelId="{16301637-BD35-4B56-B294-13F145DCAAA5}" type="presParOf" srcId="{C4B296F6-16FF-4AEC-B934-9AA83CB4C3CF}" destId="{48424382-8CFB-434C-A21E-A363982B8A7B}" srcOrd="0" destOrd="0" presId="urn:microsoft.com/office/officeart/2018/2/layout/IconVerticalSolidList"/>
    <dgm:cxn modelId="{B4B372A5-E7A5-458D-8888-0C5D095832FB}" type="presParOf" srcId="{48424382-8CFB-434C-A21E-A363982B8A7B}" destId="{67F45409-583E-4DC1-995F-46124F2B8770}" srcOrd="0" destOrd="0" presId="urn:microsoft.com/office/officeart/2018/2/layout/IconVerticalSolidList"/>
    <dgm:cxn modelId="{FA560E57-2EFA-4A08-A0F0-65D7A3A94C03}" type="presParOf" srcId="{48424382-8CFB-434C-A21E-A363982B8A7B}" destId="{CFCFD990-7359-4FB0-BCB5-BFD9507DBC3D}" srcOrd="1" destOrd="0" presId="urn:microsoft.com/office/officeart/2018/2/layout/IconVerticalSolidList"/>
    <dgm:cxn modelId="{26A3F25E-8705-4CE3-B2E6-6D45C148825B}" type="presParOf" srcId="{48424382-8CFB-434C-A21E-A363982B8A7B}" destId="{56B42932-7521-4E80-B6F0-8456C9F98DF5}" srcOrd="2" destOrd="0" presId="urn:microsoft.com/office/officeart/2018/2/layout/IconVerticalSolidList"/>
    <dgm:cxn modelId="{13F6B993-A0DA-4031-85F7-6AC471EBCD51}" type="presParOf" srcId="{48424382-8CFB-434C-A21E-A363982B8A7B}" destId="{A158D97A-73D0-494B-BE37-232DDA3B9C4F}" srcOrd="3" destOrd="0" presId="urn:microsoft.com/office/officeart/2018/2/layout/IconVerticalSolidList"/>
    <dgm:cxn modelId="{B31C08C4-702A-496A-8E76-CE7F44AF78F3}" type="presParOf" srcId="{48424382-8CFB-434C-A21E-A363982B8A7B}" destId="{5493C128-D463-4317-8822-AE9574EF09D1}" srcOrd="4" destOrd="0" presId="urn:microsoft.com/office/officeart/2018/2/layout/IconVerticalSolidList"/>
    <dgm:cxn modelId="{CAFFF3DF-4C9F-4D5B-BCEB-73A6C0147D14}" type="presParOf" srcId="{C4B296F6-16FF-4AEC-B934-9AA83CB4C3CF}" destId="{639106DB-B208-495C-8AEC-A55B6854200E}" srcOrd="1" destOrd="0" presId="urn:microsoft.com/office/officeart/2018/2/layout/IconVerticalSolidList"/>
    <dgm:cxn modelId="{E48F3B27-9487-484F-9E24-00F1BCFBEEAE}" type="presParOf" srcId="{C4B296F6-16FF-4AEC-B934-9AA83CB4C3CF}" destId="{8DC06BB9-C56B-4417-B81E-4F5CCFD80ECE}" srcOrd="2" destOrd="0" presId="urn:microsoft.com/office/officeart/2018/2/layout/IconVerticalSolidList"/>
    <dgm:cxn modelId="{4F25CEAF-2B58-4257-8E32-4B960E5EEC97}" type="presParOf" srcId="{8DC06BB9-C56B-4417-B81E-4F5CCFD80ECE}" destId="{522799D4-ABB6-4D25-99FC-A1620B0D4230}" srcOrd="0" destOrd="0" presId="urn:microsoft.com/office/officeart/2018/2/layout/IconVerticalSolidList"/>
    <dgm:cxn modelId="{4F175E29-4D52-4B67-9B7E-054A28B9EB93}" type="presParOf" srcId="{8DC06BB9-C56B-4417-B81E-4F5CCFD80ECE}" destId="{8CB65E52-7ACF-4F83-8047-EAFE8BA254F3}" srcOrd="1" destOrd="0" presId="urn:microsoft.com/office/officeart/2018/2/layout/IconVerticalSolidList"/>
    <dgm:cxn modelId="{A7215B73-8B7E-4CDA-A0BB-CFDB85250A0A}" type="presParOf" srcId="{8DC06BB9-C56B-4417-B81E-4F5CCFD80ECE}" destId="{746422AC-B6E5-4FEB-9760-40D5BAE6B209}" srcOrd="2" destOrd="0" presId="urn:microsoft.com/office/officeart/2018/2/layout/IconVerticalSolidList"/>
    <dgm:cxn modelId="{4E8FB4E7-D963-4D19-8E61-43FFF92D987C}" type="presParOf" srcId="{8DC06BB9-C56B-4417-B81E-4F5CCFD80ECE}" destId="{7FBC3490-97B1-4A50-AA97-76337C115A1A}" srcOrd="3" destOrd="0" presId="urn:microsoft.com/office/officeart/2018/2/layout/IconVerticalSolidList"/>
    <dgm:cxn modelId="{5B4A85C1-379B-4657-88E4-C79B4D86F119}" type="presParOf" srcId="{8DC06BB9-C56B-4417-B81E-4F5CCFD80ECE}" destId="{E51362BB-8ADB-41C8-B8B9-BEDBC6D425F3}" srcOrd="4" destOrd="0" presId="urn:microsoft.com/office/officeart/2018/2/layout/IconVerticalSolidList"/>
    <dgm:cxn modelId="{EA42C4B0-1A61-4881-82D3-45A031FDC65A}" type="presParOf" srcId="{C4B296F6-16FF-4AEC-B934-9AA83CB4C3CF}" destId="{2A281DF4-DE2B-41F5-91BA-31E2BBC4237B}" srcOrd="3" destOrd="0" presId="urn:microsoft.com/office/officeart/2018/2/layout/IconVerticalSolidList"/>
    <dgm:cxn modelId="{64DC5ABF-1F54-4FF8-83BC-68C5FCF207EF}" type="presParOf" srcId="{C4B296F6-16FF-4AEC-B934-9AA83CB4C3CF}" destId="{03C82D14-8AAA-44FD-85A9-8EED3A0AEF6A}" srcOrd="4" destOrd="0" presId="urn:microsoft.com/office/officeart/2018/2/layout/IconVerticalSolidList"/>
    <dgm:cxn modelId="{C3A58BDE-3B7C-416D-8EDB-6FAA3A55D342}" type="presParOf" srcId="{03C82D14-8AAA-44FD-85A9-8EED3A0AEF6A}" destId="{93FF941C-9BE3-450A-957D-501F2E3260C6}" srcOrd="0" destOrd="0" presId="urn:microsoft.com/office/officeart/2018/2/layout/IconVerticalSolidList"/>
    <dgm:cxn modelId="{47ABF666-F993-4F2A-A859-2445DE353F89}" type="presParOf" srcId="{03C82D14-8AAA-44FD-85A9-8EED3A0AEF6A}" destId="{DB185C42-F406-42CC-9683-4487EA4CF862}" srcOrd="1" destOrd="0" presId="urn:microsoft.com/office/officeart/2018/2/layout/IconVerticalSolidList"/>
    <dgm:cxn modelId="{82CD8B27-A76A-4BAB-A4A8-BAD1499C00D6}" type="presParOf" srcId="{03C82D14-8AAA-44FD-85A9-8EED3A0AEF6A}" destId="{A0FB01A9-466C-46F5-B95C-69DEABE5F500}" srcOrd="2" destOrd="0" presId="urn:microsoft.com/office/officeart/2018/2/layout/IconVerticalSolidList"/>
    <dgm:cxn modelId="{50235C59-4926-4C56-9B8D-C4BE8A837D06}" type="presParOf" srcId="{03C82D14-8AAA-44FD-85A9-8EED3A0AEF6A}" destId="{A8D01213-9C84-460D-A4C6-ABE5D55ED15C}" srcOrd="3" destOrd="0" presId="urn:microsoft.com/office/officeart/2018/2/layout/IconVerticalSolidList"/>
    <dgm:cxn modelId="{CDCB8453-789E-4395-AC30-6BE6B34EB152}" type="presParOf" srcId="{03C82D14-8AAA-44FD-85A9-8EED3A0AEF6A}" destId="{946EF941-8EA1-4984-B778-6C70FF701595}"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22FF06-A7C6-4A80-B7A5-EE17A0E276F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90CE605-2464-4D13-9073-624D4043015D}">
      <dgm:prSet/>
      <dgm:spPr/>
      <dgm:t>
        <a:bodyPr/>
        <a:lstStyle/>
        <a:p>
          <a:pPr>
            <a:lnSpc>
              <a:spcPct val="100000"/>
            </a:lnSpc>
          </a:pPr>
          <a:r>
            <a:rPr lang="en-US" b="1"/>
            <a:t>Key Achievement</a:t>
          </a:r>
          <a:endParaRPr lang="en-US"/>
        </a:p>
      </dgm:t>
    </dgm:pt>
    <dgm:pt modelId="{5081058C-8F11-49B8-A62E-D513E2096955}" type="parTrans" cxnId="{B5D22CDA-A1BC-4B8C-A650-7E85DB49D5F2}">
      <dgm:prSet/>
      <dgm:spPr/>
      <dgm:t>
        <a:bodyPr/>
        <a:lstStyle/>
        <a:p>
          <a:endParaRPr lang="en-US"/>
        </a:p>
      </dgm:t>
    </dgm:pt>
    <dgm:pt modelId="{7FF95968-2DFE-4F68-8BDA-94EF0CE2C199}" type="sibTrans" cxnId="{B5D22CDA-A1BC-4B8C-A650-7E85DB49D5F2}">
      <dgm:prSet/>
      <dgm:spPr/>
      <dgm:t>
        <a:bodyPr/>
        <a:lstStyle/>
        <a:p>
          <a:endParaRPr lang="en-US"/>
        </a:p>
      </dgm:t>
    </dgm:pt>
    <dgm:pt modelId="{E095D4D7-85E1-409C-86CF-991AA966D533}">
      <dgm:prSet/>
      <dgm:spPr/>
      <dgm:t>
        <a:bodyPr/>
        <a:lstStyle/>
        <a:p>
          <a:pPr>
            <a:lnSpc>
              <a:spcPct val="100000"/>
            </a:lnSpc>
          </a:pPr>
          <a:r>
            <a:rPr lang="en-US"/>
            <a:t>Clinically useful performance maintained at 4-week prediction horizon (65% accuracy)</a:t>
          </a:r>
          <a:endParaRPr lang="en-US" dirty="0"/>
        </a:p>
      </dgm:t>
    </dgm:pt>
    <dgm:pt modelId="{BEE5D674-6649-45EE-AD9E-F1892AD59CBE}" type="parTrans" cxnId="{34FC300C-00E1-4AD7-82F0-894CE0BA629C}">
      <dgm:prSet/>
      <dgm:spPr/>
      <dgm:t>
        <a:bodyPr/>
        <a:lstStyle/>
        <a:p>
          <a:endParaRPr lang="en-US"/>
        </a:p>
      </dgm:t>
    </dgm:pt>
    <dgm:pt modelId="{E04615C9-1234-4DAB-8F63-9A7AAE6A8A65}" type="sibTrans" cxnId="{34FC300C-00E1-4AD7-82F0-894CE0BA629C}">
      <dgm:prSet/>
      <dgm:spPr/>
      <dgm:t>
        <a:bodyPr/>
        <a:lstStyle/>
        <a:p>
          <a:endParaRPr lang="en-US"/>
        </a:p>
      </dgm:t>
    </dgm:pt>
    <dgm:pt modelId="{5847A66D-589B-4797-94DE-B927ECB20AB1}" type="pres">
      <dgm:prSet presAssocID="{6122FF06-A7C6-4A80-B7A5-EE17A0E276FE}" presName="root" presStyleCnt="0">
        <dgm:presLayoutVars>
          <dgm:dir/>
          <dgm:resizeHandles val="exact"/>
        </dgm:presLayoutVars>
      </dgm:prSet>
      <dgm:spPr/>
    </dgm:pt>
    <dgm:pt modelId="{04F62F23-264E-4DFC-9483-914DE1C15026}" type="pres">
      <dgm:prSet presAssocID="{990CE605-2464-4D13-9073-624D4043015D}" presName="compNode" presStyleCnt="0"/>
      <dgm:spPr/>
    </dgm:pt>
    <dgm:pt modelId="{08994CC0-D923-4925-BB83-1D57F708106C}" type="pres">
      <dgm:prSet presAssocID="{990CE605-2464-4D13-9073-624D4043015D}" presName="bgRect" presStyleLbl="bgShp" presStyleIdx="0" presStyleCnt="2"/>
      <dgm:spPr/>
    </dgm:pt>
    <dgm:pt modelId="{79BF400B-6EC3-4324-A0CF-64A55F75111B}" type="pres">
      <dgm:prSet presAssocID="{990CE605-2464-4D13-9073-624D4043015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heckmark"/>
        </a:ext>
      </dgm:extLst>
    </dgm:pt>
    <dgm:pt modelId="{288DC674-C9A1-449B-B829-E1999A15F920}" type="pres">
      <dgm:prSet presAssocID="{990CE605-2464-4D13-9073-624D4043015D}" presName="spaceRect" presStyleCnt="0"/>
      <dgm:spPr/>
    </dgm:pt>
    <dgm:pt modelId="{0ABF7422-1DB0-480D-9AE8-58A4C84F8638}" type="pres">
      <dgm:prSet presAssocID="{990CE605-2464-4D13-9073-624D4043015D}" presName="parTx" presStyleLbl="revTx" presStyleIdx="0" presStyleCnt="2">
        <dgm:presLayoutVars>
          <dgm:chMax val="0"/>
          <dgm:chPref val="0"/>
        </dgm:presLayoutVars>
      </dgm:prSet>
      <dgm:spPr/>
    </dgm:pt>
    <dgm:pt modelId="{A7CDACF1-8DE7-4D5A-BD89-2AAF7C47EE53}" type="pres">
      <dgm:prSet presAssocID="{7FF95968-2DFE-4F68-8BDA-94EF0CE2C199}" presName="sibTrans" presStyleCnt="0"/>
      <dgm:spPr/>
    </dgm:pt>
    <dgm:pt modelId="{284A8403-54FF-461D-BF66-6FB6947323E5}" type="pres">
      <dgm:prSet presAssocID="{E095D4D7-85E1-409C-86CF-991AA966D533}" presName="compNode" presStyleCnt="0"/>
      <dgm:spPr/>
    </dgm:pt>
    <dgm:pt modelId="{D3D2E240-5598-4F3E-97C7-6102D0342992}" type="pres">
      <dgm:prSet presAssocID="{E095D4D7-85E1-409C-86CF-991AA966D533}" presName="bgRect" presStyleLbl="bgShp" presStyleIdx="1" presStyleCnt="2"/>
      <dgm:spPr/>
    </dgm:pt>
    <dgm:pt modelId="{953FF811-FAA5-4368-86E4-2478829C0200}" type="pres">
      <dgm:prSet presAssocID="{E095D4D7-85E1-409C-86CF-991AA966D53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ce"/>
        </a:ext>
      </dgm:extLst>
    </dgm:pt>
    <dgm:pt modelId="{30BA1C5A-3546-478D-9DB0-714107EEF23B}" type="pres">
      <dgm:prSet presAssocID="{E095D4D7-85E1-409C-86CF-991AA966D533}" presName="spaceRect" presStyleCnt="0"/>
      <dgm:spPr/>
    </dgm:pt>
    <dgm:pt modelId="{4C1B3632-88AA-4374-B6B8-C4DB7CB3623F}" type="pres">
      <dgm:prSet presAssocID="{E095D4D7-85E1-409C-86CF-991AA966D533}" presName="parTx" presStyleLbl="revTx" presStyleIdx="1" presStyleCnt="2">
        <dgm:presLayoutVars>
          <dgm:chMax val="0"/>
          <dgm:chPref val="0"/>
        </dgm:presLayoutVars>
      </dgm:prSet>
      <dgm:spPr/>
    </dgm:pt>
  </dgm:ptLst>
  <dgm:cxnLst>
    <dgm:cxn modelId="{EE3D4109-3764-D846-8CF2-B01045F7EF89}" type="presOf" srcId="{E095D4D7-85E1-409C-86CF-991AA966D533}" destId="{4C1B3632-88AA-4374-B6B8-C4DB7CB3623F}" srcOrd="0" destOrd="0" presId="urn:microsoft.com/office/officeart/2018/2/layout/IconVerticalSolidList"/>
    <dgm:cxn modelId="{34FC300C-00E1-4AD7-82F0-894CE0BA629C}" srcId="{6122FF06-A7C6-4A80-B7A5-EE17A0E276FE}" destId="{E095D4D7-85E1-409C-86CF-991AA966D533}" srcOrd="1" destOrd="0" parTransId="{BEE5D674-6649-45EE-AD9E-F1892AD59CBE}" sibTransId="{E04615C9-1234-4DAB-8F63-9A7AAE6A8A65}"/>
    <dgm:cxn modelId="{68683041-E99E-AC44-A8B1-C94539A1DDB8}" type="presOf" srcId="{990CE605-2464-4D13-9073-624D4043015D}" destId="{0ABF7422-1DB0-480D-9AE8-58A4C84F8638}" srcOrd="0" destOrd="0" presId="urn:microsoft.com/office/officeart/2018/2/layout/IconVerticalSolidList"/>
    <dgm:cxn modelId="{B5D22CDA-A1BC-4B8C-A650-7E85DB49D5F2}" srcId="{6122FF06-A7C6-4A80-B7A5-EE17A0E276FE}" destId="{990CE605-2464-4D13-9073-624D4043015D}" srcOrd="0" destOrd="0" parTransId="{5081058C-8F11-49B8-A62E-D513E2096955}" sibTransId="{7FF95968-2DFE-4F68-8BDA-94EF0CE2C199}"/>
    <dgm:cxn modelId="{76EA57F9-CB21-1043-AD14-44ED6C1EEA15}" type="presOf" srcId="{6122FF06-A7C6-4A80-B7A5-EE17A0E276FE}" destId="{5847A66D-589B-4797-94DE-B927ECB20AB1}" srcOrd="0" destOrd="0" presId="urn:microsoft.com/office/officeart/2018/2/layout/IconVerticalSolidList"/>
    <dgm:cxn modelId="{C551CE51-055C-EC46-8B1C-0F1B81CAA63F}" type="presParOf" srcId="{5847A66D-589B-4797-94DE-B927ECB20AB1}" destId="{04F62F23-264E-4DFC-9483-914DE1C15026}" srcOrd="0" destOrd="0" presId="urn:microsoft.com/office/officeart/2018/2/layout/IconVerticalSolidList"/>
    <dgm:cxn modelId="{1EDE7D42-542D-CA42-AEE1-CBC5E5834B41}" type="presParOf" srcId="{04F62F23-264E-4DFC-9483-914DE1C15026}" destId="{08994CC0-D923-4925-BB83-1D57F708106C}" srcOrd="0" destOrd="0" presId="urn:microsoft.com/office/officeart/2018/2/layout/IconVerticalSolidList"/>
    <dgm:cxn modelId="{5F3606C5-D5B8-E241-9166-52EA847214C8}" type="presParOf" srcId="{04F62F23-264E-4DFC-9483-914DE1C15026}" destId="{79BF400B-6EC3-4324-A0CF-64A55F75111B}" srcOrd="1" destOrd="0" presId="urn:microsoft.com/office/officeart/2018/2/layout/IconVerticalSolidList"/>
    <dgm:cxn modelId="{F451005D-7DA3-2844-BE03-0B74026D0339}" type="presParOf" srcId="{04F62F23-264E-4DFC-9483-914DE1C15026}" destId="{288DC674-C9A1-449B-B829-E1999A15F920}" srcOrd="2" destOrd="0" presId="urn:microsoft.com/office/officeart/2018/2/layout/IconVerticalSolidList"/>
    <dgm:cxn modelId="{E85981B3-9F1B-EB48-97E9-54BCA26E78F0}" type="presParOf" srcId="{04F62F23-264E-4DFC-9483-914DE1C15026}" destId="{0ABF7422-1DB0-480D-9AE8-58A4C84F8638}" srcOrd="3" destOrd="0" presId="urn:microsoft.com/office/officeart/2018/2/layout/IconVerticalSolidList"/>
    <dgm:cxn modelId="{905F748E-4AD7-2B4C-B7E4-E76CE2E069BC}" type="presParOf" srcId="{5847A66D-589B-4797-94DE-B927ECB20AB1}" destId="{A7CDACF1-8DE7-4D5A-BD89-2AAF7C47EE53}" srcOrd="1" destOrd="0" presId="urn:microsoft.com/office/officeart/2018/2/layout/IconVerticalSolidList"/>
    <dgm:cxn modelId="{B8B29C93-A0D2-5442-A261-89368E4A00FF}" type="presParOf" srcId="{5847A66D-589B-4797-94DE-B927ECB20AB1}" destId="{284A8403-54FF-461D-BF66-6FB6947323E5}" srcOrd="2" destOrd="0" presId="urn:microsoft.com/office/officeart/2018/2/layout/IconVerticalSolidList"/>
    <dgm:cxn modelId="{6F464E73-BA78-B242-865E-E291A38FB988}" type="presParOf" srcId="{284A8403-54FF-461D-BF66-6FB6947323E5}" destId="{D3D2E240-5598-4F3E-97C7-6102D0342992}" srcOrd="0" destOrd="0" presId="urn:microsoft.com/office/officeart/2018/2/layout/IconVerticalSolidList"/>
    <dgm:cxn modelId="{718B9E8D-E6D0-0647-958C-C9C428D7DDD8}" type="presParOf" srcId="{284A8403-54FF-461D-BF66-6FB6947323E5}" destId="{953FF811-FAA5-4368-86E4-2478829C0200}" srcOrd="1" destOrd="0" presId="urn:microsoft.com/office/officeart/2018/2/layout/IconVerticalSolidList"/>
    <dgm:cxn modelId="{7A0D8FD4-7318-544F-B00C-3E1DE1B0ACA6}" type="presParOf" srcId="{284A8403-54FF-461D-BF66-6FB6947323E5}" destId="{30BA1C5A-3546-478D-9DB0-714107EEF23B}" srcOrd="2" destOrd="0" presId="urn:microsoft.com/office/officeart/2018/2/layout/IconVerticalSolidList"/>
    <dgm:cxn modelId="{5FB0F6E7-935A-E949-BF72-905A6FC7E4B3}" type="presParOf" srcId="{284A8403-54FF-461D-BF66-6FB6947323E5}" destId="{4C1B3632-88AA-4374-B6B8-C4DB7CB3623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F45409-583E-4DC1-995F-46124F2B8770}">
      <dsp:nvSpPr>
        <dsp:cNvPr id="0" name=""/>
        <dsp:cNvSpPr/>
      </dsp:nvSpPr>
      <dsp:spPr>
        <a:xfrm>
          <a:off x="0" y="2761"/>
          <a:ext cx="8229600" cy="12915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CFD990-7359-4FB0-BCB5-BFD9507DBC3D}">
      <dsp:nvSpPr>
        <dsp:cNvPr id="0" name=""/>
        <dsp:cNvSpPr/>
      </dsp:nvSpPr>
      <dsp:spPr>
        <a:xfrm>
          <a:off x="390695" y="293361"/>
          <a:ext cx="710354" cy="7103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58D97A-73D0-494B-BE37-232DDA3B9C4F}">
      <dsp:nvSpPr>
        <dsp:cNvPr id="0" name=""/>
        <dsp:cNvSpPr/>
      </dsp:nvSpPr>
      <dsp:spPr>
        <a:xfrm>
          <a:off x="1491744" y="2761"/>
          <a:ext cx="3703320" cy="1291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689" tIns="136689" rIns="136689" bIns="136689" numCol="1" spcCol="1270" anchor="ctr" anchorCtr="0">
          <a:noAutofit/>
        </a:bodyPr>
        <a:lstStyle/>
        <a:p>
          <a:pPr marL="0" lvl="0" indent="0" algn="l" defTabSz="1111250">
            <a:lnSpc>
              <a:spcPct val="100000"/>
            </a:lnSpc>
            <a:spcBef>
              <a:spcPct val="0"/>
            </a:spcBef>
            <a:spcAft>
              <a:spcPct val="35000"/>
            </a:spcAft>
            <a:buNone/>
          </a:pPr>
          <a:r>
            <a:rPr lang="en-US" sz="2500" b="1" kern="1200"/>
            <a:t>The Problem</a:t>
          </a:r>
          <a:endParaRPr lang="en-US" sz="2500" kern="1200"/>
        </a:p>
      </dsp:txBody>
      <dsp:txXfrm>
        <a:off x="1491744" y="2761"/>
        <a:ext cx="3703320" cy="1291554"/>
      </dsp:txXfrm>
    </dsp:sp>
    <dsp:sp modelId="{5493C128-D463-4317-8822-AE9574EF09D1}">
      <dsp:nvSpPr>
        <dsp:cNvPr id="0" name=""/>
        <dsp:cNvSpPr/>
      </dsp:nvSpPr>
      <dsp:spPr>
        <a:xfrm>
          <a:off x="5195064" y="2761"/>
          <a:ext cx="3033076" cy="1291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689" tIns="136689" rIns="136689" bIns="136689" numCol="1" spcCol="1270" anchor="ctr" anchorCtr="0">
          <a:noAutofit/>
        </a:bodyPr>
        <a:lstStyle/>
        <a:p>
          <a:pPr marL="0" lvl="0" indent="0" algn="l" defTabSz="488950">
            <a:lnSpc>
              <a:spcPct val="100000"/>
            </a:lnSpc>
            <a:spcBef>
              <a:spcPct val="0"/>
            </a:spcBef>
            <a:spcAft>
              <a:spcPct val="35000"/>
            </a:spcAft>
            <a:buNone/>
          </a:pPr>
          <a:r>
            <a:rPr lang="en-US" sz="1100" kern="1200" dirty="0"/>
            <a:t>970+ million people affected by mental health disorders globally</a:t>
          </a:r>
        </a:p>
        <a:p>
          <a:pPr marL="0" lvl="0" indent="0" algn="l" defTabSz="488950">
            <a:lnSpc>
              <a:spcPct val="100000"/>
            </a:lnSpc>
            <a:spcBef>
              <a:spcPct val="0"/>
            </a:spcBef>
            <a:spcAft>
              <a:spcPct val="35000"/>
            </a:spcAft>
            <a:buNone/>
          </a:pPr>
          <a:r>
            <a:rPr lang="en-US" sz="1100" kern="1200" dirty="0"/>
            <a:t>Current approach: Reactive intervention after crisis manifestation</a:t>
          </a:r>
        </a:p>
        <a:p>
          <a:pPr marL="0" lvl="0" indent="0" algn="l" defTabSz="488950">
            <a:lnSpc>
              <a:spcPct val="100000"/>
            </a:lnSpc>
            <a:spcBef>
              <a:spcPct val="0"/>
            </a:spcBef>
            <a:spcAft>
              <a:spcPct val="35000"/>
            </a:spcAft>
            <a:buNone/>
          </a:pPr>
          <a:r>
            <a:rPr lang="en-US" sz="1100" kern="1200"/>
            <a:t>Critical gap: Missing 2–4 week early warning opportunities</a:t>
          </a:r>
        </a:p>
      </dsp:txBody>
      <dsp:txXfrm>
        <a:off x="5195064" y="2761"/>
        <a:ext cx="3033076" cy="1291554"/>
      </dsp:txXfrm>
    </dsp:sp>
    <dsp:sp modelId="{522799D4-ABB6-4D25-99FC-A1620B0D4230}">
      <dsp:nvSpPr>
        <dsp:cNvPr id="0" name=""/>
        <dsp:cNvSpPr/>
      </dsp:nvSpPr>
      <dsp:spPr>
        <a:xfrm>
          <a:off x="0" y="1617204"/>
          <a:ext cx="8229600" cy="12915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B65E52-7ACF-4F83-8047-EAFE8BA254F3}">
      <dsp:nvSpPr>
        <dsp:cNvPr id="0" name=""/>
        <dsp:cNvSpPr/>
      </dsp:nvSpPr>
      <dsp:spPr>
        <a:xfrm>
          <a:off x="390695" y="1907804"/>
          <a:ext cx="710354" cy="7103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BC3490-97B1-4A50-AA97-76337C115A1A}">
      <dsp:nvSpPr>
        <dsp:cNvPr id="0" name=""/>
        <dsp:cNvSpPr/>
      </dsp:nvSpPr>
      <dsp:spPr>
        <a:xfrm>
          <a:off x="1491744" y="1617204"/>
          <a:ext cx="3703320" cy="1291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689" tIns="136689" rIns="136689" bIns="136689" numCol="1" spcCol="1270" anchor="ctr" anchorCtr="0">
          <a:noAutofit/>
        </a:bodyPr>
        <a:lstStyle/>
        <a:p>
          <a:pPr marL="0" lvl="0" indent="0" algn="l" defTabSz="1111250">
            <a:lnSpc>
              <a:spcPct val="100000"/>
            </a:lnSpc>
            <a:spcBef>
              <a:spcPct val="0"/>
            </a:spcBef>
            <a:spcAft>
              <a:spcPct val="35000"/>
            </a:spcAft>
            <a:buNone/>
          </a:pPr>
          <a:r>
            <a:rPr lang="en-US" sz="2500" b="1" kern="1200"/>
            <a:t>Why This Matters</a:t>
          </a:r>
          <a:endParaRPr lang="en-US" sz="2500" kern="1200"/>
        </a:p>
      </dsp:txBody>
      <dsp:txXfrm>
        <a:off x="1491744" y="1617204"/>
        <a:ext cx="3703320" cy="1291554"/>
      </dsp:txXfrm>
    </dsp:sp>
    <dsp:sp modelId="{E51362BB-8ADB-41C8-B8B9-BEDBC6D425F3}">
      <dsp:nvSpPr>
        <dsp:cNvPr id="0" name=""/>
        <dsp:cNvSpPr/>
      </dsp:nvSpPr>
      <dsp:spPr>
        <a:xfrm>
          <a:off x="5195064" y="1617204"/>
          <a:ext cx="3033076" cy="1291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689" tIns="136689" rIns="136689" bIns="136689" numCol="1" spcCol="1270" anchor="ctr" anchorCtr="0">
          <a:noAutofit/>
        </a:bodyPr>
        <a:lstStyle/>
        <a:p>
          <a:pPr marL="0" lvl="0" indent="0" algn="l" defTabSz="488950">
            <a:lnSpc>
              <a:spcPct val="100000"/>
            </a:lnSpc>
            <a:spcBef>
              <a:spcPct val="0"/>
            </a:spcBef>
            <a:spcAft>
              <a:spcPct val="35000"/>
            </a:spcAft>
            <a:buNone/>
          </a:pPr>
          <a:r>
            <a:rPr lang="en-US" sz="1100" kern="1200"/>
            <a:t>Early detection enables preventive care vs. emergency response</a:t>
          </a:r>
        </a:p>
        <a:p>
          <a:pPr marL="0" lvl="0" indent="0" algn="l" defTabSz="488950">
            <a:lnSpc>
              <a:spcPct val="100000"/>
            </a:lnSpc>
            <a:spcBef>
              <a:spcPct val="0"/>
            </a:spcBef>
            <a:spcAft>
              <a:spcPct val="35000"/>
            </a:spcAft>
            <a:buNone/>
          </a:pPr>
          <a:r>
            <a:rPr lang="en-US" sz="1100" kern="1200"/>
            <a:t>Mental health data requires strict privacy protection</a:t>
          </a:r>
        </a:p>
        <a:p>
          <a:pPr marL="0" lvl="0" indent="0" algn="l" defTabSz="488950">
            <a:lnSpc>
              <a:spcPct val="100000"/>
            </a:lnSpc>
            <a:spcBef>
              <a:spcPct val="0"/>
            </a:spcBef>
            <a:spcAft>
              <a:spcPct val="35000"/>
            </a:spcAft>
            <a:buNone/>
          </a:pPr>
          <a:r>
            <a:rPr lang="en-US" sz="1100" kern="1200"/>
            <a:t>EHR systems contain rich multimodal data (text, vitals, medications)</a:t>
          </a:r>
        </a:p>
      </dsp:txBody>
      <dsp:txXfrm>
        <a:off x="5195064" y="1617204"/>
        <a:ext cx="3033076" cy="1291554"/>
      </dsp:txXfrm>
    </dsp:sp>
    <dsp:sp modelId="{93FF941C-9BE3-450A-957D-501F2E3260C6}">
      <dsp:nvSpPr>
        <dsp:cNvPr id="0" name=""/>
        <dsp:cNvSpPr/>
      </dsp:nvSpPr>
      <dsp:spPr>
        <a:xfrm>
          <a:off x="0" y="3231647"/>
          <a:ext cx="8229600" cy="12915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185C42-F406-42CC-9683-4487EA4CF862}">
      <dsp:nvSpPr>
        <dsp:cNvPr id="0" name=""/>
        <dsp:cNvSpPr/>
      </dsp:nvSpPr>
      <dsp:spPr>
        <a:xfrm>
          <a:off x="390695" y="3522246"/>
          <a:ext cx="710354" cy="71035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D01213-9C84-460D-A4C6-ABE5D55ED15C}">
      <dsp:nvSpPr>
        <dsp:cNvPr id="0" name=""/>
        <dsp:cNvSpPr/>
      </dsp:nvSpPr>
      <dsp:spPr>
        <a:xfrm>
          <a:off x="1491744" y="3231647"/>
          <a:ext cx="3703320" cy="1291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689" tIns="136689" rIns="136689" bIns="136689" numCol="1" spcCol="1270" anchor="ctr" anchorCtr="0">
          <a:noAutofit/>
        </a:bodyPr>
        <a:lstStyle/>
        <a:p>
          <a:pPr marL="0" lvl="0" indent="0" algn="l" defTabSz="1111250">
            <a:lnSpc>
              <a:spcPct val="100000"/>
            </a:lnSpc>
            <a:spcBef>
              <a:spcPct val="0"/>
            </a:spcBef>
            <a:spcAft>
              <a:spcPct val="35000"/>
            </a:spcAft>
            <a:buNone/>
          </a:pPr>
          <a:r>
            <a:rPr lang="en-US" sz="2500" b="1" kern="1200"/>
            <a:t>Our Goal</a:t>
          </a:r>
          <a:endParaRPr lang="en-US" sz="2500" kern="1200"/>
        </a:p>
      </dsp:txBody>
      <dsp:txXfrm>
        <a:off x="1491744" y="3231647"/>
        <a:ext cx="3703320" cy="1291554"/>
      </dsp:txXfrm>
    </dsp:sp>
    <dsp:sp modelId="{946EF941-8EA1-4984-B778-6C70FF701595}">
      <dsp:nvSpPr>
        <dsp:cNvPr id="0" name=""/>
        <dsp:cNvSpPr/>
      </dsp:nvSpPr>
      <dsp:spPr>
        <a:xfrm>
          <a:off x="5195064" y="3231647"/>
          <a:ext cx="3033076" cy="12915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689" tIns="136689" rIns="136689" bIns="136689" numCol="1" spcCol="1270" anchor="ctr" anchorCtr="0">
          <a:noAutofit/>
        </a:bodyPr>
        <a:lstStyle/>
        <a:p>
          <a:pPr marL="0" lvl="0" indent="0" algn="l" defTabSz="488950">
            <a:lnSpc>
              <a:spcPct val="100000"/>
            </a:lnSpc>
            <a:spcBef>
              <a:spcPct val="0"/>
            </a:spcBef>
            <a:spcAft>
              <a:spcPct val="35000"/>
            </a:spcAft>
            <a:buNone/>
          </a:pPr>
          <a:r>
            <a:rPr lang="en-US" sz="1100" kern="1200"/>
            <a:t>Predict mental health crises 2–4 weeks before clinical manifestation using privacy-preserving self-supervised learning</a:t>
          </a:r>
        </a:p>
      </dsp:txBody>
      <dsp:txXfrm>
        <a:off x="5195064" y="3231647"/>
        <a:ext cx="3033076" cy="12915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994CC0-D923-4925-BB83-1D57F708106C}">
      <dsp:nvSpPr>
        <dsp:cNvPr id="0" name=""/>
        <dsp:cNvSpPr/>
      </dsp:nvSpPr>
      <dsp:spPr>
        <a:xfrm>
          <a:off x="0" y="250351"/>
          <a:ext cx="8229600" cy="4621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BF400B-6EC3-4324-A0CF-64A55F75111B}">
      <dsp:nvSpPr>
        <dsp:cNvPr id="0" name=""/>
        <dsp:cNvSpPr/>
      </dsp:nvSpPr>
      <dsp:spPr>
        <a:xfrm>
          <a:off x="139811" y="354343"/>
          <a:ext cx="254203" cy="2542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ABF7422-1DB0-480D-9AE8-58A4C84F8638}">
      <dsp:nvSpPr>
        <dsp:cNvPr id="0" name=""/>
        <dsp:cNvSpPr/>
      </dsp:nvSpPr>
      <dsp:spPr>
        <a:xfrm>
          <a:off x="533826" y="250351"/>
          <a:ext cx="7695773" cy="46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915" tIns="48915" rIns="48915" bIns="48915" numCol="1" spcCol="1270" anchor="ctr" anchorCtr="0">
          <a:noAutofit/>
        </a:bodyPr>
        <a:lstStyle/>
        <a:p>
          <a:pPr marL="0" lvl="0" indent="0" algn="l" defTabSz="755650">
            <a:lnSpc>
              <a:spcPct val="100000"/>
            </a:lnSpc>
            <a:spcBef>
              <a:spcPct val="0"/>
            </a:spcBef>
            <a:spcAft>
              <a:spcPct val="35000"/>
            </a:spcAft>
            <a:buNone/>
          </a:pPr>
          <a:r>
            <a:rPr lang="en-US" sz="1700" b="1" kern="1200"/>
            <a:t>Key Achievement</a:t>
          </a:r>
          <a:endParaRPr lang="en-US" sz="1700" kern="1200"/>
        </a:p>
      </dsp:txBody>
      <dsp:txXfrm>
        <a:off x="533826" y="250351"/>
        <a:ext cx="7695773" cy="462187"/>
      </dsp:txXfrm>
    </dsp:sp>
    <dsp:sp modelId="{D3D2E240-5598-4F3E-97C7-6102D0342992}">
      <dsp:nvSpPr>
        <dsp:cNvPr id="0" name=""/>
        <dsp:cNvSpPr/>
      </dsp:nvSpPr>
      <dsp:spPr>
        <a:xfrm>
          <a:off x="0" y="828085"/>
          <a:ext cx="8229600" cy="4621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3FF811-FAA5-4368-86E4-2478829C0200}">
      <dsp:nvSpPr>
        <dsp:cNvPr id="0" name=""/>
        <dsp:cNvSpPr/>
      </dsp:nvSpPr>
      <dsp:spPr>
        <a:xfrm>
          <a:off x="139811" y="932078"/>
          <a:ext cx="254203" cy="2542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1B3632-88AA-4374-B6B8-C4DB7CB3623F}">
      <dsp:nvSpPr>
        <dsp:cNvPr id="0" name=""/>
        <dsp:cNvSpPr/>
      </dsp:nvSpPr>
      <dsp:spPr>
        <a:xfrm>
          <a:off x="533826" y="828085"/>
          <a:ext cx="7695773" cy="46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8915" tIns="48915" rIns="48915" bIns="48915" numCol="1" spcCol="1270" anchor="ctr" anchorCtr="0">
          <a:noAutofit/>
        </a:bodyPr>
        <a:lstStyle/>
        <a:p>
          <a:pPr marL="0" lvl="0" indent="0" algn="l" defTabSz="755650">
            <a:lnSpc>
              <a:spcPct val="100000"/>
            </a:lnSpc>
            <a:spcBef>
              <a:spcPct val="0"/>
            </a:spcBef>
            <a:spcAft>
              <a:spcPct val="35000"/>
            </a:spcAft>
            <a:buNone/>
          </a:pPr>
          <a:r>
            <a:rPr lang="en-US" sz="1700" kern="1200"/>
            <a:t>Clinically useful performance maintained at 4-week prediction horizon (65% accuracy)</a:t>
          </a:r>
          <a:endParaRPr lang="en-US" sz="1700" kern="1200" dirty="0"/>
        </a:p>
      </dsp:txBody>
      <dsp:txXfrm>
        <a:off x="533826" y="828085"/>
        <a:ext cx="7695773" cy="46218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3063B2-9F8C-BC4C-89CC-BD58CEE19C8E}" type="datetimeFigureOut">
              <a:rPr lang="en-US" smtClean="0"/>
              <a:t>8/10/25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CD5D32-1B16-AF44-8C5F-EB4416759C8A}" type="slidenum">
              <a:rPr lang="en-US" smtClean="0"/>
              <a:t>‹#›</a:t>
            </a:fld>
            <a:endParaRPr lang="en-US"/>
          </a:p>
        </p:txBody>
      </p:sp>
    </p:spTree>
    <p:extLst>
      <p:ext uri="{BB962C8B-B14F-4D97-AF65-F5344CB8AC3E}">
        <p14:creationId xmlns:p14="http://schemas.microsoft.com/office/powerpoint/2010/main" val="1845200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CD5D32-1B16-AF44-8C5F-EB4416759C8A}" type="slidenum">
              <a:rPr lang="en-US" smtClean="0"/>
              <a:t>4</a:t>
            </a:fld>
            <a:endParaRPr lang="en-US"/>
          </a:p>
        </p:txBody>
      </p:sp>
    </p:spTree>
    <p:extLst>
      <p:ext uri="{BB962C8B-B14F-4D97-AF65-F5344CB8AC3E}">
        <p14:creationId xmlns:p14="http://schemas.microsoft.com/office/powerpoint/2010/main" val="2930572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427D23-FD3D-B90F-30C8-9A510DE8A0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106AA7-57B7-0A53-5A5F-E6BA362C4A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B8FD61-90E7-513B-EFD0-8125529DCAF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04A5A7-D61C-DEA0-15F9-CF45E4AEB594}"/>
              </a:ext>
            </a:extLst>
          </p:cNvPr>
          <p:cNvSpPr>
            <a:spLocks noGrp="1"/>
          </p:cNvSpPr>
          <p:nvPr>
            <p:ph type="sldNum" sz="quarter" idx="5"/>
          </p:nvPr>
        </p:nvSpPr>
        <p:spPr/>
        <p:txBody>
          <a:bodyPr/>
          <a:lstStyle/>
          <a:p>
            <a:fld id="{07CD5D32-1B16-AF44-8C5F-EB4416759C8A}" type="slidenum">
              <a:rPr lang="en-US" smtClean="0"/>
              <a:t>5</a:t>
            </a:fld>
            <a:endParaRPr lang="en-US"/>
          </a:p>
        </p:txBody>
      </p:sp>
    </p:spTree>
    <p:extLst>
      <p:ext uri="{BB962C8B-B14F-4D97-AF65-F5344CB8AC3E}">
        <p14:creationId xmlns:p14="http://schemas.microsoft.com/office/powerpoint/2010/main" val="3915035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8/10/25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8/10/25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ajdutts/multimodal-mental-health-ai/tree/main/src" TargetMode="External"/><Relationship Id="rId2" Type="http://schemas.openxmlformats.org/officeDocument/2006/relationships/hyperlink" Target="https://github.com/sajdutts/multimodal-mental-health-ai" TargetMode="External"/><Relationship Id="rId1" Type="http://schemas.openxmlformats.org/officeDocument/2006/relationships/slideLayout" Target="../slideLayouts/slideLayout2.xml"/><Relationship Id="rId5" Type="http://schemas.openxmlformats.org/officeDocument/2006/relationships/hyperlink" Target="https://github.com/sajdutts/multimodal-mental-health-ai/tree/main/docs" TargetMode="External"/><Relationship Id="rId4" Type="http://schemas.openxmlformats.org/officeDocument/2006/relationships/hyperlink" Target="https://github.com/sajdutts/multimodal-mental-health-ai/tree/main/notebooks/exploration" TargetMode="Externa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9144000"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41640" y="-1720"/>
            <a:ext cx="881253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4540" y="-1291"/>
            <a:ext cx="2706134"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3923854" y="1402819"/>
            <a:ext cx="4967533" cy="3741293"/>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040148" y="818984"/>
            <a:ext cx="4947184" cy="3268520"/>
          </a:xfrm>
        </p:spPr>
        <p:txBody>
          <a:bodyPr>
            <a:normAutofit/>
          </a:bodyPr>
          <a:lstStyle/>
          <a:p>
            <a:pPr algn="r">
              <a:lnSpc>
                <a:spcPct val="90000"/>
              </a:lnSpc>
              <a:defRPr sz="3600" b="1"/>
            </a:pPr>
            <a:r>
              <a:rPr lang="en-PH" sz="4200">
                <a:solidFill>
                  <a:srgbClr val="FFFFFF"/>
                </a:solidFill>
              </a:rPr>
              <a:t>Self-Supervised Multimodal Learning for Early Mental Health Crisis Detection</a:t>
            </a:r>
          </a:p>
        </p:txBody>
      </p:sp>
      <p:sp>
        <p:nvSpPr>
          <p:cNvPr id="44" name="Rectangle 43">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735" y="4480038"/>
            <a:ext cx="9134528"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48905" y="4797188"/>
            <a:ext cx="4538427" cy="1241828"/>
          </a:xfrm>
        </p:spPr>
        <p:txBody>
          <a:bodyPr>
            <a:normAutofit/>
          </a:bodyPr>
          <a:lstStyle/>
          <a:p>
            <a:pPr algn="r">
              <a:defRPr sz="1800"/>
            </a:pPr>
            <a:r>
              <a:rPr lang="en-US" sz="1800">
                <a:solidFill>
                  <a:srgbClr val="FFFFFF"/>
                </a:solidFill>
              </a:rPr>
              <a:t>By Sajal Dutta</a:t>
            </a:r>
          </a:p>
          <a:p>
            <a:pPr algn="r">
              <a:defRPr sz="1800"/>
            </a:pPr>
            <a:r>
              <a:rPr lang="en-US" sz="1800">
                <a:solidFill>
                  <a:srgbClr val="FFFFFF"/>
                </a:solidFill>
              </a:rPr>
              <a:t>AI in Healthcare | August 2025</a:t>
            </a:r>
          </a:p>
          <a:p>
            <a:pPr algn="r">
              <a:defRPr sz="1800"/>
            </a:pPr>
            <a:r>
              <a:rPr lang="en-US" sz="1800">
                <a:solidFill>
                  <a:srgbClr val="FFFFFF"/>
                </a:solidFill>
              </a:rPr>
              <a:t>University of Texas at Austin</a:t>
            </a:r>
          </a:p>
        </p:txBody>
      </p:sp>
      <p:sp>
        <p:nvSpPr>
          <p:cNvPr id="46" name="Rectangle 45">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368117" y="2081692"/>
            <a:ext cx="6857572" cy="2694194"/>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70E08-F19E-1BD6-B6EF-5AA1EE747E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97D622-6B0D-6DEB-B861-9030347C1D51}"/>
              </a:ext>
            </a:extLst>
          </p:cNvPr>
          <p:cNvSpPr>
            <a:spLocks noGrp="1"/>
          </p:cNvSpPr>
          <p:nvPr>
            <p:ph type="title"/>
          </p:nvPr>
        </p:nvSpPr>
        <p:spPr>
          <a:xfrm>
            <a:off x="0" y="0"/>
            <a:ext cx="9144000" cy="734291"/>
          </a:xfrm>
          <a:solidFill>
            <a:schemeClr val="tx2"/>
          </a:solidFill>
        </p:spPr>
        <p:txBody>
          <a:bodyPr>
            <a:normAutofit/>
          </a:bodyPr>
          <a:lstStyle/>
          <a:p>
            <a:pPr>
              <a:defRPr sz="3600" b="1"/>
            </a:pPr>
            <a:r>
              <a:rPr lang="en-PH" dirty="0">
                <a:solidFill>
                  <a:schemeClr val="bg1"/>
                </a:solidFill>
              </a:rPr>
              <a:t>Results – Prediction Accuracy by Time Window</a:t>
            </a:r>
          </a:p>
        </p:txBody>
      </p:sp>
      <p:pic>
        <p:nvPicPr>
          <p:cNvPr id="5" name="Picture 4" descr="A graph of a graph showing the results of a performance&#10;&#10;AI-generated content may be incorrect.">
            <a:extLst>
              <a:ext uri="{FF2B5EF4-FFF2-40B4-BE49-F238E27FC236}">
                <a16:creationId xmlns:a16="http://schemas.microsoft.com/office/drawing/2014/main" id="{9BCFD930-6359-D218-E7E4-EBAB8FBFAE78}"/>
              </a:ext>
            </a:extLst>
          </p:cNvPr>
          <p:cNvPicPr>
            <a:picLocks noChangeAspect="1"/>
          </p:cNvPicPr>
          <p:nvPr/>
        </p:nvPicPr>
        <p:blipFill>
          <a:blip r:embed="rId2"/>
          <a:stretch>
            <a:fillRect/>
          </a:stretch>
        </p:blipFill>
        <p:spPr>
          <a:xfrm>
            <a:off x="0" y="1096818"/>
            <a:ext cx="8848524" cy="5269345"/>
          </a:xfrm>
          <a:prstGeom prst="rect">
            <a:avLst/>
          </a:prstGeom>
        </p:spPr>
      </p:pic>
    </p:spTree>
    <p:extLst>
      <p:ext uri="{BB962C8B-B14F-4D97-AF65-F5344CB8AC3E}">
        <p14:creationId xmlns:p14="http://schemas.microsoft.com/office/powerpoint/2010/main" val="627344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795278236"/>
              </p:ext>
            </p:extLst>
          </p:nvPr>
        </p:nvGraphicFramePr>
        <p:xfrm>
          <a:off x="548640" y="1088967"/>
          <a:ext cx="8229600" cy="256032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512064">
                <a:tc>
                  <a:txBody>
                    <a:bodyPr/>
                    <a:lstStyle/>
                    <a:p>
                      <a:pPr>
                        <a:defRPr sz="1600" b="1"/>
                      </a:pPr>
                      <a:r>
                        <a:t>Method</a:t>
                      </a:r>
                    </a:p>
                  </a:txBody>
                  <a:tcPr/>
                </a:tc>
                <a:tc>
                  <a:txBody>
                    <a:bodyPr/>
                    <a:lstStyle/>
                    <a:p>
                      <a:pPr>
                        <a:defRPr sz="1600" b="1"/>
                      </a:pPr>
                      <a:r>
                        <a:t>Accuracy</a:t>
                      </a:r>
                    </a:p>
                  </a:txBody>
                  <a:tcPr/>
                </a:tc>
                <a:tc>
                  <a:txBody>
                    <a:bodyPr/>
                    <a:lstStyle/>
                    <a:p>
                      <a:pPr>
                        <a:defRPr sz="1600" b="1"/>
                      </a:pPr>
                      <a:r>
                        <a:t>Privacy Score</a:t>
                      </a:r>
                    </a:p>
                  </a:txBody>
                  <a:tcPr/>
                </a:tc>
                <a:tc>
                  <a:txBody>
                    <a:bodyPr/>
                    <a:lstStyle/>
                    <a:p>
                      <a:pPr>
                        <a:defRPr sz="1600" b="1"/>
                      </a:pPr>
                      <a:r>
                        <a:t>Multimodal</a:t>
                      </a:r>
                    </a:p>
                  </a:txBody>
                  <a:tcPr/>
                </a:tc>
                <a:extLst>
                  <a:ext uri="{0D108BD9-81ED-4DB2-BD59-A6C34878D82A}">
                    <a16:rowId xmlns:a16="http://schemas.microsoft.com/office/drawing/2014/main" val="10000"/>
                  </a:ext>
                </a:extLst>
              </a:tr>
              <a:tr h="512064">
                <a:tc>
                  <a:txBody>
                    <a:bodyPr/>
                    <a:lstStyle/>
                    <a:p>
                      <a:pPr>
                        <a:defRPr sz="1400"/>
                      </a:pPr>
                      <a:r>
                        <a:t>Random Forest</a:t>
                      </a:r>
                    </a:p>
                  </a:txBody>
                  <a:tcPr/>
                </a:tc>
                <a:tc>
                  <a:txBody>
                    <a:bodyPr/>
                    <a:lstStyle/>
                    <a:p>
                      <a:pPr>
                        <a:defRPr sz="1400"/>
                      </a:pPr>
                      <a:r>
                        <a:t>68%</a:t>
                      </a:r>
                    </a:p>
                  </a:txBody>
                  <a:tcPr/>
                </a:tc>
                <a:tc>
                  <a:txBody>
                    <a:bodyPr/>
                    <a:lstStyle/>
                    <a:p>
                      <a:pPr>
                        <a:defRPr sz="1400"/>
                      </a:pPr>
                      <a:r>
                        <a:t>0.2</a:t>
                      </a:r>
                    </a:p>
                  </a:txBody>
                  <a:tcPr/>
                </a:tc>
                <a:tc>
                  <a:txBody>
                    <a:bodyPr/>
                    <a:lstStyle/>
                    <a:p>
                      <a:pPr>
                        <a:defRPr sz="1400"/>
                      </a:pPr>
                      <a:r>
                        <a:t>No</a:t>
                      </a:r>
                    </a:p>
                  </a:txBody>
                  <a:tcPr/>
                </a:tc>
                <a:extLst>
                  <a:ext uri="{0D108BD9-81ED-4DB2-BD59-A6C34878D82A}">
                    <a16:rowId xmlns:a16="http://schemas.microsoft.com/office/drawing/2014/main" val="10001"/>
                  </a:ext>
                </a:extLst>
              </a:tr>
              <a:tr h="512064">
                <a:tc>
                  <a:txBody>
                    <a:bodyPr/>
                    <a:lstStyle/>
                    <a:p>
                      <a:pPr>
                        <a:defRPr sz="1400"/>
                      </a:pPr>
                      <a:r>
                        <a:t>Standard RNN</a:t>
                      </a:r>
                    </a:p>
                  </a:txBody>
                  <a:tcPr/>
                </a:tc>
                <a:tc>
                  <a:txBody>
                    <a:bodyPr/>
                    <a:lstStyle/>
                    <a:p>
                      <a:pPr>
                        <a:defRPr sz="1400"/>
                      </a:pPr>
                      <a:r>
                        <a:t>71%</a:t>
                      </a:r>
                    </a:p>
                  </a:txBody>
                  <a:tcPr/>
                </a:tc>
                <a:tc>
                  <a:txBody>
                    <a:bodyPr/>
                    <a:lstStyle/>
                    <a:p>
                      <a:pPr>
                        <a:defRPr sz="1400"/>
                      </a:pPr>
                      <a:r>
                        <a:t>0.3</a:t>
                      </a:r>
                    </a:p>
                  </a:txBody>
                  <a:tcPr/>
                </a:tc>
                <a:tc>
                  <a:txBody>
                    <a:bodyPr/>
                    <a:lstStyle/>
                    <a:p>
                      <a:pPr>
                        <a:defRPr sz="1400"/>
                      </a:pPr>
                      <a:r>
                        <a:t>Partial</a:t>
                      </a:r>
                    </a:p>
                  </a:txBody>
                  <a:tcPr/>
                </a:tc>
                <a:extLst>
                  <a:ext uri="{0D108BD9-81ED-4DB2-BD59-A6C34878D82A}">
                    <a16:rowId xmlns:a16="http://schemas.microsoft.com/office/drawing/2014/main" val="10002"/>
                  </a:ext>
                </a:extLst>
              </a:tr>
              <a:tr h="512064">
                <a:tc>
                  <a:txBody>
                    <a:bodyPr/>
                    <a:lstStyle/>
                    <a:p>
                      <a:pPr>
                        <a:defRPr sz="1400"/>
                      </a:pPr>
                      <a:r>
                        <a:t>BERT Only</a:t>
                      </a:r>
                    </a:p>
                  </a:txBody>
                  <a:tcPr/>
                </a:tc>
                <a:tc>
                  <a:txBody>
                    <a:bodyPr/>
                    <a:lstStyle/>
                    <a:p>
                      <a:pPr>
                        <a:defRPr sz="1400"/>
                      </a:pPr>
                      <a:r>
                        <a:t>74%</a:t>
                      </a:r>
                    </a:p>
                  </a:txBody>
                  <a:tcPr/>
                </a:tc>
                <a:tc>
                  <a:txBody>
                    <a:bodyPr/>
                    <a:lstStyle/>
                    <a:p>
                      <a:pPr>
                        <a:defRPr sz="1400"/>
                      </a:pPr>
                      <a:r>
                        <a:rPr dirty="0"/>
                        <a:t>0.4</a:t>
                      </a:r>
                    </a:p>
                  </a:txBody>
                  <a:tcPr/>
                </a:tc>
                <a:tc>
                  <a:txBody>
                    <a:bodyPr/>
                    <a:lstStyle/>
                    <a:p>
                      <a:pPr>
                        <a:defRPr sz="1400"/>
                      </a:pPr>
                      <a:r>
                        <a:t>No</a:t>
                      </a:r>
                    </a:p>
                  </a:txBody>
                  <a:tcPr/>
                </a:tc>
                <a:extLst>
                  <a:ext uri="{0D108BD9-81ED-4DB2-BD59-A6C34878D82A}">
                    <a16:rowId xmlns:a16="http://schemas.microsoft.com/office/drawing/2014/main" val="10003"/>
                  </a:ext>
                </a:extLst>
              </a:tr>
              <a:tr h="512064">
                <a:tc>
                  <a:txBody>
                    <a:bodyPr/>
                    <a:lstStyle/>
                    <a:p>
                      <a:pPr>
                        <a:defRPr sz="1400"/>
                      </a:pPr>
                      <a:r>
                        <a:t>Our SSL Method</a:t>
                      </a:r>
                    </a:p>
                  </a:txBody>
                  <a:tcPr/>
                </a:tc>
                <a:tc>
                  <a:txBody>
                    <a:bodyPr/>
                    <a:lstStyle/>
                    <a:p>
                      <a:pPr>
                        <a:defRPr sz="1400"/>
                      </a:pPr>
                      <a:r>
                        <a:t>78%</a:t>
                      </a:r>
                    </a:p>
                  </a:txBody>
                  <a:tcPr/>
                </a:tc>
                <a:tc>
                  <a:txBody>
                    <a:bodyPr/>
                    <a:lstStyle/>
                    <a:p>
                      <a:pPr>
                        <a:defRPr sz="1400"/>
                      </a:pPr>
                      <a:r>
                        <a:t>0.9</a:t>
                      </a:r>
                    </a:p>
                  </a:txBody>
                  <a:tcPr/>
                </a:tc>
                <a:tc>
                  <a:txBody>
                    <a:bodyPr/>
                    <a:lstStyle/>
                    <a:p>
                      <a:pPr>
                        <a:defRPr sz="1400"/>
                      </a:pPr>
                      <a:r>
                        <a:rPr dirty="0"/>
                        <a:t>Yes</a:t>
                      </a:r>
                    </a:p>
                  </a:txBody>
                  <a:tcPr/>
                </a:tc>
                <a:extLst>
                  <a:ext uri="{0D108BD9-81ED-4DB2-BD59-A6C34878D82A}">
                    <a16:rowId xmlns:a16="http://schemas.microsoft.com/office/drawing/2014/main" val="10004"/>
                  </a:ext>
                </a:extLst>
              </a:tr>
            </a:tbl>
          </a:graphicData>
        </a:graphic>
      </p:graphicFrame>
      <p:sp>
        <p:nvSpPr>
          <p:cNvPr id="4" name="TextBox 3"/>
          <p:cNvSpPr txBox="1"/>
          <p:nvPr/>
        </p:nvSpPr>
        <p:spPr>
          <a:xfrm>
            <a:off x="457200" y="3906982"/>
            <a:ext cx="6129498" cy="2369880"/>
          </a:xfrm>
          <a:prstGeom prst="rect">
            <a:avLst/>
          </a:prstGeom>
          <a:noFill/>
        </p:spPr>
        <p:txBody>
          <a:bodyPr wrap="none">
            <a:spAutoFit/>
          </a:bodyPr>
          <a:lstStyle/>
          <a:p>
            <a:pPr>
              <a:defRPr sz="1800" b="1"/>
            </a:pPr>
            <a:r>
              <a:rPr dirty="0"/>
              <a:t>Training Results</a:t>
            </a:r>
          </a:p>
          <a:p>
            <a:pPr lvl="1">
              <a:defRPr sz="1400"/>
            </a:pPr>
            <a:r>
              <a:rPr dirty="0"/>
              <a:t>• Model converged in 50 epochs (~7 minutes)</a:t>
            </a:r>
          </a:p>
          <a:p>
            <a:pPr lvl="1">
              <a:defRPr sz="1400"/>
            </a:pPr>
            <a:r>
              <a:rPr dirty="0"/>
              <a:t>• Privacy budget maintained throughout training (</a:t>
            </a:r>
            <a:r>
              <a:rPr dirty="0" err="1"/>
              <a:t>ε</a:t>
            </a:r>
            <a:r>
              <a:rPr dirty="0"/>
              <a:t>=8.0, </a:t>
            </a:r>
            <a:r>
              <a:rPr dirty="0" err="1"/>
              <a:t>δ</a:t>
            </a:r>
            <a:r>
              <a:rPr dirty="0"/>
              <a:t>=1e-5)</a:t>
            </a:r>
          </a:p>
          <a:p>
            <a:pPr lvl="1">
              <a:defRPr sz="1400"/>
            </a:pPr>
            <a:r>
              <a:rPr dirty="0"/>
              <a:t>• 85% contrastive accuracy in temporal pattern recognition</a:t>
            </a:r>
            <a:endParaRPr lang="en-US" dirty="0"/>
          </a:p>
          <a:p>
            <a:pPr lvl="1">
              <a:defRPr sz="1400"/>
            </a:pPr>
            <a:endParaRPr dirty="0"/>
          </a:p>
          <a:p>
            <a:pPr>
              <a:defRPr sz="1800" b="1"/>
            </a:pPr>
            <a:r>
              <a:rPr dirty="0"/>
              <a:t>Real-World Prediction Capability:</a:t>
            </a:r>
          </a:p>
          <a:p>
            <a:pPr lvl="1">
              <a:defRPr sz="1400"/>
            </a:pPr>
            <a:r>
              <a:rPr dirty="0"/>
              <a:t>• Can identify crisis patterns 2–4 weeks before clinical manifestation</a:t>
            </a:r>
          </a:p>
          <a:p>
            <a:pPr lvl="1">
              <a:defRPr sz="1400"/>
            </a:pPr>
            <a:r>
              <a:rPr dirty="0"/>
              <a:t>• Works with unlabeled data through self-supervised learning</a:t>
            </a:r>
          </a:p>
          <a:p>
            <a:pPr lvl="1">
              <a:defRPr sz="1400"/>
            </a:pPr>
            <a:r>
              <a:rPr dirty="0"/>
              <a:t>• Processes multiple data types simultaneously (text + vitals + medications)</a:t>
            </a:r>
          </a:p>
          <a:p>
            <a:pPr lvl="1">
              <a:defRPr sz="1400"/>
            </a:pPr>
            <a:r>
              <a:rPr dirty="0"/>
              <a:t>• Maintains patient privacy while achieving clinical-grade accuracy</a:t>
            </a:r>
          </a:p>
        </p:txBody>
      </p:sp>
      <p:sp>
        <p:nvSpPr>
          <p:cNvPr id="5" name="Title 1">
            <a:extLst>
              <a:ext uri="{FF2B5EF4-FFF2-40B4-BE49-F238E27FC236}">
                <a16:creationId xmlns:a16="http://schemas.microsoft.com/office/drawing/2014/main" id="{B6F48D49-64C7-3C0B-5032-135FF0F440C9}"/>
              </a:ext>
            </a:extLst>
          </p:cNvPr>
          <p:cNvSpPr>
            <a:spLocks noGrp="1"/>
          </p:cNvSpPr>
          <p:nvPr>
            <p:ph type="title"/>
          </p:nvPr>
        </p:nvSpPr>
        <p:spPr>
          <a:xfrm>
            <a:off x="0" y="0"/>
            <a:ext cx="9144000" cy="734291"/>
          </a:xfrm>
          <a:solidFill>
            <a:schemeClr val="tx2"/>
          </a:solidFill>
        </p:spPr>
        <p:txBody>
          <a:bodyPr>
            <a:normAutofit/>
          </a:bodyPr>
          <a:lstStyle/>
          <a:p>
            <a:pPr>
              <a:defRPr sz="3600" b="1"/>
            </a:pPr>
            <a:r>
              <a:rPr lang="en-PH" dirty="0">
                <a:solidFill>
                  <a:schemeClr val="bg1"/>
                </a:solidFill>
              </a:rPr>
              <a:t>Method Comparison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2381C-9F3D-24F7-A098-E1C49D67944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C93E3FB3-6F6C-E427-BACA-7A9D1633E825}"/>
              </a:ext>
            </a:extLst>
          </p:cNvPr>
          <p:cNvSpPr>
            <a:spLocks noGrp="1"/>
          </p:cNvSpPr>
          <p:nvPr>
            <p:ph type="title"/>
          </p:nvPr>
        </p:nvSpPr>
        <p:spPr>
          <a:xfrm>
            <a:off x="0" y="0"/>
            <a:ext cx="9144000" cy="734291"/>
          </a:xfrm>
          <a:solidFill>
            <a:schemeClr val="tx2"/>
          </a:solidFill>
        </p:spPr>
        <p:txBody>
          <a:bodyPr>
            <a:normAutofit/>
          </a:bodyPr>
          <a:lstStyle/>
          <a:p>
            <a:pPr>
              <a:defRPr sz="3600" b="1"/>
            </a:pPr>
            <a:r>
              <a:rPr lang="en-PH" dirty="0">
                <a:solidFill>
                  <a:schemeClr val="bg1"/>
                </a:solidFill>
              </a:rPr>
              <a:t>Method Comparison</a:t>
            </a:r>
          </a:p>
        </p:txBody>
      </p:sp>
      <p:pic>
        <p:nvPicPr>
          <p:cNvPr id="6" name="Picture 5" descr="A graph of different colored bars&#10;&#10;AI-generated content may be incorrect.">
            <a:extLst>
              <a:ext uri="{FF2B5EF4-FFF2-40B4-BE49-F238E27FC236}">
                <a16:creationId xmlns:a16="http://schemas.microsoft.com/office/drawing/2014/main" id="{31EBF468-B597-60AE-13AC-B8C289B51A69}"/>
              </a:ext>
            </a:extLst>
          </p:cNvPr>
          <p:cNvPicPr>
            <a:picLocks noChangeAspect="1"/>
          </p:cNvPicPr>
          <p:nvPr/>
        </p:nvPicPr>
        <p:blipFill>
          <a:blip r:embed="rId2"/>
          <a:stretch>
            <a:fillRect/>
          </a:stretch>
        </p:blipFill>
        <p:spPr>
          <a:xfrm>
            <a:off x="330953" y="1103404"/>
            <a:ext cx="8251938" cy="4087408"/>
          </a:xfrm>
          <a:prstGeom prst="rect">
            <a:avLst/>
          </a:prstGeom>
        </p:spPr>
      </p:pic>
      <p:sp>
        <p:nvSpPr>
          <p:cNvPr id="7" name="TextBox 6">
            <a:extLst>
              <a:ext uri="{FF2B5EF4-FFF2-40B4-BE49-F238E27FC236}">
                <a16:creationId xmlns:a16="http://schemas.microsoft.com/office/drawing/2014/main" id="{F97A484C-0AF6-94D7-DE06-C8BAE6016E0E}"/>
              </a:ext>
            </a:extLst>
          </p:cNvPr>
          <p:cNvSpPr txBox="1"/>
          <p:nvPr/>
        </p:nvSpPr>
        <p:spPr>
          <a:xfrm>
            <a:off x="1167245" y="5380672"/>
            <a:ext cx="6809509" cy="1077218"/>
          </a:xfrm>
          <a:prstGeom prst="rect">
            <a:avLst/>
          </a:prstGeom>
          <a:noFill/>
        </p:spPr>
        <p:txBody>
          <a:bodyPr wrap="square" rtlCol="0">
            <a:spAutoFit/>
          </a:bodyPr>
          <a:lstStyle/>
          <a:p>
            <a:r>
              <a:rPr lang="en-US" sz="1600" dirty="0"/>
              <a:t>Performance comparison with baseline methods highlighting the advantages of our self-supervised multimodal approach. The chart demonstrates our SSL method achieves 78% accuracy with 0.9 privacy score, significantly outperforming traditional ML and single-modality approaches.</a:t>
            </a:r>
          </a:p>
        </p:txBody>
      </p:sp>
    </p:spTree>
    <p:extLst>
      <p:ext uri="{BB962C8B-B14F-4D97-AF65-F5344CB8AC3E}">
        <p14:creationId xmlns:p14="http://schemas.microsoft.com/office/powerpoint/2010/main" val="7953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0B831-073E-9844-D534-53ED2B6A5FB8}"/>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10C70985-7071-C824-082A-6365D328D212}"/>
              </a:ext>
            </a:extLst>
          </p:cNvPr>
          <p:cNvSpPr>
            <a:spLocks noGrp="1"/>
          </p:cNvSpPr>
          <p:nvPr>
            <p:ph type="title"/>
          </p:nvPr>
        </p:nvSpPr>
        <p:spPr>
          <a:xfrm>
            <a:off x="0" y="0"/>
            <a:ext cx="9144000" cy="734291"/>
          </a:xfrm>
          <a:solidFill>
            <a:schemeClr val="tx2"/>
          </a:solidFill>
        </p:spPr>
        <p:txBody>
          <a:bodyPr>
            <a:normAutofit/>
          </a:bodyPr>
          <a:lstStyle/>
          <a:p>
            <a:pPr>
              <a:defRPr sz="3600" b="1"/>
            </a:pPr>
            <a:r>
              <a:rPr lang="en-PH" dirty="0">
                <a:solidFill>
                  <a:schemeClr val="bg1"/>
                </a:solidFill>
              </a:rPr>
              <a:t>Model Performance</a:t>
            </a:r>
          </a:p>
        </p:txBody>
      </p:sp>
      <p:pic>
        <p:nvPicPr>
          <p:cNvPr id="6" name="Picture 5" descr="A graph showing a green line&#10;&#10;AI-generated content may be incorrect.">
            <a:extLst>
              <a:ext uri="{FF2B5EF4-FFF2-40B4-BE49-F238E27FC236}">
                <a16:creationId xmlns:a16="http://schemas.microsoft.com/office/drawing/2014/main" id="{37D5270C-BF8E-9B29-0B51-59084EAF48B6}"/>
              </a:ext>
            </a:extLst>
          </p:cNvPr>
          <p:cNvPicPr>
            <a:picLocks noChangeAspect="1"/>
          </p:cNvPicPr>
          <p:nvPr/>
        </p:nvPicPr>
        <p:blipFill>
          <a:blip r:embed="rId2"/>
          <a:stretch>
            <a:fillRect/>
          </a:stretch>
        </p:blipFill>
        <p:spPr>
          <a:xfrm>
            <a:off x="332509" y="1182110"/>
            <a:ext cx="8302688" cy="2733183"/>
          </a:xfrm>
          <a:prstGeom prst="rect">
            <a:avLst/>
          </a:prstGeom>
        </p:spPr>
      </p:pic>
      <p:sp>
        <p:nvSpPr>
          <p:cNvPr id="7" name="TextBox 6">
            <a:extLst>
              <a:ext uri="{FF2B5EF4-FFF2-40B4-BE49-F238E27FC236}">
                <a16:creationId xmlns:a16="http://schemas.microsoft.com/office/drawing/2014/main" id="{CD3B3298-D53A-F1B5-B87B-05E87DD489F7}"/>
              </a:ext>
            </a:extLst>
          </p:cNvPr>
          <p:cNvSpPr txBox="1"/>
          <p:nvPr/>
        </p:nvSpPr>
        <p:spPr>
          <a:xfrm>
            <a:off x="1167244" y="4419600"/>
            <a:ext cx="6338455" cy="1477328"/>
          </a:xfrm>
          <a:prstGeom prst="rect">
            <a:avLst/>
          </a:prstGeom>
          <a:noFill/>
        </p:spPr>
        <p:txBody>
          <a:bodyPr wrap="square" rtlCol="0">
            <a:spAutoFit/>
          </a:bodyPr>
          <a:lstStyle/>
          <a:p>
            <a:r>
              <a:rPr lang="en-US" dirty="0"/>
              <a:t>Training metrics showing loss convergence, contrastive learning progress, and privacy budget usage across training epochs. The visualization demonstrates stable model convergence with controlled privacy budget expenditure, validating the feasibility of privacy-preserving mental health prediction.</a:t>
            </a:r>
          </a:p>
        </p:txBody>
      </p:sp>
    </p:spTree>
    <p:extLst>
      <p:ext uri="{BB962C8B-B14F-4D97-AF65-F5344CB8AC3E}">
        <p14:creationId xmlns:p14="http://schemas.microsoft.com/office/powerpoint/2010/main" val="1446069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82387C23-150C-A734-D78A-59C9C808AF50}"/>
              </a:ext>
            </a:extLst>
          </p:cNvPr>
          <p:cNvSpPr txBox="1">
            <a:spLocks/>
          </p:cNvSpPr>
          <p:nvPr/>
        </p:nvSpPr>
        <p:spPr>
          <a:xfrm>
            <a:off x="350041" y="586855"/>
            <a:ext cx="2401025" cy="3387497"/>
          </a:xfrm>
          <a:prstGeom prst="rect">
            <a:avLst/>
          </a:prstGeom>
        </p:spPr>
        <p:txBody>
          <a:bodyPr vert="horz" lIns="91440" tIns="45720" rIns="91440" bIns="45720" rtlCol="0" anchor="b">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defTabSz="914400">
              <a:lnSpc>
                <a:spcPct val="90000"/>
              </a:lnSpc>
              <a:spcAft>
                <a:spcPts val="600"/>
              </a:spcAft>
              <a:defRPr sz="3600" b="1"/>
            </a:pPr>
            <a:r>
              <a:rPr lang="en-US" sz="3500" kern="1200">
                <a:solidFill>
                  <a:srgbClr val="FFFFFF"/>
                </a:solidFill>
                <a:latin typeface="+mj-lt"/>
                <a:ea typeface="+mj-ea"/>
                <a:cs typeface="+mj-cs"/>
              </a:rPr>
              <a:t>Future Directions – What We Would Do Differently</a:t>
            </a:r>
            <a:endParaRPr lang="en-US" sz="3500" b="1" kern="1200">
              <a:solidFill>
                <a:srgbClr val="FFFFFF"/>
              </a:solidFill>
              <a:latin typeface="+mj-lt"/>
              <a:ea typeface="+mj-ea"/>
              <a:cs typeface="+mj-cs"/>
            </a:endParaRPr>
          </a:p>
        </p:txBody>
      </p:sp>
      <p:sp>
        <p:nvSpPr>
          <p:cNvPr id="3" name="Content Placeholder 2"/>
          <p:cNvSpPr>
            <a:spLocks noGrp="1"/>
          </p:cNvSpPr>
          <p:nvPr>
            <p:ph idx="1"/>
          </p:nvPr>
        </p:nvSpPr>
        <p:spPr>
          <a:xfrm>
            <a:off x="3615363" y="586855"/>
            <a:ext cx="4916510" cy="5546047"/>
          </a:xfrm>
        </p:spPr>
        <p:txBody>
          <a:bodyPr vert="horz" lIns="91440" tIns="45720" rIns="91440" bIns="45720" rtlCol="0" anchor="ctr">
            <a:normAutofit/>
          </a:bodyPr>
          <a:lstStyle/>
          <a:p>
            <a:pPr indent="-228600" defTabSz="914400">
              <a:lnSpc>
                <a:spcPct val="90000"/>
              </a:lnSpc>
              <a:buFont typeface="Arial" panose="020B0604020202020204" pitchFamily="34" charset="0"/>
              <a:buChar char="•"/>
            </a:pPr>
            <a:endParaRPr lang="en-US" sz="1700" dirty="0"/>
          </a:p>
          <a:p>
            <a:pPr indent="-228600" defTabSz="914400">
              <a:lnSpc>
                <a:spcPct val="90000"/>
              </a:lnSpc>
              <a:buFont typeface="Arial" panose="020B0604020202020204" pitchFamily="34" charset="0"/>
              <a:buChar char="•"/>
              <a:defRPr sz="2000" b="1"/>
            </a:pPr>
            <a:r>
              <a:rPr lang="en-US" sz="1700" dirty="0"/>
              <a:t>Expand Validation Scope</a:t>
            </a:r>
          </a:p>
          <a:p>
            <a:pPr lvl="1" indent="-228600" defTabSz="914400">
              <a:lnSpc>
                <a:spcPct val="90000"/>
              </a:lnSpc>
              <a:buFont typeface="Arial" panose="020B0604020202020204" pitchFamily="34" charset="0"/>
              <a:buChar char="•"/>
              <a:defRPr sz="1600"/>
            </a:pPr>
            <a:r>
              <a:rPr lang="en-US" sz="1700" dirty="0"/>
              <a:t>Multi-institutional federated learning studies</a:t>
            </a:r>
          </a:p>
          <a:p>
            <a:pPr lvl="1" indent="-228600" defTabSz="914400">
              <a:lnSpc>
                <a:spcPct val="90000"/>
              </a:lnSpc>
              <a:buFont typeface="Arial" panose="020B0604020202020204" pitchFamily="34" charset="0"/>
              <a:buChar char="•"/>
              <a:defRPr sz="1600"/>
            </a:pPr>
            <a:r>
              <a:rPr lang="en-US" sz="1700" dirty="0"/>
              <a:t>Outpatient and emergency department settings</a:t>
            </a:r>
          </a:p>
          <a:p>
            <a:pPr lvl="1" indent="-228600" defTabSz="914400">
              <a:lnSpc>
                <a:spcPct val="90000"/>
              </a:lnSpc>
              <a:buFont typeface="Arial" panose="020B0604020202020204" pitchFamily="34" charset="0"/>
              <a:buChar char="•"/>
              <a:defRPr sz="1600"/>
            </a:pPr>
            <a:r>
              <a:rPr lang="en-US" sz="1700" dirty="0"/>
              <a:t>Prospective clinical trials with real-world deployment</a:t>
            </a:r>
          </a:p>
          <a:p>
            <a:pPr indent="-228600" defTabSz="914400">
              <a:lnSpc>
                <a:spcPct val="90000"/>
              </a:lnSpc>
              <a:buFont typeface="Arial" panose="020B0604020202020204" pitchFamily="34" charset="0"/>
              <a:buChar char="•"/>
            </a:pPr>
            <a:endParaRPr lang="en-US" sz="1700" dirty="0"/>
          </a:p>
          <a:p>
            <a:pPr indent="-228600" defTabSz="914400">
              <a:lnSpc>
                <a:spcPct val="90000"/>
              </a:lnSpc>
              <a:buFont typeface="Arial" panose="020B0604020202020204" pitchFamily="34" charset="0"/>
              <a:buChar char="•"/>
              <a:defRPr sz="2000" b="1"/>
            </a:pPr>
            <a:r>
              <a:rPr lang="en-US" sz="1700" dirty="0"/>
              <a:t>Enhance Crisis Definition</a:t>
            </a:r>
          </a:p>
          <a:p>
            <a:pPr lvl="1" indent="-228600" defTabSz="914400">
              <a:lnSpc>
                <a:spcPct val="90000"/>
              </a:lnSpc>
              <a:buFont typeface="Arial" panose="020B0604020202020204" pitchFamily="34" charset="0"/>
              <a:buChar char="•"/>
              <a:defRPr sz="1600"/>
            </a:pPr>
            <a:r>
              <a:rPr lang="en-US" sz="1700" dirty="0"/>
              <a:t>Integrate patient-reported outcome measures</a:t>
            </a:r>
          </a:p>
          <a:p>
            <a:pPr lvl="1" indent="-228600" defTabSz="914400">
              <a:lnSpc>
                <a:spcPct val="90000"/>
              </a:lnSpc>
              <a:buFont typeface="Arial" panose="020B0604020202020204" pitchFamily="34" charset="0"/>
              <a:buChar char="•"/>
              <a:defRPr sz="1600"/>
            </a:pPr>
            <a:r>
              <a:rPr lang="en-US" sz="1700" dirty="0"/>
              <a:t>Include continuous monitoring technologies</a:t>
            </a:r>
          </a:p>
          <a:p>
            <a:pPr lvl="1" indent="-228600" defTabSz="914400">
              <a:lnSpc>
                <a:spcPct val="90000"/>
              </a:lnSpc>
              <a:buFont typeface="Arial" panose="020B0604020202020204" pitchFamily="34" charset="0"/>
              <a:buChar char="•"/>
              <a:defRPr sz="1600"/>
            </a:pPr>
            <a:r>
              <a:rPr lang="en-US" sz="1700" dirty="0"/>
              <a:t>Refine subtle deterioration detection</a:t>
            </a:r>
          </a:p>
          <a:p>
            <a:pPr indent="-228600" defTabSz="914400">
              <a:lnSpc>
                <a:spcPct val="90000"/>
              </a:lnSpc>
              <a:buFont typeface="Arial" panose="020B0604020202020204" pitchFamily="34" charset="0"/>
              <a:buChar char="•"/>
            </a:pPr>
            <a:endParaRPr lang="en-US" sz="1700" dirty="0"/>
          </a:p>
          <a:p>
            <a:pPr indent="-228600" defTabSz="914400">
              <a:lnSpc>
                <a:spcPct val="90000"/>
              </a:lnSpc>
              <a:buFont typeface="Arial" panose="020B0604020202020204" pitchFamily="34" charset="0"/>
              <a:buChar char="•"/>
              <a:defRPr sz="2000" b="1"/>
            </a:pPr>
            <a:r>
              <a:rPr lang="en-US" sz="1700" dirty="0"/>
              <a:t>Improve Real-time Capabilities</a:t>
            </a:r>
          </a:p>
          <a:p>
            <a:pPr lvl="1" indent="-228600" defTabSz="914400">
              <a:lnSpc>
                <a:spcPct val="90000"/>
              </a:lnSpc>
              <a:buFont typeface="Arial" panose="020B0604020202020204" pitchFamily="34" charset="0"/>
              <a:buChar char="•"/>
              <a:defRPr sz="1600"/>
            </a:pPr>
            <a:r>
              <a:rPr lang="en-US" sz="1700" dirty="0"/>
              <a:t>Streaming data processing for continuous monitoring</a:t>
            </a:r>
          </a:p>
          <a:p>
            <a:pPr lvl="1" indent="-228600" defTabSz="914400">
              <a:lnSpc>
                <a:spcPct val="90000"/>
              </a:lnSpc>
              <a:buFont typeface="Arial" panose="020B0604020202020204" pitchFamily="34" charset="0"/>
              <a:buChar char="•"/>
              <a:defRPr sz="1600"/>
            </a:pPr>
            <a:r>
              <a:rPr lang="en-US" sz="1700" dirty="0"/>
              <a:t>Edge computing for immediate risk assessment</a:t>
            </a:r>
          </a:p>
          <a:p>
            <a:pPr lvl="1" indent="-228600" defTabSz="914400">
              <a:lnSpc>
                <a:spcPct val="90000"/>
              </a:lnSpc>
              <a:buFont typeface="Arial" panose="020B0604020202020204" pitchFamily="34" charset="0"/>
              <a:buChar char="•"/>
              <a:defRPr sz="1600"/>
            </a:pPr>
            <a:r>
              <a:rPr lang="en-US" sz="1700" dirty="0"/>
              <a:t>Integration with existing clinical workflows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0CB34922-94EA-911C-2DF9-88AA59155E52}"/>
              </a:ext>
            </a:extLst>
          </p:cNvPr>
          <p:cNvSpPr txBox="1">
            <a:spLocks/>
          </p:cNvSpPr>
          <p:nvPr/>
        </p:nvSpPr>
        <p:spPr>
          <a:xfrm>
            <a:off x="350041" y="586855"/>
            <a:ext cx="2401025" cy="3387497"/>
          </a:xfrm>
          <a:prstGeom prst="rect">
            <a:avLst/>
          </a:prstGeom>
        </p:spPr>
        <p:txBody>
          <a:bodyPr vert="horz" lIns="91440" tIns="45720" rIns="91440" bIns="45720" rtlCol="0" anchor="b">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r" defTabSz="914400">
              <a:lnSpc>
                <a:spcPct val="90000"/>
              </a:lnSpc>
              <a:spcAft>
                <a:spcPts val="600"/>
              </a:spcAft>
              <a:defRPr sz="3600" b="1"/>
            </a:pPr>
            <a:r>
              <a:rPr lang="en-US" sz="3500" kern="1200">
                <a:solidFill>
                  <a:srgbClr val="FFFFFF"/>
                </a:solidFill>
                <a:latin typeface="+mj-lt"/>
                <a:ea typeface="+mj-ea"/>
                <a:cs typeface="+mj-cs"/>
              </a:rPr>
              <a:t>Future Directions – Next Steps &amp; Research Extensions</a:t>
            </a:r>
            <a:endParaRPr lang="en-US" sz="3500" b="1" kern="1200">
              <a:solidFill>
                <a:srgbClr val="FFFFFF"/>
              </a:solidFill>
              <a:latin typeface="+mj-lt"/>
              <a:ea typeface="+mj-ea"/>
              <a:cs typeface="+mj-cs"/>
            </a:endParaRPr>
          </a:p>
        </p:txBody>
      </p:sp>
      <p:sp>
        <p:nvSpPr>
          <p:cNvPr id="3" name="Content Placeholder 2"/>
          <p:cNvSpPr>
            <a:spLocks noGrp="1"/>
          </p:cNvSpPr>
          <p:nvPr>
            <p:ph idx="1"/>
          </p:nvPr>
        </p:nvSpPr>
        <p:spPr>
          <a:xfrm>
            <a:off x="3607694" y="649480"/>
            <a:ext cx="4916510" cy="5546047"/>
          </a:xfrm>
        </p:spPr>
        <p:txBody>
          <a:bodyPr vert="horz" lIns="91440" tIns="45720" rIns="91440" bIns="45720" rtlCol="0" anchor="ctr">
            <a:normAutofit/>
          </a:bodyPr>
          <a:lstStyle/>
          <a:p>
            <a:pPr indent="-228600" defTabSz="914400">
              <a:lnSpc>
                <a:spcPct val="90000"/>
              </a:lnSpc>
              <a:buFont typeface="Arial" panose="020B0604020202020204" pitchFamily="34" charset="0"/>
              <a:buChar char="•"/>
            </a:pPr>
            <a:endParaRPr lang="en-US" sz="1300"/>
          </a:p>
          <a:p>
            <a:pPr indent="-228600" defTabSz="914400">
              <a:lnSpc>
                <a:spcPct val="90000"/>
              </a:lnSpc>
              <a:buFont typeface="Arial" panose="020B0604020202020204" pitchFamily="34" charset="0"/>
              <a:buChar char="•"/>
              <a:defRPr sz="2000" b="1"/>
            </a:pPr>
            <a:r>
              <a:rPr lang="en-US" sz="1300"/>
              <a:t>Next Steps for Clinical Translation – Explainability Enhancement</a:t>
            </a:r>
          </a:p>
          <a:p>
            <a:pPr lvl="1" indent="-228600" defTabSz="914400">
              <a:lnSpc>
                <a:spcPct val="90000"/>
              </a:lnSpc>
              <a:buFont typeface="Arial" panose="020B0604020202020204" pitchFamily="34" charset="0"/>
              <a:buChar char="•"/>
              <a:defRPr sz="1600"/>
            </a:pPr>
            <a:r>
              <a:rPr lang="en-US" sz="1300"/>
              <a:t>Develop interpretable risk factor explanations</a:t>
            </a:r>
          </a:p>
          <a:p>
            <a:pPr lvl="1" indent="-228600" defTabSz="914400">
              <a:lnSpc>
                <a:spcPct val="90000"/>
              </a:lnSpc>
              <a:buFont typeface="Arial" panose="020B0604020202020204" pitchFamily="34" charset="0"/>
              <a:buChar char="•"/>
              <a:defRPr sz="1600"/>
            </a:pPr>
            <a:r>
              <a:rPr lang="en-US" sz="1300"/>
              <a:t>Clinical decision support integration</a:t>
            </a:r>
          </a:p>
          <a:p>
            <a:pPr lvl="1" indent="-228600" defTabSz="914400">
              <a:lnSpc>
                <a:spcPct val="90000"/>
              </a:lnSpc>
              <a:buFont typeface="Arial" panose="020B0604020202020204" pitchFamily="34" charset="0"/>
              <a:buChar char="•"/>
              <a:defRPr sz="1600"/>
            </a:pPr>
            <a:r>
              <a:rPr lang="en-US" sz="1300"/>
              <a:t>Actionable intervention recommendations</a:t>
            </a:r>
          </a:p>
          <a:p>
            <a:pPr indent="-228600" defTabSz="914400">
              <a:lnSpc>
                <a:spcPct val="90000"/>
              </a:lnSpc>
              <a:buFont typeface="Arial" panose="020B0604020202020204" pitchFamily="34" charset="0"/>
              <a:buChar char="•"/>
            </a:pPr>
            <a:endParaRPr lang="en-US" sz="1300"/>
          </a:p>
          <a:p>
            <a:pPr indent="-228600" defTabSz="914400">
              <a:lnSpc>
                <a:spcPct val="90000"/>
              </a:lnSpc>
              <a:buFont typeface="Arial" panose="020B0604020202020204" pitchFamily="34" charset="0"/>
              <a:buChar char="•"/>
              <a:defRPr sz="2000" b="1"/>
            </a:pPr>
            <a:r>
              <a:rPr lang="en-US" sz="1300"/>
              <a:t>Regulatory Pathway</a:t>
            </a:r>
          </a:p>
          <a:p>
            <a:pPr lvl="1" indent="-228600" defTabSz="914400">
              <a:lnSpc>
                <a:spcPct val="90000"/>
              </a:lnSpc>
              <a:buFont typeface="Arial" panose="020B0604020202020204" pitchFamily="34" charset="0"/>
              <a:buChar char="•"/>
              <a:defRPr sz="1600"/>
            </a:pPr>
            <a:r>
              <a:rPr lang="en-US" sz="1300"/>
              <a:t>FDA approval process for clinical decision support</a:t>
            </a:r>
          </a:p>
          <a:p>
            <a:pPr lvl="1" indent="-228600" defTabSz="914400">
              <a:lnSpc>
                <a:spcPct val="90000"/>
              </a:lnSpc>
              <a:buFont typeface="Arial" panose="020B0604020202020204" pitchFamily="34" charset="0"/>
              <a:buChar char="•"/>
              <a:defRPr sz="1600"/>
            </a:pPr>
            <a:r>
              <a:rPr lang="en-US" sz="1300"/>
              <a:t>HIPAA compliance validation</a:t>
            </a:r>
          </a:p>
          <a:p>
            <a:pPr lvl="1" indent="-228600" defTabSz="914400">
              <a:lnSpc>
                <a:spcPct val="90000"/>
              </a:lnSpc>
              <a:buFont typeface="Arial" panose="020B0604020202020204" pitchFamily="34" charset="0"/>
              <a:buChar char="•"/>
              <a:defRPr sz="1600"/>
            </a:pPr>
            <a:r>
              <a:rPr lang="en-US" sz="1300"/>
              <a:t>Clinical efficacy studies</a:t>
            </a:r>
          </a:p>
          <a:p>
            <a:pPr indent="-228600" defTabSz="914400">
              <a:lnSpc>
                <a:spcPct val="90000"/>
              </a:lnSpc>
              <a:buFont typeface="Arial" panose="020B0604020202020204" pitchFamily="34" charset="0"/>
              <a:buChar char="•"/>
            </a:pPr>
            <a:endParaRPr lang="en-US" sz="1300"/>
          </a:p>
          <a:p>
            <a:pPr indent="-228600" defTabSz="914400">
              <a:lnSpc>
                <a:spcPct val="90000"/>
              </a:lnSpc>
              <a:buFont typeface="Arial" panose="020B0604020202020204" pitchFamily="34" charset="0"/>
              <a:buChar char="•"/>
              <a:defRPr sz="2000" b="1"/>
            </a:pPr>
            <a:r>
              <a:rPr lang="en-US" sz="1300"/>
              <a:t>Broader Healthcare Applications</a:t>
            </a:r>
          </a:p>
          <a:p>
            <a:pPr lvl="1" indent="-228600" defTabSz="914400">
              <a:lnSpc>
                <a:spcPct val="90000"/>
              </a:lnSpc>
              <a:buFont typeface="Arial" panose="020B0604020202020204" pitchFamily="34" charset="0"/>
              <a:buChar char="•"/>
              <a:defRPr sz="1600"/>
            </a:pPr>
            <a:r>
              <a:rPr lang="en-US" sz="1300"/>
              <a:t>Sepsis and acute kidney injury early detection</a:t>
            </a:r>
          </a:p>
          <a:p>
            <a:pPr lvl="1" indent="-228600" defTabSz="914400">
              <a:lnSpc>
                <a:spcPct val="90000"/>
              </a:lnSpc>
              <a:buFont typeface="Arial" panose="020B0604020202020204" pitchFamily="34" charset="0"/>
              <a:buChar char="•"/>
              <a:defRPr sz="1600"/>
            </a:pPr>
            <a:r>
              <a:rPr lang="en-US" sz="1300"/>
              <a:t>General critical care patient monitoring</a:t>
            </a:r>
          </a:p>
          <a:p>
            <a:pPr lvl="1" indent="-228600" defTabSz="914400">
              <a:lnSpc>
                <a:spcPct val="90000"/>
              </a:lnSpc>
              <a:buFont typeface="Arial" panose="020B0604020202020204" pitchFamily="34" charset="0"/>
              <a:buChar char="•"/>
              <a:defRPr sz="1600"/>
            </a:pPr>
            <a:r>
              <a:rPr lang="en-US" sz="1300"/>
              <a:t>Population health risk stratification</a:t>
            </a:r>
          </a:p>
          <a:p>
            <a:pPr indent="-228600" defTabSz="914400">
              <a:lnSpc>
                <a:spcPct val="90000"/>
              </a:lnSpc>
              <a:buFont typeface="Arial" panose="020B0604020202020204" pitchFamily="34" charset="0"/>
              <a:buChar char="•"/>
            </a:pPr>
            <a:endParaRPr lang="en-US" sz="1300"/>
          </a:p>
          <a:p>
            <a:pPr indent="-228600" defTabSz="914400">
              <a:lnSpc>
                <a:spcPct val="90000"/>
              </a:lnSpc>
              <a:buFont typeface="Arial" panose="020B0604020202020204" pitchFamily="34" charset="0"/>
              <a:buChar char="•"/>
              <a:defRPr sz="2000" b="1"/>
            </a:pPr>
            <a:r>
              <a:rPr lang="en-US" sz="1300"/>
              <a:t>Research Extensions – Technical Advances</a:t>
            </a:r>
          </a:p>
          <a:p>
            <a:pPr lvl="1" indent="-228600" defTabSz="914400">
              <a:lnSpc>
                <a:spcPct val="90000"/>
              </a:lnSpc>
              <a:buFont typeface="Arial" panose="020B0604020202020204" pitchFamily="34" charset="0"/>
              <a:buChar char="•"/>
              <a:defRPr sz="1600"/>
            </a:pPr>
            <a:r>
              <a:rPr lang="en-US" sz="1300"/>
              <a:t>Advanced temporal modeling architectures</a:t>
            </a:r>
          </a:p>
          <a:p>
            <a:pPr lvl="1" indent="-228600" defTabSz="914400">
              <a:lnSpc>
                <a:spcPct val="90000"/>
              </a:lnSpc>
              <a:buFont typeface="Arial" panose="020B0604020202020204" pitchFamily="34" charset="0"/>
              <a:buChar char="•"/>
              <a:defRPr sz="1600"/>
            </a:pPr>
            <a:r>
              <a:rPr lang="en-US" sz="1300"/>
              <a:t>Cross-modal representation learning improvements</a:t>
            </a:r>
          </a:p>
          <a:p>
            <a:pPr lvl="1" indent="-228600" defTabSz="914400">
              <a:lnSpc>
                <a:spcPct val="90000"/>
              </a:lnSpc>
              <a:buFont typeface="Arial" panose="020B0604020202020204" pitchFamily="34" charset="0"/>
              <a:buChar char="•"/>
              <a:defRPr sz="1600"/>
            </a:pPr>
            <a:r>
              <a:rPr lang="en-US" sz="1300"/>
              <a:t>Federated learning optimization</a:t>
            </a:r>
          </a:p>
          <a:p>
            <a:pPr indent="-228600" defTabSz="914400">
              <a:lnSpc>
                <a:spcPct val="90000"/>
              </a:lnSpc>
              <a:buFont typeface="Arial" panose="020B0604020202020204" pitchFamily="34" charset="0"/>
              <a:buChar char="•"/>
            </a:pPr>
            <a:endParaRPr lang="en-US" sz="1300"/>
          </a:p>
          <a:p>
            <a:pPr indent="-228600" defTabSz="914400">
              <a:lnSpc>
                <a:spcPct val="90000"/>
              </a:lnSpc>
              <a:buFont typeface="Arial" panose="020B0604020202020204" pitchFamily="34" charset="0"/>
              <a:buChar char="•"/>
              <a:defRPr sz="2000" b="1"/>
            </a:pPr>
            <a:r>
              <a:rPr lang="en-US" sz="1300"/>
              <a:t>Clinical Impact (Research Extensions)</a:t>
            </a:r>
          </a:p>
          <a:p>
            <a:pPr lvl="1" indent="-228600" defTabSz="914400">
              <a:lnSpc>
                <a:spcPct val="90000"/>
              </a:lnSpc>
              <a:buFont typeface="Arial" panose="020B0604020202020204" pitchFamily="34" charset="0"/>
              <a:buChar char="•"/>
              <a:defRPr sz="1600"/>
            </a:pPr>
            <a:r>
              <a:rPr lang="en-US" sz="1300"/>
              <a:t>Cost-effectiveness analysis of early intervention</a:t>
            </a:r>
          </a:p>
          <a:p>
            <a:pPr lvl="1" indent="-228600" defTabSz="914400">
              <a:lnSpc>
                <a:spcPct val="90000"/>
              </a:lnSpc>
              <a:buFont typeface="Arial" panose="020B0604020202020204" pitchFamily="34" charset="0"/>
              <a:buChar char="•"/>
              <a:defRPr sz="1600"/>
            </a:pPr>
            <a:r>
              <a:rPr lang="en-US" sz="1300"/>
              <a:t>Patient outcome improvement studies</a:t>
            </a:r>
          </a:p>
          <a:p>
            <a:pPr lvl="1" indent="-228600" defTabSz="914400">
              <a:lnSpc>
                <a:spcPct val="90000"/>
              </a:lnSpc>
              <a:buFont typeface="Arial" panose="020B0604020202020204" pitchFamily="34" charset="0"/>
              <a:buChar char="•"/>
              <a:defRPr sz="1600"/>
            </a:pPr>
            <a:r>
              <a:rPr lang="en-US" sz="1300"/>
              <a:t>Healthcare system integration evaluation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defRPr sz="3600" b="1"/>
            </a:pPr>
            <a:r>
              <a:rPr lang="en-PH" sz="3500">
                <a:solidFill>
                  <a:srgbClr val="FFFFFF"/>
                </a:solidFill>
              </a:rPr>
              <a:t>Summary</a:t>
            </a:r>
          </a:p>
        </p:txBody>
      </p:sp>
      <p:sp>
        <p:nvSpPr>
          <p:cNvPr id="3" name="Content Placeholder 2"/>
          <p:cNvSpPr>
            <a:spLocks noGrp="1"/>
          </p:cNvSpPr>
          <p:nvPr>
            <p:ph idx="1"/>
          </p:nvPr>
        </p:nvSpPr>
        <p:spPr>
          <a:xfrm>
            <a:off x="3559203" y="490153"/>
            <a:ext cx="4916510" cy="5546047"/>
          </a:xfrm>
        </p:spPr>
        <p:txBody>
          <a:bodyPr anchor="ctr">
            <a:normAutofit/>
          </a:bodyPr>
          <a:lstStyle/>
          <a:p>
            <a:endParaRPr lang="en-PH" sz="1400" dirty="0"/>
          </a:p>
          <a:p>
            <a:pPr>
              <a:defRPr sz="2000" b="1"/>
            </a:pPr>
            <a:r>
              <a:rPr lang="en-PH" sz="1400" dirty="0"/>
              <a:t>Key Contributions</a:t>
            </a:r>
          </a:p>
          <a:p>
            <a:pPr lvl="1">
              <a:defRPr sz="1600"/>
            </a:pPr>
            <a:r>
              <a:rPr lang="en-PH" sz="1400" dirty="0"/>
              <a:t>1. First comprehensive multimodal framework for 2–4 week mental health crisis prediction</a:t>
            </a:r>
          </a:p>
          <a:p>
            <a:pPr lvl="1">
              <a:defRPr sz="1600"/>
            </a:pPr>
            <a:r>
              <a:rPr lang="en-PH" sz="1400" dirty="0"/>
              <a:t>2. Privacy-preserving architecture suitable for clinical deployment (</a:t>
            </a:r>
            <a:r>
              <a:rPr lang="el-GR" sz="1400" dirty="0"/>
              <a:t>ε=8.0 </a:t>
            </a:r>
            <a:r>
              <a:rPr lang="en-PH" sz="1400" dirty="0"/>
              <a:t>differential privacy)</a:t>
            </a:r>
          </a:p>
          <a:p>
            <a:pPr lvl="1">
              <a:defRPr sz="1600"/>
            </a:pPr>
            <a:r>
              <a:rPr lang="en-PH" sz="1400" dirty="0"/>
              <a:t>3. Real-world validation on 9,151 patients from MIMIC-IV database</a:t>
            </a:r>
          </a:p>
          <a:p>
            <a:pPr lvl="1">
              <a:defRPr sz="1600"/>
            </a:pPr>
            <a:endParaRPr lang="en-PH" sz="1400" dirty="0"/>
          </a:p>
          <a:p>
            <a:pPr>
              <a:defRPr sz="2000" b="1"/>
            </a:pPr>
            <a:r>
              <a:rPr lang="en-PH" sz="1400" dirty="0"/>
              <a:t>Clinical Impact</a:t>
            </a:r>
          </a:p>
          <a:p>
            <a:pPr lvl="1">
              <a:defRPr sz="1600"/>
            </a:pPr>
            <a:r>
              <a:rPr lang="en-PH" sz="1400" dirty="0"/>
              <a:t>• Early warning system enabling preventive mental health care</a:t>
            </a:r>
          </a:p>
          <a:p>
            <a:pPr lvl="1">
              <a:defRPr sz="1600"/>
            </a:pPr>
            <a:r>
              <a:rPr lang="en-PH" sz="1400" dirty="0"/>
              <a:t>• 65–71% accuracy at clinically relevant 2–4 week time horizons</a:t>
            </a:r>
          </a:p>
          <a:p>
            <a:pPr lvl="1">
              <a:defRPr sz="1600"/>
            </a:pPr>
            <a:r>
              <a:rPr lang="en-PH" sz="1400" dirty="0"/>
              <a:t>• Privacy-first design addressing healthcare data sensitivity concerns</a:t>
            </a:r>
          </a:p>
          <a:p>
            <a:pPr lvl="1">
              <a:defRPr sz="1600"/>
            </a:pPr>
            <a:endParaRPr lang="en-PH" sz="1400" dirty="0"/>
          </a:p>
          <a:p>
            <a:pPr>
              <a:defRPr sz="2000" b="1"/>
            </a:pPr>
            <a:r>
              <a:rPr lang="en-PH" sz="1400" dirty="0"/>
              <a:t>Future Vision</a:t>
            </a:r>
          </a:p>
          <a:p>
            <a:pPr lvl="1">
              <a:defRPr sz="1600"/>
            </a:pPr>
            <a:r>
              <a:rPr lang="en-PH" sz="1400" dirty="0"/>
              <a:t>Transform mental health care from reactive to proactive through AI-assisted early detection while maintaining strict patient privacy protection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3600" b="1"/>
            </a:pPr>
            <a:r>
              <a:rPr dirty="0"/>
              <a:t>Demo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96680"/>
            <a:ext cx="7772400" cy="1470025"/>
          </a:xfrm>
        </p:spPr>
        <p:txBody>
          <a:bodyPr/>
          <a:lstStyle/>
          <a:p>
            <a:pPr>
              <a:defRPr sz="3600" b="1"/>
            </a:pPr>
            <a:r>
              <a:rPr dirty="0"/>
              <a:t>The 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defRPr sz="3600" b="1"/>
            </a:pPr>
            <a:r>
              <a:rPr lang="en-PH" sz="3500" dirty="0">
                <a:solidFill>
                  <a:srgbClr val="FFFFFF"/>
                </a:solidFill>
              </a:rPr>
              <a:t>Documents and Code References</a:t>
            </a:r>
          </a:p>
        </p:txBody>
      </p:sp>
      <p:sp>
        <p:nvSpPr>
          <p:cNvPr id="4" name="Content Placeholder 3">
            <a:extLst>
              <a:ext uri="{FF2B5EF4-FFF2-40B4-BE49-F238E27FC236}">
                <a16:creationId xmlns:a16="http://schemas.microsoft.com/office/drawing/2014/main" id="{2E843709-0406-E50A-3C02-5A150DEBC07D}"/>
              </a:ext>
            </a:extLst>
          </p:cNvPr>
          <p:cNvSpPr>
            <a:spLocks noGrp="1"/>
          </p:cNvSpPr>
          <p:nvPr>
            <p:ph idx="1"/>
          </p:nvPr>
        </p:nvSpPr>
        <p:spPr>
          <a:xfrm>
            <a:off x="3607694" y="649480"/>
            <a:ext cx="4916510" cy="5546047"/>
          </a:xfrm>
        </p:spPr>
        <p:txBody>
          <a:bodyPr anchor="ctr">
            <a:normAutofit/>
          </a:bodyPr>
          <a:lstStyle/>
          <a:p>
            <a:r>
              <a:rPr lang="en-US" sz="1700" dirty="0"/>
              <a:t>Repository:</a:t>
            </a:r>
          </a:p>
          <a:p>
            <a:pPr lvl="1"/>
            <a:r>
              <a:rPr lang="en-US" sz="1700" dirty="0">
                <a:hlinkClick r:id="rId2"/>
              </a:rPr>
              <a:t>https://github.com/sajdutts/multimodal-mental-health-ai</a:t>
            </a:r>
            <a:endParaRPr lang="en-US" sz="1700" dirty="0"/>
          </a:p>
          <a:p>
            <a:endParaRPr lang="en-US" sz="1700" dirty="0"/>
          </a:p>
          <a:p>
            <a:r>
              <a:rPr lang="en-US" sz="1700" dirty="0"/>
              <a:t>Source files:</a:t>
            </a:r>
          </a:p>
          <a:p>
            <a:pPr lvl="1"/>
            <a:r>
              <a:rPr lang="en-US" sz="1700" dirty="0">
                <a:hlinkClick r:id="rId3"/>
              </a:rPr>
              <a:t>https://github.com/sajdutts/multimodal-mental-health-ai/tree/main/src</a:t>
            </a:r>
            <a:endParaRPr lang="en-US" sz="1700" dirty="0"/>
          </a:p>
          <a:p>
            <a:endParaRPr lang="en-US" sz="1700" dirty="0"/>
          </a:p>
          <a:p>
            <a:r>
              <a:rPr lang="en-US" sz="1700" dirty="0"/>
              <a:t>Notebook:</a:t>
            </a:r>
          </a:p>
          <a:p>
            <a:pPr lvl="1"/>
            <a:r>
              <a:rPr lang="en-US" sz="1700" dirty="0">
                <a:hlinkClick r:id="rId4"/>
              </a:rPr>
              <a:t>https://github.com/sajdutts/multimodal-mental-health-ai/tree/main/notebooks/exploration</a:t>
            </a:r>
            <a:endParaRPr lang="en-US" sz="1700" dirty="0"/>
          </a:p>
          <a:p>
            <a:endParaRPr lang="en-US" sz="1700" dirty="0"/>
          </a:p>
          <a:p>
            <a:r>
              <a:rPr lang="en-US" sz="1700" dirty="0"/>
              <a:t>Presentation:</a:t>
            </a:r>
          </a:p>
          <a:p>
            <a:pPr lvl="1"/>
            <a:r>
              <a:rPr lang="en-US" sz="1700" dirty="0">
                <a:hlinkClick r:id="rId5"/>
              </a:rPr>
              <a:t>https://github.com/sajdutts/multimodal-mental-health-ai/tree/main/docs</a:t>
            </a:r>
            <a:endParaRPr lang="en-US"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330F8-0341-4E97-984F-9523D1469D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274001-892F-D290-5E03-95895A9DA863}"/>
              </a:ext>
            </a:extLst>
          </p:cNvPr>
          <p:cNvSpPr>
            <a:spLocks noGrp="1"/>
          </p:cNvSpPr>
          <p:nvPr>
            <p:ph type="title"/>
          </p:nvPr>
        </p:nvSpPr>
        <p:spPr/>
        <p:txBody>
          <a:bodyPr/>
          <a:lstStyle/>
          <a:p>
            <a:pPr>
              <a:defRPr sz="3600" b="1"/>
            </a:pPr>
            <a:r>
              <a:rPr lang="en-PH"/>
              <a:t>Introduction</a:t>
            </a:r>
          </a:p>
        </p:txBody>
      </p:sp>
      <p:graphicFrame>
        <p:nvGraphicFramePr>
          <p:cNvPr id="5" name="Content Placeholder 2">
            <a:extLst>
              <a:ext uri="{FF2B5EF4-FFF2-40B4-BE49-F238E27FC236}">
                <a16:creationId xmlns:a16="http://schemas.microsoft.com/office/drawing/2014/main" id="{0CCD3B5B-8C55-D13D-6C82-7C4D8C380107}"/>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2566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3" name="Rectangle 4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Shape 5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3" name="Rectangle 5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defRPr sz="3600" b="1"/>
            </a:pPr>
            <a:r>
              <a:rPr lang="en-PH" sz="3500">
                <a:solidFill>
                  <a:srgbClr val="FFFFFF"/>
                </a:solidFill>
              </a:rPr>
              <a:t>Method</a:t>
            </a:r>
          </a:p>
        </p:txBody>
      </p:sp>
      <p:sp>
        <p:nvSpPr>
          <p:cNvPr id="3" name="Content Placeholder 2"/>
          <p:cNvSpPr>
            <a:spLocks noGrp="1"/>
          </p:cNvSpPr>
          <p:nvPr>
            <p:ph idx="1"/>
          </p:nvPr>
        </p:nvSpPr>
        <p:spPr>
          <a:xfrm>
            <a:off x="3524567" y="372389"/>
            <a:ext cx="4916510" cy="5546047"/>
          </a:xfrm>
        </p:spPr>
        <p:txBody>
          <a:bodyPr anchor="ctr">
            <a:normAutofit/>
          </a:bodyPr>
          <a:lstStyle/>
          <a:p>
            <a:pPr>
              <a:lnSpc>
                <a:spcPct val="90000"/>
              </a:lnSpc>
            </a:pPr>
            <a:endParaRPr lang="en-PH" sz="1400" dirty="0"/>
          </a:p>
          <a:p>
            <a:pPr marL="0" indent="0">
              <a:lnSpc>
                <a:spcPct val="90000"/>
              </a:lnSpc>
              <a:buNone/>
              <a:defRPr sz="2000" b="1"/>
            </a:pPr>
            <a:r>
              <a:rPr lang="en-PH" sz="1400" dirty="0"/>
              <a:t>Dataset: MIMIC-IV + Synthetic Data Enhancement</a:t>
            </a:r>
          </a:p>
          <a:p>
            <a:pPr lvl="1">
              <a:lnSpc>
                <a:spcPct val="90000"/>
              </a:lnSpc>
              <a:defRPr sz="1600"/>
            </a:pPr>
            <a:r>
              <a:rPr lang="en-PH" sz="1400" dirty="0"/>
              <a:t>MIMIC-IV Base: 9,151 mental health patients (19.7% of total population)</a:t>
            </a:r>
          </a:p>
          <a:p>
            <a:pPr lvl="1">
              <a:lnSpc>
                <a:spcPct val="90000"/>
              </a:lnSpc>
              <a:defRPr sz="1600"/>
            </a:pPr>
            <a:r>
              <a:rPr lang="en-PH" sz="1400" dirty="0"/>
              <a:t>Synthetic Data Augmentation: Generated additional crisis scenarios for rare events</a:t>
            </a:r>
          </a:p>
          <a:p>
            <a:pPr lvl="1">
              <a:lnSpc>
                <a:spcPct val="90000"/>
              </a:lnSpc>
              <a:defRPr sz="1600"/>
            </a:pPr>
            <a:r>
              <a:rPr lang="en-PH" sz="1400" dirty="0"/>
              <a:t>Why Hybrid Approach:</a:t>
            </a:r>
          </a:p>
          <a:p>
            <a:pPr lvl="2">
              <a:lnSpc>
                <a:spcPct val="90000"/>
              </a:lnSpc>
              <a:defRPr sz="1600"/>
            </a:pPr>
            <a:r>
              <a:rPr lang="en-PH" sz="1400" dirty="0"/>
              <a:t>Addresses data scarcity for crisis events (only 5.5% crisis codes in MIMIC-IV)</a:t>
            </a:r>
          </a:p>
          <a:p>
            <a:pPr lvl="2">
              <a:lnSpc>
                <a:spcPct val="90000"/>
              </a:lnSpc>
              <a:defRPr sz="1600"/>
            </a:pPr>
            <a:r>
              <a:rPr lang="en-PH" sz="1400" dirty="0"/>
              <a:t>Balances training data across different mental health conditions</a:t>
            </a:r>
          </a:p>
          <a:p>
            <a:pPr lvl="2">
              <a:lnSpc>
                <a:spcPct val="90000"/>
              </a:lnSpc>
              <a:defRPr sz="1600"/>
            </a:pPr>
            <a:r>
              <a:rPr lang="en-PH" sz="1400" dirty="0"/>
              <a:t>Improves generalization to diverse patient populations</a:t>
            </a:r>
          </a:p>
          <a:p>
            <a:pPr lvl="2">
              <a:lnSpc>
                <a:spcPct val="90000"/>
              </a:lnSpc>
              <a:defRPr sz="1600"/>
            </a:pPr>
            <a:r>
              <a:rPr lang="en-PH" sz="1400" dirty="0"/>
              <a:t>Privacy protection – reduces reliance on real patient crisis data</a:t>
            </a:r>
          </a:p>
          <a:p>
            <a:pPr lvl="1">
              <a:lnSpc>
                <a:spcPct val="90000"/>
              </a:lnSpc>
              <a:defRPr sz="1600"/>
            </a:pPr>
            <a:r>
              <a:rPr lang="en-PH" sz="1400" dirty="0"/>
              <a:t>Combined Dataset:</a:t>
            </a:r>
          </a:p>
          <a:p>
            <a:pPr lvl="1">
              <a:lnSpc>
                <a:spcPct val="90000"/>
              </a:lnSpc>
              <a:defRPr sz="1600"/>
            </a:pPr>
            <a:r>
              <a:rPr lang="en-PH" sz="1400" dirty="0"/>
              <a:t>455,986 clinical notes | 88,138 vital signs | 5,160 medications</a:t>
            </a:r>
          </a:p>
          <a:p>
            <a:pPr lvl="1">
              <a:lnSpc>
                <a:spcPct val="90000"/>
              </a:lnSpc>
              <a:defRPr sz="1600"/>
            </a:pPr>
            <a:r>
              <a:rPr lang="en-PH" sz="1400" dirty="0"/>
              <a:t>Patient distribution:</a:t>
            </a:r>
          </a:p>
          <a:p>
            <a:pPr lvl="1">
              <a:lnSpc>
                <a:spcPct val="90000"/>
              </a:lnSpc>
              <a:defRPr sz="1600"/>
            </a:pPr>
            <a:r>
              <a:rPr lang="en-PH" sz="1400" dirty="0"/>
              <a:t>• Substance-related: 70.2% (6,426 patients)</a:t>
            </a:r>
          </a:p>
          <a:p>
            <a:pPr lvl="1">
              <a:lnSpc>
                <a:spcPct val="90000"/>
              </a:lnSpc>
              <a:defRPr sz="1600"/>
            </a:pPr>
            <a:r>
              <a:rPr lang="en-PH" sz="1400" dirty="0"/>
              <a:t>• Mood disorders: 32.0% (2,926 patients)</a:t>
            </a:r>
          </a:p>
          <a:p>
            <a:pPr lvl="1">
              <a:lnSpc>
                <a:spcPct val="90000"/>
              </a:lnSpc>
              <a:defRPr sz="1600"/>
            </a:pPr>
            <a:r>
              <a:rPr lang="en-PH" sz="1400" dirty="0"/>
              <a:t>• Crisis codes: 5.5% (506 patients)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D8B4F0-5953-8847-357C-2039506810F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1DDB35-9646-DBF5-9898-2A2382222C3D}"/>
              </a:ext>
            </a:extLst>
          </p:cNvPr>
          <p:cNvSpPr>
            <a:spLocks noGrp="1"/>
          </p:cNvSpPr>
          <p:nvPr>
            <p:ph type="title"/>
          </p:nvPr>
        </p:nvSpPr>
        <p:spPr>
          <a:xfrm>
            <a:off x="350041" y="114955"/>
            <a:ext cx="2573268" cy="1271611"/>
          </a:xfrm>
        </p:spPr>
        <p:txBody>
          <a:bodyPr anchor="b">
            <a:normAutofit/>
          </a:bodyPr>
          <a:lstStyle/>
          <a:p>
            <a:pPr algn="r">
              <a:defRPr sz="3600" b="1"/>
            </a:pPr>
            <a:r>
              <a:rPr lang="en-PH" sz="3500" dirty="0">
                <a:solidFill>
                  <a:srgbClr val="FFFFFF"/>
                </a:solidFill>
              </a:rPr>
              <a:t>Data</a:t>
            </a:r>
            <a:br>
              <a:rPr lang="en-PH" sz="3500" dirty="0">
                <a:solidFill>
                  <a:srgbClr val="FFFFFF"/>
                </a:solidFill>
              </a:rPr>
            </a:br>
            <a:r>
              <a:rPr lang="en-PH" sz="3500" dirty="0">
                <a:solidFill>
                  <a:srgbClr val="FFFFFF"/>
                </a:solidFill>
              </a:rPr>
              <a:t>Distribution</a:t>
            </a:r>
          </a:p>
        </p:txBody>
      </p:sp>
      <p:pic>
        <p:nvPicPr>
          <p:cNvPr id="5" name="Picture 4" descr="A pie chart with different colored sections&#10;&#10;AI-generated content may be incorrect.">
            <a:extLst>
              <a:ext uri="{FF2B5EF4-FFF2-40B4-BE49-F238E27FC236}">
                <a16:creationId xmlns:a16="http://schemas.microsoft.com/office/drawing/2014/main" id="{31E26E98-7434-7F4F-28B0-113C2C99F4EA}"/>
              </a:ext>
            </a:extLst>
          </p:cNvPr>
          <p:cNvPicPr>
            <a:picLocks noChangeAspect="1"/>
          </p:cNvPicPr>
          <p:nvPr/>
        </p:nvPicPr>
        <p:blipFill>
          <a:blip r:embed="rId3"/>
          <a:stretch>
            <a:fillRect/>
          </a:stretch>
        </p:blipFill>
        <p:spPr>
          <a:xfrm>
            <a:off x="3565672" y="457200"/>
            <a:ext cx="4878673" cy="5758433"/>
          </a:xfrm>
          <a:prstGeom prst="rect">
            <a:avLst/>
          </a:prstGeom>
        </p:spPr>
      </p:pic>
      <p:sp>
        <p:nvSpPr>
          <p:cNvPr id="13" name="TextBox 12">
            <a:extLst>
              <a:ext uri="{FF2B5EF4-FFF2-40B4-BE49-F238E27FC236}">
                <a16:creationId xmlns:a16="http://schemas.microsoft.com/office/drawing/2014/main" id="{0622FF39-6784-251B-638B-23CB685AA2F3}"/>
              </a:ext>
            </a:extLst>
          </p:cNvPr>
          <p:cNvSpPr txBox="1"/>
          <p:nvPr/>
        </p:nvSpPr>
        <p:spPr>
          <a:xfrm>
            <a:off x="95369" y="2227021"/>
            <a:ext cx="2837623" cy="3776418"/>
          </a:xfrm>
          <a:prstGeom prst="rect">
            <a:avLst/>
          </a:prstGeom>
          <a:noFill/>
        </p:spPr>
        <p:txBody>
          <a:bodyPr wrap="square">
            <a:spAutoFit/>
          </a:bodyPr>
          <a:lstStyle/>
          <a:p>
            <a:pPr marL="457200" lvl="1" indent="0" algn="r">
              <a:lnSpc>
                <a:spcPct val="90000"/>
              </a:lnSpc>
              <a:buFont typeface="Arial"/>
              <a:buNone/>
              <a:defRPr sz="1600"/>
            </a:pPr>
            <a:r>
              <a:rPr lang="en-US" sz="1400" b="1" dirty="0">
                <a:solidFill>
                  <a:schemeClr val="bg1"/>
                </a:solidFill>
              </a:rPr>
              <a:t>Combined Dataset:</a:t>
            </a:r>
          </a:p>
          <a:p>
            <a:pPr marL="457200" lvl="1" indent="0" algn="r">
              <a:lnSpc>
                <a:spcPct val="90000"/>
              </a:lnSpc>
              <a:buFont typeface="Arial"/>
              <a:buNone/>
              <a:defRPr sz="1600"/>
            </a:pPr>
            <a:endParaRPr lang="en-US" sz="1400" b="1" dirty="0">
              <a:solidFill>
                <a:schemeClr val="bg1"/>
              </a:solidFill>
            </a:endParaRPr>
          </a:p>
          <a:p>
            <a:pPr marL="457200" lvl="1" indent="0" algn="r">
              <a:lnSpc>
                <a:spcPct val="90000"/>
              </a:lnSpc>
              <a:buFont typeface="Arial"/>
              <a:buNone/>
              <a:defRPr sz="1600"/>
            </a:pPr>
            <a:endParaRPr lang="en-US" sz="1400" dirty="0">
              <a:solidFill>
                <a:schemeClr val="bg1"/>
              </a:solidFill>
            </a:endParaRPr>
          </a:p>
          <a:p>
            <a:pPr marL="457200" lvl="1" indent="0" algn="r">
              <a:lnSpc>
                <a:spcPct val="90000"/>
              </a:lnSpc>
              <a:buFont typeface="Arial"/>
              <a:buNone/>
              <a:defRPr sz="1600"/>
            </a:pPr>
            <a:r>
              <a:rPr lang="en-US" sz="1400" dirty="0">
                <a:solidFill>
                  <a:schemeClr val="bg1"/>
                </a:solidFill>
              </a:rPr>
              <a:t>455,986 clinical notes |</a:t>
            </a:r>
          </a:p>
          <a:p>
            <a:pPr marL="457200" lvl="1" indent="0" algn="r">
              <a:lnSpc>
                <a:spcPct val="90000"/>
              </a:lnSpc>
              <a:buFont typeface="Arial"/>
              <a:buNone/>
              <a:defRPr sz="1600"/>
            </a:pPr>
            <a:r>
              <a:rPr lang="en-US" sz="1400" dirty="0">
                <a:solidFill>
                  <a:schemeClr val="bg1"/>
                </a:solidFill>
              </a:rPr>
              <a:t>88,138 vital signs | 5,160 medications</a:t>
            </a:r>
          </a:p>
          <a:p>
            <a:pPr marL="457200" lvl="1" indent="0" algn="r">
              <a:lnSpc>
                <a:spcPct val="90000"/>
              </a:lnSpc>
              <a:buFont typeface="Arial"/>
              <a:buNone/>
              <a:defRPr sz="1600"/>
            </a:pPr>
            <a:endParaRPr lang="en-US" sz="1400" dirty="0">
              <a:solidFill>
                <a:schemeClr val="bg1"/>
              </a:solidFill>
            </a:endParaRPr>
          </a:p>
          <a:p>
            <a:pPr marL="457200" lvl="1" indent="0" algn="r">
              <a:lnSpc>
                <a:spcPct val="90000"/>
              </a:lnSpc>
              <a:buFont typeface="Arial"/>
              <a:buNone/>
              <a:defRPr sz="1600"/>
            </a:pPr>
            <a:r>
              <a:rPr lang="en-US" sz="1400" b="1" dirty="0">
                <a:solidFill>
                  <a:schemeClr val="bg1"/>
                </a:solidFill>
              </a:rPr>
              <a:t>Patient distribution:</a:t>
            </a:r>
          </a:p>
          <a:p>
            <a:pPr marL="457200" lvl="1" indent="0" algn="r">
              <a:lnSpc>
                <a:spcPct val="90000"/>
              </a:lnSpc>
              <a:buFont typeface="Arial"/>
              <a:buNone/>
              <a:defRPr sz="1600"/>
            </a:pPr>
            <a:endParaRPr lang="en-US" sz="1400" dirty="0">
              <a:solidFill>
                <a:schemeClr val="bg1"/>
              </a:solidFill>
            </a:endParaRPr>
          </a:p>
          <a:p>
            <a:pPr marL="457200" lvl="1" indent="0" algn="r">
              <a:lnSpc>
                <a:spcPct val="90000"/>
              </a:lnSpc>
              <a:buFont typeface="Arial"/>
              <a:buNone/>
              <a:defRPr sz="1600"/>
            </a:pPr>
            <a:r>
              <a:rPr lang="en-US" sz="1400" dirty="0">
                <a:solidFill>
                  <a:schemeClr val="bg1"/>
                </a:solidFill>
              </a:rPr>
              <a:t>• Substance-related: 70.2% (6,426 patients)</a:t>
            </a:r>
          </a:p>
          <a:p>
            <a:pPr marL="457200" lvl="1" indent="0" algn="r">
              <a:lnSpc>
                <a:spcPct val="90000"/>
              </a:lnSpc>
              <a:buFont typeface="Arial"/>
              <a:buNone/>
              <a:defRPr sz="1600"/>
            </a:pPr>
            <a:endParaRPr lang="en-US" sz="1400" dirty="0">
              <a:solidFill>
                <a:schemeClr val="bg1"/>
              </a:solidFill>
            </a:endParaRPr>
          </a:p>
          <a:p>
            <a:pPr marL="457200" lvl="1" indent="0" algn="r">
              <a:lnSpc>
                <a:spcPct val="90000"/>
              </a:lnSpc>
              <a:buFont typeface="Arial"/>
              <a:buNone/>
              <a:defRPr sz="1600"/>
            </a:pPr>
            <a:r>
              <a:rPr lang="en-US" sz="1400" dirty="0">
                <a:solidFill>
                  <a:schemeClr val="bg1"/>
                </a:solidFill>
              </a:rPr>
              <a:t>• Mood disorders: 32.0% (2,926 patients)</a:t>
            </a:r>
          </a:p>
          <a:p>
            <a:pPr marL="457200" lvl="1" indent="0" algn="r">
              <a:lnSpc>
                <a:spcPct val="90000"/>
              </a:lnSpc>
              <a:buFont typeface="Arial"/>
              <a:buNone/>
              <a:defRPr sz="1600"/>
            </a:pPr>
            <a:endParaRPr lang="en-US" sz="1400" dirty="0">
              <a:solidFill>
                <a:schemeClr val="bg1"/>
              </a:solidFill>
            </a:endParaRPr>
          </a:p>
          <a:p>
            <a:pPr marL="457200" lvl="1" indent="0" algn="r">
              <a:lnSpc>
                <a:spcPct val="90000"/>
              </a:lnSpc>
              <a:buFont typeface="Arial"/>
              <a:buNone/>
              <a:defRPr sz="1600"/>
            </a:pPr>
            <a:r>
              <a:rPr lang="en-US" sz="1400" dirty="0">
                <a:solidFill>
                  <a:schemeClr val="bg1"/>
                </a:solidFill>
              </a:rPr>
              <a:t>• Crisis codes: 5.5% (506 patients)</a:t>
            </a:r>
          </a:p>
          <a:p>
            <a:pPr marL="457200" lvl="1" indent="0" algn="r">
              <a:lnSpc>
                <a:spcPct val="90000"/>
              </a:lnSpc>
              <a:buFont typeface="Arial"/>
              <a:buNone/>
              <a:defRPr sz="1600"/>
            </a:pPr>
            <a:endParaRPr lang="en-US" sz="1400" dirty="0">
              <a:solidFill>
                <a:schemeClr val="bg1"/>
              </a:solidFill>
            </a:endParaRPr>
          </a:p>
          <a:p>
            <a:pPr marL="457200" lvl="1" indent="0" algn="r">
              <a:lnSpc>
                <a:spcPct val="90000"/>
              </a:lnSpc>
              <a:buFont typeface="Arial"/>
              <a:buNone/>
              <a:defRPr sz="1600"/>
            </a:pPr>
            <a:endParaRPr lang="en-US" sz="1400" dirty="0">
              <a:solidFill>
                <a:schemeClr val="bg1"/>
              </a:solidFill>
            </a:endParaRPr>
          </a:p>
        </p:txBody>
      </p:sp>
    </p:spTree>
    <p:extLst>
      <p:ext uri="{BB962C8B-B14F-4D97-AF65-F5344CB8AC3E}">
        <p14:creationId xmlns:p14="http://schemas.microsoft.com/office/powerpoint/2010/main" val="2046148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defRPr sz="3600" b="1"/>
            </a:pPr>
            <a:r>
              <a:rPr lang="en-PH" sz="3000" dirty="0">
                <a:solidFill>
                  <a:srgbClr val="FFFFFF"/>
                </a:solidFill>
              </a:rPr>
              <a:t>Method (Architecture)</a:t>
            </a:r>
          </a:p>
        </p:txBody>
      </p:sp>
      <p:sp>
        <p:nvSpPr>
          <p:cNvPr id="3" name="Content Placeholder 2"/>
          <p:cNvSpPr>
            <a:spLocks noGrp="1"/>
          </p:cNvSpPr>
          <p:nvPr>
            <p:ph idx="1"/>
          </p:nvPr>
        </p:nvSpPr>
        <p:spPr>
          <a:xfrm>
            <a:off x="4276867" y="157642"/>
            <a:ext cx="4350071" cy="3309205"/>
          </a:xfrm>
        </p:spPr>
        <p:txBody>
          <a:bodyPr anchor="ctr">
            <a:noAutofit/>
          </a:bodyPr>
          <a:lstStyle/>
          <a:p>
            <a:pPr>
              <a:lnSpc>
                <a:spcPct val="90000"/>
              </a:lnSpc>
              <a:spcBef>
                <a:spcPts val="0"/>
              </a:spcBef>
              <a:defRPr sz="2000" b="1"/>
            </a:pPr>
            <a:r>
              <a:rPr lang="en-PH" sz="1000" dirty="0"/>
              <a:t>Architecture: 28M Parameter Multimodal Framework</a:t>
            </a:r>
          </a:p>
          <a:p>
            <a:pPr>
              <a:lnSpc>
                <a:spcPct val="90000"/>
              </a:lnSpc>
              <a:spcBef>
                <a:spcPts val="0"/>
              </a:spcBef>
            </a:pPr>
            <a:endParaRPr lang="en-PH" sz="1000" dirty="0"/>
          </a:p>
          <a:p>
            <a:pPr>
              <a:lnSpc>
                <a:spcPct val="90000"/>
              </a:lnSpc>
              <a:spcBef>
                <a:spcPts val="0"/>
              </a:spcBef>
              <a:defRPr sz="2000" b="1"/>
            </a:pPr>
            <a:r>
              <a:rPr lang="en-PH" sz="1000" dirty="0"/>
              <a:t>Text Encoder</a:t>
            </a:r>
          </a:p>
          <a:p>
            <a:pPr lvl="1">
              <a:lnSpc>
                <a:spcPct val="90000"/>
              </a:lnSpc>
              <a:spcBef>
                <a:spcPts val="0"/>
              </a:spcBef>
              <a:defRPr sz="1600"/>
            </a:pPr>
            <a:r>
              <a:rPr lang="en-PH" sz="1000" dirty="0" err="1"/>
              <a:t>Bio_ClinicalBERT</a:t>
            </a:r>
            <a:r>
              <a:rPr lang="en-PH" sz="1000" dirty="0"/>
              <a:t> for mental health terminology</a:t>
            </a:r>
          </a:p>
          <a:p>
            <a:pPr lvl="1">
              <a:lnSpc>
                <a:spcPct val="90000"/>
              </a:lnSpc>
              <a:spcBef>
                <a:spcPts val="0"/>
              </a:spcBef>
              <a:defRPr sz="1600"/>
            </a:pPr>
            <a:r>
              <a:rPr lang="en-PH" sz="1000" dirty="0"/>
              <a:t>768-dimensional clinical embeddings</a:t>
            </a:r>
          </a:p>
          <a:p>
            <a:pPr>
              <a:lnSpc>
                <a:spcPct val="90000"/>
              </a:lnSpc>
              <a:spcBef>
                <a:spcPts val="0"/>
              </a:spcBef>
            </a:pPr>
            <a:endParaRPr lang="en-PH" sz="1000" dirty="0"/>
          </a:p>
          <a:p>
            <a:pPr>
              <a:lnSpc>
                <a:spcPct val="90000"/>
              </a:lnSpc>
              <a:spcBef>
                <a:spcPts val="0"/>
              </a:spcBef>
              <a:defRPr sz="2000" b="1"/>
            </a:pPr>
            <a:r>
              <a:rPr lang="en-PH" sz="1000" dirty="0"/>
              <a:t>Temporal Encoder</a:t>
            </a:r>
          </a:p>
          <a:p>
            <a:pPr lvl="1">
              <a:lnSpc>
                <a:spcPct val="90000"/>
              </a:lnSpc>
              <a:spcBef>
                <a:spcPts val="0"/>
              </a:spcBef>
              <a:defRPr sz="1600"/>
            </a:pPr>
            <a:r>
              <a:rPr lang="en-PH" sz="1000" dirty="0"/>
              <a:t>Bidirectional LSTM for vital signs &amp; medication patterns</a:t>
            </a:r>
          </a:p>
          <a:p>
            <a:pPr lvl="1">
              <a:lnSpc>
                <a:spcPct val="90000"/>
              </a:lnSpc>
              <a:spcBef>
                <a:spcPts val="0"/>
              </a:spcBef>
              <a:defRPr sz="1600"/>
            </a:pPr>
            <a:r>
              <a:rPr lang="en-PH" sz="1000" dirty="0"/>
              <a:t>256-dimensional hidden states with attention</a:t>
            </a:r>
          </a:p>
          <a:p>
            <a:pPr>
              <a:lnSpc>
                <a:spcPct val="90000"/>
              </a:lnSpc>
              <a:spcBef>
                <a:spcPts val="0"/>
              </a:spcBef>
            </a:pPr>
            <a:endParaRPr lang="en-PH" sz="1000" dirty="0"/>
          </a:p>
          <a:p>
            <a:pPr>
              <a:lnSpc>
                <a:spcPct val="90000"/>
              </a:lnSpc>
              <a:spcBef>
                <a:spcPts val="0"/>
              </a:spcBef>
              <a:defRPr sz="2000" b="1"/>
            </a:pPr>
            <a:r>
              <a:rPr lang="en-PH" sz="1000" dirty="0"/>
              <a:t>Multimodal Fusion</a:t>
            </a:r>
          </a:p>
          <a:p>
            <a:pPr lvl="1">
              <a:lnSpc>
                <a:spcPct val="90000"/>
              </a:lnSpc>
              <a:spcBef>
                <a:spcPts val="0"/>
              </a:spcBef>
              <a:defRPr sz="1600"/>
            </a:pPr>
            <a:r>
              <a:rPr lang="en-PH" sz="1000" dirty="0"/>
              <a:t>Cross-modal attention (8 heads, 512 projections)</a:t>
            </a:r>
          </a:p>
          <a:p>
            <a:pPr lvl="1">
              <a:lnSpc>
                <a:spcPct val="90000"/>
              </a:lnSpc>
              <a:spcBef>
                <a:spcPts val="0"/>
              </a:spcBef>
              <a:defRPr sz="1600"/>
            </a:pPr>
            <a:r>
              <a:rPr lang="en-PH" sz="1000" dirty="0"/>
              <a:t>Integrates text, vitals, and medication data</a:t>
            </a:r>
          </a:p>
          <a:p>
            <a:pPr>
              <a:lnSpc>
                <a:spcPct val="90000"/>
              </a:lnSpc>
              <a:spcBef>
                <a:spcPts val="0"/>
              </a:spcBef>
            </a:pPr>
            <a:endParaRPr lang="en-PH" sz="1000" dirty="0"/>
          </a:p>
          <a:p>
            <a:pPr>
              <a:lnSpc>
                <a:spcPct val="90000"/>
              </a:lnSpc>
              <a:spcBef>
                <a:spcPts val="0"/>
              </a:spcBef>
              <a:defRPr sz="2000" b="1"/>
            </a:pPr>
            <a:r>
              <a:rPr lang="en-PH" sz="1000" dirty="0"/>
              <a:t>Self-Supervised Learning</a:t>
            </a:r>
          </a:p>
          <a:p>
            <a:pPr lvl="1">
              <a:lnSpc>
                <a:spcPct val="90000"/>
              </a:lnSpc>
              <a:spcBef>
                <a:spcPts val="0"/>
              </a:spcBef>
              <a:defRPr sz="1600"/>
            </a:pPr>
            <a:r>
              <a:rPr lang="en-PH" sz="1000" dirty="0"/>
              <a:t>Temporal contrastive learning</a:t>
            </a:r>
          </a:p>
          <a:p>
            <a:pPr lvl="1">
              <a:lnSpc>
                <a:spcPct val="90000"/>
              </a:lnSpc>
              <a:spcBef>
                <a:spcPts val="0"/>
              </a:spcBef>
              <a:defRPr sz="1600"/>
            </a:pPr>
            <a:r>
              <a:rPr lang="en-PH" sz="1000" dirty="0"/>
              <a:t>Distinguishes normal vs. pre-crisis periods</a:t>
            </a:r>
          </a:p>
          <a:p>
            <a:pPr>
              <a:lnSpc>
                <a:spcPct val="90000"/>
              </a:lnSpc>
              <a:spcBef>
                <a:spcPts val="0"/>
              </a:spcBef>
            </a:pPr>
            <a:endParaRPr lang="en-PH" sz="1000" dirty="0"/>
          </a:p>
          <a:p>
            <a:pPr>
              <a:lnSpc>
                <a:spcPct val="90000"/>
              </a:lnSpc>
              <a:spcBef>
                <a:spcPts val="0"/>
              </a:spcBef>
              <a:defRPr sz="2000" b="1"/>
            </a:pPr>
            <a:r>
              <a:rPr lang="en-PH" sz="1000" dirty="0"/>
              <a:t>Privacy Protection</a:t>
            </a:r>
          </a:p>
          <a:p>
            <a:pPr lvl="1">
              <a:lnSpc>
                <a:spcPct val="90000"/>
              </a:lnSpc>
              <a:spcBef>
                <a:spcPts val="0"/>
              </a:spcBef>
              <a:defRPr sz="1600"/>
            </a:pPr>
            <a:r>
              <a:rPr lang="en-PH" sz="1000" dirty="0"/>
              <a:t>Differential Privacy: </a:t>
            </a:r>
            <a:r>
              <a:rPr lang="el-GR" sz="1000" dirty="0"/>
              <a:t>ε=8.0, δ=1</a:t>
            </a:r>
            <a:r>
              <a:rPr lang="en-PH" sz="1000" dirty="0"/>
              <a:t>e-5</a:t>
            </a:r>
          </a:p>
          <a:p>
            <a:pPr lvl="1">
              <a:lnSpc>
                <a:spcPct val="90000"/>
              </a:lnSpc>
              <a:spcBef>
                <a:spcPts val="0"/>
              </a:spcBef>
              <a:defRPr sz="1600"/>
            </a:pPr>
            <a:r>
              <a:rPr lang="en-PH" sz="1000" dirty="0"/>
              <a:t>Federated Learning capability</a:t>
            </a:r>
          </a:p>
          <a:p>
            <a:pPr lvl="1">
              <a:lnSpc>
                <a:spcPct val="90000"/>
              </a:lnSpc>
              <a:spcBef>
                <a:spcPts val="0"/>
              </a:spcBef>
              <a:defRPr sz="1600"/>
            </a:pPr>
            <a:r>
              <a:rPr lang="en-PH" sz="1000" dirty="0"/>
              <a:t>Automated PHI removal</a:t>
            </a:r>
          </a:p>
        </p:txBody>
      </p:sp>
      <p:pic>
        <p:nvPicPr>
          <p:cNvPr id="5" name="Picture 4" descr="A diagram of a multi-purpose learning&#10;&#10;AI-generated content may be incorrect.">
            <a:extLst>
              <a:ext uri="{FF2B5EF4-FFF2-40B4-BE49-F238E27FC236}">
                <a16:creationId xmlns:a16="http://schemas.microsoft.com/office/drawing/2014/main" id="{59C30E92-ED2C-61B2-AB17-180F51A3B449}"/>
              </a:ext>
            </a:extLst>
          </p:cNvPr>
          <p:cNvPicPr>
            <a:picLocks noChangeAspect="1"/>
          </p:cNvPicPr>
          <p:nvPr/>
        </p:nvPicPr>
        <p:blipFill>
          <a:blip r:embed="rId2"/>
          <a:srcRect b="6725"/>
          <a:stretch>
            <a:fillRect/>
          </a:stretch>
        </p:blipFill>
        <p:spPr>
          <a:xfrm>
            <a:off x="3849916" y="3865417"/>
            <a:ext cx="4350071" cy="269238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C78F3C-B608-CD00-8F6D-1BE86C5FC60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8B55C9-FF99-0F69-7E75-BE992B4DB57B}"/>
              </a:ext>
            </a:extLst>
          </p:cNvPr>
          <p:cNvSpPr>
            <a:spLocks noGrp="1"/>
          </p:cNvSpPr>
          <p:nvPr>
            <p:ph type="title"/>
          </p:nvPr>
        </p:nvSpPr>
        <p:spPr>
          <a:xfrm>
            <a:off x="350041" y="586855"/>
            <a:ext cx="2401025" cy="3387497"/>
          </a:xfrm>
        </p:spPr>
        <p:txBody>
          <a:bodyPr anchor="b">
            <a:normAutofit/>
          </a:bodyPr>
          <a:lstStyle/>
          <a:p>
            <a:pPr algn="r">
              <a:defRPr sz="3600" b="1"/>
            </a:pPr>
            <a:r>
              <a:rPr lang="en-PH" sz="3000" dirty="0">
                <a:solidFill>
                  <a:srgbClr val="FFFFFF"/>
                </a:solidFill>
              </a:rPr>
              <a:t>Model</a:t>
            </a:r>
            <a:br>
              <a:rPr lang="en-PH" sz="3000" dirty="0">
                <a:solidFill>
                  <a:srgbClr val="FFFFFF"/>
                </a:solidFill>
              </a:rPr>
            </a:br>
            <a:r>
              <a:rPr lang="en-PH" sz="3000" dirty="0">
                <a:solidFill>
                  <a:srgbClr val="FFFFFF"/>
                </a:solidFill>
              </a:rPr>
              <a:t>Parameters</a:t>
            </a:r>
          </a:p>
        </p:txBody>
      </p:sp>
      <p:pic>
        <p:nvPicPr>
          <p:cNvPr id="9" name="Picture 8" descr="A red circle with a number of different colored circles&#10;&#10;AI-generated content may be incorrect.">
            <a:extLst>
              <a:ext uri="{FF2B5EF4-FFF2-40B4-BE49-F238E27FC236}">
                <a16:creationId xmlns:a16="http://schemas.microsoft.com/office/drawing/2014/main" id="{663DE175-06EE-5EDB-5925-B17FAE426835}"/>
              </a:ext>
            </a:extLst>
          </p:cNvPr>
          <p:cNvPicPr>
            <a:picLocks noChangeAspect="1"/>
          </p:cNvPicPr>
          <p:nvPr/>
        </p:nvPicPr>
        <p:blipFill>
          <a:blip r:embed="rId2"/>
          <a:stretch>
            <a:fillRect/>
          </a:stretch>
        </p:blipFill>
        <p:spPr>
          <a:xfrm>
            <a:off x="3699749" y="586855"/>
            <a:ext cx="4747737" cy="5667078"/>
          </a:xfrm>
          <a:prstGeom prst="rect">
            <a:avLst/>
          </a:prstGeom>
        </p:spPr>
      </p:pic>
    </p:spTree>
    <p:extLst>
      <p:ext uri="{BB962C8B-B14F-4D97-AF65-F5344CB8AC3E}">
        <p14:creationId xmlns:p14="http://schemas.microsoft.com/office/powerpoint/2010/main" val="1170989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defRPr sz="3600" b="1"/>
            </a:pPr>
            <a:r>
              <a:rPr lang="en-PH" sz="3500">
                <a:solidFill>
                  <a:srgbClr val="FFFFFF"/>
                </a:solidFill>
              </a:rPr>
              <a:t>Results</a:t>
            </a:r>
          </a:p>
        </p:txBody>
      </p:sp>
      <p:sp>
        <p:nvSpPr>
          <p:cNvPr id="3" name="Content Placeholder 2"/>
          <p:cNvSpPr>
            <a:spLocks noGrp="1"/>
          </p:cNvSpPr>
          <p:nvPr>
            <p:ph idx="1"/>
          </p:nvPr>
        </p:nvSpPr>
        <p:spPr>
          <a:xfrm>
            <a:off x="3657371" y="575163"/>
            <a:ext cx="4916510" cy="5546047"/>
          </a:xfrm>
        </p:spPr>
        <p:txBody>
          <a:bodyPr anchor="ctr">
            <a:normAutofit/>
          </a:bodyPr>
          <a:lstStyle/>
          <a:p>
            <a:pPr>
              <a:lnSpc>
                <a:spcPct val="90000"/>
              </a:lnSpc>
              <a:defRPr sz="2000" b="1"/>
            </a:pPr>
            <a:r>
              <a:rPr lang="en-PH" sz="1300" dirty="0"/>
              <a:t>Mental State Criticality Assessment – How We Define Mental Health Criticality:</a:t>
            </a:r>
          </a:p>
          <a:p>
            <a:pPr lvl="1">
              <a:lnSpc>
                <a:spcPct val="90000"/>
              </a:lnSpc>
              <a:defRPr sz="1600"/>
            </a:pPr>
            <a:r>
              <a:rPr lang="en-PH" sz="1300" dirty="0"/>
              <a:t>High-Risk (Critical): Imminent crisis indicators – suicidal ideation, psychosis, severe agitation</a:t>
            </a:r>
          </a:p>
          <a:p>
            <a:pPr lvl="1">
              <a:lnSpc>
                <a:spcPct val="90000"/>
              </a:lnSpc>
              <a:defRPr sz="1600"/>
            </a:pPr>
            <a:r>
              <a:rPr lang="en-PH" sz="1300" dirty="0"/>
              <a:t>Medium-Risk (Moderate): Deteriorating patterns – medication non-compliance, increasing symptoms</a:t>
            </a:r>
          </a:p>
          <a:p>
            <a:pPr lvl="1">
              <a:lnSpc>
                <a:spcPct val="90000"/>
              </a:lnSpc>
              <a:defRPr sz="1600"/>
            </a:pPr>
            <a:r>
              <a:rPr lang="en-PH" sz="1300" dirty="0"/>
              <a:t>Low-Risk (Stable): Baseline functioning – stable mood, medication adherence, normal activities</a:t>
            </a:r>
          </a:p>
          <a:p>
            <a:pPr lvl="1">
              <a:lnSpc>
                <a:spcPct val="90000"/>
              </a:lnSpc>
              <a:defRPr sz="1600"/>
            </a:pPr>
            <a:endParaRPr lang="en-PH" sz="1300" dirty="0"/>
          </a:p>
          <a:p>
            <a:pPr lvl="1">
              <a:lnSpc>
                <a:spcPct val="90000"/>
              </a:lnSpc>
              <a:defRPr sz="1600"/>
            </a:pPr>
            <a:endParaRPr lang="en-PH" sz="1300" dirty="0"/>
          </a:p>
          <a:p>
            <a:pPr>
              <a:lnSpc>
                <a:spcPct val="90000"/>
              </a:lnSpc>
              <a:defRPr sz="2000" b="1"/>
            </a:pPr>
            <a:r>
              <a:rPr lang="en-PH" sz="1300" dirty="0"/>
              <a:t>Crisis Prediction Performance – Our Model Can Predict Mental Health Crises:</a:t>
            </a:r>
          </a:p>
          <a:p>
            <a:pPr lvl="1">
              <a:lnSpc>
                <a:spcPct val="90000"/>
              </a:lnSpc>
              <a:defRPr sz="1600"/>
            </a:pPr>
            <a:r>
              <a:rPr lang="en-PH" sz="1300" dirty="0"/>
              <a:t>1 Week Before Crisis: 78% accuracy – Excellent for immediate intervention planning</a:t>
            </a:r>
          </a:p>
          <a:p>
            <a:pPr lvl="1">
              <a:lnSpc>
                <a:spcPct val="90000"/>
              </a:lnSpc>
              <a:defRPr sz="1600"/>
            </a:pPr>
            <a:r>
              <a:rPr lang="en-PH" sz="1300" dirty="0"/>
              <a:t>2 Weeks Before Crisis: 71% accuracy – Good for care coordination and medication adjustments</a:t>
            </a:r>
          </a:p>
          <a:p>
            <a:pPr lvl="1">
              <a:lnSpc>
                <a:spcPct val="90000"/>
              </a:lnSpc>
              <a:defRPr sz="1600"/>
            </a:pPr>
            <a:r>
              <a:rPr lang="en-PH" sz="1300" dirty="0"/>
              <a:t>4 Weeks Before Crisis: 65% accuracy – Valuable for preventive counseling and early intervention</a:t>
            </a:r>
          </a:p>
          <a:p>
            <a:pPr lvl="1">
              <a:lnSpc>
                <a:spcPct val="90000"/>
              </a:lnSpc>
              <a:defRPr sz="1600"/>
            </a:pPr>
            <a:endParaRPr lang="en-PH" sz="1300" dirty="0"/>
          </a:p>
          <a:p>
            <a:pPr>
              <a:lnSpc>
                <a:spcPct val="90000"/>
              </a:lnSpc>
            </a:pPr>
            <a:endParaRPr lang="en-PH" sz="1300" dirty="0"/>
          </a:p>
          <a:p>
            <a:pPr>
              <a:lnSpc>
                <a:spcPct val="90000"/>
              </a:lnSpc>
              <a:defRPr sz="2000" b="1"/>
            </a:pPr>
            <a:r>
              <a:rPr lang="en-PH" sz="1300" dirty="0"/>
              <a:t>Clinical Markers Used:</a:t>
            </a:r>
          </a:p>
          <a:p>
            <a:pPr lvl="1">
              <a:lnSpc>
                <a:spcPct val="90000"/>
              </a:lnSpc>
              <a:defRPr sz="1600"/>
            </a:pPr>
            <a:r>
              <a:rPr lang="en-PH" sz="1300" dirty="0"/>
              <a:t>Clinical Notes: Suicide risk assessments, psychiatric consultation frequency</a:t>
            </a:r>
          </a:p>
          <a:p>
            <a:pPr lvl="1">
              <a:lnSpc>
                <a:spcPct val="90000"/>
              </a:lnSpc>
              <a:defRPr sz="1600"/>
            </a:pPr>
            <a:r>
              <a:rPr lang="en-PH" sz="1300" dirty="0"/>
              <a:t>Vital Signs: Heart rate variability, sleep pattern disruption</a:t>
            </a:r>
          </a:p>
          <a:p>
            <a:pPr lvl="1">
              <a:lnSpc>
                <a:spcPct val="90000"/>
              </a:lnSpc>
              <a:defRPr sz="1600"/>
            </a:pPr>
            <a:r>
              <a:rPr lang="en-PH" sz="1300" dirty="0"/>
              <a:t>Medications: Antipsychotic dosage increases, PRN medication frequency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34291"/>
          </a:xfrm>
          <a:solidFill>
            <a:schemeClr val="tx2"/>
          </a:solidFill>
        </p:spPr>
        <p:txBody>
          <a:bodyPr>
            <a:normAutofit/>
          </a:bodyPr>
          <a:lstStyle/>
          <a:p>
            <a:pPr>
              <a:defRPr sz="3600" b="1"/>
            </a:pPr>
            <a:r>
              <a:rPr lang="en-PH" dirty="0">
                <a:solidFill>
                  <a:schemeClr val="bg1"/>
                </a:solidFill>
              </a:rPr>
              <a:t>Results – Prediction Accuracy by Time Window</a:t>
            </a:r>
          </a:p>
        </p:txBody>
      </p:sp>
      <p:graphicFrame>
        <p:nvGraphicFramePr>
          <p:cNvPr id="3" name="Table 2"/>
          <p:cNvGraphicFramePr>
            <a:graphicFrameLocks noGrp="1"/>
          </p:cNvGraphicFramePr>
          <p:nvPr>
            <p:extLst>
              <p:ext uri="{D42A27DB-BD31-4B8C-83A1-F6EECF244321}">
                <p14:modId xmlns:p14="http://schemas.microsoft.com/office/powerpoint/2010/main" val="4210695283"/>
              </p:ext>
            </p:extLst>
          </p:nvPr>
        </p:nvGraphicFramePr>
        <p:xfrm>
          <a:off x="457200" y="1476895"/>
          <a:ext cx="8229600" cy="21945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48640">
                <a:tc>
                  <a:txBody>
                    <a:bodyPr/>
                    <a:lstStyle/>
                    <a:p>
                      <a:pPr>
                        <a:defRPr sz="1600" b="1"/>
                      </a:pPr>
                      <a:r>
                        <a:rPr lang="en-PH"/>
                        <a:t>Time Window</a:t>
                      </a:r>
                    </a:p>
                  </a:txBody>
                  <a:tcPr/>
                </a:tc>
                <a:tc>
                  <a:txBody>
                    <a:bodyPr/>
                    <a:lstStyle/>
                    <a:p>
                      <a:pPr>
                        <a:defRPr sz="1600" b="1"/>
                      </a:pPr>
                      <a:r>
                        <a:rPr lang="en-PH"/>
                        <a:t>Accuracy</a:t>
                      </a:r>
                    </a:p>
                  </a:txBody>
                  <a:tcPr/>
                </a:tc>
                <a:tc>
                  <a:txBody>
                    <a:bodyPr/>
                    <a:lstStyle/>
                    <a:p>
                      <a:pPr>
                        <a:defRPr sz="1600" b="1"/>
                      </a:pPr>
                      <a:r>
                        <a:rPr lang="en-PH"/>
                        <a:t>Clinical Action Window</a:t>
                      </a:r>
                    </a:p>
                  </a:txBody>
                  <a:tcPr/>
                </a:tc>
                <a:extLst>
                  <a:ext uri="{0D108BD9-81ED-4DB2-BD59-A6C34878D82A}">
                    <a16:rowId xmlns:a16="http://schemas.microsoft.com/office/drawing/2014/main" val="10000"/>
                  </a:ext>
                </a:extLst>
              </a:tr>
              <a:tr h="548640">
                <a:tc>
                  <a:txBody>
                    <a:bodyPr/>
                    <a:lstStyle/>
                    <a:p>
                      <a:pPr>
                        <a:defRPr sz="1400"/>
                      </a:pPr>
                      <a:r>
                        <a:rPr lang="en-PH"/>
                        <a:t>1 Week</a:t>
                      </a:r>
                    </a:p>
                  </a:txBody>
                  <a:tcPr/>
                </a:tc>
                <a:tc>
                  <a:txBody>
                    <a:bodyPr/>
                    <a:lstStyle/>
                    <a:p>
                      <a:pPr>
                        <a:defRPr sz="1400"/>
                      </a:pPr>
                      <a:r>
                        <a:rPr lang="en-PH"/>
                        <a:t>78%</a:t>
                      </a:r>
                    </a:p>
                  </a:txBody>
                  <a:tcPr/>
                </a:tc>
                <a:tc>
                  <a:txBody>
                    <a:bodyPr/>
                    <a:lstStyle/>
                    <a:p>
                      <a:pPr>
                        <a:defRPr sz="1400"/>
                      </a:pPr>
                      <a:r>
                        <a:rPr lang="en-PH"/>
                        <a:t>Emergency planning</a:t>
                      </a:r>
                    </a:p>
                  </a:txBody>
                  <a:tcPr/>
                </a:tc>
                <a:extLst>
                  <a:ext uri="{0D108BD9-81ED-4DB2-BD59-A6C34878D82A}">
                    <a16:rowId xmlns:a16="http://schemas.microsoft.com/office/drawing/2014/main" val="10001"/>
                  </a:ext>
                </a:extLst>
              </a:tr>
              <a:tr h="548640">
                <a:tc>
                  <a:txBody>
                    <a:bodyPr/>
                    <a:lstStyle/>
                    <a:p>
                      <a:pPr>
                        <a:defRPr sz="1400"/>
                      </a:pPr>
                      <a:r>
                        <a:rPr lang="en-PH"/>
                        <a:t>2 Weeks</a:t>
                      </a:r>
                    </a:p>
                  </a:txBody>
                  <a:tcPr/>
                </a:tc>
                <a:tc>
                  <a:txBody>
                    <a:bodyPr/>
                    <a:lstStyle/>
                    <a:p>
                      <a:pPr>
                        <a:defRPr sz="1400"/>
                      </a:pPr>
                      <a:r>
                        <a:rPr lang="en-PH" dirty="0"/>
                        <a:t>71%</a:t>
                      </a:r>
                    </a:p>
                  </a:txBody>
                  <a:tcPr/>
                </a:tc>
                <a:tc>
                  <a:txBody>
                    <a:bodyPr/>
                    <a:lstStyle/>
                    <a:p>
                      <a:pPr>
                        <a:defRPr sz="1400"/>
                      </a:pPr>
                      <a:r>
                        <a:rPr lang="en-PH"/>
                        <a:t>Care coordination</a:t>
                      </a:r>
                    </a:p>
                  </a:txBody>
                  <a:tcPr/>
                </a:tc>
                <a:extLst>
                  <a:ext uri="{0D108BD9-81ED-4DB2-BD59-A6C34878D82A}">
                    <a16:rowId xmlns:a16="http://schemas.microsoft.com/office/drawing/2014/main" val="10002"/>
                  </a:ext>
                </a:extLst>
              </a:tr>
              <a:tr h="548640">
                <a:tc>
                  <a:txBody>
                    <a:bodyPr/>
                    <a:lstStyle/>
                    <a:p>
                      <a:pPr>
                        <a:defRPr sz="1400"/>
                      </a:pPr>
                      <a:r>
                        <a:rPr lang="en-PH" dirty="0"/>
                        <a:t>4 Weeks</a:t>
                      </a:r>
                    </a:p>
                  </a:txBody>
                  <a:tcPr/>
                </a:tc>
                <a:tc>
                  <a:txBody>
                    <a:bodyPr/>
                    <a:lstStyle/>
                    <a:p>
                      <a:pPr>
                        <a:defRPr sz="1400"/>
                      </a:pPr>
                      <a:r>
                        <a:rPr lang="en-PH" dirty="0"/>
                        <a:t>65%</a:t>
                      </a:r>
                    </a:p>
                  </a:txBody>
                  <a:tcPr/>
                </a:tc>
                <a:tc>
                  <a:txBody>
                    <a:bodyPr/>
                    <a:lstStyle/>
                    <a:p>
                      <a:pPr>
                        <a:defRPr sz="1400"/>
                      </a:pPr>
                      <a:r>
                        <a:rPr lang="en-PH" dirty="0"/>
                        <a:t>Preventive intervention</a:t>
                      </a:r>
                    </a:p>
                  </a:txBody>
                  <a:tcPr/>
                </a:tc>
                <a:extLst>
                  <a:ext uri="{0D108BD9-81ED-4DB2-BD59-A6C34878D82A}">
                    <a16:rowId xmlns:a16="http://schemas.microsoft.com/office/drawing/2014/main" val="10003"/>
                  </a:ext>
                </a:extLst>
              </a:tr>
            </a:tbl>
          </a:graphicData>
        </a:graphic>
      </p:graphicFrame>
      <p:graphicFrame>
        <p:nvGraphicFramePr>
          <p:cNvPr id="6" name="TextBox 3">
            <a:extLst>
              <a:ext uri="{FF2B5EF4-FFF2-40B4-BE49-F238E27FC236}">
                <a16:creationId xmlns:a16="http://schemas.microsoft.com/office/drawing/2014/main" id="{D9F0F7E2-13AB-397B-D20E-F255E67C47EE}"/>
              </a:ext>
            </a:extLst>
          </p:cNvPr>
          <p:cNvGraphicFramePr/>
          <p:nvPr>
            <p:extLst>
              <p:ext uri="{D42A27DB-BD31-4B8C-83A1-F6EECF244321}">
                <p14:modId xmlns:p14="http://schemas.microsoft.com/office/powerpoint/2010/main" val="2622006801"/>
              </p:ext>
            </p:extLst>
          </p:nvPr>
        </p:nvGraphicFramePr>
        <p:xfrm>
          <a:off x="457200" y="4142509"/>
          <a:ext cx="8229600" cy="1540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TotalTime>
  <Words>1071</Words>
  <Application>Microsoft Macintosh PowerPoint</Application>
  <PresentationFormat>On-screen Show (4:3)</PresentationFormat>
  <Paragraphs>209</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Arial</vt:lpstr>
      <vt:lpstr>Calibri</vt:lpstr>
      <vt:lpstr>Office Theme</vt:lpstr>
      <vt:lpstr>Self-Supervised Multimodal Learning for Early Mental Health Crisis Detection</vt:lpstr>
      <vt:lpstr>Documents and Code References</vt:lpstr>
      <vt:lpstr>Introduction</vt:lpstr>
      <vt:lpstr>Method</vt:lpstr>
      <vt:lpstr>Data Distribution</vt:lpstr>
      <vt:lpstr>Method (Architecture)</vt:lpstr>
      <vt:lpstr>Model Parameters</vt:lpstr>
      <vt:lpstr>Results</vt:lpstr>
      <vt:lpstr>Results – Prediction Accuracy by Time Window</vt:lpstr>
      <vt:lpstr>Results – Prediction Accuracy by Time Window</vt:lpstr>
      <vt:lpstr>Method Comparison</vt:lpstr>
      <vt:lpstr>Method Comparison</vt:lpstr>
      <vt:lpstr>Model Performance</vt:lpstr>
      <vt:lpstr>PowerPoint Presentation</vt:lpstr>
      <vt:lpstr>PowerPoint Presentation</vt:lpstr>
      <vt:lpstr>Summary</vt:lpstr>
      <vt:lpstr>Demo</vt:lpstr>
      <vt:lpstr>The End</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Sajal Dutta</cp:lastModifiedBy>
  <cp:revision>9</cp:revision>
  <dcterms:created xsi:type="dcterms:W3CDTF">2013-01-27T09:14:16Z</dcterms:created>
  <dcterms:modified xsi:type="dcterms:W3CDTF">2025-08-10T02:39:15Z</dcterms:modified>
  <cp:category/>
</cp:coreProperties>
</file>