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8" r:id="rId4"/>
    <p:sldId id="259" r:id="rId5"/>
    <p:sldId id="257" r:id="rId6"/>
    <p:sldId id="258" r:id="rId7"/>
    <p:sldId id="264" r:id="rId8"/>
    <p:sldId id="275" r:id="rId9"/>
    <p:sldId id="260" r:id="rId10"/>
    <p:sldId id="279" r:id="rId11"/>
    <p:sldId id="261" r:id="rId12"/>
    <p:sldId id="262" r:id="rId13"/>
    <p:sldId id="263" r:id="rId14"/>
    <p:sldId id="276" r:id="rId15"/>
    <p:sldId id="266" r:id="rId16"/>
    <p:sldId id="270" r:id="rId17"/>
    <p:sldId id="274" r:id="rId18"/>
    <p:sldId id="269" r:id="rId19"/>
    <p:sldId id="277" r:id="rId20"/>
    <p:sldId id="267" r:id="rId21"/>
    <p:sldId id="26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6610" autoAdjust="0"/>
  </p:normalViewPr>
  <p:slideViewPr>
    <p:cSldViewPr>
      <p:cViewPr varScale="1">
        <p:scale>
          <a:sx n="75" d="100"/>
          <a:sy n="75" d="100"/>
        </p:scale>
        <p:origin x="-102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399DFC-3E66-42B3-8CB6-FCF4ACB35533}"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9125F2-C80C-4190-951B-4296A03CCE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99DFC-3E66-42B3-8CB6-FCF4ACB35533}" type="datetimeFigureOut">
              <a:rPr lang="en-US" smtClean="0"/>
              <a:pPr/>
              <a:t>10/12/2015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125F2-C80C-4190-951B-4296A03CCE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marL="0" indent="0" algn="ctr">
              <a:buNone/>
            </a:pPr>
            <a:r>
              <a:rPr lang="en-US" sz="2800" b="1" dirty="0" smtClean="0">
                <a:latin typeface="Times New Roman" pitchFamily="18" charset="0"/>
                <a:cs typeface="Times New Roman" pitchFamily="18" charset="0"/>
              </a:rPr>
              <a:t>DESIGN AND FABRICATION OF MAGNETIC BEARING</a:t>
            </a:r>
          </a:p>
          <a:p>
            <a:pPr marL="0" indent="0" algn="ctr">
              <a:buNone/>
            </a:pPr>
            <a:endParaRPr lang="en-US" sz="2800" b="1" dirty="0" smtClean="0">
              <a:latin typeface="Times New Roman" pitchFamily="18" charset="0"/>
              <a:cs typeface="Times New Roman" pitchFamily="18" charset="0"/>
            </a:endParaRPr>
          </a:p>
          <a:p>
            <a:pPr marL="0" indent="0" algn="ctr">
              <a:buNone/>
            </a:pPr>
            <a:r>
              <a:rPr lang="en-US" sz="2000" b="1" dirty="0" smtClean="0">
                <a:latin typeface="Times New Roman" pitchFamily="18" charset="0"/>
                <a:cs typeface="Times New Roman" pitchFamily="18" charset="0"/>
              </a:rPr>
              <a:t>PROJECT  MEMBERS</a:t>
            </a:r>
          </a:p>
          <a:p>
            <a:pPr marL="0" indent="0" algn="ctr">
              <a:buNone/>
            </a:pPr>
            <a:r>
              <a:rPr lang="en-US" sz="2000" dirty="0" smtClean="0">
                <a:latin typeface="Times New Roman" pitchFamily="18" charset="0"/>
                <a:cs typeface="Times New Roman" pitchFamily="18" charset="0"/>
              </a:rPr>
              <a:t>1.M.GANAPATHY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[AC12UME043]</a:t>
            </a:r>
          </a:p>
          <a:p>
            <a:pPr marL="0" indent="0" algn="ctr">
              <a:buNone/>
            </a:pPr>
            <a:r>
              <a:rPr lang="en-US" sz="2000" dirty="0" smtClean="0">
                <a:latin typeface="Times New Roman" pitchFamily="18" charset="0"/>
                <a:cs typeface="Times New Roman" pitchFamily="18" charset="0"/>
              </a:rPr>
              <a:t>2.S.JAGADESH	 		         [AC12UME055]</a:t>
            </a:r>
          </a:p>
          <a:p>
            <a:pPr marL="0" indent="0" algn="ctr">
              <a:buNone/>
            </a:pPr>
            <a:r>
              <a:rPr lang="en-US" sz="2000" dirty="0" smtClean="0">
                <a:latin typeface="Times New Roman" pitchFamily="18" charset="0"/>
                <a:cs typeface="Times New Roman" pitchFamily="18" charset="0"/>
              </a:rPr>
              <a:t>3.A.JAVED HUSSAIN          	         [AC12UME056]</a:t>
            </a:r>
          </a:p>
          <a:p>
            <a:pPr marL="0" indent="0" algn="ctr">
              <a:buNone/>
            </a:pPr>
            <a:r>
              <a:rPr lang="en-US" sz="2000" dirty="0" smtClean="0">
                <a:latin typeface="Times New Roman" pitchFamily="18" charset="0"/>
                <a:cs typeface="Times New Roman" pitchFamily="18" charset="0"/>
              </a:rPr>
              <a:t>4.S.JEAN AUSTIN	           	         [AC12UME058]</a:t>
            </a:r>
          </a:p>
          <a:p>
            <a:pPr marL="0" indent="0" algn="ctr">
              <a:buNone/>
            </a:pPr>
            <a:endParaRPr lang="en-US" sz="2000" dirty="0" smtClean="0">
              <a:latin typeface="Times New Roman" pitchFamily="18" charset="0"/>
              <a:cs typeface="Times New Roman" pitchFamily="18" charset="0"/>
            </a:endParaRPr>
          </a:p>
          <a:p>
            <a:pPr marL="0" indent="0" algn="ctr">
              <a:buNone/>
            </a:pPr>
            <a:r>
              <a:rPr lang="en-US" sz="2100" b="1" dirty="0" smtClean="0">
                <a:latin typeface="Times New Roman" pitchFamily="18" charset="0"/>
                <a:cs typeface="Times New Roman" pitchFamily="18" charset="0"/>
              </a:rPr>
              <a:t>UNDER THE GUIDANCE OF:</a:t>
            </a:r>
          </a:p>
          <a:p>
            <a:pPr marL="0" indent="0" algn="ctr">
              <a:buNone/>
            </a:pPr>
            <a:r>
              <a:rPr lang="en-US" sz="2100" dirty="0" smtClean="0">
                <a:latin typeface="Times New Roman" pitchFamily="18" charset="0"/>
                <a:cs typeface="Times New Roman" pitchFamily="18" charset="0"/>
              </a:rPr>
              <a:t>Prof.</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VINAYAK </a:t>
            </a:r>
            <a:r>
              <a:rPr lang="en-US" sz="2400" dirty="0" smtClean="0">
                <a:latin typeface="Times New Roman" pitchFamily="18" charset="0"/>
                <a:cs typeface="Times New Roman" pitchFamily="18" charset="0"/>
              </a:rPr>
              <a:t>MUDHOL</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M.Tech.,</a:t>
            </a:r>
          </a:p>
          <a:p>
            <a:pPr marL="0" indent="0" algn="ctr">
              <a:buNone/>
            </a:pPr>
            <a:r>
              <a:rPr lang="en-GB" sz="2000" dirty="0" smtClean="0">
                <a:latin typeface="Times New Roman" pitchFamily="18" charset="0"/>
                <a:cs typeface="Times New Roman" pitchFamily="18" charset="0"/>
              </a:rPr>
              <a:t> ASSISTANT  PROFESSOR</a:t>
            </a:r>
          </a:p>
          <a:p>
            <a:pPr marL="0" indent="0" algn="ctr">
              <a:buNone/>
            </a:pPr>
            <a:r>
              <a:rPr lang="en-GB" sz="2000" dirty="0" smtClean="0">
                <a:latin typeface="Times New Roman" pitchFamily="18" charset="0"/>
                <a:cs typeface="Times New Roman" pitchFamily="18" charset="0"/>
              </a:rPr>
              <a:t>         DEPARTMENT OF MECHANICAL ENGINEERING,</a:t>
            </a:r>
          </a:p>
          <a:p>
            <a:pPr marL="0" indent="0" algn="ctr">
              <a:buNone/>
            </a:pPr>
            <a:r>
              <a:rPr lang="en-GB" sz="2000" dirty="0" smtClean="0">
                <a:latin typeface="Times New Roman" pitchFamily="18" charset="0"/>
                <a:cs typeface="Times New Roman" pitchFamily="18" charset="0"/>
              </a:rPr>
              <a:t>     ADHIYAMAAN COLLEGE OF ENGINEERING, HOSUR</a:t>
            </a:r>
            <a:endParaRPr lang="en-US" sz="2100" dirty="0">
              <a:latin typeface="Times New Roman" pitchFamily="18" charset="0"/>
              <a:cs typeface="Times New Roman" pitchFamily="18" charset="0"/>
            </a:endParaRPr>
          </a:p>
        </p:txBody>
      </p:sp>
      <p:sp>
        <p:nvSpPr>
          <p:cNvPr id="4" name="Title 3"/>
          <p:cNvSpPr>
            <a:spLocks noGrp="1"/>
          </p:cNvSpPr>
          <p:nvPr>
            <p:ph type="title"/>
          </p:nvPr>
        </p:nvSpPr>
        <p:spPr/>
        <p:txBody>
          <a:bodyPr>
            <a:noAutofit/>
          </a:bodyPr>
          <a:lstStyle/>
          <a:p>
            <a:pPr algn="ctr"/>
            <a:r>
              <a:rPr lang="en-US" sz="2400" dirty="0" smtClean="0">
                <a:solidFill>
                  <a:schemeClr val="tx1"/>
                </a:solidFill>
                <a:latin typeface="Times New Roman" pitchFamily="18" charset="0"/>
                <a:cs typeface="Times New Roman" pitchFamily="18" charset="0"/>
              </a:rPr>
              <a:t/>
            </a:r>
            <a:br>
              <a:rPr lang="en-US" sz="2400" dirty="0" smtClean="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Adhiyamaan </a:t>
            </a:r>
            <a:r>
              <a:rPr lang="en-US" sz="2400" dirty="0">
                <a:solidFill>
                  <a:schemeClr val="tx1"/>
                </a:solidFill>
                <a:latin typeface="Times New Roman" pitchFamily="18" charset="0"/>
                <a:cs typeface="Times New Roman" pitchFamily="18" charset="0"/>
              </a:rPr>
              <a:t>College of </a:t>
            </a:r>
            <a:r>
              <a:rPr lang="en-US" sz="2400" dirty="0" smtClean="0">
                <a:solidFill>
                  <a:schemeClr val="tx1"/>
                </a:solidFill>
                <a:latin typeface="Times New Roman" pitchFamily="18" charset="0"/>
                <a:cs typeface="Times New Roman" pitchFamily="18" charset="0"/>
              </a:rPr>
              <a:t>Engineering</a:t>
            </a: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(Autonomous)</a:t>
            </a:r>
            <a:r>
              <a:rPr lang="en-US" sz="2400" dirty="0">
                <a:solidFill>
                  <a:schemeClr val="tx1"/>
                </a:solidFill>
                <a:latin typeface="Times New Roman" pitchFamily="18" charset="0"/>
                <a:cs typeface="Times New Roman" pitchFamily="18" charset="0"/>
              </a:rPr>
              <a:t/>
            </a:r>
            <a:br>
              <a:rPr lang="en-US" sz="2400" dirty="0">
                <a:solidFill>
                  <a:schemeClr val="tx1"/>
                </a:solidFill>
                <a:latin typeface="Times New Roman" pitchFamily="18" charset="0"/>
                <a:cs typeface="Times New Roman" pitchFamily="18" charset="0"/>
              </a:rPr>
            </a:br>
            <a:r>
              <a:rPr lang="en-US" sz="2400" dirty="0" smtClean="0">
                <a:solidFill>
                  <a:schemeClr val="tx1"/>
                </a:solidFill>
                <a:latin typeface="Times New Roman" pitchFamily="18" charset="0"/>
                <a:cs typeface="Times New Roman" pitchFamily="18" charset="0"/>
              </a:rPr>
              <a:t>Department </a:t>
            </a:r>
            <a:r>
              <a:rPr lang="en-US" sz="2400" dirty="0">
                <a:solidFill>
                  <a:schemeClr val="tx1"/>
                </a:solidFill>
                <a:latin typeface="Times New Roman" pitchFamily="18" charset="0"/>
                <a:cs typeface="Times New Roman" pitchFamily="18" charset="0"/>
              </a:rPr>
              <a:t>of Mechanical Engineering </a:t>
            </a:r>
            <a:br>
              <a:rPr lang="en-US" sz="2400" dirty="0">
                <a:solidFill>
                  <a:schemeClr val="tx1"/>
                </a:solidFill>
                <a:latin typeface="Times New Roman" pitchFamily="18" charset="0"/>
                <a:cs typeface="Times New Roman" pitchFamily="18" charset="0"/>
              </a:rPr>
            </a:br>
            <a:endParaRPr lang="en-US" sz="2400" dirty="0">
              <a:solidFill>
                <a:schemeClr val="tx1"/>
              </a:solidFill>
              <a:latin typeface="Times New Roman" pitchFamily="18" charset="0"/>
              <a:cs typeface="Times New Roman" pitchFamily="18" charset="0"/>
            </a:endParaRPr>
          </a:p>
        </p:txBody>
      </p:sp>
      <p:pic>
        <p:nvPicPr>
          <p:cNvPr id="6" name="Picture 4" descr="clip_image00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415634"/>
            <a:ext cx="1110701"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96200" y="377534"/>
            <a:ext cx="835819"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44901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itchFamily="18" charset="0"/>
                <a:cs typeface="Times New Roman" pitchFamily="18" charset="0"/>
              </a:rPr>
              <a:t>DESIGN CALCULATION:</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Times New Roman" pitchFamily="18" charset="0"/>
                <a:cs typeface="Times New Roman" pitchFamily="18" charset="0"/>
              </a:rPr>
              <a:t>Formula for the B </a:t>
            </a:r>
            <a:r>
              <a:rPr lang="en-US" sz="2800" dirty="0" smtClean="0">
                <a:latin typeface="Times New Roman" pitchFamily="18" charset="0"/>
                <a:cs typeface="Times New Roman" pitchFamily="18" charset="0"/>
              </a:rPr>
              <a:t>field of ring </a:t>
            </a:r>
            <a:r>
              <a:rPr lang="en-US" sz="2800" dirty="0">
                <a:latin typeface="Times New Roman" pitchFamily="18" charset="0"/>
                <a:cs typeface="Times New Roman" pitchFamily="18" charset="0"/>
              </a:rPr>
              <a:t>magnet</a:t>
            </a:r>
            <a:r>
              <a:rPr lang="en-US" sz="2800" dirty="0" smtClean="0">
                <a:latin typeface="Times New Roman" pitchFamily="18" charset="0"/>
                <a:cs typeface="Times New Roman" pitchFamily="18" charset="0"/>
              </a:rPr>
              <a:t>:</a:t>
            </a: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1600" b="1" dirty="0" smtClean="0">
                <a:latin typeface="Times New Roman" pitchFamily="18" charset="0"/>
                <a:cs typeface="Times New Roman" pitchFamily="18" charset="0"/>
              </a:rPr>
              <a:t>(http</a:t>
            </a:r>
            <a:r>
              <a:rPr lang="en-US" sz="1600" b="1" dirty="0">
                <a:latin typeface="Times New Roman" pitchFamily="18" charset="0"/>
                <a:cs typeface="Times New Roman" pitchFamily="18" charset="0"/>
              </a:rPr>
              <a:t>://</a:t>
            </a:r>
            <a:r>
              <a:rPr lang="en-US" sz="1600" b="1" dirty="0" smtClean="0">
                <a:latin typeface="Times New Roman" pitchFamily="18" charset="0"/>
                <a:cs typeface="Times New Roman" pitchFamily="18" charset="0"/>
              </a:rPr>
              <a:t>www.supermagnete.de/eng/faq/How-do-you-calculate-the-magnetic-flux-density)</a:t>
            </a:r>
          </a:p>
        </p:txBody>
      </p:sp>
      <p:pic>
        <p:nvPicPr>
          <p:cNvPr id="5" name="Picture 4" descr="\begin{align}B &amp;= \frac{B_r}{2}\left[\frac{D+z}{\sqrt{R_a^2+(D+z)^2}}-\frac{z}{\sqrt{R_a^2+z^2}}-\left(\frac{D+z}{\sqrt{R_i^2+(D+z)^2}}-\frac{z}{\sqrt{R_i^2+z^2}}\right)\right]\end{align}"/>
          <p:cNvPicPr/>
          <p:nvPr/>
        </p:nvPicPr>
        <p:blipFill>
          <a:blip r:embed="rId2" cstate="print"/>
          <a:srcRect/>
          <a:stretch>
            <a:fillRect/>
          </a:stretch>
        </p:blipFill>
        <p:spPr bwMode="auto">
          <a:xfrm>
            <a:off x="1295400" y="2133600"/>
            <a:ext cx="6629400" cy="838200"/>
          </a:xfrm>
          <a:prstGeom prst="rect">
            <a:avLst/>
          </a:prstGeom>
          <a:noFill/>
          <a:ln w="9525">
            <a:noFill/>
            <a:miter lim="800000"/>
            <a:headEnd/>
            <a:tailEnd/>
          </a:ln>
        </p:spPr>
      </p:pic>
      <p:pic>
        <p:nvPicPr>
          <p:cNvPr id="8" name="Picture 7" descr="http://media2.supermagnete.de/faqs/medium/pu159.png"/>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71512" y="3505200"/>
            <a:ext cx="1690688" cy="2667000"/>
          </a:xfrm>
          <a:prstGeom prst="rect">
            <a:avLst/>
          </a:prstGeom>
          <a:noFill/>
          <a:ln>
            <a:noFill/>
          </a:ln>
        </p:spPr>
      </p:pic>
      <p:sp>
        <p:nvSpPr>
          <p:cNvPr id="7" name="TextBox 6"/>
          <p:cNvSpPr txBox="1"/>
          <p:nvPr/>
        </p:nvSpPr>
        <p:spPr>
          <a:xfrm>
            <a:off x="2498434" y="3745468"/>
            <a:ext cx="6416966" cy="1938992"/>
          </a:xfrm>
          <a:prstGeom prst="rect">
            <a:avLst/>
          </a:prstGeom>
          <a:noFill/>
        </p:spPr>
        <p:txBody>
          <a:bodyPr wrap="square" rtlCol="0">
            <a:spAutoFit/>
          </a:bodyPr>
          <a:lstStyle/>
          <a:p>
            <a:pPr algn="just"/>
            <a:r>
              <a:rPr lang="en-US" sz="2000" b="1" i="1" dirty="0">
                <a:latin typeface="Times New Roman" pitchFamily="18" charset="0"/>
                <a:cs typeface="Times New Roman" pitchFamily="18" charset="0"/>
              </a:rPr>
              <a:t>B</a:t>
            </a:r>
            <a:r>
              <a:rPr lang="en-US" sz="2000" b="1" i="1" baseline="-25000" dirty="0">
                <a:latin typeface="Times New Roman" pitchFamily="18" charset="0"/>
                <a:cs typeface="Times New Roman" pitchFamily="18" charset="0"/>
              </a:rPr>
              <a:t>r</a:t>
            </a:r>
            <a:r>
              <a:rPr lang="en-US" sz="2000" dirty="0">
                <a:latin typeface="Times New Roman" pitchFamily="18" charset="0"/>
                <a:cs typeface="Times New Roman" pitchFamily="18" charset="0"/>
              </a:rPr>
              <a:t>: Remanence field, independent of the magnet's geometry (</a:t>
            </a:r>
            <a:r>
              <a:rPr lang="en-US" sz="2000" dirty="0" smtClean="0">
                <a:latin typeface="Times New Roman" pitchFamily="18" charset="0"/>
                <a:cs typeface="Times New Roman" pitchFamily="18" charset="0"/>
              </a:rPr>
              <a:t>see physical </a:t>
            </a:r>
            <a:r>
              <a:rPr lang="en-US" sz="2000" dirty="0">
                <a:latin typeface="Times New Roman" pitchFamily="18" charset="0"/>
                <a:cs typeface="Times New Roman" pitchFamily="18" charset="0"/>
              </a:rPr>
              <a:t>magnet data)</a:t>
            </a:r>
          </a:p>
          <a:p>
            <a:pPr algn="just"/>
            <a:r>
              <a:rPr lang="en-US" sz="2000" b="1" i="1" dirty="0">
                <a:latin typeface="Times New Roman" pitchFamily="18" charset="0"/>
                <a:cs typeface="Times New Roman" pitchFamily="18" charset="0"/>
              </a:rPr>
              <a:t>D</a:t>
            </a:r>
            <a:r>
              <a:rPr lang="en-US" sz="2000" dirty="0">
                <a:latin typeface="Times New Roman" pitchFamily="18" charset="0"/>
                <a:cs typeface="Times New Roman" pitchFamily="18" charset="0"/>
              </a:rPr>
              <a:t>: Thickness (or height) of the ring</a:t>
            </a:r>
          </a:p>
          <a:p>
            <a:pPr algn="just"/>
            <a:r>
              <a:rPr lang="en-US" sz="2000" b="1" i="1" dirty="0">
                <a:latin typeface="Times New Roman" pitchFamily="18" charset="0"/>
                <a:cs typeface="Times New Roman" pitchFamily="18" charset="0"/>
              </a:rPr>
              <a:t>z</a:t>
            </a:r>
            <a:r>
              <a:rPr lang="en-US" sz="2000" dirty="0">
                <a:latin typeface="Times New Roman" pitchFamily="18" charset="0"/>
                <a:cs typeface="Times New Roman" pitchFamily="18" charset="0"/>
              </a:rPr>
              <a:t>: Distance from a pole face on the symmetry axis</a:t>
            </a:r>
          </a:p>
          <a:p>
            <a:pPr algn="just"/>
            <a:r>
              <a:rPr lang="en-US" sz="2000" b="1" i="1" dirty="0">
                <a:latin typeface="Times New Roman" pitchFamily="18" charset="0"/>
                <a:cs typeface="Times New Roman" pitchFamily="18" charset="0"/>
              </a:rPr>
              <a:t>R</a:t>
            </a:r>
            <a:r>
              <a:rPr lang="en-US" sz="2000" b="1" i="1" baseline="-25000" dirty="0">
                <a:latin typeface="Times New Roman" pitchFamily="18" charset="0"/>
                <a:cs typeface="Times New Roman" pitchFamily="18" charset="0"/>
              </a:rPr>
              <a:t>a</a:t>
            </a:r>
            <a:r>
              <a:rPr lang="en-US" sz="2000" dirty="0">
                <a:latin typeface="Times New Roman" pitchFamily="18" charset="0"/>
                <a:cs typeface="Times New Roman" pitchFamily="18" charset="0"/>
              </a:rPr>
              <a:t>: Outside radius of the ring</a:t>
            </a:r>
          </a:p>
          <a:p>
            <a:pPr algn="just"/>
            <a:r>
              <a:rPr lang="en-US" sz="2000" b="1" i="1" dirty="0">
                <a:latin typeface="Times New Roman" pitchFamily="18" charset="0"/>
                <a:cs typeface="Times New Roman" pitchFamily="18" charset="0"/>
              </a:rPr>
              <a:t>R</a:t>
            </a:r>
            <a:r>
              <a:rPr lang="en-US" sz="2000" b="1" i="1" baseline="-25000" dirty="0">
                <a:latin typeface="Times New Roman" pitchFamily="18" charset="0"/>
                <a:cs typeface="Times New Roman" pitchFamily="18" charset="0"/>
              </a:rPr>
              <a:t>i</a:t>
            </a:r>
            <a:r>
              <a:rPr lang="en-US" sz="2000" dirty="0">
                <a:latin typeface="Times New Roman" pitchFamily="18" charset="0"/>
                <a:cs typeface="Times New Roman" pitchFamily="18" charset="0"/>
              </a:rPr>
              <a:t>: Inside radius of the ring</a:t>
            </a:r>
          </a:p>
        </p:txBody>
      </p:sp>
      <p:sp>
        <p:nvSpPr>
          <p:cNvPr id="9" name="TextBox 8"/>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469893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DESIGN CALCULATION:</a:t>
            </a:r>
            <a:endParaRPr lang="en-US" sz="3600"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457200" y="1371600"/>
                <a:ext cx="8229600" cy="4525963"/>
              </a:xfrm>
            </p:spPr>
            <p:txBody>
              <a:bodyPr>
                <a:normAutofit fontScale="25000" lnSpcReduction="20000"/>
              </a:bodyPr>
              <a:lstStyle/>
              <a:p>
                <a:pPr marL="0" indent="0">
                  <a:buNone/>
                </a:pPr>
                <a:r>
                  <a:rPr lang="en-US" sz="7200" dirty="0" smtClean="0">
                    <a:latin typeface="Times New Roman" pitchFamily="18" charset="0"/>
                    <a:cs typeface="Times New Roman" pitchFamily="18" charset="0"/>
                  </a:rPr>
                  <a:t>MAGNETIC INDUCTION(frame):</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=1.11/2</a:t>
                </a:r>
                <a14:m>
                  <m:oMath xmlns:m="http://schemas.openxmlformats.org/officeDocument/2006/math">
                    <m:r>
                      <a:rPr lang="en-US" sz="7200" b="1" i="1" dirty="0">
                        <a:latin typeface="Cambria Math"/>
                      </a:rPr>
                      <m:t> </m:t>
                    </m:r>
                    <m:r>
                      <a:rPr lang="en-US" sz="7200" b="1" i="1" dirty="0" smtClean="0">
                        <a:latin typeface="Cambria Math"/>
                      </a:rPr>
                      <m:t> </m:t>
                    </m:r>
                    <m:f>
                      <m:fPr>
                        <m:ctrlPr>
                          <a:rPr lang="en-US" sz="7200" b="1" i="1">
                            <a:latin typeface="Cambria Math"/>
                          </a:rPr>
                        </m:ctrlPr>
                      </m:fPr>
                      <m:num>
                        <m:r>
                          <a:rPr lang="en-US" sz="7200" b="1" i="1">
                            <a:latin typeface="Cambria Math"/>
                          </a:rPr>
                          <m:t>𝟏</m:t>
                        </m:r>
                        <m:r>
                          <a:rPr lang="en-US" sz="7200" b="1" i="1" smtClean="0">
                            <a:latin typeface="Cambria Math"/>
                          </a:rPr>
                          <m:t>𝟔</m:t>
                        </m:r>
                        <m:r>
                          <a:rPr lang="en-US" sz="7200" b="1" i="1">
                            <a:latin typeface="Cambria Math"/>
                          </a:rPr>
                          <m:t>+</m:t>
                        </m:r>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𝟐𝟑</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a:latin typeface="Cambria Math"/>
                                  </a:rPr>
                                  <m:t>(</m:t>
                                </m:r>
                                <m:r>
                                  <a:rPr lang="en-US" sz="7200" b="1" i="1">
                                    <a:latin typeface="Cambria Math"/>
                                  </a:rPr>
                                  <m:t>𝟏𝟔</m:t>
                                </m:r>
                                <m:r>
                                  <a:rPr lang="en-US" sz="7200" b="1" i="1">
                                    <a:latin typeface="Cambria Math"/>
                                  </a:rPr>
                                  <m:t>+</m:t>
                                </m:r>
                                <m:r>
                                  <a:rPr lang="en-US" sz="7200" b="1" i="1" smtClean="0">
                                    <a:latin typeface="Cambria Math"/>
                                  </a:rPr>
                                  <m:t>𝟏</m:t>
                                </m:r>
                                <m:r>
                                  <a:rPr lang="en-US" sz="7200" b="1" i="1">
                                    <a:latin typeface="Cambria Math"/>
                                  </a:rPr>
                                  <m:t>𝟎</m:t>
                                </m:r>
                                <m:r>
                                  <a:rPr lang="en-US" sz="7200" b="1" i="1">
                                    <a:latin typeface="Cambria Math"/>
                                  </a:rPr>
                                  <m:t>)</m:t>
                                </m:r>
                              </m:e>
                              <m:sup>
                                <m:r>
                                  <a:rPr lang="en-US" sz="7200" b="1" i="1">
                                    <a:latin typeface="Cambria Math"/>
                                  </a:rPr>
                                  <m:t>𝟐</m:t>
                                </m:r>
                              </m:sup>
                            </m:sSup>
                          </m:e>
                        </m:rad>
                      </m:den>
                    </m:f>
                    <m:r>
                      <a:rPr lang="en-US" sz="7200" b="1" i="1">
                        <a:latin typeface="Cambria Math"/>
                      </a:rPr>
                      <m:t>  _</m:t>
                    </m:r>
                    <m:f>
                      <m:fPr>
                        <m:ctrlPr>
                          <a:rPr lang="en-US" sz="7200" b="1" i="1">
                            <a:latin typeface="Cambria Math"/>
                          </a:rPr>
                        </m:ctrlPr>
                      </m:fPr>
                      <m:num>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smtClean="0">
                                    <a:latin typeface="Cambria Math"/>
                                  </a:rPr>
                                </m:ctrlPr>
                              </m:sSupPr>
                              <m:e>
                                <m:r>
                                  <a:rPr lang="en-US" sz="7200" b="1" i="1" smtClean="0">
                                    <a:latin typeface="Cambria Math"/>
                                  </a:rPr>
                                  <m:t>𝟐𝟑</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smtClean="0">
                                    <a:latin typeface="Cambria Math"/>
                                  </a:rPr>
                                  <m:t>𝟏</m:t>
                                </m:r>
                                <m:r>
                                  <a:rPr lang="en-US" sz="7200" b="1" i="1">
                                    <a:latin typeface="Cambria Math"/>
                                  </a:rPr>
                                  <m:t>𝟎</m:t>
                                </m:r>
                              </m:e>
                              <m:sup>
                                <m:r>
                                  <a:rPr lang="en-US" sz="7200" b="1" i="1">
                                    <a:latin typeface="Cambria Math"/>
                                  </a:rPr>
                                  <m:t>𝟐</m:t>
                                </m:r>
                              </m:sup>
                            </m:sSup>
                          </m:e>
                        </m:rad>
                      </m:den>
                    </m:f>
                    <m:r>
                      <a:rPr lang="en-US" sz="7200" b="1" i="1">
                        <a:latin typeface="Cambria Math"/>
                      </a:rPr>
                      <m:t> </m:t>
                    </m:r>
                  </m:oMath>
                </a14:m>
                <a:r>
                  <a:rPr lang="en-US" sz="9600" b="1" dirty="0" smtClean="0">
                    <a:latin typeface="Times New Roman" pitchFamily="18" charset="0"/>
                    <a:cs typeface="Times New Roman" pitchFamily="18" charset="0"/>
                  </a:rPr>
                  <a:t>- </a:t>
                </a:r>
                <a14:m>
                  <m:oMath xmlns:m="http://schemas.openxmlformats.org/officeDocument/2006/math">
                    <m:d>
                      <m:dPr>
                        <m:begChr m:val="⌊"/>
                        <m:endChr m:val="⌋"/>
                        <m:ctrlPr>
                          <a:rPr lang="en-US" sz="7200" b="1" i="1">
                            <a:latin typeface="Cambria Math"/>
                          </a:rPr>
                        </m:ctrlPr>
                      </m:dPr>
                      <m:e>
                        <m:f>
                          <m:fPr>
                            <m:ctrlPr>
                              <a:rPr lang="en-US" sz="7200" b="1" i="1">
                                <a:latin typeface="Cambria Math"/>
                              </a:rPr>
                            </m:ctrlPr>
                          </m:fPr>
                          <m:num>
                            <m:r>
                              <a:rPr lang="en-US" sz="7200" b="1" i="1">
                                <a:latin typeface="Cambria Math"/>
                              </a:rPr>
                              <m:t>𝟏</m:t>
                            </m:r>
                            <m:r>
                              <a:rPr lang="en-US" sz="7200" b="1" i="1" smtClean="0">
                                <a:latin typeface="Cambria Math"/>
                              </a:rPr>
                              <m:t>𝟔</m:t>
                            </m:r>
                            <m:r>
                              <a:rPr lang="en-US" sz="7200" b="1" i="1">
                                <a:latin typeface="Cambria Math"/>
                              </a:rPr>
                              <m:t>+</m:t>
                            </m:r>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𝟏𝟓</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a:latin typeface="Cambria Math"/>
                                      </a:rPr>
                                      <m:t>(</m:t>
                                    </m:r>
                                    <m:r>
                                      <a:rPr lang="en-US" sz="7200" b="1" i="1">
                                        <a:latin typeface="Cambria Math"/>
                                      </a:rPr>
                                      <m:t>𝟏𝟔</m:t>
                                    </m:r>
                                    <m:r>
                                      <a:rPr lang="en-US" sz="7200" b="1" i="1">
                                        <a:latin typeface="Cambria Math"/>
                                      </a:rPr>
                                      <m:t>+</m:t>
                                    </m:r>
                                    <m:r>
                                      <a:rPr lang="en-US" sz="7200" b="1" i="1" smtClean="0">
                                        <a:latin typeface="Cambria Math"/>
                                      </a:rPr>
                                      <m:t>𝟏</m:t>
                                    </m:r>
                                    <m:r>
                                      <a:rPr lang="en-US" sz="7200" b="1" i="1">
                                        <a:latin typeface="Cambria Math"/>
                                      </a:rPr>
                                      <m:t>𝟎</m:t>
                                    </m:r>
                                    <m:r>
                                      <a:rPr lang="en-US" sz="7200" b="1" i="1">
                                        <a:latin typeface="Cambria Math"/>
                                      </a:rPr>
                                      <m:t>)</m:t>
                                    </m:r>
                                  </m:e>
                                  <m:sup>
                                    <m:r>
                                      <a:rPr lang="en-US" sz="7200" b="1" i="1">
                                        <a:latin typeface="Cambria Math"/>
                                      </a:rPr>
                                      <m:t>𝟐</m:t>
                                    </m:r>
                                  </m:sup>
                                </m:sSup>
                              </m:e>
                            </m:rad>
                          </m:den>
                        </m:f>
                        <m:r>
                          <a:rPr lang="en-US" sz="7200" b="1" i="1">
                            <a:latin typeface="Cambria Math"/>
                          </a:rPr>
                          <m:t>  _</m:t>
                        </m:r>
                        <m:f>
                          <m:fPr>
                            <m:ctrlPr>
                              <a:rPr lang="en-US" sz="7200" b="1" i="1">
                                <a:latin typeface="Cambria Math"/>
                              </a:rPr>
                            </m:ctrlPr>
                          </m:fPr>
                          <m:num>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𝟏𝟓</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smtClean="0">
                                        <a:latin typeface="Cambria Math"/>
                                      </a:rPr>
                                      <m:t>𝟏</m:t>
                                    </m:r>
                                    <m:r>
                                      <a:rPr lang="en-US" sz="7200" b="1" i="1">
                                        <a:latin typeface="Cambria Math"/>
                                      </a:rPr>
                                      <m:t>𝟎</m:t>
                                    </m:r>
                                  </m:e>
                                  <m:sup>
                                    <m:r>
                                      <a:rPr lang="en-US" sz="7200" b="1" i="1">
                                        <a:latin typeface="Cambria Math"/>
                                      </a:rPr>
                                      <m:t>𝟐</m:t>
                                    </m:r>
                                  </m:sup>
                                </m:sSup>
                              </m:e>
                            </m:rad>
                          </m:den>
                        </m:f>
                        <m:r>
                          <a:rPr lang="en-US" sz="7200" b="1" i="1">
                            <a:latin typeface="Cambria Math"/>
                          </a:rPr>
                          <m:t>    </m:t>
                        </m:r>
                      </m:e>
                    </m:d>
                  </m:oMath>
                </a14:m>
                <a:endParaRPr lang="en-US" sz="7200" dirty="0" smtClean="0">
                  <a:latin typeface="Times New Roman" pitchFamily="18" charset="0"/>
                  <a:cs typeface="Times New Roman" pitchFamily="18" charset="0"/>
                </a:endParaRPr>
              </a:p>
              <a:p>
                <a:pPr marL="0" indent="0">
                  <a:buNone/>
                </a:pPr>
                <a:endParaRPr lang="en-US" sz="7200" dirty="0">
                  <a:latin typeface="Times New Roman" pitchFamily="18" charset="0"/>
                  <a:cs typeface="Times New Roman" pitchFamily="18" charset="0"/>
                </a:endParaRPr>
              </a:p>
              <a:p>
                <a:pPr marL="0" indent="0">
                  <a:buNone/>
                </a:pPr>
                <a:endParaRPr lang="en-US" sz="3000" dirty="0" smtClean="0">
                  <a:latin typeface="Times New Roman" pitchFamily="18" charset="0"/>
                  <a:cs typeface="Times New Roman" pitchFamily="18" charset="0"/>
                </a:endParaRPr>
              </a:p>
              <a:p>
                <a:pPr marL="0" indent="0">
                  <a:buNone/>
                </a:pPr>
                <a:r>
                  <a:rPr lang="en-US" sz="3000" dirty="0" smtClean="0">
                    <a:latin typeface="Times New Roman" pitchFamily="18" charset="0"/>
                    <a:cs typeface="Times New Roman" pitchFamily="18" charset="0"/>
                  </a:rPr>
                  <a:t>	                                </a:t>
                </a:r>
                <a:r>
                  <a:rPr lang="en-US" sz="7200" dirty="0" smtClean="0">
                    <a:latin typeface="Times New Roman" pitchFamily="18" charset="0"/>
                    <a:cs typeface="Times New Roman" pitchFamily="18" charset="0"/>
                  </a:rPr>
                  <a:t>=0.1 Tesla</a:t>
                </a:r>
              </a:p>
              <a:p>
                <a:pPr marL="0" indent="0">
                  <a:buNone/>
                </a:pPr>
                <a:endParaRPr lang="en-US" sz="7200" dirty="0" smtClean="0">
                  <a:latin typeface="Times New Roman" pitchFamily="18" charset="0"/>
                  <a:cs typeface="Times New Roman" pitchFamily="18" charset="0"/>
                </a:endParaRPr>
              </a:p>
              <a:p>
                <a:pPr marL="0" indent="0">
                  <a:buNone/>
                </a:pPr>
                <a:r>
                  <a:rPr lang="en-US" sz="7200" dirty="0" smtClean="0">
                    <a:latin typeface="Times New Roman" pitchFamily="18" charset="0"/>
                    <a:cs typeface="Times New Roman" pitchFamily="18" charset="0"/>
                  </a:rPr>
                  <a:t>MAGNETIC INDUCTION(axle):</a:t>
                </a:r>
              </a:p>
              <a:p>
                <a:pPr marL="0" indent="0">
                  <a:buNone/>
                </a:pPr>
                <a:endParaRPr lang="en-US" sz="7200" dirty="0" smtClean="0">
                  <a:latin typeface="Times New Roman" pitchFamily="18" charset="0"/>
                  <a:cs typeface="Times New Roman" pitchFamily="18" charset="0"/>
                </a:endParaRPr>
              </a:p>
              <a:p>
                <a:pPr marL="0" indent="0">
                  <a:buNone/>
                </a:pPr>
                <a:r>
                  <a:rPr lang="en-US" sz="7200" dirty="0" smtClean="0">
                    <a:latin typeface="Times New Roman" pitchFamily="18" charset="0"/>
                    <a:cs typeface="Times New Roman" pitchFamily="18" charset="0"/>
                  </a:rPr>
                  <a:t>	                =</a:t>
                </a:r>
                <a:r>
                  <a:rPr lang="en-US" sz="7200" dirty="0">
                    <a:latin typeface="Times New Roman" pitchFamily="18" charset="0"/>
                    <a:cs typeface="Times New Roman" pitchFamily="18" charset="0"/>
                  </a:rPr>
                  <a:t>1.11/2</a:t>
                </a:r>
                <a14:m>
                  <m:oMath xmlns:m="http://schemas.openxmlformats.org/officeDocument/2006/math">
                    <m:r>
                      <a:rPr lang="en-US" sz="7200" b="1" i="1" dirty="0">
                        <a:latin typeface="Cambria Math"/>
                      </a:rPr>
                      <m:t>  </m:t>
                    </m:r>
                    <m:f>
                      <m:fPr>
                        <m:ctrlPr>
                          <a:rPr lang="en-US" sz="7200" b="1" i="1">
                            <a:latin typeface="Cambria Math"/>
                          </a:rPr>
                        </m:ctrlPr>
                      </m:fPr>
                      <m:num>
                        <m:r>
                          <a:rPr lang="en-US" sz="7200" b="1" i="1">
                            <a:latin typeface="Cambria Math"/>
                          </a:rPr>
                          <m:t>𝟏</m:t>
                        </m:r>
                        <m:r>
                          <a:rPr lang="en-US" sz="7200" b="1" i="1" smtClean="0">
                            <a:latin typeface="Cambria Math"/>
                          </a:rPr>
                          <m:t>𝟔</m:t>
                        </m:r>
                        <m:r>
                          <a:rPr lang="en-US" sz="7200" b="1" i="1">
                            <a:latin typeface="Cambria Math"/>
                          </a:rPr>
                          <m:t>+</m:t>
                        </m:r>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𝟏𝟎</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a:latin typeface="Cambria Math"/>
                                  </a:rPr>
                                  <m:t>(</m:t>
                                </m:r>
                                <m:r>
                                  <a:rPr lang="en-US" sz="7200" b="1" i="1">
                                    <a:latin typeface="Cambria Math"/>
                                  </a:rPr>
                                  <m:t>𝟏𝟔</m:t>
                                </m:r>
                                <m:r>
                                  <a:rPr lang="en-US" sz="7200" b="1" i="1">
                                    <a:latin typeface="Cambria Math"/>
                                  </a:rPr>
                                  <m:t>+</m:t>
                                </m:r>
                                <m:r>
                                  <a:rPr lang="en-US" sz="7200" b="1" i="1" smtClean="0">
                                    <a:latin typeface="Cambria Math"/>
                                  </a:rPr>
                                  <m:t>𝟏</m:t>
                                </m:r>
                                <m:r>
                                  <a:rPr lang="en-US" sz="7200" b="1" i="1">
                                    <a:latin typeface="Cambria Math"/>
                                  </a:rPr>
                                  <m:t>𝟎</m:t>
                                </m:r>
                                <m:r>
                                  <a:rPr lang="en-US" sz="7200" b="1" i="1">
                                    <a:latin typeface="Cambria Math"/>
                                  </a:rPr>
                                  <m:t>)</m:t>
                                </m:r>
                              </m:e>
                              <m:sup>
                                <m:r>
                                  <a:rPr lang="en-US" sz="7200" b="1" i="1">
                                    <a:latin typeface="Cambria Math"/>
                                  </a:rPr>
                                  <m:t>𝟐</m:t>
                                </m:r>
                              </m:sup>
                            </m:sSup>
                          </m:e>
                        </m:rad>
                      </m:den>
                    </m:f>
                    <m:r>
                      <a:rPr lang="en-US" sz="7200" b="1" i="1">
                        <a:latin typeface="Cambria Math"/>
                      </a:rPr>
                      <m:t>  _</m:t>
                    </m:r>
                    <m:f>
                      <m:fPr>
                        <m:ctrlPr>
                          <a:rPr lang="en-US" sz="7200" b="1" i="1">
                            <a:latin typeface="Cambria Math"/>
                          </a:rPr>
                        </m:ctrlPr>
                      </m:fPr>
                      <m:num>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𝟏𝟎</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smtClean="0">
                                    <a:latin typeface="Cambria Math"/>
                                  </a:rPr>
                                  <m:t>𝟏</m:t>
                                </m:r>
                                <m:r>
                                  <a:rPr lang="en-US" sz="7200" b="1" i="1">
                                    <a:latin typeface="Cambria Math"/>
                                  </a:rPr>
                                  <m:t>𝟎</m:t>
                                </m:r>
                              </m:e>
                              <m:sup>
                                <m:r>
                                  <a:rPr lang="en-US" sz="7200" b="1" i="1">
                                    <a:latin typeface="Cambria Math"/>
                                  </a:rPr>
                                  <m:t>𝟐</m:t>
                                </m:r>
                              </m:sup>
                            </m:sSup>
                          </m:e>
                        </m:rad>
                      </m:den>
                    </m:f>
                    <m:r>
                      <a:rPr lang="en-US" sz="7200" b="1" i="1">
                        <a:latin typeface="Cambria Math"/>
                      </a:rPr>
                      <m:t> </m:t>
                    </m:r>
                  </m:oMath>
                </a14:m>
                <a:r>
                  <a:rPr lang="en-US" sz="7200" b="1" dirty="0">
                    <a:latin typeface="Times New Roman" pitchFamily="18" charset="0"/>
                    <a:cs typeface="Times New Roman" pitchFamily="18" charset="0"/>
                  </a:rPr>
                  <a:t> </a:t>
                </a:r>
                <a:r>
                  <a:rPr lang="en-US" sz="8000" b="1" dirty="0" smtClean="0">
                    <a:latin typeface="Times New Roman" pitchFamily="18" charset="0"/>
                    <a:cs typeface="Times New Roman" pitchFamily="18" charset="0"/>
                  </a:rPr>
                  <a:t>-</a:t>
                </a:r>
                <a14:m>
                  <m:oMath xmlns:m="http://schemas.openxmlformats.org/officeDocument/2006/math">
                    <m:d>
                      <m:dPr>
                        <m:begChr m:val="⌊"/>
                        <m:endChr m:val="⌋"/>
                        <m:ctrlPr>
                          <a:rPr lang="en-US" sz="7200" b="1" i="1">
                            <a:latin typeface="Cambria Math"/>
                          </a:rPr>
                        </m:ctrlPr>
                      </m:dPr>
                      <m:e>
                        <m:f>
                          <m:fPr>
                            <m:ctrlPr>
                              <a:rPr lang="en-US" sz="7200" b="1" i="1">
                                <a:latin typeface="Cambria Math"/>
                              </a:rPr>
                            </m:ctrlPr>
                          </m:fPr>
                          <m:num>
                            <m:r>
                              <a:rPr lang="en-US" sz="7200" b="1" i="1">
                                <a:latin typeface="Cambria Math"/>
                              </a:rPr>
                              <m:t>𝟏</m:t>
                            </m:r>
                            <m:r>
                              <a:rPr lang="en-US" sz="7200" b="1" i="1" smtClean="0">
                                <a:latin typeface="Cambria Math"/>
                              </a:rPr>
                              <m:t>𝟔</m:t>
                            </m:r>
                            <m:r>
                              <a:rPr lang="en-US" sz="7200" b="1" i="1">
                                <a:latin typeface="Cambria Math"/>
                              </a:rPr>
                              <m:t>+</m:t>
                            </m:r>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𝟓</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a:latin typeface="Cambria Math"/>
                                      </a:rPr>
                                      <m:t>(</m:t>
                                    </m:r>
                                    <m:r>
                                      <a:rPr lang="en-US" sz="7200" b="1" i="1">
                                        <a:latin typeface="Cambria Math"/>
                                      </a:rPr>
                                      <m:t>𝟏𝟔</m:t>
                                    </m:r>
                                    <m:r>
                                      <a:rPr lang="en-US" sz="7200" b="1" i="1">
                                        <a:latin typeface="Cambria Math"/>
                                      </a:rPr>
                                      <m:t>+</m:t>
                                    </m:r>
                                    <m:r>
                                      <a:rPr lang="en-US" sz="7200" b="1" i="1" smtClean="0">
                                        <a:latin typeface="Cambria Math"/>
                                      </a:rPr>
                                      <m:t>𝟏</m:t>
                                    </m:r>
                                    <m:r>
                                      <a:rPr lang="en-US" sz="7200" b="1" i="1">
                                        <a:latin typeface="Cambria Math"/>
                                      </a:rPr>
                                      <m:t>𝟎</m:t>
                                    </m:r>
                                    <m:r>
                                      <a:rPr lang="en-US" sz="7200" b="1" i="1">
                                        <a:latin typeface="Cambria Math"/>
                                      </a:rPr>
                                      <m:t>)</m:t>
                                    </m:r>
                                  </m:e>
                                  <m:sup>
                                    <m:r>
                                      <a:rPr lang="en-US" sz="7200" b="1" i="1">
                                        <a:latin typeface="Cambria Math"/>
                                      </a:rPr>
                                      <m:t>𝟐</m:t>
                                    </m:r>
                                  </m:sup>
                                </m:sSup>
                              </m:e>
                            </m:rad>
                          </m:den>
                        </m:f>
                        <m:r>
                          <a:rPr lang="en-US" sz="7200" b="1" i="1">
                            <a:latin typeface="Cambria Math"/>
                          </a:rPr>
                          <m:t>  _</m:t>
                        </m:r>
                        <m:f>
                          <m:fPr>
                            <m:ctrlPr>
                              <a:rPr lang="en-US" sz="7200" b="1" i="1">
                                <a:latin typeface="Cambria Math"/>
                              </a:rPr>
                            </m:ctrlPr>
                          </m:fPr>
                          <m:num>
                            <m:r>
                              <a:rPr lang="en-US" sz="7200" b="1" i="1" smtClean="0">
                                <a:latin typeface="Cambria Math"/>
                              </a:rPr>
                              <m:t>𝟏</m:t>
                            </m:r>
                            <m:r>
                              <a:rPr lang="en-US" sz="7200" b="1" i="1">
                                <a:latin typeface="Cambria Math"/>
                              </a:rPr>
                              <m:t>𝟎</m:t>
                            </m:r>
                          </m:num>
                          <m:den>
                            <m:rad>
                              <m:radPr>
                                <m:degHide m:val="on"/>
                                <m:ctrlPr>
                                  <a:rPr lang="en-US" sz="7200" b="1" i="1">
                                    <a:latin typeface="Cambria Math"/>
                                  </a:rPr>
                                </m:ctrlPr>
                              </m:radPr>
                              <m:deg/>
                              <m:e>
                                <m:sSup>
                                  <m:sSupPr>
                                    <m:ctrlPr>
                                      <a:rPr lang="en-US" sz="7200" b="1" i="1">
                                        <a:latin typeface="Cambria Math"/>
                                      </a:rPr>
                                    </m:ctrlPr>
                                  </m:sSupPr>
                                  <m:e>
                                    <m:r>
                                      <a:rPr lang="en-US" sz="7200" b="1" i="1" smtClean="0">
                                        <a:latin typeface="Cambria Math"/>
                                      </a:rPr>
                                      <m:t>𝟓</m:t>
                                    </m:r>
                                  </m:e>
                                  <m:sup>
                                    <m:r>
                                      <a:rPr lang="en-US" sz="7200" b="1" i="1">
                                        <a:latin typeface="Cambria Math"/>
                                      </a:rPr>
                                      <m:t>𝟐</m:t>
                                    </m:r>
                                  </m:sup>
                                </m:sSup>
                                <m:r>
                                  <a:rPr lang="en-US" sz="7200" b="1" i="1">
                                    <a:latin typeface="Cambria Math"/>
                                  </a:rPr>
                                  <m:t>+</m:t>
                                </m:r>
                                <m:sSup>
                                  <m:sSupPr>
                                    <m:ctrlPr>
                                      <a:rPr lang="en-US" sz="7200" b="1" i="1">
                                        <a:latin typeface="Cambria Math"/>
                                      </a:rPr>
                                    </m:ctrlPr>
                                  </m:sSupPr>
                                  <m:e>
                                    <m:r>
                                      <a:rPr lang="en-US" sz="7200" b="1" i="1" smtClean="0">
                                        <a:latin typeface="Cambria Math"/>
                                      </a:rPr>
                                      <m:t>𝟏</m:t>
                                    </m:r>
                                    <m:r>
                                      <a:rPr lang="en-US" sz="7200" b="1" i="1">
                                        <a:latin typeface="Cambria Math"/>
                                      </a:rPr>
                                      <m:t>𝟎</m:t>
                                    </m:r>
                                  </m:e>
                                  <m:sup>
                                    <m:r>
                                      <a:rPr lang="en-US" sz="7200" b="1" i="1">
                                        <a:latin typeface="Cambria Math"/>
                                      </a:rPr>
                                      <m:t>𝟐</m:t>
                                    </m:r>
                                  </m:sup>
                                </m:sSup>
                              </m:e>
                            </m:rad>
                          </m:den>
                        </m:f>
                        <m:r>
                          <a:rPr lang="en-US" sz="7200" b="1" i="1">
                            <a:latin typeface="Cambria Math"/>
                          </a:rPr>
                          <m:t>   </m:t>
                        </m:r>
                      </m:e>
                    </m:d>
                  </m:oMath>
                </a14:m>
                <a:endParaRPr lang="en-US" sz="7200" dirty="0">
                  <a:latin typeface="Times New Roman" pitchFamily="18" charset="0"/>
                  <a:cs typeface="Times New Roman" pitchFamily="18" charset="0"/>
                </a:endParaRPr>
              </a:p>
              <a:p>
                <a:pPr marL="0" indent="0">
                  <a:buNone/>
                </a:pPr>
                <a:endParaRPr lang="en-US" sz="7200"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	                                </a:t>
                </a:r>
                <a:r>
                  <a:rPr lang="en-US" sz="7200" dirty="0">
                    <a:latin typeface="Times New Roman" pitchFamily="18" charset="0"/>
                    <a:cs typeface="Times New Roman" pitchFamily="18" charset="0"/>
                  </a:rPr>
                  <a:t>=</a:t>
                </a:r>
                <a:r>
                  <a:rPr lang="en-US" sz="7200" dirty="0" smtClean="0">
                    <a:latin typeface="Times New Roman" pitchFamily="18" charset="0"/>
                    <a:cs typeface="Times New Roman" pitchFamily="18" charset="0"/>
                  </a:rPr>
                  <a:t>0.06 Tesla</a:t>
                </a:r>
                <a:endParaRPr lang="en-US" sz="7200" dirty="0">
                  <a:latin typeface="Times New Roman" pitchFamily="18" charset="0"/>
                  <a:cs typeface="Times New Roman" pitchFamily="18" charset="0"/>
                </a:endParaRPr>
              </a:p>
              <a:p>
                <a:pPr marL="0" indent="0">
                  <a:buNone/>
                </a:pPr>
                <a:endParaRPr lang="en-US" sz="3000" dirty="0">
                  <a:latin typeface="Times New Roman" pitchFamily="18" charset="0"/>
                  <a:cs typeface="Times New Roman" pitchFamily="18" charset="0"/>
                </a:endParaRPr>
              </a:p>
              <a:p>
                <a:pPr marL="0" indent="0">
                  <a:buNone/>
                </a:pPr>
                <a:endParaRPr lang="en-US" sz="7200" dirty="0">
                  <a:latin typeface="Times New Roman" pitchFamily="18" charset="0"/>
                  <a:cs typeface="Times New Roman" pitchFamily="18" charset="0"/>
                </a:endParaRPr>
              </a:p>
              <a:p>
                <a:pPr marL="0" indent="0">
                  <a:buNone/>
                </a:pPr>
                <a:endParaRPr lang="en-US" sz="30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525963"/>
              </a:xfrm>
              <a:blipFill rotWithShape="1">
                <a:blip r:embed="rId2" cstate="print"/>
                <a:stretch>
                  <a:fillRect l="-593" t="-1887"/>
                </a:stretch>
              </a:blipFill>
            </p:spPr>
            <p:txBody>
              <a:bodyPr/>
              <a:lstStyle/>
              <a:p>
                <a:r>
                  <a:rPr lang="en-US">
                    <a:noFill/>
                  </a:rPr>
                  <a:t> </a:t>
                </a:r>
              </a:p>
            </p:txBody>
          </p:sp>
        </mc:Fallback>
      </mc:AlternateContent>
      <p:pic>
        <p:nvPicPr>
          <p:cNvPr id="4" name="Picture 3" descr="\begin{align}B &amp;= \frac{B_r}{2}\left[\frac{D+z}{\sqrt{R_a^2+(D+z)^2}}-\frac{z}{\sqrt{R_a^2+z^2}}-\left(\frac{D+z}{\sqrt{R_i^2+(D+z)^2}}-\frac{z}{\sqrt{R_i^2+z^2}}\right)\right]\end{align}"/>
          <p:cNvPicPr/>
          <p:nvPr/>
        </p:nvPicPr>
        <p:blipFill>
          <a:blip r:embed="rId3" cstate="print"/>
          <a:srcRect/>
          <a:stretch>
            <a:fillRect/>
          </a:stretch>
        </p:blipFill>
        <p:spPr bwMode="auto">
          <a:xfrm>
            <a:off x="1828800" y="1662544"/>
            <a:ext cx="6096000" cy="623455"/>
          </a:xfrm>
          <a:prstGeom prst="rect">
            <a:avLst/>
          </a:prstGeom>
          <a:noFill/>
          <a:ln w="9525">
            <a:noFill/>
            <a:miter lim="800000"/>
            <a:headEnd/>
            <a:tailEnd/>
          </a:ln>
        </p:spPr>
      </p:pic>
      <p:sp>
        <p:nvSpPr>
          <p:cNvPr id="5" name="Left Brace 4"/>
          <p:cNvSpPr/>
          <p:nvPr/>
        </p:nvSpPr>
        <p:spPr>
          <a:xfrm>
            <a:off x="2948663" y="2438400"/>
            <a:ext cx="155448"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8469353" y="2417618"/>
            <a:ext cx="77724"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3133205" y="4419600"/>
            <a:ext cx="155448"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8540219" y="4419600"/>
            <a:ext cx="45719"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582218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latin typeface="Times New Roman" pitchFamily="18" charset="0"/>
                <a:cs typeface="Times New Roman" pitchFamily="18" charset="0"/>
              </a:rPr>
              <a:t>DESIGN CALCULATION:</a:t>
            </a:r>
            <a:endParaRPr lang="en-US" sz="36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Autofit/>
              </a:bodyPr>
              <a:lstStyle/>
              <a:p>
                <a:pPr marL="0" indent="0">
                  <a:buNone/>
                </a:pPr>
                <a:r>
                  <a:rPr lang="en-US" sz="1800" b="1" dirty="0" smtClean="0">
                    <a:latin typeface="Times New Roman" pitchFamily="18" charset="0"/>
                    <a:cs typeface="Times New Roman" pitchFamily="18" charset="0"/>
                  </a:rPr>
                  <a:t>MAGNETIC </a:t>
                </a:r>
                <a:r>
                  <a:rPr lang="en-US" sz="1800" b="1" dirty="0">
                    <a:latin typeface="Times New Roman" pitchFamily="18" charset="0"/>
                    <a:cs typeface="Times New Roman" pitchFamily="18" charset="0"/>
                  </a:rPr>
                  <a:t>FORCE (F)</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Magnetic Force (F)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14:m>
                  <m:oMath xmlns:m="http://schemas.openxmlformats.org/officeDocument/2006/math">
                    <m:r>
                      <a:rPr lang="en-US" sz="1800" b="1" i="1">
                        <a:latin typeface="Cambria Math"/>
                      </a:rPr>
                      <m:t> </m:t>
                    </m:r>
                    <m:f>
                      <m:fPr>
                        <m:ctrlPr>
                          <a:rPr lang="en-US" sz="1800" b="1" i="1">
                            <a:latin typeface="Cambria Math"/>
                          </a:rPr>
                        </m:ctrlPr>
                      </m:fPr>
                      <m:num>
                        <m:sSup>
                          <m:sSupPr>
                            <m:ctrlPr>
                              <a:rPr lang="en-US" sz="1800" b="1" i="1">
                                <a:latin typeface="Cambria Math"/>
                              </a:rPr>
                            </m:ctrlPr>
                          </m:sSupPr>
                          <m:e>
                            <m:r>
                              <a:rPr lang="en-US" sz="1800" b="1" i="1">
                                <a:latin typeface="Cambria Math"/>
                              </a:rPr>
                              <m:t>𝑩</m:t>
                            </m:r>
                          </m:e>
                          <m:sup>
                            <m:r>
                              <a:rPr lang="en-US" sz="1800" b="1" i="1">
                                <a:latin typeface="Cambria Math"/>
                              </a:rPr>
                              <m:t>𝟐</m:t>
                            </m:r>
                          </m:sup>
                        </m:sSup>
                        <m:sSub>
                          <m:sSubPr>
                            <m:ctrlPr>
                              <a:rPr lang="en-US" sz="1800" b="1" i="1">
                                <a:latin typeface="Cambria Math"/>
                              </a:rPr>
                            </m:ctrlPr>
                          </m:sSubPr>
                          <m:e>
                            <m:r>
                              <a:rPr lang="en-US" sz="1800" b="1" i="1">
                                <a:latin typeface="Cambria Math"/>
                              </a:rPr>
                              <m:t>𝑨</m:t>
                            </m:r>
                          </m:e>
                          <m:sub>
                            <m:r>
                              <a:rPr lang="en-US" sz="1800" b="1" i="1">
                                <a:latin typeface="Cambria Math"/>
                              </a:rPr>
                              <m:t>𝑷</m:t>
                            </m:r>
                          </m:sub>
                        </m:sSub>
                      </m:num>
                      <m:den>
                        <m:r>
                          <a:rPr lang="en-US" sz="1800" b="1" i="1">
                            <a:latin typeface="Cambria Math"/>
                          </a:rPr>
                          <m:t>𝟐</m:t>
                        </m:r>
                        <m:sSub>
                          <m:sSubPr>
                            <m:ctrlPr>
                              <a:rPr lang="en-US" sz="1800" b="1" i="1">
                                <a:latin typeface="Cambria Math"/>
                              </a:rPr>
                            </m:ctrlPr>
                          </m:sSubPr>
                          <m:e>
                            <m:r>
                              <a:rPr lang="en-US" sz="1800" b="1" i="1">
                                <a:latin typeface="Cambria Math"/>
                              </a:rPr>
                              <m:t>𝝁</m:t>
                            </m:r>
                          </m:e>
                          <m:sub>
                            <m:r>
                              <a:rPr lang="en-US" sz="1800" b="1" i="1">
                                <a:latin typeface="Cambria Math"/>
                              </a:rPr>
                              <m:t>𝟎</m:t>
                            </m:r>
                          </m:sub>
                        </m:sSub>
                      </m:den>
                    </m:f>
                  </m:oMath>
                </a14:m>
                <a:r>
                  <a:rPr lang="en-US" sz="1800" b="1"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  </a:t>
                </a:r>
                <a14:m>
                  <m:oMath xmlns:m="http://schemas.openxmlformats.org/officeDocument/2006/math">
                    <m:f>
                      <m:fPr>
                        <m:ctrlPr>
                          <a:rPr lang="en-US" sz="1800" i="1">
                            <a:latin typeface="Cambria Math"/>
                          </a:rPr>
                        </m:ctrlPr>
                      </m:fPr>
                      <m:num>
                        <m:sSup>
                          <m:sSupPr>
                            <m:ctrlPr>
                              <a:rPr lang="en-US" sz="1800" i="1">
                                <a:latin typeface="Cambria Math"/>
                              </a:rPr>
                            </m:ctrlPr>
                          </m:sSupPr>
                          <m:e>
                            <m:r>
                              <a:rPr lang="en-US" sz="1800" b="0" i="1">
                                <a:latin typeface="Cambria Math"/>
                              </a:rPr>
                              <m:t>(0.1)</m:t>
                            </m:r>
                          </m:e>
                          <m:sup>
                            <m:r>
                              <a:rPr lang="en-US" sz="1800" b="0" i="1">
                                <a:latin typeface="Cambria Math"/>
                              </a:rPr>
                              <m:t>2</m:t>
                            </m:r>
                          </m:sup>
                        </m:sSup>
                        <m:r>
                          <a:rPr lang="en-US" sz="1800" b="0" i="1">
                            <a:latin typeface="Cambria Math"/>
                          </a:rPr>
                          <m:t> (</m:t>
                        </m:r>
                        <m:sSup>
                          <m:sSupPr>
                            <m:ctrlPr>
                              <a:rPr lang="en-US" sz="1800" i="1">
                                <a:latin typeface="Cambria Math"/>
                              </a:rPr>
                            </m:ctrlPr>
                          </m:sSupPr>
                          <m:e>
                            <m:r>
                              <a:rPr lang="en-US" sz="1800" b="0" i="1">
                                <a:latin typeface="Cambria Math"/>
                              </a:rPr>
                              <m:t>2.34</m:t>
                            </m:r>
                            <m:r>
                              <a:rPr lang="en-US" sz="1800" b="0" i="1">
                                <a:latin typeface="Cambria Math"/>
                              </a:rPr>
                              <m:t>𝑋</m:t>
                            </m:r>
                            <m:r>
                              <a:rPr lang="en-US" sz="1800" b="0" i="1">
                                <a:latin typeface="Cambria Math"/>
                              </a:rPr>
                              <m:t>10</m:t>
                            </m:r>
                          </m:e>
                          <m:sup>
                            <m:r>
                              <a:rPr lang="en-US" sz="1800" b="0" i="1">
                                <a:latin typeface="Cambria Math"/>
                              </a:rPr>
                              <m:t>−3</m:t>
                            </m:r>
                          </m:sup>
                        </m:sSup>
                        <m:r>
                          <a:rPr lang="en-US" sz="1800" b="0" i="1">
                            <a:latin typeface="Cambria Math"/>
                          </a:rPr>
                          <m:t>)</m:t>
                        </m:r>
                      </m:num>
                      <m:den>
                        <m:r>
                          <a:rPr lang="en-US" sz="1800" b="0" i="1">
                            <a:latin typeface="Cambria Math"/>
                          </a:rPr>
                          <m:t>2</m:t>
                        </m:r>
                        <m:sSub>
                          <m:sSubPr>
                            <m:ctrlPr>
                              <a:rPr lang="en-US" sz="1800" i="1" smtClean="0">
                                <a:latin typeface="Cambria Math"/>
                              </a:rPr>
                            </m:ctrlPr>
                          </m:sSubPr>
                          <m:e>
                            <m:r>
                              <a:rPr lang="en-US" sz="1800" b="0" i="1">
                                <a:latin typeface="Cambria Math"/>
                              </a:rPr>
                              <m:t>𝑋</m:t>
                            </m:r>
                            <m:sSup>
                              <m:sSupPr>
                                <m:ctrlPr>
                                  <a:rPr lang="en-US" sz="1800" i="1">
                                    <a:latin typeface="Cambria Math"/>
                                  </a:rPr>
                                </m:ctrlPr>
                              </m:sSupPr>
                              <m:e>
                                <m:r>
                                  <a:rPr lang="en-US" sz="1800" b="0" i="1">
                                    <a:latin typeface="Cambria Math"/>
                                  </a:rPr>
                                  <m:t>(4</m:t>
                                </m:r>
                                <m:r>
                                  <a:rPr lang="en-US" sz="1800" b="0" i="1">
                                    <a:latin typeface="Cambria Math"/>
                                  </a:rPr>
                                  <m:t>𝜋</m:t>
                                </m:r>
                                <m:r>
                                  <a:rPr lang="en-US" sz="1800" b="0" i="1">
                                    <a:latin typeface="Cambria Math"/>
                                  </a:rPr>
                                  <m:t>𝑋</m:t>
                                </m:r>
                                <m:r>
                                  <a:rPr lang="en-US" sz="1800" b="0" i="1">
                                    <a:latin typeface="Cambria Math"/>
                                  </a:rPr>
                                  <m:t>10</m:t>
                                </m:r>
                              </m:e>
                              <m:sup>
                                <m:r>
                                  <a:rPr lang="en-US" sz="1800" b="0" i="1">
                                    <a:latin typeface="Cambria Math"/>
                                  </a:rPr>
                                  <m:t>−7</m:t>
                                </m:r>
                              </m:sup>
                            </m:sSup>
                            <m:r>
                              <a:rPr lang="en-US" sz="1800" b="0" i="1">
                                <a:latin typeface="Cambria Math"/>
                              </a:rPr>
                              <m:t>)</m:t>
                            </m:r>
                          </m:e>
                          <m:sub/>
                        </m:sSub>
                      </m:den>
                    </m:f>
                  </m:oMath>
                </a14:m>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Magnetic Force (F)</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   </a:t>
                </a:r>
                <a:r>
                  <a:rPr lang="en-US" sz="1800" dirty="0" smtClean="0">
                    <a:latin typeface="Times New Roman" pitchFamily="18" charset="0"/>
                    <a:cs typeface="Times New Roman" pitchFamily="18" charset="0"/>
                  </a:rPr>
                  <a:t>10.11 N</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Total </a:t>
                </a:r>
                <a:r>
                  <a:rPr lang="en-US" sz="1800" dirty="0">
                    <a:latin typeface="Times New Roman" pitchFamily="18" charset="0"/>
                    <a:cs typeface="Times New Roman" pitchFamily="18" charset="0"/>
                  </a:rPr>
                  <a:t>Magnetic </a:t>
                </a:r>
                <a:r>
                  <a:rPr lang="en-US" sz="1800" dirty="0" smtClean="0">
                    <a:latin typeface="Times New Roman" pitchFamily="18" charset="0"/>
                    <a:cs typeface="Times New Roman" pitchFamily="18" charset="0"/>
                  </a:rPr>
                  <a:t>Force(frame magnet)      =    Magnetic </a:t>
                </a:r>
                <a:r>
                  <a:rPr lang="en-US" sz="1800" dirty="0">
                    <a:latin typeface="Times New Roman" pitchFamily="18" charset="0"/>
                    <a:cs typeface="Times New Roman" pitchFamily="18" charset="0"/>
                  </a:rPr>
                  <a:t>Force x No.of </a:t>
                </a:r>
                <a:r>
                  <a:rPr lang="en-US" sz="1800" dirty="0" smtClean="0">
                    <a:latin typeface="Times New Roman" pitchFamily="18" charset="0"/>
                    <a:cs typeface="Times New Roman" pitchFamily="18" charset="0"/>
                  </a:rPr>
                  <a:t> Magnet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10.11 </a:t>
                </a:r>
                <a:r>
                  <a:rPr lang="en-US" sz="1800" dirty="0">
                    <a:latin typeface="Times New Roman" pitchFamily="18" charset="0"/>
                    <a:cs typeface="Times New Roman" pitchFamily="18" charset="0"/>
                  </a:rPr>
                  <a:t>x 2</a:t>
                </a:r>
              </a:p>
              <a:p>
                <a:pPr marL="0" indent="0">
                  <a:buNone/>
                </a:pPr>
                <a:r>
                  <a:rPr lang="en-US" sz="1800" dirty="0" smtClean="0">
                    <a:latin typeface="Times New Roman" pitchFamily="18" charset="0"/>
                    <a:cs typeface="Times New Roman" pitchFamily="18" charset="0"/>
                  </a:rPr>
                  <a:t>   				 =    20.22 N</a:t>
                </a:r>
              </a:p>
              <a:p>
                <a:pPr marL="0" indent="0">
                  <a:buNone/>
                </a:pPr>
                <a:r>
                  <a:rPr lang="en-US" sz="1800" dirty="0">
                    <a:latin typeface="Times New Roman" pitchFamily="18" charset="0"/>
                    <a:cs typeface="Times New Roman" pitchFamily="18" charset="0"/>
                  </a:rPr>
                  <a:t>Total Magnetic </a:t>
                </a:r>
                <a:r>
                  <a:rPr lang="en-US" sz="1800" dirty="0" smtClean="0">
                    <a:latin typeface="Times New Roman" pitchFamily="18" charset="0"/>
                    <a:cs typeface="Times New Roman" pitchFamily="18" charset="0"/>
                  </a:rPr>
                  <a:t>Force(axle </a:t>
                </a:r>
                <a:r>
                  <a:rPr lang="en-US" sz="1800" dirty="0">
                    <a:latin typeface="Times New Roman" pitchFamily="18" charset="0"/>
                    <a:cs typeface="Times New Roman" pitchFamily="18" charset="0"/>
                  </a:rPr>
                  <a:t>magnet</a:t>
                </a:r>
                <a:r>
                  <a:rPr lang="en-US" sz="1800" dirty="0" smtClean="0">
                    <a:latin typeface="Times New Roman" pitchFamily="18" charset="0"/>
                    <a:cs typeface="Times New Roman" pitchFamily="18" charset="0"/>
                  </a:rPr>
                  <a:t>)	 =   Magnetic </a:t>
                </a:r>
                <a:r>
                  <a:rPr lang="en-US" sz="1800" dirty="0">
                    <a:latin typeface="Times New Roman" pitchFamily="18" charset="0"/>
                    <a:cs typeface="Times New Roman" pitchFamily="18" charset="0"/>
                  </a:rPr>
                  <a:t>Force x </a:t>
                </a:r>
                <a:r>
                  <a:rPr lang="en-US" sz="1800" dirty="0" smtClean="0">
                    <a:latin typeface="Times New Roman" pitchFamily="18" charset="0"/>
                    <a:cs typeface="Times New Roman" pitchFamily="18" charset="0"/>
                  </a:rPr>
                  <a:t>No.of  </a:t>
                </a:r>
                <a:r>
                  <a:rPr lang="en-US" sz="1800" dirty="0">
                    <a:latin typeface="Times New Roman" pitchFamily="18" charset="0"/>
                    <a:cs typeface="Times New Roman" pitchFamily="18" charset="0"/>
                  </a:rPr>
                  <a:t>Magnet			</a:t>
                </a:r>
                <a:r>
                  <a:rPr lang="en-US" sz="1800" dirty="0" smtClean="0">
                    <a:latin typeface="Times New Roman" pitchFamily="18" charset="0"/>
                    <a:cs typeface="Times New Roman" pitchFamily="18" charset="0"/>
                  </a:rPr>
                  <a:t>                                 =   0.946 </a:t>
                </a:r>
                <a:r>
                  <a:rPr lang="en-US" sz="1800" dirty="0">
                    <a:latin typeface="Times New Roman" pitchFamily="18" charset="0"/>
                    <a:cs typeface="Times New Roman" pitchFamily="18" charset="0"/>
                  </a:rPr>
                  <a:t>x 2</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1.892 N</a:t>
                </a:r>
              </a:p>
              <a:p>
                <a:pPr marL="0" indent="0">
                  <a:buNone/>
                </a:pPr>
                <a:r>
                  <a:rPr lang="en-US" sz="1800" b="1" dirty="0">
                    <a:latin typeface="Times New Roman" pitchFamily="18" charset="0"/>
                    <a:cs typeface="Times New Roman" pitchFamily="18" charset="0"/>
                  </a:rPr>
                  <a:t>Total Magnetic </a:t>
                </a:r>
                <a:r>
                  <a:rPr lang="en-US" sz="1800" b="1" dirty="0" smtClean="0">
                    <a:latin typeface="Times New Roman" pitchFamily="18" charset="0"/>
                    <a:cs typeface="Times New Roman" pitchFamily="18" charset="0"/>
                  </a:rPr>
                  <a:t>Force		 =   22.112N</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593" t="-674"/>
                </a:stretch>
              </a:blipFill>
            </p:spPr>
            <p:txBody>
              <a:bodyPr/>
              <a:lstStyle/>
              <a:p>
                <a:r>
                  <a:rPr lang="en-US">
                    <a:noFill/>
                  </a:rPr>
                  <a:t> </a:t>
                </a:r>
              </a:p>
            </p:txBody>
          </p:sp>
        </mc:Fallback>
      </mc:AlternateContent>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170957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LOAD CALCULATION:</a:t>
            </a:r>
            <a:endParaRPr lang="en-US" sz="3600" b="1" dirty="0">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normAutofit/>
              </a:bodyPr>
              <a:lstStyle/>
              <a:p>
                <a:pPr marL="0" indent="0">
                  <a:buNone/>
                </a:pPr>
                <a:r>
                  <a:rPr lang="en-US" sz="1800" b="1" dirty="0">
                    <a:latin typeface="Times New Roman" pitchFamily="18" charset="0"/>
                    <a:cs typeface="Times New Roman" pitchFamily="18" charset="0"/>
                  </a:rPr>
                  <a:t>LOAD CARRYING </a:t>
                </a:r>
                <a:r>
                  <a:rPr lang="en-US" sz="1800" b="1" dirty="0" smtClean="0">
                    <a:latin typeface="Times New Roman" pitchFamily="18" charset="0"/>
                    <a:cs typeface="Times New Roman" pitchFamily="18" charset="0"/>
                  </a:rPr>
                  <a:t>CAPACITY</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Load </a:t>
                </a:r>
                <a:r>
                  <a:rPr lang="en-US" sz="2000" dirty="0">
                    <a:latin typeface="Times New Roman" pitchFamily="18" charset="0"/>
                    <a:cs typeface="Times New Roman" pitchFamily="18" charset="0"/>
                  </a:rPr>
                  <a:t>carrying capacity		=	</a:t>
                </a:r>
                <a14:m>
                  <m:oMath xmlns:m="http://schemas.openxmlformats.org/officeDocument/2006/math">
                    <m:f>
                      <m:fPr>
                        <m:ctrlPr>
                          <a:rPr lang="en-US" sz="2000" i="1">
                            <a:latin typeface="Cambria Math"/>
                          </a:rPr>
                        </m:ctrlPr>
                      </m:fPr>
                      <m:num>
                        <m:r>
                          <a:rPr lang="en-US" sz="2000" i="1">
                            <a:latin typeface="Cambria Math"/>
                          </a:rPr>
                          <m:t>𝑇𝑜𝑡𝑎𝑙</m:t>
                        </m:r>
                        <m:r>
                          <a:rPr lang="en-US" sz="2000" i="1">
                            <a:latin typeface="Cambria Math"/>
                          </a:rPr>
                          <m:t> </m:t>
                        </m:r>
                        <m:r>
                          <a:rPr lang="en-US" sz="2000" i="1">
                            <a:latin typeface="Cambria Math"/>
                          </a:rPr>
                          <m:t>𝑀𝑎𝑔𝑛𝑒𝑡𝑖𝑐</m:t>
                        </m:r>
                        <m:r>
                          <a:rPr lang="en-US" sz="2000" i="1">
                            <a:latin typeface="Cambria Math"/>
                          </a:rPr>
                          <m:t> </m:t>
                        </m:r>
                        <m:r>
                          <a:rPr lang="en-US" sz="2000" i="1">
                            <a:latin typeface="Cambria Math"/>
                          </a:rPr>
                          <m:t>𝐹𝑜𝑟𝑐𝑒</m:t>
                        </m:r>
                      </m:num>
                      <m:den>
                        <m:r>
                          <a:rPr lang="en-US" sz="2000" i="1">
                            <a:latin typeface="Cambria Math"/>
                          </a:rPr>
                          <m:t>9.81</m:t>
                        </m:r>
                      </m:den>
                    </m:f>
                  </m:oMath>
                </a14:m>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22.112/9.81</a:t>
                </a:r>
              </a:p>
              <a:p>
                <a:pPr marL="0" indent="0">
                  <a:buNone/>
                </a:pPr>
                <a:r>
                  <a:rPr lang="en-US" sz="2000" dirty="0" smtClean="0">
                    <a:latin typeface="Times New Roman" pitchFamily="18" charset="0"/>
                    <a:cs typeface="Times New Roman" pitchFamily="18" charset="0"/>
                  </a:rPr>
                  <a:t>         Load </a:t>
                </a:r>
                <a:r>
                  <a:rPr lang="en-US" sz="2000" dirty="0">
                    <a:latin typeface="Times New Roman" pitchFamily="18" charset="0"/>
                    <a:cs typeface="Times New Roman" pitchFamily="18" charset="0"/>
                  </a:rPr>
                  <a:t>carrying capacity		=	</a:t>
                </a:r>
                <a:r>
                  <a:rPr lang="en-US" sz="2000" b="1" dirty="0" smtClean="0">
                    <a:latin typeface="Times New Roman" pitchFamily="18" charset="0"/>
                    <a:cs typeface="Times New Roman" pitchFamily="18" charset="0"/>
                  </a:rPr>
                  <a:t>2.25 </a:t>
                </a:r>
                <a:r>
                  <a:rPr lang="en-US" sz="2000" b="1" dirty="0">
                    <a:latin typeface="Times New Roman" pitchFamily="18" charset="0"/>
                    <a:cs typeface="Times New Roman" pitchFamily="18" charset="0"/>
                  </a:rPr>
                  <a:t>k</a:t>
                </a:r>
                <a:r>
                  <a:rPr lang="en-US" sz="2000" b="1" dirty="0" smtClean="0">
                    <a:latin typeface="Times New Roman" pitchFamily="18" charset="0"/>
                    <a:cs typeface="Times New Roman" pitchFamily="18" charset="0"/>
                  </a:rPr>
                  <a:t>g</a:t>
                </a:r>
                <a:endParaRPr lang="en-US" sz="2000" b="1"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cstate="print"/>
                <a:stretch>
                  <a:fillRect l="-593" t="-674"/>
                </a:stretch>
              </a:blipFill>
            </p:spPr>
            <p:txBody>
              <a:bodyPr/>
              <a:lstStyle/>
              <a:p>
                <a:r>
                  <a:rPr lang="en-US">
                    <a:noFill/>
                  </a:rPr>
                  <a:t> </a:t>
                </a:r>
              </a:p>
            </p:txBody>
          </p:sp>
        </mc:Fallback>
      </mc:AlternateContent>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250904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smtClean="0">
                <a:latin typeface="Times New Roman" pitchFamily="18" charset="0"/>
                <a:cs typeface="Times New Roman" pitchFamily="18" charset="0"/>
              </a:rPr>
              <a:t>LOAD CARRYING CAPACITY FOR VARIOUS TYPES OF MAGNETS</a:t>
            </a:r>
            <a:endParaRPr lang="en-US" sz="3200"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078291017"/>
              </p:ext>
            </p:extLst>
          </p:nvPr>
        </p:nvGraphicFramePr>
        <p:xfrm>
          <a:off x="457200" y="1600200"/>
          <a:ext cx="8229600" cy="5041900"/>
        </p:xfrm>
        <a:graphic>
          <a:graphicData uri="http://schemas.openxmlformats.org/drawingml/2006/table">
            <a:tbl>
              <a:tblPr firstRow="1" bandRow="1">
                <a:tableStyleId>{5940675A-B579-460E-94D1-54222C63F5DA}</a:tableStyleId>
              </a:tblPr>
              <a:tblGrid>
                <a:gridCol w="1645920"/>
                <a:gridCol w="1645920"/>
                <a:gridCol w="1645920"/>
                <a:gridCol w="1645920"/>
                <a:gridCol w="1645920"/>
              </a:tblGrid>
              <a:tr h="825500">
                <a:tc>
                  <a:txBody>
                    <a:bodyPr/>
                    <a:lstStyle/>
                    <a:p>
                      <a:pPr algn="ctr"/>
                      <a:r>
                        <a:rPr lang="en-US" sz="1800" b="1" dirty="0" smtClean="0">
                          <a:latin typeface="Times New Roman" pitchFamily="18" charset="0"/>
                          <a:cs typeface="Times New Roman" pitchFamily="18" charset="0"/>
                        </a:rPr>
                        <a:t>TYPE</a:t>
                      </a:r>
                      <a:r>
                        <a:rPr lang="en-US" sz="1800" b="1" baseline="0" dirty="0" smtClean="0">
                          <a:latin typeface="Times New Roman" pitchFamily="18" charset="0"/>
                          <a:cs typeface="Times New Roman" pitchFamily="18" charset="0"/>
                        </a:rPr>
                        <a:t> OF MAGNET</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GRADE</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Br VALUE</a:t>
                      </a:r>
                    </a:p>
                    <a:p>
                      <a:pPr algn="ctr"/>
                      <a:r>
                        <a:rPr lang="en-US" sz="1800" b="1" dirty="0" smtClean="0">
                          <a:latin typeface="Times New Roman" pitchFamily="18" charset="0"/>
                          <a:cs typeface="Times New Roman" pitchFamily="18" charset="0"/>
                        </a:rPr>
                        <a:t>(Tesla)</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MAGNETIC INDUCTION</a:t>
                      </a:r>
                    </a:p>
                    <a:p>
                      <a:pPr algn="ctr"/>
                      <a:r>
                        <a:rPr lang="en-US" sz="1800" b="1" dirty="0" smtClean="0">
                          <a:latin typeface="Times New Roman" pitchFamily="18" charset="0"/>
                          <a:cs typeface="Times New Roman" pitchFamily="18" charset="0"/>
                        </a:rPr>
                        <a:t>(Tesla)</a:t>
                      </a:r>
                      <a:endParaRPr lang="en-US" sz="1800" b="1" dirty="0">
                        <a:latin typeface="Times New Roman" pitchFamily="18" charset="0"/>
                        <a:cs typeface="Times New Roman" pitchFamily="18" charset="0"/>
                      </a:endParaRPr>
                    </a:p>
                  </a:txBody>
                  <a:tcPr/>
                </a:tc>
                <a:tc>
                  <a:txBody>
                    <a:bodyPr/>
                    <a:lstStyle/>
                    <a:p>
                      <a:pPr algn="ctr"/>
                      <a:r>
                        <a:rPr lang="en-US" sz="1800" b="1" dirty="0" smtClean="0">
                          <a:latin typeface="Times New Roman" pitchFamily="18" charset="0"/>
                          <a:cs typeface="Times New Roman" pitchFamily="18" charset="0"/>
                        </a:rPr>
                        <a:t>LOAD CARRYING</a:t>
                      </a:r>
                    </a:p>
                    <a:p>
                      <a:pPr algn="ctr"/>
                      <a:r>
                        <a:rPr lang="en-US" sz="1800" b="1" dirty="0" smtClean="0">
                          <a:latin typeface="Times New Roman" pitchFamily="18" charset="0"/>
                          <a:cs typeface="Times New Roman" pitchFamily="18" charset="0"/>
                        </a:rPr>
                        <a:t>(kg)</a:t>
                      </a:r>
                      <a:endParaRPr lang="en-US" sz="1800" b="1" dirty="0">
                        <a:latin typeface="Times New Roman" pitchFamily="18" charset="0"/>
                        <a:cs typeface="Times New Roman" pitchFamily="18" charset="0"/>
                      </a:endParaRPr>
                    </a:p>
                  </a:txBody>
                  <a:tcPr/>
                </a:tc>
              </a:tr>
              <a:tr h="825500">
                <a:tc>
                  <a:txBody>
                    <a:bodyPr/>
                    <a:lstStyle/>
                    <a:p>
                      <a:pPr algn="ctr"/>
                      <a:r>
                        <a:rPr lang="en-US" dirty="0" smtClean="0">
                          <a:latin typeface="Times New Roman" pitchFamily="18" charset="0"/>
                          <a:cs typeface="Times New Roman" pitchFamily="18" charset="0"/>
                        </a:rPr>
                        <a:t>NdFeB</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N-EECN52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1.42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0.397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18.79</a:t>
                      </a:r>
                      <a:endParaRPr lang="en-US" dirty="0">
                        <a:latin typeface="Times New Roman" pitchFamily="18" charset="0"/>
                        <a:cs typeface="Times New Roman" pitchFamily="18" charset="0"/>
                      </a:endParaRPr>
                    </a:p>
                  </a:txBody>
                  <a:tcPr/>
                </a:tc>
              </a:tr>
              <a:tr h="825500">
                <a:tc>
                  <a:txBody>
                    <a:bodyPr/>
                    <a:lstStyle/>
                    <a:p>
                      <a:pPr algn="ctr"/>
                      <a:r>
                        <a:rPr lang="en-US" dirty="0" smtClean="0">
                          <a:latin typeface="Times New Roman" pitchFamily="18" charset="0"/>
                          <a:cs typeface="Times New Roman" pitchFamily="18" charset="0"/>
                        </a:rPr>
                        <a:t>Alnico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LNG52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0.363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15.60</a:t>
                      </a:r>
                      <a:endParaRPr lang="en-US" dirty="0">
                        <a:latin typeface="Times New Roman" pitchFamily="18" charset="0"/>
                        <a:cs typeface="Times New Roman" pitchFamily="18" charset="0"/>
                      </a:endParaRPr>
                    </a:p>
                  </a:txBody>
                  <a:tcPr/>
                </a:tc>
              </a:tr>
              <a:tr h="825500">
                <a:tc>
                  <a:txBody>
                    <a:bodyPr/>
                    <a:lstStyle/>
                    <a:p>
                      <a:pPr algn="ctr"/>
                      <a:r>
                        <a:rPr lang="en-US" dirty="0" smtClean="0">
                          <a:latin typeface="Times New Roman" pitchFamily="18" charset="0"/>
                          <a:cs typeface="Times New Roman" pitchFamily="18" charset="0"/>
                        </a:rPr>
                        <a:t>NdFeB</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EH-EECN35EH</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0.334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13.33</a:t>
                      </a:r>
                      <a:endParaRPr lang="en-US" dirty="0">
                        <a:latin typeface="Times New Roman" pitchFamily="18" charset="0"/>
                        <a:cs typeface="Times New Roman" pitchFamily="18" charset="0"/>
                      </a:endParaRPr>
                    </a:p>
                  </a:txBody>
                  <a:tcPr/>
                </a:tc>
              </a:tr>
              <a:tr h="825500">
                <a:tc>
                  <a:txBody>
                    <a:bodyPr/>
                    <a:lstStyle/>
                    <a:p>
                      <a:pPr algn="ctr"/>
                      <a:r>
                        <a:rPr lang="en-US" dirty="0" smtClean="0">
                          <a:latin typeface="Times New Roman" pitchFamily="18" charset="0"/>
                          <a:cs typeface="Times New Roman" pitchFamily="18" charset="0"/>
                        </a:rPr>
                        <a:t>Samarium cobalt</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EEC2:17-33</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0.3265</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6.37</a:t>
                      </a:r>
                      <a:endParaRPr lang="en-US" dirty="0">
                        <a:latin typeface="Times New Roman" pitchFamily="18" charset="0"/>
                        <a:cs typeface="Times New Roman" pitchFamily="18" charset="0"/>
                      </a:endParaRPr>
                    </a:p>
                  </a:txBody>
                  <a:tcPr/>
                </a:tc>
              </a:tr>
              <a:tr h="825500">
                <a:tc>
                  <a:txBody>
                    <a:bodyPr/>
                    <a:lstStyle/>
                    <a:p>
                      <a:pPr algn="ctr"/>
                      <a:r>
                        <a:rPr lang="en-US" dirty="0" smtClean="0">
                          <a:latin typeface="Times New Roman" pitchFamily="18" charset="0"/>
                          <a:cs typeface="Times New Roman" pitchFamily="18" charset="0"/>
                        </a:rPr>
                        <a:t>Alnico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FLNG34</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0.307</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11.22</a:t>
                      </a:r>
                      <a:endParaRPr lang="en-US" dirty="0">
                        <a:latin typeface="Times New Roman" pitchFamily="18" charset="0"/>
                        <a:cs typeface="Times New Roman" pitchFamily="18" charset="0"/>
                      </a:endParaRPr>
                    </a:p>
                  </a:txBody>
                  <a:tcPr/>
                </a:tc>
              </a:tr>
            </a:tbl>
          </a:graphicData>
        </a:graphic>
      </p:graphicFrame>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95598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FABRICATION PROCEDURE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General procedure for fabricating a magnetic bearing is one magnet should be placed on the frame and be clamped.</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The machining is done for stainless steel shaft like turning, facing and threading.</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Another magnet should be placed on the shaft with same poles which repulse each other.</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Drilling is done in wood piece and frame magnet is clamped with nut and bolts.</a:t>
            </a:r>
          </a:p>
          <a:p>
            <a:pPr marL="514350" indent="-514350" algn="just">
              <a:lnSpc>
                <a:spcPct val="150000"/>
              </a:lnSpc>
              <a:buFont typeface="+mj-lt"/>
              <a:buAutoNum type="arabicPeriod"/>
            </a:pPr>
            <a:r>
              <a:rPr lang="en-US" sz="2400" dirty="0" smtClean="0">
                <a:latin typeface="Times New Roman" pitchFamily="18" charset="0"/>
                <a:cs typeface="Times New Roman" pitchFamily="18" charset="0"/>
              </a:rPr>
              <a:t>Place the shaft in between the frame magnet.</a:t>
            </a: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542384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IN" sz="3600" b="1" dirty="0">
                <a:latin typeface="Times New Roman" pitchFamily="18" charset="0"/>
                <a:cs typeface="Times New Roman" pitchFamily="18" charset="0"/>
              </a:rPr>
              <a:t>FABRICATED </a:t>
            </a:r>
            <a:r>
              <a:rPr lang="en-IN" sz="3600" b="1" dirty="0" smtClean="0">
                <a:latin typeface="Times New Roman" pitchFamily="18" charset="0"/>
                <a:cs typeface="Times New Roman" pitchFamily="18" charset="0"/>
              </a:rPr>
              <a:t>SETUP:</a:t>
            </a:r>
            <a:endParaRPr lang="en-US" sz="3600" dirty="0"/>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pic>
        <p:nvPicPr>
          <p:cNvPr id="1030" name="Picture 6" descr="C:\Users\Admin\Desktop\FINAL REVIEW\New folder\IMG_20150924_185405.jp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72353" y="1447800"/>
            <a:ext cx="3622040" cy="2362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1" name="Picture 7" descr="C:\Users\Admin\Desktop\FINAL REVIEW\New folder\IMG_20150925_063929.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18050" y="1447800"/>
            <a:ext cx="3721100" cy="2324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C:\Users\Admin\Desktop\FINAL REVIEW\New folder\IMG_20150925_063913.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18050" y="3962400"/>
            <a:ext cx="3721100" cy="2415382"/>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2" descr="D:\prt\axle\parts\IMG_20150909_183507.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85800" y="3962400"/>
            <a:ext cx="3572460" cy="24153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23718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b="1" dirty="0">
                <a:latin typeface="Times New Roman" panose="02020603050405020304" pitchFamily="18" charset="0"/>
                <a:cs typeface="Times New Roman" panose="02020603050405020304" pitchFamily="18" charset="0"/>
              </a:rPr>
              <a:t>COST ESTIMATION</a:t>
            </a:r>
            <a:r>
              <a:rPr lang="en-GB" sz="3600" b="1" dirty="0" smtClean="0">
                <a:latin typeface="Times New Roman" panose="02020603050405020304" pitchFamily="18" charset="0"/>
                <a:cs typeface="Times New Roman" panose="02020603050405020304" pitchFamily="18" charset="0"/>
              </a:rPr>
              <a:t>:</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52912609"/>
              </p:ext>
            </p:extLst>
          </p:nvPr>
        </p:nvGraphicFramePr>
        <p:xfrm>
          <a:off x="457200" y="1600200"/>
          <a:ext cx="8229600" cy="4953000"/>
        </p:xfrm>
        <a:graphic>
          <a:graphicData uri="http://schemas.openxmlformats.org/drawingml/2006/table">
            <a:tbl>
              <a:tblPr firstRow="1" bandRow="1">
                <a:tableStyleId>{5940675A-B579-460E-94D1-54222C63F5DA}</a:tableStyleId>
              </a:tblPr>
              <a:tblGrid>
                <a:gridCol w="4114800"/>
                <a:gridCol w="4114800"/>
              </a:tblGrid>
              <a:tr h="619125">
                <a:tc>
                  <a:txBody>
                    <a:bodyPr/>
                    <a:lstStyle/>
                    <a:p>
                      <a:pPr algn="ctr"/>
                      <a:r>
                        <a:rPr lang="en-US" sz="3200" dirty="0" smtClean="0">
                          <a:latin typeface="Times New Roman" pitchFamily="18" charset="0"/>
                          <a:cs typeface="Times New Roman" pitchFamily="18" charset="0"/>
                        </a:rPr>
                        <a:t>COMPONENTS</a:t>
                      </a:r>
                      <a:endParaRPr lang="en-US" sz="3200" dirty="0">
                        <a:latin typeface="Times New Roman" pitchFamily="18" charset="0"/>
                        <a:cs typeface="Times New Roman" pitchFamily="18" charset="0"/>
                      </a:endParaRPr>
                    </a:p>
                  </a:txBody>
                  <a:tcPr/>
                </a:tc>
                <a:tc>
                  <a:txBody>
                    <a:bodyPr/>
                    <a:lstStyle/>
                    <a:p>
                      <a:pPr algn="ctr"/>
                      <a:r>
                        <a:rPr lang="en-US" sz="3200" dirty="0" smtClean="0">
                          <a:latin typeface="Times New Roman" pitchFamily="18" charset="0"/>
                          <a:cs typeface="Times New Roman" pitchFamily="18" charset="0"/>
                        </a:rPr>
                        <a:t>COSTS (Rs)</a:t>
                      </a:r>
                      <a:endParaRPr lang="en-US" sz="32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Magnets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500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Stainless steel</a:t>
                      </a:r>
                      <a:r>
                        <a:rPr lang="en-US" sz="2400" baseline="0" dirty="0" smtClean="0">
                          <a:latin typeface="Times New Roman" pitchFamily="18" charset="0"/>
                          <a:cs typeface="Times New Roman" pitchFamily="18" charset="0"/>
                        </a:rPr>
                        <a:t> shaft</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Wood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Shaft machining </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400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Carpentry works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Nuts</a:t>
                      </a:r>
                      <a:r>
                        <a:rPr lang="en-US" sz="2400" baseline="0" dirty="0" smtClean="0">
                          <a:latin typeface="Times New Roman" pitchFamily="18" charset="0"/>
                          <a:cs typeface="Times New Roman" pitchFamily="18" charset="0"/>
                        </a:rPr>
                        <a:t>, Bolts, Clamps</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100</a:t>
                      </a:r>
                      <a:endParaRPr lang="en-US" sz="2400" dirty="0">
                        <a:latin typeface="Times New Roman" pitchFamily="18" charset="0"/>
                        <a:cs typeface="Times New Roman" pitchFamily="18" charset="0"/>
                      </a:endParaRPr>
                    </a:p>
                  </a:txBody>
                  <a:tcPr/>
                </a:tc>
              </a:tr>
              <a:tr h="619125">
                <a:tc>
                  <a:txBody>
                    <a:bodyPr/>
                    <a:lstStyle/>
                    <a:p>
                      <a:r>
                        <a:rPr lang="en-US" sz="2400" dirty="0" smtClean="0">
                          <a:latin typeface="Times New Roman" pitchFamily="18" charset="0"/>
                          <a:cs typeface="Times New Roman" pitchFamily="18" charset="0"/>
                        </a:rPr>
                        <a:t>TOTAL</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Rs.1,400</a:t>
                      </a:r>
                      <a:endParaRPr lang="en-US" sz="2400" dirty="0">
                        <a:latin typeface="Times New Roman" pitchFamily="18" charset="0"/>
                        <a:cs typeface="Times New Roman" pitchFamily="18" charset="0"/>
                      </a:endParaRPr>
                    </a:p>
                  </a:txBody>
                  <a:tcPr/>
                </a:tc>
              </a:tr>
            </a:tbl>
          </a:graphicData>
        </a:graphic>
      </p:graphicFrame>
      <p:sp>
        <p:nvSpPr>
          <p:cNvPr id="7" name="TextBox 6"/>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445914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b="1" dirty="0">
                <a:latin typeface="Times New Roman" pitchFamily="18" charset="0"/>
                <a:cs typeface="Times New Roman" pitchFamily="18" charset="0"/>
              </a:rPr>
              <a:t>RESULT AND DISCUSSION</a:t>
            </a:r>
            <a:r>
              <a:rPr lang="en-IN" sz="3600" b="1" dirty="0" smtClean="0">
                <a:latin typeface="Times New Roman" pitchFamily="18" charset="0"/>
                <a:cs typeface="Times New Roman" pitchFamily="18" charset="0"/>
              </a:rPr>
              <a:t>:</a:t>
            </a:r>
            <a:endParaRPr lang="en-US" sz="3600" b="1" dirty="0"/>
          </a:p>
        </p:txBody>
      </p:sp>
      <p:sp>
        <p:nvSpPr>
          <p:cNvPr id="3" name="Content Placeholder 2"/>
          <p:cNvSpPr>
            <a:spLocks noGrp="1"/>
          </p:cNvSpPr>
          <p:nvPr>
            <p:ph idx="1"/>
          </p:nvPr>
        </p:nvSpPr>
        <p:spPr/>
        <p:txBody>
          <a:bodyPr>
            <a:normAutofit/>
          </a:bodyPr>
          <a:lstStyle/>
          <a:p>
            <a:pPr algn="just"/>
            <a:r>
              <a:rPr lang="en-US" sz="2800" dirty="0" smtClean="0">
                <a:latin typeface="Times New Roman" pitchFamily="18" charset="0"/>
                <a:cs typeface="Times New Roman" pitchFamily="18" charset="0"/>
              </a:rPr>
              <a:t>The project was done with various machining processes such as turning, facing, drilling and threading.</a:t>
            </a:r>
          </a:p>
          <a:p>
            <a:pPr algn="just"/>
            <a:r>
              <a:rPr lang="en-US" sz="2800" dirty="0" smtClean="0">
                <a:latin typeface="Times New Roman" pitchFamily="18" charset="0"/>
                <a:cs typeface="Times New Roman" pitchFamily="18" charset="0"/>
              </a:rPr>
              <a:t>From this project we have learnt that the magnetic bearing can be done by using ring type permanent magnet.</a:t>
            </a:r>
          </a:p>
          <a:p>
            <a:pPr algn="just"/>
            <a:r>
              <a:rPr lang="en-US" sz="2800" dirty="0" smtClean="0">
                <a:latin typeface="Times New Roman" pitchFamily="18" charset="0"/>
                <a:cs typeface="Times New Roman" pitchFamily="18" charset="0"/>
              </a:rPr>
              <a:t>As the grade of magnets increases magnetic field also get increases and stiffness of magnet is also get increased.</a:t>
            </a: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558672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sz="2800" dirty="0" smtClean="0">
                <a:latin typeface="Times New Roman" pitchFamily="18" charset="0"/>
                <a:cs typeface="Times New Roman" pitchFamily="18" charset="0"/>
              </a:rPr>
              <a:t>	In </a:t>
            </a:r>
            <a:r>
              <a:rPr lang="en-IN" sz="2800" dirty="0">
                <a:latin typeface="Times New Roman" pitchFamily="18" charset="0"/>
                <a:cs typeface="Times New Roman" pitchFamily="18" charset="0"/>
              </a:rPr>
              <a:t>order to transfer power through bearing, lubrication is required to avoid friction between rotating parts hence magnetic bearing is used to avoid friction between rotating parts without </a:t>
            </a:r>
            <a:r>
              <a:rPr lang="en-IN" sz="2800" dirty="0" smtClean="0">
                <a:latin typeface="Times New Roman" pitchFamily="18" charset="0"/>
                <a:cs typeface="Times New Roman" pitchFamily="18" charset="0"/>
              </a:rPr>
              <a:t>lubricating parts.</a:t>
            </a:r>
          </a:p>
          <a:p>
            <a:pPr marL="0" indent="0" algn="just">
              <a:buNone/>
            </a:pPr>
            <a:endParaRPr lang="en-US" sz="2800" dirty="0">
              <a:latin typeface="Times New Roman" pitchFamily="18" charset="0"/>
              <a:cs typeface="Times New Roman" pitchFamily="18" charset="0"/>
            </a:endParaRP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1724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ABSTRACT: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smtClean="0">
                <a:latin typeface="Times New Roman" pitchFamily="18" charset="0"/>
                <a:cs typeface="Times New Roman" pitchFamily="18" charset="0"/>
              </a:rPr>
              <a:t>Generally bearings are used to place shaft stable and transmit rotatory motion from one part to another without any losses.  There are various types of bearing used in rotatory transmission such as ball bearing, roller bearing, jewel bearing, taper bearing, journal bearing. All these bearing are required lubrication. </a:t>
            </a:r>
          </a:p>
          <a:p>
            <a:pPr algn="just"/>
            <a:r>
              <a:rPr lang="en-US" sz="2600" dirty="0" smtClean="0">
                <a:latin typeface="Times New Roman" pitchFamily="18" charset="0"/>
                <a:cs typeface="Times New Roman" pitchFamily="18" charset="0"/>
              </a:rPr>
              <a:t>Our project deals with design and fabrication of magnetic bearing, this bearing replaces the above bearings by no lubrication purposes and produce very less amount of friction.</a:t>
            </a:r>
            <a:endParaRPr lang="en-US" sz="2600" dirty="0">
              <a:latin typeface="Times New Roman" pitchFamily="18" charset="0"/>
              <a:cs typeface="Times New Roman" pitchFamily="18" charset="0"/>
            </a:endParaRP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2136057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REFERENCES: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Pranab </a:t>
            </a:r>
            <a:r>
              <a:rPr lang="en-US" sz="2400" dirty="0" smtClean="0">
                <a:latin typeface="Times New Roman" pitchFamily="18" charset="0"/>
                <a:cs typeface="Times New Roman" pitchFamily="18" charset="0"/>
              </a:rPr>
              <a:t>Samanta and </a:t>
            </a:r>
            <a:r>
              <a:rPr lang="en-US" sz="2400" dirty="0">
                <a:latin typeface="Times New Roman" pitchFamily="18" charset="0"/>
                <a:cs typeface="Times New Roman" pitchFamily="18" charset="0"/>
              </a:rPr>
              <a:t>Harish Hirani </a:t>
            </a:r>
            <a:r>
              <a:rPr lang="en-US" sz="2400" dirty="0" smtClean="0">
                <a:latin typeface="Times New Roman" pitchFamily="18" charset="0"/>
                <a:cs typeface="Times New Roman" pitchFamily="18" charset="0"/>
              </a:rPr>
              <a:t>,”Magnetic </a:t>
            </a:r>
            <a:r>
              <a:rPr lang="en-US" sz="2400" dirty="0">
                <a:latin typeface="Times New Roman" pitchFamily="18" charset="0"/>
                <a:cs typeface="Times New Roman" pitchFamily="18" charset="0"/>
              </a:rPr>
              <a:t>Bearing Conﬁgurations: Theoretical and Experimental </a:t>
            </a:r>
            <a:r>
              <a:rPr lang="en-US" sz="2400" dirty="0" smtClean="0">
                <a:latin typeface="Times New Roman" pitchFamily="18" charset="0"/>
                <a:cs typeface="Times New Roman" pitchFamily="18" charset="0"/>
              </a:rPr>
              <a:t>Studies” Department </a:t>
            </a:r>
            <a:r>
              <a:rPr lang="en-US" sz="2400" dirty="0">
                <a:latin typeface="Times New Roman" pitchFamily="18" charset="0"/>
                <a:cs typeface="Times New Roman" pitchFamily="18" charset="0"/>
              </a:rPr>
              <a:t>of Mechanical Engineering, Indian Institute of Technology Bombay, Powai, </a:t>
            </a:r>
            <a:r>
              <a:rPr lang="en-US" sz="2400" dirty="0" smtClean="0">
                <a:latin typeface="Times New Roman" pitchFamily="18" charset="0"/>
                <a:cs typeface="Times New Roman" pitchFamily="18" charset="0"/>
              </a:rPr>
              <a:t>Mumbai</a:t>
            </a:r>
          </a:p>
          <a:p>
            <a:pPr lvl="0"/>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Torque Calculation and Analysis of Permanent-Magnetic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Gears  Yang Zhiyi, Zhao Han School of Mechanical and Automotive Engineering, Hefei University of </a:t>
            </a:r>
            <a:r>
              <a:rPr lang="en-US" sz="2400" dirty="0" smtClean="0">
                <a:latin typeface="Times New Roman" pitchFamily="18" charset="0"/>
                <a:cs typeface="Times New Roman" pitchFamily="18" charset="0"/>
              </a:rPr>
              <a:t>Technology</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www.supermagnete.de/eng/faq/how-do-u-calculate-the-magnetic-flux-density</a:t>
            </a:r>
            <a:r>
              <a:rPr lang="en-US" sz="2400" dirty="0" smtClean="0">
                <a:latin typeface="Times New Roman" pitchFamily="18" charset="0"/>
                <a:cs typeface="Times New Roman" pitchFamily="18" charset="0"/>
              </a:rPr>
              <a:t>.</a:t>
            </a: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135689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60" y="2643182"/>
            <a:ext cx="5143536" cy="923330"/>
          </a:xfrm>
          <a:prstGeom prst="rect">
            <a:avLst/>
          </a:prstGeom>
        </p:spPr>
        <p:txBody>
          <a:bodyPr wrap="square">
            <a:spAutoFit/>
          </a:bodyPr>
          <a:lstStyle/>
          <a:p>
            <a:r>
              <a:rPr lang="en-IN" sz="5400" b="1" dirty="0" smtClean="0">
                <a:latin typeface="Times New Roman" pitchFamily="18" charset="0"/>
                <a:cs typeface="Times New Roman" pitchFamily="18" charset="0"/>
              </a:rPr>
              <a:t>THANK YOU</a:t>
            </a:r>
            <a:endParaRPr lang="en-US" sz="5400" dirty="0"/>
          </a:p>
        </p:txBody>
      </p:sp>
    </p:spTree>
    <p:extLst>
      <p:ext uri="{BB962C8B-B14F-4D97-AF65-F5344CB8AC3E}">
        <p14:creationId xmlns:p14="http://schemas.microsoft.com/office/powerpoint/2010/main" xmlns="" val="407294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lgn="just">
              <a:lnSpc>
                <a:spcPct val="150000"/>
              </a:lnSpc>
              <a:buNone/>
            </a:pPr>
            <a:r>
              <a:rPr lang="en-US" sz="2600" dirty="0" smtClean="0">
                <a:latin typeface="Times New Roman" pitchFamily="18" charset="0"/>
                <a:cs typeface="Times New Roman" pitchFamily="18" charset="0"/>
              </a:rPr>
              <a:t>	A</a:t>
            </a:r>
            <a:r>
              <a:rPr lang="en-US" sz="2600" dirty="0">
                <a:latin typeface="Times New Roman" pitchFamily="18" charset="0"/>
                <a:cs typeface="Times New Roman" pitchFamily="18" charset="0"/>
              </a:rPr>
              <a:t> magnetic bearing is a </a:t>
            </a:r>
            <a:r>
              <a:rPr lang="en-US" sz="2600" dirty="0" smtClean="0">
                <a:latin typeface="Times New Roman" pitchFamily="18" charset="0"/>
                <a:cs typeface="Times New Roman" pitchFamily="18" charset="0"/>
              </a:rPr>
              <a:t>bearing that </a:t>
            </a:r>
            <a:r>
              <a:rPr lang="en-US" sz="2600" dirty="0">
                <a:latin typeface="Times New Roman" pitchFamily="18" charset="0"/>
                <a:cs typeface="Times New Roman" pitchFamily="18" charset="0"/>
              </a:rPr>
              <a:t>supports a load using magnetic </a:t>
            </a:r>
            <a:r>
              <a:rPr lang="en-US" sz="2600" dirty="0" smtClean="0">
                <a:latin typeface="Times New Roman" pitchFamily="18" charset="0"/>
                <a:cs typeface="Times New Roman" pitchFamily="18" charset="0"/>
              </a:rPr>
              <a:t>levitation. Magnetic </a:t>
            </a:r>
            <a:r>
              <a:rPr lang="en-US" sz="2600" dirty="0">
                <a:latin typeface="Times New Roman" pitchFamily="18" charset="0"/>
                <a:cs typeface="Times New Roman" pitchFamily="18" charset="0"/>
              </a:rPr>
              <a:t>bearings support moving parts without physical contact. For instance, they are able to levitate a rotating shaft and permit relative motion with very low friction and no mechanical wear. Magnetic bearings are used in several industrial applications such as electrical power generation, petroleum refinement, machine tool operation and natural gas handling.</a:t>
            </a:r>
          </a:p>
          <a:p>
            <a:pPr algn="just">
              <a:lnSpc>
                <a:spcPct val="150000"/>
              </a:lnSpc>
            </a:pPr>
            <a:endParaRPr lang="en-US" sz="2600" dirty="0">
              <a:latin typeface="Times New Roman" pitchFamily="18" charset="0"/>
              <a:cs typeface="Times New Roman" pitchFamily="18" charset="0"/>
            </a:endParaRPr>
          </a:p>
        </p:txBody>
      </p:sp>
      <p:sp>
        <p:nvSpPr>
          <p:cNvPr id="5" name="TextBox 4"/>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107407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OBJECTIVE: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design and fabricate magnetic bearing using Neodymium </a:t>
            </a:r>
            <a:r>
              <a:rPr lang="en-US" dirty="0">
                <a:latin typeface="Times New Roman" pitchFamily="18" charset="0"/>
                <a:cs typeface="Times New Roman" pitchFamily="18" charset="0"/>
              </a:rPr>
              <a:t>I</a:t>
            </a:r>
            <a:r>
              <a:rPr lang="en-US" dirty="0" smtClean="0">
                <a:latin typeface="Times New Roman" pitchFamily="18" charset="0"/>
                <a:cs typeface="Times New Roman" pitchFamily="18" charset="0"/>
              </a:rPr>
              <a:t>ron </a:t>
            </a:r>
            <a:r>
              <a:rPr lang="en-US" dirty="0">
                <a:latin typeface="Times New Roman" pitchFamily="18" charset="0"/>
                <a:cs typeface="Times New Roman" pitchFamily="18" charset="0"/>
              </a:rPr>
              <a:t>B</a:t>
            </a:r>
            <a:r>
              <a:rPr lang="en-US" dirty="0" smtClean="0">
                <a:latin typeface="Times New Roman" pitchFamily="18" charset="0"/>
                <a:cs typeface="Times New Roman" pitchFamily="18" charset="0"/>
              </a:rPr>
              <a:t>oron (NdFeB) magnet.</a:t>
            </a:r>
            <a:endParaRPr lang="en-US" dirty="0">
              <a:latin typeface="Times New Roman" pitchFamily="18" charset="0"/>
              <a:cs typeface="Times New Roman" pitchFamily="18" charset="0"/>
            </a:endParaRPr>
          </a:p>
        </p:txBody>
      </p:sp>
      <p:sp>
        <p:nvSpPr>
          <p:cNvPr id="4" name="TextBox 3"/>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18968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4148769929"/>
              </p:ext>
            </p:extLst>
          </p:nvPr>
        </p:nvGraphicFramePr>
        <p:xfrm>
          <a:off x="457200" y="1481138"/>
          <a:ext cx="8229600" cy="4480560"/>
        </p:xfrm>
        <a:graphic>
          <a:graphicData uri="http://schemas.openxmlformats.org/drawingml/2006/table">
            <a:tbl>
              <a:tblPr firstRow="1" bandRow="1">
                <a:tableStyleId>{5940675A-B579-460E-94D1-54222C63F5DA}</a:tableStyleId>
              </a:tblPr>
              <a:tblGrid>
                <a:gridCol w="762001"/>
                <a:gridCol w="1752599"/>
                <a:gridCol w="1828800"/>
                <a:gridCol w="2590801"/>
                <a:gridCol w="1295399"/>
              </a:tblGrid>
              <a:tr h="533400">
                <a:tc>
                  <a:txBody>
                    <a:bodyPr/>
                    <a:lstStyle/>
                    <a:p>
                      <a:pPr algn="ctr"/>
                      <a:r>
                        <a:rPr lang="en-US" sz="1800" dirty="0" smtClean="0">
                          <a:latin typeface="Times New Roman" pitchFamily="18" charset="0"/>
                          <a:cs typeface="Times New Roman" pitchFamily="18" charset="0"/>
                        </a:rPr>
                        <a:t>S.NO</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TITLE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AUTHOR</a:t>
                      </a:r>
                      <a:r>
                        <a:rPr lang="en-US" sz="1800" baseline="0" dirty="0" smtClean="0">
                          <a:latin typeface="Times New Roman" pitchFamily="18" charset="0"/>
                          <a:cs typeface="Times New Roman" pitchFamily="18" charset="0"/>
                        </a:rPr>
                        <a:t> NAME</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DESCRIPTION</a:t>
                      </a:r>
                      <a:endParaRPr lang="en-US" sz="1800" dirty="0">
                        <a:latin typeface="Times New Roman" pitchFamily="18" charset="0"/>
                        <a:cs typeface="Times New Roman" pitchFamily="18" charset="0"/>
                      </a:endParaRPr>
                    </a:p>
                  </a:txBody>
                  <a:tcPr/>
                </a:tc>
                <a:tc>
                  <a:txBody>
                    <a:bodyPr/>
                    <a:lstStyle/>
                    <a:p>
                      <a:pPr algn="ctr"/>
                      <a:r>
                        <a:rPr lang="en-US" sz="1800" dirty="0" smtClean="0">
                          <a:latin typeface="Times New Roman" pitchFamily="18" charset="0"/>
                          <a:cs typeface="Times New Roman" pitchFamily="18" charset="0"/>
                        </a:rPr>
                        <a:t>YEAR</a:t>
                      </a:r>
                      <a:endParaRPr lang="en-US" sz="1800" dirty="0">
                        <a:latin typeface="Times New Roman" pitchFamily="18" charset="0"/>
                        <a:cs typeface="Times New Roman" pitchFamily="18" charset="0"/>
                      </a:endParaRPr>
                    </a:p>
                  </a:txBody>
                  <a:tcPr/>
                </a:tc>
              </a:tr>
              <a:tr h="1874520">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Control Parameters of Active Magnetic Bearing Supporting Rotating</a:t>
                      </a:r>
                      <a:r>
                        <a:rPr lang="en-US" sz="1800" baseline="0" dirty="0" smtClean="0">
                          <a:latin typeface="Times New Roman" pitchFamily="18" charset="0"/>
                          <a:cs typeface="Times New Roman" pitchFamily="18" charset="0"/>
                        </a:rPr>
                        <a:t> System</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Luiz de Paula</a:t>
                      </a:r>
                      <a:r>
                        <a:rPr lang="en-US" sz="1800" baseline="0" dirty="0" smtClean="0">
                          <a:latin typeface="Times New Roman" pitchFamily="18" charset="0"/>
                          <a:cs typeface="Times New Roman" pitchFamily="18" charset="0"/>
                        </a:rPr>
                        <a:t> do Nascimento,</a:t>
                      </a:r>
                    </a:p>
                    <a:p>
                      <a:r>
                        <a:rPr lang="en-US" sz="1800" baseline="0" dirty="0" smtClean="0">
                          <a:latin typeface="Times New Roman" pitchFamily="18" charset="0"/>
                          <a:cs typeface="Times New Roman" pitchFamily="18" charset="0"/>
                        </a:rPr>
                        <a:t>Carlos Henrique de Olivira Arantes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To</a:t>
                      </a:r>
                      <a:r>
                        <a:rPr lang="en-US" sz="1800" baseline="0" dirty="0" smtClean="0">
                          <a:latin typeface="Times New Roman" pitchFamily="18" charset="0"/>
                          <a:cs typeface="Times New Roman" pitchFamily="18" charset="0"/>
                        </a:rPr>
                        <a:t> improve the exciting force of rotating system supported by Active Magnetic Bearing(AMB)</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August , 2014</a:t>
                      </a:r>
                      <a:endParaRPr lang="en-US" sz="1800" dirty="0">
                        <a:latin typeface="Times New Roman" pitchFamily="18" charset="0"/>
                        <a:cs typeface="Times New Roman" pitchFamily="18" charset="0"/>
                      </a:endParaRPr>
                    </a:p>
                  </a:txBody>
                  <a:tcPr/>
                </a:tc>
              </a:tr>
              <a:tr h="1965960">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Active Magnetic Bearing System Identification Using Current-Position</a:t>
                      </a:r>
                      <a:r>
                        <a:rPr lang="en-US" sz="1800" baseline="0" dirty="0" smtClean="0">
                          <a:latin typeface="Times New Roman" pitchFamily="18" charset="0"/>
                          <a:cs typeface="Times New Roman" pitchFamily="18" charset="0"/>
                        </a:rPr>
                        <a:t> Perturbation</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Jianhui Zhao,</a:t>
                      </a:r>
                    </a:p>
                    <a:p>
                      <a:r>
                        <a:rPr lang="en-US" sz="1800" dirty="0" smtClean="0">
                          <a:latin typeface="Times New Roman" pitchFamily="18" charset="0"/>
                          <a:cs typeface="Times New Roman" pitchFamily="18" charset="0"/>
                        </a:rPr>
                        <a:t>Mary E.F.Kasarda,</a:t>
                      </a:r>
                    </a:p>
                    <a:p>
                      <a:r>
                        <a:rPr lang="en-US" sz="1800" dirty="0" smtClean="0">
                          <a:latin typeface="Times New Roman" pitchFamily="18" charset="0"/>
                          <a:cs typeface="Times New Roman" pitchFamily="18" charset="0"/>
                        </a:rPr>
                        <a:t>Dewey Spangler,</a:t>
                      </a:r>
                    </a:p>
                    <a:p>
                      <a:r>
                        <a:rPr lang="en-US" sz="1800" dirty="0" smtClean="0">
                          <a:latin typeface="Times New Roman" pitchFamily="18" charset="0"/>
                          <a:cs typeface="Times New Roman" pitchFamily="18" charset="0"/>
                        </a:rPr>
                        <a:t>Robert Prins.</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Improved the Active Magnetic Bearing (AMB) by placing a sensor in air gap </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September,2012</a:t>
                      </a:r>
                      <a:endParaRPr lang="en-US" sz="1800" dirty="0">
                        <a:latin typeface="Times New Roman" pitchFamily="18" charset="0"/>
                        <a:cs typeface="Times New Roman" pitchFamily="18" charset="0"/>
                      </a:endParaRPr>
                    </a:p>
                  </a:txBody>
                  <a:tcPr/>
                </a:tc>
              </a:tr>
            </a:tbl>
          </a:graphicData>
        </a:graphic>
      </p:graphicFrame>
      <p:sp>
        <p:nvSpPr>
          <p:cNvPr id="2" name="Title 1"/>
          <p:cNvSpPr>
            <a:spLocks noGrp="1"/>
          </p:cNvSpPr>
          <p:nvPr>
            <p:ph type="title"/>
          </p:nvPr>
        </p:nvSpPr>
        <p:spPr/>
        <p:txBody>
          <a:bodyPr>
            <a:normAutofit/>
          </a:bodyPr>
          <a:lstStyle/>
          <a:p>
            <a:pPr algn="l"/>
            <a:r>
              <a:rPr lang="en-US" sz="3600" b="1" dirty="0" smtClean="0">
                <a:solidFill>
                  <a:schemeClr val="tx1"/>
                </a:solidFill>
                <a:latin typeface="Times New Roman" pitchFamily="18" charset="0"/>
                <a:cs typeface="Times New Roman" pitchFamily="18" charset="0"/>
              </a:rPr>
              <a:t>LITERATURE REVIEW:</a:t>
            </a:r>
            <a:endParaRPr lang="en-US" sz="3600" b="1" dirty="0">
              <a:solidFill>
                <a:schemeClr val="tx1"/>
              </a:solidFill>
              <a:latin typeface="Times New Roman" pitchFamily="18" charset="0"/>
              <a:cs typeface="Times New Roman" pitchFamily="18" charset="0"/>
            </a:endParaRPr>
          </a:p>
        </p:txBody>
      </p:sp>
      <p:sp>
        <p:nvSpPr>
          <p:cNvPr id="5" name="TextBox 4"/>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06360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xmlns="" val="713670231"/>
              </p:ext>
            </p:extLst>
          </p:nvPr>
        </p:nvGraphicFramePr>
        <p:xfrm>
          <a:off x="457200" y="685800"/>
          <a:ext cx="8229600" cy="4855241"/>
        </p:xfrm>
        <a:graphic>
          <a:graphicData uri="http://schemas.openxmlformats.org/drawingml/2006/table">
            <a:tbl>
              <a:tblPr firstRow="1" bandRow="1">
                <a:tableStyleId>{5940675A-B579-460E-94D1-54222C63F5DA}</a:tableStyleId>
              </a:tblPr>
              <a:tblGrid>
                <a:gridCol w="762000"/>
                <a:gridCol w="1752600"/>
                <a:gridCol w="1828800"/>
                <a:gridCol w="2590800"/>
                <a:gridCol w="1295400"/>
              </a:tblGrid>
              <a:tr h="585439">
                <a:tc>
                  <a:txBody>
                    <a:bodyPr/>
                    <a:lstStyle/>
                    <a:p>
                      <a:pPr algn="ctr"/>
                      <a:r>
                        <a:rPr lang="en-US" dirty="0" smtClean="0">
                          <a:latin typeface="Times New Roman" pitchFamily="18" charset="0"/>
                          <a:cs typeface="Times New Roman" pitchFamily="18" charset="0"/>
                        </a:rPr>
                        <a:t>S.NO</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AUTHOR</a:t>
                      </a:r>
                      <a:r>
                        <a:rPr lang="en-US" baseline="0" dirty="0" smtClean="0">
                          <a:latin typeface="Times New Roman" pitchFamily="18" charset="0"/>
                          <a:cs typeface="Times New Roman" pitchFamily="18" charset="0"/>
                        </a:rPr>
                        <a:t> NAME</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DESCRIPTION</a:t>
                      </a:r>
                      <a:endParaRPr lang="en-US" dirty="0">
                        <a:latin typeface="Times New Roman" pitchFamily="18" charset="0"/>
                        <a:cs typeface="Times New Roman" pitchFamily="18" charset="0"/>
                      </a:endParaRPr>
                    </a:p>
                  </a:txBody>
                  <a:tcPr/>
                </a:tc>
                <a:tc>
                  <a:txBody>
                    <a:bodyPr/>
                    <a:lstStyle/>
                    <a:p>
                      <a:pPr algn="ctr"/>
                      <a:r>
                        <a:rPr lang="en-US" dirty="0" smtClean="0">
                          <a:latin typeface="Times New Roman" pitchFamily="18" charset="0"/>
                          <a:cs typeface="Times New Roman" pitchFamily="18" charset="0"/>
                        </a:rPr>
                        <a:t>YEAR</a:t>
                      </a:r>
                      <a:endParaRPr lang="en-US" dirty="0">
                        <a:latin typeface="Times New Roman" pitchFamily="18" charset="0"/>
                        <a:cs typeface="Times New Roman" pitchFamily="18" charset="0"/>
                      </a:endParaRPr>
                    </a:p>
                  </a:txBody>
                  <a:tcPr/>
                </a:tc>
              </a:tr>
              <a:tr h="2057400">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Torque Calculation And Analysis</a:t>
                      </a:r>
                      <a:r>
                        <a:rPr lang="en-US" baseline="0" dirty="0" smtClean="0">
                          <a:latin typeface="Times New Roman" pitchFamily="18" charset="0"/>
                          <a:cs typeface="Times New Roman" pitchFamily="18" charset="0"/>
                        </a:rPr>
                        <a:t> of Permanent –Magnetic Gears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Yang</a:t>
                      </a:r>
                      <a:r>
                        <a:rPr lang="en-US" baseline="0" dirty="0" smtClean="0">
                          <a:latin typeface="Times New Roman" pitchFamily="18" charset="0"/>
                          <a:cs typeface="Times New Roman" pitchFamily="18" charset="0"/>
                        </a:rPr>
                        <a:t> Zhiyi,</a:t>
                      </a:r>
                    </a:p>
                    <a:p>
                      <a:r>
                        <a:rPr lang="en-US" baseline="0" dirty="0" smtClean="0">
                          <a:latin typeface="Times New Roman" pitchFamily="18" charset="0"/>
                          <a:cs typeface="Times New Roman" pitchFamily="18" charset="0"/>
                        </a:rPr>
                        <a:t>Zhao Han.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Permanent-magnetic</a:t>
                      </a:r>
                      <a:r>
                        <a:rPr lang="en-US" baseline="0" dirty="0" smtClean="0">
                          <a:latin typeface="Times New Roman" pitchFamily="18" charset="0"/>
                          <a:cs typeface="Times New Roman" pitchFamily="18" charset="0"/>
                        </a:rPr>
                        <a:t> gears are replaced the ordinary mechanical gears and to transmit torque without mechanical contact.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March,2011</a:t>
                      </a:r>
                      <a:endParaRPr lang="en-US" dirty="0">
                        <a:latin typeface="Times New Roman" pitchFamily="18" charset="0"/>
                        <a:cs typeface="Times New Roman" pitchFamily="18" charset="0"/>
                      </a:endParaRPr>
                    </a:p>
                  </a:txBody>
                  <a:tcPr/>
                </a:tc>
              </a:tr>
              <a:tr h="2157761">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The Cycloid Permanent Magnetic Gear</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Frank</a:t>
                      </a:r>
                      <a:r>
                        <a:rPr lang="en-US" baseline="0" dirty="0" smtClean="0">
                          <a:latin typeface="Times New Roman" pitchFamily="18" charset="0"/>
                          <a:cs typeface="Times New Roman" pitchFamily="18" charset="0"/>
                        </a:rPr>
                        <a:t> T. Jorgensen,</a:t>
                      </a:r>
                    </a:p>
                    <a:p>
                      <a:r>
                        <a:rPr lang="en-US" baseline="0" dirty="0" smtClean="0">
                          <a:latin typeface="Times New Roman" pitchFamily="18" charset="0"/>
                          <a:cs typeface="Times New Roman" pitchFamily="18" charset="0"/>
                        </a:rPr>
                        <a:t>Peter Omand Rasmussen.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 new permanent-magnet</a:t>
                      </a:r>
                      <a:r>
                        <a:rPr lang="en-US" baseline="0" dirty="0" smtClean="0">
                          <a:latin typeface="Times New Roman" pitchFamily="18" charset="0"/>
                          <a:cs typeface="Times New Roman" pitchFamily="18" charset="0"/>
                        </a:rPr>
                        <a:t> gear based on the cycloid gearing principle, which is of extreme torque density and very high gearing ratio.</a:t>
                      </a:r>
                      <a:endParaRPr lang="en-US" dirty="0">
                        <a:latin typeface="Times New Roman" pitchFamily="18" charset="0"/>
                        <a:cs typeface="Times New Roman" pitchFamily="18" charset="0"/>
                      </a:endParaRPr>
                    </a:p>
                  </a:txBody>
                  <a:tcPr/>
                </a:tc>
                <a:tc>
                  <a:txBody>
                    <a:bodyPr/>
                    <a:lstStyle/>
                    <a:p>
                      <a:r>
                        <a:rPr lang="en-US" smtClean="0">
                          <a:latin typeface="Times New Roman" pitchFamily="18" charset="0"/>
                          <a:cs typeface="Times New Roman" pitchFamily="18" charset="0"/>
                        </a:rPr>
                        <a:t>December, 2008</a:t>
                      </a:r>
                      <a:endParaRPr lang="en-US" dirty="0">
                        <a:latin typeface="Times New Roman" pitchFamily="18" charset="0"/>
                        <a:cs typeface="Times New Roman" pitchFamily="18" charset="0"/>
                      </a:endParaRPr>
                    </a:p>
                  </a:txBody>
                  <a:tcPr/>
                </a:tc>
              </a:tr>
            </a:tbl>
          </a:graphicData>
        </a:graphic>
      </p:graphicFrame>
      <p:sp>
        <p:nvSpPr>
          <p:cNvPr id="3" name="TextBox 2"/>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504551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latin typeface="Times New Roman" pitchFamily="18" charset="0"/>
                <a:cs typeface="Times New Roman" pitchFamily="18" charset="0"/>
              </a:rPr>
              <a:t>3D MODEL OF MAGNETIC BEARING:</a:t>
            </a:r>
            <a:endParaRPr lang="en-US" sz="3600" dirty="0"/>
          </a:p>
        </p:txBody>
      </p:sp>
      <p:sp>
        <p:nvSpPr>
          <p:cNvPr id="5" name="TextBox 4"/>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pic>
        <p:nvPicPr>
          <p:cNvPr id="1028" name="Picture 4" descr="C:\Users\Admin\Desktop\2.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1676400"/>
            <a:ext cx="7144213" cy="2362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9" name="Picture 5" descr="C:\Users\Admin\Desktop\3.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1999" y="4405312"/>
            <a:ext cx="3013363" cy="2071688"/>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114800" y="4427303"/>
            <a:ext cx="4856956" cy="2209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956156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latin typeface="Times New Roman" pitchFamily="18" charset="0"/>
                <a:cs typeface="Times New Roman" pitchFamily="18" charset="0"/>
              </a:rPr>
              <a:t>2D MODEL OF MAGNETIC BEARING:</a:t>
            </a:r>
            <a:endParaRPr lang="en-US" sz="3600" dirty="0"/>
          </a:p>
        </p:txBody>
      </p:sp>
      <p:pic>
        <p:nvPicPr>
          <p:cNvPr id="2050" name="Picture 2" descr="C:\Users\Admin\Desktop\FINAL REVIEW\Untitled 1.png"/>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667000" y="1066801"/>
            <a:ext cx="4724400" cy="3034661"/>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Admin\Desktop\FINAL REVIEW\Untitled.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29" y="4101462"/>
            <a:ext cx="9144000" cy="2756538"/>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979289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latin typeface="Times New Roman" pitchFamily="18" charset="0"/>
                <a:cs typeface="Times New Roman" pitchFamily="18" charset="0"/>
              </a:rPr>
              <a:t>DIMENSIONS: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Frame magnet: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Outer radius(R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  23mm</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Inner </a:t>
            </a:r>
            <a:r>
              <a:rPr lang="en-US" sz="2400" dirty="0">
                <a:latin typeface="Times New Roman" pitchFamily="18" charset="0"/>
                <a:cs typeface="Times New Roman" pitchFamily="18" charset="0"/>
              </a:rPr>
              <a:t>radius </a:t>
            </a: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15mm</a:t>
            </a:r>
          </a:p>
          <a:p>
            <a:pPr marL="0" indent="0">
              <a:buNone/>
            </a:pPr>
            <a:r>
              <a:rPr lang="en-US" sz="2400" dirty="0">
                <a:latin typeface="Times New Roman" pitchFamily="18" charset="0"/>
                <a:cs typeface="Times New Roman" pitchFamily="18" charset="0"/>
              </a:rPr>
              <a:t>	S</a:t>
            </a:r>
            <a:r>
              <a:rPr lang="en-US" sz="2400" dirty="0" smtClean="0">
                <a:latin typeface="Times New Roman" pitchFamily="18" charset="0"/>
                <a:cs typeface="Times New Roman" pitchFamily="18" charset="0"/>
              </a:rPr>
              <a:t>haft magnet:</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Outer </a:t>
            </a:r>
            <a:r>
              <a:rPr lang="en-US" sz="2400" dirty="0">
                <a:latin typeface="Times New Roman" pitchFamily="18" charset="0"/>
                <a:cs typeface="Times New Roman" pitchFamily="18" charset="0"/>
              </a:rPr>
              <a:t>radius </a:t>
            </a:r>
            <a:r>
              <a:rPr lang="en-US" sz="2400"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     	=  10mm</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Inner </a:t>
            </a:r>
            <a:r>
              <a:rPr lang="en-US" sz="2400" dirty="0">
                <a:latin typeface="Times New Roman" pitchFamily="18" charset="0"/>
                <a:cs typeface="Times New Roman" pitchFamily="18" charset="0"/>
              </a:rPr>
              <a:t>radius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r</a:t>
            </a:r>
            <a:r>
              <a:rPr lang="en-US" sz="2400" baseline="-250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     	=  5 mm</a:t>
            </a:r>
          </a:p>
          <a:p>
            <a:pPr marL="0" indent="0">
              <a:buNone/>
            </a:pPr>
            <a:r>
              <a:rPr lang="en-US" sz="2400" dirty="0">
                <a:latin typeface="Times New Roman" pitchFamily="18" charset="0"/>
                <a:cs typeface="Times New Roman" pitchFamily="18" charset="0"/>
              </a:rPr>
              <a:t>	T</a:t>
            </a:r>
            <a:r>
              <a:rPr lang="en-US" sz="2400" dirty="0" smtClean="0">
                <a:latin typeface="Times New Roman" pitchFamily="18" charset="0"/>
                <a:cs typeface="Times New Roman" pitchFamily="18" charset="0"/>
              </a:rPr>
              <a:t>hickness of magnets (D)  	=  16mm</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Length of axle		(L) 	=  250mm</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Diameter of shaft        (D</a:t>
            </a:r>
            <a:r>
              <a:rPr lang="en-US" sz="2400" baseline="-25000" dirty="0"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  10mm</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Distance between magnets(Z) = 10mm</a:t>
            </a:r>
          </a:p>
        </p:txBody>
      </p:sp>
      <p:sp>
        <p:nvSpPr>
          <p:cNvPr id="5" name="TextBox 4"/>
          <p:cNvSpPr txBox="1"/>
          <p:nvPr/>
        </p:nvSpPr>
        <p:spPr>
          <a:xfrm>
            <a:off x="0" y="13447"/>
            <a:ext cx="9144000"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DESIGN AND FABRICATION OF MAGNETIC </a:t>
            </a:r>
            <a:r>
              <a:rPr lang="en-US" b="1" dirty="0" smtClean="0">
                <a:latin typeface="Times New Roman" pitchFamily="18" charset="0"/>
                <a:cs typeface="Times New Roman" pitchFamily="18" charset="0"/>
              </a:rPr>
              <a:t>BEARING</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89968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739</TotalTime>
  <Words>777</Words>
  <Application>Microsoft Office PowerPoint</Application>
  <PresentationFormat>On-screen Show (4:3)</PresentationFormat>
  <Paragraphs>177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 Adhiyamaan College of Engineering (Autonomous) Department of Mechanical Engineering  </vt:lpstr>
      <vt:lpstr>ABSTRACT:</vt:lpstr>
      <vt:lpstr>INTRODUCTION:</vt:lpstr>
      <vt:lpstr>OBJECTIVE:</vt:lpstr>
      <vt:lpstr>LITERATURE REVIEW:</vt:lpstr>
      <vt:lpstr>Slide 6</vt:lpstr>
      <vt:lpstr>3D MODEL OF MAGNETIC BEARING:</vt:lpstr>
      <vt:lpstr>2D MODEL OF MAGNETIC BEARING:</vt:lpstr>
      <vt:lpstr>DIMENSIONS:</vt:lpstr>
      <vt:lpstr>DESIGN CALCULATION:</vt:lpstr>
      <vt:lpstr>DESIGN CALCULATION:</vt:lpstr>
      <vt:lpstr>DESIGN CALCULATION:</vt:lpstr>
      <vt:lpstr>LOAD CALCULATION:</vt:lpstr>
      <vt:lpstr>LOAD CARRYING CAPACITY FOR VARIOUS TYPES OF MAGNETS</vt:lpstr>
      <vt:lpstr>FABRICATION PROCEDURE</vt:lpstr>
      <vt:lpstr>FABRICATED SETUP:</vt:lpstr>
      <vt:lpstr>COST ESTIMATION:</vt:lpstr>
      <vt:lpstr>RESULT AND DISCUSSION:</vt:lpstr>
      <vt:lpstr>CONCLUSION:</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JEAN AUSTIN</dc:creator>
  <cp:lastModifiedBy>JEAN AUSTIN</cp:lastModifiedBy>
  <cp:revision>74</cp:revision>
  <dcterms:created xsi:type="dcterms:W3CDTF">2015-09-22T15:32:22Z</dcterms:created>
  <dcterms:modified xsi:type="dcterms:W3CDTF">2015-10-12T01:11:05Z</dcterms:modified>
</cp:coreProperties>
</file>