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8" r:id="rId4"/>
    <p:sldId id="267" r:id="rId5"/>
    <p:sldId id="260" r:id="rId6"/>
    <p:sldId id="261" r:id="rId7"/>
    <p:sldId id="263" r:id="rId8"/>
    <p:sldId id="265" r:id="rId9"/>
    <p:sldId id="266" r:id="rId10"/>
    <p:sldId id="26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al Bhatia" initials="NB" lastIdx="1" clrIdx="0">
    <p:extLst>
      <p:ext uri="{19B8F6BF-5375-455C-9EA6-DF929625EA0E}">
        <p15:presenceInfo xmlns:p15="http://schemas.microsoft.com/office/powerpoint/2012/main" userId="919b25cefeefa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30T19:52:39.176" idx="1">
    <p:pos x="10" y="10"/>
    <p:text>Explain why we dropped null values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EA830-05CD-40CD-9161-DEBD49912629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CB0CA-3502-4149-952C-E5369675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CB0CA-3502-4149-952C-E5369675A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EC16-BEEF-4D38-9622-6A4CA01EA1DC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5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9E34-1E25-48F8-88BF-C512467AF3BB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F6F-9B58-4FAA-835C-62A908F1DEE8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3859-553A-467C-A8F0-950E057C571F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0912-CCC3-4A54-83BB-965D8FE0B76E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0B59-CE37-4B0F-9DBC-5D4681B7C763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65B-9FBA-4A13-A477-B3DB579A50B4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358-60CC-4BF9-ADB4-85C12088C019}" type="datetime1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F6C4-753C-48CB-967F-3D79BEBF4A56}" type="datetime1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CC94-16DA-4DF2-BF77-E147E3373D7C}" type="datetime1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835F-9A7C-4BD7-BDFF-693A8ABFDD98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63DB-E51F-4A9D-AA71-8F606330CD21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EFD5-42A2-464F-9F74-89389F4215D7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E240-C78E-4F59-9D07-6CECC40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hlbi.nih.gov/science/framingham-heart-study-fh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1.bp.blogspot.com/_g4ZwEWt2sEs/R7M9NEvDyfI/AAAAAAAAAoY/uftFS8zHjik/s320/OldHe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2863" y="1811267"/>
            <a:ext cx="3040063" cy="3657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749000" y="5630105"/>
            <a:ext cx="6347791" cy="923314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2000" dirty="0">
                <a:solidFill>
                  <a:srgbClr val="000000"/>
                </a:solidFill>
                <a:ea typeface="ＭＳ Ｐゴシック" pitchFamily="1" charset="-128"/>
              </a:rPr>
              <a:t>CV Age motivates people to achieve risk factor targets!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srgbClr val="000000"/>
              </a:solidFill>
              <a:ea typeface="ＭＳ Ｐゴシック" pitchFamily="1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CA" sz="14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Project 1: Healthy Tuples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684365"/>
            <a:ext cx="816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cardiovascular Heart disease Risks Based 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Framingham Heart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395412"/>
            <a:ext cx="4305300" cy="4429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81589" y="567809"/>
            <a:ext cx="3734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total Target Count</a:t>
            </a:r>
            <a:endParaRPr lang="en-US" sz="2000" b="1" i="1" u="sn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5894D-A138-4240-A125-D22B389EA1BE}"/>
              </a:ext>
            </a:extLst>
          </p:cNvPr>
          <p:cNvSpPr txBox="1"/>
          <p:nvPr/>
        </p:nvSpPr>
        <p:spPr>
          <a:xfrm>
            <a:off x="-1" y="5929459"/>
            <a:ext cx="12066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1.64% of college education are at risk of CHD compared to some high school education are about 7.8% at risk of CHD. This could be due to less access to Health care or low income for people who has some high school education.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6486DF-01F8-4124-8815-47BA7737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1" y="1702668"/>
            <a:ext cx="4406034" cy="422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Thank you for your attention!</a:t>
            </a:r>
            <a:endParaRPr lang="en-US" dirty="0"/>
          </a:p>
        </p:txBody>
      </p:sp>
      <p:pic>
        <p:nvPicPr>
          <p:cNvPr id="30724" name="Picture 4" descr="C:\Documents and Settings\erathgeber\Local Settings\Temporary Internet Files\Content.IE5\1HM5RZGX\MC900441902[1]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997" y="1918029"/>
            <a:ext cx="3301999" cy="390173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2579-23AB-45B4-9FC6-4EF450D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90" y="1336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BDE4-F3C5-4A75-9E61-A1887781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major cause of morbidity and mortality globally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 most common in the 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seconds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805,000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Americans yearly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approach this?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Framingham Heart Study (FHS)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Commissioned by Congress – first study of its kind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people “at risk” for heart disease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with over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participants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on its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E5E4E-5F51-4E2D-B070-16E3D25D1F33}"/>
              </a:ext>
            </a:extLst>
          </p:cNvPr>
          <p:cNvSpPr txBox="1"/>
          <p:nvPr/>
        </p:nvSpPr>
        <p:spPr>
          <a:xfrm>
            <a:off x="463490" y="6627168"/>
            <a:ext cx="119857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Mahmood SS, Levy D, </a:t>
            </a:r>
            <a:r>
              <a:rPr lang="en-US" sz="900" dirty="0" err="1"/>
              <a:t>Vasan</a:t>
            </a:r>
            <a:r>
              <a:rPr lang="en-US" sz="900" dirty="0"/>
              <a:t> RS, Wang TJ. The Framingham Heart Study and the epidemiology of cardiovascular disease: a historical perspective. </a:t>
            </a:r>
            <a:r>
              <a:rPr lang="en-US" sz="900" i="1" dirty="0"/>
              <a:t>Lancet</a:t>
            </a:r>
            <a:r>
              <a:rPr lang="en-US" sz="900" dirty="0"/>
              <a:t>. 2014;383(9921):999-1008. doi:10.1016/S0140-6736(13)61752-3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B302648-E8A3-4F94-B896-8A2E6D06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8" y="2399198"/>
            <a:ext cx="3614501" cy="272750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0391827-8E11-4B58-9FA0-9625AD45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845" y="5493142"/>
            <a:ext cx="3475264" cy="99973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6B89C3D5-51C4-4035-A4A2-F7811E848228}"/>
              </a:ext>
            </a:extLst>
          </p:cNvPr>
          <p:cNvSpPr/>
          <p:nvPr/>
        </p:nvSpPr>
        <p:spPr>
          <a:xfrm>
            <a:off x="9941746" y="4834125"/>
            <a:ext cx="572056" cy="7718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C19-CC9A-4B10-9531-619025ED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/>
          <a:lstStyle/>
          <a:p>
            <a:r>
              <a:rPr lang="en-US" dirty="0"/>
              <a:t>How did we approach this data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0FFE-6200-49AD-ABD0-ED18F730C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0183"/>
            <a:ext cx="5181600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Sex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/>
              <a:t>Education Level</a:t>
            </a:r>
          </a:p>
          <a:p>
            <a:pPr lvl="1"/>
            <a:r>
              <a:rPr lang="en-US" sz="2000" dirty="0"/>
              <a:t>Current Smoker</a:t>
            </a:r>
          </a:p>
          <a:p>
            <a:pPr lvl="1"/>
            <a:r>
              <a:rPr lang="en-US" sz="2000" dirty="0"/>
              <a:t>Cigs per day</a:t>
            </a:r>
          </a:p>
          <a:p>
            <a:pPr lvl="1"/>
            <a:r>
              <a:rPr lang="en-US" sz="2000" dirty="0"/>
              <a:t>History of blood pressure medications</a:t>
            </a:r>
          </a:p>
          <a:p>
            <a:pPr lvl="1"/>
            <a:r>
              <a:rPr lang="en-US" sz="2000" dirty="0"/>
              <a:t>History of stroke</a:t>
            </a:r>
          </a:p>
          <a:p>
            <a:pPr lvl="1"/>
            <a:r>
              <a:rPr lang="en-US" sz="2000" dirty="0"/>
              <a:t>History of Hypertension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12F3C-9CAB-4E3D-B91C-D72FCE6BC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2023945"/>
            <a:ext cx="5257800" cy="392154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History of Diabetes Mellitus</a:t>
            </a:r>
          </a:p>
          <a:p>
            <a:pPr lvl="1"/>
            <a:r>
              <a:rPr lang="en-US" sz="2000" dirty="0"/>
              <a:t>Total Cholesterol</a:t>
            </a:r>
          </a:p>
          <a:p>
            <a:pPr lvl="1"/>
            <a:r>
              <a:rPr lang="en-US" sz="2000" dirty="0"/>
              <a:t>Systolic Blood Pressure</a:t>
            </a:r>
          </a:p>
          <a:p>
            <a:pPr lvl="1"/>
            <a:r>
              <a:rPr lang="en-US" sz="2000" dirty="0"/>
              <a:t>Diastolic Blood Pressure</a:t>
            </a:r>
          </a:p>
          <a:p>
            <a:pPr lvl="1"/>
            <a:r>
              <a:rPr lang="en-US" sz="2000" dirty="0"/>
              <a:t>Body Mass Index</a:t>
            </a:r>
          </a:p>
          <a:p>
            <a:pPr lvl="1"/>
            <a:r>
              <a:rPr lang="en-US" sz="2000" dirty="0"/>
              <a:t>Heart Rate</a:t>
            </a:r>
          </a:p>
          <a:p>
            <a:pPr lvl="1"/>
            <a:r>
              <a:rPr lang="en-US" sz="2000" dirty="0"/>
              <a:t>Glucose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C827F-FCB8-46BC-A415-4DF1193D6FAC}"/>
              </a:ext>
            </a:extLst>
          </p:cNvPr>
          <p:cNvSpPr txBox="1"/>
          <p:nvPr/>
        </p:nvSpPr>
        <p:spPr>
          <a:xfrm>
            <a:off x="1021010" y="1220936"/>
            <a:ext cx="9997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Obtained from website: </a:t>
            </a:r>
            <a:r>
              <a:rPr lang="en-US" sz="1800" dirty="0">
                <a:hlinkClick r:id="rId2"/>
              </a:rPr>
              <a:t>https://www.nhlbi.nih.gov/science/framingham-heart-study-fhs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4240 participants, 15 attributes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88204-0BF1-4E55-95CC-023B32573B2C}"/>
              </a:ext>
            </a:extLst>
          </p:cNvPr>
          <p:cNvSpPr txBox="1"/>
          <p:nvPr/>
        </p:nvSpPr>
        <p:spPr>
          <a:xfrm>
            <a:off x="2424592" y="4867623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Target Variable: </a:t>
            </a:r>
          </a:p>
          <a:p>
            <a:pPr lvl="1" algn="ctr"/>
            <a:r>
              <a:rPr lang="en-US" sz="2000" dirty="0"/>
              <a:t>10 year risk of Coronary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4248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81B-9C42-490E-B3EA-AA87EB07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05"/>
            <a:ext cx="10515600" cy="1325563"/>
          </a:xfrm>
        </p:spPr>
        <p:txBody>
          <a:bodyPr/>
          <a:lstStyle/>
          <a:p>
            <a:r>
              <a:rPr lang="en-US" dirty="0"/>
              <a:t>Data Set Clean Up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39269034-8C45-4D06-9B87-7D1547C3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6" y="1030644"/>
            <a:ext cx="11098174" cy="14003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8247FD4-3E7D-4403-968F-E401365DEBC0}"/>
              </a:ext>
            </a:extLst>
          </p:cNvPr>
          <p:cNvSpPr/>
          <p:nvPr/>
        </p:nvSpPr>
        <p:spPr>
          <a:xfrm>
            <a:off x="1260832" y="3304689"/>
            <a:ext cx="1289422" cy="503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B108B-A979-4513-9AB3-BB3B0B60F459}"/>
              </a:ext>
            </a:extLst>
          </p:cNvPr>
          <p:cNvSpPr txBox="1"/>
          <p:nvPr/>
        </p:nvSpPr>
        <p:spPr>
          <a:xfrm>
            <a:off x="2793534" y="3287997"/>
            <a:ext cx="46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Checked for Duplication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28CFE2-4691-481B-9C10-BD4F4E501ED1}"/>
              </a:ext>
            </a:extLst>
          </p:cNvPr>
          <p:cNvSpPr/>
          <p:nvPr/>
        </p:nvSpPr>
        <p:spPr>
          <a:xfrm>
            <a:off x="1815904" y="3923734"/>
            <a:ext cx="1289422" cy="503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C0DBC-0EE1-4A19-9C45-541E77A4476B}"/>
              </a:ext>
            </a:extLst>
          </p:cNvPr>
          <p:cNvSpPr txBox="1"/>
          <p:nvPr/>
        </p:nvSpPr>
        <p:spPr>
          <a:xfrm>
            <a:off x="3187817" y="3944527"/>
            <a:ext cx="46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Checked Null Values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DC013-78C4-485C-AEED-B358F436C154}"/>
              </a:ext>
            </a:extLst>
          </p:cNvPr>
          <p:cNvSpPr/>
          <p:nvPr/>
        </p:nvSpPr>
        <p:spPr>
          <a:xfrm>
            <a:off x="616121" y="2674120"/>
            <a:ext cx="1289422" cy="503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E5FF4-D2AF-4A85-ABC1-BD0C46B876B5}"/>
              </a:ext>
            </a:extLst>
          </p:cNvPr>
          <p:cNvSpPr txBox="1"/>
          <p:nvPr/>
        </p:nvSpPr>
        <p:spPr>
          <a:xfrm>
            <a:off x="2123813" y="2674120"/>
            <a:ext cx="597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Checked for Data Type (i.e. integer, </a:t>
            </a:r>
            <a:r>
              <a:rPr lang="en-US" sz="2400" b="1" dirty="0" err="1"/>
              <a:t>boolean</a:t>
            </a:r>
            <a:r>
              <a:rPr lang="en-US" sz="2400" b="1" dirty="0"/>
              <a:t>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B8E3751-7AD1-40E0-8C3C-255ED6FA9127}"/>
              </a:ext>
            </a:extLst>
          </p:cNvPr>
          <p:cNvSpPr/>
          <p:nvPr/>
        </p:nvSpPr>
        <p:spPr>
          <a:xfrm>
            <a:off x="2491532" y="4577793"/>
            <a:ext cx="1289422" cy="503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69494-0D0E-4169-9CD4-BEC09B27BED3}"/>
              </a:ext>
            </a:extLst>
          </p:cNvPr>
          <p:cNvSpPr txBox="1"/>
          <p:nvPr/>
        </p:nvSpPr>
        <p:spPr>
          <a:xfrm>
            <a:off x="3884103" y="4585617"/>
            <a:ext cx="46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Dropped Null Values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3501C6-8CCB-45FC-A4E2-09D408A23351}"/>
              </a:ext>
            </a:extLst>
          </p:cNvPr>
          <p:cNvSpPr/>
          <p:nvPr/>
        </p:nvSpPr>
        <p:spPr>
          <a:xfrm>
            <a:off x="3107550" y="5214934"/>
            <a:ext cx="1289422" cy="503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B6C42-ADDB-4C3A-B50C-28315F9E045B}"/>
              </a:ext>
            </a:extLst>
          </p:cNvPr>
          <p:cNvSpPr txBox="1"/>
          <p:nvPr/>
        </p:nvSpPr>
        <p:spPr>
          <a:xfrm>
            <a:off x="4556267" y="5214934"/>
            <a:ext cx="46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Descriptive Analysis of the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D4F940-A696-4390-800F-377E8399AEA8}"/>
              </a:ext>
            </a:extLst>
          </p:cNvPr>
          <p:cNvSpPr/>
          <p:nvPr/>
        </p:nvSpPr>
        <p:spPr>
          <a:xfrm>
            <a:off x="3559938" y="5827356"/>
            <a:ext cx="1289422" cy="503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BCD3A-AA73-45E6-83EC-16F18321DD3F}"/>
              </a:ext>
            </a:extLst>
          </p:cNvPr>
          <p:cNvSpPr txBox="1"/>
          <p:nvPr/>
        </p:nvSpPr>
        <p:spPr>
          <a:xfrm>
            <a:off x="4993724" y="5844251"/>
            <a:ext cx="46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Coded Data Into Graphs</a:t>
            </a:r>
          </a:p>
        </p:txBody>
      </p:sp>
    </p:spTree>
    <p:extLst>
      <p:ext uri="{BB962C8B-B14F-4D97-AF65-F5344CB8AC3E}">
        <p14:creationId xmlns:p14="http://schemas.microsoft.com/office/powerpoint/2010/main" val="413849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18" y="609599"/>
            <a:ext cx="6284384" cy="6029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35283" y="301109"/>
            <a:ext cx="6300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spread of each attribute in the given data set ?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9900" y="2057250"/>
            <a:ext cx="314325" cy="314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07285" y="3790950"/>
            <a:ext cx="314325" cy="314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07285" y="4075627"/>
            <a:ext cx="314325" cy="314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93035" y="5014375"/>
            <a:ext cx="314325" cy="314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41" y="1571625"/>
            <a:ext cx="3886200" cy="3905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896350" y="4105275"/>
            <a:ext cx="314325" cy="314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00" y="810282"/>
            <a:ext cx="9006475" cy="58572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662" y="163951"/>
            <a:ext cx="11258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Glucose, Total Cholesterol, Systolic BP &amp; BMI is Right Skewed while,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Diastolic BP &amp; Heart Rate are close to Normal distribution. Heart-Rate has highly uneven distribution in the data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1719"/>
            <a:ext cx="3733800" cy="264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1" y="666514"/>
            <a:ext cx="3091294" cy="2865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42213"/>
            <a:ext cx="3743325" cy="31792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81175" y="266404"/>
            <a:ext cx="7718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and Lifestyles!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213384-C453-4867-B508-03B26149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45" y="3654425"/>
            <a:ext cx="3886200" cy="328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0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9039" y="510659"/>
            <a:ext cx="6460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ount of CHD and some of critical factors based on gender</a:t>
            </a:r>
            <a:endParaRPr lang="en-US" sz="2000" b="1" i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95" y="3725137"/>
            <a:ext cx="3059282" cy="2237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9675" y="5962650"/>
            <a:ext cx="1026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shows both genders have high desire on smoke daily  while, Female candidates are more susceptible against Diabetes. Approximately 15.9% people who smoked are risk of CHD and 14.6% who did not smoke are also at risk of CHD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87CD9-194A-482D-9111-453FED4CD9B1}"/>
              </a:ext>
            </a:extLst>
          </p:cNvPr>
          <p:cNvSpPr txBox="1"/>
          <p:nvPr/>
        </p:nvSpPr>
        <p:spPr>
          <a:xfrm>
            <a:off x="9586273" y="3267433"/>
            <a:ext cx="79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12.3%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ECB07C-FB18-4789-AA37-FD6A55F8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13" y="1205639"/>
            <a:ext cx="4222573" cy="251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9C151-868D-44DF-8C36-C7A531C4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21" y="1185874"/>
            <a:ext cx="4254537" cy="324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E2257-7CAA-4129-AFDB-387EAE116390}"/>
              </a:ext>
            </a:extLst>
          </p:cNvPr>
          <p:cNvSpPr txBox="1"/>
          <p:nvPr/>
        </p:nvSpPr>
        <p:spPr>
          <a:xfrm>
            <a:off x="5179852" y="2758706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14.6%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04E8-6215-49C7-A16B-79EE355BFD94}"/>
              </a:ext>
            </a:extLst>
          </p:cNvPr>
          <p:cNvSpPr txBox="1"/>
          <p:nvPr/>
        </p:nvSpPr>
        <p:spPr>
          <a:xfrm>
            <a:off x="6617603" y="2758706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15.9%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D3C37-A9BA-4675-A72C-EB9547CC268F}"/>
              </a:ext>
            </a:extLst>
          </p:cNvPr>
          <p:cNvSpPr txBox="1"/>
          <p:nvPr/>
        </p:nvSpPr>
        <p:spPr>
          <a:xfrm>
            <a:off x="9325781" y="3057962"/>
            <a:ext cx="607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12.9%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4266D-7088-4648-874B-BC41FA92B257}"/>
              </a:ext>
            </a:extLst>
          </p:cNvPr>
          <p:cNvSpPr txBox="1"/>
          <p:nvPr/>
        </p:nvSpPr>
        <p:spPr>
          <a:xfrm>
            <a:off x="11084905" y="2941072"/>
            <a:ext cx="607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18.9%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A98955-EF9C-4BAC-B6DD-2F1B8275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09" y="1318916"/>
            <a:ext cx="4400134" cy="28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61925"/>
            <a:ext cx="42291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161925"/>
            <a:ext cx="3971925" cy="323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18" y="3568501"/>
            <a:ext cx="4170856" cy="3224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4" y="3568501"/>
            <a:ext cx="3914776" cy="328949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33400" y="866775"/>
            <a:ext cx="2081212" cy="14954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Sys. BP and Dia. BP are Increasing as age increase!</a:t>
            </a:r>
          </a:p>
        </p:txBody>
      </p:sp>
      <p:sp>
        <p:nvSpPr>
          <p:cNvPr id="11" name="Oval 10"/>
          <p:cNvSpPr/>
          <p:nvPr/>
        </p:nvSpPr>
        <p:spPr>
          <a:xfrm>
            <a:off x="8791575" y="4432894"/>
            <a:ext cx="2081212" cy="14954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Glucose Count is  Increasing as age increase!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E240-C78E-4F59-9D07-6CECC4090C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453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Background</vt:lpstr>
      <vt:lpstr>How did we approach this data set?</vt:lpstr>
      <vt:lpstr>Data Set Clean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Sajedeh</dc:creator>
  <cp:lastModifiedBy>Veronika Patel</cp:lastModifiedBy>
  <cp:revision>27</cp:revision>
  <dcterms:created xsi:type="dcterms:W3CDTF">2021-07-31T10:58:39Z</dcterms:created>
  <dcterms:modified xsi:type="dcterms:W3CDTF">2021-07-31T15:01:46Z</dcterms:modified>
</cp:coreProperties>
</file>