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2" r:id="rId6"/>
    <p:sldId id="260" r:id="rId7"/>
    <p:sldId id="261" r:id="rId8"/>
    <p:sldId id="263" r:id="rId9"/>
    <p:sldId id="264" r:id="rId10"/>
    <p:sldId id="265" r:id="rId11"/>
    <p:sldId id="275" r:id="rId12"/>
    <p:sldId id="276" r:id="rId13"/>
    <p:sldId id="274" r:id="rId14"/>
    <p:sldId id="277" r:id="rId15"/>
    <p:sldId id="271" r:id="rId16"/>
    <p:sldId id="292" r:id="rId17"/>
    <p:sldId id="272" r:id="rId18"/>
    <p:sldId id="293" r:id="rId19"/>
    <p:sldId id="280" r:id="rId20"/>
    <p:sldId id="281" r:id="rId21"/>
    <p:sldId id="288" r:id="rId22"/>
    <p:sldId id="289" r:id="rId23"/>
    <p:sldId id="290" r:id="rId24"/>
    <p:sldId id="291" r:id="rId25"/>
    <p:sldId id="286" r:id="rId26"/>
    <p:sldId id="287" r:id="rId27"/>
  </p:sldIdLst>
  <p:sldSz cx="9144000" cy="5143500" type="screen16x9"/>
  <p:notesSz cx="6858000" cy="9144000"/>
  <p:embeddedFontLst>
    <p:embeddedFont>
      <p:font typeface="Algerian" panose="04020705040A02060702" pitchFamily="82" charset="0"/>
      <p:regular r:id="rId29"/>
    </p:embeddedFont>
    <p:embeddedFont>
      <p:font typeface="Gill Sans Ultra Bold Condensed" panose="020B0A06020104020203" pitchFamily="34" charset="0"/>
      <p:regular r:id="rId30"/>
    </p:embeddedFont>
    <p:embeddedFont>
      <p:font typeface="Mukta" panose="020B0604020202020204" charset="0"/>
      <p:regular r:id="rId31"/>
      <p:bold r:id="rId32"/>
    </p:embeddedFont>
    <p:embeddedFont>
      <p:font typeface="NikoshBAN" panose="02000000000000000000" pitchFamily="2" charset="0"/>
      <p:regular r:id="rId33"/>
    </p:embeddedFont>
    <p:embeddedFont>
      <p:font typeface="Playfair Display"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C78C6A-EFF9-4D1A-AA6D-432F82B42AD1}">
  <a:tblStyle styleId="{B7C78C6A-EFF9-4D1A-AA6D-432F82B42A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A016C8-9BAF-4A69-B384-19FBEC16B13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7353f6f19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47353f6f19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7353f6f19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7353f6f19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7353f6f19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7353f6f19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538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7353f6f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7353f6f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7353f6f1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7353f6f1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7353f6f19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7353f6f19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7353f6f19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7353f6f19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7353f6f19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7353f6f1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7353f6f19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7353f6f19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7353f6f19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7353f6f19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7353f6f19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47353f6f19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18000">
              <a:schemeClr val="accent1">
                <a:lumMod val="5000"/>
                <a:lumOff val="95000"/>
              </a:schemeClr>
            </a:gs>
            <a:gs pos="11000">
              <a:schemeClr val="accent4">
                <a:lumMod val="60000"/>
                <a:lumOff val="40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46550" y="47300"/>
            <a:ext cx="9050899" cy="808632"/>
          </a:xfrm>
          <a:prstGeom prst="rect">
            <a:avLst/>
          </a:prstGeom>
          <a:noFill/>
          <a:ln>
            <a:noFill/>
          </a:ln>
        </p:spPr>
      </p:pic>
      <p:pic>
        <p:nvPicPr>
          <p:cNvPr id="3" name="Picture 2">
            <a:extLst>
              <a:ext uri="{FF2B5EF4-FFF2-40B4-BE49-F238E27FC236}">
                <a16:creationId xmlns:a16="http://schemas.microsoft.com/office/drawing/2014/main" id="{1B11055F-E6F4-C42D-1253-82A94B2F99AB}"/>
              </a:ext>
            </a:extLst>
          </p:cNvPr>
          <p:cNvPicPr>
            <a:picLocks noChangeAspect="1"/>
          </p:cNvPicPr>
          <p:nvPr userDrawn="1"/>
        </p:nvPicPr>
        <p:blipFill>
          <a:blip r:embed="rId14"/>
          <a:stretch>
            <a:fillRect/>
          </a:stretch>
        </p:blipFill>
        <p:spPr>
          <a:xfrm>
            <a:off x="46550" y="4655046"/>
            <a:ext cx="9144000" cy="4375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2086050" y="1304775"/>
            <a:ext cx="4971900" cy="719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000">
                <a:solidFill>
                  <a:srgbClr val="351C75"/>
                </a:solidFill>
              </a:rPr>
              <a:t>CMSME Financing</a:t>
            </a:r>
            <a:endParaRPr>
              <a:solidFill>
                <a:srgbClr val="351C75"/>
              </a:solidFill>
            </a:endParaRPr>
          </a:p>
        </p:txBody>
      </p:sp>
      <p:sp>
        <p:nvSpPr>
          <p:cNvPr id="57" name="Google Shape;57;p13"/>
          <p:cNvSpPr txBox="1">
            <a:spLocks noGrp="1"/>
          </p:cNvSpPr>
          <p:nvPr>
            <p:ph type="subTitle" idx="1"/>
          </p:nvPr>
        </p:nvSpPr>
        <p:spPr>
          <a:xfrm>
            <a:off x="3060000" y="2133750"/>
            <a:ext cx="3024000" cy="4380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sz="2600">
                <a:solidFill>
                  <a:srgbClr val="A64D79"/>
                </a:solidFill>
              </a:rPr>
              <a:t>FC 07/2023 Group 6</a:t>
            </a:r>
            <a:endParaRPr sz="2600">
              <a:solidFill>
                <a:srgbClr val="A64D79"/>
              </a:solidFill>
            </a:endParaRPr>
          </a:p>
        </p:txBody>
      </p:sp>
      <p:sp>
        <p:nvSpPr>
          <p:cNvPr id="58" name="Google Shape;58;p13"/>
          <p:cNvSpPr txBox="1"/>
          <p:nvPr/>
        </p:nvSpPr>
        <p:spPr>
          <a:xfrm>
            <a:off x="3725400" y="2681325"/>
            <a:ext cx="1693200" cy="5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B5394"/>
                </a:solidFill>
              </a:rPr>
              <a:t>Participants :</a:t>
            </a:r>
            <a:endParaRPr sz="2000" dirty="0">
              <a:solidFill>
                <a:srgbClr val="0B5394"/>
              </a:solidFill>
            </a:endParaRPr>
          </a:p>
        </p:txBody>
      </p:sp>
      <p:sp>
        <p:nvSpPr>
          <p:cNvPr id="59" name="Google Shape;59;p13"/>
          <p:cNvSpPr txBox="1"/>
          <p:nvPr/>
        </p:nvSpPr>
        <p:spPr>
          <a:xfrm>
            <a:off x="287825" y="3338400"/>
            <a:ext cx="8797500" cy="89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20124D"/>
                </a:solidFill>
                <a:latin typeface="Playfair Display"/>
                <a:ea typeface="Playfair Display"/>
                <a:cs typeface="Playfair Display"/>
                <a:sym typeface="Playfair Display"/>
              </a:rPr>
              <a:t>MD. MONIRUL ISLAM MASHUK	 SAJEDUL ISLAM 	     KOHINUR KHATUN</a:t>
            </a:r>
            <a:endParaRPr sz="1600" b="1" dirty="0">
              <a:solidFill>
                <a:srgbClr val="20124D"/>
              </a:solidFill>
              <a:latin typeface="Playfair Display"/>
              <a:ea typeface="Playfair Display"/>
              <a:cs typeface="Playfair Display"/>
              <a:sym typeface="Playfair Display"/>
            </a:endParaRPr>
          </a:p>
          <a:p>
            <a:pPr marL="0" lvl="0" indent="0" algn="ctr" rtl="0">
              <a:spcBef>
                <a:spcPts val="0"/>
              </a:spcBef>
              <a:spcAft>
                <a:spcPts val="0"/>
              </a:spcAft>
              <a:buNone/>
            </a:pPr>
            <a:endParaRPr sz="1600" b="1" dirty="0">
              <a:solidFill>
                <a:srgbClr val="20124D"/>
              </a:solidFill>
              <a:latin typeface="Playfair Display"/>
              <a:ea typeface="Playfair Display"/>
              <a:cs typeface="Playfair Display"/>
              <a:sym typeface="Playfair Display"/>
            </a:endParaRPr>
          </a:p>
          <a:p>
            <a:pPr marL="0" lvl="0" indent="0" algn="ctr" rtl="0">
              <a:spcBef>
                <a:spcPts val="0"/>
              </a:spcBef>
              <a:spcAft>
                <a:spcPts val="0"/>
              </a:spcAft>
              <a:buNone/>
            </a:pPr>
            <a:r>
              <a:rPr lang="en" sz="1600" b="1" dirty="0">
                <a:solidFill>
                  <a:srgbClr val="20124D"/>
                </a:solidFill>
                <a:latin typeface="Playfair Display"/>
                <a:ea typeface="Playfair Display"/>
                <a:cs typeface="Playfair Display"/>
                <a:sym typeface="Playfair Display"/>
              </a:rPr>
              <a:t>	MOSADDEK ADNAN SIKDER	 	SUKANTA PAUL		</a:t>
            </a:r>
            <a:endParaRPr sz="1600" b="1" dirty="0">
              <a:solidFill>
                <a:srgbClr val="20124D"/>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76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920" b="1" dirty="0">
                <a:solidFill>
                  <a:schemeClr val="lt1"/>
                </a:solidFill>
              </a:rPr>
              <a:t>“সিএমএসএমই খাতে পুনঃঅর্থায়ন </a:t>
            </a:r>
            <a:r>
              <a:rPr lang="en" sz="1920" b="1" dirty="0">
                <a:solidFill>
                  <a:schemeClr val="lt1"/>
                </a:solidFill>
                <a:latin typeface="Mukta"/>
                <a:ea typeface="Mukta"/>
                <a:cs typeface="Mukta"/>
                <a:sym typeface="Mukta"/>
              </a:rPr>
              <a:t>স্কিম</a:t>
            </a:r>
            <a:r>
              <a:rPr lang="en" sz="1920" b="1" dirty="0">
                <a:solidFill>
                  <a:schemeClr val="lt1"/>
                </a:solidFill>
              </a:rPr>
              <a:t>”</a:t>
            </a:r>
            <a:endParaRPr sz="1920" b="1" dirty="0">
              <a:solidFill>
                <a:schemeClr val="lt1"/>
              </a:solidFill>
            </a:endParaRPr>
          </a:p>
          <a:p>
            <a:pPr marL="0" lvl="0" indent="0" algn="l" rtl="0">
              <a:spcBef>
                <a:spcPts val="0"/>
              </a:spcBef>
              <a:spcAft>
                <a:spcPts val="0"/>
              </a:spcAft>
              <a:buClr>
                <a:schemeClr val="dk1"/>
              </a:buClr>
              <a:buSzPts val="990"/>
              <a:buFont typeface="Arial"/>
              <a:buNone/>
            </a:pPr>
            <a:r>
              <a:rPr lang="en" sz="1420" dirty="0">
                <a:solidFill>
                  <a:schemeClr val="lt1"/>
                </a:solidFill>
              </a:rPr>
              <a:t>এসএমইএসপিডি সার্কুলার নং-০৪/২০২২</a:t>
            </a:r>
            <a:endParaRPr sz="1420" dirty="0">
              <a:solidFill>
                <a:schemeClr val="lt1"/>
              </a:solidFill>
            </a:endParaRPr>
          </a:p>
          <a:p>
            <a:pPr marL="0" lvl="0" indent="0" algn="l" rtl="0">
              <a:spcBef>
                <a:spcPts val="0"/>
              </a:spcBef>
              <a:spcAft>
                <a:spcPts val="0"/>
              </a:spcAft>
              <a:buSzPts val="990"/>
              <a:buNone/>
            </a:pPr>
            <a:endParaRPr sz="1920" dirty="0">
              <a:solidFill>
                <a:schemeClr val="lt1"/>
              </a:solidFill>
            </a:endParaRPr>
          </a:p>
        </p:txBody>
      </p:sp>
      <p:sp>
        <p:nvSpPr>
          <p:cNvPr id="4" name="TextBox 3">
            <a:extLst>
              <a:ext uri="{FF2B5EF4-FFF2-40B4-BE49-F238E27FC236}">
                <a16:creationId xmlns:a16="http://schemas.microsoft.com/office/drawing/2014/main" id="{8E077BA9-D996-027D-E3DA-A955F433EEB9}"/>
              </a:ext>
            </a:extLst>
          </p:cNvPr>
          <p:cNvSpPr txBox="1"/>
          <p:nvPr/>
        </p:nvSpPr>
        <p:spPr>
          <a:xfrm>
            <a:off x="97013" y="946387"/>
            <a:ext cx="8830417" cy="3508653"/>
          </a:xfrm>
          <a:prstGeom prst="rect">
            <a:avLst/>
          </a:prstGeom>
          <a:noFill/>
        </p:spPr>
        <p:txBody>
          <a:bodyPr wrap="square" rtlCol="0">
            <a:spAutoFit/>
          </a:bodyPr>
          <a:lstStyle/>
          <a:p>
            <a:pPr marL="365760" indent="-365760" algn="just">
              <a:spcBef>
                <a:spcPts val="600"/>
              </a:spcBef>
              <a:spcAft>
                <a:spcPts val="600"/>
              </a:spcAft>
              <a:buFont typeface="Arial" panose="020B0604020202020204" pitchFamily="34" charset="0"/>
              <a:buChar char="•"/>
            </a:pPr>
            <a:r>
              <a:rPr lang="as-IN" sz="2400" dirty="0">
                <a:latin typeface="NikoshBAN" panose="02000000000000000000" pitchFamily="2" charset="0"/>
                <a:cs typeface="NikoshBAN" panose="02000000000000000000" pitchFamily="2" charset="0"/>
              </a:rPr>
              <a:t>প্রাথমিক অবস্থায় ঋণের মেয়াদ ৩ বছর। তবে, শিল্প /সেবা/ব্যবসার ধরণভেদে ঋণের মেয়াদ গ্রেস পিরিয়ডসহ ঋণের মেয়াদ ৫ (পাঁচ) বছর এর অধিক হবে</a:t>
            </a:r>
            <a:r>
              <a:rPr lang="en-US" sz="2400" dirty="0">
                <a:latin typeface="NikoshBAN" panose="02000000000000000000" pitchFamily="2" charset="0"/>
                <a:cs typeface="NikoshBAN" panose="02000000000000000000" pitchFamily="2" charset="0"/>
              </a:rPr>
              <a:t> </a:t>
            </a:r>
            <a:r>
              <a:rPr lang="as-IN" sz="2400" dirty="0">
                <a:latin typeface="NikoshBAN" panose="02000000000000000000" pitchFamily="2" charset="0"/>
                <a:cs typeface="NikoshBAN" panose="02000000000000000000" pitchFamily="2" charset="0"/>
              </a:rPr>
              <a:t>না।</a:t>
            </a:r>
          </a:p>
          <a:p>
            <a:pPr marL="365760" indent="-365760" algn="just">
              <a:spcBef>
                <a:spcPts val="600"/>
              </a:spcBef>
              <a:spcAft>
                <a:spcPts val="600"/>
              </a:spcAft>
              <a:buFont typeface="Arial" panose="020B0604020202020204" pitchFamily="34" charset="0"/>
              <a:buChar char="•"/>
            </a:pPr>
            <a:r>
              <a:rPr lang="as-IN" sz="2400" dirty="0">
                <a:latin typeface="NikoshBAN" panose="02000000000000000000" pitchFamily="2" charset="0"/>
                <a:cs typeface="NikoshBAN" panose="02000000000000000000" pitchFamily="2" charset="0"/>
              </a:rPr>
              <a:t>এ স্কিমের আওতায় বিতরণকৃত মোট ঋণ/বিনিয়োগের ন্যূনতম ৬৫ (পয়ষট্টি) শতাংশ  উৎপাদন ও সেবা খাতে এবং সর্বোচ্চ ৩৫ (পঁয়ত্রিশ) শতাংশ ব্যবসা খাতে প্রদান করা যাবে। </a:t>
            </a:r>
            <a:endParaRPr lang="en-US" sz="2400" dirty="0">
              <a:latin typeface="NikoshBAN" panose="02000000000000000000" pitchFamily="2" charset="0"/>
              <a:cs typeface="NikoshBAN" panose="02000000000000000000" pitchFamily="2" charset="0"/>
            </a:endParaRPr>
          </a:p>
          <a:p>
            <a:pPr marL="365760" indent="-365760" algn="just">
              <a:spcBef>
                <a:spcPts val="600"/>
              </a:spcBef>
              <a:spcAft>
                <a:spcPts val="600"/>
              </a:spcAft>
              <a:buFont typeface="Arial" panose="020B0604020202020204" pitchFamily="34" charset="0"/>
              <a:buChar char="•"/>
            </a:pPr>
            <a:r>
              <a:rPr lang="as-IN" sz="2400" dirty="0">
                <a:latin typeface="NikoshBAN" panose="02000000000000000000" pitchFamily="2" charset="0"/>
                <a:cs typeface="NikoshBAN" panose="02000000000000000000" pitchFamily="2" charset="0"/>
              </a:rPr>
              <a:t>অর্থায়নকারী ব্যাংক এ স্কিমের আওতায়</a:t>
            </a:r>
            <a:r>
              <a:rPr lang="en-US" sz="2400" dirty="0">
                <a:latin typeface="NikoshBAN" panose="02000000000000000000" pitchFamily="2" charset="0"/>
                <a:cs typeface="NikoshBAN" panose="02000000000000000000" pitchFamily="2" charset="0"/>
              </a:rPr>
              <a:t> </a:t>
            </a:r>
            <a:r>
              <a:rPr lang="as-IN" sz="2400" dirty="0">
                <a:latin typeface="NikoshBAN" panose="02000000000000000000" pitchFamily="2" charset="0"/>
                <a:cs typeface="NikoshBAN" panose="02000000000000000000" pitchFamily="2" charset="0"/>
              </a:rPr>
              <a:t>বার্ষিক ২% (দুই শতাংশ) সুদে</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টাকা</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নিতে</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পারবে</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আর</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গ্রাহকের</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ঋণের</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সুদ</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হার</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হবে</a:t>
            </a:r>
            <a:r>
              <a:rPr lang="en-US" sz="2400" dirty="0">
                <a:latin typeface="NikoshBAN" panose="02000000000000000000" pitchFamily="2" charset="0"/>
                <a:cs typeface="NikoshBAN" panose="02000000000000000000" pitchFamily="2" charset="0"/>
              </a:rPr>
              <a:t> ৭</a:t>
            </a:r>
            <a:r>
              <a:rPr lang="as-IN"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সাত</a:t>
            </a:r>
            <a:r>
              <a:rPr lang="as-IN" sz="2400" dirty="0">
                <a:latin typeface="NikoshBAN" panose="02000000000000000000" pitchFamily="2" charset="0"/>
                <a:cs typeface="NikoshBAN" panose="02000000000000000000" pitchFamily="2" charset="0"/>
              </a:rPr>
              <a:t> শতাংশ)</a:t>
            </a:r>
            <a:r>
              <a:rPr lang="en-US" sz="2400" dirty="0">
                <a:latin typeface="NikoshBAN" panose="02000000000000000000" pitchFamily="2" charset="0"/>
                <a:cs typeface="NikoshBAN" panose="02000000000000000000" pitchFamily="2" charset="0"/>
              </a:rPr>
              <a:t>।</a:t>
            </a:r>
          </a:p>
          <a:p>
            <a:pPr marL="365760" indent="-365760" algn="just">
              <a:spcBef>
                <a:spcPts val="600"/>
              </a:spcBef>
              <a:spcAft>
                <a:spcPts val="600"/>
              </a:spcAft>
              <a:buFont typeface="Arial" panose="020B0604020202020204" pitchFamily="34" charset="0"/>
              <a:buChar char="•"/>
            </a:pPr>
            <a:r>
              <a:rPr lang="as-IN" sz="2400" dirty="0">
                <a:latin typeface="NikoshBAN" panose="02000000000000000000" pitchFamily="2" charset="0"/>
                <a:cs typeface="NikoshBAN" panose="02000000000000000000" pitchFamily="2" charset="0"/>
              </a:rPr>
              <a:t>ঋণসীমা নির্ধারণ হয় ২৫,০০০/- (পঁ</a:t>
            </a:r>
            <a:r>
              <a:rPr lang="en-US" sz="2400" dirty="0" err="1">
                <a:latin typeface="NikoshBAN" panose="02000000000000000000" pitchFamily="2" charset="0"/>
                <a:cs typeface="NikoshBAN" panose="02000000000000000000" pitchFamily="2" charset="0"/>
              </a:rPr>
              <a:t>চি</a:t>
            </a:r>
            <a:r>
              <a:rPr lang="as-IN" sz="2400" dirty="0">
                <a:latin typeface="NikoshBAN" panose="02000000000000000000" pitchFamily="2" charset="0"/>
                <a:cs typeface="NikoshBAN" panose="02000000000000000000" pitchFamily="2" charset="0"/>
              </a:rPr>
              <a:t>শ হাজার) টাকা হতে সর্বোচ্চ ৫,০০,০০,০০০/-(পাঁচ কোটি) টাকা।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0894-E6BA-57F5-AEBB-D102F608785C}"/>
              </a:ext>
            </a:extLst>
          </p:cNvPr>
          <p:cNvSpPr>
            <a:spLocks noGrp="1"/>
          </p:cNvSpPr>
          <p:nvPr>
            <p:ph type="title"/>
          </p:nvPr>
        </p:nvSpPr>
        <p:spPr>
          <a:xfrm>
            <a:off x="311700" y="37876"/>
            <a:ext cx="8520600" cy="828398"/>
          </a:xfrm>
        </p:spPr>
        <p:txBody>
          <a:bodyPr>
            <a:normAutofit fontScale="90000"/>
          </a:bodyPr>
          <a:lstStyle/>
          <a:p>
            <a:r>
              <a:rPr lang="as-IN" b="1" dirty="0">
                <a:solidFill>
                  <a:schemeClr val="bg1"/>
                </a:solidFill>
              </a:rPr>
              <a:t>সিএমএসএমই খাতে </a:t>
            </a:r>
            <a:r>
              <a:rPr lang="en-US" sz="2800" b="1" dirty="0">
                <a:solidFill>
                  <a:schemeClr val="bg1"/>
                </a:solidFill>
                <a:latin typeface="Arial" pitchFamily="34" charset="0"/>
                <a:cs typeface="Arial" pitchFamily="34" charset="0"/>
              </a:rPr>
              <a:t>Start-Up Fund</a:t>
            </a:r>
            <a:br>
              <a:rPr lang="en-US" sz="1600" dirty="0">
                <a:solidFill>
                  <a:schemeClr val="bg1"/>
                </a:solidFill>
                <a:latin typeface="Arial" pitchFamily="34" charset="0"/>
                <a:cs typeface="Arial" pitchFamily="34" charset="0"/>
              </a:rPr>
            </a:br>
            <a:r>
              <a:rPr lang="en" sz="1600" dirty="0">
                <a:solidFill>
                  <a:schemeClr val="bg1"/>
                </a:solidFill>
              </a:rPr>
              <a:t>এসএমইএসপিডি সার্কুলার নং-০৪/২০২১</a:t>
            </a:r>
            <a:endParaRPr lang="en-US" sz="1600" dirty="0">
              <a:solidFill>
                <a:schemeClr val="bg1"/>
              </a:solidFill>
            </a:endParaRPr>
          </a:p>
        </p:txBody>
      </p:sp>
      <p:sp>
        <p:nvSpPr>
          <p:cNvPr id="3" name="Text Placeholder 2">
            <a:extLst>
              <a:ext uri="{FF2B5EF4-FFF2-40B4-BE49-F238E27FC236}">
                <a16:creationId xmlns:a16="http://schemas.microsoft.com/office/drawing/2014/main" id="{A2530FDB-675A-6739-861A-C079357CDD32}"/>
              </a:ext>
            </a:extLst>
          </p:cNvPr>
          <p:cNvSpPr>
            <a:spLocks noGrp="1"/>
          </p:cNvSpPr>
          <p:nvPr>
            <p:ph type="body" idx="1"/>
          </p:nvPr>
        </p:nvSpPr>
        <p:spPr>
          <a:xfrm>
            <a:off x="192505" y="974558"/>
            <a:ext cx="8639795" cy="3594317"/>
          </a:xfrm>
        </p:spPr>
        <p:txBody>
          <a:bodyPr>
            <a:normAutofit fontScale="92500"/>
          </a:bodyPr>
          <a:lstStyle/>
          <a:p>
            <a:r>
              <a:rPr lang="as-IN" sz="2400" dirty="0">
                <a:latin typeface="NikoshBAN" panose="02000000000000000000" pitchFamily="2" charset="0"/>
                <a:cs typeface="NikoshBAN" panose="02000000000000000000" pitchFamily="2" charset="0"/>
              </a:rPr>
              <a:t>বর্নিত প্যাকেজের আওতায় অত্র ব্যাংক  এর গঠিত তহবিলের পরিমান ৩.১৪  কোটি টাকা ।</a:t>
            </a:r>
          </a:p>
          <a:p>
            <a:r>
              <a:rPr lang="as-IN" sz="2400" dirty="0">
                <a:latin typeface="NikoshBAN" panose="02000000000000000000" pitchFamily="2" charset="0"/>
                <a:cs typeface="NikoshBAN" panose="02000000000000000000" pitchFamily="2" charset="0"/>
              </a:rPr>
              <a:t>ঋণের মেয়াদ গ্রেস পিরিয়ডসহ ৫ (পাঁচ) বছরের অধিক হবেনা।</a:t>
            </a:r>
          </a:p>
          <a:p>
            <a:r>
              <a:rPr lang="as-IN" sz="2400" dirty="0">
                <a:latin typeface="NikoshBAN" panose="02000000000000000000" pitchFamily="2" charset="0"/>
                <a:cs typeface="NikoshBAN" panose="02000000000000000000" pitchFamily="2" charset="0"/>
              </a:rPr>
              <a:t>গ্রাহক পর্যায়ে ঋণ/বিনিয়োগের সুদ/মুনাফার হার বাংলাদেশ ব্যাংক কর্তৃক অংশগ্রহনকারী ব্যাংক সমূহকে প্রদত্ত পুনঃঅর্থায়নের উপর ০.৫০% হারে সুদ/মুনাফা প্রযোজ্য হবে। গ্রাহক পর্যায়ে ঋণ/বিনিয়োগের বাৎসরিক সরল সুদ/মুনাফা হার হবে সর্বোচ্চ ৪% (০.৫০% + ৩.৫০%)।</a:t>
            </a:r>
          </a:p>
          <a:p>
            <a:r>
              <a:rPr lang="as-IN" sz="2400" dirty="0">
                <a:latin typeface="NikoshBAN" panose="02000000000000000000" pitchFamily="2" charset="0"/>
                <a:cs typeface="NikoshBAN" panose="02000000000000000000" pitchFamily="2" charset="0"/>
              </a:rPr>
              <a:t>ব্যাংক নিজস্ব নীতিমালা অনুসারে ঋণ মঞ্জুরী প্রদান করবে।</a:t>
            </a:r>
          </a:p>
          <a:p>
            <a:r>
              <a:rPr lang="as-IN" sz="2400" dirty="0">
                <a:latin typeface="NikoshBAN" panose="02000000000000000000" pitchFamily="2" charset="0"/>
                <a:cs typeface="NikoshBAN" panose="02000000000000000000" pitchFamily="2" charset="0"/>
              </a:rPr>
              <a:t>ডিগ্রিধারী উদ্যোক্তাদের ক্ষেত্রে তাদের শিক্ষাগত যোগ্যতার মুল সনদ অথবা কারিগরি প্রশিক্ষনের মুল সনদ জামানত হিসেবে ব্যাংকে জমা রাখতে হবে।</a:t>
            </a:r>
          </a:p>
          <a:p>
            <a:pPr marL="114300" indent="0">
              <a:buNone/>
            </a:pPr>
            <a:endParaRPr lang="en-US" dirty="0">
              <a:latin typeface="NikoshBAN" panose="02000000000000000000" pitchFamily="2" charset="0"/>
              <a:cs typeface="NikoshBAN" panose="02000000000000000000" pitchFamily="2" charset="0"/>
            </a:endParaRPr>
          </a:p>
        </p:txBody>
      </p:sp>
    </p:spTree>
    <p:extLst>
      <p:ext uri="{BB962C8B-B14F-4D97-AF65-F5344CB8AC3E}">
        <p14:creationId xmlns:p14="http://schemas.microsoft.com/office/powerpoint/2010/main" val="364249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8DCB-F58C-B0C0-B713-5472C204F098}"/>
              </a:ext>
            </a:extLst>
          </p:cNvPr>
          <p:cNvSpPr>
            <a:spLocks noGrp="1"/>
          </p:cNvSpPr>
          <p:nvPr>
            <p:ph type="title"/>
          </p:nvPr>
        </p:nvSpPr>
        <p:spPr>
          <a:xfrm>
            <a:off x="191384" y="144235"/>
            <a:ext cx="8520600" cy="734070"/>
          </a:xfrm>
        </p:spPr>
        <p:txBody>
          <a:bodyPr>
            <a:normAutofit fontScale="90000"/>
          </a:bodyPr>
          <a:lstStyle/>
          <a:p>
            <a:r>
              <a:rPr lang="as-IN" sz="2000" b="1" dirty="0">
                <a:solidFill>
                  <a:schemeClr val="bg1"/>
                </a:solidFill>
              </a:rPr>
              <a:t>নারী উদ্যোক্তাদেরকে বিতরণকৃত ঋণ/বিনিয়োগের বিপরীতে নগদ প্রনোদনা স্কিম</a:t>
            </a:r>
            <a:br>
              <a:rPr lang="en-US" sz="2000" dirty="0">
                <a:solidFill>
                  <a:schemeClr val="bg1"/>
                </a:solidFill>
              </a:rPr>
            </a:br>
            <a:r>
              <a:rPr lang="en" sz="1600" dirty="0">
                <a:solidFill>
                  <a:schemeClr val="bg1"/>
                </a:solidFill>
              </a:rPr>
              <a:t>এসএমইএসপিডি সার্কুলার নং-০৮/২০২১</a:t>
            </a:r>
            <a:endParaRPr lang="en-US" sz="1600" dirty="0">
              <a:solidFill>
                <a:schemeClr val="bg1"/>
              </a:solidFill>
            </a:endParaRPr>
          </a:p>
        </p:txBody>
      </p:sp>
      <p:sp>
        <p:nvSpPr>
          <p:cNvPr id="3" name="Text Placeholder 2">
            <a:extLst>
              <a:ext uri="{FF2B5EF4-FFF2-40B4-BE49-F238E27FC236}">
                <a16:creationId xmlns:a16="http://schemas.microsoft.com/office/drawing/2014/main" id="{FA496BAB-9D19-438D-DAC9-9E328E6354A9}"/>
              </a:ext>
            </a:extLst>
          </p:cNvPr>
          <p:cNvSpPr>
            <a:spLocks noGrp="1"/>
          </p:cNvSpPr>
          <p:nvPr>
            <p:ph type="body" idx="1"/>
          </p:nvPr>
        </p:nvSpPr>
        <p:spPr>
          <a:xfrm>
            <a:off x="311700" y="1010653"/>
            <a:ext cx="8520600" cy="3558222"/>
          </a:xfrm>
        </p:spPr>
        <p:txBody>
          <a:bodyPr>
            <a:normAutofit/>
          </a:bodyPr>
          <a:lstStyle/>
          <a:p>
            <a:r>
              <a:rPr lang="as-IN" sz="2000" dirty="0">
                <a:latin typeface="NikoshBAN" panose="02000000000000000000" pitchFamily="2" charset="0"/>
                <a:cs typeface="NikoshBAN" panose="02000000000000000000" pitchFamily="2" charset="0"/>
              </a:rPr>
              <a:t>তহবিলের উৎস : বাংলাদেশ ব্যাংকের নিজস্ব তহবিল।</a:t>
            </a:r>
          </a:p>
          <a:p>
            <a:r>
              <a:rPr lang="as-IN" sz="2000" dirty="0">
                <a:latin typeface="NikoshBAN" panose="02000000000000000000" pitchFamily="2" charset="0"/>
                <a:cs typeface="NikoshBAN" panose="02000000000000000000" pitchFamily="2" charset="0"/>
              </a:rPr>
              <a:t>মেয়াদ : জুলাই ০১,২০২১ তারিখ হতে ডিসেম্বর ৩১,২০২৪ তারিখ পর্যন্ত বিতরণকৃত ঋণ/বিনিয়োগের বিপরীতে এ সুবিধা প্রদান করা হবে।</a:t>
            </a:r>
          </a:p>
          <a:p>
            <a:r>
              <a:rPr lang="as-IN" sz="2000" dirty="0">
                <a:latin typeface="NikoshBAN" panose="02000000000000000000" pitchFamily="2" charset="0"/>
                <a:cs typeface="NikoshBAN" panose="02000000000000000000" pitchFamily="2" charset="0"/>
              </a:rPr>
              <a:t>প্রনোদনা প্রদানের হারঃ বিতরণকৃত ঋণ যথাযথ ব্যবহারান্তে নির্ধারিত মেয়াদের মধ্যে সমন্বয়/আদায়/পরিশোধ হলে ব্যাংক ও গ্রাহক পর্যায়ের প্রত্যেককে মূলঋণের ১% হারে সর্বমোট ২% প্রনোদনা সুবিধা প্রদান করা হবে।</a:t>
            </a:r>
          </a:p>
          <a:p>
            <a:r>
              <a:rPr lang="as-IN" sz="2000" dirty="0">
                <a:latin typeface="NikoshBAN" panose="02000000000000000000" pitchFamily="2" charset="0"/>
                <a:cs typeface="NikoshBAN" panose="02000000000000000000" pitchFamily="2" charset="0"/>
              </a:rPr>
              <a:t>প্রনোদনা সুবিধা দাবী ও নিষ্পত্তি প্রক্রিয়া : এ সুবিধার আওতায় যে কোন ঋণ/বিনিয়োগ সম্পূর্ন সমন্বয়/আদায়/পরিশোধ হওয়া সাপেক্ষে উক্ত ঋণ/বিনিয়োগ সমূহের বিপরীতে ব্যাংক/আর্থিক প্রতিষ্ঠান সমূহ প্রনোদনা দাবী করতে পারবে।</a:t>
            </a:r>
          </a:p>
        </p:txBody>
      </p:sp>
    </p:spTree>
    <p:extLst>
      <p:ext uri="{BB962C8B-B14F-4D97-AF65-F5344CB8AC3E}">
        <p14:creationId xmlns:p14="http://schemas.microsoft.com/office/powerpoint/2010/main" val="228516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6829-F7CD-F3EE-1863-1591AC21B4C1}"/>
              </a:ext>
            </a:extLst>
          </p:cNvPr>
          <p:cNvSpPr>
            <a:spLocks noGrp="1"/>
          </p:cNvSpPr>
          <p:nvPr>
            <p:ph type="title"/>
          </p:nvPr>
        </p:nvSpPr>
        <p:spPr>
          <a:xfrm>
            <a:off x="215447" y="107801"/>
            <a:ext cx="8423227" cy="698314"/>
          </a:xfrm>
        </p:spPr>
        <p:txBody>
          <a:bodyPr>
            <a:normAutofit fontScale="90000"/>
          </a:bodyPr>
          <a:lstStyle/>
          <a:p>
            <a:r>
              <a:rPr lang="en-US" b="1" dirty="0">
                <a:solidFill>
                  <a:schemeClr val="bg1"/>
                </a:solidFill>
                <a:latin typeface="Arial" pitchFamily="34" charset="0"/>
                <a:cs typeface="Arial" pitchFamily="34" charset="0"/>
              </a:rPr>
              <a:t>COVID-19 </a:t>
            </a:r>
            <a:r>
              <a:rPr lang="as-IN" b="1" dirty="0">
                <a:solidFill>
                  <a:schemeClr val="bg1"/>
                </a:solidFill>
                <a:latin typeface="NikoshBAN" panose="02000000000000000000" pitchFamily="2" charset="0"/>
                <a:cs typeface="NikoshBAN" panose="02000000000000000000" pitchFamily="2" charset="0"/>
              </a:rPr>
              <a:t>প্রণোদনা প্যাকেজ</a:t>
            </a:r>
            <a:br>
              <a:rPr lang="en-US" sz="1300" b="1" dirty="0">
                <a:solidFill>
                  <a:schemeClr val="bg1"/>
                </a:solidFill>
                <a:latin typeface="NikoshBAN" panose="02000000000000000000" pitchFamily="2" charset="0"/>
                <a:cs typeface="NikoshBAN" panose="02000000000000000000" pitchFamily="2" charset="0"/>
              </a:rPr>
            </a:br>
            <a:r>
              <a:rPr lang="en" sz="1300" dirty="0">
                <a:solidFill>
                  <a:schemeClr val="bg1"/>
                </a:solidFill>
              </a:rPr>
              <a:t>এসএমইএসপিডি সার্কুলার নং-০৯/২০২৩ (Revised)</a:t>
            </a:r>
            <a:endParaRPr lang="en-US" sz="1300" b="1" dirty="0">
              <a:latin typeface="NikoshBAN" panose="02000000000000000000" pitchFamily="2" charset="0"/>
              <a:cs typeface="NikoshBAN" panose="02000000000000000000" pitchFamily="2" charset="0"/>
            </a:endParaRPr>
          </a:p>
        </p:txBody>
      </p:sp>
      <p:sp>
        <p:nvSpPr>
          <p:cNvPr id="3" name="Text Placeholder 2">
            <a:extLst>
              <a:ext uri="{FF2B5EF4-FFF2-40B4-BE49-F238E27FC236}">
                <a16:creationId xmlns:a16="http://schemas.microsoft.com/office/drawing/2014/main" id="{A9E94B36-43B0-7ED5-F8FB-76C953576B66}"/>
              </a:ext>
            </a:extLst>
          </p:cNvPr>
          <p:cNvSpPr>
            <a:spLocks noGrp="1"/>
          </p:cNvSpPr>
          <p:nvPr>
            <p:ph type="body" idx="1"/>
          </p:nvPr>
        </p:nvSpPr>
        <p:spPr>
          <a:xfrm>
            <a:off x="215447" y="1056222"/>
            <a:ext cx="8520600" cy="3416400"/>
          </a:xfrm>
        </p:spPr>
        <p:txBody>
          <a:bodyPr>
            <a:normAutofit/>
          </a:bodyPr>
          <a:lstStyle/>
          <a:p>
            <a:pPr algn="just"/>
            <a:r>
              <a:rPr lang="as-IN" sz="2000" dirty="0">
                <a:latin typeface="NikoshBAN" panose="02000000000000000000" pitchFamily="2" charset="0"/>
                <a:cs typeface="NikoshBAN" panose="02000000000000000000" pitchFamily="2" charset="0"/>
              </a:rPr>
              <a:t>বিদ্যমান গ্রাহকের ক্ষেত্রে বিদ্যমান জামানত হতে পূর্বের ঋণের জন্য ১ : ১.৫০ অনুপাতে ঠিক রেখে অবশিষ্ট জামানতের উপর ১ : ১ অনুপাতে ঋণ প্রদান করা যাবে। নতুন গ্রাহক অর্থাৎ যে সমস্ত গ্রাহক এখনো চলতি মূলধন ঋণ গ্রহন করে নাই, নিজস্ব মূলধনে ব্যবসা করছে তাদের ক্ষেত্রে বিদ্যমান ও প্রচলিত নিয়মে সহায়ক জামানত গ্রহন করতে হবে।</a:t>
            </a:r>
          </a:p>
          <a:p>
            <a:pPr algn="just"/>
            <a:r>
              <a:rPr lang="as-IN" sz="2000" dirty="0">
                <a:latin typeface="NikoshBAN" panose="02000000000000000000" pitchFamily="2" charset="0"/>
                <a:cs typeface="NikoshBAN" panose="02000000000000000000" pitchFamily="2" charset="0"/>
              </a:rPr>
              <a:t>বিদ্যমান গ্রাহকের অনুক</a:t>
            </a:r>
            <a:r>
              <a:rPr lang="en-US" sz="2000" dirty="0">
                <a:latin typeface="NikoshBAN" panose="02000000000000000000" pitchFamily="2" charset="0"/>
                <a:cs typeface="NikoshBAN" panose="02000000000000000000" pitchFamily="2" charset="0"/>
              </a:rPr>
              <a:t>ূ</a:t>
            </a:r>
            <a:r>
              <a:rPr lang="as-IN" sz="2000" dirty="0">
                <a:latin typeface="NikoshBAN" panose="02000000000000000000" pitchFamily="2" charset="0"/>
                <a:cs typeface="NikoshBAN" panose="02000000000000000000" pitchFamily="2" charset="0"/>
              </a:rPr>
              <a:t>লে প্রনোদনা প্যাকেজের আওতায় ঋণ/বিনিয়োগ প্রদানের ক্ষেত্রে পর্যাপ্ত জামানত থাকা স্বাপেক্ষে স্ব স্ব ব্যাংকের আইনজীবির লিগ্যাল ভেটিং গ্রহনপূর্বক জামানতের উপর ব্যাংকের আইনগত অধিকার এর </a:t>
            </a:r>
            <a:r>
              <a:rPr lang="en-US" sz="2000" dirty="0">
                <a:latin typeface="Arial" pitchFamily="34" charset="0"/>
                <a:cs typeface="Arial" pitchFamily="34" charset="0"/>
              </a:rPr>
              <a:t>Continuity </a:t>
            </a:r>
            <a:r>
              <a:rPr lang="as-IN" sz="2000" dirty="0">
                <a:latin typeface="NikoshBAN" panose="02000000000000000000" pitchFamily="2" charset="0"/>
                <a:cs typeface="NikoshBAN" panose="02000000000000000000" pitchFamily="2" charset="0"/>
              </a:rPr>
              <a:t>সমুন্নত রাখার লক্ষ্য্যেগ্রাহকের নিকট হতে ৩০০/- (তিন শত) টাকার ষ্ট্যাম্পে </a:t>
            </a:r>
            <a:r>
              <a:rPr lang="en-US" sz="2000" dirty="0">
                <a:latin typeface="Arial" pitchFamily="34" charset="0"/>
                <a:cs typeface="Arial" pitchFamily="34" charset="0"/>
              </a:rPr>
              <a:t>Further Charge on  Mortgaged Property</a:t>
            </a:r>
            <a:r>
              <a:rPr lang="as-IN" sz="2000" dirty="0">
                <a:latin typeface="NikoshBAN" panose="02000000000000000000" pitchFamily="2" charset="0"/>
                <a:cs typeface="NikoshBAN" panose="02000000000000000000" pitchFamily="2" charset="0"/>
              </a:rPr>
              <a:t> সম্পন্ন করে বর্ধিত ঋণ/বিনিয়োগ প্রদান করা যাবে (নি:বি: ১০৪২/২০২১, তারিখ: ০২.০৬.২০২১)।</a:t>
            </a:r>
          </a:p>
        </p:txBody>
      </p:sp>
    </p:spTree>
    <p:extLst>
      <p:ext uri="{BB962C8B-B14F-4D97-AF65-F5344CB8AC3E}">
        <p14:creationId xmlns:p14="http://schemas.microsoft.com/office/powerpoint/2010/main" val="12379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7D9718B-7A1F-76CE-F8E8-00A25796CA5F}"/>
              </a:ext>
            </a:extLst>
          </p:cNvPr>
          <p:cNvSpPr>
            <a:spLocks noGrp="1"/>
          </p:cNvSpPr>
          <p:nvPr>
            <p:ph type="body" idx="1"/>
          </p:nvPr>
        </p:nvSpPr>
        <p:spPr/>
        <p:txBody>
          <a:bodyPr/>
          <a:lstStyle/>
          <a:p>
            <a:r>
              <a:rPr lang="en-US" dirty="0"/>
              <a:t>Strengthen CMSMEs through promoting interconnectedness, competition and co-operation</a:t>
            </a:r>
          </a:p>
          <a:p>
            <a:r>
              <a:rPr lang="en-US" dirty="0"/>
              <a:t>50 or more firms producing homogenous or related products and services in a 5KM </a:t>
            </a:r>
            <a:r>
              <a:rPr lang="en-US" dirty="0" err="1"/>
              <a:t>redius</a:t>
            </a:r>
            <a:endParaRPr lang="en-US" dirty="0"/>
          </a:p>
          <a:p>
            <a:r>
              <a:rPr lang="en-US" dirty="0"/>
              <a:t>Tenor – 05 years including maximum 06 months grace period</a:t>
            </a:r>
          </a:p>
          <a:p>
            <a:r>
              <a:rPr lang="en-US" dirty="0"/>
              <a:t>Interest rate will be set as per schedule of charges</a:t>
            </a:r>
          </a:p>
          <a:p>
            <a:r>
              <a:rPr lang="en-US" dirty="0"/>
              <a:t>Security:</a:t>
            </a:r>
          </a:p>
          <a:p>
            <a:pPr lvl="1"/>
            <a:r>
              <a:rPr lang="en-US" dirty="0"/>
              <a:t>Personal, Social or Group Guarantee as per SMESPD circular – 02/2019</a:t>
            </a:r>
          </a:p>
          <a:p>
            <a:pPr lvl="1"/>
            <a:r>
              <a:rPr lang="en-US" dirty="0"/>
              <a:t>Credit Guarantee Scheme, declared by Bangladesh Bank from time to time can be accepted in case of unsecured or partially secured load under cluster finance</a:t>
            </a:r>
          </a:p>
          <a:p>
            <a:pPr marL="425450" indent="-285750"/>
            <a:endParaRPr lang="en-US" dirty="0"/>
          </a:p>
          <a:p>
            <a:pPr marL="114300" indent="0">
              <a:buNone/>
            </a:pPr>
            <a:endParaRPr lang="en-US" dirty="0"/>
          </a:p>
        </p:txBody>
      </p:sp>
      <p:sp>
        <p:nvSpPr>
          <p:cNvPr id="8" name="Title 1">
            <a:extLst>
              <a:ext uri="{FF2B5EF4-FFF2-40B4-BE49-F238E27FC236}">
                <a16:creationId xmlns:a16="http://schemas.microsoft.com/office/drawing/2014/main" id="{9B045401-F09C-D1FA-054E-F9247A5C05B4}"/>
              </a:ext>
            </a:extLst>
          </p:cNvPr>
          <p:cNvSpPr>
            <a:spLocks noGrp="1"/>
          </p:cNvSpPr>
          <p:nvPr>
            <p:ph type="title"/>
          </p:nvPr>
        </p:nvSpPr>
        <p:spPr>
          <a:xfrm>
            <a:off x="311700" y="87106"/>
            <a:ext cx="8520600" cy="754141"/>
          </a:xfrm>
        </p:spPr>
        <p:txBody>
          <a:bodyPr>
            <a:normAutofit fontScale="90000"/>
          </a:bodyPr>
          <a:lstStyle/>
          <a:p>
            <a:r>
              <a:rPr lang="en-US" b="1" dirty="0">
                <a:solidFill>
                  <a:schemeClr val="bg1"/>
                </a:solidFill>
              </a:rPr>
              <a:t>Cluster based Financing under CMSME</a:t>
            </a:r>
            <a:br>
              <a:rPr lang="en-US" b="1" dirty="0">
                <a:solidFill>
                  <a:schemeClr val="bg1"/>
                </a:solidFill>
              </a:rPr>
            </a:br>
            <a:r>
              <a:rPr lang="en-US" sz="1600" b="1" dirty="0">
                <a:solidFill>
                  <a:schemeClr val="bg1"/>
                </a:solidFill>
              </a:rPr>
              <a:t>SMESPD Circular-05/2023, JB Instruction Circular-1203/2023</a:t>
            </a:r>
          </a:p>
        </p:txBody>
      </p:sp>
    </p:spTree>
    <p:extLst>
      <p:ext uri="{BB962C8B-B14F-4D97-AF65-F5344CB8AC3E}">
        <p14:creationId xmlns:p14="http://schemas.microsoft.com/office/powerpoint/2010/main" val="379408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5" name="Title 1">
            <a:extLst>
              <a:ext uri="{FF2B5EF4-FFF2-40B4-BE49-F238E27FC236}">
                <a16:creationId xmlns:a16="http://schemas.microsoft.com/office/drawing/2014/main" id="{46E19E30-DBF1-EF73-7612-47A8D393AE87}"/>
              </a:ext>
            </a:extLst>
          </p:cNvPr>
          <p:cNvSpPr>
            <a:spLocks noGrp="1"/>
          </p:cNvSpPr>
          <p:nvPr>
            <p:ph type="title"/>
          </p:nvPr>
        </p:nvSpPr>
        <p:spPr>
          <a:xfrm>
            <a:off x="311700" y="87106"/>
            <a:ext cx="8520600" cy="754141"/>
          </a:xfrm>
        </p:spPr>
        <p:txBody>
          <a:bodyPr>
            <a:normAutofit fontScale="90000"/>
          </a:bodyPr>
          <a:lstStyle/>
          <a:p>
            <a:r>
              <a:rPr lang="en-US" b="1" dirty="0">
                <a:solidFill>
                  <a:schemeClr val="bg1"/>
                </a:solidFill>
              </a:rPr>
              <a:t>Cluster based Financing under CMSME</a:t>
            </a:r>
            <a:br>
              <a:rPr lang="en-US" b="1" dirty="0">
                <a:solidFill>
                  <a:schemeClr val="bg1"/>
                </a:solidFill>
              </a:rPr>
            </a:br>
            <a:r>
              <a:rPr lang="en-US" sz="1600" b="1" dirty="0">
                <a:solidFill>
                  <a:schemeClr val="bg1"/>
                </a:solidFill>
              </a:rPr>
              <a:t>SMESPD Circular-05/2023, JB Instruction Circular-1203/2023</a:t>
            </a:r>
          </a:p>
        </p:txBody>
      </p:sp>
      <p:sp>
        <p:nvSpPr>
          <p:cNvPr id="7" name="Text Placeholder 2">
            <a:extLst>
              <a:ext uri="{FF2B5EF4-FFF2-40B4-BE49-F238E27FC236}">
                <a16:creationId xmlns:a16="http://schemas.microsoft.com/office/drawing/2014/main" id="{07883893-E760-C03E-F37A-94DCB90257B1}"/>
              </a:ext>
            </a:extLst>
          </p:cNvPr>
          <p:cNvSpPr>
            <a:spLocks noGrp="1"/>
          </p:cNvSpPr>
          <p:nvPr>
            <p:ph type="body" idx="1"/>
          </p:nvPr>
        </p:nvSpPr>
        <p:spPr>
          <a:xfrm>
            <a:off x="0" y="899413"/>
            <a:ext cx="9144000" cy="493445"/>
          </a:xfrm>
        </p:spPr>
        <p:txBody>
          <a:bodyPr>
            <a:noAutofit/>
          </a:bodyPr>
          <a:lstStyle/>
          <a:p>
            <a:pPr marL="139700" indent="0">
              <a:buNone/>
            </a:pPr>
            <a:r>
              <a:rPr lang="en-US" b="1" dirty="0"/>
              <a:t>Maximum Loan Limit: </a:t>
            </a:r>
            <a:r>
              <a:rPr lang="en-US" dirty="0"/>
              <a:t>(Under SMESPD Circular-02/2019) </a:t>
            </a:r>
          </a:p>
        </p:txBody>
      </p:sp>
      <p:graphicFrame>
        <p:nvGraphicFramePr>
          <p:cNvPr id="8" name="Table 4">
            <a:extLst>
              <a:ext uri="{FF2B5EF4-FFF2-40B4-BE49-F238E27FC236}">
                <a16:creationId xmlns:a16="http://schemas.microsoft.com/office/drawing/2014/main" id="{CCC1A48E-BE90-F43A-EAAB-4C93F2E26373}"/>
              </a:ext>
            </a:extLst>
          </p:cNvPr>
          <p:cNvGraphicFramePr>
            <a:graphicFrameLocks noGrp="1"/>
          </p:cNvGraphicFramePr>
          <p:nvPr>
            <p:extLst>
              <p:ext uri="{D42A27DB-BD31-4B8C-83A1-F6EECF244321}">
                <p14:modId xmlns:p14="http://schemas.microsoft.com/office/powerpoint/2010/main" val="1022070447"/>
              </p:ext>
            </p:extLst>
          </p:nvPr>
        </p:nvGraphicFramePr>
        <p:xfrm>
          <a:off x="82296" y="1392858"/>
          <a:ext cx="8970265" cy="1886206"/>
        </p:xfrm>
        <a:graphic>
          <a:graphicData uri="http://schemas.openxmlformats.org/drawingml/2006/table">
            <a:tbl>
              <a:tblPr firstRow="1" bandRow="1">
                <a:tableStyleId>{ECA016C8-9BAF-4A69-B384-19FBEC16B13A}</a:tableStyleId>
              </a:tblPr>
              <a:tblGrid>
                <a:gridCol w="1033272">
                  <a:extLst>
                    <a:ext uri="{9D8B030D-6E8A-4147-A177-3AD203B41FA5}">
                      <a16:colId xmlns:a16="http://schemas.microsoft.com/office/drawing/2014/main" val="3569360634"/>
                    </a:ext>
                  </a:extLst>
                </a:gridCol>
                <a:gridCol w="1146549">
                  <a:extLst>
                    <a:ext uri="{9D8B030D-6E8A-4147-A177-3AD203B41FA5}">
                      <a16:colId xmlns:a16="http://schemas.microsoft.com/office/drawing/2014/main" val="3535001547"/>
                    </a:ext>
                  </a:extLst>
                </a:gridCol>
                <a:gridCol w="1184028">
                  <a:extLst>
                    <a:ext uri="{9D8B030D-6E8A-4147-A177-3AD203B41FA5}">
                      <a16:colId xmlns:a16="http://schemas.microsoft.com/office/drawing/2014/main" val="3449164861"/>
                    </a:ext>
                  </a:extLst>
                </a:gridCol>
                <a:gridCol w="1046918">
                  <a:extLst>
                    <a:ext uri="{9D8B030D-6E8A-4147-A177-3AD203B41FA5}">
                      <a16:colId xmlns:a16="http://schemas.microsoft.com/office/drawing/2014/main" val="1469236805"/>
                    </a:ext>
                  </a:extLst>
                </a:gridCol>
                <a:gridCol w="1208430">
                  <a:extLst>
                    <a:ext uri="{9D8B030D-6E8A-4147-A177-3AD203B41FA5}">
                      <a16:colId xmlns:a16="http://schemas.microsoft.com/office/drawing/2014/main" val="745059917"/>
                    </a:ext>
                  </a:extLst>
                </a:gridCol>
                <a:gridCol w="1003926">
                  <a:extLst>
                    <a:ext uri="{9D8B030D-6E8A-4147-A177-3AD203B41FA5}">
                      <a16:colId xmlns:a16="http://schemas.microsoft.com/office/drawing/2014/main" val="262409628"/>
                    </a:ext>
                  </a:extLst>
                </a:gridCol>
                <a:gridCol w="1217725">
                  <a:extLst>
                    <a:ext uri="{9D8B030D-6E8A-4147-A177-3AD203B41FA5}">
                      <a16:colId xmlns:a16="http://schemas.microsoft.com/office/drawing/2014/main" val="2740918540"/>
                    </a:ext>
                  </a:extLst>
                </a:gridCol>
                <a:gridCol w="1129417">
                  <a:extLst>
                    <a:ext uri="{9D8B030D-6E8A-4147-A177-3AD203B41FA5}">
                      <a16:colId xmlns:a16="http://schemas.microsoft.com/office/drawing/2014/main" val="181767063"/>
                    </a:ext>
                  </a:extLst>
                </a:gridCol>
              </a:tblGrid>
              <a:tr h="719406">
                <a:tc>
                  <a:txBody>
                    <a:bodyPr/>
                    <a:lstStyle/>
                    <a:p>
                      <a:r>
                        <a:rPr lang="en-US" sz="1200" dirty="0"/>
                        <a:t>Loan/</a:t>
                      </a:r>
                    </a:p>
                    <a:p>
                      <a:r>
                        <a:rPr lang="en-US" sz="1200" dirty="0"/>
                        <a:t>Investment Ceiling</a:t>
                      </a:r>
                    </a:p>
                  </a:txBody>
                  <a:tcPr/>
                </a:tc>
                <a:tc>
                  <a:txBody>
                    <a:bodyPr/>
                    <a:lstStyle/>
                    <a:p>
                      <a:r>
                        <a:rPr lang="en-US" sz="1200" dirty="0"/>
                        <a:t>Cottage Enterprise</a:t>
                      </a:r>
                    </a:p>
                  </a:txBody>
                  <a:tcPr/>
                </a:tc>
                <a:tc gridSpan="2">
                  <a:txBody>
                    <a:bodyPr/>
                    <a:lstStyle/>
                    <a:p>
                      <a:r>
                        <a:rPr lang="en-US" sz="1200" dirty="0"/>
                        <a:t>Micro Enterprise</a:t>
                      </a:r>
                    </a:p>
                  </a:txBody>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Small Enterprise</a:t>
                      </a:r>
                    </a:p>
                    <a:p>
                      <a:endParaRPr lang="en-US" sz="1200" dirty="0"/>
                    </a:p>
                  </a:txBody>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Medium Enterprise</a:t>
                      </a:r>
                    </a:p>
                    <a:p>
                      <a:endParaRPr lang="en-US" sz="1200" dirty="0"/>
                    </a:p>
                  </a:txBody>
                  <a:tcPr/>
                </a:tc>
                <a:tc hMerge="1">
                  <a:txBody>
                    <a:bodyPr/>
                    <a:lstStyle/>
                    <a:p>
                      <a:endParaRPr lang="en-US" dirty="0"/>
                    </a:p>
                  </a:txBody>
                  <a:tcPr/>
                </a:tc>
                <a:extLst>
                  <a:ext uri="{0D108BD9-81ED-4DB2-BD59-A6C34878D82A}">
                    <a16:rowId xmlns:a16="http://schemas.microsoft.com/office/drawing/2014/main" val="3438653962"/>
                  </a:ext>
                </a:extLst>
              </a:tr>
              <a:tr h="583400">
                <a:tc rowSpan="2">
                  <a:txBody>
                    <a:bodyPr/>
                    <a:lstStyle/>
                    <a:p>
                      <a:r>
                        <a:rPr lang="en-US" sz="1200" dirty="0"/>
                        <a:t>Maximum Loan Ceiling</a:t>
                      </a:r>
                    </a:p>
                  </a:txBody>
                  <a:tcPr/>
                </a:tc>
                <a:tc>
                  <a:txBody>
                    <a:bodyPr/>
                    <a:lstStyle/>
                    <a:p>
                      <a:r>
                        <a:rPr lang="en-US" sz="1200" dirty="0"/>
                        <a:t>Manufacturing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Manufacturing</a:t>
                      </a:r>
                    </a:p>
                  </a:txBody>
                  <a:tcPr/>
                </a:tc>
                <a:tc>
                  <a:txBody>
                    <a:bodyPr/>
                    <a:lstStyle/>
                    <a:p>
                      <a:r>
                        <a:rPr lang="en-US" sz="1200" dirty="0"/>
                        <a:t>Service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Manufacturing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Service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Manufacturing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Service</a:t>
                      </a:r>
                    </a:p>
                  </a:txBody>
                  <a:tcPr/>
                </a:tc>
                <a:extLst>
                  <a:ext uri="{0D108BD9-81ED-4DB2-BD59-A6C34878D82A}">
                    <a16:rowId xmlns:a16="http://schemas.microsoft.com/office/drawing/2014/main" val="1939533095"/>
                  </a:ext>
                </a:extLst>
              </a:tr>
              <a:tr h="583400">
                <a:tc vMerge="1">
                  <a:txBody>
                    <a:bodyPr/>
                    <a:lstStyle/>
                    <a:p>
                      <a:endParaRPr lang="en-US" dirty="0"/>
                    </a:p>
                  </a:txBody>
                  <a:tcPr/>
                </a:tc>
                <a:tc>
                  <a:txBody>
                    <a:bodyPr/>
                    <a:lstStyle/>
                    <a:p>
                      <a:r>
                        <a:rPr lang="en-US" sz="1200" dirty="0"/>
                        <a:t>Tk. 15 Lac</a:t>
                      </a:r>
                    </a:p>
                  </a:txBody>
                  <a:tcPr/>
                </a:tc>
                <a:tc>
                  <a:txBody>
                    <a:bodyPr/>
                    <a:lstStyle/>
                    <a:p>
                      <a:r>
                        <a:rPr lang="en-US" sz="1200" dirty="0"/>
                        <a:t>Tk. 1 Crore</a:t>
                      </a:r>
                    </a:p>
                  </a:txBody>
                  <a:tcPr/>
                </a:tc>
                <a:tc>
                  <a:txBody>
                    <a:bodyPr/>
                    <a:lstStyle/>
                    <a:p>
                      <a:r>
                        <a:rPr lang="en-US" sz="1200" dirty="0"/>
                        <a:t>Tk. 25 Lac</a:t>
                      </a:r>
                    </a:p>
                  </a:txBody>
                  <a:tcPr/>
                </a:tc>
                <a:tc>
                  <a:txBody>
                    <a:bodyPr/>
                    <a:lstStyle/>
                    <a:p>
                      <a:r>
                        <a:rPr lang="en-US" sz="1200" dirty="0"/>
                        <a:t>Tk. 20 Crore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Tk. 5 Crore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Tk. 75 Crore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Tk. 50 Crore</a:t>
                      </a:r>
                    </a:p>
                  </a:txBody>
                  <a:tcPr/>
                </a:tc>
                <a:extLst>
                  <a:ext uri="{0D108BD9-81ED-4DB2-BD59-A6C34878D82A}">
                    <a16:rowId xmlns:a16="http://schemas.microsoft.com/office/drawing/2014/main" val="2268143398"/>
                  </a:ext>
                </a:extLst>
              </a:tr>
            </a:tbl>
          </a:graphicData>
        </a:graphic>
      </p:graphicFrame>
      <p:sp>
        <p:nvSpPr>
          <p:cNvPr id="9" name="TextBox 8">
            <a:extLst>
              <a:ext uri="{FF2B5EF4-FFF2-40B4-BE49-F238E27FC236}">
                <a16:creationId xmlns:a16="http://schemas.microsoft.com/office/drawing/2014/main" id="{91284BEE-978A-9919-197C-A4FB0EC082CD}"/>
              </a:ext>
            </a:extLst>
          </p:cNvPr>
          <p:cNvSpPr txBox="1"/>
          <p:nvPr/>
        </p:nvSpPr>
        <p:spPr>
          <a:xfrm>
            <a:off x="160020" y="3403177"/>
            <a:ext cx="8823960" cy="1046440"/>
          </a:xfrm>
          <a:prstGeom prst="rect">
            <a:avLst/>
          </a:prstGeom>
          <a:noFill/>
        </p:spPr>
        <p:txBody>
          <a:bodyPr wrap="square" rtlCol="0">
            <a:spAutoFit/>
          </a:bodyPr>
          <a:lstStyle/>
          <a:p>
            <a:pPr algn="just"/>
            <a:r>
              <a:rPr lang="en-US" sz="1600" dirty="0"/>
              <a:t>Note: A customer may avail loan from different bank but the aggregate exposer shall not be exceeded against the above mentioned limit at any time. Bank will determine it through checking CIB report.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40B2A6-520D-4EA6-751C-A16520F93A3E}"/>
              </a:ext>
            </a:extLst>
          </p:cNvPr>
          <p:cNvSpPr>
            <a:spLocks noGrp="1"/>
          </p:cNvSpPr>
          <p:nvPr>
            <p:ph type="body" idx="1"/>
          </p:nvPr>
        </p:nvSpPr>
        <p:spPr/>
        <p:txBody>
          <a:bodyPr/>
          <a:lstStyle/>
          <a:p>
            <a:r>
              <a:rPr lang="en-US" dirty="0"/>
              <a:t>A bank has to achieve a target of cluster financing at 10% of its net CMSME portfolio as of 31</a:t>
            </a:r>
            <a:r>
              <a:rPr lang="en-US" baseline="30000" dirty="0"/>
              <a:t>st</a:t>
            </a:r>
            <a:r>
              <a:rPr lang="en-US" dirty="0"/>
              <a:t> December, 2022. </a:t>
            </a:r>
          </a:p>
          <a:p>
            <a:r>
              <a:rPr lang="en-US" dirty="0"/>
              <a:t>The target is to be increased by at least 1% additional each year.</a:t>
            </a:r>
          </a:p>
          <a:p>
            <a:r>
              <a:rPr lang="en-US" dirty="0"/>
              <a:t>Reach at least 12% gradually at the end of the year 2024.</a:t>
            </a:r>
          </a:p>
          <a:p>
            <a:endParaRPr lang="en-US" dirty="0"/>
          </a:p>
          <a:p>
            <a:pPr marL="114300" indent="0">
              <a:buNone/>
            </a:pPr>
            <a:endParaRPr lang="en-US" dirty="0"/>
          </a:p>
        </p:txBody>
      </p:sp>
      <p:sp>
        <p:nvSpPr>
          <p:cNvPr id="4" name="Title 1">
            <a:extLst>
              <a:ext uri="{FF2B5EF4-FFF2-40B4-BE49-F238E27FC236}">
                <a16:creationId xmlns:a16="http://schemas.microsoft.com/office/drawing/2014/main" id="{5FC858F1-8B64-DA8E-BC59-99D2559F1902}"/>
              </a:ext>
            </a:extLst>
          </p:cNvPr>
          <p:cNvSpPr>
            <a:spLocks noGrp="1"/>
          </p:cNvSpPr>
          <p:nvPr>
            <p:ph type="title"/>
          </p:nvPr>
        </p:nvSpPr>
        <p:spPr>
          <a:xfrm>
            <a:off x="311700" y="87106"/>
            <a:ext cx="8520600" cy="754141"/>
          </a:xfrm>
        </p:spPr>
        <p:txBody>
          <a:bodyPr>
            <a:normAutofit fontScale="90000"/>
          </a:bodyPr>
          <a:lstStyle/>
          <a:p>
            <a:r>
              <a:rPr lang="en-US" b="1" dirty="0">
                <a:solidFill>
                  <a:schemeClr val="bg1"/>
                </a:solidFill>
              </a:rPr>
              <a:t>Cluster based Financing under CMSME</a:t>
            </a:r>
            <a:br>
              <a:rPr lang="en-US" b="1" dirty="0">
                <a:solidFill>
                  <a:schemeClr val="bg1"/>
                </a:solidFill>
              </a:rPr>
            </a:br>
            <a:r>
              <a:rPr lang="en-US" sz="1600" b="1" dirty="0">
                <a:solidFill>
                  <a:schemeClr val="bg1"/>
                </a:solidFill>
              </a:rPr>
              <a:t>SMESPD Circular-05/2023, JB Instruction Circular-1203/2023</a:t>
            </a:r>
          </a:p>
        </p:txBody>
      </p:sp>
    </p:spTree>
    <p:extLst>
      <p:ext uri="{BB962C8B-B14F-4D97-AF65-F5344CB8AC3E}">
        <p14:creationId xmlns:p14="http://schemas.microsoft.com/office/powerpoint/2010/main" val="163903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87111" y="77435"/>
            <a:ext cx="8520600" cy="7716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bg1"/>
                </a:solidFill>
              </a:rPr>
              <a:t>Credit Guarantee Scheme</a:t>
            </a:r>
            <a:br>
              <a:rPr lang="en-US" b="1" dirty="0">
                <a:solidFill>
                  <a:schemeClr val="bg1"/>
                </a:solidFill>
              </a:rPr>
            </a:br>
            <a:r>
              <a:rPr lang="en-US" sz="1300" b="1" dirty="0">
                <a:solidFill>
                  <a:schemeClr val="bg1"/>
                </a:solidFill>
              </a:rPr>
              <a:t>SMESPD Circular: 03/2020, JBIC: 979/2020</a:t>
            </a:r>
            <a:endParaRPr sz="1300" b="1" dirty="0">
              <a:solidFill>
                <a:schemeClr val="bg1"/>
              </a:solidFill>
            </a:endParaRPr>
          </a:p>
        </p:txBody>
      </p:sp>
      <p:sp>
        <p:nvSpPr>
          <p:cNvPr id="157" name="Google Shape;15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285750" indent="-285750" algn="just">
              <a:spcAft>
                <a:spcPts val="1200"/>
              </a:spcAft>
            </a:pPr>
            <a:r>
              <a:rPr lang="en-US" sz="2000" dirty="0"/>
              <a:t>Covid-19 </a:t>
            </a:r>
            <a:r>
              <a:rPr lang="en-US" sz="2000" dirty="0" err="1"/>
              <a:t>এর</a:t>
            </a:r>
            <a:r>
              <a:rPr lang="en-US" sz="2000" dirty="0"/>
              <a:t> </a:t>
            </a:r>
            <a:r>
              <a:rPr lang="en-US" sz="2000" dirty="0" err="1"/>
              <a:t>পর</a:t>
            </a:r>
            <a:r>
              <a:rPr lang="en-US" sz="2000" dirty="0"/>
              <a:t> </a:t>
            </a:r>
            <a:r>
              <a:rPr lang="en-US" sz="2000" dirty="0" err="1"/>
              <a:t>অর্থনৈতিক</a:t>
            </a:r>
            <a:r>
              <a:rPr lang="en-US" sz="2000" dirty="0"/>
              <a:t> </a:t>
            </a:r>
            <a:r>
              <a:rPr lang="en-US" sz="2000" dirty="0" err="1"/>
              <a:t>বিরূপ</a:t>
            </a:r>
            <a:r>
              <a:rPr lang="en-US" sz="2000" dirty="0"/>
              <a:t> </a:t>
            </a:r>
            <a:r>
              <a:rPr lang="en-US" sz="2000" dirty="0" err="1"/>
              <a:t>প্রভাব</a:t>
            </a:r>
            <a:r>
              <a:rPr lang="en-US" sz="2000" dirty="0"/>
              <a:t> </a:t>
            </a:r>
            <a:r>
              <a:rPr lang="en-US" sz="2000" dirty="0" err="1"/>
              <a:t>মোকাবেলায়</a:t>
            </a:r>
            <a:r>
              <a:rPr lang="en-US" sz="2000" dirty="0"/>
              <a:t>, </a:t>
            </a:r>
            <a:r>
              <a:rPr lang="en-US" sz="2000" dirty="0" err="1"/>
              <a:t>এই</a:t>
            </a:r>
            <a:r>
              <a:rPr lang="en-US" sz="2000" dirty="0"/>
              <a:t> </a:t>
            </a:r>
            <a:r>
              <a:rPr lang="en-US" sz="2000" dirty="0" err="1"/>
              <a:t>সুবিধা</a:t>
            </a:r>
            <a:r>
              <a:rPr lang="en-US" sz="2000" dirty="0"/>
              <a:t> </a:t>
            </a:r>
            <a:r>
              <a:rPr lang="en-US" sz="2000" dirty="0" err="1"/>
              <a:t>দেয়া</a:t>
            </a:r>
            <a:r>
              <a:rPr lang="en-US" sz="2000" dirty="0"/>
              <a:t> </a:t>
            </a:r>
            <a:r>
              <a:rPr lang="en-US" sz="2000" dirty="0" err="1"/>
              <a:t>হয়</a:t>
            </a:r>
            <a:r>
              <a:rPr lang="en-US" sz="2000" dirty="0"/>
              <a:t>।</a:t>
            </a:r>
          </a:p>
          <a:p>
            <a:pPr marL="285750" indent="-285750" algn="just">
              <a:spcAft>
                <a:spcPts val="1200"/>
              </a:spcAft>
            </a:pPr>
            <a:r>
              <a:rPr lang="en-US" sz="2000" dirty="0" err="1"/>
              <a:t>জামানতবিহিন</a:t>
            </a:r>
            <a:r>
              <a:rPr lang="en-US" sz="2000" dirty="0"/>
              <a:t> </a:t>
            </a:r>
            <a:r>
              <a:rPr lang="en-US" sz="2000" dirty="0" err="1"/>
              <a:t>সম্ভাবনাময়</a:t>
            </a:r>
            <a:r>
              <a:rPr lang="en-US" sz="2000" dirty="0"/>
              <a:t> </a:t>
            </a:r>
            <a:r>
              <a:rPr lang="en-US" sz="2000" dirty="0" err="1"/>
              <a:t>উদ্যোক্তাদের</a:t>
            </a:r>
            <a:r>
              <a:rPr lang="en-US" sz="2000" dirty="0"/>
              <a:t> </a:t>
            </a:r>
            <a:r>
              <a:rPr lang="en-US" sz="2000" dirty="0" err="1"/>
              <a:t>ঋণের</a:t>
            </a:r>
            <a:r>
              <a:rPr lang="en-US" sz="2000" dirty="0"/>
              <a:t> </a:t>
            </a:r>
            <a:r>
              <a:rPr lang="en-US" sz="2000" dirty="0" err="1"/>
              <a:t>গ্যারান্টি</a:t>
            </a:r>
            <a:r>
              <a:rPr lang="en-US" sz="2000" dirty="0"/>
              <a:t> </a:t>
            </a:r>
            <a:r>
              <a:rPr lang="en-US" sz="2000" dirty="0" err="1"/>
              <a:t>দিতে</a:t>
            </a:r>
            <a:r>
              <a:rPr lang="en-US" sz="2000" dirty="0"/>
              <a:t> </a:t>
            </a:r>
            <a:r>
              <a:rPr lang="en-US" sz="2000" dirty="0" err="1"/>
              <a:t>বাংলাদেশ</a:t>
            </a:r>
            <a:r>
              <a:rPr lang="en-US" sz="2000" dirty="0"/>
              <a:t> </a:t>
            </a:r>
            <a:r>
              <a:rPr lang="en-US" sz="2000" dirty="0" err="1"/>
              <a:t>ব্যাংক</a:t>
            </a:r>
            <a:r>
              <a:rPr lang="en-US" sz="2000" dirty="0"/>
              <a:t>  </a:t>
            </a:r>
            <a:r>
              <a:rPr lang="en-US" sz="2000" dirty="0" err="1"/>
              <a:t>ঋণ</a:t>
            </a:r>
            <a:r>
              <a:rPr lang="en-US" sz="2000" dirty="0"/>
              <a:t> </a:t>
            </a:r>
            <a:r>
              <a:rPr lang="en-US" sz="2000" dirty="0" err="1"/>
              <a:t>নিশ্চয়তা</a:t>
            </a:r>
            <a:r>
              <a:rPr lang="en-US" sz="2000" dirty="0"/>
              <a:t> </a:t>
            </a:r>
            <a:r>
              <a:rPr lang="en-US" sz="2000" dirty="0" err="1"/>
              <a:t>স্কিম</a:t>
            </a:r>
            <a:r>
              <a:rPr lang="en-US" sz="2000" dirty="0"/>
              <a:t> </a:t>
            </a:r>
            <a:r>
              <a:rPr lang="en-US" sz="2000" dirty="0" err="1"/>
              <a:t>চালু</a:t>
            </a:r>
            <a:r>
              <a:rPr lang="en-US" sz="2000" dirty="0"/>
              <a:t> </a:t>
            </a:r>
            <a:r>
              <a:rPr lang="en-US" sz="2000" dirty="0" err="1"/>
              <a:t>করে</a:t>
            </a:r>
            <a:r>
              <a:rPr lang="en-US" sz="2000" dirty="0"/>
              <a:t>।</a:t>
            </a:r>
          </a:p>
          <a:p>
            <a:pPr marL="285750" indent="-285750" algn="just">
              <a:spcAft>
                <a:spcPts val="1200"/>
              </a:spcAft>
            </a:pPr>
            <a:r>
              <a:rPr lang="en-US" sz="2000" dirty="0" err="1"/>
              <a:t>এই</a:t>
            </a:r>
            <a:r>
              <a:rPr lang="en-US" sz="2000" dirty="0"/>
              <a:t> </a:t>
            </a:r>
            <a:r>
              <a:rPr lang="en-US" sz="2000" dirty="0" err="1"/>
              <a:t>স্কিমের</a:t>
            </a:r>
            <a:r>
              <a:rPr lang="en-US" sz="2000" dirty="0"/>
              <a:t> </a:t>
            </a:r>
            <a:r>
              <a:rPr lang="en-US" sz="2000" dirty="0" err="1"/>
              <a:t>আওতায়</a:t>
            </a:r>
            <a:r>
              <a:rPr lang="en-US" sz="2000" dirty="0"/>
              <a:t> </a:t>
            </a:r>
            <a:r>
              <a:rPr lang="en-US" sz="2000" dirty="0" err="1"/>
              <a:t>বিতরণকৃত</a:t>
            </a:r>
            <a:r>
              <a:rPr lang="en-US" sz="2000" dirty="0"/>
              <a:t> </a:t>
            </a:r>
            <a:r>
              <a:rPr lang="en-US" sz="2000" dirty="0" err="1"/>
              <a:t>ঋণ</a:t>
            </a:r>
            <a:r>
              <a:rPr lang="en-US" sz="2000" dirty="0"/>
              <a:t> </a:t>
            </a:r>
            <a:r>
              <a:rPr lang="en-US" sz="2000" dirty="0" err="1"/>
              <a:t>আদায়</a:t>
            </a:r>
            <a:r>
              <a:rPr lang="en-US" sz="2000" dirty="0"/>
              <a:t> </a:t>
            </a:r>
            <a:r>
              <a:rPr lang="en-US" sz="2000" dirty="0" err="1"/>
              <a:t>না</a:t>
            </a:r>
            <a:r>
              <a:rPr lang="en-US" sz="2000" dirty="0"/>
              <a:t> </a:t>
            </a:r>
            <a:r>
              <a:rPr lang="en-US" sz="2000" dirty="0" err="1"/>
              <a:t>হলে</a:t>
            </a:r>
            <a:r>
              <a:rPr lang="en-US" sz="2000" dirty="0"/>
              <a:t> </a:t>
            </a:r>
            <a:r>
              <a:rPr lang="en-US" sz="2000" dirty="0" err="1"/>
              <a:t>কেন্দ্রীয়</a:t>
            </a:r>
            <a:r>
              <a:rPr lang="en-US" sz="2000" dirty="0"/>
              <a:t> </a:t>
            </a:r>
            <a:r>
              <a:rPr lang="en-US" sz="2000" dirty="0" err="1"/>
              <a:t>ব্যাংক</a:t>
            </a:r>
            <a:r>
              <a:rPr lang="en-US" sz="2000" dirty="0"/>
              <a:t> </a:t>
            </a:r>
            <a:r>
              <a:rPr lang="en-US" sz="2000" dirty="0" err="1"/>
              <a:t>মূল</a:t>
            </a:r>
            <a:r>
              <a:rPr lang="en-US" sz="2000" dirty="0"/>
              <a:t> </a:t>
            </a:r>
            <a:r>
              <a:rPr lang="en-US" sz="2000" dirty="0" err="1"/>
              <a:t>ঋণের</a:t>
            </a:r>
            <a:r>
              <a:rPr lang="en-US" sz="2000" dirty="0"/>
              <a:t> ৮০% </a:t>
            </a:r>
            <a:r>
              <a:rPr lang="en-US" sz="2000" dirty="0" err="1"/>
              <a:t>পর্যন্ত</a:t>
            </a:r>
            <a:r>
              <a:rPr lang="en-US" sz="2000" dirty="0"/>
              <a:t> </a:t>
            </a:r>
            <a:r>
              <a:rPr lang="en-US" sz="2000" dirty="0" err="1"/>
              <a:t>পরিশোধ</a:t>
            </a:r>
            <a:r>
              <a:rPr lang="en-US" sz="2000" dirty="0"/>
              <a:t> </a:t>
            </a:r>
            <a:r>
              <a:rPr lang="en-US" sz="2000" dirty="0" err="1"/>
              <a:t>করবে</a:t>
            </a:r>
            <a:r>
              <a:rPr lang="en-US" sz="2000" dirty="0"/>
              <a:t>।</a:t>
            </a:r>
          </a:p>
          <a:p>
            <a:pPr marL="285750" indent="-285750" algn="just">
              <a:spcAft>
                <a:spcPts val="1200"/>
              </a:spcAft>
            </a:pPr>
            <a:r>
              <a:rPr lang="en-US" sz="2000" dirty="0" err="1"/>
              <a:t>তবে</a:t>
            </a:r>
            <a:r>
              <a:rPr lang="en-US" sz="2000" dirty="0"/>
              <a:t> </a:t>
            </a:r>
            <a:r>
              <a:rPr lang="en-US" sz="2000" dirty="0" err="1"/>
              <a:t>খেলাপি</a:t>
            </a:r>
            <a:r>
              <a:rPr lang="en-US" sz="2000" dirty="0"/>
              <a:t> </a:t>
            </a:r>
            <a:r>
              <a:rPr lang="en-US" sz="2000" dirty="0" err="1"/>
              <a:t>ঋণ</a:t>
            </a:r>
            <a:r>
              <a:rPr lang="en-US" sz="2000" dirty="0"/>
              <a:t> ১০% </a:t>
            </a:r>
            <a:r>
              <a:rPr lang="en-US" sz="2000" dirty="0" err="1"/>
              <a:t>এর</a:t>
            </a:r>
            <a:r>
              <a:rPr lang="en-US" sz="2000" dirty="0"/>
              <a:t> </a:t>
            </a:r>
            <a:r>
              <a:rPr lang="en-US" sz="2000" dirty="0" err="1"/>
              <a:t>বেশি</a:t>
            </a:r>
            <a:r>
              <a:rPr lang="en-US" sz="2000" dirty="0"/>
              <a:t> </a:t>
            </a:r>
            <a:r>
              <a:rPr lang="en-US" sz="2000" dirty="0" err="1"/>
              <a:t>হলে</a:t>
            </a:r>
            <a:r>
              <a:rPr lang="en-US" sz="2000" dirty="0"/>
              <a:t> </a:t>
            </a:r>
            <a:r>
              <a:rPr lang="en-US" sz="2000" dirty="0" err="1"/>
              <a:t>এই</a:t>
            </a:r>
            <a:r>
              <a:rPr lang="en-US" sz="2000" dirty="0"/>
              <a:t> </a:t>
            </a:r>
            <a:r>
              <a:rPr lang="en-US" sz="2000" dirty="0" err="1"/>
              <a:t>সুবিধা</a:t>
            </a:r>
            <a:r>
              <a:rPr lang="en-US" sz="2000" dirty="0"/>
              <a:t> </a:t>
            </a:r>
            <a:r>
              <a:rPr lang="en-US" sz="2000" dirty="0" err="1"/>
              <a:t>পাবে</a:t>
            </a:r>
            <a:r>
              <a:rPr lang="en-US" sz="2000" dirty="0"/>
              <a:t> </a:t>
            </a:r>
            <a:r>
              <a:rPr lang="en-US" sz="2000" dirty="0" err="1"/>
              <a:t>না</a:t>
            </a:r>
            <a:r>
              <a:rPr lang="en-US" sz="2000" dirty="0"/>
              <a:t>।</a:t>
            </a:r>
          </a:p>
          <a:p>
            <a:pPr marL="285750" indent="-285750" algn="just">
              <a:spcAft>
                <a:spcPts val="1200"/>
              </a:spcAft>
            </a:pPr>
            <a:r>
              <a:rPr lang="en-US" sz="2000" dirty="0" err="1"/>
              <a:t>ঋণ</a:t>
            </a:r>
            <a:r>
              <a:rPr lang="en-US" sz="2000" dirty="0"/>
              <a:t> / </a:t>
            </a:r>
            <a:r>
              <a:rPr lang="en-US" sz="2000" dirty="0" err="1"/>
              <a:t>বিনিয়োগ</a:t>
            </a:r>
            <a:r>
              <a:rPr lang="en-US" sz="2000" dirty="0"/>
              <a:t> </a:t>
            </a:r>
            <a:r>
              <a:rPr lang="en-US" sz="2000" dirty="0" err="1"/>
              <a:t>সুবিধার</a:t>
            </a:r>
            <a:r>
              <a:rPr lang="en-US" sz="2000" dirty="0"/>
              <a:t> </a:t>
            </a:r>
            <a:r>
              <a:rPr lang="en-US" sz="2000" dirty="0" err="1"/>
              <a:t>পরিমাণ</a:t>
            </a:r>
            <a:r>
              <a:rPr lang="en-US" sz="2000" dirty="0"/>
              <a:t> </a:t>
            </a:r>
            <a:r>
              <a:rPr lang="en-US" sz="2000" dirty="0" err="1"/>
              <a:t>হবে</a:t>
            </a:r>
            <a:r>
              <a:rPr lang="en-US" sz="2000" dirty="0"/>
              <a:t> ২ </a:t>
            </a:r>
            <a:r>
              <a:rPr lang="en-US" sz="2000" dirty="0" err="1"/>
              <a:t>থেকে</a:t>
            </a:r>
            <a:r>
              <a:rPr lang="en-US" sz="2000" dirty="0"/>
              <a:t> ৫০ </a:t>
            </a:r>
            <a:r>
              <a:rPr lang="en-US" sz="2000" dirty="0" err="1"/>
              <a:t>লক্ষ</a:t>
            </a:r>
            <a:r>
              <a:rPr lang="en-US" sz="2000" dirty="0"/>
              <a:t> </a:t>
            </a:r>
            <a:r>
              <a:rPr lang="en-US" sz="2000" dirty="0" err="1"/>
              <a:t>টাকা</a:t>
            </a:r>
            <a:r>
              <a:rPr lang="en-US" sz="20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82C4-3FF7-0756-D1D5-D0868BC94125}"/>
              </a:ext>
            </a:extLst>
          </p:cNvPr>
          <p:cNvSpPr txBox="1">
            <a:spLocks/>
          </p:cNvSpPr>
          <p:nvPr/>
        </p:nvSpPr>
        <p:spPr>
          <a:xfrm>
            <a:off x="311700" y="87106"/>
            <a:ext cx="8520600" cy="71299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bg1"/>
                </a:solidFill>
              </a:rPr>
              <a:t>General Provisioning Rate</a:t>
            </a:r>
          </a:p>
        </p:txBody>
      </p:sp>
      <p:graphicFrame>
        <p:nvGraphicFramePr>
          <p:cNvPr id="3" name="Table 9">
            <a:extLst>
              <a:ext uri="{FF2B5EF4-FFF2-40B4-BE49-F238E27FC236}">
                <a16:creationId xmlns:a16="http://schemas.microsoft.com/office/drawing/2014/main" id="{B3021EF2-D9E8-8351-EC57-FD82D4FE9020}"/>
              </a:ext>
            </a:extLst>
          </p:cNvPr>
          <p:cNvGraphicFramePr>
            <a:graphicFrameLocks noGrp="1"/>
          </p:cNvGraphicFramePr>
          <p:nvPr>
            <p:extLst>
              <p:ext uri="{D42A27DB-BD31-4B8C-83A1-F6EECF244321}">
                <p14:modId xmlns:p14="http://schemas.microsoft.com/office/powerpoint/2010/main" val="2993607043"/>
              </p:ext>
            </p:extLst>
          </p:nvPr>
        </p:nvGraphicFramePr>
        <p:xfrm>
          <a:off x="182076" y="941832"/>
          <a:ext cx="8650224" cy="2743200"/>
        </p:xfrm>
        <a:graphic>
          <a:graphicData uri="http://schemas.openxmlformats.org/drawingml/2006/table">
            <a:tbl>
              <a:tblPr firstRow="1" bandRow="1">
                <a:tableStyleId>{B7C78C6A-EFF9-4D1A-AA6D-432F82B42AD1}</a:tableStyleId>
              </a:tblPr>
              <a:tblGrid>
                <a:gridCol w="2883408">
                  <a:extLst>
                    <a:ext uri="{9D8B030D-6E8A-4147-A177-3AD203B41FA5}">
                      <a16:colId xmlns:a16="http://schemas.microsoft.com/office/drawing/2014/main" val="375955841"/>
                    </a:ext>
                  </a:extLst>
                </a:gridCol>
                <a:gridCol w="2883408">
                  <a:extLst>
                    <a:ext uri="{9D8B030D-6E8A-4147-A177-3AD203B41FA5}">
                      <a16:colId xmlns:a16="http://schemas.microsoft.com/office/drawing/2014/main" val="4069122404"/>
                    </a:ext>
                  </a:extLst>
                </a:gridCol>
                <a:gridCol w="2883408">
                  <a:extLst>
                    <a:ext uri="{9D8B030D-6E8A-4147-A177-3AD203B41FA5}">
                      <a16:colId xmlns:a16="http://schemas.microsoft.com/office/drawing/2014/main" val="1126705900"/>
                    </a:ext>
                  </a:extLst>
                </a:gridCol>
              </a:tblGrid>
              <a:tr h="548640">
                <a:tc>
                  <a:txBody>
                    <a:bodyPr/>
                    <a:lstStyle/>
                    <a:p>
                      <a:r>
                        <a:rPr lang="en-US" dirty="0"/>
                        <a:t>Provision Rate for NPL</a:t>
                      </a:r>
                    </a:p>
                  </a:txBody>
                  <a:tcPr/>
                </a:tc>
                <a:tc>
                  <a:txBody>
                    <a:bodyPr/>
                    <a:lstStyle/>
                    <a:p>
                      <a:r>
                        <a:rPr lang="en-US" dirty="0"/>
                        <a:t>General Provision other than CMSME, STAC &amp; MC</a:t>
                      </a:r>
                    </a:p>
                  </a:txBody>
                  <a:tcPr/>
                </a:tc>
                <a:tc>
                  <a:txBody>
                    <a:bodyPr/>
                    <a:lstStyle/>
                    <a:p>
                      <a:r>
                        <a:rPr lang="en-US" dirty="0"/>
                        <a:t>Provision for CMSME</a:t>
                      </a:r>
                    </a:p>
                  </a:txBody>
                  <a:tcPr/>
                </a:tc>
                <a:extLst>
                  <a:ext uri="{0D108BD9-81ED-4DB2-BD59-A6C34878D82A}">
                    <a16:rowId xmlns:a16="http://schemas.microsoft.com/office/drawing/2014/main" val="1030262425"/>
                  </a:ext>
                </a:extLst>
              </a:tr>
              <a:tr h="548640">
                <a:tc>
                  <a:txBody>
                    <a:bodyPr/>
                    <a:lstStyle/>
                    <a:p>
                      <a:r>
                        <a:rPr lang="en-US" dirty="0"/>
                        <a:t>Unclassified Credits</a:t>
                      </a:r>
                    </a:p>
                  </a:txBody>
                  <a:tcPr/>
                </a:tc>
                <a:tc>
                  <a:txBody>
                    <a:bodyPr/>
                    <a:lstStyle/>
                    <a:p>
                      <a:r>
                        <a:rPr lang="en-US" dirty="0"/>
                        <a:t>1-2% (For consumer loan 2%)</a:t>
                      </a:r>
                    </a:p>
                  </a:txBody>
                  <a:tcPr/>
                </a:tc>
                <a:tc>
                  <a:txBody>
                    <a:bodyPr/>
                    <a:lstStyle/>
                    <a:p>
                      <a:r>
                        <a:rPr lang="en-US" dirty="0"/>
                        <a:t>0.25%</a:t>
                      </a:r>
                    </a:p>
                  </a:txBody>
                  <a:tcPr/>
                </a:tc>
                <a:extLst>
                  <a:ext uri="{0D108BD9-81ED-4DB2-BD59-A6C34878D82A}">
                    <a16:rowId xmlns:a16="http://schemas.microsoft.com/office/drawing/2014/main" val="1595081745"/>
                  </a:ext>
                </a:extLst>
              </a:tr>
              <a:tr h="548640">
                <a:tc>
                  <a:txBody>
                    <a:bodyPr/>
                    <a:lstStyle/>
                    <a:p>
                      <a:r>
                        <a:rPr lang="en-US" dirty="0"/>
                        <a:t>Classified as Sub-standard</a:t>
                      </a:r>
                    </a:p>
                  </a:txBody>
                  <a:tcPr/>
                </a:tc>
                <a:tc>
                  <a:txBody>
                    <a:bodyPr/>
                    <a:lstStyle/>
                    <a:p>
                      <a:r>
                        <a:rPr lang="en-US" dirty="0"/>
                        <a:t>20%</a:t>
                      </a:r>
                    </a:p>
                  </a:txBody>
                  <a:tcPr/>
                </a:tc>
                <a:tc>
                  <a:txBody>
                    <a:bodyPr/>
                    <a:lstStyle/>
                    <a:p>
                      <a:r>
                        <a:rPr lang="en-US" dirty="0"/>
                        <a:t>5%</a:t>
                      </a:r>
                    </a:p>
                  </a:txBody>
                  <a:tcPr/>
                </a:tc>
                <a:extLst>
                  <a:ext uri="{0D108BD9-81ED-4DB2-BD59-A6C34878D82A}">
                    <a16:rowId xmlns:a16="http://schemas.microsoft.com/office/drawing/2014/main" val="2645526309"/>
                  </a:ext>
                </a:extLst>
              </a:tr>
              <a:tr h="5486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Classified as Doubtful</a:t>
                      </a:r>
                    </a:p>
                  </a:txBody>
                  <a:tcPr/>
                </a:tc>
                <a:tc>
                  <a:txBody>
                    <a:bodyPr/>
                    <a:lstStyle/>
                    <a:p>
                      <a:r>
                        <a:rPr lang="en-US" dirty="0"/>
                        <a:t>50%</a:t>
                      </a:r>
                    </a:p>
                  </a:txBody>
                  <a:tcPr/>
                </a:tc>
                <a:tc>
                  <a:txBody>
                    <a:bodyPr/>
                    <a:lstStyle/>
                    <a:p>
                      <a:r>
                        <a:rPr lang="en-US" dirty="0"/>
                        <a:t>20%</a:t>
                      </a:r>
                    </a:p>
                  </a:txBody>
                  <a:tcPr/>
                </a:tc>
                <a:extLst>
                  <a:ext uri="{0D108BD9-81ED-4DB2-BD59-A6C34878D82A}">
                    <a16:rowId xmlns:a16="http://schemas.microsoft.com/office/drawing/2014/main" val="615999548"/>
                  </a:ext>
                </a:extLst>
              </a:tr>
              <a:tr h="5486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Classified as Bad Loss</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868859164"/>
                  </a:ext>
                </a:extLst>
              </a:tr>
            </a:tbl>
          </a:graphicData>
        </a:graphic>
      </p:graphicFrame>
      <p:sp>
        <p:nvSpPr>
          <p:cNvPr id="4" name="TextBox 3">
            <a:extLst>
              <a:ext uri="{FF2B5EF4-FFF2-40B4-BE49-F238E27FC236}">
                <a16:creationId xmlns:a16="http://schemas.microsoft.com/office/drawing/2014/main" id="{40E61B52-B68E-2A8C-A1F4-5B5569FDC1E5}"/>
              </a:ext>
            </a:extLst>
          </p:cNvPr>
          <p:cNvSpPr txBox="1"/>
          <p:nvPr/>
        </p:nvSpPr>
        <p:spPr>
          <a:xfrm>
            <a:off x="182076" y="3895344"/>
            <a:ext cx="8797332" cy="553998"/>
          </a:xfrm>
          <a:prstGeom prst="rect">
            <a:avLst/>
          </a:prstGeom>
          <a:noFill/>
        </p:spPr>
        <p:txBody>
          <a:bodyPr wrap="square" rtlCol="0">
            <a:spAutoFit/>
          </a:bodyPr>
          <a:lstStyle/>
          <a:p>
            <a:r>
              <a:rPr lang="en-US" sz="1600" dirty="0"/>
              <a:t>Source:</a:t>
            </a:r>
          </a:p>
          <a:p>
            <a:r>
              <a:rPr lang="en-US" dirty="0"/>
              <a:t>BRPD Circular-14/2012, 03/2019, 16/2020 &amp; Janata Bank Instruction Circular-803/2018, 993/2020, 971/2020</a:t>
            </a:r>
          </a:p>
        </p:txBody>
      </p:sp>
    </p:spTree>
    <p:extLst>
      <p:ext uri="{BB962C8B-B14F-4D97-AF65-F5344CB8AC3E}">
        <p14:creationId xmlns:p14="http://schemas.microsoft.com/office/powerpoint/2010/main" val="53491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DCF0-A5E5-CFED-659C-97535DA0D767}"/>
              </a:ext>
            </a:extLst>
          </p:cNvPr>
          <p:cNvSpPr>
            <a:spLocks noGrp="1"/>
          </p:cNvSpPr>
          <p:nvPr>
            <p:ph type="title"/>
          </p:nvPr>
        </p:nvSpPr>
        <p:spPr>
          <a:xfrm>
            <a:off x="203416" y="1925"/>
            <a:ext cx="8520600" cy="572700"/>
          </a:xfrm>
        </p:spPr>
        <p:txBody>
          <a:bodyPr>
            <a:normAutofit fontScale="90000"/>
          </a:bodyPr>
          <a:lstStyle/>
          <a:p>
            <a:r>
              <a:rPr lang="en-US" sz="3100" b="1" dirty="0">
                <a:solidFill>
                  <a:schemeClr val="bg1"/>
                </a:solidFill>
              </a:rPr>
              <a:t>Loan Processing &amp; Application Fee</a:t>
            </a:r>
            <a:br>
              <a:rPr lang="en-US" dirty="0">
                <a:solidFill>
                  <a:schemeClr val="bg1"/>
                </a:solidFill>
              </a:rPr>
            </a:br>
            <a:r>
              <a:rPr lang="en-US" sz="1600" b="1" dirty="0">
                <a:solidFill>
                  <a:schemeClr val="bg1"/>
                </a:solidFill>
              </a:rPr>
              <a:t>JB IC-1074/21 </a:t>
            </a:r>
          </a:p>
        </p:txBody>
      </p:sp>
      <p:sp>
        <p:nvSpPr>
          <p:cNvPr id="3" name="Text Placeholder 2">
            <a:extLst>
              <a:ext uri="{FF2B5EF4-FFF2-40B4-BE49-F238E27FC236}">
                <a16:creationId xmlns:a16="http://schemas.microsoft.com/office/drawing/2014/main" id="{52E1EB89-D660-734F-DE9E-6CFFF4E55A66}"/>
              </a:ext>
            </a:extLst>
          </p:cNvPr>
          <p:cNvSpPr>
            <a:spLocks noGrp="1"/>
          </p:cNvSpPr>
          <p:nvPr>
            <p:ph type="body" idx="1"/>
          </p:nvPr>
        </p:nvSpPr>
        <p:spPr/>
        <p:txBody>
          <a:bodyPr>
            <a:normAutofit/>
          </a:bodyPr>
          <a:lstStyle/>
          <a:p>
            <a:r>
              <a:rPr lang="en-US" sz="2800" dirty="0"/>
              <a:t>Loan Application Fee: Free</a:t>
            </a:r>
          </a:p>
          <a:p>
            <a:r>
              <a:rPr lang="en-US" sz="2800" dirty="0"/>
              <a:t>Processing Fee of Reschedule/Restructure : Free </a:t>
            </a:r>
          </a:p>
          <a:p>
            <a:r>
              <a:rPr lang="en-US" sz="2800" dirty="0"/>
              <a:t>Processing Fee of Reschedule/Restructure other than CMSME &amp; Agriculture : 0.25% , Maximum Tk. 10,000 </a:t>
            </a:r>
          </a:p>
        </p:txBody>
      </p:sp>
    </p:spTree>
    <p:extLst>
      <p:ext uri="{BB962C8B-B14F-4D97-AF65-F5344CB8AC3E}">
        <p14:creationId xmlns:p14="http://schemas.microsoft.com/office/powerpoint/2010/main" val="350503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1267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000" b="1">
                <a:solidFill>
                  <a:srgbClr val="FFFFFF"/>
                </a:solidFill>
              </a:rPr>
              <a:t>CONTENTS</a:t>
            </a:r>
            <a:endParaRPr/>
          </a:p>
        </p:txBody>
      </p:sp>
      <p:sp>
        <p:nvSpPr>
          <p:cNvPr id="65" name="Google Shape;65;p14"/>
          <p:cNvSpPr txBox="1">
            <a:spLocks noGrp="1"/>
          </p:cNvSpPr>
          <p:nvPr>
            <p:ph type="body" idx="1"/>
          </p:nvPr>
        </p:nvSpPr>
        <p:spPr>
          <a:xfrm>
            <a:off x="311700" y="10888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rPr>
              <a:t>Background &amp; Definition </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Role of CMSME</a:t>
            </a:r>
          </a:p>
          <a:p>
            <a:pPr marL="457200" lvl="0" indent="-342900" algn="l" rtl="0">
              <a:spcBef>
                <a:spcPts val="0"/>
              </a:spcBef>
              <a:spcAft>
                <a:spcPts val="0"/>
              </a:spcAft>
              <a:buSzPts val="1800"/>
              <a:buChar char="●"/>
            </a:pPr>
            <a:r>
              <a:rPr lang="en-US" dirty="0">
                <a:solidFill>
                  <a:schemeClr val="tx1"/>
                </a:solidFill>
              </a:rPr>
              <a:t>Initiatives for CMSMEs Financing </a:t>
            </a:r>
            <a:endParaRPr dirty="0">
              <a:solidFill>
                <a:schemeClr val="tx1"/>
              </a:solidFill>
            </a:endParaRPr>
          </a:p>
          <a:p>
            <a:pPr marL="457200" lvl="0" indent="-342900" algn="l" rtl="0">
              <a:spcBef>
                <a:spcPts val="0"/>
              </a:spcBef>
              <a:spcAft>
                <a:spcPts val="0"/>
              </a:spcAft>
              <a:buSzPts val="1800"/>
              <a:buChar char="●"/>
            </a:pPr>
            <a:r>
              <a:rPr lang="en-US" dirty="0">
                <a:solidFill>
                  <a:schemeClr val="tx1"/>
                </a:solidFill>
              </a:rPr>
              <a:t>Types of Industry</a:t>
            </a:r>
          </a:p>
          <a:p>
            <a:pPr marL="457200" lvl="0" indent="-342900" algn="l" rtl="0">
              <a:spcBef>
                <a:spcPts val="0"/>
              </a:spcBef>
              <a:spcAft>
                <a:spcPts val="0"/>
              </a:spcAft>
              <a:buSzPts val="1800"/>
              <a:buChar char="●"/>
            </a:pPr>
            <a:r>
              <a:rPr lang="en-US" dirty="0">
                <a:solidFill>
                  <a:schemeClr val="tx1"/>
                </a:solidFill>
              </a:rPr>
              <a:t>Different Entrepreneurs</a:t>
            </a:r>
          </a:p>
          <a:p>
            <a:pPr marL="457200" lvl="0" indent="-342900" algn="l" rtl="0">
              <a:spcBef>
                <a:spcPts val="0"/>
              </a:spcBef>
              <a:spcAft>
                <a:spcPts val="0"/>
              </a:spcAft>
              <a:buSzPts val="1800"/>
              <a:buChar char="●"/>
            </a:pPr>
            <a:r>
              <a:rPr lang="en" dirty="0">
                <a:solidFill>
                  <a:schemeClr val="tx1"/>
                </a:solidFill>
              </a:rPr>
              <a:t>Policy of SME Finance</a:t>
            </a:r>
            <a:endParaRPr dirty="0">
              <a:solidFill>
                <a:schemeClr val="tx1"/>
              </a:solidFill>
            </a:endParaRPr>
          </a:p>
          <a:p>
            <a:pPr marL="457200" lvl="0" indent="-342900" algn="l" rtl="0">
              <a:spcBef>
                <a:spcPts val="0"/>
              </a:spcBef>
              <a:spcAft>
                <a:spcPts val="0"/>
              </a:spcAft>
              <a:buSzPts val="1800"/>
              <a:buChar char="●"/>
            </a:pPr>
            <a:r>
              <a:rPr lang="en-US" dirty="0">
                <a:solidFill>
                  <a:schemeClr val="tx1"/>
                </a:solidFill>
              </a:rPr>
              <a:t>Different</a:t>
            </a:r>
            <a:r>
              <a:rPr lang="en" dirty="0">
                <a:solidFill>
                  <a:schemeClr val="tx1"/>
                </a:solidFill>
              </a:rPr>
              <a:t> Schemes</a:t>
            </a:r>
          </a:p>
          <a:p>
            <a:pPr marL="457200" lvl="0" indent="-342900" algn="l" rtl="0">
              <a:spcBef>
                <a:spcPts val="0"/>
              </a:spcBef>
              <a:spcAft>
                <a:spcPts val="0"/>
              </a:spcAft>
              <a:buSzPts val="1800"/>
              <a:buChar char="●"/>
            </a:pPr>
            <a:r>
              <a:rPr lang="en-US" dirty="0">
                <a:solidFill>
                  <a:schemeClr val="tx1"/>
                </a:solidFill>
              </a:rPr>
              <a:t>Benefit in the case of Provisioning</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Application &amp; Approval Process</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Concluding Remarks</a:t>
            </a:r>
            <a:endParaRPr dirty="0">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3FE7-8508-0EB0-BC55-1DD084F3F8D2}"/>
              </a:ext>
            </a:extLst>
          </p:cNvPr>
          <p:cNvSpPr>
            <a:spLocks noGrp="1"/>
          </p:cNvSpPr>
          <p:nvPr>
            <p:ph type="title"/>
          </p:nvPr>
        </p:nvSpPr>
        <p:spPr>
          <a:xfrm>
            <a:off x="179353" y="167959"/>
            <a:ext cx="8520600" cy="572700"/>
          </a:xfrm>
        </p:spPr>
        <p:txBody>
          <a:bodyPr>
            <a:normAutofit fontScale="90000"/>
          </a:bodyPr>
          <a:lstStyle/>
          <a:p>
            <a:r>
              <a:rPr lang="as-IN" sz="2800" b="1" dirty="0">
                <a:solidFill>
                  <a:schemeClr val="bg1"/>
                </a:solidFill>
              </a:rPr>
              <a:t>ঋণ</a:t>
            </a:r>
            <a:r>
              <a:rPr lang="as-IN" b="1" dirty="0">
                <a:solidFill>
                  <a:schemeClr val="bg1"/>
                </a:solidFill>
              </a:rPr>
              <a:t> প্রস্তাব প্রধান কার্যালয়ে প্রেরণ</a:t>
            </a:r>
            <a:endParaRPr lang="en-US" b="1" dirty="0">
              <a:solidFill>
                <a:schemeClr val="bg1"/>
              </a:solidFill>
            </a:endParaRPr>
          </a:p>
        </p:txBody>
      </p:sp>
      <p:sp>
        <p:nvSpPr>
          <p:cNvPr id="6" name="Text Placeholder 2">
            <a:extLst>
              <a:ext uri="{FF2B5EF4-FFF2-40B4-BE49-F238E27FC236}">
                <a16:creationId xmlns:a16="http://schemas.microsoft.com/office/drawing/2014/main" id="{1A0B4C30-2750-E39B-F915-76A95BF056C7}"/>
              </a:ext>
            </a:extLst>
          </p:cNvPr>
          <p:cNvSpPr>
            <a:spLocks noGrp="1"/>
          </p:cNvSpPr>
          <p:nvPr>
            <p:ph type="body" idx="1"/>
          </p:nvPr>
        </p:nvSpPr>
        <p:spPr>
          <a:xfrm>
            <a:off x="179353" y="983848"/>
            <a:ext cx="8652947" cy="3585027"/>
          </a:xfrm>
        </p:spPr>
        <p:txBody>
          <a:bodyPr>
            <a:normAutofit/>
          </a:bodyPr>
          <a:lstStyle/>
          <a:p>
            <a:r>
              <a:rPr lang="as-IN" dirty="0">
                <a:latin typeface="NikoshBAN" panose="02000000000000000000" pitchFamily="2" charset="0"/>
                <a:cs typeface="NikoshBAN" panose="02000000000000000000" pitchFamily="2" charset="0"/>
              </a:rPr>
              <a:t>ভূমি ও পুরকর্ম ব্যতীত ৫০ কোটি টাকার উর্ধে (</a:t>
            </a:r>
            <a:r>
              <a:rPr lang="en-US" b="1" dirty="0">
                <a:latin typeface="NikoshBAN" panose="02000000000000000000" pitchFamily="2" charset="0"/>
                <a:cs typeface="NikoshBAN" panose="02000000000000000000" pitchFamily="2" charset="0"/>
              </a:rPr>
              <a:t>ঋ</a:t>
            </a:r>
            <a:r>
              <a:rPr lang="as-IN" b="1" dirty="0">
                <a:latin typeface="NikoshBAN" panose="02000000000000000000" pitchFamily="2" charset="0"/>
                <a:cs typeface="NikoshBAN" panose="02000000000000000000" pitchFamily="2" charset="0"/>
              </a:rPr>
              <a:t>ণসীমা ৭৫কোটির বেশী </a:t>
            </a:r>
            <a:r>
              <a:rPr lang="as-IN" dirty="0">
                <a:latin typeface="NikoshBAN" panose="02000000000000000000" pitchFamily="2" charset="0"/>
                <a:cs typeface="NikoshBAN" panose="02000000000000000000" pitchFamily="2" charset="0"/>
              </a:rPr>
              <a:t>হলে)</a:t>
            </a:r>
            <a:r>
              <a:rPr lang="en-US"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 আইসিডি</a:t>
            </a:r>
            <a:r>
              <a:rPr lang="bn-BD" dirty="0">
                <a:latin typeface="NikoshBAN" panose="02000000000000000000" pitchFamily="2" charset="0"/>
                <a:cs typeface="NikoshBAN" panose="02000000000000000000" pitchFamily="2" charset="0"/>
              </a:rPr>
              <a:t> ( </a:t>
            </a:r>
            <a:r>
              <a:rPr lang="bn-BD" b="1" dirty="0">
                <a:latin typeface="NikoshBAN" panose="02000000000000000000" pitchFamily="2" charset="0"/>
                <a:cs typeface="NikoshBAN" panose="02000000000000000000" pitchFamily="2" charset="0"/>
              </a:rPr>
              <a:t>IECD</a:t>
            </a:r>
            <a:r>
              <a:rPr lang="bn-BD" dirty="0">
                <a:latin typeface="NikoshBAN" panose="02000000000000000000" pitchFamily="2" charset="0"/>
                <a:cs typeface="NikoshBAN" panose="02000000000000000000" pitchFamily="2" charset="0"/>
              </a:rPr>
              <a:t> )</a:t>
            </a:r>
            <a:endParaRPr lang="en-US" dirty="0">
              <a:latin typeface="NikoshBAN" panose="02000000000000000000" pitchFamily="2" charset="0"/>
              <a:cs typeface="NikoshBAN" panose="02000000000000000000" pitchFamily="2" charset="0"/>
            </a:endParaRPr>
          </a:p>
          <a:p>
            <a:r>
              <a:rPr lang="as-IN" dirty="0">
                <a:latin typeface="NikoshBAN" panose="02000000000000000000" pitchFamily="2" charset="0"/>
                <a:cs typeface="NikoshBAN" panose="02000000000000000000" pitchFamily="2" charset="0"/>
              </a:rPr>
              <a:t>ভূমি ও পুরকর্ম ব্যতীত </a:t>
            </a:r>
            <a:r>
              <a:rPr lang="en-US" dirty="0">
                <a:latin typeface="NikoshBAN" panose="02000000000000000000" pitchFamily="2" charset="0"/>
                <a:cs typeface="NikoshBAN" panose="02000000000000000000" pitchFamily="2" charset="0"/>
              </a:rPr>
              <a:t>১ </a:t>
            </a:r>
            <a:r>
              <a:rPr lang="bn-BD" dirty="0">
                <a:latin typeface="NikoshBAN" panose="02000000000000000000" pitchFamily="2" charset="0"/>
                <a:cs typeface="NikoshBAN" panose="02000000000000000000" pitchFamily="2" charset="0"/>
              </a:rPr>
              <a:t>কোটি </a:t>
            </a:r>
            <a:r>
              <a:rPr lang="as-IN" dirty="0">
                <a:latin typeface="NikoshBAN" panose="02000000000000000000" pitchFamily="2" charset="0"/>
                <a:cs typeface="NikoshBAN" panose="02000000000000000000" pitchFamily="2" charset="0"/>
              </a:rPr>
              <a:t>টাকার উর্ধ থেকে-৫০ কোটি পর্যন্ত (</a:t>
            </a:r>
            <a:r>
              <a:rPr lang="en-US" dirty="0">
                <a:latin typeface="NikoshBAN" panose="02000000000000000000" pitchFamily="2" charset="0"/>
                <a:cs typeface="NikoshBAN" panose="02000000000000000000" pitchFamily="2" charset="0"/>
              </a:rPr>
              <a:t>ঋ</a:t>
            </a:r>
            <a:r>
              <a:rPr lang="as-IN" dirty="0">
                <a:latin typeface="NikoshBAN" panose="02000000000000000000" pitchFamily="2" charset="0"/>
                <a:cs typeface="NikoshBAN" panose="02000000000000000000" pitchFamily="2" charset="0"/>
              </a:rPr>
              <a:t>ণসীমা </a:t>
            </a:r>
            <a:r>
              <a:rPr lang="as-IN" b="1" dirty="0">
                <a:latin typeface="NikoshBAN" panose="02000000000000000000" pitchFamily="2" charset="0"/>
                <a:cs typeface="NikoshBAN" panose="02000000000000000000" pitchFamily="2" charset="0"/>
              </a:rPr>
              <a:t>১ </a:t>
            </a:r>
            <a:r>
              <a:rPr lang="bn-BD" b="1" dirty="0">
                <a:latin typeface="NikoshBAN" panose="02000000000000000000" pitchFamily="2" charset="0"/>
                <a:cs typeface="NikoshBAN" panose="02000000000000000000" pitchFamily="2" charset="0"/>
              </a:rPr>
              <a:t>কোটি</a:t>
            </a:r>
            <a:r>
              <a:rPr lang="as-IN" b="1"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থেকে </a:t>
            </a:r>
            <a:r>
              <a:rPr lang="as-IN" b="1" dirty="0">
                <a:latin typeface="NikoshBAN" panose="02000000000000000000" pitchFamily="2" charset="0"/>
                <a:cs typeface="NikoshBAN" panose="02000000000000000000" pitchFamily="2" charset="0"/>
              </a:rPr>
              <a:t>৭৫কোটি পর্যন্ত</a:t>
            </a:r>
            <a:r>
              <a:rPr lang="as-IN" dirty="0">
                <a:latin typeface="NikoshBAN" panose="02000000000000000000" pitchFamily="2" charset="0"/>
                <a:cs typeface="NikoshBAN" panose="02000000000000000000" pitchFamily="2" charset="0"/>
              </a:rPr>
              <a:t>) - এসএমইডি </a:t>
            </a:r>
            <a:r>
              <a:rPr lang="bn-BD" dirty="0">
                <a:latin typeface="NikoshBAN" panose="02000000000000000000" pitchFamily="2" charset="0"/>
                <a:cs typeface="NikoshBAN" panose="02000000000000000000" pitchFamily="2" charset="0"/>
              </a:rPr>
              <a:t>(</a:t>
            </a:r>
            <a:r>
              <a:rPr lang="bn-BD" b="1" dirty="0">
                <a:latin typeface="NikoshBAN" panose="02000000000000000000" pitchFamily="2" charset="0"/>
                <a:cs typeface="NikoshBAN" panose="02000000000000000000" pitchFamily="2" charset="0"/>
              </a:rPr>
              <a:t>SMED</a:t>
            </a:r>
            <a:r>
              <a:rPr lang="bn-BD" dirty="0">
                <a:latin typeface="NikoshBAN" panose="02000000000000000000" pitchFamily="2" charset="0"/>
                <a:cs typeface="NikoshBAN" panose="02000000000000000000" pitchFamily="2" charset="0"/>
              </a:rPr>
              <a:t>)</a:t>
            </a:r>
            <a:r>
              <a:rPr lang="as-IN" dirty="0">
                <a:latin typeface="NikoshBAN" panose="02000000000000000000" pitchFamily="2" charset="0"/>
                <a:cs typeface="NikoshBAN" panose="02000000000000000000" pitchFamily="2" charset="0"/>
              </a:rPr>
              <a:t> </a:t>
            </a:r>
            <a:endParaRPr lang="en-US" dirty="0">
              <a:latin typeface="NikoshBAN" panose="02000000000000000000" pitchFamily="2" charset="0"/>
              <a:cs typeface="NikoshBAN" panose="02000000000000000000" pitchFamily="2" charset="0"/>
            </a:endParaRPr>
          </a:p>
          <a:p>
            <a:r>
              <a:rPr lang="as-IN" dirty="0">
                <a:latin typeface="NikoshBAN" panose="02000000000000000000" pitchFamily="2" charset="0"/>
                <a:cs typeface="NikoshBAN" panose="02000000000000000000" pitchFamily="2" charset="0"/>
              </a:rPr>
              <a:t>বিভাগীয় অফিস খুলনা, বরিশাল</a:t>
            </a:r>
            <a:r>
              <a:rPr lang="en-US" dirty="0">
                <a:latin typeface="NikoshBAN" panose="02000000000000000000" pitchFamily="2" charset="0"/>
                <a:cs typeface="NikoshBAN" panose="02000000000000000000" pitchFamily="2" charset="0"/>
              </a:rPr>
              <a:t>,</a:t>
            </a:r>
            <a:r>
              <a:rPr lang="as-IN" dirty="0">
                <a:latin typeface="NikoshBAN" panose="02000000000000000000" pitchFamily="2" charset="0"/>
                <a:cs typeface="NikoshBAN" panose="02000000000000000000" pitchFamily="2" charset="0"/>
              </a:rPr>
              <a:t> রাজশাহী ও রংপুর এর প্রকল্প খণ ব্যতীত অন্যান্য খণ প্রস্তাব সমূহ, পাট ও ট্যানারী খাত</a:t>
            </a:r>
            <a:r>
              <a:rPr lang="en-US"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 </a:t>
            </a:r>
            <a:r>
              <a:rPr lang="as-IN" b="1" dirty="0">
                <a:latin typeface="NikoshBAN" panose="02000000000000000000" pitchFamily="2" charset="0"/>
                <a:cs typeface="NikoshBAN" panose="02000000000000000000" pitchFamily="2" charset="0"/>
              </a:rPr>
              <a:t>আরসিডি-১ </a:t>
            </a:r>
            <a:r>
              <a:rPr lang="en-US" b="1" dirty="0">
                <a:latin typeface="NikoshBAN" panose="02000000000000000000" pitchFamily="2" charset="0"/>
                <a:cs typeface="NikoshBAN" panose="02000000000000000000" pitchFamily="2" charset="0"/>
              </a:rPr>
              <a:t>(RCD-1</a:t>
            </a:r>
            <a:r>
              <a:rPr lang="en-US" dirty="0">
                <a:latin typeface="NikoshBAN" panose="02000000000000000000" pitchFamily="2" charset="0"/>
                <a:cs typeface="NikoshBAN" panose="02000000000000000000" pitchFamily="2" charset="0"/>
              </a:rPr>
              <a:t>)</a:t>
            </a:r>
          </a:p>
          <a:p>
            <a:r>
              <a:rPr lang="as-IN" dirty="0">
                <a:latin typeface="NikoshBAN" panose="02000000000000000000" pitchFamily="2" charset="0"/>
                <a:cs typeface="NikoshBAN" panose="02000000000000000000" pitchFamily="2" charset="0"/>
              </a:rPr>
              <a:t>বিভাগীয় অফিস ঢাকা-উত্তর, ঢাকা-দক্ষিন, চট্টগ্রাম ও সিলেট এর প্রকল্প খণ ব্যতীত অন্যান্য খণ প্রস্তাব সমূহ- </a:t>
            </a:r>
            <a:r>
              <a:rPr lang="as-IN" b="1" dirty="0">
                <a:latin typeface="NikoshBAN" panose="02000000000000000000" pitchFamily="2" charset="0"/>
                <a:cs typeface="NikoshBAN" panose="02000000000000000000" pitchFamily="2" charset="0"/>
              </a:rPr>
              <a:t>আরসিডি-২</a:t>
            </a:r>
            <a:r>
              <a:rPr lang="en-US" b="1" dirty="0">
                <a:latin typeface="NikoshBAN" panose="02000000000000000000" pitchFamily="2" charset="0"/>
                <a:cs typeface="NikoshBAN" panose="02000000000000000000" pitchFamily="2" charset="0"/>
              </a:rPr>
              <a:t> (RCD-2)</a:t>
            </a:r>
          </a:p>
          <a:p>
            <a:r>
              <a:rPr lang="as-IN" dirty="0">
                <a:latin typeface="NikoshBAN" panose="02000000000000000000" pitchFamily="2" charset="0"/>
                <a:cs typeface="NikoshBAN" panose="02000000000000000000" pitchFamily="2" charset="0"/>
              </a:rPr>
              <a:t>৫০</a:t>
            </a:r>
            <a:r>
              <a:rPr lang="en-US" dirty="0">
                <a:latin typeface="NikoshBAN" panose="02000000000000000000" pitchFamily="2" charset="0"/>
                <a:cs typeface="NikoshBAN" panose="02000000000000000000" pitchFamily="2" charset="0"/>
              </a:rPr>
              <a:t> </a:t>
            </a:r>
            <a:r>
              <a:rPr lang="en-US" dirty="0" err="1">
                <a:latin typeface="NikoshBAN" panose="02000000000000000000" pitchFamily="2" charset="0"/>
                <a:cs typeface="NikoshBAN" panose="02000000000000000000" pitchFamily="2" charset="0"/>
              </a:rPr>
              <a:t>হাজার</a:t>
            </a:r>
            <a:r>
              <a:rPr lang="en-US"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a:t>
            </a:r>
            <a:r>
              <a:rPr lang="en-US" dirty="0">
                <a:latin typeface="NikoshBAN" panose="02000000000000000000" pitchFamily="2" charset="0"/>
                <a:cs typeface="NikoshBAN" panose="02000000000000000000" pitchFamily="2" charset="0"/>
              </a:rPr>
              <a:t> ১ </a:t>
            </a:r>
            <a:r>
              <a:rPr lang="bn-BD" dirty="0">
                <a:latin typeface="NikoshBAN" panose="02000000000000000000" pitchFamily="2" charset="0"/>
                <a:cs typeface="NikoshBAN" panose="02000000000000000000" pitchFamily="2" charset="0"/>
              </a:rPr>
              <a:t>কোটি </a:t>
            </a:r>
            <a:r>
              <a:rPr lang="as-IN" dirty="0">
                <a:latin typeface="NikoshBAN" panose="02000000000000000000" pitchFamily="2" charset="0"/>
                <a:cs typeface="NikoshBAN" panose="02000000000000000000" pitchFamily="2" charset="0"/>
              </a:rPr>
              <a:t>টাকা পর্যন্ত কৃষি ভিত্তিক প্রকল্প- </a:t>
            </a:r>
            <a:r>
              <a:rPr lang="as-IN" b="1" dirty="0">
                <a:latin typeface="NikoshBAN" panose="02000000000000000000" pitchFamily="2" charset="0"/>
                <a:cs typeface="NikoshBAN" panose="02000000000000000000" pitchFamily="2" charset="0"/>
              </a:rPr>
              <a:t>আরসিডি-৩ </a:t>
            </a:r>
            <a:r>
              <a:rPr lang="en-US" b="1" dirty="0">
                <a:latin typeface="NikoshBAN" panose="02000000000000000000" pitchFamily="2" charset="0"/>
                <a:cs typeface="NikoshBAN" panose="02000000000000000000" pitchFamily="2" charset="0"/>
              </a:rPr>
              <a:t>(RCD-3)</a:t>
            </a:r>
          </a:p>
          <a:p>
            <a:r>
              <a:rPr lang="as-IN" dirty="0">
                <a:latin typeface="NikoshBAN" panose="02000000000000000000" pitchFamily="2" charset="0"/>
                <a:cs typeface="NikoshBAN" panose="02000000000000000000" pitchFamily="2" charset="0"/>
              </a:rPr>
              <a:t>৫০ </a:t>
            </a:r>
            <a:r>
              <a:rPr lang="en-US" dirty="0" err="1">
                <a:latin typeface="NikoshBAN" panose="02000000000000000000" pitchFamily="2" charset="0"/>
                <a:cs typeface="NikoshBAN" panose="02000000000000000000" pitchFamily="2" charset="0"/>
              </a:rPr>
              <a:t>হাজার</a:t>
            </a:r>
            <a:r>
              <a:rPr lang="en-US"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 </a:t>
            </a:r>
            <a:r>
              <a:rPr lang="en-US" dirty="0">
                <a:latin typeface="NikoshBAN" panose="02000000000000000000" pitchFamily="2" charset="0"/>
                <a:cs typeface="NikoshBAN" panose="02000000000000000000" pitchFamily="2" charset="0"/>
              </a:rPr>
              <a:t>১ </a:t>
            </a:r>
            <a:r>
              <a:rPr lang="bn-BD" dirty="0">
                <a:latin typeface="NikoshBAN" panose="02000000000000000000" pitchFamily="2" charset="0"/>
                <a:cs typeface="NikoshBAN" panose="02000000000000000000" pitchFamily="2" charset="0"/>
              </a:rPr>
              <a:t>কোটি </a:t>
            </a:r>
            <a:r>
              <a:rPr lang="as-IN" dirty="0">
                <a:latin typeface="NikoshBAN" panose="02000000000000000000" pitchFamily="2" charset="0"/>
                <a:cs typeface="NikoshBAN" panose="02000000000000000000" pitchFamily="2" charset="0"/>
              </a:rPr>
              <a:t>টাকা পর্যন্ত ম্যানুফেকচারিং ও সেবা খাত নিঃবিঃ ১৯/০৯ এ বর্নিত সকল খাত</a:t>
            </a:r>
            <a:r>
              <a:rPr lang="as-IN" b="1" dirty="0">
                <a:latin typeface="NikoshBAN" panose="02000000000000000000" pitchFamily="2" charset="0"/>
                <a:cs typeface="NikoshBAN" panose="02000000000000000000" pitchFamily="2" charset="0"/>
              </a:rPr>
              <a:t>-আরসিডি-৪ </a:t>
            </a:r>
            <a:r>
              <a:rPr lang="en-US" b="1" dirty="0">
                <a:latin typeface="NikoshBAN" panose="02000000000000000000" pitchFamily="2" charset="0"/>
                <a:cs typeface="NikoshBAN" panose="02000000000000000000" pitchFamily="2" charset="0"/>
              </a:rPr>
              <a:t>(RCD-4)</a:t>
            </a:r>
          </a:p>
        </p:txBody>
      </p:sp>
    </p:spTree>
    <p:extLst>
      <p:ext uri="{BB962C8B-B14F-4D97-AF65-F5344CB8AC3E}">
        <p14:creationId xmlns:p14="http://schemas.microsoft.com/office/powerpoint/2010/main" val="271987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FEC43-936A-58B5-BC85-738360D61FBE}"/>
              </a:ext>
            </a:extLst>
          </p:cNvPr>
          <p:cNvSpPr>
            <a:spLocks noGrp="1"/>
          </p:cNvSpPr>
          <p:nvPr>
            <p:ph type="body" idx="1"/>
          </p:nvPr>
        </p:nvSpPr>
        <p:spPr/>
        <p:txBody>
          <a:bodyPr/>
          <a:lstStyle/>
          <a:p>
            <a:r>
              <a:rPr lang="en-US" dirty="0"/>
              <a:t>Every year banks have to </a:t>
            </a:r>
            <a:r>
              <a:rPr lang="en-US" b="1" dirty="0"/>
              <a:t>set target </a:t>
            </a:r>
            <a:r>
              <a:rPr lang="en-US" dirty="0"/>
              <a:t>of their </a:t>
            </a:r>
            <a:r>
              <a:rPr lang="en-US" b="1" dirty="0"/>
              <a:t>SME Loan and advance </a:t>
            </a:r>
            <a:r>
              <a:rPr lang="en-US" dirty="0"/>
              <a:t>within January 31</a:t>
            </a:r>
            <a:r>
              <a:rPr lang="en-US" baseline="30000" dirty="0"/>
              <a:t>st</a:t>
            </a:r>
            <a:r>
              <a:rPr lang="en-US" dirty="0"/>
              <a:t> , based on previous year loan and advance and inform SME &amp; special program department.</a:t>
            </a:r>
          </a:p>
          <a:p>
            <a:endParaRPr lang="en-US" dirty="0"/>
          </a:p>
          <a:p>
            <a:r>
              <a:rPr lang="en-US" dirty="0"/>
              <a:t>Every year it have to </a:t>
            </a:r>
            <a:r>
              <a:rPr lang="en-US" b="1" dirty="0"/>
              <a:t>increase at least 1% </a:t>
            </a:r>
            <a:r>
              <a:rPr lang="en-US" dirty="0"/>
              <a:t>of total loan and advance.  Total SME loan &amp; and advance should be at least 25% within 2024 of total loan and advance.</a:t>
            </a:r>
          </a:p>
          <a:p>
            <a:pPr marL="114300" indent="0">
              <a:buNone/>
            </a:pPr>
            <a:endParaRPr lang="en-US" dirty="0"/>
          </a:p>
        </p:txBody>
      </p:sp>
      <p:sp>
        <p:nvSpPr>
          <p:cNvPr id="4" name="Title 1">
            <a:extLst>
              <a:ext uri="{FF2B5EF4-FFF2-40B4-BE49-F238E27FC236}">
                <a16:creationId xmlns:a16="http://schemas.microsoft.com/office/drawing/2014/main" id="{022D6AE0-2426-7F13-A950-D25B6223BB2E}"/>
              </a:ext>
            </a:extLst>
          </p:cNvPr>
          <p:cNvSpPr>
            <a:spLocks noGrp="1"/>
          </p:cNvSpPr>
          <p:nvPr>
            <p:ph type="title"/>
          </p:nvPr>
        </p:nvSpPr>
        <p:spPr>
          <a:xfrm>
            <a:off x="311700" y="89425"/>
            <a:ext cx="8520600" cy="572700"/>
          </a:xfrm>
        </p:spPr>
        <p:txBody>
          <a:bodyPr>
            <a:noAutofit/>
          </a:bodyPr>
          <a:lstStyle/>
          <a:p>
            <a:r>
              <a:rPr lang="en-US" b="1" dirty="0">
                <a:solidFill>
                  <a:schemeClr val="bg1"/>
                </a:solidFill>
              </a:rPr>
              <a:t>L</a:t>
            </a:r>
            <a:r>
              <a:rPr lang="bn-BD" b="1" dirty="0">
                <a:solidFill>
                  <a:schemeClr val="bg1"/>
                </a:solidFill>
              </a:rPr>
              <a:t>oan Target and Distribution</a:t>
            </a:r>
            <a:endParaRPr lang="en-US" b="1" dirty="0">
              <a:solidFill>
                <a:schemeClr val="bg1"/>
              </a:solidFill>
            </a:endParaRPr>
          </a:p>
        </p:txBody>
      </p:sp>
    </p:spTree>
    <p:extLst>
      <p:ext uri="{BB962C8B-B14F-4D97-AF65-F5344CB8AC3E}">
        <p14:creationId xmlns:p14="http://schemas.microsoft.com/office/powerpoint/2010/main" val="408450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A37EB9-CA59-827D-D8F6-FDB888B9EB78}"/>
              </a:ext>
            </a:extLst>
          </p:cNvPr>
          <p:cNvSpPr>
            <a:spLocks noGrp="1"/>
          </p:cNvSpPr>
          <p:nvPr>
            <p:ph type="body" idx="1"/>
          </p:nvPr>
        </p:nvSpPr>
        <p:spPr>
          <a:xfrm>
            <a:off x="170185" y="989189"/>
            <a:ext cx="8520600" cy="3416400"/>
          </a:xfrm>
        </p:spPr>
        <p:txBody>
          <a:bodyPr/>
          <a:lstStyle/>
          <a:p>
            <a:pPr lvl="1"/>
            <a:endParaRPr lang="bn-BD"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Total </a:t>
            </a:r>
            <a:r>
              <a:rPr lang="en-US" sz="1800" b="1" dirty="0">
                <a:latin typeface="Arial" panose="020B0604020202020204" pitchFamily="34" charset="0"/>
                <a:cs typeface="Arial" panose="020B0604020202020204" pitchFamily="34" charset="0"/>
              </a:rPr>
              <a:t>CMSME</a:t>
            </a:r>
            <a:r>
              <a:rPr lang="en-US" sz="1800" dirty="0">
                <a:latin typeface="Arial" panose="020B0604020202020204" pitchFamily="34" charset="0"/>
                <a:cs typeface="Arial" panose="020B0604020202020204" pitchFamily="34" charset="0"/>
              </a:rPr>
              <a:t> loan would be at least </a:t>
            </a:r>
            <a:r>
              <a:rPr lang="en-US" sz="1800" b="1" dirty="0">
                <a:latin typeface="Arial" panose="020B0604020202020204" pitchFamily="34" charset="0"/>
                <a:cs typeface="Arial" panose="020B0604020202020204" pitchFamily="34" charset="0"/>
              </a:rPr>
              <a:t>25%</a:t>
            </a:r>
            <a:r>
              <a:rPr lang="en-US" sz="1800" dirty="0">
                <a:latin typeface="Arial" panose="020B0604020202020204" pitchFamily="34" charset="0"/>
                <a:cs typeface="Arial" panose="020B0604020202020204" pitchFamily="34" charset="0"/>
              </a:rPr>
              <a:t> of total loan and advance.</a:t>
            </a:r>
            <a:endParaRPr lang="bn-BD" sz="1800" dirty="0">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In cottage, micro and small industry total loan will be </a:t>
            </a:r>
            <a:r>
              <a:rPr lang="en-US" sz="1800" b="1" dirty="0">
                <a:latin typeface="Arial" panose="020B0604020202020204" pitchFamily="34" charset="0"/>
                <a:cs typeface="Arial" panose="020B0604020202020204" pitchFamily="34" charset="0"/>
              </a:rPr>
              <a:t>50% of SME </a:t>
            </a:r>
            <a:r>
              <a:rPr lang="en-US" sz="1800" dirty="0">
                <a:latin typeface="Arial" panose="020B0604020202020204" pitchFamily="34" charset="0"/>
                <a:cs typeface="Arial" panose="020B0604020202020204" pitchFamily="34" charset="0"/>
              </a:rPr>
              <a:t>loan and advance. In </a:t>
            </a:r>
            <a:r>
              <a:rPr lang="en-US" sz="1800" b="1" dirty="0">
                <a:latin typeface="Arial" panose="020B0604020202020204" pitchFamily="34" charset="0"/>
                <a:cs typeface="Arial" panose="020B0604020202020204" pitchFamily="34" charset="0"/>
              </a:rPr>
              <a:t>Women</a:t>
            </a:r>
            <a:r>
              <a:rPr lang="en-US" sz="1800" dirty="0">
                <a:latin typeface="Arial" panose="020B0604020202020204" pitchFamily="34" charset="0"/>
                <a:cs typeface="Arial" panose="020B0604020202020204" pitchFamily="34" charset="0"/>
              </a:rPr>
              <a:t> entrepreneurship it will be </a:t>
            </a:r>
            <a:r>
              <a:rPr lang="en-US" sz="1800" b="1" dirty="0">
                <a:latin typeface="Arial" panose="020B0604020202020204" pitchFamily="34" charset="0"/>
                <a:cs typeface="Arial" panose="020B0604020202020204" pitchFamily="34" charset="0"/>
              </a:rPr>
              <a:t>15%.</a:t>
            </a:r>
          </a:p>
          <a:p>
            <a:pPr lvl="1"/>
            <a:endParaRPr lang="en-US" sz="1800" dirty="0">
              <a:latin typeface="Arial" panose="020B0604020202020204" pitchFamily="34" charset="0"/>
              <a:cs typeface="Arial" panose="020B0604020202020204" pitchFamily="34" charset="0"/>
            </a:endParaRPr>
          </a:p>
          <a:p>
            <a:pPr lvl="1"/>
            <a:r>
              <a:rPr lang="en-US" sz="1800" dirty="0" err="1">
                <a:latin typeface="Arial" panose="020B0604020202020204" pitchFamily="34" charset="0"/>
                <a:cs typeface="Arial" panose="020B0604020202020204" pitchFamily="34" charset="0"/>
              </a:rPr>
              <a:t>Sectorwise</a:t>
            </a:r>
            <a:r>
              <a:rPr lang="en-US" sz="1800" dirty="0">
                <a:latin typeface="Arial" panose="020B0604020202020204" pitchFamily="34" charset="0"/>
                <a:cs typeface="Arial" panose="020B0604020202020204" pitchFamily="34" charset="0"/>
              </a:rPr>
              <a:t> distribution of CMSME loan </a:t>
            </a:r>
            <a:r>
              <a:rPr lang="bn-BD" sz="1800" dirty="0">
                <a:latin typeface="Arial" panose="020B0604020202020204" pitchFamily="34" charset="0"/>
                <a:cs typeface="Arial" panose="020B0604020202020204" pitchFamily="34" charset="0"/>
              </a:rPr>
              <a:t>will be-</a:t>
            </a:r>
            <a:endParaRPr lang="en-US" sz="1800" dirty="0">
              <a:latin typeface="Arial" panose="020B0604020202020204" pitchFamily="34" charset="0"/>
              <a:cs typeface="Arial" panose="020B0604020202020204" pitchFamily="34" charset="0"/>
            </a:endParaRPr>
          </a:p>
          <a:p>
            <a:pPr lvl="2"/>
            <a:r>
              <a:rPr lang="en-US" sz="1800" dirty="0">
                <a:latin typeface="Arial" panose="020B0604020202020204" pitchFamily="34" charset="0"/>
                <a:cs typeface="Arial" panose="020B0604020202020204" pitchFamily="34" charset="0"/>
              </a:rPr>
              <a:t>Production sector </a:t>
            </a:r>
            <a:r>
              <a:rPr lang="en-US" sz="1800" b="1" dirty="0">
                <a:latin typeface="Arial" panose="020B0604020202020204" pitchFamily="34" charset="0"/>
                <a:cs typeface="Arial" panose="020B0604020202020204" pitchFamily="34" charset="0"/>
              </a:rPr>
              <a:t>40%</a:t>
            </a:r>
          </a:p>
          <a:p>
            <a:pPr lvl="2"/>
            <a:r>
              <a:rPr lang="en-US" sz="1800" dirty="0">
                <a:latin typeface="Arial" panose="020B0604020202020204" pitchFamily="34" charset="0"/>
                <a:cs typeface="Arial" panose="020B0604020202020204" pitchFamily="34" charset="0"/>
              </a:rPr>
              <a:t>Service sector </a:t>
            </a:r>
            <a:r>
              <a:rPr lang="en-US" sz="1800" b="1" dirty="0">
                <a:latin typeface="Arial" panose="020B0604020202020204" pitchFamily="34" charset="0"/>
                <a:cs typeface="Arial" panose="020B0604020202020204" pitchFamily="34" charset="0"/>
              </a:rPr>
              <a:t>25%</a:t>
            </a:r>
          </a:p>
          <a:p>
            <a:pPr lvl="2"/>
            <a:r>
              <a:rPr lang="en-US" sz="1800" dirty="0">
                <a:latin typeface="Arial" panose="020B0604020202020204" pitchFamily="34" charset="0"/>
                <a:cs typeface="Arial" panose="020B0604020202020204" pitchFamily="34" charset="0"/>
              </a:rPr>
              <a:t>Trading</a:t>
            </a:r>
            <a:r>
              <a:rPr lang="bn-BD" sz="1800" dirty="0">
                <a:latin typeface="Arial" panose="020B0604020202020204" pitchFamily="34" charset="0"/>
                <a:cs typeface="Arial" panose="020B0604020202020204" pitchFamily="34" charset="0"/>
              </a:rPr>
              <a:t> sector</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35%</a:t>
            </a:r>
          </a:p>
          <a:p>
            <a:pPr marL="596900" lvl="1" indent="0">
              <a:buNone/>
            </a:pPr>
            <a:endParaRPr lang="en-US" sz="1600" dirty="0"/>
          </a:p>
          <a:p>
            <a:pPr marL="114300" indent="0">
              <a:buNone/>
            </a:pPr>
            <a:endParaRPr lang="en-US" dirty="0"/>
          </a:p>
        </p:txBody>
      </p:sp>
      <p:sp>
        <p:nvSpPr>
          <p:cNvPr id="4" name="Title 1">
            <a:extLst>
              <a:ext uri="{FF2B5EF4-FFF2-40B4-BE49-F238E27FC236}">
                <a16:creationId xmlns:a16="http://schemas.microsoft.com/office/drawing/2014/main" id="{07F5E6ED-450C-F1CD-0A87-FEE8DDD9A8BD}"/>
              </a:ext>
            </a:extLst>
          </p:cNvPr>
          <p:cNvSpPr>
            <a:spLocks noGrp="1"/>
          </p:cNvSpPr>
          <p:nvPr>
            <p:ph type="title"/>
          </p:nvPr>
        </p:nvSpPr>
        <p:spPr>
          <a:xfrm>
            <a:off x="311700" y="127525"/>
            <a:ext cx="8520600" cy="572700"/>
          </a:xfrm>
        </p:spPr>
        <p:txBody>
          <a:bodyPr>
            <a:noAutofit/>
          </a:bodyPr>
          <a:lstStyle/>
          <a:p>
            <a:r>
              <a:rPr lang="en-US" b="1" dirty="0">
                <a:solidFill>
                  <a:schemeClr val="bg1"/>
                </a:solidFill>
              </a:rPr>
              <a:t>Target of CMSME that have to </a:t>
            </a:r>
            <a:r>
              <a:rPr lang="en-US" b="1" dirty="0" err="1">
                <a:solidFill>
                  <a:schemeClr val="bg1"/>
                </a:solidFill>
              </a:rPr>
              <a:t>achive</a:t>
            </a:r>
            <a:r>
              <a:rPr lang="en-US" b="1" dirty="0">
                <a:solidFill>
                  <a:schemeClr val="bg1"/>
                </a:solidFill>
              </a:rPr>
              <a:t> within 2024</a:t>
            </a:r>
          </a:p>
        </p:txBody>
      </p:sp>
    </p:spTree>
    <p:extLst>
      <p:ext uri="{BB962C8B-B14F-4D97-AF65-F5344CB8AC3E}">
        <p14:creationId xmlns:p14="http://schemas.microsoft.com/office/powerpoint/2010/main" val="232970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DB3F3C-98C0-2B05-6C5D-3FF98429F410}"/>
              </a:ext>
            </a:extLst>
          </p:cNvPr>
          <p:cNvSpPr>
            <a:spLocks noGrp="1"/>
          </p:cNvSpPr>
          <p:nvPr>
            <p:ph type="body" idx="1"/>
          </p:nvPr>
        </p:nvSpPr>
        <p:spPr/>
        <p:txBody>
          <a:bodyPr/>
          <a:lstStyle/>
          <a:p>
            <a:r>
              <a:rPr lang="en-US" dirty="0">
                <a:latin typeface="Arial" panose="020B0604020202020204" pitchFamily="34" charset="0"/>
                <a:ea typeface="Arial Unicode MS" panose="020B0604020202020204" pitchFamily="34" charset="-128"/>
                <a:cs typeface="Arial" panose="020B0604020202020204" pitchFamily="34" charset="0"/>
              </a:rPr>
              <a:t>For CMSME loan we have to use </a:t>
            </a:r>
            <a:r>
              <a:rPr lang="en-US" b="1" dirty="0">
                <a:latin typeface="Arial" panose="020B0604020202020204" pitchFamily="34" charset="0"/>
                <a:ea typeface="Arial Unicode MS" panose="020B0604020202020204" pitchFamily="34" charset="-128"/>
                <a:cs typeface="Arial" panose="020B0604020202020204" pitchFamily="34" charset="0"/>
              </a:rPr>
              <a:t>“Borrower friendly”</a:t>
            </a:r>
            <a:r>
              <a:rPr lang="en-US" dirty="0">
                <a:latin typeface="Arial" panose="020B0604020202020204" pitchFamily="34" charset="0"/>
                <a:ea typeface="Arial Unicode MS" panose="020B0604020202020204" pitchFamily="34" charset="-128"/>
                <a:cs typeface="Arial" panose="020B0604020202020204" pitchFamily="34" charset="0"/>
              </a:rPr>
              <a:t> application form according to circular no- </a:t>
            </a:r>
            <a:r>
              <a:rPr lang="en-US" b="1" dirty="0">
                <a:latin typeface="Arial" panose="020B0604020202020204" pitchFamily="34" charset="0"/>
                <a:ea typeface="Arial Unicode MS" panose="020B0604020202020204" pitchFamily="34" charset="-128"/>
                <a:cs typeface="Arial" panose="020B0604020202020204" pitchFamily="34" charset="0"/>
              </a:rPr>
              <a:t>973 / 2020</a:t>
            </a:r>
            <a:r>
              <a:rPr lang="en-US" dirty="0">
                <a:latin typeface="Arial" panose="020B0604020202020204" pitchFamily="34" charset="0"/>
                <a:ea typeface="Arial Unicode MS" panose="020B0604020202020204" pitchFamily="34" charset="-128"/>
                <a:cs typeface="Arial" panose="020B0604020202020204" pitchFamily="34" charset="0"/>
              </a:rPr>
              <a:t>. The </a:t>
            </a:r>
            <a:r>
              <a:rPr lang="en-US" dirty="0" err="1">
                <a:latin typeface="Arial" panose="020B0604020202020204" pitchFamily="34" charset="0"/>
                <a:ea typeface="Arial Unicode MS" panose="020B0604020202020204" pitchFamily="34" charset="-128"/>
                <a:cs typeface="Arial" panose="020B0604020202020204" pitchFamily="34" charset="0"/>
              </a:rPr>
              <a:t>colour</a:t>
            </a:r>
            <a:r>
              <a:rPr lang="en-US" dirty="0">
                <a:latin typeface="Arial" panose="020B0604020202020204" pitchFamily="34" charset="0"/>
                <a:ea typeface="Arial Unicode MS" panose="020B0604020202020204" pitchFamily="34" charset="-128"/>
                <a:cs typeface="Arial" panose="020B0604020202020204" pitchFamily="34" charset="0"/>
              </a:rPr>
              <a:t> of this application form will be different from other loan form.</a:t>
            </a:r>
          </a:p>
          <a:p>
            <a:r>
              <a:rPr lang="en-US" dirty="0">
                <a:latin typeface="Arial" panose="020B0604020202020204" pitchFamily="34" charset="0"/>
                <a:ea typeface="Arial Unicode MS" panose="020B0604020202020204" pitchFamily="34" charset="-128"/>
                <a:cs typeface="Arial" panose="020B0604020202020204" pitchFamily="34" charset="0"/>
              </a:rPr>
              <a:t>The bank officers will help to fill-up the form and provide application received receipt.</a:t>
            </a:r>
          </a:p>
          <a:p>
            <a:endParaRPr lang="en-US" dirty="0">
              <a:latin typeface="Arial" panose="020B0604020202020204" pitchFamily="34" charset="0"/>
              <a:ea typeface="Arial Unicode MS" panose="020B0604020202020204" pitchFamily="34" charset="-128"/>
              <a:cs typeface="Arial" panose="020B0604020202020204" pitchFamily="34" charset="0"/>
            </a:endParaRPr>
          </a:p>
          <a:p>
            <a:r>
              <a:rPr lang="en-US" dirty="0">
                <a:latin typeface="Arial" panose="020B0604020202020204" pitchFamily="34" charset="0"/>
                <a:ea typeface="Arial Unicode MS" panose="020B0604020202020204" pitchFamily="34" charset="-128"/>
                <a:cs typeface="Arial" panose="020B0604020202020204" pitchFamily="34" charset="0"/>
              </a:rPr>
              <a:t>After receiving the application decision have to be made within </a:t>
            </a:r>
            <a:r>
              <a:rPr lang="en-US" b="1" dirty="0">
                <a:latin typeface="Arial" panose="020B0604020202020204" pitchFamily="34" charset="0"/>
                <a:ea typeface="Arial Unicode MS" panose="020B0604020202020204" pitchFamily="34" charset="-128"/>
                <a:cs typeface="Arial" panose="020B0604020202020204" pitchFamily="34" charset="0"/>
              </a:rPr>
              <a:t>10 days </a:t>
            </a:r>
            <a:r>
              <a:rPr lang="en-US" dirty="0">
                <a:latin typeface="Arial" panose="020B0604020202020204" pitchFamily="34" charset="0"/>
                <a:ea typeface="Arial Unicode MS" panose="020B0604020202020204" pitchFamily="34" charset="-128"/>
                <a:cs typeface="Arial" panose="020B0604020202020204" pitchFamily="34" charset="0"/>
              </a:rPr>
              <a:t>and inform the customer in written.</a:t>
            </a:r>
          </a:p>
          <a:p>
            <a:r>
              <a:rPr lang="en-US" dirty="0">
                <a:latin typeface="Arial" panose="020B0604020202020204" pitchFamily="34" charset="0"/>
                <a:ea typeface="Arial Unicode MS" panose="020B0604020202020204" pitchFamily="34" charset="-128"/>
                <a:cs typeface="Arial" panose="020B0604020202020204" pitchFamily="34" charset="0"/>
              </a:rPr>
              <a:t>After loan approval it have to be distributed within short time.</a:t>
            </a:r>
          </a:p>
          <a:p>
            <a:pPr marL="114300" indent="0">
              <a:buNone/>
            </a:pPr>
            <a:endParaRPr lang="en-US" dirty="0"/>
          </a:p>
        </p:txBody>
      </p:sp>
      <p:sp>
        <p:nvSpPr>
          <p:cNvPr id="4" name="Title 1">
            <a:extLst>
              <a:ext uri="{FF2B5EF4-FFF2-40B4-BE49-F238E27FC236}">
                <a16:creationId xmlns:a16="http://schemas.microsoft.com/office/drawing/2014/main" id="{673BCC95-838C-5349-D7DD-592512F3E9E5}"/>
              </a:ext>
            </a:extLst>
          </p:cNvPr>
          <p:cNvSpPr>
            <a:spLocks noGrp="1"/>
          </p:cNvSpPr>
          <p:nvPr>
            <p:ph type="title"/>
          </p:nvPr>
        </p:nvSpPr>
        <p:spPr>
          <a:xfrm>
            <a:off x="311700" y="140225"/>
            <a:ext cx="8520600" cy="572700"/>
          </a:xfrm>
        </p:spPr>
        <p:txBody>
          <a:bodyPr>
            <a:noAutofit/>
          </a:bodyPr>
          <a:lstStyle/>
          <a:p>
            <a:r>
              <a:rPr lang="en-US" b="1" dirty="0">
                <a:solidFill>
                  <a:schemeClr val="bg1"/>
                </a:solidFill>
              </a:rPr>
              <a:t>Loan Application and Approval process</a:t>
            </a:r>
          </a:p>
        </p:txBody>
      </p:sp>
    </p:spTree>
    <p:extLst>
      <p:ext uri="{BB962C8B-B14F-4D97-AF65-F5344CB8AC3E}">
        <p14:creationId xmlns:p14="http://schemas.microsoft.com/office/powerpoint/2010/main" val="251635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60E29A-7C51-C507-117D-4492BD0EC4EA}"/>
              </a:ext>
            </a:extLst>
          </p:cNvPr>
          <p:cNvSpPr>
            <a:spLocks noGrp="1"/>
          </p:cNvSpPr>
          <p:nvPr>
            <p:ph type="body" idx="1"/>
          </p:nvPr>
        </p:nvSpPr>
        <p:spPr/>
        <p:txBody>
          <a:bodyPr/>
          <a:lstStyle/>
          <a:p>
            <a:r>
              <a:rPr lang="en-US" dirty="0"/>
              <a:t>If any CMSME loan application is refused, the customer </a:t>
            </a:r>
            <a:r>
              <a:rPr lang="en-US" b="1" dirty="0"/>
              <a:t>can go to the higher authority for re-evaluation</a:t>
            </a:r>
            <a:r>
              <a:rPr lang="en-US" dirty="0"/>
              <a:t> of the application from which level the application was refused. If the application if finally refused he have to be informed with the reason in written.</a:t>
            </a:r>
          </a:p>
          <a:p>
            <a:r>
              <a:rPr lang="en-US" dirty="0"/>
              <a:t>Branch have to </a:t>
            </a:r>
            <a:r>
              <a:rPr lang="en-US" b="1" dirty="0"/>
              <a:t>preserve</a:t>
            </a:r>
            <a:r>
              <a:rPr lang="en-US" dirty="0"/>
              <a:t> CMSME information/file for </a:t>
            </a:r>
            <a:r>
              <a:rPr lang="en-US" b="1" dirty="0"/>
              <a:t>at least 5 year.</a:t>
            </a:r>
          </a:p>
          <a:p>
            <a:endParaRPr lang="en-US" dirty="0"/>
          </a:p>
          <a:p>
            <a:endParaRPr lang="en-US" dirty="0"/>
          </a:p>
          <a:p>
            <a:pPr marL="114300" indent="0">
              <a:buNone/>
            </a:pPr>
            <a:r>
              <a:rPr lang="en-US" sz="2000" b="1" dirty="0"/>
              <a:t>Grace period: </a:t>
            </a:r>
            <a:r>
              <a:rPr lang="en-US" dirty="0"/>
              <a:t>Based on the type of business the grace period can be </a:t>
            </a:r>
            <a:r>
              <a:rPr lang="en-US" b="1" dirty="0"/>
              <a:t>03 to 06 </a:t>
            </a:r>
            <a:r>
              <a:rPr lang="en-US" dirty="0"/>
              <a:t>months.</a:t>
            </a:r>
            <a:endParaRPr lang="en-US" sz="2000" dirty="0"/>
          </a:p>
          <a:p>
            <a:endParaRPr lang="en-US" dirty="0"/>
          </a:p>
          <a:p>
            <a:pPr marL="114300" indent="0">
              <a:buNone/>
            </a:pPr>
            <a:endParaRPr lang="en-US" dirty="0"/>
          </a:p>
        </p:txBody>
      </p:sp>
      <p:sp>
        <p:nvSpPr>
          <p:cNvPr id="4" name="Title 1">
            <a:extLst>
              <a:ext uri="{FF2B5EF4-FFF2-40B4-BE49-F238E27FC236}">
                <a16:creationId xmlns:a16="http://schemas.microsoft.com/office/drawing/2014/main" id="{D2DC8003-F669-437E-F84D-F877ABCFAC2D}"/>
              </a:ext>
            </a:extLst>
          </p:cNvPr>
          <p:cNvSpPr>
            <a:spLocks noGrp="1"/>
          </p:cNvSpPr>
          <p:nvPr>
            <p:ph type="title"/>
          </p:nvPr>
        </p:nvSpPr>
        <p:spPr>
          <a:xfrm>
            <a:off x="311700" y="165625"/>
            <a:ext cx="8520600" cy="572700"/>
          </a:xfrm>
        </p:spPr>
        <p:txBody>
          <a:bodyPr>
            <a:noAutofit/>
          </a:bodyPr>
          <a:lstStyle/>
          <a:p>
            <a:r>
              <a:rPr lang="en-US" b="1" dirty="0">
                <a:solidFill>
                  <a:schemeClr val="bg1"/>
                </a:solidFill>
              </a:rPr>
              <a:t>Loan Application and Approval process</a:t>
            </a:r>
            <a:endParaRPr lang="en-US" dirty="0"/>
          </a:p>
        </p:txBody>
      </p:sp>
    </p:spTree>
    <p:extLst>
      <p:ext uri="{BB962C8B-B14F-4D97-AF65-F5344CB8AC3E}">
        <p14:creationId xmlns:p14="http://schemas.microsoft.com/office/powerpoint/2010/main" val="368510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9087-0B3E-08C3-D1DA-19621D4A0279}"/>
              </a:ext>
            </a:extLst>
          </p:cNvPr>
          <p:cNvSpPr>
            <a:spLocks noGrp="1"/>
          </p:cNvSpPr>
          <p:nvPr>
            <p:ph type="title"/>
          </p:nvPr>
        </p:nvSpPr>
        <p:spPr>
          <a:xfrm>
            <a:off x="215447" y="0"/>
            <a:ext cx="8520600" cy="770165"/>
          </a:xfrm>
        </p:spPr>
        <p:txBody>
          <a:bodyPr>
            <a:normAutofit fontScale="90000"/>
          </a:bodyPr>
          <a:lstStyle/>
          <a:p>
            <a:r>
              <a:rPr lang="en-US" sz="3600" b="1" dirty="0" err="1">
                <a:solidFill>
                  <a:schemeClr val="bg1"/>
                </a:solidFill>
                <a:latin typeface="NikoshBAN" panose="02000000000000000000" pitchFamily="2" charset="0"/>
                <a:cs typeface="NikoshBAN" panose="02000000000000000000" pitchFamily="2" charset="0"/>
              </a:rPr>
              <a:t>ঋণ</a:t>
            </a:r>
            <a:r>
              <a:rPr lang="en-US" sz="3600" b="1" dirty="0">
                <a:solidFill>
                  <a:schemeClr val="bg1"/>
                </a:solidFill>
                <a:latin typeface="NikoshBAN" panose="02000000000000000000" pitchFamily="2" charset="0"/>
                <a:cs typeface="NikoshBAN" panose="02000000000000000000" pitchFamily="2" charset="0"/>
              </a:rPr>
              <a:t> </a:t>
            </a:r>
            <a:r>
              <a:rPr lang="en-US" sz="3600" b="1" dirty="0" err="1">
                <a:solidFill>
                  <a:schemeClr val="bg1"/>
                </a:solidFill>
                <a:latin typeface="NikoshBAN" panose="02000000000000000000" pitchFamily="2" charset="0"/>
                <a:cs typeface="NikoshBAN" panose="02000000000000000000" pitchFamily="2" charset="0"/>
              </a:rPr>
              <a:t>মঞ্জুরি</a:t>
            </a:r>
            <a:r>
              <a:rPr lang="en-US" sz="3600" b="1" dirty="0">
                <a:solidFill>
                  <a:schemeClr val="bg1"/>
                </a:solidFill>
                <a:latin typeface="NikoshBAN" panose="02000000000000000000" pitchFamily="2" charset="0"/>
                <a:cs typeface="NikoshBAN" panose="02000000000000000000" pitchFamily="2" charset="0"/>
              </a:rPr>
              <a:t> </a:t>
            </a:r>
            <a:r>
              <a:rPr lang="en-US" sz="3600" b="1" dirty="0" err="1">
                <a:solidFill>
                  <a:schemeClr val="bg1"/>
                </a:solidFill>
                <a:latin typeface="NikoshBAN" panose="02000000000000000000" pitchFamily="2" charset="0"/>
                <a:cs typeface="NikoshBAN" panose="02000000000000000000" pitchFamily="2" charset="0"/>
              </a:rPr>
              <a:t>ক্ষমতা</a:t>
            </a:r>
            <a:br>
              <a:rPr lang="en-US" dirty="0">
                <a:solidFill>
                  <a:schemeClr val="bg1"/>
                </a:solidFill>
                <a:latin typeface="NikoshBAN" panose="02000000000000000000" pitchFamily="2" charset="0"/>
                <a:cs typeface="NikoshBAN" panose="02000000000000000000" pitchFamily="2" charset="0"/>
              </a:rPr>
            </a:br>
            <a:r>
              <a:rPr lang="en-US" sz="1600" b="1" dirty="0" err="1">
                <a:solidFill>
                  <a:schemeClr val="bg1"/>
                </a:solidFill>
                <a:latin typeface="NikoshBAN" panose="02000000000000000000" pitchFamily="2" charset="0"/>
                <a:cs typeface="NikoshBAN" panose="02000000000000000000" pitchFamily="2" charset="0"/>
              </a:rPr>
              <a:t>জেবি</a:t>
            </a:r>
            <a:r>
              <a:rPr lang="en-US" sz="1600" b="1" dirty="0">
                <a:solidFill>
                  <a:schemeClr val="bg1"/>
                </a:solidFill>
                <a:latin typeface="NikoshBAN" panose="02000000000000000000" pitchFamily="2" charset="0"/>
                <a:cs typeface="NikoshBAN" panose="02000000000000000000" pitchFamily="2" charset="0"/>
              </a:rPr>
              <a:t> </a:t>
            </a:r>
            <a:r>
              <a:rPr lang="en-US" sz="1600" b="1" dirty="0" err="1">
                <a:solidFill>
                  <a:schemeClr val="bg1"/>
                </a:solidFill>
                <a:latin typeface="NikoshBAN" panose="02000000000000000000" pitchFamily="2" charset="0"/>
                <a:cs typeface="NikoshBAN" panose="02000000000000000000" pitchFamily="2" charset="0"/>
              </a:rPr>
              <a:t>নিবি</a:t>
            </a:r>
            <a:r>
              <a:rPr lang="en-US" sz="1600" b="1" dirty="0">
                <a:solidFill>
                  <a:schemeClr val="bg1"/>
                </a:solidFill>
                <a:latin typeface="NikoshBAN" panose="02000000000000000000" pitchFamily="2" charset="0"/>
                <a:cs typeface="NikoshBAN" panose="02000000000000000000" pitchFamily="2" charset="0"/>
              </a:rPr>
              <a:t> ১০৮৯/২১</a:t>
            </a:r>
          </a:p>
        </p:txBody>
      </p:sp>
      <p:pic>
        <p:nvPicPr>
          <p:cNvPr id="5" name="Picture 4">
            <a:extLst>
              <a:ext uri="{FF2B5EF4-FFF2-40B4-BE49-F238E27FC236}">
                <a16:creationId xmlns:a16="http://schemas.microsoft.com/office/drawing/2014/main" id="{37B4365A-A177-998D-B1A3-7CFE8E65F85D}"/>
              </a:ext>
            </a:extLst>
          </p:cNvPr>
          <p:cNvPicPr>
            <a:picLocks noChangeAspect="1"/>
          </p:cNvPicPr>
          <p:nvPr/>
        </p:nvPicPr>
        <p:blipFill>
          <a:blip r:embed="rId2"/>
          <a:stretch>
            <a:fillRect/>
          </a:stretch>
        </p:blipFill>
        <p:spPr>
          <a:xfrm>
            <a:off x="215446" y="866021"/>
            <a:ext cx="8411195" cy="3802231"/>
          </a:xfrm>
          <a:prstGeom prst="rect">
            <a:avLst/>
          </a:prstGeom>
        </p:spPr>
      </p:pic>
    </p:spTree>
    <p:extLst>
      <p:ext uri="{BB962C8B-B14F-4D97-AF65-F5344CB8AC3E}">
        <p14:creationId xmlns:p14="http://schemas.microsoft.com/office/powerpoint/2010/main" val="2345794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3B25-E7EC-3CA8-3BB1-48F28C07B102}"/>
              </a:ext>
            </a:extLst>
          </p:cNvPr>
          <p:cNvSpPr>
            <a:spLocks noGrp="1"/>
          </p:cNvSpPr>
          <p:nvPr>
            <p:ph type="title"/>
          </p:nvPr>
        </p:nvSpPr>
        <p:spPr>
          <a:xfrm>
            <a:off x="311700" y="132347"/>
            <a:ext cx="8520600" cy="584588"/>
          </a:xfrm>
        </p:spPr>
        <p:txBody>
          <a:bodyPr>
            <a:noAutofit/>
          </a:bodyPr>
          <a:lstStyle/>
          <a:p>
            <a:r>
              <a:rPr lang="en-US" b="1" dirty="0">
                <a:solidFill>
                  <a:schemeClr val="bg1"/>
                </a:solidFill>
              </a:rPr>
              <a:t>Conclusion</a:t>
            </a:r>
          </a:p>
        </p:txBody>
      </p:sp>
      <p:sp>
        <p:nvSpPr>
          <p:cNvPr id="3" name="Text Placeholder 2">
            <a:extLst>
              <a:ext uri="{FF2B5EF4-FFF2-40B4-BE49-F238E27FC236}">
                <a16:creationId xmlns:a16="http://schemas.microsoft.com/office/drawing/2014/main" id="{2F18D3E5-8C0F-1DD8-EF01-FC26164E1140}"/>
              </a:ext>
            </a:extLst>
          </p:cNvPr>
          <p:cNvSpPr>
            <a:spLocks noGrp="1"/>
          </p:cNvSpPr>
          <p:nvPr>
            <p:ph type="body" idx="1"/>
          </p:nvPr>
        </p:nvSpPr>
        <p:spPr>
          <a:xfrm>
            <a:off x="2886458" y="1314679"/>
            <a:ext cx="3105268" cy="1091637"/>
          </a:xfrm>
        </p:spPr>
        <p:txBody>
          <a:bodyPr>
            <a:noAutofit/>
          </a:bodyPr>
          <a:lstStyle/>
          <a:p>
            <a:pPr marL="114300" indent="0" algn="ctr">
              <a:buNone/>
            </a:pPr>
            <a:r>
              <a:rPr lang="en-US" sz="4800" dirty="0">
                <a:solidFill>
                  <a:srgbClr val="202124"/>
                </a:solidFill>
                <a:latin typeface="Gill Sans Ultra Bold Condensed" panose="020B0A06020104020203" pitchFamily="34" charset="0"/>
              </a:rPr>
              <a:t>Q</a:t>
            </a:r>
            <a:r>
              <a:rPr lang="en-US" sz="4800" b="0" i="0" dirty="0">
                <a:solidFill>
                  <a:srgbClr val="202124"/>
                </a:solidFill>
                <a:effectLst/>
                <a:latin typeface="Gill Sans Ultra Bold Condensed" panose="020B0A06020104020203" pitchFamily="34" charset="0"/>
              </a:rPr>
              <a:t>uestion ?</a:t>
            </a:r>
            <a:endParaRPr lang="en-US" sz="4800" dirty="0">
              <a:latin typeface="Gill Sans Ultra Bold Condensed" panose="020B0A06020104020203" pitchFamily="34" charset="0"/>
            </a:endParaRPr>
          </a:p>
        </p:txBody>
      </p:sp>
      <p:sp>
        <p:nvSpPr>
          <p:cNvPr id="4" name="TextBox 3">
            <a:extLst>
              <a:ext uri="{FF2B5EF4-FFF2-40B4-BE49-F238E27FC236}">
                <a16:creationId xmlns:a16="http://schemas.microsoft.com/office/drawing/2014/main" id="{6442D35D-068D-79C8-D5A7-B50EC53CB0FD}"/>
              </a:ext>
            </a:extLst>
          </p:cNvPr>
          <p:cNvSpPr txBox="1"/>
          <p:nvPr/>
        </p:nvSpPr>
        <p:spPr>
          <a:xfrm>
            <a:off x="311700" y="2935705"/>
            <a:ext cx="8520600" cy="923330"/>
          </a:xfrm>
          <a:prstGeom prst="rect">
            <a:avLst/>
          </a:prstGeom>
          <a:noFill/>
        </p:spPr>
        <p:txBody>
          <a:bodyPr wrap="square" rtlCol="0">
            <a:spAutoFit/>
          </a:bodyPr>
          <a:lstStyle/>
          <a:p>
            <a:pPr algn="ctr"/>
            <a:r>
              <a:rPr lang="en-US" sz="5400" dirty="0">
                <a:latin typeface="Algerian" panose="04020705040A02060702" pitchFamily="82" charset="0"/>
              </a:rPr>
              <a:t>Thank you</a:t>
            </a:r>
          </a:p>
        </p:txBody>
      </p:sp>
    </p:spTree>
    <p:extLst>
      <p:ext uri="{BB962C8B-B14F-4D97-AF65-F5344CB8AC3E}">
        <p14:creationId xmlns:p14="http://schemas.microsoft.com/office/powerpoint/2010/main" val="3774526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098BF2-AE8F-2110-6CDC-AA45FF97742B}"/>
              </a:ext>
            </a:extLst>
          </p:cNvPr>
          <p:cNvSpPr/>
          <p:nvPr/>
        </p:nvSpPr>
        <p:spPr>
          <a:xfrm>
            <a:off x="3910988" y="1146343"/>
            <a:ext cx="5023692" cy="1904394"/>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E05EE06-CDFF-D788-8ABA-46C5B28732BF}"/>
              </a:ext>
            </a:extLst>
          </p:cNvPr>
          <p:cNvSpPr/>
          <p:nvPr/>
        </p:nvSpPr>
        <p:spPr>
          <a:xfrm>
            <a:off x="209320" y="1152474"/>
            <a:ext cx="3547432" cy="1904394"/>
          </a:xfrm>
          <a:prstGeom prst="roundRect">
            <a:avLst/>
          </a:prstGeom>
          <a:solidFill>
            <a:schemeClr val="accent1">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Google Shape;70;p15"/>
          <p:cNvSpPr txBox="1">
            <a:spLocks noGrp="1"/>
          </p:cNvSpPr>
          <p:nvPr>
            <p:ph type="title"/>
          </p:nvPr>
        </p:nvSpPr>
        <p:spPr>
          <a:xfrm>
            <a:off x="311700" y="885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3600" b="1">
                <a:solidFill>
                  <a:schemeClr val="lt1"/>
                </a:solidFill>
              </a:rPr>
              <a:t>Background &amp; Definition </a:t>
            </a:r>
            <a:endParaRPr sz="3600" b="1">
              <a:solidFill>
                <a:schemeClr val="lt1"/>
              </a:solidFill>
            </a:endParaRPr>
          </a:p>
        </p:txBody>
      </p:sp>
      <p:sp>
        <p:nvSpPr>
          <p:cNvPr id="71" name="Google Shape;71;p15"/>
          <p:cNvSpPr txBox="1">
            <a:spLocks noGrp="1"/>
          </p:cNvSpPr>
          <p:nvPr>
            <p:ph type="body" idx="1"/>
          </p:nvPr>
        </p:nvSpPr>
        <p:spPr>
          <a:xfrm>
            <a:off x="3934858" y="1152474"/>
            <a:ext cx="4897442" cy="18982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u="sng" dirty="0">
                <a:solidFill>
                  <a:schemeClr val="tx1"/>
                </a:solidFill>
              </a:rPr>
              <a:t>Definition</a:t>
            </a:r>
          </a:p>
          <a:p>
            <a:pPr marL="0" lvl="0" indent="0" algn="just" rtl="0">
              <a:spcBef>
                <a:spcPts val="0"/>
              </a:spcBef>
              <a:spcAft>
                <a:spcPts val="0"/>
              </a:spcAft>
              <a:buNone/>
            </a:pPr>
            <a:endParaRPr lang="en" sz="800" u="sng" dirty="0">
              <a:solidFill>
                <a:schemeClr val="tx1"/>
              </a:solidFill>
              <a:highlight>
                <a:srgbClr val="00FFFF"/>
              </a:highlight>
            </a:endParaRPr>
          </a:p>
          <a:p>
            <a:pPr marL="0" lvl="0" indent="0" algn="just" rtl="0">
              <a:spcBef>
                <a:spcPts val="0"/>
              </a:spcBef>
              <a:spcAft>
                <a:spcPts val="0"/>
              </a:spcAft>
              <a:buNone/>
            </a:pPr>
            <a:r>
              <a:rPr lang="en" sz="1400" dirty="0">
                <a:solidFill>
                  <a:schemeClr val="tx1"/>
                </a:solidFill>
              </a:rPr>
              <a:t>CMSME Finance is the funding of Cottage, Micro, small and medium-sized enterprises and represents a major function of the general business finance market-in which capital for different types of firms are Supplied, acquired and costed or priced.</a:t>
            </a:r>
            <a:endParaRPr sz="1400" dirty="0">
              <a:solidFill>
                <a:schemeClr val="tx1"/>
              </a:solidFill>
            </a:endParaRPr>
          </a:p>
        </p:txBody>
      </p:sp>
      <p:sp>
        <p:nvSpPr>
          <p:cNvPr id="3" name="Google Shape;71;p15">
            <a:extLst>
              <a:ext uri="{FF2B5EF4-FFF2-40B4-BE49-F238E27FC236}">
                <a16:creationId xmlns:a16="http://schemas.microsoft.com/office/drawing/2014/main" id="{382C18C4-6A14-A751-508A-723C87F6B855}"/>
              </a:ext>
            </a:extLst>
          </p:cNvPr>
          <p:cNvSpPr txBox="1">
            <a:spLocks/>
          </p:cNvSpPr>
          <p:nvPr/>
        </p:nvSpPr>
        <p:spPr>
          <a:xfrm>
            <a:off x="264405" y="1173020"/>
            <a:ext cx="3516217" cy="19105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sz="1600" u="sng" dirty="0">
                <a:solidFill>
                  <a:schemeClr val="tx1"/>
                </a:solidFill>
              </a:rPr>
              <a:t>Historical Background</a:t>
            </a:r>
          </a:p>
          <a:p>
            <a:pPr marL="0" indent="0" algn="just">
              <a:buFont typeface="Arial"/>
              <a:buNone/>
            </a:pPr>
            <a:endParaRPr lang="en-US" sz="800" u="sng" dirty="0">
              <a:solidFill>
                <a:schemeClr val="tx1"/>
              </a:solidFill>
              <a:highlight>
                <a:srgbClr val="00FFFF"/>
              </a:highlight>
            </a:endParaRPr>
          </a:p>
          <a:p>
            <a:pPr marL="0" indent="0" algn="just">
              <a:buFont typeface="Arial"/>
              <a:buNone/>
            </a:pPr>
            <a:r>
              <a:rPr lang="en-US" sz="1400" dirty="0">
                <a:solidFill>
                  <a:schemeClr val="tx1"/>
                </a:solidFill>
              </a:rPr>
              <a:t>- Development of cottage industry in 1971</a:t>
            </a:r>
          </a:p>
          <a:p>
            <a:pPr marL="0" indent="0" algn="just">
              <a:buFont typeface="Arial"/>
              <a:buNone/>
            </a:pPr>
            <a:r>
              <a:rPr lang="en-US" sz="1400" dirty="0">
                <a:solidFill>
                  <a:schemeClr val="tx1"/>
                </a:solidFill>
              </a:rPr>
              <a:t>- SME foundation in 1999</a:t>
            </a:r>
          </a:p>
          <a:p>
            <a:pPr marL="0" indent="0" algn="just">
              <a:buFont typeface="Arial"/>
              <a:buNone/>
            </a:pPr>
            <a:r>
              <a:rPr lang="en-US" sz="1400" dirty="0">
                <a:solidFill>
                  <a:schemeClr val="tx1"/>
                </a:solidFill>
              </a:rPr>
              <a:t>- National Industrial policy of 2005</a:t>
            </a:r>
          </a:p>
          <a:p>
            <a:pPr marL="0" indent="0" algn="just">
              <a:buFont typeface="Arial"/>
              <a:buNone/>
            </a:pPr>
            <a:r>
              <a:rPr lang="en-US" sz="1400" dirty="0">
                <a:solidFill>
                  <a:schemeClr val="tx1"/>
                </a:solidFill>
              </a:rPr>
              <a:t>- Guidelines from Bangladesh Bank since       2010</a:t>
            </a:r>
          </a:p>
          <a:p>
            <a:pPr marL="0" indent="0" algn="just">
              <a:spcBef>
                <a:spcPts val="1200"/>
              </a:spcBef>
              <a:buFont typeface="Arial"/>
              <a:buNone/>
            </a:pPr>
            <a:endParaRPr lang="en-US" sz="1400" dirty="0"/>
          </a:p>
          <a:p>
            <a:pPr marL="0" indent="0">
              <a:spcBef>
                <a:spcPts val="1200"/>
              </a:spcBef>
              <a:spcAft>
                <a:spcPts val="1200"/>
              </a:spcAft>
              <a:buFont typeface="Arial"/>
              <a:buNone/>
            </a:pPr>
            <a:endParaRPr lang="en-US" sz="1400" dirty="0"/>
          </a:p>
        </p:txBody>
      </p:sp>
      <p:sp>
        <p:nvSpPr>
          <p:cNvPr id="4" name="Google Shape;71;p15">
            <a:extLst>
              <a:ext uri="{FF2B5EF4-FFF2-40B4-BE49-F238E27FC236}">
                <a16:creationId xmlns:a16="http://schemas.microsoft.com/office/drawing/2014/main" id="{AFD8C11B-E457-D09D-7E07-AD29D30C20D0}"/>
              </a:ext>
            </a:extLst>
          </p:cNvPr>
          <p:cNvSpPr txBox="1">
            <a:spLocks/>
          </p:cNvSpPr>
          <p:nvPr/>
        </p:nvSpPr>
        <p:spPr>
          <a:xfrm>
            <a:off x="264405" y="3217543"/>
            <a:ext cx="8520600" cy="1505874"/>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spcBef>
                <a:spcPts val="1200"/>
              </a:spcBef>
              <a:buFont typeface="Arial"/>
              <a:buNone/>
            </a:pPr>
            <a:r>
              <a:rPr lang="en-US" sz="3152" dirty="0">
                <a:solidFill>
                  <a:schemeClr val="tx1"/>
                </a:solidFill>
              </a:rPr>
              <a:t>“ Bangladesh became a role model for the globe due to successful implementation of CMSME through Bangladesh Bank.”</a:t>
            </a:r>
            <a:r>
              <a:rPr lang="en-US" sz="2322" dirty="0">
                <a:solidFill>
                  <a:schemeClr val="tx1"/>
                </a:solidFill>
              </a:rPr>
              <a:t> </a:t>
            </a:r>
            <a:r>
              <a:rPr lang="en-US" dirty="0">
                <a:solidFill>
                  <a:schemeClr val="tx1"/>
                </a:solidFill>
              </a:rPr>
              <a:t>	</a:t>
            </a:r>
            <a:endParaRPr lang="en-US" sz="1200" dirty="0">
              <a:solidFill>
                <a:schemeClr val="tx1"/>
              </a:solidFill>
            </a:endParaRPr>
          </a:p>
          <a:p>
            <a:pPr indent="-307340" algn="r">
              <a:spcBef>
                <a:spcPts val="1200"/>
              </a:spcBef>
              <a:buSzPct val="100000"/>
              <a:buFont typeface="Arial"/>
              <a:buChar char="-"/>
            </a:pPr>
            <a:r>
              <a:rPr lang="en-US" sz="1771" dirty="0">
                <a:solidFill>
                  <a:schemeClr val="tx1"/>
                </a:solidFill>
              </a:rPr>
              <a:t>Honorable Prime Minister Sheikh Hasina</a:t>
            </a:r>
            <a:endParaRPr lang="en-US" dirty="0">
              <a:solidFill>
                <a:schemeClr val="tx1"/>
              </a:solidFill>
            </a:endParaRPr>
          </a:p>
          <a:p>
            <a:pPr marL="0" indent="0">
              <a:spcBef>
                <a:spcPts val="1200"/>
              </a:spcBef>
              <a:spcAft>
                <a:spcPts val="1200"/>
              </a:spcAft>
              <a:buFont typeface="Arial"/>
              <a:buNone/>
            </a:pP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5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Role of CMSME financing</a:t>
            </a:r>
            <a:endParaRPr b="1">
              <a:solidFill>
                <a:schemeClr val="lt1"/>
              </a:solidFill>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a:lnSpc>
                <a:spcPct val="150000"/>
              </a:lnSpc>
            </a:pPr>
            <a:r>
              <a:rPr lang="en-US" dirty="0">
                <a:solidFill>
                  <a:schemeClr val="tx1"/>
                </a:solidFill>
                <a:latin typeface="+mn-lt"/>
                <a:cs typeface="Times New Roman" panose="02020603050405020304" pitchFamily="18" charset="0"/>
              </a:rPr>
              <a:t>Achieve Sustainable Development Goal (SDG)</a:t>
            </a:r>
          </a:p>
          <a:p>
            <a:pPr>
              <a:lnSpc>
                <a:spcPct val="150000"/>
              </a:lnSpc>
            </a:pPr>
            <a:r>
              <a:rPr lang="en" dirty="0">
                <a:solidFill>
                  <a:schemeClr val="tx1"/>
                </a:solidFill>
                <a:latin typeface="+mn-lt"/>
              </a:rPr>
              <a:t>Economical Development.</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Increase of national income.</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Employment Generation.</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Gross Domestic Product (GDP).</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Poverty Reduction.</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Entrepreneurs Development.</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Promoting Self employment.</a:t>
            </a:r>
            <a:endParaRPr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10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39285"/>
              <a:buFont typeface="Arial"/>
              <a:buNone/>
            </a:pPr>
            <a:r>
              <a:rPr lang="en" sz="2200" b="1" dirty="0">
                <a:solidFill>
                  <a:schemeClr val="bg1"/>
                </a:solidFill>
              </a:rPr>
              <a:t>Innovative Initiatives for CMSMEs Financing by Govt. &amp; BB</a:t>
            </a:r>
            <a:endParaRPr sz="2200" b="1" dirty="0">
              <a:solidFill>
                <a:schemeClr val="bg1"/>
              </a:solidFill>
            </a:endParaRPr>
          </a:p>
        </p:txBody>
      </p:sp>
      <p:sp>
        <p:nvSpPr>
          <p:cNvPr id="96" name="Google Shape;96;p19"/>
          <p:cNvSpPr txBox="1">
            <a:spLocks noGrp="1"/>
          </p:cNvSpPr>
          <p:nvPr>
            <p:ph type="body" idx="1"/>
          </p:nvPr>
        </p:nvSpPr>
        <p:spPr>
          <a:xfrm>
            <a:off x="134175" y="939250"/>
            <a:ext cx="8698200" cy="3629700"/>
          </a:xfrm>
          <a:prstGeom prst="rect">
            <a:avLst/>
          </a:prstGeom>
        </p:spPr>
        <p:txBody>
          <a:bodyPr spcFirstLastPara="1" wrap="square" lIns="91425" tIns="91425" rIns="91425" bIns="91425" anchor="t" anchorCtr="0">
            <a:noAutofit/>
          </a:bodyPr>
          <a:lstStyle/>
          <a:p>
            <a:pPr marL="285750" indent="-285750" algn="just"/>
            <a:r>
              <a:rPr lang="en" sz="1600" dirty="0">
                <a:solidFill>
                  <a:schemeClr val="tx1"/>
                </a:solidFill>
                <a:latin typeface="+mn-lt"/>
              </a:rPr>
              <a:t>Training programs- SEIP </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Credit Guarantee Scheme </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Start-Up Fund </a:t>
            </a:r>
            <a:r>
              <a:rPr lang="en-US" sz="1600" dirty="0">
                <a:solidFill>
                  <a:schemeClr val="tx1"/>
                </a:solidFill>
                <a:latin typeface="+mn-lt"/>
              </a:rPr>
              <a:t>[</a:t>
            </a:r>
            <a:r>
              <a:rPr lang="en-US" sz="1600" b="0" i="0" dirty="0">
                <a:solidFill>
                  <a:schemeClr val="tx1"/>
                </a:solidFill>
                <a:effectLst/>
                <a:latin typeface="+mn-lt"/>
              </a:rPr>
              <a:t>SMESPD - 04/21</a:t>
            </a:r>
            <a:r>
              <a:rPr lang="en-US" sz="1600" dirty="0">
                <a:solidFill>
                  <a:schemeClr val="tx1"/>
                </a:solidFill>
                <a:latin typeface="+mn-lt"/>
              </a:rPr>
              <a:t>]</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Incentive facility for loans &amp; advances provided to women entrepreneurs [</a:t>
            </a:r>
            <a:r>
              <a:rPr lang="en-US" sz="1600" b="0" i="0" dirty="0">
                <a:solidFill>
                  <a:schemeClr val="tx1"/>
                </a:solidFill>
                <a:effectLst/>
                <a:latin typeface="+mn-lt"/>
              </a:rPr>
              <a:t>SMESPD - 08/21</a:t>
            </a:r>
            <a:r>
              <a:rPr lang="en" sz="1600" dirty="0">
                <a:solidFill>
                  <a:schemeClr val="tx1"/>
                </a:solidFill>
                <a:latin typeface="+mn-lt"/>
              </a:rPr>
              <a:t>]</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Special loan/investment facility provided to CMSME sector affected by Novel Corona Virus (COVID-19) pandemic </a:t>
            </a:r>
            <a:r>
              <a:rPr lang="en-US" sz="1600" dirty="0">
                <a:solidFill>
                  <a:schemeClr val="tx1"/>
                </a:solidFill>
                <a:latin typeface="+mn-lt"/>
              </a:rPr>
              <a:t>[</a:t>
            </a:r>
            <a:r>
              <a:rPr lang="en-US" sz="1600" b="0" i="0" dirty="0">
                <a:solidFill>
                  <a:schemeClr val="tx1"/>
                </a:solidFill>
                <a:effectLst/>
                <a:latin typeface="+mn-lt"/>
              </a:rPr>
              <a:t>SMESPD - 09/23 Revised</a:t>
            </a:r>
            <a:r>
              <a:rPr lang="en-US" sz="1600" dirty="0">
                <a:solidFill>
                  <a:schemeClr val="tx1"/>
                </a:solidFill>
                <a:latin typeface="+mn-lt"/>
              </a:rPr>
              <a:t>]</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Cluster financing </a:t>
            </a:r>
            <a:r>
              <a:rPr lang="en-US" sz="1600" dirty="0">
                <a:solidFill>
                  <a:schemeClr val="tx1"/>
                </a:solidFill>
                <a:latin typeface="+mn-lt"/>
              </a:rPr>
              <a:t>[</a:t>
            </a:r>
            <a:r>
              <a:rPr lang="en-US" sz="1600" b="0" i="0" dirty="0">
                <a:solidFill>
                  <a:schemeClr val="tx1"/>
                </a:solidFill>
                <a:effectLst/>
                <a:latin typeface="+mn-lt"/>
              </a:rPr>
              <a:t>SMESPD - 05/22</a:t>
            </a:r>
            <a:r>
              <a:rPr lang="en-US" sz="1600" dirty="0">
                <a:solidFill>
                  <a:schemeClr val="tx1"/>
                </a:solidFill>
                <a:latin typeface="+mn-lt"/>
              </a:rPr>
              <a:t>]</a:t>
            </a:r>
            <a:endParaRPr sz="1600" dirty="0">
              <a:solidFill>
                <a:schemeClr val="tx1"/>
              </a:solidFill>
              <a:latin typeface="+mn-lt"/>
            </a:endParaRPr>
          </a:p>
          <a:p>
            <a:pPr marL="285750" indent="-285750" algn="just">
              <a:spcBef>
                <a:spcPts val="1200"/>
              </a:spcBef>
              <a:spcAft>
                <a:spcPts val="1200"/>
              </a:spcAft>
            </a:pPr>
            <a:r>
              <a:rPr lang="en" sz="1600" dirty="0">
                <a:solidFill>
                  <a:schemeClr val="tx1"/>
                </a:solidFill>
                <a:latin typeface="+mn-lt"/>
              </a:rPr>
              <a:t>Refinance Scheme against financing to Cottage, Micro, Small and Medium (CMSME) Enterprises [</a:t>
            </a:r>
            <a:r>
              <a:rPr lang="en-US" sz="1600" b="0" i="0" dirty="0">
                <a:solidFill>
                  <a:schemeClr val="tx1"/>
                </a:solidFill>
                <a:effectLst/>
                <a:latin typeface="+mn-lt"/>
              </a:rPr>
              <a:t>SMESPD - 04/22</a:t>
            </a:r>
            <a:r>
              <a:rPr lang="en" sz="1600" dirty="0">
                <a:solidFill>
                  <a:schemeClr val="tx1"/>
                </a:solidFill>
                <a:latin typeface="+mn-lt"/>
              </a:rPr>
              <a:t>]</a:t>
            </a:r>
            <a:endParaRPr sz="1600"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02295" y="0"/>
            <a:ext cx="8411195" cy="89107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lt1"/>
                </a:solidFill>
              </a:rPr>
              <a:t>Types of Industry &amp; Sector </a:t>
            </a:r>
            <a:br>
              <a:rPr lang="en" b="1" dirty="0">
                <a:solidFill>
                  <a:schemeClr val="lt1"/>
                </a:solidFill>
              </a:rPr>
            </a:br>
            <a:r>
              <a:rPr lang="en" sz="1600" b="1" dirty="0">
                <a:solidFill>
                  <a:srgbClr val="FFFFFF"/>
                </a:solidFill>
              </a:rPr>
              <a:t>(As per National industrial Policy, 2016 )</a:t>
            </a:r>
            <a:endParaRPr sz="1600" b="1" dirty="0">
              <a:solidFill>
                <a:schemeClr val="lt1"/>
              </a:solidFill>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graphicFrame>
        <p:nvGraphicFramePr>
          <p:cNvPr id="84" name="Google Shape;84;p17"/>
          <p:cNvGraphicFramePr/>
          <p:nvPr>
            <p:extLst>
              <p:ext uri="{D42A27DB-BD31-4B8C-83A1-F6EECF244321}">
                <p14:modId xmlns:p14="http://schemas.microsoft.com/office/powerpoint/2010/main" val="1877201266"/>
              </p:ext>
            </p:extLst>
          </p:nvPr>
        </p:nvGraphicFramePr>
        <p:xfrm>
          <a:off x="523374" y="1358012"/>
          <a:ext cx="8097252" cy="2427476"/>
        </p:xfrm>
        <a:graphic>
          <a:graphicData uri="http://schemas.openxmlformats.org/drawingml/2006/table">
            <a:tbl>
              <a:tblPr>
                <a:noFill/>
                <a:tableStyleId>{B7C78C6A-EFF9-4D1A-AA6D-432F82B42AD1}</a:tableStyleId>
              </a:tblPr>
              <a:tblGrid>
                <a:gridCol w="4048626">
                  <a:extLst>
                    <a:ext uri="{9D8B030D-6E8A-4147-A177-3AD203B41FA5}">
                      <a16:colId xmlns:a16="http://schemas.microsoft.com/office/drawing/2014/main" val="20000"/>
                    </a:ext>
                  </a:extLst>
                </a:gridCol>
                <a:gridCol w="4048626">
                  <a:extLst>
                    <a:ext uri="{9D8B030D-6E8A-4147-A177-3AD203B41FA5}">
                      <a16:colId xmlns:a16="http://schemas.microsoft.com/office/drawing/2014/main" val="20001"/>
                    </a:ext>
                  </a:extLst>
                </a:gridCol>
              </a:tblGrid>
              <a:tr h="576379">
                <a:tc>
                  <a:txBody>
                    <a:bodyPr/>
                    <a:lstStyle/>
                    <a:p>
                      <a:pPr marL="0" lvl="0" indent="0" algn="ctr" rtl="0">
                        <a:spcBef>
                          <a:spcPts val="0"/>
                        </a:spcBef>
                        <a:spcAft>
                          <a:spcPts val="0"/>
                        </a:spcAft>
                        <a:buNone/>
                      </a:pPr>
                      <a:r>
                        <a:rPr lang="en" sz="2800" b="1" dirty="0"/>
                        <a:t>Industry</a:t>
                      </a:r>
                      <a:endParaRPr sz="2800" b="1" dirty="0"/>
                    </a:p>
                  </a:txBody>
                  <a:tcPr marL="91425" marR="91425" marT="91425" marB="91425">
                    <a:solidFill>
                      <a:schemeClr val="accent5">
                        <a:lumMod val="40000"/>
                        <a:lumOff val="60000"/>
                      </a:schemeClr>
                    </a:solidFill>
                  </a:tcPr>
                </a:tc>
                <a:tc>
                  <a:txBody>
                    <a:bodyPr/>
                    <a:lstStyle/>
                    <a:p>
                      <a:pPr marL="0" lvl="0" indent="0" algn="ctr" rtl="0">
                        <a:spcBef>
                          <a:spcPts val="0"/>
                        </a:spcBef>
                        <a:spcAft>
                          <a:spcPts val="0"/>
                        </a:spcAft>
                        <a:buNone/>
                      </a:pPr>
                      <a:r>
                        <a:rPr lang="en" sz="2800" b="1" dirty="0"/>
                        <a:t>Sector</a:t>
                      </a:r>
                      <a:endParaRPr sz="2800" b="1" dirty="0"/>
                    </a:p>
                  </a:txBody>
                  <a:tcPr marL="91425" marR="91425" marT="91425" marB="91425">
                    <a:solidFill>
                      <a:schemeClr val="accent1">
                        <a:lumMod val="40000"/>
                        <a:lumOff val="60000"/>
                      </a:schemeClr>
                    </a:solidFill>
                  </a:tcPr>
                </a:tc>
                <a:extLst>
                  <a:ext uri="{0D108BD9-81ED-4DB2-BD59-A6C34878D82A}">
                    <a16:rowId xmlns:a16="http://schemas.microsoft.com/office/drawing/2014/main" val="10000"/>
                  </a:ext>
                </a:extLst>
              </a:tr>
              <a:tr h="1817906">
                <a:tc>
                  <a:txBody>
                    <a:bodyPr/>
                    <a:lstStyle/>
                    <a:p>
                      <a:pPr marL="0" lvl="0" indent="0" algn="l" rtl="0">
                        <a:spcBef>
                          <a:spcPts val="0"/>
                        </a:spcBef>
                        <a:spcAft>
                          <a:spcPts val="0"/>
                        </a:spcAft>
                        <a:buClr>
                          <a:schemeClr val="dk1"/>
                        </a:buClr>
                        <a:buSzPts val="1100"/>
                        <a:buFont typeface="Arial"/>
                        <a:buNone/>
                      </a:pPr>
                      <a:r>
                        <a:rPr lang="en" sz="2000" dirty="0"/>
                        <a:t>Cottage Industry.</a:t>
                      </a:r>
                      <a:endParaRPr sz="2000" dirty="0"/>
                    </a:p>
                    <a:p>
                      <a:pPr marL="0" lvl="0" indent="0" algn="l" rtl="0">
                        <a:spcBef>
                          <a:spcPts val="0"/>
                        </a:spcBef>
                        <a:spcAft>
                          <a:spcPts val="0"/>
                        </a:spcAft>
                        <a:buClr>
                          <a:schemeClr val="dk1"/>
                        </a:buClr>
                        <a:buSzPts val="1100"/>
                        <a:buFont typeface="Arial"/>
                        <a:buNone/>
                      </a:pPr>
                      <a:r>
                        <a:rPr lang="en" sz="2000" dirty="0"/>
                        <a:t>Micro Industry.</a:t>
                      </a:r>
                      <a:endParaRPr sz="2000" dirty="0"/>
                    </a:p>
                    <a:p>
                      <a:pPr marL="0" lvl="0" indent="0" algn="l" rtl="0">
                        <a:spcBef>
                          <a:spcPts val="0"/>
                        </a:spcBef>
                        <a:spcAft>
                          <a:spcPts val="0"/>
                        </a:spcAft>
                        <a:buClr>
                          <a:schemeClr val="dk1"/>
                        </a:buClr>
                        <a:buSzPts val="1100"/>
                        <a:buFont typeface="Arial"/>
                        <a:buNone/>
                      </a:pPr>
                      <a:r>
                        <a:rPr lang="en" sz="2000" dirty="0"/>
                        <a:t>Small Industry.</a:t>
                      </a:r>
                      <a:endParaRPr sz="2000" dirty="0"/>
                    </a:p>
                    <a:p>
                      <a:pPr marL="0" lvl="0" indent="0" algn="l" rtl="0">
                        <a:spcBef>
                          <a:spcPts val="0"/>
                        </a:spcBef>
                        <a:spcAft>
                          <a:spcPts val="0"/>
                        </a:spcAft>
                        <a:buClr>
                          <a:schemeClr val="dk1"/>
                        </a:buClr>
                        <a:buSzPts val="1100"/>
                        <a:buFont typeface="Arial"/>
                        <a:buNone/>
                      </a:pPr>
                      <a:r>
                        <a:rPr lang="en" sz="2000" dirty="0"/>
                        <a:t>Medium Industry</a:t>
                      </a:r>
                      <a:endParaRPr sz="2000"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2000" dirty="0"/>
                        <a:t>Manufacturing Sector.</a:t>
                      </a:r>
                      <a:endParaRPr sz="2000" dirty="0"/>
                    </a:p>
                    <a:p>
                      <a:pPr marL="0" lvl="0" indent="0" algn="l" rtl="0">
                        <a:spcBef>
                          <a:spcPts val="0"/>
                        </a:spcBef>
                        <a:spcAft>
                          <a:spcPts val="0"/>
                        </a:spcAft>
                        <a:buClr>
                          <a:schemeClr val="dk1"/>
                        </a:buClr>
                        <a:buSzPts val="1100"/>
                        <a:buFont typeface="Arial"/>
                        <a:buNone/>
                      </a:pPr>
                      <a:r>
                        <a:rPr lang="en" sz="2000" dirty="0"/>
                        <a:t>Service Sector.</a:t>
                      </a:r>
                      <a:endParaRPr sz="2000" dirty="0"/>
                    </a:p>
                    <a:p>
                      <a:pPr marL="0" lvl="0" indent="0" algn="l" rtl="0">
                        <a:spcBef>
                          <a:spcPts val="0"/>
                        </a:spcBef>
                        <a:spcAft>
                          <a:spcPts val="0"/>
                        </a:spcAft>
                        <a:buClr>
                          <a:schemeClr val="dk1"/>
                        </a:buClr>
                        <a:buSzPts val="1100"/>
                        <a:buFont typeface="Arial"/>
                        <a:buNone/>
                      </a:pPr>
                      <a:r>
                        <a:rPr lang="en" sz="2000" dirty="0"/>
                        <a:t>Trading Business.</a:t>
                      </a:r>
                      <a:endParaRPr sz="20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18"/>
          <p:cNvGraphicFramePr/>
          <p:nvPr/>
        </p:nvGraphicFramePr>
        <p:xfrm>
          <a:off x="102050" y="674915"/>
          <a:ext cx="8961120" cy="4005368"/>
        </p:xfrm>
        <a:graphic>
          <a:graphicData uri="http://schemas.openxmlformats.org/drawingml/2006/table">
            <a:tbl>
              <a:tblPr>
                <a:noFill/>
                <a:tableStyleId>{ECA016C8-9BAF-4A69-B384-19FBEC16B13A}</a:tableStyleId>
              </a:tblPr>
              <a:tblGrid>
                <a:gridCol w="1236068">
                  <a:extLst>
                    <a:ext uri="{9D8B030D-6E8A-4147-A177-3AD203B41FA5}">
                      <a16:colId xmlns:a16="http://schemas.microsoft.com/office/drawing/2014/main" val="20000"/>
                    </a:ext>
                  </a:extLst>
                </a:gridCol>
                <a:gridCol w="1596123">
                  <a:extLst>
                    <a:ext uri="{9D8B030D-6E8A-4147-A177-3AD203B41FA5}">
                      <a16:colId xmlns:a16="http://schemas.microsoft.com/office/drawing/2014/main" val="20001"/>
                    </a:ext>
                  </a:extLst>
                </a:gridCol>
                <a:gridCol w="3030393">
                  <a:extLst>
                    <a:ext uri="{9D8B030D-6E8A-4147-A177-3AD203B41FA5}">
                      <a16:colId xmlns:a16="http://schemas.microsoft.com/office/drawing/2014/main" val="20002"/>
                    </a:ext>
                  </a:extLst>
                </a:gridCol>
                <a:gridCol w="1936083">
                  <a:extLst>
                    <a:ext uri="{9D8B030D-6E8A-4147-A177-3AD203B41FA5}">
                      <a16:colId xmlns:a16="http://schemas.microsoft.com/office/drawing/2014/main" val="20003"/>
                    </a:ext>
                  </a:extLst>
                </a:gridCol>
                <a:gridCol w="1162453">
                  <a:extLst>
                    <a:ext uri="{9D8B030D-6E8A-4147-A177-3AD203B41FA5}">
                      <a16:colId xmlns:a16="http://schemas.microsoft.com/office/drawing/2014/main" val="84716815"/>
                    </a:ext>
                  </a:extLst>
                </a:gridCol>
              </a:tblGrid>
              <a:tr h="660828">
                <a:tc>
                  <a:txBody>
                    <a:bodyPr/>
                    <a:lstStyle/>
                    <a:p>
                      <a:pPr marL="0" lvl="0" indent="0" algn="ctr" rtl="0">
                        <a:lnSpc>
                          <a:spcPct val="115000"/>
                        </a:lnSpc>
                        <a:spcBef>
                          <a:spcPts val="0"/>
                        </a:spcBef>
                        <a:spcAft>
                          <a:spcPts val="0"/>
                        </a:spcAft>
                        <a:buNone/>
                      </a:pPr>
                      <a:r>
                        <a:rPr lang="en" sz="1100" b="1">
                          <a:solidFill>
                            <a:schemeClr val="dk1"/>
                          </a:solidFill>
                          <a:latin typeface="Times New Roman" panose="02020603050405020304" pitchFamily="18" charset="0"/>
                          <a:ea typeface="Times New Roman"/>
                          <a:cs typeface="Times New Roman" panose="02020603050405020304" pitchFamily="18" charset="0"/>
                          <a:sym typeface="Times New Roman"/>
                        </a:rPr>
                        <a:t>Industry/</a:t>
                      </a:r>
                      <a:endParaRPr sz="1100" b="1">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15000"/>
                        </a:lnSpc>
                        <a:spcBef>
                          <a:spcPts val="0"/>
                        </a:spcBef>
                        <a:spcAft>
                          <a:spcPts val="0"/>
                        </a:spcAft>
                        <a:buNone/>
                      </a:pPr>
                      <a:r>
                        <a:rPr lang="en" sz="1100" b="1">
                          <a:solidFill>
                            <a:schemeClr val="dk1"/>
                          </a:solidFill>
                          <a:latin typeface="Times New Roman" panose="02020603050405020304" pitchFamily="18" charset="0"/>
                          <a:ea typeface="Times New Roman"/>
                          <a:cs typeface="Times New Roman" panose="02020603050405020304" pitchFamily="18" charset="0"/>
                          <a:sym typeface="Times New Roman"/>
                        </a:rPr>
                        <a:t>Enterprise</a:t>
                      </a:r>
                      <a:endParaRPr sz="1100" b="1">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 sz="1100" b="1">
                          <a:solidFill>
                            <a:schemeClr val="dk1"/>
                          </a:solidFill>
                          <a:latin typeface="Times New Roman" panose="02020603050405020304" pitchFamily="18" charset="0"/>
                          <a:ea typeface="Times New Roman"/>
                          <a:cs typeface="Times New Roman" panose="02020603050405020304" pitchFamily="18" charset="0"/>
                          <a:sym typeface="Times New Roman"/>
                        </a:rPr>
                        <a:t>Industry/ Enterprise</a:t>
                      </a:r>
                      <a:endParaRPr sz="1100" b="1">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15000"/>
                        </a:lnSpc>
                        <a:spcBef>
                          <a:spcPts val="0"/>
                        </a:spcBef>
                        <a:spcAft>
                          <a:spcPts val="0"/>
                        </a:spcAft>
                        <a:buNone/>
                      </a:pPr>
                      <a:r>
                        <a:rPr lang="en" sz="1100" b="1">
                          <a:solidFill>
                            <a:schemeClr val="dk1"/>
                          </a:solidFill>
                          <a:latin typeface="Times New Roman" panose="02020603050405020304" pitchFamily="18" charset="0"/>
                          <a:ea typeface="Times New Roman"/>
                          <a:cs typeface="Times New Roman" panose="02020603050405020304" pitchFamily="18" charset="0"/>
                          <a:sym typeface="Times New Roman"/>
                        </a:rPr>
                        <a:t>Type</a:t>
                      </a:r>
                      <a:endParaRPr sz="1100" b="1">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Fixed Assets [Excluding Land &amp; Building]</a:t>
                      </a:r>
                      <a:endParaRPr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15000"/>
                        </a:lnSpc>
                        <a:spcBef>
                          <a:spcPts val="0"/>
                        </a:spcBef>
                        <a:spcAft>
                          <a:spcPts val="0"/>
                        </a:spcAft>
                        <a:buNone/>
                      </a:pPr>
                      <a:r>
                        <a:rPr lang="en"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[Crore]</a:t>
                      </a:r>
                      <a:endParaRPr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Employees</a:t>
                      </a:r>
                      <a:endParaRPr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US" sz="1100" b="1" dirty="0">
                          <a:latin typeface="Times New Roman" panose="02020603050405020304" pitchFamily="18" charset="0"/>
                          <a:cs typeface="Times New Roman" panose="02020603050405020304" pitchFamily="18" charset="0"/>
                        </a:rPr>
                        <a:t>Loan Limit </a:t>
                      </a:r>
                      <a:endParaRPr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80158">
                <a:tc>
                  <a:txBody>
                    <a:bodyPr/>
                    <a:lstStyle/>
                    <a:p>
                      <a:pPr marL="0" lvl="0" indent="0" algn="ctr" rtl="0">
                        <a:lnSpc>
                          <a:spcPct val="115000"/>
                        </a:lnSpc>
                        <a:spcBef>
                          <a:spcPts val="0"/>
                        </a:spcBef>
                        <a:spcAft>
                          <a:spcPts val="0"/>
                        </a:spcAft>
                        <a:buNone/>
                      </a:pPr>
                      <a:r>
                        <a:rPr lang="en" sz="1100" b="1">
                          <a:latin typeface="Times New Roman" panose="02020603050405020304" pitchFamily="18" charset="0"/>
                          <a:cs typeface="Times New Roman" panose="02020603050405020304" pitchFamily="18" charset="0"/>
                        </a:rPr>
                        <a:t>Cottage</a:t>
                      </a:r>
                      <a:endParaRPr sz="1100" b="1">
                        <a:latin typeface="Times New Roman" panose="02020603050405020304" pitchFamily="18" charset="0"/>
                        <a:cs typeface="Times New Roman" panose="02020603050405020304" pitchFamily="18" charset="0"/>
                      </a:endParaRPr>
                    </a:p>
                  </a:txBody>
                  <a:tcPr anchor="ctr">
                    <a:lnT w="9525" cap="flat" cmpd="sng">
                      <a:solidFill>
                        <a:schemeClr val="accent1"/>
                      </a:solidFill>
                      <a:prstDash val="solid"/>
                      <a:round/>
                      <a:headEnd type="none" w="sm" len="sm"/>
                      <a:tailEnd type="none" w="sm" len="sm"/>
                    </a:lnT>
                    <a:solidFill>
                      <a:srgbClr val="D5A6BD"/>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Manufacturing</a:t>
                      </a:r>
                      <a:endParaRPr sz="1100" dirty="0">
                        <a:latin typeface="Times New Roman" panose="02020603050405020304" pitchFamily="18" charset="0"/>
                        <a:cs typeface="Times New Roman" panose="02020603050405020304" pitchFamily="18" charset="0"/>
                      </a:endParaRPr>
                    </a:p>
                  </a:txBody>
                  <a:tcPr marT="27432" marB="27432" anchor="ctr">
                    <a:lnT w="9525" cap="flat" cmpd="sng">
                      <a:solidFill>
                        <a:schemeClr val="accent1"/>
                      </a:solidFill>
                      <a:prstDash val="solid"/>
                      <a:round/>
                      <a:headEnd type="none" w="sm" len="sm"/>
                      <a:tailEnd type="none" w="sm" len="sm"/>
                    </a:lnT>
                    <a:solidFill>
                      <a:srgbClr val="D5A6BD"/>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Less than 0.10</a:t>
                      </a:r>
                      <a:endParaRPr sz="1100">
                        <a:latin typeface="Times New Roman" panose="02020603050405020304" pitchFamily="18" charset="0"/>
                        <a:cs typeface="Times New Roman" panose="02020603050405020304" pitchFamily="18" charset="0"/>
                      </a:endParaRPr>
                    </a:p>
                  </a:txBody>
                  <a:tcPr anchor="ctr">
                    <a:lnT w="9525" cap="flat" cmpd="sng">
                      <a:solidFill>
                        <a:schemeClr val="accent1"/>
                      </a:solidFill>
                      <a:prstDash val="solid"/>
                      <a:round/>
                      <a:headEnd type="none" w="sm" len="sm"/>
                      <a:tailEnd type="none" w="sm" len="sm"/>
                    </a:lnT>
                    <a:solidFill>
                      <a:srgbClr val="D5A6BD"/>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Maximum 15</a:t>
                      </a:r>
                      <a:endParaRPr sz="1100" dirty="0">
                        <a:latin typeface="Times New Roman" panose="02020603050405020304" pitchFamily="18" charset="0"/>
                        <a:cs typeface="Times New Roman" panose="02020603050405020304" pitchFamily="18" charset="0"/>
                      </a:endParaRPr>
                    </a:p>
                  </a:txBody>
                  <a:tcPr anchor="ctr">
                    <a:lnT w="9525" cap="flat" cmpd="sng">
                      <a:solidFill>
                        <a:schemeClr val="accent1"/>
                      </a:solidFill>
                      <a:prstDash val="solid"/>
                      <a:round/>
                      <a:headEnd type="none" w="sm" len="sm"/>
                      <a:tailEnd type="none" w="sm" len="sm"/>
                    </a:lnT>
                    <a:solidFill>
                      <a:srgbClr val="D5A6BD"/>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15 Lac</a:t>
                      </a:r>
                      <a:endParaRPr sz="1100" dirty="0">
                        <a:latin typeface="Times New Roman" panose="02020603050405020304" pitchFamily="18" charset="0"/>
                        <a:cs typeface="Times New Roman" panose="02020603050405020304" pitchFamily="18" charset="0"/>
                      </a:endParaRPr>
                    </a:p>
                  </a:txBody>
                  <a:tcPr anchor="ctr">
                    <a:lnT w="9525" cap="flat" cmpd="sng" algn="ctr">
                      <a:solidFill>
                        <a:schemeClr val="accent1"/>
                      </a:solidFill>
                      <a:prstDash val="solid"/>
                      <a:round/>
                      <a:headEnd type="none" w="sm" len="sm"/>
                      <a:tailEnd type="none" w="sm" len="sm"/>
                    </a:lnT>
                    <a:solidFill>
                      <a:srgbClr val="D5A6BD"/>
                    </a:solidFill>
                  </a:tcPr>
                </a:tc>
                <a:extLst>
                  <a:ext uri="{0D108BD9-81ED-4DB2-BD59-A6C34878D82A}">
                    <a16:rowId xmlns:a16="http://schemas.microsoft.com/office/drawing/2014/main" val="10001"/>
                  </a:ext>
                </a:extLst>
              </a:tr>
              <a:tr h="380158">
                <a:tc rowSpan="3">
                  <a:txBody>
                    <a:bodyPr/>
                    <a:lstStyle/>
                    <a:p>
                      <a:pPr marL="0" lvl="0" indent="0" algn="ctr" rtl="0">
                        <a:lnSpc>
                          <a:spcPct val="115000"/>
                        </a:lnSpc>
                        <a:spcBef>
                          <a:spcPts val="0"/>
                        </a:spcBef>
                        <a:spcAft>
                          <a:spcPts val="0"/>
                        </a:spcAft>
                        <a:buNone/>
                      </a:pPr>
                      <a:r>
                        <a:rPr lang="en" sz="1100" b="1" dirty="0">
                          <a:latin typeface="Times New Roman" panose="02020603050405020304" pitchFamily="18" charset="0"/>
                          <a:cs typeface="Times New Roman" panose="02020603050405020304" pitchFamily="18" charset="0"/>
                        </a:rPr>
                        <a:t>Micro</a:t>
                      </a:r>
                      <a:endParaRPr sz="1100" b="1"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Manufacturing</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0.10 to Less than 0.75</a:t>
                      </a:r>
                      <a:endParaRPr sz="110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16-30 or Less</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1.0 Corer </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extLst>
                  <a:ext uri="{0D108BD9-81ED-4DB2-BD59-A6C34878D82A}">
                    <a16:rowId xmlns:a16="http://schemas.microsoft.com/office/drawing/2014/main" val="10002"/>
                  </a:ext>
                </a:extLst>
              </a:tr>
              <a:tr h="380158">
                <a:tc vMerge="1">
                  <a:txBody>
                    <a:bodyPr/>
                    <a:lstStyle/>
                    <a:p>
                      <a:endParaRPr lang="en-US"/>
                    </a:p>
                  </a:txBody>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Service</a:t>
                      </a:r>
                      <a:endParaRPr sz="110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Less than 0.10</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Maximum 15</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25 Lac</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extLst>
                  <a:ext uri="{0D108BD9-81ED-4DB2-BD59-A6C34878D82A}">
                    <a16:rowId xmlns:a16="http://schemas.microsoft.com/office/drawing/2014/main" val="10003"/>
                  </a:ext>
                </a:extLst>
              </a:tr>
              <a:tr h="303276">
                <a:tc vMerge="1">
                  <a:txBody>
                    <a:bodyPr/>
                    <a:lstStyle/>
                    <a:p>
                      <a:pPr marL="0" lvl="0" indent="0" algn="ctr" rtl="0">
                        <a:lnSpc>
                          <a:spcPct val="115000"/>
                        </a:lnSpc>
                        <a:spcBef>
                          <a:spcPts val="0"/>
                        </a:spcBef>
                        <a:spcAft>
                          <a:spcPts val="0"/>
                        </a:spcAft>
                        <a:buNone/>
                      </a:pPr>
                      <a:endParaRPr sz="1000" b="1" dirty="0"/>
                    </a:p>
                  </a:txBody>
                  <a:tcPr marL="91425" marR="91425" marT="91425" marB="91425" anchor="ctr">
                    <a:solidFill>
                      <a:srgbClr val="B6D7A8"/>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Trading</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Less than 0.10</a:t>
                      </a:r>
                    </a:p>
                  </a:txBody>
                  <a:tcPr anchor="ctr">
                    <a:solidFill>
                      <a:srgbClr val="B6D7A8"/>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Maximum 15</a:t>
                      </a:r>
                    </a:p>
                  </a:txBody>
                  <a:tcPr anchor="ctr">
                    <a:solidFill>
                      <a:srgbClr val="B6D7A8"/>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50 Lac </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extLst>
                  <a:ext uri="{0D108BD9-81ED-4DB2-BD59-A6C34878D82A}">
                    <a16:rowId xmlns:a16="http://schemas.microsoft.com/office/drawing/2014/main" val="201916942"/>
                  </a:ext>
                </a:extLst>
              </a:tr>
              <a:tr h="380158">
                <a:tc rowSpan="3">
                  <a:txBody>
                    <a:bodyPr/>
                    <a:lstStyle/>
                    <a:p>
                      <a:pPr marL="0" lvl="0" indent="0" algn="ctr" rtl="0">
                        <a:lnSpc>
                          <a:spcPct val="115000"/>
                        </a:lnSpc>
                        <a:spcBef>
                          <a:spcPts val="0"/>
                        </a:spcBef>
                        <a:spcAft>
                          <a:spcPts val="0"/>
                        </a:spcAft>
                        <a:buNone/>
                      </a:pPr>
                      <a:r>
                        <a:rPr lang="en" sz="1100" b="1" dirty="0">
                          <a:latin typeface="Times New Roman" panose="02020603050405020304" pitchFamily="18" charset="0"/>
                          <a:cs typeface="Times New Roman" panose="02020603050405020304" pitchFamily="18" charset="0"/>
                        </a:rPr>
                        <a:t>Small</a:t>
                      </a:r>
                      <a:endParaRPr sz="1100" b="1"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Manufacturing</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0.75 to Less than 15.00</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31-120</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US" sz="1100" dirty="0"/>
                        <a:t>20 corer</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10004"/>
                  </a:ext>
                </a:extLst>
              </a:tr>
              <a:tr h="380158">
                <a:tc vMerge="1">
                  <a:txBody>
                    <a:bodyPr/>
                    <a:lstStyle/>
                    <a:p>
                      <a:endParaRPr lang="en-US"/>
                    </a:p>
                  </a:txBody>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Service</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0.10 to Less than 2.00</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16-50</a:t>
                      </a:r>
                      <a:endParaRPr sz="110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US" sz="1100" dirty="0"/>
                        <a:t>5 Corer</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10005"/>
                  </a:ext>
                </a:extLst>
              </a:tr>
              <a:tr h="380158">
                <a:tc vMerge="1">
                  <a:txBody>
                    <a:bodyPr/>
                    <a:lstStyle/>
                    <a:p>
                      <a:pPr marL="0" lvl="0" indent="0" algn="ctr" rtl="0">
                        <a:lnSpc>
                          <a:spcPct val="115000"/>
                        </a:lnSpc>
                        <a:spcBef>
                          <a:spcPts val="0"/>
                        </a:spcBef>
                        <a:spcAft>
                          <a:spcPts val="0"/>
                        </a:spcAft>
                        <a:buNone/>
                      </a:pPr>
                      <a:endParaRPr sz="1000" b="1" dirty="0"/>
                    </a:p>
                  </a:txBody>
                  <a:tcPr marL="91425" marR="91425" marT="91425" marB="91425" anchor="ctr">
                    <a:solidFill>
                      <a:srgbClr val="D9D2E9"/>
                    </a:solidFill>
                  </a:tcPr>
                </a:tc>
                <a:tc>
                  <a:txBody>
                    <a:bodyPr/>
                    <a:lstStyle/>
                    <a:p>
                      <a:pPr marL="0" lvl="0" indent="0" algn="ctr" rtl="0">
                        <a:lnSpc>
                          <a:spcPct val="115000"/>
                        </a:lnSpc>
                        <a:spcBef>
                          <a:spcPts val="0"/>
                        </a:spcBef>
                        <a:spcAft>
                          <a:spcPts val="0"/>
                        </a:spcAft>
                        <a:buNone/>
                      </a:pPr>
                      <a:r>
                        <a:rPr lang="en-US" sz="1100" dirty="0"/>
                        <a:t>Trading</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0.10 to Less than 2.00</a:t>
                      </a:r>
                    </a:p>
                  </a:txBody>
                  <a:tcPr anchor="ctr" anchorCtr="1">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US" sz="1100" dirty="0"/>
                        <a:t>06-10</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US" sz="1100" dirty="0"/>
                        <a:t>5 Corer</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410876797"/>
                  </a:ext>
                </a:extLst>
              </a:tr>
              <a:tr h="380158">
                <a:tc rowSpan="2">
                  <a:txBody>
                    <a:bodyPr/>
                    <a:lstStyle/>
                    <a:p>
                      <a:pPr marL="0" lvl="0" indent="0" algn="ctr" rtl="0">
                        <a:lnSpc>
                          <a:spcPct val="115000"/>
                        </a:lnSpc>
                        <a:spcBef>
                          <a:spcPts val="0"/>
                        </a:spcBef>
                        <a:spcAft>
                          <a:spcPts val="0"/>
                        </a:spcAft>
                        <a:buNone/>
                      </a:pPr>
                      <a:r>
                        <a:rPr lang="en" sz="1100" b="1">
                          <a:latin typeface="Times New Roman" panose="02020603050405020304" pitchFamily="18" charset="0"/>
                          <a:cs typeface="Times New Roman" panose="02020603050405020304" pitchFamily="18" charset="0"/>
                        </a:rPr>
                        <a:t>Medium</a:t>
                      </a:r>
                      <a:endParaRPr sz="1100" b="1">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Manufacturing</a:t>
                      </a:r>
                      <a:endParaRPr sz="110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15.00 to Less than 50.00</a:t>
                      </a:r>
                      <a:endParaRPr sz="110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121-300 [garments 1000 Max]</a:t>
                      </a:r>
                      <a:endParaRPr sz="110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US" sz="1100" dirty="0"/>
                        <a:t>75 Corer</a:t>
                      </a:r>
                      <a:endParaRPr sz="1100" dirty="0">
                        <a:latin typeface="Times New Roman" panose="02020603050405020304" pitchFamily="18" charset="0"/>
                        <a:cs typeface="Times New Roman" panose="02020603050405020304" pitchFamily="18" charset="0"/>
                      </a:endParaRPr>
                    </a:p>
                  </a:txBody>
                  <a:tcPr anchor="ctr">
                    <a:solidFill>
                      <a:srgbClr val="D9D2E9"/>
                    </a:solidFill>
                  </a:tcPr>
                </a:tc>
                <a:extLst>
                  <a:ext uri="{0D108BD9-81ED-4DB2-BD59-A6C34878D82A}">
                    <a16:rowId xmlns:a16="http://schemas.microsoft.com/office/drawing/2014/main" val="10006"/>
                  </a:ext>
                </a:extLst>
              </a:tr>
              <a:tr h="380158">
                <a:tc vMerge="1">
                  <a:txBody>
                    <a:bodyPr/>
                    <a:lstStyle/>
                    <a:p>
                      <a:endParaRPr lang="en-US"/>
                    </a:p>
                  </a:txBody>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Service</a:t>
                      </a:r>
                      <a:endParaRPr sz="110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2.00 to Less than 30.00</a:t>
                      </a:r>
                      <a:endParaRPr sz="1100" dirty="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51-120</a:t>
                      </a:r>
                      <a:endParaRPr sz="1100" dirty="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US" sz="1100" dirty="0"/>
                        <a:t>50 Corer </a:t>
                      </a:r>
                      <a:endParaRPr sz="1100" dirty="0">
                        <a:latin typeface="Times New Roman" panose="02020603050405020304" pitchFamily="18" charset="0"/>
                        <a:cs typeface="Times New Roman" panose="02020603050405020304" pitchFamily="18" charset="0"/>
                      </a:endParaRPr>
                    </a:p>
                  </a:txBody>
                  <a:tcPr anchor="ctr">
                    <a:solidFill>
                      <a:srgbClr val="D9D2E9"/>
                    </a:solidFill>
                  </a:tcPr>
                </a:tc>
                <a:extLst>
                  <a:ext uri="{0D108BD9-81ED-4DB2-BD59-A6C34878D82A}">
                    <a16:rowId xmlns:a16="http://schemas.microsoft.com/office/drawing/2014/main" val="10007"/>
                  </a:ext>
                </a:extLst>
              </a:tr>
            </a:tbl>
          </a:graphicData>
        </a:graphic>
      </p:graphicFrame>
      <p:sp>
        <p:nvSpPr>
          <p:cNvPr id="90" name="Google Shape;90;p18"/>
          <p:cNvSpPr txBox="1"/>
          <p:nvPr/>
        </p:nvSpPr>
        <p:spPr>
          <a:xfrm>
            <a:off x="202143" y="83118"/>
            <a:ext cx="8442000" cy="3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FFFFFF"/>
                </a:solidFill>
              </a:rPr>
              <a:t>Identification of CMSME (As per National industrial Policy, 2016 )</a:t>
            </a:r>
            <a:endParaRPr sz="2000"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1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bg1"/>
                </a:solidFill>
              </a:rPr>
              <a:t>SMESPD Circular No: 04/2022</a:t>
            </a:r>
            <a:endParaRPr b="1" dirty="0">
              <a:solidFill>
                <a:schemeClr val="bg1"/>
              </a:solidFill>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369000" y="1231850"/>
            <a:ext cx="8191875" cy="30770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0" name="Google Shape;110;p21"/>
          <p:cNvPicPr preferRelativeResize="0"/>
          <p:nvPr/>
        </p:nvPicPr>
        <p:blipFill>
          <a:blip r:embed="rId3">
            <a:alphaModFix/>
          </a:blip>
          <a:stretch>
            <a:fillRect/>
          </a:stretch>
        </p:blipFill>
        <p:spPr>
          <a:xfrm>
            <a:off x="266950" y="902825"/>
            <a:ext cx="8465800" cy="3666050"/>
          </a:xfrm>
          <a:prstGeom prst="rect">
            <a:avLst/>
          </a:prstGeom>
          <a:noFill/>
          <a:ln>
            <a:noFill/>
          </a:ln>
        </p:spPr>
      </p:pic>
      <p:sp>
        <p:nvSpPr>
          <p:cNvPr id="2" name="Google Shape;101;p20">
            <a:extLst>
              <a:ext uri="{FF2B5EF4-FFF2-40B4-BE49-F238E27FC236}">
                <a16:creationId xmlns:a16="http://schemas.microsoft.com/office/drawing/2014/main" id="{98BBD00A-F599-375A-5A44-A2D491D05742}"/>
              </a:ext>
            </a:extLst>
          </p:cNvPr>
          <p:cNvSpPr txBox="1">
            <a:spLocks noGrp="1"/>
          </p:cNvSpPr>
          <p:nvPr>
            <p:ph type="title"/>
          </p:nvPr>
        </p:nvSpPr>
        <p:spPr>
          <a:xfrm>
            <a:off x="311700" y="21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bg1"/>
                </a:solidFill>
              </a:rPr>
              <a:t>SMESPD Circular No: 04/2022</a:t>
            </a:r>
            <a:endParaRPr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1862</Words>
  <Application>Microsoft Office PowerPoint</Application>
  <PresentationFormat>On-screen Show (16:9)</PresentationFormat>
  <Paragraphs>228</Paragraphs>
  <Slides>26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Mukta</vt:lpstr>
      <vt:lpstr>Times New Roman</vt:lpstr>
      <vt:lpstr>NikoshBAN</vt:lpstr>
      <vt:lpstr>Gill Sans Ultra Bold Condensed</vt:lpstr>
      <vt:lpstr>Playfair Display</vt:lpstr>
      <vt:lpstr>Algerian</vt:lpstr>
      <vt:lpstr>Simple Light</vt:lpstr>
      <vt:lpstr>CMSME Financing</vt:lpstr>
      <vt:lpstr>CONTENTS</vt:lpstr>
      <vt:lpstr>Background &amp; Definition </vt:lpstr>
      <vt:lpstr>Role of CMSME financing</vt:lpstr>
      <vt:lpstr>Innovative Initiatives for CMSMEs Financing by Govt. &amp; BB</vt:lpstr>
      <vt:lpstr>Types of Industry &amp; Sector  (As per National industrial Policy, 2016 )</vt:lpstr>
      <vt:lpstr>PowerPoint Presentation</vt:lpstr>
      <vt:lpstr>SMESPD Circular No: 04/2022</vt:lpstr>
      <vt:lpstr>SMESPD Circular No: 04/2022</vt:lpstr>
      <vt:lpstr>“সিএমএসএমই খাতে পুনঃঅর্থায়ন স্কিম” এসএমইএসপিডি সার্কুলার নং-০৪/২০২২ </vt:lpstr>
      <vt:lpstr>সিএমএসএমই খাতে Start-Up Fund এসএমইএসপিডি সার্কুলার নং-০৪/২০২১</vt:lpstr>
      <vt:lpstr>নারী উদ্যোক্তাদেরকে বিতরণকৃত ঋণ/বিনিয়োগের বিপরীতে নগদ প্রনোদনা স্কিম এসএমইএসপিডি সার্কুলার নং-০৮/২০২১</vt:lpstr>
      <vt:lpstr>COVID-19 প্রণোদনা প্যাকেজ এসএমইএসপিডি সার্কুলার নং-০৯/২০২৩ (Revised)</vt:lpstr>
      <vt:lpstr>Cluster based Financing under CMSME SMESPD Circular-05/2023, JB Instruction Circular-1203/2023</vt:lpstr>
      <vt:lpstr>Cluster based Financing under CMSME SMESPD Circular-05/2023, JB Instruction Circular-1203/2023</vt:lpstr>
      <vt:lpstr>Cluster based Financing under CMSME SMESPD Circular-05/2023, JB Instruction Circular-1203/2023</vt:lpstr>
      <vt:lpstr>Credit Guarantee Scheme SMESPD Circular: 03/2020, JBIC: 979/2020</vt:lpstr>
      <vt:lpstr>PowerPoint Presentation</vt:lpstr>
      <vt:lpstr>Loan Processing &amp; Application Fee JB IC-1074/21 </vt:lpstr>
      <vt:lpstr>ঋণ প্রস্তাব প্রধান কার্যালয়ে প্রেরণ</vt:lpstr>
      <vt:lpstr>Loan Target and Distribution</vt:lpstr>
      <vt:lpstr>Target of CMSME that have to achive within 2024</vt:lpstr>
      <vt:lpstr>Loan Application and Approval process</vt:lpstr>
      <vt:lpstr>Loan Application and Approval process</vt:lpstr>
      <vt:lpstr>ঋণ মঞ্জুরি ক্ষমতা জেবি নিবি ১০৮৯/২১</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CMSME Financing</dc:title>
  <cp:lastModifiedBy>Sajedul Islam</cp:lastModifiedBy>
  <cp:revision>14</cp:revision>
  <dcterms:modified xsi:type="dcterms:W3CDTF">2023-09-23T14:57:09Z</dcterms:modified>
</cp:coreProperties>
</file>