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6" r:id="rId1"/>
  </p:sldMasterIdLst>
  <p:notesMasterIdLst>
    <p:notesMasterId r:id="rId28"/>
  </p:notesMasterIdLst>
  <p:sldIdLst>
    <p:sldId id="256" r:id="rId2"/>
    <p:sldId id="259" r:id="rId3"/>
    <p:sldId id="257" r:id="rId4"/>
    <p:sldId id="260" r:id="rId5"/>
    <p:sldId id="261" r:id="rId6"/>
    <p:sldId id="263" r:id="rId7"/>
    <p:sldId id="264" r:id="rId8"/>
    <p:sldId id="265" r:id="rId9"/>
    <p:sldId id="267" r:id="rId10"/>
    <p:sldId id="269" r:id="rId11"/>
    <p:sldId id="268"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B7739-9456-4572-93E3-5F7ABD51327E}" type="datetimeFigureOut">
              <a:rPr lang="en-GB" smtClean="0"/>
              <a:t>13/10/2022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FD43B-264F-4AD3-AF77-768CABC54E91}" type="slidenum">
              <a:rPr lang="en-GB" smtClean="0"/>
              <a:t>‹#›</a:t>
            </a:fld>
            <a:endParaRPr lang="en-GB"/>
          </a:p>
        </p:txBody>
      </p:sp>
    </p:spTree>
    <p:extLst>
      <p:ext uri="{BB962C8B-B14F-4D97-AF65-F5344CB8AC3E}">
        <p14:creationId xmlns:p14="http://schemas.microsoft.com/office/powerpoint/2010/main" val="410733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5E9275D-60D2-43F9-8E76-05EE19B2C551}" type="datetime1">
              <a:rPr lang="en-GB" smtClean="0"/>
              <a:t>13/10/2022</a:t>
            </a:fld>
            <a:endParaRPr lang="en-GB"/>
          </a:p>
        </p:txBody>
      </p:sp>
      <p:sp>
        <p:nvSpPr>
          <p:cNvPr id="5" name="Footer Placeholder 4"/>
          <p:cNvSpPr>
            <a:spLocks noGrp="1"/>
          </p:cNvSpPr>
          <p:nvPr>
            <p:ph type="ftr" sz="quarter" idx="11"/>
          </p:nvPr>
        </p:nvSpPr>
        <p:spPr/>
        <p:txBody>
          <a:bodyPr/>
          <a:lstStyle/>
          <a:p>
            <a:r>
              <a:rPr lang="en-GB"/>
              <a:t>Mathematics Discipline,Khulna University,Khulna.</a:t>
            </a:r>
          </a:p>
        </p:txBody>
      </p:sp>
      <p:sp>
        <p:nvSpPr>
          <p:cNvPr id="6" name="Slide Number Placeholder 5"/>
          <p:cNvSpPr>
            <a:spLocks noGrp="1"/>
          </p:cNvSpPr>
          <p:nvPr>
            <p:ph type="sldNum" sz="quarter" idx="12"/>
          </p:nvPr>
        </p:nvSpPr>
        <p:spPr/>
        <p:txBody>
          <a:bodyPr/>
          <a:lstStyle/>
          <a:p>
            <a:fld id="{76F3291B-68D4-4AA1-835B-32AE751599F9}" type="slidenum">
              <a:rPr lang="en-GB" smtClean="0"/>
              <a:t>‹#›</a:t>
            </a:fld>
            <a:endParaRPr lang="en-GB"/>
          </a:p>
        </p:txBody>
      </p:sp>
    </p:spTree>
    <p:extLst>
      <p:ext uri="{BB962C8B-B14F-4D97-AF65-F5344CB8AC3E}">
        <p14:creationId xmlns:p14="http://schemas.microsoft.com/office/powerpoint/2010/main" val="4221970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14096FE-9730-4E49-A149-2B4CE963EE6F}" type="datetime1">
              <a:rPr lang="en-GB" smtClean="0"/>
              <a:t>13/10/2022</a:t>
            </a:fld>
            <a:endParaRPr lang="en-GB"/>
          </a:p>
        </p:txBody>
      </p:sp>
      <p:sp>
        <p:nvSpPr>
          <p:cNvPr id="5" name="Footer Placeholder 4"/>
          <p:cNvSpPr>
            <a:spLocks noGrp="1"/>
          </p:cNvSpPr>
          <p:nvPr>
            <p:ph type="ftr" sz="quarter" idx="11"/>
          </p:nvPr>
        </p:nvSpPr>
        <p:spPr/>
        <p:txBody>
          <a:bodyPr/>
          <a:lstStyle/>
          <a:p>
            <a:r>
              <a:rPr lang="en-GB"/>
              <a:t>Mathematics Discipline,Khulna University,Khulna.</a:t>
            </a:r>
          </a:p>
        </p:txBody>
      </p:sp>
      <p:sp>
        <p:nvSpPr>
          <p:cNvPr id="6" name="Slide Number Placeholder 5"/>
          <p:cNvSpPr>
            <a:spLocks noGrp="1"/>
          </p:cNvSpPr>
          <p:nvPr>
            <p:ph type="sldNum" sz="quarter" idx="12"/>
          </p:nvPr>
        </p:nvSpPr>
        <p:spPr/>
        <p:txBody>
          <a:bodyPr/>
          <a:lstStyle/>
          <a:p>
            <a:fld id="{76F3291B-68D4-4AA1-835B-32AE751599F9}" type="slidenum">
              <a:rPr lang="en-GB" smtClean="0"/>
              <a:t>‹#›</a:t>
            </a:fld>
            <a:endParaRPr lang="en-GB"/>
          </a:p>
        </p:txBody>
      </p:sp>
    </p:spTree>
    <p:extLst>
      <p:ext uri="{BB962C8B-B14F-4D97-AF65-F5344CB8AC3E}">
        <p14:creationId xmlns:p14="http://schemas.microsoft.com/office/powerpoint/2010/main" val="32832896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405E831-674D-4A8E-BE2B-00C34B105862}" type="datetime1">
              <a:rPr lang="en-GB" smtClean="0"/>
              <a:t>13/10/2022</a:t>
            </a:fld>
            <a:endParaRPr lang="en-GB"/>
          </a:p>
        </p:txBody>
      </p:sp>
      <p:sp>
        <p:nvSpPr>
          <p:cNvPr id="5" name="Footer Placeholder 4"/>
          <p:cNvSpPr>
            <a:spLocks noGrp="1"/>
          </p:cNvSpPr>
          <p:nvPr>
            <p:ph type="ftr" sz="quarter" idx="11"/>
          </p:nvPr>
        </p:nvSpPr>
        <p:spPr/>
        <p:txBody>
          <a:bodyPr/>
          <a:lstStyle/>
          <a:p>
            <a:r>
              <a:rPr lang="en-GB"/>
              <a:t>Mathematics Discipline,Khulna University,Khulna.</a:t>
            </a:r>
          </a:p>
        </p:txBody>
      </p:sp>
      <p:sp>
        <p:nvSpPr>
          <p:cNvPr id="6" name="Slide Number Placeholder 5"/>
          <p:cNvSpPr>
            <a:spLocks noGrp="1"/>
          </p:cNvSpPr>
          <p:nvPr>
            <p:ph type="sldNum" sz="quarter" idx="12"/>
          </p:nvPr>
        </p:nvSpPr>
        <p:spPr/>
        <p:txBody>
          <a:bodyPr/>
          <a:lstStyle/>
          <a:p>
            <a:fld id="{76F3291B-68D4-4AA1-835B-32AE751599F9}" type="slidenum">
              <a:rPr lang="en-GB" smtClean="0"/>
              <a:t>‹#›</a:t>
            </a:fld>
            <a:endParaRPr lang="en-GB"/>
          </a:p>
        </p:txBody>
      </p:sp>
    </p:spTree>
    <p:extLst>
      <p:ext uri="{BB962C8B-B14F-4D97-AF65-F5344CB8AC3E}">
        <p14:creationId xmlns:p14="http://schemas.microsoft.com/office/powerpoint/2010/main" val="1920173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2C225C3-40DC-4FA2-8BD0-8CB91D8A21FE}" type="datetime1">
              <a:rPr lang="en-GB" smtClean="0"/>
              <a:t>13/10/2022</a:t>
            </a:fld>
            <a:endParaRPr lang="en-GB"/>
          </a:p>
        </p:txBody>
      </p:sp>
      <p:sp>
        <p:nvSpPr>
          <p:cNvPr id="5" name="Footer Placeholder 4"/>
          <p:cNvSpPr>
            <a:spLocks noGrp="1"/>
          </p:cNvSpPr>
          <p:nvPr>
            <p:ph type="ftr" sz="quarter" idx="11"/>
          </p:nvPr>
        </p:nvSpPr>
        <p:spPr/>
        <p:txBody>
          <a:bodyPr/>
          <a:lstStyle/>
          <a:p>
            <a:r>
              <a:rPr lang="en-GB"/>
              <a:t>Mathematics Discipline,Khulna University,Khulna.</a:t>
            </a:r>
          </a:p>
        </p:txBody>
      </p:sp>
      <p:sp>
        <p:nvSpPr>
          <p:cNvPr id="6" name="Slide Number Placeholder 5"/>
          <p:cNvSpPr>
            <a:spLocks noGrp="1"/>
          </p:cNvSpPr>
          <p:nvPr>
            <p:ph type="sldNum" sz="quarter" idx="12"/>
          </p:nvPr>
        </p:nvSpPr>
        <p:spPr/>
        <p:txBody>
          <a:bodyPr/>
          <a:lstStyle/>
          <a:p>
            <a:fld id="{76F3291B-68D4-4AA1-835B-32AE751599F9}" type="slidenum">
              <a:rPr lang="en-GB" smtClean="0"/>
              <a:t>‹#›</a:t>
            </a:fld>
            <a:endParaRPr lang="en-GB"/>
          </a:p>
        </p:txBody>
      </p:sp>
    </p:spTree>
    <p:extLst>
      <p:ext uri="{BB962C8B-B14F-4D97-AF65-F5344CB8AC3E}">
        <p14:creationId xmlns:p14="http://schemas.microsoft.com/office/powerpoint/2010/main" val="3478391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EB01FB-503D-4924-8498-BEEA22B693AC}" type="datetime1">
              <a:rPr lang="en-GB" smtClean="0"/>
              <a:t>13/10/2022</a:t>
            </a:fld>
            <a:endParaRPr lang="en-GB"/>
          </a:p>
        </p:txBody>
      </p:sp>
      <p:sp>
        <p:nvSpPr>
          <p:cNvPr id="5" name="Footer Placeholder 4"/>
          <p:cNvSpPr>
            <a:spLocks noGrp="1"/>
          </p:cNvSpPr>
          <p:nvPr>
            <p:ph type="ftr" sz="quarter" idx="11"/>
          </p:nvPr>
        </p:nvSpPr>
        <p:spPr/>
        <p:txBody>
          <a:bodyPr/>
          <a:lstStyle/>
          <a:p>
            <a:r>
              <a:rPr lang="en-GB"/>
              <a:t>Mathematics Discipline,Khulna University,Khulna.</a:t>
            </a:r>
          </a:p>
        </p:txBody>
      </p:sp>
      <p:sp>
        <p:nvSpPr>
          <p:cNvPr id="6" name="Slide Number Placeholder 5"/>
          <p:cNvSpPr>
            <a:spLocks noGrp="1"/>
          </p:cNvSpPr>
          <p:nvPr>
            <p:ph type="sldNum" sz="quarter" idx="12"/>
          </p:nvPr>
        </p:nvSpPr>
        <p:spPr/>
        <p:txBody>
          <a:bodyPr/>
          <a:lstStyle/>
          <a:p>
            <a:fld id="{76F3291B-68D4-4AA1-835B-32AE751599F9}" type="slidenum">
              <a:rPr lang="en-GB" smtClean="0"/>
              <a:t>‹#›</a:t>
            </a:fld>
            <a:endParaRPr lang="en-GB"/>
          </a:p>
        </p:txBody>
      </p:sp>
    </p:spTree>
    <p:extLst>
      <p:ext uri="{BB962C8B-B14F-4D97-AF65-F5344CB8AC3E}">
        <p14:creationId xmlns:p14="http://schemas.microsoft.com/office/powerpoint/2010/main" val="35146369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4A5C342-B1CD-41EE-98D2-48D299D8FAD5}" type="datetime1">
              <a:rPr lang="en-GB" smtClean="0"/>
              <a:t>13/10/2022</a:t>
            </a:fld>
            <a:endParaRPr lang="en-GB"/>
          </a:p>
        </p:txBody>
      </p:sp>
      <p:sp>
        <p:nvSpPr>
          <p:cNvPr id="6" name="Footer Placeholder 5"/>
          <p:cNvSpPr>
            <a:spLocks noGrp="1"/>
          </p:cNvSpPr>
          <p:nvPr>
            <p:ph type="ftr" sz="quarter" idx="11"/>
          </p:nvPr>
        </p:nvSpPr>
        <p:spPr/>
        <p:txBody>
          <a:bodyPr/>
          <a:lstStyle/>
          <a:p>
            <a:r>
              <a:rPr lang="en-GB"/>
              <a:t>Mathematics Discipline,Khulna University,Khulna.</a:t>
            </a:r>
          </a:p>
        </p:txBody>
      </p:sp>
      <p:sp>
        <p:nvSpPr>
          <p:cNvPr id="7" name="Slide Number Placeholder 6"/>
          <p:cNvSpPr>
            <a:spLocks noGrp="1"/>
          </p:cNvSpPr>
          <p:nvPr>
            <p:ph type="sldNum" sz="quarter" idx="12"/>
          </p:nvPr>
        </p:nvSpPr>
        <p:spPr/>
        <p:txBody>
          <a:bodyPr/>
          <a:lstStyle/>
          <a:p>
            <a:fld id="{76F3291B-68D4-4AA1-835B-32AE751599F9}" type="slidenum">
              <a:rPr lang="en-GB" smtClean="0"/>
              <a:t>‹#›</a:t>
            </a:fld>
            <a:endParaRPr lang="en-GB"/>
          </a:p>
        </p:txBody>
      </p:sp>
    </p:spTree>
    <p:extLst>
      <p:ext uri="{BB962C8B-B14F-4D97-AF65-F5344CB8AC3E}">
        <p14:creationId xmlns:p14="http://schemas.microsoft.com/office/powerpoint/2010/main" val="18039202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3411046-4BD9-4459-AFD4-10E53EC1DA82}" type="datetime1">
              <a:rPr lang="en-GB" smtClean="0"/>
              <a:t>13/10/2022</a:t>
            </a:fld>
            <a:endParaRPr lang="en-GB"/>
          </a:p>
        </p:txBody>
      </p:sp>
      <p:sp>
        <p:nvSpPr>
          <p:cNvPr id="8" name="Footer Placeholder 7"/>
          <p:cNvSpPr>
            <a:spLocks noGrp="1"/>
          </p:cNvSpPr>
          <p:nvPr>
            <p:ph type="ftr" sz="quarter" idx="11"/>
          </p:nvPr>
        </p:nvSpPr>
        <p:spPr/>
        <p:txBody>
          <a:bodyPr/>
          <a:lstStyle/>
          <a:p>
            <a:r>
              <a:rPr lang="en-GB"/>
              <a:t>Mathematics Discipline,Khulna University,Khulna.</a:t>
            </a:r>
          </a:p>
        </p:txBody>
      </p:sp>
      <p:sp>
        <p:nvSpPr>
          <p:cNvPr id="9" name="Slide Number Placeholder 8"/>
          <p:cNvSpPr>
            <a:spLocks noGrp="1"/>
          </p:cNvSpPr>
          <p:nvPr>
            <p:ph type="sldNum" sz="quarter" idx="12"/>
          </p:nvPr>
        </p:nvSpPr>
        <p:spPr/>
        <p:txBody>
          <a:bodyPr/>
          <a:lstStyle/>
          <a:p>
            <a:fld id="{76F3291B-68D4-4AA1-835B-32AE751599F9}" type="slidenum">
              <a:rPr lang="en-GB" smtClean="0"/>
              <a:t>‹#›</a:t>
            </a:fld>
            <a:endParaRPr lang="en-GB"/>
          </a:p>
        </p:txBody>
      </p:sp>
    </p:spTree>
    <p:extLst>
      <p:ext uri="{BB962C8B-B14F-4D97-AF65-F5344CB8AC3E}">
        <p14:creationId xmlns:p14="http://schemas.microsoft.com/office/powerpoint/2010/main" val="5298048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F8ED396-285C-41B9-9C3E-1BC6229717C4}" type="datetime1">
              <a:rPr lang="en-GB" smtClean="0"/>
              <a:t>13/10/2022</a:t>
            </a:fld>
            <a:endParaRPr lang="en-GB"/>
          </a:p>
        </p:txBody>
      </p:sp>
      <p:sp>
        <p:nvSpPr>
          <p:cNvPr id="4" name="Footer Placeholder 3"/>
          <p:cNvSpPr>
            <a:spLocks noGrp="1"/>
          </p:cNvSpPr>
          <p:nvPr>
            <p:ph type="ftr" sz="quarter" idx="11"/>
          </p:nvPr>
        </p:nvSpPr>
        <p:spPr/>
        <p:txBody>
          <a:bodyPr/>
          <a:lstStyle/>
          <a:p>
            <a:r>
              <a:rPr lang="en-GB"/>
              <a:t>Mathematics Discipline,Khulna University,Khulna.</a:t>
            </a:r>
          </a:p>
        </p:txBody>
      </p:sp>
      <p:sp>
        <p:nvSpPr>
          <p:cNvPr id="5" name="Slide Number Placeholder 4"/>
          <p:cNvSpPr>
            <a:spLocks noGrp="1"/>
          </p:cNvSpPr>
          <p:nvPr>
            <p:ph type="sldNum" sz="quarter" idx="12"/>
          </p:nvPr>
        </p:nvSpPr>
        <p:spPr/>
        <p:txBody>
          <a:bodyPr/>
          <a:lstStyle/>
          <a:p>
            <a:fld id="{76F3291B-68D4-4AA1-835B-32AE751599F9}" type="slidenum">
              <a:rPr lang="en-GB" smtClean="0"/>
              <a:t>‹#›</a:t>
            </a:fld>
            <a:endParaRPr lang="en-GB"/>
          </a:p>
        </p:txBody>
      </p:sp>
    </p:spTree>
    <p:extLst>
      <p:ext uri="{BB962C8B-B14F-4D97-AF65-F5344CB8AC3E}">
        <p14:creationId xmlns:p14="http://schemas.microsoft.com/office/powerpoint/2010/main" val="19994946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8D665-541D-4E94-9EC9-9742316D1F99}" type="datetime1">
              <a:rPr lang="en-GB" smtClean="0"/>
              <a:t>13/10/2022</a:t>
            </a:fld>
            <a:endParaRPr lang="en-GB"/>
          </a:p>
        </p:txBody>
      </p:sp>
      <p:sp>
        <p:nvSpPr>
          <p:cNvPr id="3" name="Footer Placeholder 2"/>
          <p:cNvSpPr>
            <a:spLocks noGrp="1"/>
          </p:cNvSpPr>
          <p:nvPr>
            <p:ph type="ftr" sz="quarter" idx="11"/>
          </p:nvPr>
        </p:nvSpPr>
        <p:spPr/>
        <p:txBody>
          <a:bodyPr/>
          <a:lstStyle/>
          <a:p>
            <a:r>
              <a:rPr lang="en-GB"/>
              <a:t>Mathematics Discipline,Khulna University,Khulna.</a:t>
            </a:r>
          </a:p>
        </p:txBody>
      </p:sp>
      <p:sp>
        <p:nvSpPr>
          <p:cNvPr id="4" name="Slide Number Placeholder 3"/>
          <p:cNvSpPr>
            <a:spLocks noGrp="1"/>
          </p:cNvSpPr>
          <p:nvPr>
            <p:ph type="sldNum" sz="quarter" idx="12"/>
          </p:nvPr>
        </p:nvSpPr>
        <p:spPr/>
        <p:txBody>
          <a:bodyPr/>
          <a:lstStyle/>
          <a:p>
            <a:fld id="{76F3291B-68D4-4AA1-835B-32AE751599F9}" type="slidenum">
              <a:rPr lang="en-GB" smtClean="0"/>
              <a:t>‹#›</a:t>
            </a:fld>
            <a:endParaRPr lang="en-GB"/>
          </a:p>
        </p:txBody>
      </p:sp>
    </p:spTree>
    <p:extLst>
      <p:ext uri="{BB962C8B-B14F-4D97-AF65-F5344CB8AC3E}">
        <p14:creationId xmlns:p14="http://schemas.microsoft.com/office/powerpoint/2010/main" val="20896842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0B4CE0-A1CA-43A5-A382-0CA24D387E07}" type="datetime1">
              <a:rPr lang="en-GB" smtClean="0"/>
              <a:t>13/10/2022</a:t>
            </a:fld>
            <a:endParaRPr lang="en-GB"/>
          </a:p>
        </p:txBody>
      </p:sp>
      <p:sp>
        <p:nvSpPr>
          <p:cNvPr id="6" name="Footer Placeholder 5"/>
          <p:cNvSpPr>
            <a:spLocks noGrp="1"/>
          </p:cNvSpPr>
          <p:nvPr>
            <p:ph type="ftr" sz="quarter" idx="11"/>
          </p:nvPr>
        </p:nvSpPr>
        <p:spPr/>
        <p:txBody>
          <a:bodyPr/>
          <a:lstStyle/>
          <a:p>
            <a:r>
              <a:rPr lang="en-GB"/>
              <a:t>Mathematics Discipline,Khulna University,Khulna.</a:t>
            </a:r>
          </a:p>
        </p:txBody>
      </p:sp>
      <p:sp>
        <p:nvSpPr>
          <p:cNvPr id="7" name="Slide Number Placeholder 6"/>
          <p:cNvSpPr>
            <a:spLocks noGrp="1"/>
          </p:cNvSpPr>
          <p:nvPr>
            <p:ph type="sldNum" sz="quarter" idx="12"/>
          </p:nvPr>
        </p:nvSpPr>
        <p:spPr/>
        <p:txBody>
          <a:bodyPr/>
          <a:lstStyle/>
          <a:p>
            <a:fld id="{76F3291B-68D4-4AA1-835B-32AE751599F9}" type="slidenum">
              <a:rPr lang="en-GB" smtClean="0"/>
              <a:t>‹#›</a:t>
            </a:fld>
            <a:endParaRPr lang="en-GB"/>
          </a:p>
        </p:txBody>
      </p:sp>
    </p:spTree>
    <p:extLst>
      <p:ext uri="{BB962C8B-B14F-4D97-AF65-F5344CB8AC3E}">
        <p14:creationId xmlns:p14="http://schemas.microsoft.com/office/powerpoint/2010/main" val="6687965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D77806-15B0-48B1-A94D-7F03C82A4F52}" type="datetime1">
              <a:rPr lang="en-GB" smtClean="0"/>
              <a:t>13/10/2022</a:t>
            </a:fld>
            <a:endParaRPr lang="en-GB"/>
          </a:p>
        </p:txBody>
      </p:sp>
      <p:sp>
        <p:nvSpPr>
          <p:cNvPr id="6" name="Footer Placeholder 5"/>
          <p:cNvSpPr>
            <a:spLocks noGrp="1"/>
          </p:cNvSpPr>
          <p:nvPr>
            <p:ph type="ftr" sz="quarter" idx="11"/>
          </p:nvPr>
        </p:nvSpPr>
        <p:spPr/>
        <p:txBody>
          <a:bodyPr/>
          <a:lstStyle/>
          <a:p>
            <a:r>
              <a:rPr lang="en-GB"/>
              <a:t>Mathematics Discipline,Khulna University,Khulna.</a:t>
            </a:r>
          </a:p>
        </p:txBody>
      </p:sp>
      <p:sp>
        <p:nvSpPr>
          <p:cNvPr id="7" name="Slide Number Placeholder 6"/>
          <p:cNvSpPr>
            <a:spLocks noGrp="1"/>
          </p:cNvSpPr>
          <p:nvPr>
            <p:ph type="sldNum" sz="quarter" idx="12"/>
          </p:nvPr>
        </p:nvSpPr>
        <p:spPr/>
        <p:txBody>
          <a:bodyPr/>
          <a:lstStyle/>
          <a:p>
            <a:fld id="{76F3291B-68D4-4AA1-835B-32AE751599F9}" type="slidenum">
              <a:rPr lang="en-GB" smtClean="0"/>
              <a:t>‹#›</a:t>
            </a:fld>
            <a:endParaRPr lang="en-GB"/>
          </a:p>
        </p:txBody>
      </p:sp>
    </p:spTree>
    <p:extLst>
      <p:ext uri="{BB962C8B-B14F-4D97-AF65-F5344CB8AC3E}">
        <p14:creationId xmlns:p14="http://schemas.microsoft.com/office/powerpoint/2010/main" val="26274448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3D2B5-705F-4A72-B866-963B289CDD58}" type="datetime1">
              <a:rPr lang="en-GB" smtClean="0"/>
              <a:t>13/10/2022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Mathematics Discipline,Khulna University,Khulna.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3291B-68D4-4AA1-835B-32AE751599F9}" type="slidenum">
              <a:rPr lang="en-GB" smtClean="0"/>
              <a:t>‹#›</a:t>
            </a:fld>
            <a:endParaRPr lang="en-GB"/>
          </a:p>
        </p:txBody>
      </p:sp>
    </p:spTree>
    <p:extLst>
      <p:ext uri="{BB962C8B-B14F-4D97-AF65-F5344CB8AC3E}">
        <p14:creationId xmlns:p14="http://schemas.microsoft.com/office/powerpoint/2010/main" val="140752034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s://ourworldindata.org/illicit-drug-use"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65858721"/>
              </p:ext>
            </p:extLst>
          </p:nvPr>
        </p:nvGraphicFramePr>
        <p:xfrm>
          <a:off x="1233055" y="304800"/>
          <a:ext cx="8631381" cy="1149927"/>
        </p:xfrm>
        <a:graphic>
          <a:graphicData uri="http://schemas.openxmlformats.org/drawingml/2006/table">
            <a:tbl>
              <a:tblPr/>
              <a:tblGrid>
                <a:gridCol w="8631381">
                  <a:extLst>
                    <a:ext uri="{9D8B030D-6E8A-4147-A177-3AD203B41FA5}">
                      <a16:colId xmlns:a16="http://schemas.microsoft.com/office/drawing/2014/main" val="3665273228"/>
                    </a:ext>
                  </a:extLst>
                </a:gridCol>
              </a:tblGrid>
              <a:tr h="1149927">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835621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65284571"/>
              </p:ext>
            </p:extLst>
          </p:nvPr>
        </p:nvGraphicFramePr>
        <p:xfrm>
          <a:off x="2470068" y="2572591"/>
          <a:ext cx="7291449" cy="2854432"/>
        </p:xfrm>
        <a:graphic>
          <a:graphicData uri="http://schemas.openxmlformats.org/drawingml/2006/table">
            <a:tbl>
              <a:tblPr/>
              <a:tblGrid>
                <a:gridCol w="7291449">
                  <a:extLst>
                    <a:ext uri="{9D8B030D-6E8A-4147-A177-3AD203B41FA5}">
                      <a16:colId xmlns:a16="http://schemas.microsoft.com/office/drawing/2014/main" val="1709406691"/>
                    </a:ext>
                  </a:extLst>
                </a:gridCol>
              </a:tblGrid>
              <a:tr h="2854432">
                <a:tc>
                  <a:txBody>
                    <a:bodyPr/>
                    <a:lstStyle/>
                    <a:p>
                      <a:pPr algn="ctr"/>
                      <a:r>
                        <a:rPr lang="en-US" sz="2400" dirty="0">
                          <a:latin typeface="Times New Roman" panose="02020603050405020304" pitchFamily="18" charset="0"/>
                          <a:cs typeface="Times New Roman" panose="02020603050405020304" pitchFamily="18" charset="0"/>
                        </a:rPr>
                        <a:t>Dr. Md. </a:t>
                      </a:r>
                      <a:r>
                        <a:rPr lang="en-US" sz="2400" dirty="0" err="1">
                          <a:latin typeface="Times New Roman" panose="02020603050405020304" pitchFamily="18" charset="0"/>
                          <a:cs typeface="Times New Roman" panose="02020603050405020304" pitchFamily="18" charset="0"/>
                        </a:rPr>
                        <a:t>Rafiqul</a:t>
                      </a:r>
                      <a:r>
                        <a:rPr lang="en-US" sz="2400" dirty="0">
                          <a:latin typeface="Times New Roman" panose="02020603050405020304" pitchFamily="18" charset="0"/>
                          <a:cs typeface="Times New Roman" panose="02020603050405020304" pitchFamily="18" charset="0"/>
                        </a:rPr>
                        <a:t> Islam</a:t>
                      </a:r>
                    </a:p>
                    <a:p>
                      <a:pPr lvl="0" algn="ctr">
                        <a:lnSpc>
                          <a:spcPct val="150000"/>
                        </a:lnSpc>
                      </a:pPr>
                      <a:r>
                        <a:rPr lang="en-US" sz="2400" b="0" dirty="0">
                          <a:solidFill>
                            <a:srgbClr val="E7E6E6">
                              <a:lumMod val="10000"/>
                            </a:srgbClr>
                          </a:solidFill>
                          <a:latin typeface="Times New Roman" panose="02020603050405020304" pitchFamily="18" charset="0"/>
                          <a:cs typeface="Times New Roman" panose="02020603050405020304" pitchFamily="18" charset="0"/>
                        </a:rPr>
                        <a:t>Professor</a:t>
                      </a:r>
                    </a:p>
                    <a:p>
                      <a:pPr lvl="0" algn="ctr">
                        <a:lnSpc>
                          <a:spcPct val="150000"/>
                        </a:lnSpc>
                      </a:pPr>
                      <a:r>
                        <a:rPr lang="en-US" sz="2400" b="0" dirty="0">
                          <a:solidFill>
                            <a:srgbClr val="E7E6E6">
                              <a:lumMod val="10000"/>
                            </a:srgbClr>
                          </a:solidFill>
                          <a:latin typeface="Times New Roman" panose="02020603050405020304" pitchFamily="18" charset="0"/>
                          <a:cs typeface="Times New Roman" panose="02020603050405020304" pitchFamily="18" charset="0"/>
                        </a:rPr>
                        <a:t>Mathematics Discipline</a:t>
                      </a:r>
                    </a:p>
                    <a:p>
                      <a:pPr lvl="0" algn="ctr">
                        <a:lnSpc>
                          <a:spcPct val="150000"/>
                        </a:lnSpc>
                      </a:pPr>
                      <a:r>
                        <a:rPr lang="en-US" sz="2400" b="0" dirty="0">
                          <a:solidFill>
                            <a:srgbClr val="E7E6E6">
                              <a:lumMod val="10000"/>
                            </a:srgbClr>
                          </a:solidFill>
                          <a:latin typeface="Times New Roman" panose="02020603050405020304" pitchFamily="18" charset="0"/>
                          <a:cs typeface="Times New Roman" panose="02020603050405020304" pitchFamily="18" charset="0"/>
                        </a:rPr>
                        <a:t>Khulna University ,Khulna-9208.</a:t>
                      </a:r>
                      <a:endParaRPr lang="en-US" sz="2400" b="0" dirty="0">
                        <a:solidFill>
                          <a:srgbClr val="C00000"/>
                        </a:solidFill>
                        <a:latin typeface="Times New Roman" panose="02020603050405020304" pitchFamily="18" charset="0"/>
                        <a:cs typeface="Times New Roman" panose="02020603050405020304" pitchFamily="18" charset="0"/>
                      </a:endParaRPr>
                    </a:p>
                    <a:p>
                      <a:endParaRPr lang="en-GB"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344358614"/>
                  </a:ext>
                </a:extLst>
              </a:tr>
            </a:tbl>
          </a:graphicData>
        </a:graphic>
      </p:graphicFrame>
      <p:sp>
        <p:nvSpPr>
          <p:cNvPr id="2" name="Scroll: Horizontal 1">
            <a:extLst>
              <a:ext uri="{FF2B5EF4-FFF2-40B4-BE49-F238E27FC236}">
                <a16:creationId xmlns:a16="http://schemas.microsoft.com/office/drawing/2014/main" id="{F5F1E261-09DA-4B39-ADBE-62F25D205116}"/>
              </a:ext>
            </a:extLst>
          </p:cNvPr>
          <p:cNvSpPr/>
          <p:nvPr/>
        </p:nvSpPr>
        <p:spPr>
          <a:xfrm>
            <a:off x="489856" y="0"/>
            <a:ext cx="10117777" cy="2339440"/>
          </a:xfrm>
          <a:prstGeom prst="horizontalScroll">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Identification of Drug-addicted People Using Short Length of Voice Signal Through </a:t>
            </a:r>
            <a:r>
              <a:rPr lang="en-US" sz="32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Haar</a:t>
            </a:r>
            <a:r>
              <a:rPr lang="en-US"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a:t>
            </a:r>
            <a:r>
              <a:rPr lang="en-US" sz="32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Symlet</a:t>
            </a:r>
            <a:r>
              <a:rPr lang="en-US"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Wavelet Transform</a:t>
            </a:r>
            <a:endParaRPr lang="en-GB"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3C5C59-55C2-B092-8B6B-226D82B78C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8945" y="0"/>
            <a:ext cx="1233055" cy="1199408"/>
          </a:xfrm>
          <a:prstGeom prst="rect">
            <a:avLst/>
          </a:prstGeom>
        </p:spPr>
      </p:pic>
    </p:spTree>
    <p:extLst>
      <p:ext uri="{BB962C8B-B14F-4D97-AF65-F5344CB8AC3E}">
        <p14:creationId xmlns:p14="http://schemas.microsoft.com/office/powerpoint/2010/main" val="34696819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1"/>
            <a:ext cx="10300854" cy="512618"/>
          </a:xfrm>
        </p:spPr>
        <p:txBody>
          <a:bodyPr>
            <a:noAutofit/>
          </a:bodyPr>
          <a:lstStyle/>
          <a:p>
            <a:pPr algn="ctr"/>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 and Discussions</a:t>
            </a:r>
            <a:endParaRPr lang="en-GB" sz="3200" dirty="0"/>
          </a:p>
        </p:txBody>
      </p:sp>
      <p:sp>
        <p:nvSpPr>
          <p:cNvPr id="10" name="Date Placeholder 9"/>
          <p:cNvSpPr>
            <a:spLocks noGrp="1"/>
          </p:cNvSpPr>
          <p:nvPr>
            <p:ph type="dt" sz="half" idx="10"/>
          </p:nvPr>
        </p:nvSpPr>
        <p:spPr/>
        <p:txBody>
          <a:bodyPr/>
          <a:lstStyle/>
          <a:p>
            <a:fld id="{53567C47-EB77-46CB-975A-CE128C54892F}" type="datetime1">
              <a:rPr lang="en-GB" smtClean="0"/>
              <a:t>13/10/2022</a:t>
            </a:fld>
            <a:endParaRPr lang="en-GB"/>
          </a:p>
        </p:txBody>
      </p:sp>
      <p:sp>
        <p:nvSpPr>
          <p:cNvPr id="12" name="Slide Number Placeholder 11"/>
          <p:cNvSpPr>
            <a:spLocks noGrp="1"/>
          </p:cNvSpPr>
          <p:nvPr>
            <p:ph type="sldNum" sz="quarter" idx="12"/>
          </p:nvPr>
        </p:nvSpPr>
        <p:spPr/>
        <p:txBody>
          <a:bodyPr/>
          <a:lstStyle/>
          <a:p>
            <a:fld id="{76F3291B-68D4-4AA1-835B-32AE751599F9}" type="slidenum">
              <a:rPr lang="en-GB" smtClean="0"/>
              <a:t>10</a:t>
            </a:fld>
            <a:endParaRPr lang="en-GB"/>
          </a:p>
        </p:txBody>
      </p:sp>
      <p:sp>
        <p:nvSpPr>
          <p:cNvPr id="4" name="Rectangle 3"/>
          <p:cNvSpPr/>
          <p:nvPr/>
        </p:nvSpPr>
        <p:spPr>
          <a:xfrm>
            <a:off x="692727" y="512619"/>
            <a:ext cx="10543309" cy="461665"/>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The power spectrum for Addicted People’s voice signal for different wavelet</a:t>
            </a:r>
            <a:endParaRPr lang="en-GB" sz="2400" b="1" dirty="0"/>
          </a:p>
        </p:txBody>
      </p:sp>
      <p:sp>
        <p:nvSpPr>
          <p:cNvPr id="6" name="Rectangle 5"/>
          <p:cNvSpPr/>
          <p:nvPr/>
        </p:nvSpPr>
        <p:spPr>
          <a:xfrm>
            <a:off x="692726" y="881951"/>
            <a:ext cx="1704109" cy="458074"/>
          </a:xfrm>
          <a:prstGeom prst="rect">
            <a:avLst/>
          </a:prstGeom>
        </p:spPr>
        <p:txBody>
          <a:bodyPr wrap="square">
            <a:spAutoFit/>
          </a:bodyPr>
          <a:lstStyle/>
          <a:p>
            <a:pPr algn="just">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Sym2 Wavelet</a:t>
            </a:r>
            <a:endParaRPr lang="en-GB" dirty="0">
              <a:latin typeface="Times New Roman" panose="02020603050405020304" pitchFamily="18" charset="0"/>
              <a:ea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0" y="1458641"/>
            <a:ext cx="12192000" cy="4512668"/>
          </a:xfrm>
          <a:prstGeom prst="rect">
            <a:avLst/>
          </a:prstGeom>
        </p:spPr>
      </p:pic>
      <p:sp>
        <p:nvSpPr>
          <p:cNvPr id="9" name="Rectangle 8"/>
          <p:cNvSpPr/>
          <p:nvPr/>
        </p:nvSpPr>
        <p:spPr>
          <a:xfrm>
            <a:off x="2119745" y="5855502"/>
            <a:ext cx="8174182"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Figure:</a:t>
            </a:r>
            <a:r>
              <a:rPr lang="en-US" dirty="0">
                <a:solidFill>
                  <a:srgbClr val="000000"/>
                </a:solidFill>
                <a:latin typeface="Times New Roman" panose="02020603050405020304" pitchFamily="18" charset="0"/>
                <a:ea typeface="Times New Roman" panose="02020603050405020304" pitchFamily="18" charset="0"/>
              </a:rPr>
              <a:t> Wavelet Features of Voice of Addicted people using Sym2 wavelet </a:t>
            </a:r>
            <a:endParaRPr lang="en-GB" dirty="0"/>
          </a:p>
        </p:txBody>
      </p:sp>
      <p:pic>
        <p:nvPicPr>
          <p:cNvPr id="3" name="Picture 2">
            <a:extLst>
              <a:ext uri="{FF2B5EF4-FFF2-40B4-BE49-F238E27FC236}">
                <a16:creationId xmlns:a16="http://schemas.microsoft.com/office/drawing/2014/main" id="{5B5DEA0E-3EB6-A2F5-B577-DA6871F48A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2696" y="0"/>
            <a:ext cx="1349304" cy="881951"/>
          </a:xfrm>
          <a:prstGeom prst="rect">
            <a:avLst/>
          </a:prstGeom>
        </p:spPr>
      </p:pic>
    </p:spTree>
    <p:extLst>
      <p:ext uri="{BB962C8B-B14F-4D97-AF65-F5344CB8AC3E}">
        <p14:creationId xmlns:p14="http://schemas.microsoft.com/office/powerpoint/2010/main" val="33462928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3737" y="436418"/>
            <a:ext cx="1542153" cy="507831"/>
          </a:xfrm>
          <a:prstGeom prst="rect">
            <a:avLst/>
          </a:prstGeom>
        </p:spPr>
        <p:txBody>
          <a:bodyPr wrap="none">
            <a:spAutoFit/>
          </a:bodyPr>
          <a:lstStyle/>
          <a:p>
            <a:pPr algn="just">
              <a:lnSpc>
                <a:spcPct val="150000"/>
              </a:lnSpc>
              <a:spcAft>
                <a:spcPts val="0"/>
              </a:spcAft>
            </a:pPr>
            <a:r>
              <a:rPr lang="en-US" b="1" dirty="0" err="1">
                <a:solidFill>
                  <a:srgbClr val="000000"/>
                </a:solidFill>
                <a:latin typeface="Times New Roman" panose="02020603050405020304" pitchFamily="18" charset="0"/>
                <a:ea typeface="Times New Roman" panose="02020603050405020304" pitchFamily="18" charset="0"/>
              </a:rPr>
              <a:t>Haar</a:t>
            </a:r>
            <a:r>
              <a:rPr lang="en-US" b="1" dirty="0">
                <a:solidFill>
                  <a:srgbClr val="000000"/>
                </a:solidFill>
                <a:latin typeface="Times New Roman" panose="02020603050405020304" pitchFamily="18" charset="0"/>
                <a:ea typeface="Times New Roman" panose="02020603050405020304" pitchFamily="18" charset="0"/>
              </a:rPr>
              <a:t> Wavelet</a:t>
            </a:r>
            <a:endParaRPr lang="en-GB" dirty="0">
              <a:latin typeface="Times New Roman" panose="02020603050405020304" pitchFamily="18" charset="0"/>
              <a:ea typeface="Times New Roman" panose="02020603050405020304"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0" y="827652"/>
            <a:ext cx="12192000" cy="5468173"/>
          </a:xfrm>
          <a:prstGeom prst="rect">
            <a:avLst/>
          </a:prstGeom>
        </p:spPr>
      </p:pic>
      <p:sp>
        <p:nvSpPr>
          <p:cNvPr id="12" name="Rectangle 11"/>
          <p:cNvSpPr/>
          <p:nvPr/>
        </p:nvSpPr>
        <p:spPr>
          <a:xfrm>
            <a:off x="2105890" y="5976004"/>
            <a:ext cx="7578437"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Figure:</a:t>
            </a:r>
            <a:r>
              <a:rPr lang="en-US" dirty="0">
                <a:solidFill>
                  <a:srgbClr val="000000"/>
                </a:solidFill>
                <a:latin typeface="Times New Roman" panose="02020603050405020304" pitchFamily="18" charset="0"/>
                <a:ea typeface="Times New Roman" panose="02020603050405020304" pitchFamily="18" charset="0"/>
              </a:rPr>
              <a:t> Wavelet Features of Voice of Addicted people using </a:t>
            </a:r>
            <a:r>
              <a:rPr lang="en-US" dirty="0" err="1">
                <a:solidFill>
                  <a:srgbClr val="000000"/>
                </a:solidFill>
                <a:latin typeface="Times New Roman" panose="02020603050405020304" pitchFamily="18" charset="0"/>
                <a:ea typeface="Times New Roman" panose="02020603050405020304" pitchFamily="18" charset="0"/>
              </a:rPr>
              <a:t>Haar</a:t>
            </a:r>
            <a:r>
              <a:rPr lang="en-US" dirty="0">
                <a:solidFill>
                  <a:srgbClr val="000000"/>
                </a:solidFill>
                <a:latin typeface="Times New Roman" panose="02020603050405020304" pitchFamily="18" charset="0"/>
                <a:ea typeface="Times New Roman" panose="02020603050405020304" pitchFamily="18" charset="0"/>
              </a:rPr>
              <a:t> wavelet </a:t>
            </a:r>
            <a:endParaRPr lang="en-GB" dirty="0"/>
          </a:p>
        </p:txBody>
      </p:sp>
      <p:sp>
        <p:nvSpPr>
          <p:cNvPr id="14" name="Date Placeholder 13"/>
          <p:cNvSpPr>
            <a:spLocks noGrp="1"/>
          </p:cNvSpPr>
          <p:nvPr>
            <p:ph type="dt" sz="half" idx="10"/>
          </p:nvPr>
        </p:nvSpPr>
        <p:spPr/>
        <p:txBody>
          <a:bodyPr/>
          <a:lstStyle/>
          <a:p>
            <a:fld id="{9406F00C-D6E6-48DB-9594-446CD7A6B471}" type="datetime1">
              <a:rPr lang="en-GB" smtClean="0"/>
              <a:t>13/10/2022</a:t>
            </a:fld>
            <a:endParaRPr lang="en-GB"/>
          </a:p>
        </p:txBody>
      </p:sp>
      <p:sp>
        <p:nvSpPr>
          <p:cNvPr id="16" name="Slide Number Placeholder 15"/>
          <p:cNvSpPr>
            <a:spLocks noGrp="1"/>
          </p:cNvSpPr>
          <p:nvPr>
            <p:ph type="sldNum" sz="quarter" idx="12"/>
          </p:nvPr>
        </p:nvSpPr>
        <p:spPr/>
        <p:txBody>
          <a:bodyPr/>
          <a:lstStyle/>
          <a:p>
            <a:fld id="{76F3291B-68D4-4AA1-835B-32AE751599F9}" type="slidenum">
              <a:rPr lang="en-GB" smtClean="0"/>
              <a:t>11</a:t>
            </a:fld>
            <a:endParaRPr lang="en-GB"/>
          </a:p>
        </p:txBody>
      </p:sp>
      <p:sp>
        <p:nvSpPr>
          <p:cNvPr id="18" name="Rectangle 17"/>
          <p:cNvSpPr/>
          <p:nvPr/>
        </p:nvSpPr>
        <p:spPr>
          <a:xfrm>
            <a:off x="4433455" y="67086"/>
            <a:ext cx="4704289" cy="584775"/>
          </a:xfrm>
          <a:prstGeom prst="rect">
            <a:avLst/>
          </a:prstGeom>
        </p:spPr>
        <p:txBody>
          <a:bodyPr wrap="square">
            <a:spAutoFit/>
          </a:bodyPr>
          <a:lstStyle/>
          <a:p>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 and Discussions</a:t>
            </a:r>
            <a:endParaRPr lang="en-GB" sz="3200" dirty="0"/>
          </a:p>
        </p:txBody>
      </p:sp>
      <p:pic>
        <p:nvPicPr>
          <p:cNvPr id="2" name="Picture 1">
            <a:extLst>
              <a:ext uri="{FF2B5EF4-FFF2-40B4-BE49-F238E27FC236}">
                <a16:creationId xmlns:a16="http://schemas.microsoft.com/office/drawing/2014/main" id="{86F6E2ED-E9B1-7FBD-1C74-B02EF5A5E1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2696" y="0"/>
            <a:ext cx="1349304" cy="1063532"/>
          </a:xfrm>
          <a:prstGeom prst="rect">
            <a:avLst/>
          </a:prstGeom>
        </p:spPr>
      </p:pic>
    </p:spTree>
    <p:extLst>
      <p:ext uri="{BB962C8B-B14F-4D97-AF65-F5344CB8AC3E}">
        <p14:creationId xmlns:p14="http://schemas.microsoft.com/office/powerpoint/2010/main" val="31435031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0664"/>
            <a:ext cx="9996055" cy="641087"/>
          </a:xfrm>
        </p:spPr>
        <p:txBody>
          <a:bodyPr>
            <a:normAutofit fontScale="90000"/>
          </a:bodyPr>
          <a:lstStyle/>
          <a:p>
            <a:r>
              <a:rPr lang="en-US" sz="2400" b="1" dirty="0">
                <a:latin typeface="Times New Roman" panose="02020603050405020304" pitchFamily="18" charset="0"/>
                <a:ea typeface="Times New Roman" panose="02020603050405020304" pitchFamily="18" charset="0"/>
              </a:rPr>
              <a:t>The power spectrum for Non-addicted People’s voice signal for different wavelet</a:t>
            </a:r>
            <a:endParaRPr lang="en-GB" sz="2400" dirty="0"/>
          </a:p>
        </p:txBody>
      </p:sp>
      <p:sp>
        <p:nvSpPr>
          <p:cNvPr id="9" name="Date Placeholder 8"/>
          <p:cNvSpPr>
            <a:spLocks noGrp="1"/>
          </p:cNvSpPr>
          <p:nvPr>
            <p:ph type="dt" sz="half" idx="10"/>
          </p:nvPr>
        </p:nvSpPr>
        <p:spPr/>
        <p:txBody>
          <a:bodyPr/>
          <a:lstStyle/>
          <a:p>
            <a:fld id="{BF3755AE-A54B-44EC-B56C-58EA8BB3F551}" type="datetime1">
              <a:rPr lang="en-GB" smtClean="0"/>
              <a:t>13/10/2022</a:t>
            </a:fld>
            <a:endParaRPr lang="en-GB"/>
          </a:p>
        </p:txBody>
      </p:sp>
      <p:sp>
        <p:nvSpPr>
          <p:cNvPr id="11" name="Slide Number Placeholder 10"/>
          <p:cNvSpPr>
            <a:spLocks noGrp="1"/>
          </p:cNvSpPr>
          <p:nvPr>
            <p:ph type="sldNum" sz="quarter" idx="12"/>
          </p:nvPr>
        </p:nvSpPr>
        <p:spPr/>
        <p:txBody>
          <a:bodyPr/>
          <a:lstStyle/>
          <a:p>
            <a:fld id="{76F3291B-68D4-4AA1-835B-32AE751599F9}" type="slidenum">
              <a:rPr lang="en-GB" smtClean="0"/>
              <a:t>12</a:t>
            </a:fld>
            <a:endParaRPr lang="en-GB" dirty="0"/>
          </a:p>
        </p:txBody>
      </p:sp>
      <p:sp>
        <p:nvSpPr>
          <p:cNvPr id="5" name="Rectangle 4"/>
          <p:cNvSpPr/>
          <p:nvPr/>
        </p:nvSpPr>
        <p:spPr>
          <a:xfrm>
            <a:off x="780492" y="893126"/>
            <a:ext cx="1584793" cy="463397"/>
          </a:xfrm>
          <a:prstGeom prst="rect">
            <a:avLst/>
          </a:prstGeom>
        </p:spPr>
        <p:txBody>
          <a:bodyPr wrap="non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Arial" panose="020B0604020202020204" pitchFamily="34" charset="0"/>
              </a:rPr>
              <a:t>Sym2 Wavelet</a:t>
            </a:r>
            <a:endParaRPr lang="en-GB" sz="1100" b="1" dirty="0">
              <a:solidFill>
                <a:srgbClr val="4472C4"/>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0" y="1400957"/>
            <a:ext cx="12192000" cy="4701477"/>
          </a:xfrm>
          <a:prstGeom prst="rect">
            <a:avLst/>
          </a:prstGeom>
        </p:spPr>
      </p:pic>
      <p:sp>
        <p:nvSpPr>
          <p:cNvPr id="8" name="Rectangle 7"/>
          <p:cNvSpPr/>
          <p:nvPr/>
        </p:nvSpPr>
        <p:spPr>
          <a:xfrm>
            <a:off x="1981200" y="5860060"/>
            <a:ext cx="8229600"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Figure:</a:t>
            </a:r>
            <a:r>
              <a:rPr lang="en-US" dirty="0">
                <a:solidFill>
                  <a:srgbClr val="000000"/>
                </a:solidFill>
                <a:latin typeface="Times New Roman" panose="02020603050405020304" pitchFamily="18" charset="0"/>
                <a:ea typeface="Times New Roman" panose="02020603050405020304" pitchFamily="18" charset="0"/>
              </a:rPr>
              <a:t> Wavelet Features of Voice of Non-addicted people using Sym2 wavelet </a:t>
            </a:r>
            <a:endParaRPr lang="en-GB" dirty="0"/>
          </a:p>
        </p:txBody>
      </p:sp>
      <p:sp>
        <p:nvSpPr>
          <p:cNvPr id="13" name="Rectangle 12"/>
          <p:cNvSpPr/>
          <p:nvPr/>
        </p:nvSpPr>
        <p:spPr>
          <a:xfrm>
            <a:off x="4613564" y="13855"/>
            <a:ext cx="4827492" cy="584775"/>
          </a:xfrm>
          <a:prstGeom prst="rect">
            <a:avLst/>
          </a:prstGeom>
        </p:spPr>
        <p:txBody>
          <a:bodyPr wrap="square">
            <a:spAutoFit/>
          </a:bodyPr>
          <a:lstStyle/>
          <a:p>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 and Discussions</a:t>
            </a:r>
            <a:endParaRPr lang="en-GB" sz="3200" dirty="0"/>
          </a:p>
        </p:txBody>
      </p:sp>
      <p:pic>
        <p:nvPicPr>
          <p:cNvPr id="3" name="Picture 2">
            <a:extLst>
              <a:ext uri="{FF2B5EF4-FFF2-40B4-BE49-F238E27FC236}">
                <a16:creationId xmlns:a16="http://schemas.microsoft.com/office/drawing/2014/main" id="{DCF60565-5A83-D574-B662-9CD25A1A7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255" y="-1781"/>
            <a:ext cx="1349304" cy="894907"/>
          </a:xfrm>
          <a:prstGeom prst="rect">
            <a:avLst/>
          </a:prstGeom>
        </p:spPr>
      </p:pic>
    </p:spTree>
    <p:extLst>
      <p:ext uri="{BB962C8B-B14F-4D97-AF65-F5344CB8AC3E}">
        <p14:creationId xmlns:p14="http://schemas.microsoft.com/office/powerpoint/2010/main" val="1390417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5050" y="330859"/>
            <a:ext cx="1754750" cy="507831"/>
          </a:xfrm>
          <a:prstGeom prst="rect">
            <a:avLst/>
          </a:prstGeom>
        </p:spPr>
        <p:txBody>
          <a:bodyPr wrap="square">
            <a:spAutoFit/>
          </a:bodyPr>
          <a:lstStyle/>
          <a:p>
            <a:pPr algn="just">
              <a:lnSpc>
                <a:spcPct val="150000"/>
              </a:lnSpc>
              <a:spcAft>
                <a:spcPts val="0"/>
              </a:spcAft>
            </a:pPr>
            <a:r>
              <a:rPr lang="en-US" b="1" dirty="0" err="1">
                <a:solidFill>
                  <a:srgbClr val="000000"/>
                </a:solidFill>
                <a:latin typeface="Times New Roman" panose="02020603050405020304" pitchFamily="18" charset="0"/>
                <a:ea typeface="Times New Roman" panose="02020603050405020304" pitchFamily="18" charset="0"/>
              </a:rPr>
              <a:t>Haar</a:t>
            </a:r>
            <a:r>
              <a:rPr lang="en-US" b="1" dirty="0">
                <a:solidFill>
                  <a:srgbClr val="000000"/>
                </a:solidFill>
                <a:latin typeface="Times New Roman" panose="02020603050405020304" pitchFamily="18" charset="0"/>
                <a:ea typeface="Times New Roman" panose="02020603050405020304" pitchFamily="18" charset="0"/>
              </a:rPr>
              <a:t> Wavelet</a:t>
            </a:r>
            <a:endParaRPr lang="en-GB" dirty="0">
              <a:latin typeface="Times New Roman" panose="02020603050405020304" pitchFamily="18" charset="0"/>
              <a:ea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0" y="795890"/>
            <a:ext cx="12192000" cy="5560460"/>
          </a:xfrm>
          <a:prstGeom prst="rect">
            <a:avLst/>
          </a:prstGeom>
        </p:spPr>
      </p:pic>
      <p:sp>
        <p:nvSpPr>
          <p:cNvPr id="8" name="Rectangle 7"/>
          <p:cNvSpPr/>
          <p:nvPr/>
        </p:nvSpPr>
        <p:spPr>
          <a:xfrm>
            <a:off x="1731818" y="6026726"/>
            <a:ext cx="8534400"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Figure: </a:t>
            </a:r>
            <a:r>
              <a:rPr lang="en-US" dirty="0">
                <a:solidFill>
                  <a:srgbClr val="000000"/>
                </a:solidFill>
                <a:latin typeface="Times New Roman" panose="02020603050405020304" pitchFamily="18" charset="0"/>
                <a:ea typeface="Times New Roman" panose="02020603050405020304" pitchFamily="18" charset="0"/>
              </a:rPr>
              <a:t>Wavelet Features of Voice of Non-addicted people using </a:t>
            </a:r>
            <a:r>
              <a:rPr lang="en-US" dirty="0" err="1">
                <a:solidFill>
                  <a:srgbClr val="000000"/>
                </a:solidFill>
                <a:latin typeface="Times New Roman" panose="02020603050405020304" pitchFamily="18" charset="0"/>
                <a:ea typeface="Times New Roman" panose="02020603050405020304" pitchFamily="18" charset="0"/>
              </a:rPr>
              <a:t>Haar</a:t>
            </a:r>
            <a:r>
              <a:rPr lang="en-US" dirty="0">
                <a:solidFill>
                  <a:srgbClr val="000000"/>
                </a:solidFill>
                <a:latin typeface="Times New Roman" panose="02020603050405020304" pitchFamily="18" charset="0"/>
                <a:ea typeface="Times New Roman" panose="02020603050405020304" pitchFamily="18" charset="0"/>
              </a:rPr>
              <a:t> wavelet </a:t>
            </a:r>
            <a:endParaRPr lang="en-GB" dirty="0"/>
          </a:p>
        </p:txBody>
      </p:sp>
      <p:sp>
        <p:nvSpPr>
          <p:cNvPr id="9" name="Date Placeholder 8"/>
          <p:cNvSpPr>
            <a:spLocks noGrp="1"/>
          </p:cNvSpPr>
          <p:nvPr>
            <p:ph type="dt" sz="half" idx="10"/>
          </p:nvPr>
        </p:nvSpPr>
        <p:spPr/>
        <p:txBody>
          <a:bodyPr/>
          <a:lstStyle/>
          <a:p>
            <a:fld id="{3905CCFA-C21B-421E-B842-6EB8F1B9259F}" type="datetime1">
              <a:rPr lang="en-GB" smtClean="0"/>
              <a:t>13/10/2022</a:t>
            </a:fld>
            <a:endParaRPr lang="en-GB"/>
          </a:p>
        </p:txBody>
      </p:sp>
      <p:sp>
        <p:nvSpPr>
          <p:cNvPr id="11" name="Slide Number Placeholder 10"/>
          <p:cNvSpPr>
            <a:spLocks noGrp="1"/>
          </p:cNvSpPr>
          <p:nvPr>
            <p:ph type="sldNum" sz="quarter" idx="12"/>
          </p:nvPr>
        </p:nvSpPr>
        <p:spPr/>
        <p:txBody>
          <a:bodyPr/>
          <a:lstStyle/>
          <a:p>
            <a:fld id="{76F3291B-68D4-4AA1-835B-32AE751599F9}" type="slidenum">
              <a:rPr lang="en-GB" smtClean="0"/>
              <a:t>13</a:t>
            </a:fld>
            <a:endParaRPr lang="en-GB"/>
          </a:p>
        </p:txBody>
      </p:sp>
      <p:sp>
        <p:nvSpPr>
          <p:cNvPr id="13" name="Rectangle 12"/>
          <p:cNvSpPr/>
          <p:nvPr/>
        </p:nvSpPr>
        <p:spPr>
          <a:xfrm>
            <a:off x="4378037" y="0"/>
            <a:ext cx="4564256" cy="584775"/>
          </a:xfrm>
          <a:prstGeom prst="rect">
            <a:avLst/>
          </a:prstGeom>
        </p:spPr>
        <p:txBody>
          <a:bodyPr wrap="square">
            <a:spAutoFit/>
          </a:bodyPr>
          <a:lstStyle/>
          <a:p>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 and Discussions</a:t>
            </a:r>
            <a:endParaRPr lang="en-GB" sz="3200" dirty="0"/>
          </a:p>
        </p:txBody>
      </p:sp>
      <p:pic>
        <p:nvPicPr>
          <p:cNvPr id="2" name="Picture 1">
            <a:extLst>
              <a:ext uri="{FF2B5EF4-FFF2-40B4-BE49-F238E27FC236}">
                <a16:creationId xmlns:a16="http://schemas.microsoft.com/office/drawing/2014/main" id="{D099A4CB-854C-8F60-F429-A5B7B45DF6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2696" y="0"/>
            <a:ext cx="1349304" cy="838690"/>
          </a:xfrm>
          <a:prstGeom prst="rect">
            <a:avLst/>
          </a:prstGeom>
        </p:spPr>
      </p:pic>
    </p:spTree>
    <p:extLst>
      <p:ext uri="{BB962C8B-B14F-4D97-AF65-F5344CB8AC3E}">
        <p14:creationId xmlns:p14="http://schemas.microsoft.com/office/powerpoint/2010/main" val="18944241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6690" y="1074623"/>
            <a:ext cx="10418619" cy="2728439"/>
          </a:xfrm>
          <a:prstGeom prst="rect">
            <a:avLst/>
          </a:prstGeom>
        </p:spPr>
        <p:txBody>
          <a:bodyPr wrap="square">
            <a:spAutoFit/>
          </a:bodyPr>
          <a:lstStyle/>
          <a:p>
            <a:pPr algn="just">
              <a:lnSpc>
                <a:spcPct val="150000"/>
              </a:lnSpc>
              <a:spcAft>
                <a:spcPts val="1000"/>
              </a:spcAft>
            </a:pPr>
            <a:r>
              <a:rPr lang="en-US"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Findings</a:t>
            </a:r>
            <a:endParaRPr lang="en-GB" sz="2800" b="1"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tabLst>
                <a:tab pos="457200" algn="l"/>
              </a:tabLs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In most cases, the power spectrum starts from 0 for non-addicted and for addicted power spectrum starts not from 0.</a:t>
            </a:r>
          </a:p>
          <a:p>
            <a:pPr marL="342900" lvl="0" indent="-342900" algn="just">
              <a:lnSpc>
                <a:spcPct val="150000"/>
              </a:lnSpc>
              <a:spcAft>
                <a:spcPts val="0"/>
              </a:spcAft>
              <a:buFont typeface="+mj-lt"/>
              <a:buAutoNum type="arabicPeriod" startAt="2"/>
              <a:tabLst>
                <a:tab pos="457200" algn="l"/>
              </a:tabLst>
            </a:pPr>
            <a:r>
              <a:rPr lang="en-GB" sz="2800" dirty="0">
                <a:latin typeface="Times New Roman" panose="02020603050405020304" pitchFamily="18" charset="0"/>
                <a:ea typeface="Times New Roman" panose="02020603050405020304" pitchFamily="18" charset="0"/>
                <a:cs typeface="Times New Roman" panose="02020603050405020304" pitchFamily="18" charset="0"/>
              </a:rPr>
              <a:t>Comparing different wavelets, </a:t>
            </a:r>
            <a:r>
              <a:rPr lang="en-GB" sz="2800" dirty="0" err="1">
                <a:latin typeface="Times New Roman" panose="02020603050405020304" pitchFamily="18" charset="0"/>
                <a:ea typeface="Times New Roman" panose="02020603050405020304" pitchFamily="18" charset="0"/>
                <a:cs typeface="Times New Roman" panose="02020603050405020304" pitchFamily="18" charset="0"/>
              </a:rPr>
              <a:t>Haar</a:t>
            </a:r>
            <a:r>
              <a:rPr lang="en-GB" sz="2800" dirty="0">
                <a:latin typeface="Times New Roman" panose="02020603050405020304" pitchFamily="18" charset="0"/>
                <a:ea typeface="Times New Roman" panose="02020603050405020304" pitchFamily="18" charset="0"/>
                <a:cs typeface="Times New Roman" panose="02020603050405020304" pitchFamily="18" charset="0"/>
              </a:rPr>
              <a:t> wavelet gives a better result.</a:t>
            </a:r>
          </a:p>
        </p:txBody>
      </p:sp>
      <p:sp>
        <p:nvSpPr>
          <p:cNvPr id="4" name="Date Placeholder 3"/>
          <p:cNvSpPr>
            <a:spLocks noGrp="1"/>
          </p:cNvSpPr>
          <p:nvPr>
            <p:ph type="dt" sz="half" idx="10"/>
          </p:nvPr>
        </p:nvSpPr>
        <p:spPr/>
        <p:txBody>
          <a:bodyPr/>
          <a:lstStyle/>
          <a:p>
            <a:fld id="{9FA73E72-58CB-47CD-ACF8-39F1126514CF}" type="datetime1">
              <a:rPr lang="en-GB" smtClean="0"/>
              <a:t>13/10/2022</a:t>
            </a:fld>
            <a:endParaRPr lang="en-GB"/>
          </a:p>
        </p:txBody>
      </p:sp>
      <p:sp>
        <p:nvSpPr>
          <p:cNvPr id="6" name="Slide Number Placeholder 5"/>
          <p:cNvSpPr>
            <a:spLocks noGrp="1"/>
          </p:cNvSpPr>
          <p:nvPr>
            <p:ph type="sldNum" sz="quarter" idx="12"/>
          </p:nvPr>
        </p:nvSpPr>
        <p:spPr/>
        <p:txBody>
          <a:bodyPr/>
          <a:lstStyle/>
          <a:p>
            <a:fld id="{76F3291B-68D4-4AA1-835B-32AE751599F9}" type="slidenum">
              <a:rPr lang="en-GB" smtClean="0"/>
              <a:t>14</a:t>
            </a:fld>
            <a:endParaRPr lang="en-GB"/>
          </a:p>
        </p:txBody>
      </p:sp>
      <p:sp>
        <p:nvSpPr>
          <p:cNvPr id="8" name="Rectangle 7"/>
          <p:cNvSpPr/>
          <p:nvPr/>
        </p:nvSpPr>
        <p:spPr>
          <a:xfrm>
            <a:off x="4267200" y="136525"/>
            <a:ext cx="4675091" cy="584775"/>
          </a:xfrm>
          <a:prstGeom prst="rect">
            <a:avLst/>
          </a:prstGeom>
        </p:spPr>
        <p:txBody>
          <a:bodyPr wrap="square">
            <a:spAutoFit/>
          </a:bodyPr>
          <a:lstStyle/>
          <a:p>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 and Discussions</a:t>
            </a:r>
            <a:endParaRPr lang="en-GB" sz="3200" dirty="0"/>
          </a:p>
        </p:txBody>
      </p:sp>
      <p:pic>
        <p:nvPicPr>
          <p:cNvPr id="2" name="Picture 1">
            <a:extLst>
              <a:ext uri="{FF2B5EF4-FFF2-40B4-BE49-F238E27FC236}">
                <a16:creationId xmlns:a16="http://schemas.microsoft.com/office/drawing/2014/main" id="{A7DAB04A-25E2-FFBE-BD05-0EE7B0A4C4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2696" y="0"/>
            <a:ext cx="1349304" cy="938151"/>
          </a:xfrm>
          <a:prstGeom prst="rect">
            <a:avLst/>
          </a:prstGeom>
        </p:spPr>
      </p:pic>
    </p:spTree>
    <p:extLst>
      <p:ext uri="{BB962C8B-B14F-4D97-AF65-F5344CB8AC3E}">
        <p14:creationId xmlns:p14="http://schemas.microsoft.com/office/powerpoint/2010/main" val="2793936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474427"/>
            <a:ext cx="11665527" cy="523220"/>
          </a:xfrm>
          <a:prstGeom prst="rect">
            <a:avLst/>
          </a:prstGeom>
        </p:spPr>
        <p:txBody>
          <a:bodyPr wrap="square">
            <a:spAutoFit/>
          </a:bodyPr>
          <a:lstStyle/>
          <a:p>
            <a:r>
              <a:rPr lang="en-US" sz="2800" b="1" dirty="0">
                <a:latin typeface="Times New Roman" panose="02020603050405020304" pitchFamily="18" charset="0"/>
                <a:ea typeface="Times New Roman" panose="02020603050405020304" pitchFamily="18" charset="0"/>
              </a:rPr>
              <a:t>Peaks of wavelet features for Addicted People’s voice from different wavelet</a:t>
            </a:r>
            <a:endParaRPr lang="en-GB" sz="2800" b="1" dirty="0"/>
          </a:p>
        </p:txBody>
      </p:sp>
      <p:sp>
        <p:nvSpPr>
          <p:cNvPr id="5" name="Rectangle 4"/>
          <p:cNvSpPr/>
          <p:nvPr/>
        </p:nvSpPr>
        <p:spPr>
          <a:xfrm>
            <a:off x="-57708" y="930539"/>
            <a:ext cx="1584793" cy="458074"/>
          </a:xfrm>
          <a:prstGeom prst="rect">
            <a:avLst/>
          </a:prstGeom>
        </p:spPr>
        <p:txBody>
          <a:bodyPr wrap="none">
            <a:spAutoFit/>
          </a:bodyPr>
          <a:lstStyle/>
          <a:p>
            <a:pPr algn="just">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Sym2 Wavelet</a:t>
            </a:r>
            <a:endParaRPr lang="en-GB" dirty="0">
              <a:latin typeface="Times New Roman" panose="02020603050405020304" pitchFamily="18" charset="0"/>
              <a:ea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 y="1336687"/>
            <a:ext cx="12192000" cy="4898694"/>
          </a:xfrm>
          <a:prstGeom prst="rect">
            <a:avLst/>
          </a:prstGeom>
        </p:spPr>
      </p:pic>
      <p:sp>
        <p:nvSpPr>
          <p:cNvPr id="8" name="Rectangle 7"/>
          <p:cNvSpPr/>
          <p:nvPr/>
        </p:nvSpPr>
        <p:spPr>
          <a:xfrm>
            <a:off x="1711832" y="5866049"/>
            <a:ext cx="9641968"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Figure:</a:t>
            </a:r>
            <a:r>
              <a:rPr lang="en-US" dirty="0">
                <a:solidFill>
                  <a:srgbClr val="000000"/>
                </a:solidFill>
                <a:latin typeface="Times New Roman" panose="02020603050405020304" pitchFamily="18" charset="0"/>
                <a:ea typeface="Times New Roman" panose="02020603050405020304" pitchFamily="18" charset="0"/>
              </a:rPr>
              <a:t> Wavelet Features of Voice for Addicted people using Sym2 wavelet </a:t>
            </a:r>
            <a:endParaRPr lang="en-GB" dirty="0"/>
          </a:p>
        </p:txBody>
      </p:sp>
      <p:sp>
        <p:nvSpPr>
          <p:cNvPr id="9" name="Date Placeholder 8"/>
          <p:cNvSpPr>
            <a:spLocks noGrp="1"/>
          </p:cNvSpPr>
          <p:nvPr>
            <p:ph type="dt" sz="half" idx="10"/>
          </p:nvPr>
        </p:nvSpPr>
        <p:spPr/>
        <p:txBody>
          <a:bodyPr/>
          <a:lstStyle/>
          <a:p>
            <a:fld id="{79A192F3-2988-4F41-808E-F8E966C9C97C}" type="datetime1">
              <a:rPr lang="en-GB" smtClean="0"/>
              <a:t>13/10/2022</a:t>
            </a:fld>
            <a:endParaRPr lang="en-GB"/>
          </a:p>
        </p:txBody>
      </p:sp>
      <p:sp>
        <p:nvSpPr>
          <p:cNvPr id="11" name="Slide Number Placeholder 10"/>
          <p:cNvSpPr>
            <a:spLocks noGrp="1"/>
          </p:cNvSpPr>
          <p:nvPr>
            <p:ph type="sldNum" sz="quarter" idx="12"/>
          </p:nvPr>
        </p:nvSpPr>
        <p:spPr/>
        <p:txBody>
          <a:bodyPr/>
          <a:lstStyle/>
          <a:p>
            <a:fld id="{76F3291B-68D4-4AA1-835B-32AE751599F9}" type="slidenum">
              <a:rPr lang="en-GB" smtClean="0"/>
              <a:t>15</a:t>
            </a:fld>
            <a:endParaRPr lang="en-GB"/>
          </a:p>
        </p:txBody>
      </p:sp>
      <p:sp>
        <p:nvSpPr>
          <p:cNvPr id="13" name="Rectangle 12"/>
          <p:cNvSpPr/>
          <p:nvPr/>
        </p:nvSpPr>
        <p:spPr>
          <a:xfrm>
            <a:off x="4599710" y="39423"/>
            <a:ext cx="4536944" cy="584775"/>
          </a:xfrm>
          <a:prstGeom prst="rect">
            <a:avLst/>
          </a:prstGeom>
        </p:spPr>
        <p:txBody>
          <a:bodyPr wrap="square">
            <a:spAutoFit/>
          </a:bodyPr>
          <a:lstStyle/>
          <a:p>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 and Discussions</a:t>
            </a:r>
            <a:endParaRPr lang="en-GB" sz="3200" dirty="0"/>
          </a:p>
        </p:txBody>
      </p:sp>
      <p:pic>
        <p:nvPicPr>
          <p:cNvPr id="2" name="Picture 1">
            <a:extLst>
              <a:ext uri="{FF2B5EF4-FFF2-40B4-BE49-F238E27FC236}">
                <a16:creationId xmlns:a16="http://schemas.microsoft.com/office/drawing/2014/main" id="{3B5C730F-627B-018A-3F2B-20E10ED4BB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2694" y="0"/>
            <a:ext cx="1349304" cy="622619"/>
          </a:xfrm>
          <a:prstGeom prst="rect">
            <a:avLst/>
          </a:prstGeom>
        </p:spPr>
      </p:pic>
    </p:spTree>
    <p:extLst>
      <p:ext uri="{BB962C8B-B14F-4D97-AF65-F5344CB8AC3E}">
        <p14:creationId xmlns:p14="http://schemas.microsoft.com/office/powerpoint/2010/main" val="2787687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177" y="426353"/>
            <a:ext cx="1685478" cy="507831"/>
          </a:xfrm>
          <a:prstGeom prst="rect">
            <a:avLst/>
          </a:prstGeom>
        </p:spPr>
        <p:txBody>
          <a:bodyPr wrap="square">
            <a:spAutoFit/>
          </a:bodyPr>
          <a:lstStyle/>
          <a:p>
            <a:pPr algn="just">
              <a:lnSpc>
                <a:spcPct val="150000"/>
              </a:lnSpc>
              <a:spcAft>
                <a:spcPts val="1000"/>
              </a:spcAft>
            </a:pPr>
            <a:r>
              <a:rPr lang="en-US" b="1"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Haar</a:t>
            </a:r>
            <a:r>
              <a:rPr lang="en-US" b="1" dirty="0">
                <a:solidFill>
                  <a:srgbClr val="000000"/>
                </a:solidFill>
                <a:latin typeface="Times New Roman" panose="02020603050405020304" pitchFamily="18" charset="0"/>
                <a:ea typeface="Calibri" panose="020F0502020204030204" pitchFamily="34" charset="0"/>
                <a:cs typeface="Arial" panose="020B0604020202020204" pitchFamily="34" charset="0"/>
              </a:rPr>
              <a:t> Wavelet</a:t>
            </a:r>
            <a:endParaRPr lang="en-GB" sz="1100" b="1" dirty="0">
              <a:solidFill>
                <a:srgbClr val="4472C4"/>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1023746"/>
            <a:ext cx="12192000" cy="5505042"/>
          </a:xfrm>
          <a:prstGeom prst="rect">
            <a:avLst/>
          </a:prstGeom>
        </p:spPr>
      </p:pic>
      <p:sp>
        <p:nvSpPr>
          <p:cNvPr id="6" name="Rectangle 5"/>
          <p:cNvSpPr/>
          <p:nvPr/>
        </p:nvSpPr>
        <p:spPr>
          <a:xfrm>
            <a:off x="1745673" y="6071134"/>
            <a:ext cx="8908472"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Figure: </a:t>
            </a:r>
            <a:r>
              <a:rPr lang="en-US" dirty="0">
                <a:solidFill>
                  <a:srgbClr val="000000"/>
                </a:solidFill>
                <a:latin typeface="Times New Roman" panose="02020603050405020304" pitchFamily="18" charset="0"/>
                <a:ea typeface="Times New Roman" panose="02020603050405020304" pitchFamily="18" charset="0"/>
              </a:rPr>
              <a:t>Wavelet Features of Voice for Addicted people using </a:t>
            </a:r>
            <a:r>
              <a:rPr lang="en-US" dirty="0" err="1">
                <a:solidFill>
                  <a:srgbClr val="000000"/>
                </a:solidFill>
                <a:latin typeface="Times New Roman" panose="02020603050405020304" pitchFamily="18" charset="0"/>
                <a:ea typeface="Times New Roman" panose="02020603050405020304" pitchFamily="18" charset="0"/>
              </a:rPr>
              <a:t>Haar</a:t>
            </a:r>
            <a:r>
              <a:rPr lang="en-US" dirty="0">
                <a:solidFill>
                  <a:srgbClr val="000000"/>
                </a:solidFill>
                <a:latin typeface="Times New Roman" panose="02020603050405020304" pitchFamily="18" charset="0"/>
                <a:ea typeface="Times New Roman" panose="02020603050405020304" pitchFamily="18" charset="0"/>
              </a:rPr>
              <a:t> wavelet</a:t>
            </a:r>
            <a:endParaRPr lang="en-GB" dirty="0"/>
          </a:p>
        </p:txBody>
      </p:sp>
      <p:sp>
        <p:nvSpPr>
          <p:cNvPr id="7" name="Date Placeholder 6"/>
          <p:cNvSpPr>
            <a:spLocks noGrp="1"/>
          </p:cNvSpPr>
          <p:nvPr>
            <p:ph type="dt" sz="half" idx="10"/>
          </p:nvPr>
        </p:nvSpPr>
        <p:spPr/>
        <p:txBody>
          <a:bodyPr/>
          <a:lstStyle/>
          <a:p>
            <a:fld id="{85F9AB93-D0BE-4206-A550-150BD162ADF9}" type="datetime1">
              <a:rPr lang="en-GB" smtClean="0"/>
              <a:t>13/10/2022</a:t>
            </a:fld>
            <a:endParaRPr lang="en-GB"/>
          </a:p>
        </p:txBody>
      </p:sp>
      <p:sp>
        <p:nvSpPr>
          <p:cNvPr id="9" name="Slide Number Placeholder 8"/>
          <p:cNvSpPr>
            <a:spLocks noGrp="1"/>
          </p:cNvSpPr>
          <p:nvPr>
            <p:ph type="sldNum" sz="quarter" idx="12"/>
          </p:nvPr>
        </p:nvSpPr>
        <p:spPr/>
        <p:txBody>
          <a:bodyPr/>
          <a:lstStyle/>
          <a:p>
            <a:fld id="{76F3291B-68D4-4AA1-835B-32AE751599F9}" type="slidenum">
              <a:rPr lang="en-GB" smtClean="0"/>
              <a:t>16</a:t>
            </a:fld>
            <a:endParaRPr lang="en-GB"/>
          </a:p>
        </p:txBody>
      </p:sp>
      <p:sp>
        <p:nvSpPr>
          <p:cNvPr id="11" name="Rectangle 10"/>
          <p:cNvSpPr/>
          <p:nvPr/>
        </p:nvSpPr>
        <p:spPr>
          <a:xfrm>
            <a:off x="4502728" y="53232"/>
            <a:ext cx="4921010" cy="584775"/>
          </a:xfrm>
          <a:prstGeom prst="rect">
            <a:avLst/>
          </a:prstGeom>
        </p:spPr>
        <p:txBody>
          <a:bodyPr wrap="square">
            <a:spAutoFit/>
          </a:bodyPr>
          <a:lstStyle/>
          <a:p>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 and Discussions</a:t>
            </a:r>
            <a:endParaRPr lang="en-GB" sz="3200" dirty="0"/>
          </a:p>
        </p:txBody>
      </p:sp>
      <p:pic>
        <p:nvPicPr>
          <p:cNvPr id="2" name="Picture 1">
            <a:extLst>
              <a:ext uri="{FF2B5EF4-FFF2-40B4-BE49-F238E27FC236}">
                <a16:creationId xmlns:a16="http://schemas.microsoft.com/office/drawing/2014/main" id="{8C53174B-8B4F-5E65-049A-C00B399EAB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2696" y="0"/>
            <a:ext cx="1349304" cy="934184"/>
          </a:xfrm>
          <a:prstGeom prst="rect">
            <a:avLst/>
          </a:prstGeom>
        </p:spPr>
      </p:pic>
    </p:spTree>
    <p:extLst>
      <p:ext uri="{BB962C8B-B14F-4D97-AF65-F5344CB8AC3E}">
        <p14:creationId xmlns:p14="http://schemas.microsoft.com/office/powerpoint/2010/main" val="23748524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2084"/>
            <a:ext cx="10654145" cy="461665"/>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Peaks of wavelet features for Non-addicted People’s voice from different wavelet</a:t>
            </a:r>
            <a:endParaRPr lang="en-GB" sz="2400" b="1" dirty="0"/>
          </a:p>
        </p:txBody>
      </p:sp>
      <p:sp>
        <p:nvSpPr>
          <p:cNvPr id="5" name="Rectangle 4"/>
          <p:cNvSpPr/>
          <p:nvPr/>
        </p:nvSpPr>
        <p:spPr>
          <a:xfrm>
            <a:off x="-57708" y="810940"/>
            <a:ext cx="1584793" cy="458074"/>
          </a:xfrm>
          <a:prstGeom prst="rect">
            <a:avLst/>
          </a:prstGeom>
        </p:spPr>
        <p:txBody>
          <a:bodyPr wrap="none">
            <a:spAutoFit/>
          </a:bodyPr>
          <a:lstStyle/>
          <a:p>
            <a:pPr algn="just">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Sym2 Wavelet</a:t>
            </a:r>
            <a:endParaRPr lang="en-GB" dirty="0">
              <a:latin typeface="Times New Roman" panose="02020603050405020304" pitchFamily="18" charset="0"/>
              <a:ea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0" y="1222882"/>
            <a:ext cx="12192000" cy="4771766"/>
          </a:xfrm>
          <a:prstGeom prst="rect">
            <a:avLst/>
          </a:prstGeom>
        </p:spPr>
      </p:pic>
      <p:sp>
        <p:nvSpPr>
          <p:cNvPr id="8" name="Rectangle 7"/>
          <p:cNvSpPr/>
          <p:nvPr/>
        </p:nvSpPr>
        <p:spPr>
          <a:xfrm>
            <a:off x="1731818" y="5990833"/>
            <a:ext cx="8728364"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Figure:</a:t>
            </a:r>
            <a:r>
              <a:rPr lang="en-US" dirty="0">
                <a:solidFill>
                  <a:srgbClr val="000000"/>
                </a:solidFill>
                <a:latin typeface="Times New Roman" panose="02020603050405020304" pitchFamily="18" charset="0"/>
                <a:ea typeface="Times New Roman" panose="02020603050405020304" pitchFamily="18" charset="0"/>
              </a:rPr>
              <a:t> Wavelet Features of Voice of Non-addicted people using Sym2 wavelet</a:t>
            </a:r>
            <a:endParaRPr lang="en-GB" dirty="0"/>
          </a:p>
        </p:txBody>
      </p:sp>
      <p:sp>
        <p:nvSpPr>
          <p:cNvPr id="9" name="Date Placeholder 8"/>
          <p:cNvSpPr>
            <a:spLocks noGrp="1"/>
          </p:cNvSpPr>
          <p:nvPr>
            <p:ph type="dt" sz="half" idx="10"/>
          </p:nvPr>
        </p:nvSpPr>
        <p:spPr/>
        <p:txBody>
          <a:bodyPr/>
          <a:lstStyle/>
          <a:p>
            <a:fld id="{20ADB0EE-7247-4B43-BA7A-978DA17B908D}" type="datetime1">
              <a:rPr lang="en-GB" smtClean="0"/>
              <a:t>13/10/2022</a:t>
            </a:fld>
            <a:endParaRPr lang="en-GB"/>
          </a:p>
        </p:txBody>
      </p:sp>
      <p:sp>
        <p:nvSpPr>
          <p:cNvPr id="11" name="Slide Number Placeholder 10"/>
          <p:cNvSpPr>
            <a:spLocks noGrp="1"/>
          </p:cNvSpPr>
          <p:nvPr>
            <p:ph type="sldNum" sz="quarter" idx="12"/>
          </p:nvPr>
        </p:nvSpPr>
        <p:spPr/>
        <p:txBody>
          <a:bodyPr/>
          <a:lstStyle/>
          <a:p>
            <a:fld id="{76F3291B-68D4-4AA1-835B-32AE751599F9}" type="slidenum">
              <a:rPr lang="en-GB" smtClean="0"/>
              <a:t>17</a:t>
            </a:fld>
            <a:endParaRPr lang="en-GB"/>
          </a:p>
        </p:txBody>
      </p:sp>
      <p:sp>
        <p:nvSpPr>
          <p:cNvPr id="13" name="Rectangle 12"/>
          <p:cNvSpPr/>
          <p:nvPr/>
        </p:nvSpPr>
        <p:spPr>
          <a:xfrm>
            <a:off x="4502728" y="-32728"/>
            <a:ext cx="4840188" cy="584775"/>
          </a:xfrm>
          <a:prstGeom prst="rect">
            <a:avLst/>
          </a:prstGeom>
        </p:spPr>
        <p:txBody>
          <a:bodyPr wrap="square">
            <a:spAutoFit/>
          </a:bodyPr>
          <a:lstStyle/>
          <a:p>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 and Discussions</a:t>
            </a:r>
            <a:endParaRPr lang="en-GB" sz="3200" dirty="0"/>
          </a:p>
        </p:txBody>
      </p:sp>
      <p:pic>
        <p:nvPicPr>
          <p:cNvPr id="2" name="Picture 1">
            <a:extLst>
              <a:ext uri="{FF2B5EF4-FFF2-40B4-BE49-F238E27FC236}">
                <a16:creationId xmlns:a16="http://schemas.microsoft.com/office/drawing/2014/main" id="{3848E274-A31B-A664-2163-2A57DCCAFE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2696" y="0"/>
            <a:ext cx="1349304" cy="913749"/>
          </a:xfrm>
          <a:prstGeom prst="rect">
            <a:avLst/>
          </a:prstGeom>
        </p:spPr>
      </p:pic>
    </p:spTree>
    <p:extLst>
      <p:ext uri="{BB962C8B-B14F-4D97-AF65-F5344CB8AC3E}">
        <p14:creationId xmlns:p14="http://schemas.microsoft.com/office/powerpoint/2010/main" val="30422355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98580"/>
            <a:ext cx="1759527" cy="507831"/>
          </a:xfrm>
          <a:prstGeom prst="rect">
            <a:avLst/>
          </a:prstGeom>
        </p:spPr>
        <p:txBody>
          <a:bodyPr wrap="square">
            <a:spAutoFit/>
          </a:bodyPr>
          <a:lstStyle/>
          <a:p>
            <a:pPr algn="just">
              <a:lnSpc>
                <a:spcPct val="150000"/>
              </a:lnSpc>
              <a:spcAft>
                <a:spcPts val="1000"/>
              </a:spcAft>
            </a:pPr>
            <a:r>
              <a:rPr lang="en-US" b="1"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Haar</a:t>
            </a:r>
            <a:r>
              <a:rPr lang="en-US" b="1" dirty="0">
                <a:solidFill>
                  <a:srgbClr val="000000"/>
                </a:solidFill>
                <a:latin typeface="Times New Roman" panose="02020603050405020304" pitchFamily="18" charset="0"/>
                <a:ea typeface="Calibri" panose="020F0502020204030204" pitchFamily="34" charset="0"/>
                <a:cs typeface="Arial" panose="020B0604020202020204" pitchFamily="34" charset="0"/>
              </a:rPr>
              <a:t> Wavelet</a:t>
            </a:r>
            <a:endParaRPr lang="en-GB" sz="1100" b="1" dirty="0">
              <a:solidFill>
                <a:srgbClr val="4472C4"/>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893126"/>
            <a:ext cx="12192000" cy="5712860"/>
          </a:xfrm>
          <a:prstGeom prst="rect">
            <a:avLst/>
          </a:prstGeom>
        </p:spPr>
      </p:pic>
      <p:sp>
        <p:nvSpPr>
          <p:cNvPr id="6" name="Rectangle 5"/>
          <p:cNvSpPr/>
          <p:nvPr/>
        </p:nvSpPr>
        <p:spPr>
          <a:xfrm>
            <a:off x="1759527" y="6166713"/>
            <a:ext cx="8659090"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Figure:</a:t>
            </a:r>
            <a:r>
              <a:rPr lang="en-US" dirty="0">
                <a:solidFill>
                  <a:srgbClr val="000000"/>
                </a:solidFill>
                <a:latin typeface="Times New Roman" panose="02020603050405020304" pitchFamily="18" charset="0"/>
                <a:ea typeface="Times New Roman" panose="02020603050405020304" pitchFamily="18" charset="0"/>
              </a:rPr>
              <a:t> Wavelet Features of Voice of Non-addicted people using </a:t>
            </a:r>
            <a:r>
              <a:rPr lang="en-US" dirty="0" err="1">
                <a:solidFill>
                  <a:srgbClr val="000000"/>
                </a:solidFill>
                <a:latin typeface="Times New Roman" panose="02020603050405020304" pitchFamily="18" charset="0"/>
                <a:ea typeface="Times New Roman" panose="02020603050405020304" pitchFamily="18" charset="0"/>
              </a:rPr>
              <a:t>Haar</a:t>
            </a:r>
            <a:r>
              <a:rPr lang="en-US" dirty="0">
                <a:solidFill>
                  <a:srgbClr val="000000"/>
                </a:solidFill>
                <a:latin typeface="Times New Roman" panose="02020603050405020304" pitchFamily="18" charset="0"/>
                <a:ea typeface="Times New Roman" panose="02020603050405020304" pitchFamily="18" charset="0"/>
              </a:rPr>
              <a:t> wavelet </a:t>
            </a:r>
            <a:endParaRPr lang="en-GB" dirty="0"/>
          </a:p>
        </p:txBody>
      </p:sp>
      <p:sp>
        <p:nvSpPr>
          <p:cNvPr id="7" name="Date Placeholder 6"/>
          <p:cNvSpPr>
            <a:spLocks noGrp="1"/>
          </p:cNvSpPr>
          <p:nvPr>
            <p:ph type="dt" sz="half" idx="10"/>
          </p:nvPr>
        </p:nvSpPr>
        <p:spPr/>
        <p:txBody>
          <a:bodyPr/>
          <a:lstStyle/>
          <a:p>
            <a:fld id="{70A989F8-52DE-4991-881C-A3387744D5D4}" type="datetime1">
              <a:rPr lang="en-GB" smtClean="0"/>
              <a:t>13/10/2022</a:t>
            </a:fld>
            <a:endParaRPr lang="en-GB"/>
          </a:p>
        </p:txBody>
      </p:sp>
      <p:sp>
        <p:nvSpPr>
          <p:cNvPr id="9" name="Slide Number Placeholder 8"/>
          <p:cNvSpPr>
            <a:spLocks noGrp="1"/>
          </p:cNvSpPr>
          <p:nvPr>
            <p:ph type="sldNum" sz="quarter" idx="12"/>
          </p:nvPr>
        </p:nvSpPr>
        <p:spPr/>
        <p:txBody>
          <a:bodyPr/>
          <a:lstStyle/>
          <a:p>
            <a:fld id="{76F3291B-68D4-4AA1-835B-32AE751599F9}" type="slidenum">
              <a:rPr lang="en-GB" smtClean="0"/>
              <a:t>18</a:t>
            </a:fld>
            <a:endParaRPr lang="en-GB"/>
          </a:p>
        </p:txBody>
      </p:sp>
      <p:sp>
        <p:nvSpPr>
          <p:cNvPr id="11" name="Rectangle 10"/>
          <p:cNvSpPr/>
          <p:nvPr/>
        </p:nvSpPr>
        <p:spPr>
          <a:xfrm>
            <a:off x="4502727" y="49006"/>
            <a:ext cx="4758219" cy="584775"/>
          </a:xfrm>
          <a:prstGeom prst="rect">
            <a:avLst/>
          </a:prstGeom>
        </p:spPr>
        <p:txBody>
          <a:bodyPr wrap="square">
            <a:spAutoFit/>
          </a:bodyPr>
          <a:lstStyle/>
          <a:p>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 and Discussions</a:t>
            </a:r>
            <a:endParaRPr lang="en-GB" sz="3200" dirty="0"/>
          </a:p>
        </p:txBody>
      </p:sp>
      <p:pic>
        <p:nvPicPr>
          <p:cNvPr id="2" name="Picture 1">
            <a:extLst>
              <a:ext uri="{FF2B5EF4-FFF2-40B4-BE49-F238E27FC236}">
                <a16:creationId xmlns:a16="http://schemas.microsoft.com/office/drawing/2014/main" id="{4D100EB2-9BDF-A3C7-2371-ECA7B5E04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2696" y="0"/>
            <a:ext cx="1349304" cy="893126"/>
          </a:xfrm>
          <a:prstGeom prst="rect">
            <a:avLst/>
          </a:prstGeom>
        </p:spPr>
      </p:pic>
    </p:spTree>
    <p:extLst>
      <p:ext uri="{BB962C8B-B14F-4D97-AF65-F5344CB8AC3E}">
        <p14:creationId xmlns:p14="http://schemas.microsoft.com/office/powerpoint/2010/main" val="23664172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1162" y="741655"/>
            <a:ext cx="11540837" cy="3416320"/>
          </a:xfrm>
          <a:prstGeom prst="rect">
            <a:avLst/>
          </a:prstGeom>
        </p:spPr>
        <p:txBody>
          <a:bodyPr wrap="square">
            <a:spAutoFit/>
          </a:bodyPr>
          <a:lstStyle/>
          <a:p>
            <a:pPr algn="just">
              <a:lnSpc>
                <a:spcPct val="150000"/>
              </a:lnSpc>
              <a:spcAft>
                <a:spcPts val="0"/>
              </a:spcAft>
            </a:pPr>
            <a:r>
              <a:rPr lang="en-US" sz="3200" b="1">
                <a:solidFill>
                  <a:srgbClr val="000000"/>
                </a:solidFill>
                <a:effectLst/>
                <a:latin typeface="Times New Roman" panose="02020603050405020304" pitchFamily="18" charset="0"/>
                <a:ea typeface="Times New Roman" panose="02020603050405020304" pitchFamily="18" charset="0"/>
              </a:rPr>
              <a:t>Findings</a:t>
            </a:r>
            <a:endParaRPr lang="en-GB" sz="320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mj-lt"/>
              <a:buAutoNum type="arabicPeriod"/>
              <a:tabLst>
                <a:tab pos="457200" algn="l"/>
              </a:tabLst>
            </a:pPr>
            <a:r>
              <a:rPr lang="en-GB" sz="2800">
                <a:latin typeface="Times New Roman" panose="02020603050405020304" pitchFamily="18" charset="0"/>
                <a:ea typeface="Times New Roman" panose="02020603050405020304" pitchFamily="18" charset="0"/>
              </a:rPr>
              <a:t>We find that in those people who are addicted to alcohol or cannabis, the wavelet spectrum value is higher than non-addicted.</a:t>
            </a:r>
          </a:p>
          <a:p>
            <a:pPr marL="342900" lvl="0" indent="-342900" algn="just">
              <a:lnSpc>
                <a:spcPct val="150000"/>
              </a:lnSpc>
              <a:spcAft>
                <a:spcPts val="0"/>
              </a:spcAft>
              <a:buFont typeface="+mj-lt"/>
              <a:buAutoNum type="arabicPeriod" startAt="2"/>
              <a:tabLst>
                <a:tab pos="457200" algn="l"/>
              </a:tabLst>
            </a:pPr>
            <a:r>
              <a:rPr lang="en-GB" sz="2800">
                <a:latin typeface="Times New Roman" panose="02020603050405020304" pitchFamily="18" charset="0"/>
                <a:ea typeface="Times New Roman" panose="02020603050405020304" pitchFamily="18" charset="0"/>
              </a:rPr>
              <a:t>For addicted people, the high spectrum length is greater than non-addicted people.</a:t>
            </a:r>
            <a:endParaRPr lang="en-GB" sz="2800" dirty="0">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fld id="{DC18F95A-14B4-499B-A841-F0DEFAB98069}" type="datetime1">
              <a:rPr lang="en-GB" smtClean="0"/>
              <a:t>13/10/2022</a:t>
            </a:fld>
            <a:endParaRPr lang="en-GB"/>
          </a:p>
        </p:txBody>
      </p:sp>
      <p:sp>
        <p:nvSpPr>
          <p:cNvPr id="6" name="Slide Number Placeholder 5"/>
          <p:cNvSpPr>
            <a:spLocks noGrp="1"/>
          </p:cNvSpPr>
          <p:nvPr>
            <p:ph type="sldNum" sz="quarter" idx="12"/>
          </p:nvPr>
        </p:nvSpPr>
        <p:spPr/>
        <p:txBody>
          <a:bodyPr/>
          <a:lstStyle/>
          <a:p>
            <a:fld id="{76F3291B-68D4-4AA1-835B-32AE751599F9}" type="slidenum">
              <a:rPr lang="en-GB" smtClean="0"/>
              <a:t>19</a:t>
            </a:fld>
            <a:endParaRPr lang="en-GB"/>
          </a:p>
        </p:txBody>
      </p:sp>
      <p:sp>
        <p:nvSpPr>
          <p:cNvPr id="8" name="Rectangle 7"/>
          <p:cNvSpPr/>
          <p:nvPr/>
        </p:nvSpPr>
        <p:spPr>
          <a:xfrm>
            <a:off x="4516582" y="13855"/>
            <a:ext cx="4605819" cy="584775"/>
          </a:xfrm>
          <a:prstGeom prst="rect">
            <a:avLst/>
          </a:prstGeom>
        </p:spPr>
        <p:txBody>
          <a:bodyPr wrap="square">
            <a:spAutoFit/>
          </a:bodyPr>
          <a:lstStyle/>
          <a:p>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 and Discussions</a:t>
            </a:r>
            <a:endParaRPr lang="en-GB" sz="3200" dirty="0"/>
          </a:p>
        </p:txBody>
      </p:sp>
      <p:pic>
        <p:nvPicPr>
          <p:cNvPr id="2" name="Picture 1">
            <a:extLst>
              <a:ext uri="{FF2B5EF4-FFF2-40B4-BE49-F238E27FC236}">
                <a16:creationId xmlns:a16="http://schemas.microsoft.com/office/drawing/2014/main" id="{35CF2520-5600-2DA3-A4E2-2ADA81BC8A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2695" y="0"/>
            <a:ext cx="1349304" cy="890649"/>
          </a:xfrm>
          <a:prstGeom prst="rect">
            <a:avLst/>
          </a:prstGeom>
        </p:spPr>
      </p:pic>
    </p:spTree>
    <p:extLst>
      <p:ext uri="{BB962C8B-B14F-4D97-AF65-F5344CB8AC3E}">
        <p14:creationId xmlns:p14="http://schemas.microsoft.com/office/powerpoint/2010/main" val="37721219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37717" cy="715530"/>
          </a:xfrm>
        </p:spPr>
        <p:txBody>
          <a:bodyPr>
            <a:normAutofit/>
          </a:bodyPr>
          <a:lstStyle/>
          <a:p>
            <a:pPr algn="ctr"/>
            <a:r>
              <a:rPr lang="en-US" sz="3200" b="1" dirty="0">
                <a:latin typeface="Times New Roman" panose="02020603050405020304" pitchFamily="18" charset="0"/>
                <a:cs typeface="Times New Roman" panose="02020603050405020304" pitchFamily="18" charset="0"/>
              </a:rPr>
              <a:t>Outlines</a:t>
            </a:r>
            <a:endParaRPr lang="en-GB" sz="32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606BD171-6026-4868-95A1-DE16420F4CA6}" type="datetime1">
              <a:rPr lang="en-GB" smtClean="0"/>
              <a:t>13/10/2022</a:t>
            </a:fld>
            <a:endParaRPr lang="en-GB"/>
          </a:p>
        </p:txBody>
      </p:sp>
      <p:sp>
        <p:nvSpPr>
          <p:cNvPr id="7" name="Slide Number Placeholder 6"/>
          <p:cNvSpPr>
            <a:spLocks noGrp="1"/>
          </p:cNvSpPr>
          <p:nvPr>
            <p:ph type="sldNum" sz="quarter" idx="12"/>
          </p:nvPr>
        </p:nvSpPr>
        <p:spPr/>
        <p:txBody>
          <a:bodyPr/>
          <a:lstStyle/>
          <a:p>
            <a:fld id="{76F3291B-68D4-4AA1-835B-32AE751599F9}" type="slidenum">
              <a:rPr lang="en-GB" smtClean="0"/>
              <a:t>2</a:t>
            </a:fld>
            <a:endParaRPr lang="en-GB"/>
          </a:p>
        </p:txBody>
      </p:sp>
      <p:graphicFrame>
        <p:nvGraphicFramePr>
          <p:cNvPr id="4" name="Table 3"/>
          <p:cNvGraphicFramePr>
            <a:graphicFrameLocks noGrp="1"/>
          </p:cNvGraphicFramePr>
          <p:nvPr>
            <p:extLst>
              <p:ext uri="{D42A27DB-BD31-4B8C-83A1-F6EECF244321}">
                <p14:modId xmlns:p14="http://schemas.microsoft.com/office/powerpoint/2010/main" val="752032918"/>
              </p:ext>
            </p:extLst>
          </p:nvPr>
        </p:nvGraphicFramePr>
        <p:xfrm>
          <a:off x="0" y="886691"/>
          <a:ext cx="12192000" cy="5361709"/>
        </p:xfrm>
        <a:graphic>
          <a:graphicData uri="http://schemas.openxmlformats.org/drawingml/2006/table">
            <a:tbl>
              <a:tblPr/>
              <a:tblGrid>
                <a:gridCol w="12192000">
                  <a:extLst>
                    <a:ext uri="{9D8B030D-6E8A-4147-A177-3AD203B41FA5}">
                      <a16:colId xmlns:a16="http://schemas.microsoft.com/office/drawing/2014/main" val="2970926580"/>
                    </a:ext>
                  </a:extLst>
                </a:gridCol>
              </a:tblGrid>
              <a:tr h="5361709">
                <a:tc>
                  <a:txBody>
                    <a:bodyPr/>
                    <a:lstStyle/>
                    <a:p>
                      <a:pPr marL="285750" indent="-28575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Different type of wavelets</a:t>
                      </a:r>
                    </a:p>
                    <a:p>
                      <a:pPr marL="285750" indent="-285750">
                        <a:lnSpc>
                          <a:spcPct val="150000"/>
                        </a:lnSpc>
                        <a:buFont typeface="Wingdings" panose="05000000000000000000" pitchFamily="2" charset="2"/>
                        <a:buChar char="q"/>
                      </a:pPr>
                      <a:r>
                        <a:rPr lang="en-US" sz="2800" b="0" dirty="0">
                          <a:latin typeface="Times New Roman" panose="02020603050405020304" pitchFamily="18" charset="0"/>
                          <a:ea typeface="Times New Roman" panose="02020603050405020304" pitchFamily="18" charset="0"/>
                        </a:rPr>
                        <a:t>Disorders of drug use</a:t>
                      </a:r>
                      <a:endParaRPr lang="en-GB" sz="2800" b="0" dirty="0">
                        <a:latin typeface="+mn-lt"/>
                        <a:ea typeface="+mn-ea"/>
                      </a:endParaRPr>
                    </a:p>
                    <a:p>
                      <a:pPr marL="285750" indent="-28575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Methodology</a:t>
                      </a:r>
                    </a:p>
                    <a:p>
                      <a:pPr marL="285750" indent="-28575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Results and discussion </a:t>
                      </a:r>
                    </a:p>
                    <a:p>
                      <a:pPr marL="285750" indent="-28575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References</a:t>
                      </a:r>
                    </a:p>
                    <a:p>
                      <a:endParaRPr lang="en-GB"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988634071"/>
                  </a:ext>
                </a:extLst>
              </a:tr>
            </a:tbl>
          </a:graphicData>
        </a:graphic>
      </p:graphicFrame>
      <p:pic>
        <p:nvPicPr>
          <p:cNvPr id="3" name="Picture 2">
            <a:extLst>
              <a:ext uri="{FF2B5EF4-FFF2-40B4-BE49-F238E27FC236}">
                <a16:creationId xmlns:a16="http://schemas.microsoft.com/office/drawing/2014/main" id="{16A2B02E-03DD-8C89-F6D8-27CADAD6C0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2696" y="17124"/>
            <a:ext cx="1349304" cy="869567"/>
          </a:xfrm>
          <a:prstGeom prst="rect">
            <a:avLst/>
          </a:prstGeom>
        </p:spPr>
      </p:pic>
    </p:spTree>
    <p:extLst>
      <p:ext uri="{BB962C8B-B14F-4D97-AF65-F5344CB8AC3E}">
        <p14:creationId xmlns:p14="http://schemas.microsoft.com/office/powerpoint/2010/main" val="3460423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84273"/>
            <a:ext cx="9476509" cy="461665"/>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Calculation PSNR and SNR value for Non-addicted People</a:t>
            </a:r>
            <a:endParaRPr lang="en-GB" sz="2400" b="1" dirty="0"/>
          </a:p>
        </p:txBody>
      </p:sp>
      <p:graphicFrame>
        <p:nvGraphicFramePr>
          <p:cNvPr id="5" name="Table 4"/>
          <p:cNvGraphicFramePr>
            <a:graphicFrameLocks noGrp="1"/>
          </p:cNvGraphicFramePr>
          <p:nvPr>
            <p:extLst>
              <p:ext uri="{D42A27DB-BD31-4B8C-83A1-F6EECF244321}">
                <p14:modId xmlns:p14="http://schemas.microsoft.com/office/powerpoint/2010/main" val="556613872"/>
              </p:ext>
            </p:extLst>
          </p:nvPr>
        </p:nvGraphicFramePr>
        <p:xfrm>
          <a:off x="443863" y="1171246"/>
          <a:ext cx="11318646" cy="1781013"/>
        </p:xfrm>
        <a:graphic>
          <a:graphicData uri="http://schemas.openxmlformats.org/drawingml/2006/table">
            <a:tbl>
              <a:tblPr firstRow="1" firstCol="1" bandRow="1">
                <a:tableStyleId>{5C22544A-7EE6-4342-B048-85BDC9FD1C3A}</a:tableStyleId>
              </a:tblPr>
              <a:tblGrid>
                <a:gridCol w="3771764">
                  <a:extLst>
                    <a:ext uri="{9D8B030D-6E8A-4147-A177-3AD203B41FA5}">
                      <a16:colId xmlns:a16="http://schemas.microsoft.com/office/drawing/2014/main" val="1150019939"/>
                    </a:ext>
                  </a:extLst>
                </a:gridCol>
                <a:gridCol w="3771764">
                  <a:extLst>
                    <a:ext uri="{9D8B030D-6E8A-4147-A177-3AD203B41FA5}">
                      <a16:colId xmlns:a16="http://schemas.microsoft.com/office/drawing/2014/main" val="1762131905"/>
                    </a:ext>
                  </a:extLst>
                </a:gridCol>
                <a:gridCol w="3775118">
                  <a:extLst>
                    <a:ext uri="{9D8B030D-6E8A-4147-A177-3AD203B41FA5}">
                      <a16:colId xmlns:a16="http://schemas.microsoft.com/office/drawing/2014/main" val="1359961805"/>
                    </a:ext>
                  </a:extLst>
                </a:gridCol>
              </a:tblGrid>
              <a:tr h="593671">
                <a:tc>
                  <a:txBody>
                    <a:bodyPr/>
                    <a:lstStyle/>
                    <a:p>
                      <a:pPr algn="just">
                        <a:spcAft>
                          <a:spcPts val="0"/>
                        </a:spcAft>
                      </a:pPr>
                      <a:r>
                        <a:rPr lang="en-GB" sz="1800" dirty="0">
                          <a:effectLst/>
                          <a:latin typeface="Times New Roman" panose="02020603050405020304" pitchFamily="18" charset="0"/>
                          <a:cs typeface="Times New Roman" panose="02020603050405020304" pitchFamily="18" charset="0"/>
                        </a:rPr>
                        <a:t>Wavelet name</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800" dirty="0">
                          <a:effectLst/>
                          <a:latin typeface="Times New Roman" panose="02020603050405020304" pitchFamily="18" charset="0"/>
                          <a:cs typeface="Times New Roman" panose="02020603050405020304" pitchFamily="18" charset="0"/>
                        </a:rPr>
                        <a:t>PSNR</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800" dirty="0">
                          <a:effectLst/>
                          <a:latin typeface="Times New Roman" panose="02020603050405020304" pitchFamily="18" charset="0"/>
                          <a:cs typeface="Times New Roman" panose="02020603050405020304" pitchFamily="18" charset="0"/>
                        </a:rPr>
                        <a:t>SNR</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663915"/>
                  </a:ext>
                </a:extLst>
              </a:tr>
              <a:tr h="593671">
                <a:tc>
                  <a:txBody>
                    <a:bodyPr/>
                    <a:lstStyle/>
                    <a:p>
                      <a:pPr algn="just">
                        <a:spcAft>
                          <a:spcPts val="0"/>
                        </a:spcAft>
                      </a:pPr>
                      <a:r>
                        <a:rPr lang="en-GB" sz="1800" dirty="0" err="1">
                          <a:effectLst/>
                          <a:latin typeface="Times New Roman" panose="02020603050405020304" pitchFamily="18" charset="0"/>
                          <a:cs typeface="Times New Roman" panose="02020603050405020304" pitchFamily="18" charset="0"/>
                        </a:rPr>
                        <a:t>Haar</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GB" sz="1800" dirty="0">
                          <a:effectLst/>
                          <a:latin typeface="Times New Roman" panose="02020603050405020304" pitchFamily="18" charset="0"/>
                          <a:cs typeface="Times New Roman" panose="02020603050405020304" pitchFamily="18" charset="0"/>
                        </a:rPr>
                        <a:t>(34.70-35.20)</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GB" sz="1800">
                          <a:effectLst/>
                        </a:rPr>
                        <a:t>(21.40-22.30)</a:t>
                      </a:r>
                      <a:endParaRPr lang="en-GB"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3319031"/>
                  </a:ext>
                </a:extLst>
              </a:tr>
              <a:tr h="593671">
                <a:tc>
                  <a:txBody>
                    <a:bodyPr/>
                    <a:lstStyle/>
                    <a:p>
                      <a:pPr algn="just">
                        <a:spcAft>
                          <a:spcPts val="0"/>
                        </a:spcAft>
                      </a:pPr>
                      <a:r>
                        <a:rPr lang="en-GB" sz="1800" dirty="0">
                          <a:effectLst/>
                          <a:latin typeface="Times New Roman" panose="02020603050405020304" pitchFamily="18" charset="0"/>
                          <a:cs typeface="Times New Roman" panose="02020603050405020304" pitchFamily="18" charset="0"/>
                        </a:rPr>
                        <a:t>Sym2</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GB" sz="1800" dirty="0">
                          <a:effectLst/>
                        </a:rPr>
                        <a:t>(32.25-33.90)</a:t>
                      </a:r>
                      <a:endParaRPr lang="en-GB"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0"/>
                        </a:spcAft>
                      </a:pPr>
                      <a:r>
                        <a:rPr lang="en-GB" sz="1800" dirty="0">
                          <a:effectLst/>
                        </a:rPr>
                        <a:t>(19.10-20.80)</a:t>
                      </a:r>
                      <a:endParaRPr lang="en-GB"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31915879"/>
                  </a:ext>
                </a:extLst>
              </a:tr>
            </a:tbl>
          </a:graphicData>
        </a:graphic>
      </p:graphicFrame>
      <p:sp>
        <p:nvSpPr>
          <p:cNvPr id="7" name="Rectangle 6"/>
          <p:cNvSpPr/>
          <p:nvPr/>
        </p:nvSpPr>
        <p:spPr>
          <a:xfrm>
            <a:off x="0" y="3516495"/>
            <a:ext cx="9476509" cy="461665"/>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Calculation PSNR and SNR value for Addicted People</a:t>
            </a:r>
            <a:endParaRPr lang="en-GB" sz="2400" b="1" dirty="0"/>
          </a:p>
        </p:txBody>
      </p:sp>
      <p:graphicFrame>
        <p:nvGraphicFramePr>
          <p:cNvPr id="9" name="Table 8"/>
          <p:cNvGraphicFramePr>
            <a:graphicFrameLocks noGrp="1"/>
          </p:cNvGraphicFramePr>
          <p:nvPr>
            <p:extLst>
              <p:ext uri="{D42A27DB-BD31-4B8C-83A1-F6EECF244321}">
                <p14:modId xmlns:p14="http://schemas.microsoft.com/office/powerpoint/2010/main" val="3060107574"/>
              </p:ext>
            </p:extLst>
          </p:nvPr>
        </p:nvGraphicFramePr>
        <p:xfrm>
          <a:off x="443863" y="4147376"/>
          <a:ext cx="11318646" cy="1618575"/>
        </p:xfrm>
        <a:graphic>
          <a:graphicData uri="http://schemas.openxmlformats.org/drawingml/2006/table">
            <a:tbl>
              <a:tblPr firstRow="1" firstCol="1" bandRow="1">
                <a:tableStyleId>{5C22544A-7EE6-4342-B048-85BDC9FD1C3A}</a:tableStyleId>
              </a:tblPr>
              <a:tblGrid>
                <a:gridCol w="3772882">
                  <a:extLst>
                    <a:ext uri="{9D8B030D-6E8A-4147-A177-3AD203B41FA5}">
                      <a16:colId xmlns:a16="http://schemas.microsoft.com/office/drawing/2014/main" val="3460043449"/>
                    </a:ext>
                  </a:extLst>
                </a:gridCol>
                <a:gridCol w="3772882">
                  <a:extLst>
                    <a:ext uri="{9D8B030D-6E8A-4147-A177-3AD203B41FA5}">
                      <a16:colId xmlns:a16="http://schemas.microsoft.com/office/drawing/2014/main" val="1819226792"/>
                    </a:ext>
                  </a:extLst>
                </a:gridCol>
                <a:gridCol w="3772882">
                  <a:extLst>
                    <a:ext uri="{9D8B030D-6E8A-4147-A177-3AD203B41FA5}">
                      <a16:colId xmlns:a16="http://schemas.microsoft.com/office/drawing/2014/main" val="3718656429"/>
                    </a:ext>
                  </a:extLst>
                </a:gridCol>
              </a:tblGrid>
              <a:tr h="539525">
                <a:tc>
                  <a:txBody>
                    <a:bodyPr/>
                    <a:lstStyle/>
                    <a:p>
                      <a:pPr algn="just">
                        <a:spcAft>
                          <a:spcPts val="0"/>
                        </a:spcAft>
                      </a:pPr>
                      <a:r>
                        <a:rPr lang="en-GB" sz="1800" dirty="0">
                          <a:effectLst/>
                          <a:latin typeface="Times New Roman" panose="02020603050405020304" pitchFamily="18" charset="0"/>
                          <a:cs typeface="Times New Roman" panose="02020603050405020304" pitchFamily="18" charset="0"/>
                        </a:rPr>
                        <a:t>Wavelet name</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800" dirty="0">
                          <a:effectLst/>
                          <a:latin typeface="Times New Roman" panose="02020603050405020304" pitchFamily="18" charset="0"/>
                          <a:cs typeface="Times New Roman" panose="02020603050405020304" pitchFamily="18" charset="0"/>
                        </a:rPr>
                        <a:t>PSNR</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GB" sz="1800" dirty="0">
                          <a:effectLst/>
                          <a:latin typeface="Times New Roman" panose="02020603050405020304" pitchFamily="18" charset="0"/>
                          <a:cs typeface="Times New Roman" panose="02020603050405020304" pitchFamily="18" charset="0"/>
                        </a:rPr>
                        <a:t>SNR</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6534786"/>
                  </a:ext>
                </a:extLst>
              </a:tr>
              <a:tr h="539525">
                <a:tc>
                  <a:txBody>
                    <a:bodyPr/>
                    <a:lstStyle/>
                    <a:p>
                      <a:pPr algn="just">
                        <a:spcAft>
                          <a:spcPts val="0"/>
                        </a:spcAft>
                      </a:pPr>
                      <a:r>
                        <a:rPr lang="en-GB" sz="1800" dirty="0" err="1">
                          <a:effectLst/>
                          <a:latin typeface="Times New Roman" panose="02020603050405020304" pitchFamily="18" charset="0"/>
                          <a:cs typeface="Times New Roman" panose="02020603050405020304" pitchFamily="18" charset="0"/>
                        </a:rPr>
                        <a:t>Haar</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GB" sz="1800">
                          <a:effectLst/>
                          <a:latin typeface="Times New Roman" panose="02020603050405020304" pitchFamily="18" charset="0"/>
                          <a:cs typeface="Times New Roman" panose="02020603050405020304" pitchFamily="18" charset="0"/>
                        </a:rPr>
                        <a:t>(36.60-37.10)</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GB" sz="1800">
                          <a:effectLst/>
                          <a:latin typeface="Times New Roman" panose="02020603050405020304" pitchFamily="18" charset="0"/>
                          <a:cs typeface="Times New Roman" panose="02020603050405020304" pitchFamily="18" charset="0"/>
                        </a:rPr>
                        <a:t>(25.20-26.30)</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9708471"/>
                  </a:ext>
                </a:extLst>
              </a:tr>
              <a:tr h="539525">
                <a:tc>
                  <a:txBody>
                    <a:bodyPr/>
                    <a:lstStyle/>
                    <a:p>
                      <a:pPr algn="just">
                        <a:spcAft>
                          <a:spcPts val="0"/>
                        </a:spcAft>
                      </a:pPr>
                      <a:r>
                        <a:rPr lang="en-GB" sz="1800" dirty="0">
                          <a:effectLst/>
                          <a:latin typeface="Times New Roman" panose="02020603050405020304" pitchFamily="18" charset="0"/>
                          <a:cs typeface="Times New Roman" panose="02020603050405020304" pitchFamily="18" charset="0"/>
                        </a:rPr>
                        <a:t>Sym2</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GB" sz="1800" dirty="0">
                          <a:effectLst/>
                          <a:latin typeface="Times New Roman" panose="02020603050405020304" pitchFamily="18" charset="0"/>
                          <a:cs typeface="Times New Roman" panose="02020603050405020304" pitchFamily="18" charset="0"/>
                        </a:rPr>
                        <a:t>(34.50-35.90)</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GB" sz="1800" dirty="0">
                          <a:effectLst/>
                          <a:latin typeface="Times New Roman" panose="02020603050405020304" pitchFamily="18" charset="0"/>
                          <a:cs typeface="Times New Roman" panose="02020603050405020304" pitchFamily="18" charset="0"/>
                        </a:rPr>
                        <a:t>(22.30-23.70)</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9508674"/>
                  </a:ext>
                </a:extLst>
              </a:tr>
            </a:tbl>
          </a:graphicData>
        </a:graphic>
      </p:graphicFrame>
      <p:sp>
        <p:nvSpPr>
          <p:cNvPr id="11" name="Rectangle 10"/>
          <p:cNvSpPr/>
          <p:nvPr/>
        </p:nvSpPr>
        <p:spPr>
          <a:xfrm>
            <a:off x="5529625" y="791038"/>
            <a:ext cx="920124" cy="458074"/>
          </a:xfrm>
          <a:prstGeom prst="rect">
            <a:avLst/>
          </a:prstGeom>
        </p:spPr>
        <p:txBody>
          <a:bodyPr wrap="none">
            <a:spAutoFit/>
          </a:bodyPr>
          <a:lstStyle/>
          <a:p>
            <a:pPr algn="ctr">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Table-1</a:t>
            </a:r>
            <a:endParaRPr lang="en-GB" dirty="0">
              <a:latin typeface="Times New Roman" panose="02020603050405020304" pitchFamily="18" charset="0"/>
              <a:ea typeface="Times New Roman" panose="02020603050405020304" pitchFamily="18" charset="0"/>
            </a:endParaRPr>
          </a:p>
        </p:txBody>
      </p:sp>
      <p:sp>
        <p:nvSpPr>
          <p:cNvPr id="13" name="Rectangle 12"/>
          <p:cNvSpPr/>
          <p:nvPr/>
        </p:nvSpPr>
        <p:spPr>
          <a:xfrm>
            <a:off x="5529625" y="3763417"/>
            <a:ext cx="920124" cy="458074"/>
          </a:xfrm>
          <a:prstGeom prst="rect">
            <a:avLst/>
          </a:prstGeom>
        </p:spPr>
        <p:txBody>
          <a:bodyPr wrap="none">
            <a:spAutoFit/>
          </a:bodyPr>
          <a:lstStyle/>
          <a:p>
            <a:pPr algn="ctr">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Table-2</a:t>
            </a:r>
            <a:endParaRPr lang="en-GB" dirty="0">
              <a:latin typeface="Times New Roman" panose="02020603050405020304" pitchFamily="18" charset="0"/>
              <a:ea typeface="Times New Roman" panose="02020603050405020304" pitchFamily="18" charset="0"/>
            </a:endParaRPr>
          </a:p>
        </p:txBody>
      </p:sp>
      <p:sp>
        <p:nvSpPr>
          <p:cNvPr id="14" name="Date Placeholder 13"/>
          <p:cNvSpPr>
            <a:spLocks noGrp="1"/>
          </p:cNvSpPr>
          <p:nvPr>
            <p:ph type="dt" sz="half" idx="10"/>
          </p:nvPr>
        </p:nvSpPr>
        <p:spPr/>
        <p:txBody>
          <a:bodyPr/>
          <a:lstStyle/>
          <a:p>
            <a:fld id="{2C3D003A-6F70-46FB-98DF-4E6F4EBD22D9}" type="datetime1">
              <a:rPr lang="en-GB" smtClean="0"/>
              <a:t>13/10/2022</a:t>
            </a:fld>
            <a:endParaRPr lang="en-GB"/>
          </a:p>
        </p:txBody>
      </p:sp>
      <p:sp>
        <p:nvSpPr>
          <p:cNvPr id="16" name="Slide Number Placeholder 15"/>
          <p:cNvSpPr>
            <a:spLocks noGrp="1"/>
          </p:cNvSpPr>
          <p:nvPr>
            <p:ph type="sldNum" sz="quarter" idx="12"/>
          </p:nvPr>
        </p:nvSpPr>
        <p:spPr/>
        <p:txBody>
          <a:bodyPr/>
          <a:lstStyle/>
          <a:p>
            <a:fld id="{76F3291B-68D4-4AA1-835B-32AE751599F9}" type="slidenum">
              <a:rPr lang="en-GB" smtClean="0"/>
              <a:t>20</a:t>
            </a:fld>
            <a:endParaRPr lang="en-GB"/>
          </a:p>
        </p:txBody>
      </p:sp>
      <p:sp>
        <p:nvSpPr>
          <p:cNvPr id="18" name="Rectangle 17"/>
          <p:cNvSpPr/>
          <p:nvPr/>
        </p:nvSpPr>
        <p:spPr>
          <a:xfrm>
            <a:off x="4710546" y="-71381"/>
            <a:ext cx="4411856" cy="584775"/>
          </a:xfrm>
          <a:prstGeom prst="rect">
            <a:avLst/>
          </a:prstGeom>
        </p:spPr>
        <p:txBody>
          <a:bodyPr wrap="square">
            <a:spAutoFit/>
          </a:bodyPr>
          <a:lstStyle/>
          <a:p>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 and Discussions</a:t>
            </a:r>
            <a:endParaRPr lang="en-GB" sz="3200" dirty="0"/>
          </a:p>
        </p:txBody>
      </p:sp>
      <p:pic>
        <p:nvPicPr>
          <p:cNvPr id="2" name="Picture 1">
            <a:extLst>
              <a:ext uri="{FF2B5EF4-FFF2-40B4-BE49-F238E27FC236}">
                <a16:creationId xmlns:a16="http://schemas.microsoft.com/office/drawing/2014/main" id="{38164EBE-F86A-C2C3-5566-1101C0F0AE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2696" y="0"/>
            <a:ext cx="1349304" cy="791038"/>
          </a:xfrm>
          <a:prstGeom prst="rect">
            <a:avLst/>
          </a:prstGeom>
        </p:spPr>
      </p:pic>
    </p:spTree>
    <p:extLst>
      <p:ext uri="{BB962C8B-B14F-4D97-AF65-F5344CB8AC3E}">
        <p14:creationId xmlns:p14="http://schemas.microsoft.com/office/powerpoint/2010/main" val="21497456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5529"/>
            <a:ext cx="12192000" cy="6001643"/>
          </a:xfrm>
          <a:prstGeom prst="rect">
            <a:avLst/>
          </a:prstGeom>
        </p:spPr>
        <p:txBody>
          <a:bodyPr wrap="square">
            <a:spAutoFit/>
          </a:bodyPr>
          <a:lstStyle/>
          <a:p>
            <a:pPr algn="just">
              <a:lnSpc>
                <a:spcPct val="150000"/>
              </a:lnSpc>
              <a:spcAft>
                <a:spcPts val="0"/>
              </a:spcAft>
            </a:pPr>
            <a:r>
              <a:rPr lang="en-US" sz="3200" b="1" dirty="0">
                <a:effectLst/>
                <a:latin typeface="Times New Roman" panose="02020603050405020304" pitchFamily="18" charset="0"/>
                <a:ea typeface="Times New Roman" panose="02020603050405020304" pitchFamily="18" charset="0"/>
              </a:rPr>
              <a:t>Findings</a:t>
            </a:r>
            <a:endParaRPr lang="en-GB" sz="32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mj-lt"/>
              <a:buAutoNum type="arabicPeriod"/>
            </a:pPr>
            <a:r>
              <a:rPr lang="en-US" sz="2800" dirty="0">
                <a:solidFill>
                  <a:srgbClr val="000000"/>
                </a:solidFill>
                <a:latin typeface="Times New Roman" panose="02020603050405020304" pitchFamily="18" charset="0"/>
                <a:ea typeface="Times New Roman" panose="02020603050405020304" pitchFamily="18" charset="0"/>
              </a:rPr>
              <a:t>From Table-1 and Table-2, we can see that the peak signal to noise ratio (PSNR) and signal to noise ratio (SNR) values for </a:t>
            </a:r>
            <a:r>
              <a:rPr lang="en-US" sz="2800" dirty="0" err="1">
                <a:solidFill>
                  <a:srgbClr val="000000"/>
                </a:solidFill>
                <a:latin typeface="Times New Roman" panose="02020603050405020304" pitchFamily="18" charset="0"/>
                <a:ea typeface="Times New Roman" panose="02020603050405020304" pitchFamily="18" charset="0"/>
              </a:rPr>
              <a:t>Haar</a:t>
            </a:r>
            <a:r>
              <a:rPr lang="en-US" sz="2800" dirty="0">
                <a:solidFill>
                  <a:srgbClr val="000000"/>
                </a:solidFill>
                <a:latin typeface="Times New Roman" panose="02020603050405020304" pitchFamily="18" charset="0"/>
                <a:ea typeface="Times New Roman" panose="02020603050405020304" pitchFamily="18" charset="0"/>
              </a:rPr>
              <a:t> wavelet are higher than Sym2 for non-addicted and addicted people. So, we only take the PSNR and SNR values of the </a:t>
            </a:r>
            <a:r>
              <a:rPr lang="en-US" sz="2800" dirty="0" err="1">
                <a:solidFill>
                  <a:srgbClr val="000000"/>
                </a:solidFill>
                <a:latin typeface="Times New Roman" panose="02020603050405020304" pitchFamily="18" charset="0"/>
                <a:ea typeface="Times New Roman" panose="02020603050405020304" pitchFamily="18" charset="0"/>
              </a:rPr>
              <a:t>Haar</a:t>
            </a:r>
            <a:r>
              <a:rPr lang="en-US" sz="2800" dirty="0">
                <a:solidFill>
                  <a:srgbClr val="000000"/>
                </a:solidFill>
                <a:latin typeface="Times New Roman" panose="02020603050405020304" pitchFamily="18" charset="0"/>
                <a:ea typeface="Times New Roman" panose="02020603050405020304" pitchFamily="18" charset="0"/>
              </a:rPr>
              <a:t> wavelet.</a:t>
            </a:r>
            <a:endParaRPr lang="en-GB" sz="2800" dirty="0">
              <a:solidFill>
                <a:srgbClr val="000000"/>
              </a:solidFill>
              <a:latin typeface="Times New Roman" panose="02020603050405020304" pitchFamily="18" charset="0"/>
              <a:ea typeface="Times New Roman" panose="02020603050405020304" pitchFamily="18" charset="0"/>
            </a:endParaRPr>
          </a:p>
          <a:p>
            <a:pPr marL="342900" lvl="0" indent="-342900" algn="just">
              <a:lnSpc>
                <a:spcPct val="150000"/>
              </a:lnSpc>
              <a:spcAft>
                <a:spcPts val="670"/>
              </a:spcAft>
              <a:buFont typeface="+mj-lt"/>
              <a:buAutoNum type="arabicPeriod"/>
            </a:pPr>
            <a:r>
              <a:rPr lang="en-US" sz="2800" dirty="0">
                <a:solidFill>
                  <a:srgbClr val="000000"/>
                </a:solidFill>
                <a:latin typeface="Times New Roman" panose="02020603050405020304" pitchFamily="18" charset="0"/>
                <a:ea typeface="Times New Roman" panose="02020603050405020304" pitchFamily="18" charset="0"/>
              </a:rPr>
              <a:t>For non-addicted people, the value of PSNR ranges from 34.70 to 35.20 and the value of SNR ranges from 21.40 to 22.30. Also, for drug-addicted people, the value of PSNR ranges from 36.60 to 37.10 and the value of SNR ranges from 25.20 to 26.30.</a:t>
            </a:r>
            <a:endParaRPr lang="en-GB" sz="2800" dirty="0">
              <a:solidFill>
                <a:srgbClr val="000000"/>
              </a:solidFill>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fld id="{173CE95D-4D56-4226-95CD-3E81D329EEC9}" type="datetime1">
              <a:rPr lang="en-GB" smtClean="0"/>
              <a:t>13/10/2022</a:t>
            </a:fld>
            <a:endParaRPr lang="en-GB"/>
          </a:p>
        </p:txBody>
      </p:sp>
      <p:sp>
        <p:nvSpPr>
          <p:cNvPr id="6" name="Slide Number Placeholder 5"/>
          <p:cNvSpPr>
            <a:spLocks noGrp="1"/>
          </p:cNvSpPr>
          <p:nvPr>
            <p:ph type="sldNum" sz="quarter" idx="12"/>
          </p:nvPr>
        </p:nvSpPr>
        <p:spPr/>
        <p:txBody>
          <a:bodyPr/>
          <a:lstStyle/>
          <a:p>
            <a:fld id="{76F3291B-68D4-4AA1-835B-32AE751599F9}" type="slidenum">
              <a:rPr lang="en-GB" smtClean="0"/>
              <a:t>21</a:t>
            </a:fld>
            <a:endParaRPr lang="en-GB"/>
          </a:p>
        </p:txBody>
      </p:sp>
      <p:sp>
        <p:nvSpPr>
          <p:cNvPr id="8" name="Rectangle 7"/>
          <p:cNvSpPr/>
          <p:nvPr/>
        </p:nvSpPr>
        <p:spPr>
          <a:xfrm>
            <a:off x="4530436" y="76351"/>
            <a:ext cx="4536547" cy="584775"/>
          </a:xfrm>
          <a:prstGeom prst="rect">
            <a:avLst/>
          </a:prstGeom>
        </p:spPr>
        <p:txBody>
          <a:bodyPr wrap="square">
            <a:spAutoFit/>
          </a:bodyPr>
          <a:lstStyle/>
          <a:p>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 and Discussions</a:t>
            </a:r>
            <a:endParaRPr lang="en-GB" sz="3200" dirty="0"/>
          </a:p>
        </p:txBody>
      </p:sp>
      <p:pic>
        <p:nvPicPr>
          <p:cNvPr id="2" name="Picture 1">
            <a:extLst>
              <a:ext uri="{FF2B5EF4-FFF2-40B4-BE49-F238E27FC236}">
                <a16:creationId xmlns:a16="http://schemas.microsoft.com/office/drawing/2014/main" id="{9BBB4250-A1B9-58C2-0E33-A952120B2E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2696" y="0"/>
            <a:ext cx="1349304" cy="771896"/>
          </a:xfrm>
          <a:prstGeom prst="rect">
            <a:avLst/>
          </a:prstGeom>
        </p:spPr>
      </p:pic>
    </p:spTree>
    <p:extLst>
      <p:ext uri="{BB962C8B-B14F-4D97-AF65-F5344CB8AC3E}">
        <p14:creationId xmlns:p14="http://schemas.microsoft.com/office/powerpoint/2010/main" val="7978022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7418" y="210189"/>
            <a:ext cx="2798617" cy="584775"/>
          </a:xfrm>
          <a:prstGeom prst="rect">
            <a:avLst/>
          </a:prstGeom>
        </p:spPr>
        <p:txBody>
          <a:bodyPr wrap="square">
            <a:spAutoFit/>
          </a:bodyPr>
          <a:lstStyle/>
          <a:p>
            <a:pPr algn="ctr"/>
            <a:r>
              <a:rPr lang="en-US" sz="3200" b="1" dirty="0">
                <a:latin typeface="Times New Roman" panose="02020603050405020304" pitchFamily="18" charset="0"/>
                <a:ea typeface="Times New Roman" panose="02020603050405020304" pitchFamily="18" charset="0"/>
              </a:rPr>
              <a:t>Conclusion</a:t>
            </a:r>
            <a:endParaRPr lang="en-GB" sz="3200" b="1" dirty="0"/>
          </a:p>
        </p:txBody>
      </p:sp>
      <p:sp>
        <p:nvSpPr>
          <p:cNvPr id="6" name="Rectangle 5"/>
          <p:cNvSpPr/>
          <p:nvPr/>
        </p:nvSpPr>
        <p:spPr>
          <a:xfrm>
            <a:off x="124690" y="1147531"/>
            <a:ext cx="12067310" cy="4457952"/>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q"/>
            </a:pPr>
            <a:r>
              <a:rPr lang="en-US" sz="2400" dirty="0">
                <a:solidFill>
                  <a:srgbClr val="000000"/>
                </a:solidFill>
                <a:latin typeface="Times New Roman" panose="02020603050405020304" pitchFamily="18" charset="0"/>
                <a:ea typeface="Times New Roman" panose="02020603050405020304" pitchFamily="18" charset="0"/>
              </a:rPr>
              <a:t>After graphical analysis of the voice of addicted and non-addicted people, we can say that the </a:t>
            </a:r>
            <a:r>
              <a:rPr lang="en-US" sz="2400" dirty="0" err="1">
                <a:solidFill>
                  <a:srgbClr val="000000"/>
                </a:solidFill>
                <a:latin typeface="Times New Roman" panose="02020603050405020304" pitchFamily="18" charset="0"/>
                <a:ea typeface="Times New Roman" panose="02020603050405020304" pitchFamily="18" charset="0"/>
              </a:rPr>
              <a:t>Haar</a:t>
            </a:r>
            <a:r>
              <a:rPr lang="en-US" sz="2400" dirty="0">
                <a:solidFill>
                  <a:srgbClr val="000000"/>
                </a:solidFill>
                <a:latin typeface="Times New Roman" panose="02020603050405020304" pitchFamily="18" charset="0"/>
                <a:ea typeface="Times New Roman" panose="02020603050405020304" pitchFamily="18" charset="0"/>
              </a:rPr>
              <a:t> wavelet is more realistic than Sym2 wavelet.</a:t>
            </a:r>
            <a:endParaRPr lang="en-GB" sz="2400" dirty="0">
              <a:solidFill>
                <a:srgbClr val="000000"/>
              </a:solidFill>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q"/>
            </a:pPr>
            <a:r>
              <a:rPr lang="en-US" sz="2400" dirty="0">
                <a:solidFill>
                  <a:srgbClr val="000000"/>
                </a:solidFill>
                <a:latin typeface="Times New Roman" panose="02020603050405020304" pitchFamily="18" charset="0"/>
                <a:ea typeface="Times New Roman" panose="02020603050405020304" pitchFamily="18" charset="0"/>
              </a:rPr>
              <a:t>For non-addicted people, the value of PSNR ranges from 34.70 to 35.20 and the value of SNR ranges from 21.40 to 22.30. Also, for addicted people, the value of PSNR ranges from 36.60 to 37.10 and the value of SNR ranges from 25.20 to 26.30.</a:t>
            </a:r>
            <a:endParaRPr lang="en-GB" sz="2400" dirty="0">
              <a:solidFill>
                <a:srgbClr val="000000"/>
              </a:solidFill>
              <a:latin typeface="Times New Roman" panose="02020603050405020304" pitchFamily="18" charset="0"/>
              <a:ea typeface="Times New Roman" panose="02020603050405020304" pitchFamily="18" charset="0"/>
            </a:endParaRPr>
          </a:p>
          <a:p>
            <a:pPr marL="342900" lvl="0" indent="-342900" algn="just">
              <a:lnSpc>
                <a:spcPct val="150000"/>
              </a:lnSpc>
              <a:spcAft>
                <a:spcPts val="670"/>
              </a:spcAft>
              <a:buFont typeface="Wingdings" panose="05000000000000000000" pitchFamily="2" charset="2"/>
              <a:buChar char="q"/>
            </a:pPr>
            <a:r>
              <a:rPr lang="en-US" sz="2400" dirty="0">
                <a:solidFill>
                  <a:srgbClr val="000000"/>
                </a:solidFill>
                <a:latin typeface="Times New Roman" panose="02020603050405020304" pitchFamily="18" charset="0"/>
                <a:ea typeface="Times New Roman" panose="02020603050405020304" pitchFamily="18" charset="0"/>
              </a:rPr>
              <a:t>Nowadays we identify drug-addicted people by the dope test which is an expensive and timely process. But identifying drug-addicted people by using their voice is a short time process and it’s not expensive.</a:t>
            </a:r>
            <a:endParaRPr lang="en-GB" sz="2400" dirty="0">
              <a:solidFill>
                <a:srgbClr val="000000"/>
              </a:solidFill>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fld id="{00D15D7F-BD9C-46C9-BFCD-ED57282B5507}" type="datetime1">
              <a:rPr lang="en-GB" smtClean="0"/>
              <a:t>13/10/2022</a:t>
            </a:fld>
            <a:endParaRPr lang="en-GB"/>
          </a:p>
        </p:txBody>
      </p:sp>
      <p:sp>
        <p:nvSpPr>
          <p:cNvPr id="9" name="Slide Number Placeholder 8"/>
          <p:cNvSpPr>
            <a:spLocks noGrp="1"/>
          </p:cNvSpPr>
          <p:nvPr>
            <p:ph type="sldNum" sz="quarter" idx="12"/>
          </p:nvPr>
        </p:nvSpPr>
        <p:spPr/>
        <p:txBody>
          <a:bodyPr/>
          <a:lstStyle/>
          <a:p>
            <a:fld id="{76F3291B-68D4-4AA1-835B-32AE751599F9}" type="slidenum">
              <a:rPr lang="en-GB" smtClean="0"/>
              <a:t>22</a:t>
            </a:fld>
            <a:endParaRPr lang="en-GB"/>
          </a:p>
        </p:txBody>
      </p:sp>
      <p:pic>
        <p:nvPicPr>
          <p:cNvPr id="2" name="Picture 1">
            <a:extLst>
              <a:ext uri="{FF2B5EF4-FFF2-40B4-BE49-F238E27FC236}">
                <a16:creationId xmlns:a16="http://schemas.microsoft.com/office/drawing/2014/main" id="{160E2BC3-AE96-5DEC-746B-1A67CC57C0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2696" y="0"/>
            <a:ext cx="1349304" cy="902525"/>
          </a:xfrm>
          <a:prstGeom prst="rect">
            <a:avLst/>
          </a:prstGeom>
        </p:spPr>
      </p:pic>
    </p:spTree>
    <p:extLst>
      <p:ext uri="{BB962C8B-B14F-4D97-AF65-F5344CB8AC3E}">
        <p14:creationId xmlns:p14="http://schemas.microsoft.com/office/powerpoint/2010/main" val="2306642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54582" y="193964"/>
            <a:ext cx="4904508" cy="584775"/>
          </a:xfrm>
          <a:prstGeom prst="rect">
            <a:avLst/>
          </a:prstGeom>
        </p:spPr>
        <p:txBody>
          <a:bodyPr wrap="square">
            <a:spAutoFit/>
          </a:bodyPr>
          <a:lstStyle/>
          <a:p>
            <a:pPr algn="ctr"/>
            <a:r>
              <a:rPr lang="en-US" sz="3200" b="1" dirty="0">
                <a:latin typeface="Times New Roman" panose="02020603050405020304" pitchFamily="18" charset="0"/>
                <a:ea typeface="Times New Roman" panose="02020603050405020304" pitchFamily="18" charset="0"/>
              </a:rPr>
              <a:t>Limitations of our work</a:t>
            </a:r>
            <a:endParaRPr lang="en-GB" sz="3200" b="1" dirty="0"/>
          </a:p>
        </p:txBody>
      </p:sp>
      <p:sp>
        <p:nvSpPr>
          <p:cNvPr id="5" name="Rectangle 4"/>
          <p:cNvSpPr/>
          <p:nvPr/>
        </p:nvSpPr>
        <p:spPr>
          <a:xfrm>
            <a:off x="166255" y="1692925"/>
            <a:ext cx="12025745" cy="2308324"/>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q"/>
            </a:pPr>
            <a:r>
              <a:rPr lang="en-GB" sz="2400" dirty="0">
                <a:solidFill>
                  <a:srgbClr val="000000"/>
                </a:solidFill>
                <a:latin typeface="Times New Roman" panose="02020603050405020304" pitchFamily="18" charset="0"/>
                <a:ea typeface="Times New Roman" panose="02020603050405020304" pitchFamily="18" charset="0"/>
              </a:rPr>
              <a:t>We only worked with male voices</a:t>
            </a:r>
          </a:p>
          <a:p>
            <a:pPr marL="342900" lvl="0" indent="-342900" algn="just">
              <a:lnSpc>
                <a:spcPct val="150000"/>
              </a:lnSpc>
              <a:spcAft>
                <a:spcPts val="0"/>
              </a:spcAft>
              <a:buFont typeface="Wingdings" panose="05000000000000000000" pitchFamily="2" charset="2"/>
              <a:buChar char="q"/>
            </a:pPr>
            <a:r>
              <a:rPr lang="en-GB" sz="2400" dirty="0">
                <a:solidFill>
                  <a:srgbClr val="000000"/>
                </a:solidFill>
                <a:latin typeface="Times New Roman" panose="02020603050405020304" pitchFamily="18" charset="0"/>
                <a:ea typeface="Times New Roman" panose="02020603050405020304" pitchFamily="18" charset="0"/>
              </a:rPr>
              <a:t>We have only worked with 16 drugs-addicted and 16 non-addicted people’s voices</a:t>
            </a:r>
          </a:p>
          <a:p>
            <a:pPr marL="342900" lvl="0" indent="-342900" algn="just">
              <a:lnSpc>
                <a:spcPct val="150000"/>
              </a:lnSpc>
              <a:spcAft>
                <a:spcPts val="0"/>
              </a:spcAft>
              <a:buFont typeface="Wingdings" panose="05000000000000000000" pitchFamily="2" charset="2"/>
              <a:buChar char="q"/>
            </a:pPr>
            <a:r>
              <a:rPr lang="en-GB" sz="2400" dirty="0">
                <a:solidFill>
                  <a:srgbClr val="000000"/>
                </a:solidFill>
                <a:latin typeface="Times New Roman" panose="02020603050405020304" pitchFamily="18" charset="0"/>
                <a:ea typeface="Times New Roman" panose="02020603050405020304" pitchFamily="18" charset="0"/>
              </a:rPr>
              <a:t>People must speak under normal circumstances</a:t>
            </a:r>
          </a:p>
          <a:p>
            <a:pPr marL="342900" lvl="0" indent="-342900" algn="just">
              <a:lnSpc>
                <a:spcPct val="150000"/>
              </a:lnSpc>
              <a:spcAft>
                <a:spcPts val="670"/>
              </a:spcAft>
              <a:buFont typeface="Wingdings" panose="05000000000000000000" pitchFamily="2" charset="2"/>
              <a:buChar char="q"/>
            </a:pPr>
            <a:r>
              <a:rPr lang="en-GB" sz="2400" dirty="0">
                <a:solidFill>
                  <a:srgbClr val="000000"/>
                </a:solidFill>
                <a:latin typeface="Times New Roman" panose="02020603050405020304" pitchFamily="18" charset="0"/>
                <a:ea typeface="Times New Roman" panose="02020603050405020304" pitchFamily="18" charset="0"/>
              </a:rPr>
              <a:t>There is an obligation to take the voice in English</a:t>
            </a:r>
          </a:p>
        </p:txBody>
      </p:sp>
      <p:sp>
        <p:nvSpPr>
          <p:cNvPr id="6" name="Date Placeholder 5"/>
          <p:cNvSpPr>
            <a:spLocks noGrp="1"/>
          </p:cNvSpPr>
          <p:nvPr>
            <p:ph type="dt" sz="half" idx="10"/>
          </p:nvPr>
        </p:nvSpPr>
        <p:spPr/>
        <p:txBody>
          <a:bodyPr/>
          <a:lstStyle/>
          <a:p>
            <a:fld id="{444B4EB0-9C8B-4D18-BA7E-8E8D3D3429EF}" type="datetime1">
              <a:rPr lang="en-GB" smtClean="0"/>
              <a:t>13/10/2022</a:t>
            </a:fld>
            <a:endParaRPr lang="en-GB"/>
          </a:p>
        </p:txBody>
      </p:sp>
      <p:sp>
        <p:nvSpPr>
          <p:cNvPr id="8" name="Slide Number Placeholder 7"/>
          <p:cNvSpPr>
            <a:spLocks noGrp="1"/>
          </p:cNvSpPr>
          <p:nvPr>
            <p:ph type="sldNum" sz="quarter" idx="12"/>
          </p:nvPr>
        </p:nvSpPr>
        <p:spPr/>
        <p:txBody>
          <a:bodyPr/>
          <a:lstStyle/>
          <a:p>
            <a:fld id="{76F3291B-68D4-4AA1-835B-32AE751599F9}" type="slidenum">
              <a:rPr lang="en-GB" smtClean="0"/>
              <a:t>23</a:t>
            </a:fld>
            <a:endParaRPr lang="en-GB"/>
          </a:p>
        </p:txBody>
      </p:sp>
      <p:pic>
        <p:nvPicPr>
          <p:cNvPr id="2" name="Picture 1">
            <a:extLst>
              <a:ext uri="{FF2B5EF4-FFF2-40B4-BE49-F238E27FC236}">
                <a16:creationId xmlns:a16="http://schemas.microsoft.com/office/drawing/2014/main" id="{1F259465-A2BA-56C8-9D7A-F520BEDB2C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2696" y="0"/>
            <a:ext cx="1349304" cy="778739"/>
          </a:xfrm>
          <a:prstGeom prst="rect">
            <a:avLst/>
          </a:prstGeom>
        </p:spPr>
      </p:pic>
    </p:spTree>
    <p:extLst>
      <p:ext uri="{BB962C8B-B14F-4D97-AF65-F5344CB8AC3E}">
        <p14:creationId xmlns:p14="http://schemas.microsoft.com/office/powerpoint/2010/main" val="27950709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62729" y="-130624"/>
            <a:ext cx="3249452" cy="580031"/>
          </a:xfrm>
          <a:prstGeom prst="rect">
            <a:avLst/>
          </a:prstGeom>
        </p:spPr>
        <p:txBody>
          <a:bodyPr wrap="square">
            <a:spAutoFit/>
          </a:bodyPr>
          <a:lstStyle/>
          <a:p>
            <a:pPr algn="ctr">
              <a:lnSpc>
                <a:spcPct val="106000"/>
              </a:lnSpc>
              <a:spcBef>
                <a:spcPts val="1200"/>
              </a:spcBef>
              <a:spcAft>
                <a:spcPts val="0"/>
              </a:spcAft>
            </a:pPr>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References</a:t>
            </a:r>
          </a:p>
        </p:txBody>
      </p:sp>
      <p:sp>
        <p:nvSpPr>
          <p:cNvPr id="9" name="Rectangle 8"/>
          <p:cNvSpPr/>
          <p:nvPr/>
        </p:nvSpPr>
        <p:spPr>
          <a:xfrm>
            <a:off x="665017" y="449407"/>
            <a:ext cx="11526983" cy="5070427"/>
          </a:xfrm>
          <a:prstGeom prst="rect">
            <a:avLst/>
          </a:prstGeom>
        </p:spPr>
        <p:txBody>
          <a:bodyPr wrap="square">
            <a:spAutoFit/>
          </a:bodyPr>
          <a:lstStyle/>
          <a:p>
            <a:pPr marL="342900" lvl="0" indent="-342900" algn="just">
              <a:lnSpc>
                <a:spcPct val="150000"/>
              </a:lnSpc>
              <a:spcAft>
                <a:spcPts val="1915"/>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rPr>
              <a:t>Hossain M. S. and Islam M. R., (2015), “Human Voice Activity Detection using Wavelet”, </a:t>
            </a:r>
            <a:r>
              <a:rPr lang="en-US" sz="1400" i="1" dirty="0">
                <a:latin typeface="Times New Roman" panose="02020603050405020304" pitchFamily="18" charset="0"/>
                <a:ea typeface="Times New Roman" panose="02020603050405020304" pitchFamily="18" charset="0"/>
              </a:rPr>
              <a:t>J </a:t>
            </a:r>
            <a:r>
              <a:rPr lang="en-US" sz="1400" i="1" dirty="0" err="1">
                <a:latin typeface="Times New Roman" panose="02020603050405020304" pitchFamily="18" charset="0"/>
                <a:ea typeface="Times New Roman" panose="02020603050405020304" pitchFamily="18" charset="0"/>
              </a:rPr>
              <a:t>Appl</a:t>
            </a:r>
            <a:r>
              <a:rPr lang="en-US" sz="1400" i="1" dirty="0">
                <a:latin typeface="Times New Roman" panose="02020603050405020304" pitchFamily="18" charset="0"/>
                <a:ea typeface="Times New Roman" panose="02020603050405020304" pitchFamily="18" charset="0"/>
              </a:rPr>
              <a:t> </a:t>
            </a:r>
            <a:r>
              <a:rPr lang="en-US" sz="1400" i="1" dirty="0" err="1">
                <a:latin typeface="Times New Roman" panose="02020603050405020304" pitchFamily="18" charset="0"/>
                <a:ea typeface="Times New Roman" panose="02020603050405020304" pitchFamily="18" charset="0"/>
              </a:rPr>
              <a:t>Computat</a:t>
            </a:r>
            <a:r>
              <a:rPr lang="en-US" sz="1400" i="1" dirty="0">
                <a:latin typeface="Times New Roman" panose="02020603050405020304" pitchFamily="18" charset="0"/>
                <a:ea typeface="Times New Roman" panose="02020603050405020304" pitchFamily="18" charset="0"/>
              </a:rPr>
              <a:t> Math,</a:t>
            </a:r>
            <a:r>
              <a:rPr lang="en-US" sz="1400" dirty="0">
                <a:latin typeface="Times New Roman" panose="02020603050405020304" pitchFamily="18" charset="0"/>
                <a:ea typeface="Times New Roman" panose="02020603050405020304" pitchFamily="18" charset="0"/>
              </a:rPr>
              <a:t> 4(3).  </a:t>
            </a:r>
            <a:endParaRPr lang="en-GB" sz="14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915"/>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rPr>
              <a:t>Allen JB .,(1994), “How do humans process and recognize speech?”</a:t>
            </a:r>
            <a:r>
              <a:rPr lang="en-US" sz="1400" i="1" dirty="0">
                <a:latin typeface="Times New Roman" panose="02020603050405020304" pitchFamily="18" charset="0"/>
                <a:ea typeface="Times New Roman" panose="02020603050405020304" pitchFamily="18" charset="0"/>
              </a:rPr>
              <a:t> Speech </a:t>
            </a:r>
            <a:r>
              <a:rPr lang="en-US" sz="1400" i="1" dirty="0" err="1">
                <a:latin typeface="Times New Roman" panose="02020603050405020304" pitchFamily="18" charset="0"/>
                <a:ea typeface="Times New Roman" panose="02020603050405020304" pitchFamily="18" charset="0"/>
              </a:rPr>
              <a:t>Aud</a:t>
            </a:r>
            <a:r>
              <a:rPr lang="en-US" sz="1400" i="1" dirty="0">
                <a:latin typeface="Times New Roman" panose="02020603050405020304" pitchFamily="18" charset="0"/>
                <a:ea typeface="Times New Roman" panose="02020603050405020304" pitchFamily="18" charset="0"/>
              </a:rPr>
              <a:t> </a:t>
            </a:r>
            <a:r>
              <a:rPr lang="en-US" sz="1400" i="1" dirty="0" err="1">
                <a:latin typeface="Times New Roman" panose="02020603050405020304" pitchFamily="18" charset="0"/>
                <a:ea typeface="Times New Roman" panose="02020603050405020304" pitchFamily="18" charset="0"/>
              </a:rPr>
              <a:t>Proces</a:t>
            </a:r>
            <a:r>
              <a:rPr lang="en-US" sz="1400" i="1" dirty="0">
                <a:latin typeface="Times New Roman" panose="02020603050405020304" pitchFamily="18" charset="0"/>
                <a:ea typeface="Times New Roman" panose="02020603050405020304" pitchFamily="18" charset="0"/>
              </a:rPr>
              <a:t> IEEE Trans</a:t>
            </a:r>
            <a:r>
              <a:rPr lang="en-US" sz="1400" dirty="0">
                <a:latin typeface="Times New Roman" panose="02020603050405020304" pitchFamily="18" charset="0"/>
                <a:ea typeface="Times New Roman" panose="02020603050405020304" pitchFamily="18" charset="0"/>
              </a:rPr>
              <a:t>, 2(4):567–77..  </a:t>
            </a:r>
            <a:endParaRPr lang="en-GB" sz="14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915"/>
              </a:spcAft>
              <a:buFont typeface="Wingdings" panose="05000000000000000000" pitchFamily="2" charset="2"/>
              <a:buChar char="q"/>
            </a:pPr>
            <a:r>
              <a:rPr lang="en-US" sz="1400" dirty="0" err="1">
                <a:latin typeface="Times New Roman" panose="02020603050405020304" pitchFamily="18" charset="0"/>
                <a:ea typeface="Times New Roman" panose="02020603050405020304" pitchFamily="18" charset="0"/>
              </a:rPr>
              <a:t>Tanyer</a:t>
            </a:r>
            <a:r>
              <a:rPr lang="en-US" sz="1400" dirty="0">
                <a:latin typeface="Times New Roman" panose="02020603050405020304" pitchFamily="18" charset="0"/>
                <a:ea typeface="Times New Roman" panose="02020603050405020304" pitchFamily="18" charset="0"/>
              </a:rPr>
              <a:t> S. G. and </a:t>
            </a:r>
            <a:r>
              <a:rPr lang="en-US" sz="1400" dirty="0" err="1">
                <a:latin typeface="Times New Roman" panose="02020603050405020304" pitchFamily="18" charset="0"/>
                <a:ea typeface="Times New Roman" panose="02020603050405020304" pitchFamily="18" charset="0"/>
              </a:rPr>
              <a:t>Özer</a:t>
            </a:r>
            <a:r>
              <a:rPr lang="en-US" sz="1400" dirty="0">
                <a:latin typeface="Times New Roman" panose="02020603050405020304" pitchFamily="18" charset="0"/>
                <a:ea typeface="Times New Roman" panose="02020603050405020304" pitchFamily="18" charset="0"/>
              </a:rPr>
              <a:t> H., (2000), “Voice Activity Detection in Non-stationary Noise”, </a:t>
            </a:r>
            <a:r>
              <a:rPr lang="en-US" sz="1400" i="1" dirty="0">
                <a:latin typeface="Times New Roman" panose="02020603050405020304" pitchFamily="18" charset="0"/>
                <a:ea typeface="Times New Roman" panose="02020603050405020304" pitchFamily="18" charset="0"/>
              </a:rPr>
              <a:t>IEEE Trans, Speech and Audio Processing, </a:t>
            </a:r>
            <a:r>
              <a:rPr lang="en-US" sz="1400" dirty="0">
                <a:latin typeface="Times New Roman" panose="02020603050405020304" pitchFamily="18" charset="0"/>
                <a:ea typeface="Times New Roman" panose="02020603050405020304" pitchFamily="18" charset="0"/>
              </a:rPr>
              <a:t>8(4). </a:t>
            </a:r>
            <a:endParaRPr lang="en-GB" sz="14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915"/>
              </a:spcAft>
              <a:buFont typeface="Wingdings" panose="05000000000000000000" pitchFamily="2" charset="2"/>
              <a:buChar char="q"/>
            </a:pPr>
            <a:r>
              <a:rPr lang="en-US" sz="1400" dirty="0" err="1">
                <a:latin typeface="Times New Roman" panose="02020603050405020304" pitchFamily="18" charset="0"/>
                <a:ea typeface="Times New Roman" panose="02020603050405020304" pitchFamily="18" charset="0"/>
              </a:rPr>
              <a:t>Jayashree</a:t>
            </a:r>
            <a:r>
              <a:rPr lang="en-US" sz="1400" dirty="0">
                <a:latin typeface="Times New Roman" panose="02020603050405020304" pitchFamily="18" charset="0"/>
                <a:ea typeface="Times New Roman" panose="02020603050405020304" pitchFamily="18" charset="0"/>
              </a:rPr>
              <a:t> B. M., Pooja N. S., and </a:t>
            </a:r>
            <a:r>
              <a:rPr lang="en-US" sz="1400" dirty="0" err="1">
                <a:latin typeface="Times New Roman" panose="02020603050405020304" pitchFamily="18" charset="0"/>
                <a:ea typeface="Times New Roman" panose="02020603050405020304" pitchFamily="18" charset="0"/>
              </a:rPr>
              <a:t>Hiremath</a:t>
            </a:r>
            <a:r>
              <a:rPr lang="en-US" sz="1400" dirty="0">
                <a:latin typeface="Times New Roman" panose="02020603050405020304" pitchFamily="18" charset="0"/>
                <a:ea typeface="Times New Roman" panose="02020603050405020304" pitchFamily="18" charset="0"/>
              </a:rPr>
              <a:t> S. G., (2015), “Processing of speech signal using wavelet transform and support vector machine”,</a:t>
            </a:r>
            <a:r>
              <a:rPr lang="en-US" sz="1400" dirty="0">
                <a:latin typeface="Times New Roman" panose="02020603050405020304" pitchFamily="18" charset="0"/>
                <a:ea typeface="Calibri" panose="020F0502020204030204" pitchFamily="34" charset="0"/>
              </a:rPr>
              <a:t> </a:t>
            </a:r>
            <a:r>
              <a:rPr lang="en-US" sz="1400" i="1" dirty="0">
                <a:latin typeface="Times New Roman" panose="02020603050405020304" pitchFamily="18" charset="0"/>
                <a:ea typeface="Times New Roman" panose="02020603050405020304" pitchFamily="18" charset="0"/>
              </a:rPr>
              <a:t>International Journal of Science, Engineering and Technology Research (IJSETR),</a:t>
            </a:r>
            <a:r>
              <a:rPr lang="en-US" sz="1400" dirty="0">
                <a:latin typeface="Times New Roman" panose="02020603050405020304" pitchFamily="18" charset="0"/>
                <a:ea typeface="Times New Roman" panose="02020603050405020304" pitchFamily="18" charset="0"/>
              </a:rPr>
              <a:t> 4(8). </a:t>
            </a:r>
            <a:endParaRPr lang="en-GB" sz="14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915"/>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rPr>
              <a:t>Kumar S., </a:t>
            </a:r>
            <a:r>
              <a:rPr lang="en-US" sz="1400" dirty="0" err="1">
                <a:latin typeface="Times New Roman" panose="02020603050405020304" pitchFamily="18" charset="0"/>
                <a:ea typeface="Times New Roman" panose="02020603050405020304" pitchFamily="18" charset="0"/>
              </a:rPr>
              <a:t>Shastri</a:t>
            </a:r>
            <a:r>
              <a:rPr lang="en-US" sz="1400" dirty="0">
                <a:latin typeface="Times New Roman" panose="02020603050405020304" pitchFamily="18" charset="0"/>
                <a:ea typeface="Times New Roman" panose="02020603050405020304" pitchFamily="18" charset="0"/>
              </a:rPr>
              <a:t> A., and Singh R. K., (2011), “An Approach for Automatic Voice Signal Detection (AVSD) Using </a:t>
            </a:r>
            <a:r>
              <a:rPr lang="en-US" sz="1400" dirty="0" err="1">
                <a:latin typeface="Times New Roman" panose="02020603050405020304" pitchFamily="18" charset="0"/>
                <a:ea typeface="Times New Roman" panose="02020603050405020304" pitchFamily="18" charset="0"/>
              </a:rPr>
              <a:t>Matlab</a:t>
            </a:r>
            <a:r>
              <a:rPr lang="en-US" sz="1400" dirty="0">
                <a:latin typeface="Times New Roman" panose="02020603050405020304" pitchFamily="18" charset="0"/>
                <a:ea typeface="Times New Roman" panose="02020603050405020304" pitchFamily="18" charset="0"/>
              </a:rPr>
              <a:t>”, </a:t>
            </a:r>
            <a:r>
              <a:rPr lang="en-US" sz="1400" i="1" dirty="0">
                <a:latin typeface="Times New Roman" panose="02020603050405020304" pitchFamily="18" charset="0"/>
                <a:ea typeface="Times New Roman" panose="02020603050405020304" pitchFamily="18" charset="0"/>
              </a:rPr>
              <a:t>International Journal of Computer Theory and Engineering, </a:t>
            </a:r>
            <a:r>
              <a:rPr lang="en-US" sz="1400" dirty="0">
                <a:latin typeface="Times New Roman" panose="02020603050405020304" pitchFamily="18" charset="0"/>
                <a:ea typeface="Times New Roman" panose="02020603050405020304" pitchFamily="18" charset="0"/>
              </a:rPr>
              <a:t>3(2).  </a:t>
            </a:r>
            <a:endParaRPr lang="en-GB" sz="14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915"/>
              </a:spcAft>
              <a:buFont typeface="Wingdings" panose="05000000000000000000" pitchFamily="2" charset="2"/>
              <a:buChar char="q"/>
            </a:pPr>
            <a:r>
              <a:rPr lang="en-US" sz="1400" dirty="0" err="1">
                <a:latin typeface="Times New Roman" panose="02020603050405020304" pitchFamily="18" charset="0"/>
                <a:ea typeface="Times New Roman" panose="02020603050405020304" pitchFamily="18" charset="0"/>
              </a:rPr>
              <a:t>Nemer</a:t>
            </a:r>
            <a:r>
              <a:rPr lang="en-US" sz="1400" dirty="0">
                <a:latin typeface="Times New Roman" panose="02020603050405020304" pitchFamily="18" charset="0"/>
                <a:ea typeface="Times New Roman" panose="02020603050405020304" pitchFamily="18" charset="0"/>
              </a:rPr>
              <a:t>, E., </a:t>
            </a:r>
            <a:r>
              <a:rPr lang="en-US" sz="1400" dirty="0" err="1">
                <a:latin typeface="Times New Roman" panose="02020603050405020304" pitchFamily="18" charset="0"/>
                <a:ea typeface="Times New Roman" panose="02020603050405020304" pitchFamily="18" charset="0"/>
              </a:rPr>
              <a:t>Goubran</a:t>
            </a:r>
            <a:r>
              <a:rPr lang="en-US" sz="1400" dirty="0">
                <a:latin typeface="Times New Roman" panose="02020603050405020304" pitchFamily="18" charset="0"/>
                <a:ea typeface="Times New Roman" panose="02020603050405020304" pitchFamily="18" charset="0"/>
              </a:rPr>
              <a:t> R., and Robust S., (2001), “Voice Activity Detection Using Higher-Order Statistics in the LPC Residual Domain”, </a:t>
            </a:r>
            <a:r>
              <a:rPr lang="en-US" sz="1400" i="1" dirty="0">
                <a:latin typeface="Times New Roman" panose="02020603050405020304" pitchFamily="18" charset="0"/>
                <a:ea typeface="Times New Roman" panose="02020603050405020304" pitchFamily="18" charset="0"/>
              </a:rPr>
              <a:t>IEEE Trans. Speech and Audio Processing</a:t>
            </a:r>
            <a:r>
              <a:rPr lang="en-US" sz="1400" dirty="0">
                <a:latin typeface="Times New Roman" panose="02020603050405020304" pitchFamily="18" charset="0"/>
                <a:ea typeface="Times New Roman" panose="02020603050405020304" pitchFamily="18" charset="0"/>
              </a:rPr>
              <a:t>, Vol. 9, 217-231. </a:t>
            </a:r>
            <a:endParaRPr lang="en-GB" sz="14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915"/>
              </a:spcAft>
              <a:buFont typeface="Wingdings" panose="05000000000000000000" pitchFamily="2" charset="2"/>
              <a:buChar char="q"/>
            </a:pPr>
            <a:r>
              <a:rPr lang="en-US" sz="1400" dirty="0">
                <a:latin typeface="Times New Roman" panose="02020603050405020304" pitchFamily="18" charset="0"/>
                <a:ea typeface="Times New Roman" panose="02020603050405020304" pitchFamily="18" charset="0"/>
              </a:rPr>
              <a:t>Chen S. H. and Wang J. F., (2002), "A Wavelet-based Voice Activity Detection Algorithm in Noisy Environments", </a:t>
            </a:r>
            <a:r>
              <a:rPr lang="en-US" sz="1400" i="1" dirty="0">
                <a:latin typeface="Times New Roman" panose="02020603050405020304" pitchFamily="18" charset="0"/>
                <a:ea typeface="Times New Roman" panose="02020603050405020304" pitchFamily="18" charset="0"/>
              </a:rPr>
              <a:t>IEEE International Conference on Electronics, </a:t>
            </a:r>
            <a:r>
              <a:rPr lang="en-US" sz="1400" dirty="0">
                <a:latin typeface="Times New Roman" panose="02020603050405020304" pitchFamily="18" charset="0"/>
                <a:ea typeface="Times New Roman" panose="02020603050405020304" pitchFamily="18" charset="0"/>
              </a:rPr>
              <a:t>995998. </a:t>
            </a:r>
            <a:endParaRPr lang="en-GB" sz="1400" dirty="0">
              <a:latin typeface="Times New Roman" panose="02020603050405020304" pitchFamily="18" charset="0"/>
              <a:ea typeface="Times New Roman" panose="02020603050405020304" pitchFamily="18" charset="0"/>
            </a:endParaRPr>
          </a:p>
        </p:txBody>
      </p:sp>
      <p:sp>
        <p:nvSpPr>
          <p:cNvPr id="10" name="Date Placeholder 9"/>
          <p:cNvSpPr>
            <a:spLocks noGrp="1"/>
          </p:cNvSpPr>
          <p:nvPr>
            <p:ph type="dt" sz="half" idx="10"/>
          </p:nvPr>
        </p:nvSpPr>
        <p:spPr/>
        <p:txBody>
          <a:bodyPr/>
          <a:lstStyle/>
          <a:p>
            <a:fld id="{BCEA7760-9496-4E60-857F-BB4DC7618A2B}" type="datetime1">
              <a:rPr lang="en-GB" smtClean="0"/>
              <a:t>13/10/2022</a:t>
            </a:fld>
            <a:endParaRPr lang="en-GB"/>
          </a:p>
        </p:txBody>
      </p:sp>
      <p:sp>
        <p:nvSpPr>
          <p:cNvPr id="12" name="Slide Number Placeholder 11"/>
          <p:cNvSpPr>
            <a:spLocks noGrp="1"/>
          </p:cNvSpPr>
          <p:nvPr>
            <p:ph type="sldNum" sz="quarter" idx="12"/>
          </p:nvPr>
        </p:nvSpPr>
        <p:spPr/>
        <p:txBody>
          <a:bodyPr/>
          <a:lstStyle/>
          <a:p>
            <a:fld id="{76F3291B-68D4-4AA1-835B-32AE751599F9}" type="slidenum">
              <a:rPr lang="en-GB" smtClean="0"/>
              <a:t>24</a:t>
            </a:fld>
            <a:endParaRPr lang="en-GB"/>
          </a:p>
        </p:txBody>
      </p:sp>
      <p:pic>
        <p:nvPicPr>
          <p:cNvPr id="2" name="Picture 1">
            <a:extLst>
              <a:ext uri="{FF2B5EF4-FFF2-40B4-BE49-F238E27FC236}">
                <a16:creationId xmlns:a16="http://schemas.microsoft.com/office/drawing/2014/main" id="{2A2A839C-7B6F-9866-0DE6-57AE47D34E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4988" y="0"/>
            <a:ext cx="1349304" cy="783771"/>
          </a:xfrm>
          <a:prstGeom prst="rect">
            <a:avLst/>
          </a:prstGeom>
        </p:spPr>
      </p:pic>
    </p:spTree>
    <p:extLst>
      <p:ext uri="{BB962C8B-B14F-4D97-AF65-F5344CB8AC3E}">
        <p14:creationId xmlns:p14="http://schemas.microsoft.com/office/powerpoint/2010/main" val="12268163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53345" y="0"/>
            <a:ext cx="3338946" cy="614335"/>
          </a:xfrm>
          <a:prstGeom prst="rect">
            <a:avLst/>
          </a:prstGeom>
        </p:spPr>
        <p:txBody>
          <a:bodyPr wrap="square">
            <a:spAutoFit/>
          </a:bodyPr>
          <a:lstStyle/>
          <a:p>
            <a:pPr algn="ctr">
              <a:lnSpc>
                <a:spcPct val="106000"/>
              </a:lnSpc>
              <a:spcBef>
                <a:spcPts val="1200"/>
              </a:spcBef>
              <a:spcAft>
                <a:spcPts val="0"/>
              </a:spcAft>
            </a:pPr>
            <a:r>
              <a:rPr lang="en-GB"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References</a:t>
            </a:r>
          </a:p>
        </p:txBody>
      </p:sp>
      <p:sp>
        <p:nvSpPr>
          <p:cNvPr id="6" name="Rectangle 5"/>
          <p:cNvSpPr/>
          <p:nvPr/>
        </p:nvSpPr>
        <p:spPr>
          <a:xfrm>
            <a:off x="391111" y="1076704"/>
            <a:ext cx="11800889" cy="4637167"/>
          </a:xfrm>
          <a:prstGeom prst="rect">
            <a:avLst/>
          </a:prstGeom>
        </p:spPr>
        <p:txBody>
          <a:bodyPr wrap="square">
            <a:spAutoFit/>
          </a:bodyPr>
          <a:lstStyle/>
          <a:p>
            <a:pPr marL="342900" lvl="0" indent="-342900" algn="just">
              <a:lnSpc>
                <a:spcPct val="150000"/>
              </a:lnSpc>
              <a:spcAft>
                <a:spcPts val="1915"/>
              </a:spcAft>
              <a:buFont typeface="Wingdings" panose="05000000000000000000" pitchFamily="2" charset="2"/>
              <a:buChar char="q"/>
            </a:pPr>
            <a:r>
              <a:rPr lang="en-US" sz="1600" dirty="0" err="1">
                <a:latin typeface="Times New Roman" panose="02020603050405020304" pitchFamily="18" charset="0"/>
                <a:ea typeface="Times New Roman" panose="02020603050405020304" pitchFamily="18" charset="0"/>
              </a:rPr>
              <a:t>Stegmann</a:t>
            </a:r>
            <a:r>
              <a:rPr lang="en-US" sz="1600" dirty="0">
                <a:latin typeface="Times New Roman" panose="02020603050405020304" pitchFamily="18" charset="0"/>
                <a:ea typeface="Times New Roman" panose="02020603050405020304" pitchFamily="18" charset="0"/>
              </a:rPr>
              <a:t> J. and Schroder G., (1997), "Robust voice-activity detection based on the wavelet transform", </a:t>
            </a:r>
            <a:r>
              <a:rPr lang="en-US" sz="1600" i="1" dirty="0">
                <a:latin typeface="Times New Roman" panose="02020603050405020304" pitchFamily="18" charset="0"/>
                <a:ea typeface="Times New Roman" panose="02020603050405020304" pitchFamily="18" charset="0"/>
              </a:rPr>
              <a:t>IEEE Workshop on Speech Coding for Telecommunications Proceeding, </a:t>
            </a:r>
            <a:r>
              <a:rPr lang="en-US" sz="1600" dirty="0">
                <a:latin typeface="Times New Roman" panose="02020603050405020304" pitchFamily="18" charset="0"/>
                <a:ea typeface="Times New Roman" panose="02020603050405020304" pitchFamily="18" charset="0"/>
              </a:rPr>
              <a:t>Vol. 09, 99 – 100. </a:t>
            </a:r>
            <a:endParaRPr lang="en-GB"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915"/>
              </a:spcAft>
              <a:buFont typeface="Wingdings" panose="05000000000000000000" pitchFamily="2" charset="2"/>
              <a:buChar char="q"/>
            </a:pPr>
            <a:r>
              <a:rPr lang="en-US" sz="1600" dirty="0">
                <a:latin typeface="Times New Roman" panose="02020603050405020304" pitchFamily="18" charset="0"/>
                <a:ea typeface="Times New Roman" panose="02020603050405020304" pitchFamily="18" charset="0"/>
              </a:rPr>
              <a:t>Alex J. and Bernhard S. O., (2004), “A tutorial on support vector regression”, </a:t>
            </a:r>
            <a:r>
              <a:rPr lang="en-US" sz="1600" i="1" dirty="0">
                <a:latin typeface="Times New Roman" panose="02020603050405020304" pitchFamily="18" charset="0"/>
                <a:ea typeface="Times New Roman" panose="02020603050405020304" pitchFamily="18" charset="0"/>
              </a:rPr>
              <a:t>Kluwer Academic Publishers, </a:t>
            </a:r>
            <a:r>
              <a:rPr lang="en-US" sz="1600" dirty="0">
                <a:latin typeface="Times New Roman" panose="02020603050405020304" pitchFamily="18" charset="0"/>
                <a:ea typeface="Times New Roman" panose="02020603050405020304" pitchFamily="18" charset="0"/>
              </a:rPr>
              <a:t>Vol. 14, 199–222.</a:t>
            </a:r>
            <a:r>
              <a:rPr lang="en-US" sz="1600" i="1" dirty="0">
                <a:latin typeface="Times New Roman" panose="02020603050405020304" pitchFamily="18" charset="0"/>
                <a:ea typeface="Times New Roman" panose="02020603050405020304" pitchFamily="18" charset="0"/>
              </a:rPr>
              <a:t> </a:t>
            </a:r>
            <a:endParaRPr lang="en-GB"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915"/>
              </a:spcAft>
              <a:buFont typeface="Wingdings" panose="05000000000000000000" pitchFamily="2" charset="2"/>
              <a:buChar char="q"/>
            </a:pPr>
            <a:r>
              <a:rPr lang="en-US" sz="1600" dirty="0">
                <a:latin typeface="Times New Roman" panose="02020603050405020304" pitchFamily="18" charset="0"/>
                <a:ea typeface="Times New Roman" panose="02020603050405020304" pitchFamily="18" charset="0"/>
              </a:rPr>
              <a:t>Simon G., Tobias H., Markus B. and Gerhard S., (2015), “Features for voice activity detection: a comparative analysis”, </a:t>
            </a:r>
            <a:r>
              <a:rPr lang="en-US" sz="1600" i="1" dirty="0">
                <a:latin typeface="Times New Roman" panose="02020603050405020304" pitchFamily="18" charset="0"/>
                <a:ea typeface="Times New Roman" panose="02020603050405020304" pitchFamily="18" charset="0"/>
              </a:rPr>
              <a:t>EURASIP Journal on Advances in Signal Processing,</a:t>
            </a:r>
            <a:r>
              <a:rPr lang="en-US" sz="1600" dirty="0">
                <a:latin typeface="Times New Roman" panose="02020603050405020304" pitchFamily="18" charset="0"/>
                <a:ea typeface="Times New Roman" panose="02020603050405020304" pitchFamily="18" charset="0"/>
              </a:rPr>
              <a:t> 9(7). </a:t>
            </a:r>
            <a:endParaRPr lang="en-GB"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1915"/>
              </a:spcAft>
              <a:buFont typeface="Wingdings" panose="05000000000000000000" pitchFamily="2" charset="2"/>
              <a:buChar char="q"/>
            </a:pPr>
            <a:r>
              <a:rPr lang="en-US" sz="1600" dirty="0" err="1">
                <a:latin typeface="Times New Roman" panose="02020603050405020304" pitchFamily="18" charset="0"/>
                <a:ea typeface="Times New Roman" panose="02020603050405020304" pitchFamily="18" charset="0"/>
              </a:rPr>
              <a:t>Naziya</a:t>
            </a:r>
            <a:r>
              <a:rPr lang="en-US" sz="1600" dirty="0">
                <a:latin typeface="Times New Roman" panose="02020603050405020304" pitchFamily="18" charset="0"/>
                <a:ea typeface="Times New Roman" panose="02020603050405020304" pitchFamily="18" charset="0"/>
              </a:rPr>
              <a:t> S. and </a:t>
            </a:r>
            <a:r>
              <a:rPr lang="en-US" sz="1600" dirty="0" err="1">
                <a:latin typeface="Times New Roman" panose="02020603050405020304" pitchFamily="18" charset="0"/>
                <a:ea typeface="Times New Roman" panose="02020603050405020304" pitchFamily="18" charset="0"/>
              </a:rPr>
              <a:t>Deshmukh</a:t>
            </a:r>
            <a:r>
              <a:rPr lang="en-US" sz="1600" dirty="0">
                <a:latin typeface="Times New Roman" panose="02020603050405020304" pitchFamily="18" charset="0"/>
                <a:ea typeface="Times New Roman" panose="02020603050405020304" pitchFamily="18" charset="0"/>
              </a:rPr>
              <a:t> R. R., (2016), “Speech Recognition System – A Review”, </a:t>
            </a:r>
            <a:r>
              <a:rPr lang="en-US" sz="1600" i="1" dirty="0">
                <a:latin typeface="Times New Roman" panose="02020603050405020304" pitchFamily="18" charset="0"/>
                <a:ea typeface="Times New Roman" panose="02020603050405020304" pitchFamily="18" charset="0"/>
              </a:rPr>
              <a:t>IOSR Journal of Computer Engineering (IOSR-JCE), 18(4). </a:t>
            </a:r>
            <a:endParaRPr lang="en-GB" sz="1600" dirty="0">
              <a:latin typeface="Times New Roman" panose="02020603050405020304" pitchFamily="18" charset="0"/>
              <a:ea typeface="Times New Roman" panose="02020603050405020304" pitchFamily="18" charset="0"/>
            </a:endParaRPr>
          </a:p>
          <a:p>
            <a:pPr marL="342900" lvl="0" indent="-342900" algn="just">
              <a:spcAft>
                <a:spcPts val="0"/>
              </a:spcAft>
              <a:buFont typeface="Wingdings" panose="05000000000000000000" pitchFamily="2" charset="2"/>
              <a:buChar char="q"/>
            </a:pPr>
            <a:r>
              <a:rPr lang="en-US" sz="1600" dirty="0" err="1">
                <a:latin typeface="Times New Roman" panose="02020603050405020304" pitchFamily="18" charset="0"/>
                <a:ea typeface="Times New Roman" panose="02020603050405020304" pitchFamily="18" charset="0"/>
              </a:rPr>
              <a:t>Roser</a:t>
            </a:r>
            <a:r>
              <a:rPr lang="en-US" sz="1600" dirty="0">
                <a:latin typeface="Times New Roman" panose="02020603050405020304" pitchFamily="18" charset="0"/>
                <a:ea typeface="Times New Roman" panose="02020603050405020304" pitchFamily="18" charset="0"/>
              </a:rPr>
              <a:t>, H. R. (2019). </a:t>
            </a:r>
            <a:r>
              <a:rPr lang="en-US" sz="1600" i="1" dirty="0">
                <a:latin typeface="Times New Roman" panose="02020603050405020304" pitchFamily="18" charset="0"/>
                <a:ea typeface="Times New Roman" panose="02020603050405020304" pitchFamily="18" charset="0"/>
              </a:rPr>
              <a:t>Opioids, cocaine, cannabis and illicit drugs</a:t>
            </a:r>
            <a:r>
              <a:rPr lang="en-US" sz="1600" dirty="0">
                <a:latin typeface="Times New Roman" panose="02020603050405020304" pitchFamily="18" charset="0"/>
                <a:ea typeface="Times New Roman" panose="02020603050405020304" pitchFamily="18" charset="0"/>
              </a:rPr>
              <a:t>. Retrieved from Our World in Data: </a:t>
            </a:r>
            <a:r>
              <a:rPr lang="en-US" sz="1600" u="sng" dirty="0">
                <a:solidFill>
                  <a:srgbClr val="0000FF"/>
                </a:solidFill>
                <a:latin typeface="Times New Roman" panose="02020603050405020304" pitchFamily="18" charset="0"/>
                <a:ea typeface="Times New Roman" panose="02020603050405020304" pitchFamily="18" charset="0"/>
                <a:hlinkClick r:id="rId2"/>
              </a:rPr>
              <a:t>https://ourworldindata.org/illicit-drug-use</a:t>
            </a:r>
            <a:endParaRPr lang="en-GB" sz="1600" dirty="0">
              <a:latin typeface="Times New Roman" panose="02020603050405020304" pitchFamily="18" charset="0"/>
              <a:ea typeface="Times New Roman" panose="02020603050405020304" pitchFamily="18" charset="0"/>
            </a:endParaRPr>
          </a:p>
          <a:p>
            <a:pPr algn="just">
              <a:spcAft>
                <a:spcPts val="0"/>
              </a:spcAft>
            </a:pPr>
            <a:endParaRPr lang="en-GB" sz="1600" dirty="0">
              <a:latin typeface="Times New Roman" panose="02020603050405020304" pitchFamily="18" charset="0"/>
              <a:ea typeface="Times New Roman" panose="02020603050405020304" pitchFamily="18" charset="0"/>
            </a:endParaRPr>
          </a:p>
          <a:p>
            <a:pPr marL="342900" lvl="0" indent="-342900" algn="just">
              <a:spcAft>
                <a:spcPts val="0"/>
              </a:spcAft>
              <a:buFont typeface="Wingdings" panose="05000000000000000000" pitchFamily="2" charset="2"/>
              <a:buChar char="q"/>
            </a:pPr>
            <a:r>
              <a:rPr lang="en-US" sz="1600" dirty="0" err="1">
                <a:latin typeface="Times New Roman" panose="02020603050405020304" pitchFamily="18" charset="0"/>
                <a:ea typeface="Times New Roman" panose="02020603050405020304" pitchFamily="18" charset="0"/>
              </a:rPr>
              <a:t>Shazzad</a:t>
            </a:r>
            <a:r>
              <a:rPr lang="en-US" sz="1600" dirty="0">
                <a:latin typeface="Times New Roman" panose="02020603050405020304" pitchFamily="18" charset="0"/>
                <a:ea typeface="Times New Roman" panose="02020603050405020304" pitchFamily="18" charset="0"/>
              </a:rPr>
              <a:t> MN1, A. S. (2013, November 2). Drug Addiction in Bangladesh and its Effect. p. 84-87.</a:t>
            </a:r>
            <a:endParaRPr lang="en-GB" sz="1600" dirty="0">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fld id="{18328953-7631-4A3F-A7AD-C2C20064DA89}" type="datetime1">
              <a:rPr lang="en-GB" smtClean="0"/>
              <a:t>13/10/2022</a:t>
            </a:fld>
            <a:endParaRPr lang="en-GB"/>
          </a:p>
        </p:txBody>
      </p:sp>
      <p:sp>
        <p:nvSpPr>
          <p:cNvPr id="9" name="Slide Number Placeholder 8"/>
          <p:cNvSpPr>
            <a:spLocks noGrp="1"/>
          </p:cNvSpPr>
          <p:nvPr>
            <p:ph type="sldNum" sz="quarter" idx="12"/>
          </p:nvPr>
        </p:nvSpPr>
        <p:spPr/>
        <p:txBody>
          <a:bodyPr/>
          <a:lstStyle/>
          <a:p>
            <a:fld id="{76F3291B-68D4-4AA1-835B-32AE751599F9}" type="slidenum">
              <a:rPr lang="en-GB" smtClean="0"/>
              <a:t>25</a:t>
            </a:fld>
            <a:endParaRPr lang="en-GB"/>
          </a:p>
        </p:txBody>
      </p:sp>
      <p:pic>
        <p:nvPicPr>
          <p:cNvPr id="2" name="Picture 1">
            <a:extLst>
              <a:ext uri="{FF2B5EF4-FFF2-40B4-BE49-F238E27FC236}">
                <a16:creationId xmlns:a16="http://schemas.microsoft.com/office/drawing/2014/main" id="{895D4718-8254-2639-B66D-8BE724F94D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2696" y="0"/>
            <a:ext cx="1349304" cy="794444"/>
          </a:xfrm>
          <a:prstGeom prst="rect">
            <a:avLst/>
          </a:prstGeom>
        </p:spPr>
      </p:pic>
    </p:spTree>
    <p:extLst>
      <p:ext uri="{BB962C8B-B14F-4D97-AF65-F5344CB8AC3E}">
        <p14:creationId xmlns:p14="http://schemas.microsoft.com/office/powerpoint/2010/main" val="1542817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64567" y="2505670"/>
            <a:ext cx="9762978" cy="923330"/>
          </a:xfrm>
          <a:prstGeom prst="rect">
            <a:avLst/>
          </a:prstGeom>
        </p:spPr>
        <p:txBody>
          <a:bodyPr wrap="square">
            <a:spAutoFit/>
          </a:bodyPr>
          <a:lstStyle/>
          <a:p>
            <a:pPr algn="ctr"/>
            <a:r>
              <a:rPr lang="en-US" sz="5400" b="1" dirty="0">
                <a:latin typeface="Eras Demi ITC" panose="020B0805030504020804" pitchFamily="34" charset="0"/>
              </a:rPr>
              <a:t>THANK YOU</a:t>
            </a:r>
            <a:endParaRPr lang="en-GB" sz="5400" dirty="0">
              <a:latin typeface="Eras Demi ITC" panose="020B0805030504020804" pitchFamily="34" charset="0"/>
            </a:endParaRPr>
          </a:p>
        </p:txBody>
      </p:sp>
    </p:spTree>
    <p:extLst>
      <p:ext uri="{BB962C8B-B14F-4D97-AF65-F5344CB8AC3E}">
        <p14:creationId xmlns:p14="http://schemas.microsoft.com/office/powerpoint/2010/main" val="38223301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normAutofit fontScale="90000"/>
          </a:bodyPr>
          <a:lstStyle/>
          <a:p>
            <a:pPr algn="ctr"/>
            <a:r>
              <a:rPr lang="en-US" sz="3600" b="1" dirty="0">
                <a:latin typeface="Times New Roman" panose="02020603050405020304" pitchFamily="18" charset="0"/>
                <a:ea typeface="Times New Roman" panose="02020603050405020304" pitchFamily="18" charset="0"/>
              </a:rPr>
              <a:t>Objectives</a:t>
            </a:r>
            <a:br>
              <a:rPr lang="en-GB" sz="3200" dirty="0"/>
            </a:br>
            <a:endParaRPr lang="en-GB" sz="3200" dirty="0">
              <a:latin typeface="Times New Roman" panose="02020603050405020304" pitchFamily="18" charset="0"/>
              <a:cs typeface="Times New Roman" panose="02020603050405020304" pitchFamily="18" charset="0"/>
            </a:endParaRPr>
          </a:p>
        </p:txBody>
      </p:sp>
      <p:sp>
        <p:nvSpPr>
          <p:cNvPr id="18" name="Date Placeholder 17"/>
          <p:cNvSpPr>
            <a:spLocks noGrp="1"/>
          </p:cNvSpPr>
          <p:nvPr>
            <p:ph type="dt" sz="half" idx="10"/>
          </p:nvPr>
        </p:nvSpPr>
        <p:spPr/>
        <p:txBody>
          <a:bodyPr/>
          <a:lstStyle/>
          <a:p>
            <a:fld id="{50146DC0-58D4-41D9-B4AF-38036F47006C}" type="datetime1">
              <a:rPr lang="en-GB" smtClean="0"/>
              <a:t>13/10/2022</a:t>
            </a:fld>
            <a:endParaRPr lang="en-GB"/>
          </a:p>
        </p:txBody>
      </p:sp>
      <p:sp>
        <p:nvSpPr>
          <p:cNvPr id="20" name="Slide Number Placeholder 19"/>
          <p:cNvSpPr>
            <a:spLocks noGrp="1"/>
          </p:cNvSpPr>
          <p:nvPr>
            <p:ph type="sldNum" sz="quarter" idx="12"/>
          </p:nvPr>
        </p:nvSpPr>
        <p:spPr/>
        <p:txBody>
          <a:bodyPr/>
          <a:lstStyle/>
          <a:p>
            <a:fld id="{76F3291B-68D4-4AA1-835B-32AE751599F9}" type="slidenum">
              <a:rPr lang="en-GB" smtClean="0"/>
              <a:t>3</a:t>
            </a:fld>
            <a:endParaRPr lang="en-GB"/>
          </a:p>
        </p:txBody>
      </p:sp>
      <p:graphicFrame>
        <p:nvGraphicFramePr>
          <p:cNvPr id="9" name="Table 8"/>
          <p:cNvGraphicFramePr>
            <a:graphicFrameLocks noGrp="1"/>
          </p:cNvGraphicFramePr>
          <p:nvPr>
            <p:extLst>
              <p:ext uri="{D42A27DB-BD31-4B8C-83A1-F6EECF244321}">
                <p14:modId xmlns:p14="http://schemas.microsoft.com/office/powerpoint/2010/main" val="3616126202"/>
              </p:ext>
            </p:extLst>
          </p:nvPr>
        </p:nvGraphicFramePr>
        <p:xfrm>
          <a:off x="346364" y="1163782"/>
          <a:ext cx="11637818" cy="4627418"/>
        </p:xfrm>
        <a:graphic>
          <a:graphicData uri="http://schemas.openxmlformats.org/drawingml/2006/table">
            <a:tbl>
              <a:tblPr/>
              <a:tblGrid>
                <a:gridCol w="11637818">
                  <a:extLst>
                    <a:ext uri="{9D8B030D-6E8A-4147-A177-3AD203B41FA5}">
                      <a16:colId xmlns:a16="http://schemas.microsoft.com/office/drawing/2014/main" val="2145287488"/>
                    </a:ext>
                  </a:extLst>
                </a:gridCol>
              </a:tblGrid>
              <a:tr h="4627418">
                <a:tc>
                  <a:txBody>
                    <a:bodyPr/>
                    <a:lstStyle/>
                    <a:p>
                      <a:endParaRPr lang="en-GB"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59980180"/>
                  </a:ext>
                </a:extLst>
              </a:tr>
            </a:tbl>
          </a:graphicData>
        </a:graphic>
      </p:graphicFrame>
      <p:sp>
        <p:nvSpPr>
          <p:cNvPr id="15" name="Rectangle 14"/>
          <p:cNvSpPr/>
          <p:nvPr/>
        </p:nvSpPr>
        <p:spPr>
          <a:xfrm>
            <a:off x="568036" y="1246910"/>
            <a:ext cx="11416146" cy="3903954"/>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q"/>
            </a:pPr>
            <a:r>
              <a:rPr lang="en-US" sz="2400" dirty="0">
                <a:solidFill>
                  <a:srgbClr val="000000"/>
                </a:solidFill>
                <a:latin typeface="Times New Roman" panose="02020603050405020304" pitchFamily="18" charset="0"/>
                <a:ea typeface="Times New Roman" panose="02020603050405020304" pitchFamily="18" charset="0"/>
              </a:rPr>
              <a:t>To identify the key features of the human voice who are addicted to alcohol, cannabis, or both and also non-addicted. </a:t>
            </a:r>
          </a:p>
          <a:p>
            <a:pPr marL="342900" lvl="0" indent="-342900" algn="just">
              <a:lnSpc>
                <a:spcPct val="150000"/>
              </a:lnSpc>
              <a:spcAft>
                <a:spcPts val="0"/>
              </a:spcAft>
              <a:buFont typeface="Wingdings" panose="05000000000000000000" pitchFamily="2" charset="2"/>
              <a:buChar char="q"/>
            </a:pPr>
            <a:r>
              <a:rPr lang="en-US" sz="2400" dirty="0">
                <a:solidFill>
                  <a:srgbClr val="000000"/>
                </a:solidFill>
                <a:latin typeface="Times New Roman" panose="02020603050405020304" pitchFamily="18" charset="0"/>
                <a:ea typeface="Times New Roman" panose="02020603050405020304" pitchFamily="18" charset="0"/>
              </a:rPr>
              <a:t>Applying wavelet transformation for denoising and smoothing the collected raw data.</a:t>
            </a:r>
            <a:endParaRPr lang="en-GB" sz="2400" dirty="0">
              <a:solidFill>
                <a:srgbClr val="000000"/>
              </a:solidFill>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q"/>
            </a:pPr>
            <a:r>
              <a:rPr lang="en-US" sz="2400" dirty="0">
                <a:solidFill>
                  <a:srgbClr val="000000"/>
                </a:solidFill>
                <a:latin typeface="Times New Roman" panose="02020603050405020304" pitchFamily="18" charset="0"/>
                <a:ea typeface="Times New Roman" panose="02020603050405020304" pitchFamily="18" charset="0"/>
              </a:rPr>
              <a:t>Extracting features using (</a:t>
            </a:r>
            <a:r>
              <a:rPr lang="en-US" sz="2400" dirty="0" err="1">
                <a:solidFill>
                  <a:srgbClr val="000000"/>
                </a:solidFill>
                <a:latin typeface="Times New Roman" panose="02020603050405020304" pitchFamily="18" charset="0"/>
                <a:ea typeface="Times New Roman" panose="02020603050405020304" pitchFamily="18" charset="0"/>
              </a:rPr>
              <a:t>Haar</a:t>
            </a:r>
            <a:r>
              <a:rPr lang="en-US" sz="2400" dirty="0">
                <a:solidFill>
                  <a:srgbClr val="000000"/>
                </a:solidFill>
                <a:latin typeface="Times New Roman" panose="02020603050405020304" pitchFamily="18" charset="0"/>
                <a:ea typeface="Times New Roman" panose="02020603050405020304" pitchFamily="18" charset="0"/>
              </a:rPr>
              <a:t>, Sym2) wavelet.</a:t>
            </a:r>
          </a:p>
          <a:p>
            <a:pPr marL="342900" lvl="0" indent="-342900" algn="just">
              <a:lnSpc>
                <a:spcPct val="150000"/>
              </a:lnSpc>
              <a:spcAft>
                <a:spcPts val="0"/>
              </a:spcAft>
              <a:buFont typeface="Wingdings" panose="05000000000000000000" pitchFamily="2" charset="2"/>
              <a:buChar char="q"/>
            </a:pPr>
            <a:r>
              <a:rPr lang="en-US" sz="2400" dirty="0">
                <a:latin typeface="Times New Roman" panose="02020603050405020304" pitchFamily="18" charset="0"/>
                <a:ea typeface="Times New Roman" panose="02020603050405020304" pitchFamily="18" charset="0"/>
              </a:rPr>
              <a:t>we calculated PSNR and SNR values to identify the difference between their voice signals. </a:t>
            </a:r>
          </a:p>
          <a:p>
            <a:pPr marL="342900" lvl="0" indent="-342900" algn="just">
              <a:lnSpc>
                <a:spcPct val="150000"/>
              </a:lnSpc>
              <a:spcAft>
                <a:spcPts val="600"/>
              </a:spcAft>
              <a:buFont typeface="Wingdings" panose="05000000000000000000" pitchFamily="2" charset="2"/>
              <a:buChar char="q"/>
            </a:pPr>
            <a:r>
              <a:rPr lang="en-US" sz="2400" dirty="0">
                <a:solidFill>
                  <a:srgbClr val="000000"/>
                </a:solidFill>
                <a:latin typeface="Times New Roman" panose="02020603050405020304" pitchFamily="18" charset="0"/>
                <a:ea typeface="Times New Roman" panose="02020603050405020304" pitchFamily="18" charset="0"/>
              </a:rPr>
              <a:t>Evaluating the model and predicting the outcome for new data.</a:t>
            </a:r>
            <a:endParaRPr lang="en-GB" sz="2400" dirty="0">
              <a:solidFill>
                <a:srgbClr val="000000"/>
              </a:solidFill>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AC90D4E2-ACCC-33C8-F23B-94DADF7753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755" y="0"/>
            <a:ext cx="1349304" cy="1063532"/>
          </a:xfrm>
          <a:prstGeom prst="rect">
            <a:avLst/>
          </a:prstGeom>
        </p:spPr>
      </p:pic>
    </p:spTree>
    <p:extLst>
      <p:ext uri="{BB962C8B-B14F-4D97-AF65-F5344CB8AC3E}">
        <p14:creationId xmlns:p14="http://schemas.microsoft.com/office/powerpoint/2010/main" val="17013650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6874"/>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Introduction</a:t>
            </a:r>
            <a:endParaRPr lang="en-GB" sz="3600" dirty="0">
              <a:latin typeface="Times New Roman" panose="02020603050405020304" pitchFamily="18" charset="0"/>
              <a:cs typeface="Times New Roman" panose="02020603050405020304" pitchFamily="18" charset="0"/>
            </a:endParaRPr>
          </a:p>
        </p:txBody>
      </p:sp>
      <p:sp>
        <p:nvSpPr>
          <p:cNvPr id="12" name="Date Placeholder 11"/>
          <p:cNvSpPr>
            <a:spLocks noGrp="1"/>
          </p:cNvSpPr>
          <p:nvPr>
            <p:ph type="dt" sz="half" idx="10"/>
          </p:nvPr>
        </p:nvSpPr>
        <p:spPr/>
        <p:txBody>
          <a:bodyPr/>
          <a:lstStyle/>
          <a:p>
            <a:fld id="{22DCAF50-348D-4E06-947D-2DA6ECB9BD75}" type="datetime1">
              <a:rPr lang="en-GB" smtClean="0"/>
              <a:t>13/10/2022</a:t>
            </a:fld>
            <a:endParaRPr lang="en-GB"/>
          </a:p>
        </p:txBody>
      </p:sp>
      <p:sp>
        <p:nvSpPr>
          <p:cNvPr id="14" name="Slide Number Placeholder 13"/>
          <p:cNvSpPr>
            <a:spLocks noGrp="1"/>
          </p:cNvSpPr>
          <p:nvPr>
            <p:ph type="sldNum" sz="quarter" idx="12"/>
          </p:nvPr>
        </p:nvSpPr>
        <p:spPr/>
        <p:txBody>
          <a:bodyPr/>
          <a:lstStyle/>
          <a:p>
            <a:fld id="{76F3291B-68D4-4AA1-835B-32AE751599F9}" type="slidenum">
              <a:rPr lang="en-GB" smtClean="0"/>
              <a:t>4</a:t>
            </a:fld>
            <a:endParaRPr lang="en-GB"/>
          </a:p>
        </p:txBody>
      </p:sp>
      <p:sp>
        <p:nvSpPr>
          <p:cNvPr id="11" name="Rectangle 10"/>
          <p:cNvSpPr/>
          <p:nvPr/>
        </p:nvSpPr>
        <p:spPr>
          <a:xfrm>
            <a:off x="110836" y="872837"/>
            <a:ext cx="12081164" cy="5690859"/>
          </a:xfrm>
          <a:prstGeom prst="rect">
            <a:avLst/>
          </a:prstGeom>
        </p:spPr>
        <p:txBody>
          <a:bodyPr wrap="square">
            <a:spAutoFit/>
          </a:bodyPr>
          <a:lstStyle/>
          <a:p>
            <a:pPr algn="just">
              <a:spcAft>
                <a:spcPts val="0"/>
              </a:spcAft>
            </a:pPr>
            <a:r>
              <a:rPr lang="en-US" sz="2400" dirty="0">
                <a:latin typeface="Times New Roman" panose="02020603050405020304" pitchFamily="18" charset="0"/>
                <a:ea typeface="Times New Roman" panose="02020603050405020304" pitchFamily="18" charset="0"/>
              </a:rPr>
              <a:t>Voice recognition is a technique that identifies constitutional and unconstitutional voice signals automatically. Human beings can hear the frequency range from approximately 20Hz to 20,000Hz.</a:t>
            </a:r>
            <a:endParaRPr lang="en-GB" sz="24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sz="2400" dirty="0">
                <a:latin typeface="Times New Roman" panose="02020603050405020304" pitchFamily="18" charset="0"/>
                <a:ea typeface="Times New Roman" panose="02020603050405020304" pitchFamily="18" charset="0"/>
              </a:rPr>
              <a:t>The Wavelet Transform (WT) is a modern parameterization method that has been used successfully for some signal processing tasks. Wavelets are powerful statistical tools that can be used for a wide range of applications, namely</a:t>
            </a:r>
            <a:endParaRPr lang="en-GB" sz="24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mj-lt"/>
              <a:buAutoNum type="arabicPeriod"/>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Signal processing</a:t>
            </a:r>
            <a:endPar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compression</a:t>
            </a:r>
            <a:endPar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Smoothing and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denoising</a:t>
            </a:r>
            <a:endPar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Speech recognition</a:t>
            </a:r>
            <a:endPar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670"/>
              </a:spcAft>
              <a:buFont typeface="+mj-lt"/>
              <a:buAutoNum type="arabicPeriod"/>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Pattern recognition, etc.</a:t>
            </a:r>
            <a:endParaRPr lang="en-GB"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12CAB27-007B-E85A-E3DE-7F55DC089F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9680" y="0"/>
            <a:ext cx="1112320" cy="876739"/>
          </a:xfrm>
          <a:prstGeom prst="rect">
            <a:avLst/>
          </a:prstGeom>
        </p:spPr>
      </p:pic>
    </p:spTree>
    <p:extLst>
      <p:ext uri="{BB962C8B-B14F-4D97-AF65-F5344CB8AC3E}">
        <p14:creationId xmlns:p14="http://schemas.microsoft.com/office/powerpoint/2010/main" val="34866477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802"/>
          </a:xfrm>
        </p:spPr>
        <p:txBody>
          <a:bodyPr>
            <a:normAutofit fontScale="90000"/>
          </a:bodyPr>
          <a:lstStyle/>
          <a:p>
            <a:pPr algn="ctr"/>
            <a:r>
              <a:rPr lang="en-US" sz="3600" b="1" dirty="0">
                <a:latin typeface="Times New Roman" panose="02020603050405020304" pitchFamily="18" charset="0"/>
                <a:ea typeface="Times New Roman" panose="02020603050405020304" pitchFamily="18" charset="0"/>
              </a:rPr>
              <a:t>Different Kinds of Wavelet</a:t>
            </a:r>
            <a:br>
              <a:rPr lang="en-GB" dirty="0"/>
            </a:br>
            <a:endParaRPr lang="en-GB" dirty="0"/>
          </a:p>
        </p:txBody>
      </p:sp>
      <p:sp>
        <p:nvSpPr>
          <p:cNvPr id="13" name="Date Placeholder 12"/>
          <p:cNvSpPr>
            <a:spLocks noGrp="1"/>
          </p:cNvSpPr>
          <p:nvPr>
            <p:ph type="dt" sz="half" idx="10"/>
          </p:nvPr>
        </p:nvSpPr>
        <p:spPr/>
        <p:txBody>
          <a:bodyPr/>
          <a:lstStyle/>
          <a:p>
            <a:fld id="{FF249F60-81BF-4C66-941D-3D1E42273B43}" type="datetime1">
              <a:rPr lang="en-GB" smtClean="0"/>
              <a:t>13/10/2022</a:t>
            </a:fld>
            <a:endParaRPr lang="en-GB"/>
          </a:p>
        </p:txBody>
      </p:sp>
      <p:sp>
        <p:nvSpPr>
          <p:cNvPr id="15" name="Slide Number Placeholder 14"/>
          <p:cNvSpPr>
            <a:spLocks noGrp="1"/>
          </p:cNvSpPr>
          <p:nvPr>
            <p:ph type="sldNum" sz="quarter" idx="12"/>
          </p:nvPr>
        </p:nvSpPr>
        <p:spPr/>
        <p:txBody>
          <a:bodyPr/>
          <a:lstStyle/>
          <a:p>
            <a:fld id="{76F3291B-68D4-4AA1-835B-32AE751599F9}" type="slidenum">
              <a:rPr lang="en-GB" smtClean="0"/>
              <a:t>5</a:t>
            </a:fld>
            <a:endParaRPr lang="en-GB"/>
          </a:p>
        </p:txBody>
      </p:sp>
      <p:sp>
        <p:nvSpPr>
          <p:cNvPr id="7" name="Text Box 2"/>
          <p:cNvSpPr txBox="1">
            <a:spLocks noChangeArrowheads="1"/>
          </p:cNvSpPr>
          <p:nvPr/>
        </p:nvSpPr>
        <p:spPr bwMode="auto">
          <a:xfrm>
            <a:off x="7829246" y="5513088"/>
            <a:ext cx="3524554" cy="37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a:t>
            </a:r>
            <a:r>
              <a:rPr kumimoji="0" lang="en-US" altLang="en-US"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Haar</a:t>
            </a: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Wavelet</a:t>
            </a:r>
            <a:endParaRPr kumimoji="0" lang="en-GB"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430023275"/>
              </p:ext>
            </p:extLst>
          </p:nvPr>
        </p:nvGraphicFramePr>
        <p:xfrm>
          <a:off x="422994" y="3129865"/>
          <a:ext cx="3691806" cy="2342679"/>
        </p:xfrm>
        <a:graphic>
          <a:graphicData uri="http://schemas.openxmlformats.org/presentationml/2006/ole">
            <mc:AlternateContent xmlns:mc="http://schemas.openxmlformats.org/markup-compatibility/2006">
              <mc:Choice xmlns:v="urn:schemas-microsoft-com:vml" Requires="v">
                <p:oleObj name="Equation" r:id="rId2" imgW="1447560" imgH="1244520" progId="Equation.DSMT4">
                  <p:embed/>
                </p:oleObj>
              </mc:Choice>
              <mc:Fallback>
                <p:oleObj name="Equation" r:id="rId2" imgW="1447560" imgH="1244520" progId="Equation.DSMT4">
                  <p:embed/>
                  <p:pic>
                    <p:nvPicPr>
                      <p:cNvPr id="0" name="Object 3"/>
                      <p:cNvPicPr>
                        <a:picLocks noChangeAspect="1" noChangeArrowheads="1"/>
                      </p:cNvPicPr>
                      <p:nvPr/>
                    </p:nvPicPr>
                    <p:blipFill>
                      <a:blip r:embed="rId3"/>
                      <a:srcRect/>
                      <a:stretch>
                        <a:fillRect/>
                      </a:stretch>
                    </p:blipFill>
                    <p:spPr bwMode="auto">
                      <a:xfrm>
                        <a:off x="422994" y="3129865"/>
                        <a:ext cx="3691806" cy="2342679"/>
                      </a:xfrm>
                      <a:prstGeom prst="rect">
                        <a:avLst/>
                      </a:prstGeom>
                      <a:noFill/>
                    </p:spPr>
                  </p:pic>
                </p:oleObj>
              </mc:Fallback>
            </mc:AlternateContent>
          </a:graphicData>
        </a:graphic>
      </p:graphicFrame>
      <p:pic>
        <p:nvPicPr>
          <p:cNvPr id="204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1855" y="2757163"/>
            <a:ext cx="5126181" cy="271538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nvSpPr>
        <p:spPr bwMode="auto">
          <a:xfrm>
            <a:off x="193963" y="1010603"/>
            <a:ext cx="11804073" cy="15645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685800" algn="l"/>
              </a:tabLst>
              <a:defRPr>
                <a:solidFill>
                  <a:schemeClr val="tx1"/>
                </a:solidFill>
                <a:latin typeface="Arial" panose="020B0604020202020204" pitchFamily="34" charset="0"/>
              </a:defRPr>
            </a:lvl1pPr>
            <a:lvl2pPr eaLnBrk="0" fontAlgn="base" hangingPunct="0">
              <a:spcBef>
                <a:spcPct val="0"/>
              </a:spcBef>
              <a:spcAft>
                <a:spcPct val="0"/>
              </a:spcAft>
              <a:tabLst>
                <a:tab pos="685800" algn="l"/>
              </a:tabLst>
              <a:defRPr>
                <a:solidFill>
                  <a:schemeClr val="tx1"/>
                </a:solidFill>
                <a:latin typeface="Arial" panose="020B0604020202020204" pitchFamily="34" charset="0"/>
              </a:defRPr>
            </a:lvl2pPr>
            <a:lvl3pPr eaLnBrk="0" fontAlgn="base" hangingPunct="0">
              <a:spcBef>
                <a:spcPct val="0"/>
              </a:spcBef>
              <a:spcAft>
                <a:spcPct val="0"/>
              </a:spcAft>
              <a:tabLst>
                <a:tab pos="685800" algn="l"/>
              </a:tabLst>
              <a:defRPr>
                <a:solidFill>
                  <a:schemeClr val="tx1"/>
                </a:solidFill>
                <a:latin typeface="Arial" panose="020B0604020202020204" pitchFamily="34" charset="0"/>
              </a:defRPr>
            </a:lvl3pPr>
            <a:lvl4pPr eaLnBrk="0" fontAlgn="base" hangingPunct="0">
              <a:spcBef>
                <a:spcPct val="0"/>
              </a:spcBef>
              <a:spcAft>
                <a:spcPct val="0"/>
              </a:spcAft>
              <a:tabLst>
                <a:tab pos="685800" algn="l"/>
              </a:tabLst>
              <a:defRPr>
                <a:solidFill>
                  <a:schemeClr val="tx1"/>
                </a:solidFill>
                <a:latin typeface="Arial" panose="020B0604020202020204" pitchFamily="34" charset="0"/>
              </a:defRPr>
            </a:lvl4pPr>
            <a:lvl5pPr eaLnBrk="0" fontAlgn="base" hangingPunct="0">
              <a:spcBef>
                <a:spcPct val="0"/>
              </a:spcBef>
              <a:spcAft>
                <a:spcPct val="0"/>
              </a:spcAft>
              <a:tabLst>
                <a:tab pos="685800" algn="l"/>
              </a:tabLst>
              <a:defRPr>
                <a:solidFill>
                  <a:schemeClr val="tx1"/>
                </a:solidFill>
                <a:latin typeface="Arial" panose="020B0604020202020204" pitchFamily="34" charset="0"/>
              </a:defRPr>
            </a:lvl5pPr>
            <a:lvl6pPr eaLnBrk="0" fontAlgn="base" hangingPunct="0">
              <a:spcBef>
                <a:spcPct val="0"/>
              </a:spcBef>
              <a:spcAft>
                <a:spcPct val="0"/>
              </a:spcAft>
              <a:tabLst>
                <a:tab pos="685800" algn="l"/>
              </a:tabLst>
              <a:defRPr>
                <a:solidFill>
                  <a:schemeClr val="tx1"/>
                </a:solidFill>
                <a:latin typeface="Arial" panose="020B0604020202020204" pitchFamily="34" charset="0"/>
              </a:defRPr>
            </a:lvl6pPr>
            <a:lvl7pPr eaLnBrk="0" fontAlgn="base" hangingPunct="0">
              <a:spcBef>
                <a:spcPct val="0"/>
              </a:spcBef>
              <a:spcAft>
                <a:spcPct val="0"/>
              </a:spcAft>
              <a:tabLst>
                <a:tab pos="685800" algn="l"/>
              </a:tabLst>
              <a:defRPr>
                <a:solidFill>
                  <a:schemeClr val="tx1"/>
                </a:solidFill>
                <a:latin typeface="Arial" panose="020B0604020202020204" pitchFamily="34" charset="0"/>
              </a:defRPr>
            </a:lvl7pPr>
            <a:lvl8pPr eaLnBrk="0" fontAlgn="base" hangingPunct="0">
              <a:spcBef>
                <a:spcPct val="0"/>
              </a:spcBef>
              <a:spcAft>
                <a:spcPct val="0"/>
              </a:spcAft>
              <a:tabLst>
                <a:tab pos="685800" algn="l"/>
              </a:tabLst>
              <a:defRPr>
                <a:solidFill>
                  <a:schemeClr val="tx1"/>
                </a:solidFill>
                <a:latin typeface="Arial" panose="020B0604020202020204" pitchFamily="34" charset="0"/>
              </a:defRPr>
            </a:lvl8pPr>
            <a:lvl9pPr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GB" altLang="en-US" sz="28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kumimoji="0" lang="en-GB"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Wavelet</a:t>
            </a:r>
          </a:p>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sequence was proposed in 1909 by </a:t>
            </a:r>
            <a:r>
              <a:rPr kumimoji="0" lang="en-US" altLang="en-US" sz="2400" b="0" i="0"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Alfred </a:t>
            </a:r>
            <a:r>
              <a:rPr kumimoji="0" lang="en-US" altLang="en-US" sz="2400" b="0" i="0"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Haar</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Haar</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used these functions to give an example of an orthonormal system for the space of square-</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integrable</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the unit interval [0, 1]</a:t>
            </a:r>
            <a:endParaRPr kumimoji="0" lang="en-GB"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US" altLang="en-US" sz="2400" b="0" i="0" u="none" strike="noStrike" cap="none" normalizeH="0" baseline="0" dirty="0" err="1">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Haar</a:t>
            </a:r>
            <a:r>
              <a:rPr kumimoji="0" lang="en-US" altLang="en-US" sz="24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wavelet is defined as </a:t>
            </a:r>
          </a:p>
        </p:txBody>
      </p:sp>
      <p:sp>
        <p:nvSpPr>
          <p:cNvPr id="11" name="Rectangle 6"/>
          <p:cNvSpPr>
            <a:spLocks noChangeArrowheads="1"/>
          </p:cNvSpPr>
          <p:nvPr/>
        </p:nvSpPr>
        <p:spPr bwMode="auto">
          <a:xfrm>
            <a:off x="0" y="2171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7"/>
          <p:cNvSpPr>
            <a:spLocks noChangeArrowheads="1"/>
          </p:cNvSpPr>
          <p:nvPr/>
        </p:nvSpPr>
        <p:spPr bwMode="auto">
          <a:xfrm>
            <a:off x="0" y="4029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3" name="Picture 2">
            <a:extLst>
              <a:ext uri="{FF2B5EF4-FFF2-40B4-BE49-F238E27FC236}">
                <a16:creationId xmlns:a16="http://schemas.microsoft.com/office/drawing/2014/main" id="{B87CFC37-F1D7-F541-955E-B2F5A11758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6754" y="-1"/>
            <a:ext cx="1405245" cy="1107625"/>
          </a:xfrm>
          <a:prstGeom prst="rect">
            <a:avLst/>
          </a:prstGeom>
        </p:spPr>
      </p:pic>
    </p:spTree>
    <p:extLst>
      <p:ext uri="{BB962C8B-B14F-4D97-AF65-F5344CB8AC3E}">
        <p14:creationId xmlns:p14="http://schemas.microsoft.com/office/powerpoint/2010/main" val="30354628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204480"/>
            <a:ext cx="12025745"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Symlet Wavelet</a:t>
            </a:r>
            <a:endParaRPr kumimoji="0" lang="en-GB" alt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Symlets are nearly symmetrical wavelets proposed by Daubechies as modifications to the DB family. </a:t>
            </a: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properties of the two wavelet families are similar. Here are the graphical representation of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Symlet</a:t>
            </a: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wavelet:</a:t>
            </a:r>
            <a:endParaRPr kumimoji="0" lang="en-GB"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410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32438"/>
            <a:ext cx="10088351" cy="251967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
          <p:cNvSpPr>
            <a:spLocks noChangeArrowheads="1"/>
          </p:cNvSpPr>
          <p:nvPr/>
        </p:nvSpPr>
        <p:spPr bwMode="auto">
          <a:xfrm>
            <a:off x="0" y="2352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3" name="Rectangle 12"/>
          <p:cNvSpPr/>
          <p:nvPr/>
        </p:nvSpPr>
        <p:spPr>
          <a:xfrm>
            <a:off x="4028757" y="5247804"/>
            <a:ext cx="2721322" cy="400110"/>
          </a:xfrm>
          <a:prstGeom prst="rect">
            <a:avLst/>
          </a:prstGeom>
        </p:spPr>
        <p:txBody>
          <a:bodyPr wrap="none">
            <a:spAutoFit/>
          </a:bodyPr>
          <a:lstStyle/>
          <a:p>
            <a:pPr algn="just">
              <a:spcAft>
                <a:spcPts val="0"/>
              </a:spcAft>
            </a:pPr>
            <a:r>
              <a:rPr lang="en-US" sz="2000" b="1">
                <a:latin typeface="Times New Roman" panose="02020603050405020304" pitchFamily="18" charset="0"/>
                <a:ea typeface="Times New Roman" panose="02020603050405020304" pitchFamily="18" charset="0"/>
              </a:rPr>
              <a:t>Figure</a:t>
            </a:r>
            <a:r>
              <a:rPr lang="en-US" sz="2000">
                <a:latin typeface="Times New Roman" panose="02020603050405020304" pitchFamily="18" charset="0"/>
                <a:ea typeface="Times New Roman" panose="02020603050405020304" pitchFamily="18" charset="0"/>
              </a:rPr>
              <a:t>: </a:t>
            </a:r>
            <a:r>
              <a:rPr lang="en-US" sz="2000">
                <a:latin typeface="Times New Roman" panose="02020603050405020304" pitchFamily="18" charset="0"/>
                <a:ea typeface="Times New Roman" panose="02020603050405020304" pitchFamily="18" charset="0"/>
                <a:cs typeface="Times New Roman" panose="02020603050405020304" pitchFamily="18" charset="0"/>
              </a:rPr>
              <a:t>Symlet Wavelet</a:t>
            </a:r>
            <a:endParaRPr lang="en-GB" sz="2000">
              <a:latin typeface="Times New Roman" panose="02020603050405020304" pitchFamily="18" charset="0"/>
              <a:ea typeface="Times New Roman" panose="02020603050405020304" pitchFamily="18" charset="0"/>
            </a:endParaRPr>
          </a:p>
        </p:txBody>
      </p:sp>
      <p:sp>
        <p:nvSpPr>
          <p:cNvPr id="14" name="Date Placeholder 13"/>
          <p:cNvSpPr>
            <a:spLocks noGrp="1"/>
          </p:cNvSpPr>
          <p:nvPr>
            <p:ph type="dt" sz="half" idx="10"/>
          </p:nvPr>
        </p:nvSpPr>
        <p:spPr/>
        <p:txBody>
          <a:bodyPr/>
          <a:lstStyle/>
          <a:p>
            <a:fld id="{33A9EA33-F225-4AEB-B113-EEC910B7F78A}" type="datetime1">
              <a:rPr lang="en-GB" smtClean="0"/>
              <a:t>13/10/2022</a:t>
            </a:fld>
            <a:endParaRPr lang="en-GB"/>
          </a:p>
        </p:txBody>
      </p:sp>
      <p:sp>
        <p:nvSpPr>
          <p:cNvPr id="16" name="Slide Number Placeholder 15"/>
          <p:cNvSpPr>
            <a:spLocks noGrp="1"/>
          </p:cNvSpPr>
          <p:nvPr>
            <p:ph type="sldNum" sz="quarter" idx="12"/>
          </p:nvPr>
        </p:nvSpPr>
        <p:spPr/>
        <p:txBody>
          <a:bodyPr/>
          <a:lstStyle/>
          <a:p>
            <a:fld id="{76F3291B-68D4-4AA1-835B-32AE751599F9}" type="slidenum">
              <a:rPr lang="en-GB" smtClean="0"/>
              <a:t>6</a:t>
            </a:fld>
            <a:endParaRPr lang="en-GB"/>
          </a:p>
        </p:txBody>
      </p:sp>
      <p:sp>
        <p:nvSpPr>
          <p:cNvPr id="17" name="Rectangle 16"/>
          <p:cNvSpPr/>
          <p:nvPr/>
        </p:nvSpPr>
        <p:spPr>
          <a:xfrm>
            <a:off x="3581400" y="19814"/>
            <a:ext cx="6449291" cy="584775"/>
          </a:xfrm>
          <a:prstGeom prst="rect">
            <a:avLst/>
          </a:prstGeom>
        </p:spPr>
        <p:txBody>
          <a:bodyPr wrap="square">
            <a:spAutoFit/>
          </a:bodyPr>
          <a:lstStyle/>
          <a:p>
            <a:pPr algn="ctr"/>
            <a:r>
              <a:rPr lang="en-US" sz="3200" b="1" dirty="0">
                <a:latin typeface="Times New Roman" panose="02020603050405020304" pitchFamily="18" charset="0"/>
                <a:ea typeface="Times New Roman" panose="02020603050405020304" pitchFamily="18" charset="0"/>
              </a:rPr>
              <a:t>Different Kinds of Wavelet</a:t>
            </a:r>
            <a:endParaRPr lang="en-GB" sz="3200" dirty="0"/>
          </a:p>
        </p:txBody>
      </p:sp>
      <p:pic>
        <p:nvPicPr>
          <p:cNvPr id="2" name="Picture 1">
            <a:extLst>
              <a:ext uri="{FF2B5EF4-FFF2-40B4-BE49-F238E27FC236}">
                <a16:creationId xmlns:a16="http://schemas.microsoft.com/office/drawing/2014/main" id="{C7E2EAA6-04D4-271D-FA82-A1E8686603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7810" y="-17330"/>
            <a:ext cx="934190" cy="736336"/>
          </a:xfrm>
          <a:prstGeom prst="rect">
            <a:avLst/>
          </a:prstGeom>
        </p:spPr>
      </p:pic>
    </p:spTree>
    <p:extLst>
      <p:ext uri="{BB962C8B-B14F-4D97-AF65-F5344CB8AC3E}">
        <p14:creationId xmlns:p14="http://schemas.microsoft.com/office/powerpoint/2010/main" val="27949939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0948"/>
          </a:xfrm>
        </p:spPr>
        <p:txBody>
          <a:bodyPr>
            <a:normAutofit fontScale="90000"/>
          </a:bodyPr>
          <a:lstStyle/>
          <a:p>
            <a:pPr algn="ctr"/>
            <a:r>
              <a:rPr lang="en-US" sz="3600" b="1" dirty="0">
                <a:latin typeface="Times New Roman" panose="02020603050405020304" pitchFamily="18" charset="0"/>
                <a:ea typeface="Times New Roman" panose="02020603050405020304" pitchFamily="18" charset="0"/>
              </a:rPr>
              <a:t>Disorders of drug use</a:t>
            </a:r>
            <a:br>
              <a:rPr lang="en-GB" dirty="0"/>
            </a:br>
            <a:endParaRPr lang="en-GB" dirty="0"/>
          </a:p>
        </p:txBody>
      </p:sp>
      <p:sp>
        <p:nvSpPr>
          <p:cNvPr id="15" name="Date Placeholder 14"/>
          <p:cNvSpPr>
            <a:spLocks noGrp="1"/>
          </p:cNvSpPr>
          <p:nvPr>
            <p:ph type="dt" sz="half" idx="10"/>
          </p:nvPr>
        </p:nvSpPr>
        <p:spPr/>
        <p:txBody>
          <a:bodyPr/>
          <a:lstStyle/>
          <a:p>
            <a:fld id="{F620E488-EBB4-43F2-A158-4FF7502EC801}" type="datetime1">
              <a:rPr lang="en-GB" smtClean="0"/>
              <a:t>13/10/2022</a:t>
            </a:fld>
            <a:endParaRPr lang="en-GB"/>
          </a:p>
        </p:txBody>
      </p:sp>
      <p:sp>
        <p:nvSpPr>
          <p:cNvPr id="17" name="Slide Number Placeholder 16"/>
          <p:cNvSpPr>
            <a:spLocks noGrp="1"/>
          </p:cNvSpPr>
          <p:nvPr>
            <p:ph type="sldNum" sz="quarter" idx="12"/>
          </p:nvPr>
        </p:nvSpPr>
        <p:spPr/>
        <p:txBody>
          <a:bodyPr/>
          <a:lstStyle/>
          <a:p>
            <a:fld id="{76F3291B-68D4-4AA1-835B-32AE751599F9}" type="slidenum">
              <a:rPr lang="en-GB" smtClean="0"/>
              <a:t>7</a:t>
            </a:fld>
            <a:endParaRPr lang="en-GB"/>
          </a:p>
        </p:txBody>
      </p:sp>
      <p:pic>
        <p:nvPicPr>
          <p:cNvPr id="12" name="Picture 11"/>
          <p:cNvPicPr/>
          <p:nvPr/>
        </p:nvPicPr>
        <p:blipFill>
          <a:blip r:embed="rId2" cstate="print">
            <a:extLst>
              <a:ext uri="{28A0092B-C50C-407E-A947-70E740481C1C}">
                <a14:useLocalDpi xmlns:a14="http://schemas.microsoft.com/office/drawing/2010/main" val="0"/>
              </a:ext>
            </a:extLst>
          </a:blip>
          <a:stretch>
            <a:fillRect/>
          </a:stretch>
        </p:blipFill>
        <p:spPr>
          <a:xfrm>
            <a:off x="214745" y="750599"/>
            <a:ext cx="11762509" cy="4765963"/>
          </a:xfrm>
          <a:prstGeom prst="rect">
            <a:avLst/>
          </a:prstGeom>
        </p:spPr>
      </p:pic>
      <p:sp>
        <p:nvSpPr>
          <p:cNvPr id="14" name="Rectangle 13"/>
          <p:cNvSpPr/>
          <p:nvPr/>
        </p:nvSpPr>
        <p:spPr>
          <a:xfrm>
            <a:off x="387927" y="5578870"/>
            <a:ext cx="10719305" cy="369332"/>
          </a:xfrm>
          <a:prstGeom prst="rect">
            <a:avLst/>
          </a:prstGeom>
        </p:spPr>
        <p:txBody>
          <a:bodyPr wrap="square">
            <a:spAutoFit/>
          </a:bodyPr>
          <a:lstStyle/>
          <a:p>
            <a:pPr algn="ctr"/>
            <a:r>
              <a:rPr lang="en-US" b="1" dirty="0">
                <a:solidFill>
                  <a:srgbClr val="000000"/>
                </a:solidFill>
                <a:latin typeface="Times New Roman" panose="02020603050405020304" pitchFamily="18" charset="0"/>
                <a:ea typeface="Times New Roman" panose="02020603050405020304" pitchFamily="18" charset="0"/>
              </a:rPr>
              <a:t>Figure :</a:t>
            </a:r>
            <a:r>
              <a:rPr lang="en-US" dirty="0">
                <a:solidFill>
                  <a:srgbClr val="000000"/>
                </a:solidFill>
                <a:latin typeface="Times New Roman" panose="02020603050405020304" pitchFamily="18" charset="0"/>
                <a:ea typeface="Times New Roman" panose="02020603050405020304" pitchFamily="18" charset="0"/>
              </a:rPr>
              <a:t> Prevalence of drug use disorders by age, world, 2019 </a:t>
            </a:r>
            <a:endParaRPr lang="en-GB" dirty="0"/>
          </a:p>
        </p:txBody>
      </p:sp>
      <p:pic>
        <p:nvPicPr>
          <p:cNvPr id="3" name="Picture 2">
            <a:extLst>
              <a:ext uri="{FF2B5EF4-FFF2-40B4-BE49-F238E27FC236}">
                <a16:creationId xmlns:a16="http://schemas.microsoft.com/office/drawing/2014/main" id="{A250F429-2DF9-07B4-C53A-D61F4BE0BF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7232" y="0"/>
            <a:ext cx="1084768" cy="855023"/>
          </a:xfrm>
          <a:prstGeom prst="rect">
            <a:avLst/>
          </a:prstGeom>
        </p:spPr>
      </p:pic>
    </p:spTree>
    <p:extLst>
      <p:ext uri="{BB962C8B-B14F-4D97-AF65-F5344CB8AC3E}">
        <p14:creationId xmlns:p14="http://schemas.microsoft.com/office/powerpoint/2010/main" val="4870738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07818" y="719144"/>
            <a:ext cx="11568545" cy="5391583"/>
          </a:xfrm>
          <a:prstGeom prst="rect">
            <a:avLst/>
          </a:prstGeom>
        </p:spPr>
      </p:pic>
      <p:sp>
        <p:nvSpPr>
          <p:cNvPr id="6" name="Rectangle 5"/>
          <p:cNvSpPr/>
          <p:nvPr/>
        </p:nvSpPr>
        <p:spPr>
          <a:xfrm>
            <a:off x="838200" y="5987018"/>
            <a:ext cx="9422081" cy="369332"/>
          </a:xfrm>
          <a:prstGeom prst="rect">
            <a:avLst/>
          </a:prstGeom>
        </p:spPr>
        <p:txBody>
          <a:bodyPr wrap="square">
            <a:spAutoFit/>
          </a:bodyPr>
          <a:lstStyle/>
          <a:p>
            <a:pPr algn="ctr"/>
            <a:r>
              <a:rPr lang="en-US" b="1" dirty="0">
                <a:solidFill>
                  <a:srgbClr val="000000"/>
                </a:solidFill>
                <a:latin typeface="Times New Roman" panose="02020603050405020304" pitchFamily="18" charset="0"/>
                <a:ea typeface="Times New Roman" panose="02020603050405020304" pitchFamily="18" charset="0"/>
              </a:rPr>
              <a:t>Figure:</a:t>
            </a:r>
            <a:r>
              <a:rPr lang="en-US" dirty="0">
                <a:solidFill>
                  <a:srgbClr val="000000"/>
                </a:solidFill>
                <a:latin typeface="Times New Roman" panose="02020603050405020304" pitchFamily="18" charset="0"/>
                <a:ea typeface="Times New Roman" panose="02020603050405020304" pitchFamily="18" charset="0"/>
              </a:rPr>
              <a:t> Prevalence of drug use disorders by age, Bangladesh, 2019 </a:t>
            </a:r>
            <a:endParaRPr lang="en-GB" dirty="0"/>
          </a:p>
        </p:txBody>
      </p:sp>
      <p:sp>
        <p:nvSpPr>
          <p:cNvPr id="7" name="Date Placeholder 6"/>
          <p:cNvSpPr>
            <a:spLocks noGrp="1"/>
          </p:cNvSpPr>
          <p:nvPr>
            <p:ph type="dt" sz="half" idx="10"/>
          </p:nvPr>
        </p:nvSpPr>
        <p:spPr/>
        <p:txBody>
          <a:bodyPr/>
          <a:lstStyle/>
          <a:p>
            <a:fld id="{EE41E721-2334-4C35-B3BB-36225999F77B}" type="datetime1">
              <a:rPr lang="en-GB" smtClean="0"/>
              <a:t>13/10/2022</a:t>
            </a:fld>
            <a:endParaRPr lang="en-GB"/>
          </a:p>
        </p:txBody>
      </p:sp>
      <p:sp>
        <p:nvSpPr>
          <p:cNvPr id="9" name="Slide Number Placeholder 8"/>
          <p:cNvSpPr>
            <a:spLocks noGrp="1"/>
          </p:cNvSpPr>
          <p:nvPr>
            <p:ph type="sldNum" sz="quarter" idx="12"/>
          </p:nvPr>
        </p:nvSpPr>
        <p:spPr/>
        <p:txBody>
          <a:bodyPr/>
          <a:lstStyle/>
          <a:p>
            <a:fld id="{76F3291B-68D4-4AA1-835B-32AE751599F9}" type="slidenum">
              <a:rPr lang="en-GB" smtClean="0"/>
              <a:t>8</a:t>
            </a:fld>
            <a:endParaRPr lang="en-GB"/>
          </a:p>
        </p:txBody>
      </p:sp>
      <p:sp>
        <p:nvSpPr>
          <p:cNvPr id="11" name="Rectangle 10"/>
          <p:cNvSpPr/>
          <p:nvPr/>
        </p:nvSpPr>
        <p:spPr>
          <a:xfrm>
            <a:off x="4585856" y="134369"/>
            <a:ext cx="4558144" cy="584775"/>
          </a:xfrm>
          <a:prstGeom prst="rect">
            <a:avLst/>
          </a:prstGeom>
        </p:spPr>
        <p:txBody>
          <a:bodyPr wrap="square">
            <a:spAutoFit/>
          </a:bodyPr>
          <a:lstStyle/>
          <a:p>
            <a:r>
              <a:rPr lang="en-US" sz="3200" b="1" dirty="0">
                <a:latin typeface="Times New Roman" panose="02020603050405020304" pitchFamily="18" charset="0"/>
                <a:ea typeface="Times New Roman" panose="02020603050405020304" pitchFamily="18" charset="0"/>
              </a:rPr>
              <a:t>Disorders of drug use</a:t>
            </a:r>
            <a:endParaRPr lang="en-GB" sz="3200" dirty="0"/>
          </a:p>
        </p:txBody>
      </p:sp>
      <p:pic>
        <p:nvPicPr>
          <p:cNvPr id="2" name="Picture 1">
            <a:extLst>
              <a:ext uri="{FF2B5EF4-FFF2-40B4-BE49-F238E27FC236}">
                <a16:creationId xmlns:a16="http://schemas.microsoft.com/office/drawing/2014/main" id="{0472670C-6A46-50B7-930F-64C738F6DB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7363" y="0"/>
            <a:ext cx="1054637" cy="831273"/>
          </a:xfrm>
          <a:prstGeom prst="rect">
            <a:avLst/>
          </a:prstGeom>
        </p:spPr>
      </p:pic>
    </p:spTree>
    <p:extLst>
      <p:ext uri="{BB962C8B-B14F-4D97-AF65-F5344CB8AC3E}">
        <p14:creationId xmlns:p14="http://schemas.microsoft.com/office/powerpoint/2010/main" val="3630346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91"/>
            <a:ext cx="10515600" cy="643257"/>
          </a:xfrm>
        </p:spPr>
        <p:txBody>
          <a:bodyPr>
            <a:normAutofit/>
          </a:bodyPr>
          <a:lstStyle/>
          <a:p>
            <a:pPr algn="ctr"/>
            <a:r>
              <a:rPr lang="en-US" sz="3200" b="1" dirty="0">
                <a:latin typeface="Times New Roman" panose="02020603050405020304" pitchFamily="18" charset="0"/>
                <a:ea typeface="Times New Roman" panose="02020603050405020304" pitchFamily="18" charset="0"/>
              </a:rPr>
              <a:t>Methodology</a:t>
            </a:r>
            <a:endParaRPr lang="en-GB" sz="3200" b="1" dirty="0"/>
          </a:p>
        </p:txBody>
      </p:sp>
      <p:sp>
        <p:nvSpPr>
          <p:cNvPr id="10" name="Date Placeholder 9"/>
          <p:cNvSpPr>
            <a:spLocks noGrp="1"/>
          </p:cNvSpPr>
          <p:nvPr>
            <p:ph type="dt" sz="half" idx="10"/>
          </p:nvPr>
        </p:nvSpPr>
        <p:spPr/>
        <p:txBody>
          <a:bodyPr/>
          <a:lstStyle/>
          <a:p>
            <a:fld id="{F9141EB8-8250-43A9-BB1E-B9689CEE899C}" type="datetime1">
              <a:rPr lang="en-GB" smtClean="0"/>
              <a:t>13/10/2022</a:t>
            </a:fld>
            <a:endParaRPr lang="en-GB"/>
          </a:p>
        </p:txBody>
      </p:sp>
      <p:sp>
        <p:nvSpPr>
          <p:cNvPr id="12" name="Slide Number Placeholder 11"/>
          <p:cNvSpPr>
            <a:spLocks noGrp="1"/>
          </p:cNvSpPr>
          <p:nvPr>
            <p:ph type="sldNum" sz="quarter" idx="12"/>
          </p:nvPr>
        </p:nvSpPr>
        <p:spPr/>
        <p:txBody>
          <a:bodyPr/>
          <a:lstStyle/>
          <a:p>
            <a:fld id="{76F3291B-68D4-4AA1-835B-32AE751599F9}" type="slidenum">
              <a:rPr lang="en-GB" smtClean="0"/>
              <a:t>9</a:t>
            </a:fld>
            <a:endParaRPr lang="en-GB"/>
          </a:p>
        </p:txBody>
      </p:sp>
      <p:sp>
        <p:nvSpPr>
          <p:cNvPr id="5" name="Arrow: Right 4">
            <a:extLst>
              <a:ext uri="{FF2B5EF4-FFF2-40B4-BE49-F238E27FC236}">
                <a16:creationId xmlns:a16="http://schemas.microsoft.com/office/drawing/2014/main" id="{5A3BE5CC-F6A2-4689-8075-1F6202F354FA}"/>
              </a:ext>
            </a:extLst>
          </p:cNvPr>
          <p:cNvSpPr/>
          <p:nvPr/>
        </p:nvSpPr>
        <p:spPr>
          <a:xfrm>
            <a:off x="140677" y="2194560"/>
            <a:ext cx="12051323" cy="2658794"/>
          </a:xfrm>
          <a:prstGeom prst="rightArrow">
            <a:avLst/>
          </a:prstGeom>
          <a:solidFill>
            <a:schemeClr val="bg2"/>
          </a:solidFill>
          <a:effectLst>
            <a:outerShdw blurRad="8255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27965FF-C2F0-4423-8B7A-A8ACCF8C93BD}"/>
              </a:ext>
            </a:extLst>
          </p:cNvPr>
          <p:cNvSpPr/>
          <p:nvPr/>
        </p:nvSpPr>
        <p:spPr>
          <a:xfrm>
            <a:off x="186139" y="2433711"/>
            <a:ext cx="1491176" cy="22789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Collecting Voice Data</a:t>
            </a:r>
          </a:p>
        </p:txBody>
      </p:sp>
      <p:sp>
        <p:nvSpPr>
          <p:cNvPr id="14" name="Rectangle: Rounded Corners 13">
            <a:extLst>
              <a:ext uri="{FF2B5EF4-FFF2-40B4-BE49-F238E27FC236}">
                <a16:creationId xmlns:a16="http://schemas.microsoft.com/office/drawing/2014/main" id="{5E26E00E-2705-48A1-8E0A-F0C9C04545BC}"/>
              </a:ext>
            </a:extLst>
          </p:cNvPr>
          <p:cNvSpPr/>
          <p:nvPr/>
        </p:nvSpPr>
        <p:spPr>
          <a:xfrm>
            <a:off x="1995880" y="2433711"/>
            <a:ext cx="1491176" cy="22789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Processing</a:t>
            </a:r>
          </a:p>
        </p:txBody>
      </p:sp>
      <p:sp>
        <p:nvSpPr>
          <p:cNvPr id="15" name="Rectangle: Rounded Corners 14">
            <a:extLst>
              <a:ext uri="{FF2B5EF4-FFF2-40B4-BE49-F238E27FC236}">
                <a16:creationId xmlns:a16="http://schemas.microsoft.com/office/drawing/2014/main" id="{35F0A717-B16B-4CB9-880E-BBD376B1636D}"/>
              </a:ext>
            </a:extLst>
          </p:cNvPr>
          <p:cNvSpPr/>
          <p:nvPr/>
        </p:nvSpPr>
        <p:spPr>
          <a:xfrm>
            <a:off x="3805621" y="2433711"/>
            <a:ext cx="1491176" cy="22789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Denoising and Smoothing collected voice</a:t>
            </a:r>
          </a:p>
        </p:txBody>
      </p:sp>
      <p:sp>
        <p:nvSpPr>
          <p:cNvPr id="16" name="Rectangle: Rounded Corners 15">
            <a:extLst>
              <a:ext uri="{FF2B5EF4-FFF2-40B4-BE49-F238E27FC236}">
                <a16:creationId xmlns:a16="http://schemas.microsoft.com/office/drawing/2014/main" id="{34504A9A-0B77-46CC-9071-F2838B7A7986}"/>
              </a:ext>
            </a:extLst>
          </p:cNvPr>
          <p:cNvSpPr/>
          <p:nvPr/>
        </p:nvSpPr>
        <p:spPr>
          <a:xfrm>
            <a:off x="5615362" y="2384474"/>
            <a:ext cx="1629506" cy="22789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Extracting Features using(Haar,Sym2) Wavelet</a:t>
            </a:r>
          </a:p>
        </p:txBody>
      </p:sp>
      <p:sp>
        <p:nvSpPr>
          <p:cNvPr id="17" name="Rectangle: Rounded Corners 16">
            <a:extLst>
              <a:ext uri="{FF2B5EF4-FFF2-40B4-BE49-F238E27FC236}">
                <a16:creationId xmlns:a16="http://schemas.microsoft.com/office/drawing/2014/main" id="{46AAA534-C015-4345-B434-CBFBE2E32D8C}"/>
              </a:ext>
            </a:extLst>
          </p:cNvPr>
          <p:cNvSpPr/>
          <p:nvPr/>
        </p:nvSpPr>
        <p:spPr>
          <a:xfrm>
            <a:off x="7495152" y="2384474"/>
            <a:ext cx="1491176" cy="22789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Find out PSNR and SNR value</a:t>
            </a:r>
          </a:p>
        </p:txBody>
      </p:sp>
      <p:sp>
        <p:nvSpPr>
          <p:cNvPr id="19" name="Rectangle: Rounded Corners 18">
            <a:extLst>
              <a:ext uri="{FF2B5EF4-FFF2-40B4-BE49-F238E27FC236}">
                <a16:creationId xmlns:a16="http://schemas.microsoft.com/office/drawing/2014/main" id="{B8CDE1A5-DD1D-42EA-ABEB-369F03D4726B}"/>
              </a:ext>
            </a:extLst>
          </p:cNvPr>
          <p:cNvSpPr/>
          <p:nvPr/>
        </p:nvSpPr>
        <p:spPr>
          <a:xfrm>
            <a:off x="9236612" y="2433711"/>
            <a:ext cx="1491176" cy="22789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Predicting Output</a:t>
            </a:r>
          </a:p>
        </p:txBody>
      </p:sp>
      <p:pic>
        <p:nvPicPr>
          <p:cNvPr id="3" name="Picture 2">
            <a:extLst>
              <a:ext uri="{FF2B5EF4-FFF2-40B4-BE49-F238E27FC236}">
                <a16:creationId xmlns:a16="http://schemas.microsoft.com/office/drawing/2014/main" id="{384CADEC-D5CE-EBC3-9015-C722130C57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2696" y="0"/>
            <a:ext cx="1349304" cy="1063532"/>
          </a:xfrm>
          <a:prstGeom prst="rect">
            <a:avLst/>
          </a:prstGeom>
        </p:spPr>
      </p:pic>
    </p:spTree>
    <p:extLst>
      <p:ext uri="{BB962C8B-B14F-4D97-AF65-F5344CB8AC3E}">
        <p14:creationId xmlns:p14="http://schemas.microsoft.com/office/powerpoint/2010/main" val="13402244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heckerboard(across)">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heckerboard(across)">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checkerboard(across)">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checkerboard(across)">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P spid="16" grpId="0" animBg="1"/>
      <p:bldP spid="17" grpId="0" animBg="1"/>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TotalTime>
  <Words>1419</Words>
  <Application>Microsoft Office PowerPoint</Application>
  <PresentationFormat>Widescreen</PresentationFormat>
  <Paragraphs>184</Paragraphs>
  <Slides>26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Calibri Light</vt:lpstr>
      <vt:lpstr>Eras Demi ITC</vt:lpstr>
      <vt:lpstr>Times New Roman</vt:lpstr>
      <vt:lpstr>Wingdings</vt:lpstr>
      <vt:lpstr>Office Theme</vt:lpstr>
      <vt:lpstr>Equation</vt:lpstr>
      <vt:lpstr>PowerPoint Presentation</vt:lpstr>
      <vt:lpstr>Outlines</vt:lpstr>
      <vt:lpstr>Objectives </vt:lpstr>
      <vt:lpstr>Introduction</vt:lpstr>
      <vt:lpstr>Different Kinds of Wavelet </vt:lpstr>
      <vt:lpstr>PowerPoint Presentation</vt:lpstr>
      <vt:lpstr>Disorders of drug use </vt:lpstr>
      <vt:lpstr>PowerPoint Presentation</vt:lpstr>
      <vt:lpstr>Methodology</vt:lpstr>
      <vt:lpstr>Result and Discussions</vt:lpstr>
      <vt:lpstr>PowerPoint Presentation</vt:lpstr>
      <vt:lpstr>The power spectrum for Non-addicted People’s voice signal for different wavelet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Sajeeb Hasan</dc:creator>
  <cp:lastModifiedBy>Sajeeb Hasan</cp:lastModifiedBy>
  <cp:revision>107</cp:revision>
  <dcterms:created xsi:type="dcterms:W3CDTF">2022-02-22T17:02:48Z</dcterms:created>
  <dcterms:modified xsi:type="dcterms:W3CDTF">2022-10-13T08:24:25Z</dcterms:modified>
</cp:coreProperties>
</file>