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8"/>
  </p:notesMasterIdLst>
  <p:sldIdLst>
    <p:sldId id="256" r:id="rId2"/>
    <p:sldId id="278" r:id="rId3"/>
    <p:sldId id="257" r:id="rId4"/>
    <p:sldId id="262" r:id="rId5"/>
    <p:sldId id="300" r:id="rId6"/>
    <p:sldId id="299" r:id="rId7"/>
    <p:sldId id="301" r:id="rId8"/>
    <p:sldId id="261" r:id="rId9"/>
    <p:sldId id="302" r:id="rId10"/>
    <p:sldId id="263" r:id="rId11"/>
    <p:sldId id="264" r:id="rId12"/>
    <p:sldId id="265" r:id="rId13"/>
    <p:sldId id="279" r:id="rId14"/>
    <p:sldId id="280" r:id="rId15"/>
    <p:sldId id="281" r:id="rId16"/>
    <p:sldId id="282" r:id="rId17"/>
    <p:sldId id="283" r:id="rId18"/>
    <p:sldId id="284" r:id="rId19"/>
    <p:sldId id="285" r:id="rId20"/>
    <p:sldId id="286" r:id="rId21"/>
    <p:sldId id="287" r:id="rId22"/>
    <p:sldId id="288" r:id="rId23"/>
    <p:sldId id="289" r:id="rId24"/>
    <p:sldId id="272" r:id="rId25"/>
    <p:sldId id="290" r:id="rId26"/>
    <p:sldId id="291" r:id="rId27"/>
    <p:sldId id="292" r:id="rId28"/>
    <p:sldId id="293" r:id="rId29"/>
    <p:sldId id="294" r:id="rId30"/>
    <p:sldId id="295" r:id="rId31"/>
    <p:sldId id="296" r:id="rId32"/>
    <p:sldId id="297" r:id="rId33"/>
    <p:sldId id="298" r:id="rId34"/>
    <p:sldId id="276" r:id="rId35"/>
    <p:sldId id="277" r:id="rId36"/>
    <p:sldId id="303" r:id="rId37"/>
  </p:sldIdLst>
  <p:sldSz cx="9144000" cy="5143500" type="screen16x9"/>
  <p:notesSz cx="6858000" cy="9144000"/>
  <p:embeddedFontLst>
    <p:embeddedFont>
      <p:font typeface="Bahnschrift SemiBold" panose="020B0502040204020203" pitchFamily="34" charset="0"/>
      <p:bold r:id="rId39"/>
    </p:embeddedFont>
    <p:embeddedFont>
      <p:font typeface="Calibri" panose="020F0502020204030204" pitchFamily="34" charset="0"/>
      <p:regular r:id="rId40"/>
      <p:bold r:id="rId41"/>
      <p:italic r:id="rId42"/>
      <p:boldItalic r:id="rId43"/>
    </p:embeddedFont>
    <p:embeddedFont>
      <p:font typeface="Nirmala UI" panose="020B0502040204020203" pitchFamily="34" charset="0"/>
      <p:regular r:id="rId44"/>
      <p:bold r:id="rId45"/>
    </p:embeddedFont>
    <p:embeddedFont>
      <p:font typeface="Nunito"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438679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803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83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75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34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29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972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099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129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752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28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e446e5751_1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e446e5751_1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194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863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01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56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2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069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577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010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9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e446e5751_1_4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e446e5751_1_4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157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e446e5751_1_4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e446e5751_1_4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44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e500316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e500316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93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e50036c7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e50036c7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68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e50036c70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e50036c70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62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e500316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e500316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16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e500316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e500316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4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124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3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9e500316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9e500316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597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3.jpg"/><Relationship Id="rId4" Type="http://schemas.openxmlformats.org/officeDocument/2006/relationships/image" Target="../media/image32.jp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2939234" y="344300"/>
            <a:ext cx="5377500" cy="1646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500" dirty="0">
                <a:solidFill>
                  <a:srgbClr val="000000"/>
                </a:solidFill>
                <a:latin typeface="Arial"/>
                <a:ea typeface="Arial"/>
                <a:cs typeface="Arial"/>
                <a:sym typeface="Arial"/>
              </a:rPr>
              <a:t>Unveiling Personality Traits through Bangla Speech using </a:t>
            </a:r>
            <a:r>
              <a:rPr lang="en-US" sz="2500" dirty="0" err="1">
                <a:solidFill>
                  <a:srgbClr val="000000"/>
                </a:solidFill>
                <a:latin typeface="Arial"/>
                <a:ea typeface="Arial"/>
                <a:cs typeface="Arial"/>
                <a:sym typeface="Arial"/>
              </a:rPr>
              <a:t>Morlet</a:t>
            </a:r>
            <a:r>
              <a:rPr lang="en-US" sz="2500" dirty="0">
                <a:solidFill>
                  <a:srgbClr val="000000"/>
                </a:solidFill>
                <a:latin typeface="Arial"/>
                <a:ea typeface="Arial"/>
                <a:cs typeface="Arial"/>
                <a:sym typeface="Arial"/>
              </a:rPr>
              <a:t> Wavelet Transformation and </a:t>
            </a:r>
            <a:r>
              <a:rPr lang="en-US" sz="2500" b="0" i="0" dirty="0">
                <a:solidFill>
                  <a:srgbClr val="222222"/>
                </a:solidFill>
                <a:effectLst/>
                <a:latin typeface="+mj-lt"/>
              </a:rPr>
              <a:t>Soft-Voting Classifier</a:t>
            </a:r>
            <a:endParaRPr sz="2500" dirty="0">
              <a:solidFill>
                <a:srgbClr val="000000"/>
              </a:solidFill>
              <a:latin typeface="+mj-lt"/>
            </a:endParaRPr>
          </a:p>
        </p:txBody>
      </p:sp>
      <p:sp>
        <p:nvSpPr>
          <p:cNvPr id="129" name="Google Shape;129;p13"/>
          <p:cNvSpPr txBox="1">
            <a:spLocks noGrp="1"/>
          </p:cNvSpPr>
          <p:nvPr>
            <p:ph type="subTitle" idx="4294967295"/>
          </p:nvPr>
        </p:nvSpPr>
        <p:spPr>
          <a:xfrm>
            <a:off x="-555811" y="2512194"/>
            <a:ext cx="4541836" cy="2180913"/>
          </a:xfrm>
          <a:prstGeom prst="rect">
            <a:avLst/>
          </a:prstGeom>
        </p:spPr>
        <p:txBody>
          <a:bodyPr spcFirstLastPara="1" wrap="square" lIns="91425" tIns="91425" rIns="91425" bIns="91425" anchor="t" anchorCtr="0">
            <a:noAutofit/>
          </a:bodyPr>
          <a:lstStyle/>
          <a:p>
            <a:pPr marL="914400" lvl="0" indent="457200" rtl="0">
              <a:lnSpc>
                <a:spcPct val="100000"/>
              </a:lnSpc>
              <a:spcBef>
                <a:spcPts val="1200"/>
              </a:spcBef>
              <a:spcAft>
                <a:spcPts val="0"/>
              </a:spcAft>
              <a:buNone/>
            </a:pPr>
            <a:r>
              <a:rPr lang="en-US" sz="1200" b="1" dirty="0">
                <a:solidFill>
                  <a:srgbClr val="000000"/>
                </a:solidFill>
                <a:latin typeface="Arial"/>
                <a:ea typeface="Arial"/>
                <a:cs typeface="Arial"/>
                <a:sym typeface="Arial"/>
              </a:rPr>
              <a:t>Md. </a:t>
            </a:r>
            <a:r>
              <a:rPr lang="en-US" sz="1200" b="1" dirty="0" err="1">
                <a:solidFill>
                  <a:srgbClr val="000000"/>
                </a:solidFill>
                <a:latin typeface="Arial"/>
                <a:ea typeface="Arial"/>
                <a:cs typeface="Arial"/>
                <a:sym typeface="Arial"/>
              </a:rPr>
              <a:t>Sajeebul</a:t>
            </a:r>
            <a:r>
              <a:rPr lang="en-US" sz="1200" b="1" dirty="0">
                <a:solidFill>
                  <a:srgbClr val="000000"/>
                </a:solidFill>
                <a:latin typeface="Arial"/>
                <a:ea typeface="Arial"/>
                <a:cs typeface="Arial"/>
                <a:sym typeface="Arial"/>
              </a:rPr>
              <a:t> Islam Sk.</a:t>
            </a:r>
          </a:p>
          <a:p>
            <a:pPr marL="914400" lvl="0" indent="457200" rtl="0">
              <a:lnSpc>
                <a:spcPct val="100000"/>
              </a:lnSpc>
              <a:spcBef>
                <a:spcPts val="1200"/>
              </a:spcBef>
              <a:spcAft>
                <a:spcPts val="0"/>
              </a:spcAft>
              <a:buNone/>
            </a:pPr>
            <a:r>
              <a:rPr lang="en-US" sz="1200" b="1" dirty="0">
                <a:solidFill>
                  <a:srgbClr val="000000"/>
                </a:solidFill>
                <a:latin typeface="Arial"/>
                <a:ea typeface="Arial"/>
                <a:cs typeface="Arial"/>
                <a:sym typeface="Arial"/>
              </a:rPr>
              <a:t>Student Id:</a:t>
            </a:r>
            <a:r>
              <a:rPr lang="en" sz="1200" b="1" dirty="0">
                <a:solidFill>
                  <a:srgbClr val="000000"/>
                </a:solidFill>
                <a:latin typeface="Arial"/>
                <a:ea typeface="Arial"/>
                <a:cs typeface="Arial"/>
                <a:sym typeface="Arial"/>
              </a:rPr>
              <a:t> </a:t>
            </a:r>
            <a:r>
              <a:rPr lang="en" sz="1200" dirty="0">
                <a:solidFill>
                  <a:srgbClr val="000000"/>
                </a:solidFill>
                <a:latin typeface="Arial"/>
                <a:ea typeface="Arial"/>
                <a:cs typeface="Arial"/>
                <a:sym typeface="Arial"/>
              </a:rPr>
              <a:t>22366027</a:t>
            </a:r>
          </a:p>
          <a:p>
            <a:pPr marL="914400" lvl="0" indent="457200" rtl="0">
              <a:lnSpc>
                <a:spcPct val="100000"/>
              </a:lnSpc>
              <a:spcBef>
                <a:spcPts val="1200"/>
              </a:spcBef>
              <a:spcAft>
                <a:spcPts val="0"/>
              </a:spcAft>
              <a:buNone/>
            </a:pPr>
            <a:r>
              <a:rPr lang="en" sz="1200" dirty="0">
                <a:solidFill>
                  <a:srgbClr val="000000"/>
                </a:solidFill>
                <a:latin typeface="Arial"/>
                <a:ea typeface="Arial"/>
                <a:cs typeface="Arial"/>
                <a:sym typeface="Arial"/>
              </a:rPr>
              <a:t>MSc in CSE Program</a:t>
            </a:r>
            <a:endParaRPr sz="1200" dirty="0">
              <a:solidFill>
                <a:srgbClr val="000000"/>
              </a:solidFill>
              <a:latin typeface="Arial"/>
              <a:ea typeface="Arial"/>
              <a:cs typeface="Arial"/>
              <a:sym typeface="Arial"/>
            </a:endParaRPr>
          </a:p>
          <a:p>
            <a:pPr marL="0" lvl="0" indent="0" algn="l" rtl="0">
              <a:spcBef>
                <a:spcPts val="1600"/>
              </a:spcBef>
              <a:spcAft>
                <a:spcPts val="1600"/>
              </a:spcAft>
              <a:buNone/>
            </a:pPr>
            <a:endParaRPr dirty="0"/>
          </a:p>
        </p:txBody>
      </p:sp>
      <p:sp>
        <p:nvSpPr>
          <p:cNvPr id="130" name="Google Shape;130;p13"/>
          <p:cNvSpPr txBox="1"/>
          <p:nvPr/>
        </p:nvSpPr>
        <p:spPr>
          <a:xfrm>
            <a:off x="3394363" y="2608775"/>
            <a:ext cx="4844201" cy="1434308"/>
          </a:xfrm>
          <a:prstGeom prst="rect">
            <a:avLst/>
          </a:prstGeom>
          <a:noFill/>
          <a:ln>
            <a:noFill/>
          </a:ln>
        </p:spPr>
        <p:txBody>
          <a:bodyPr spcFirstLastPara="1" wrap="square" lIns="91425" tIns="91425" rIns="91425" bIns="91425" anchor="t" anchorCtr="0">
            <a:noAutofit/>
          </a:bodyPr>
          <a:lstStyle/>
          <a:p>
            <a:pPr marL="1828800" lvl="0" indent="0" algn="just" rtl="0">
              <a:spcBef>
                <a:spcPts val="0"/>
              </a:spcBef>
              <a:spcAft>
                <a:spcPts val="0"/>
              </a:spcAft>
              <a:buNone/>
            </a:pPr>
            <a:r>
              <a:rPr lang="en" b="1" dirty="0">
                <a:latin typeface="Times New Roman"/>
                <a:ea typeface="Times New Roman"/>
                <a:cs typeface="Times New Roman"/>
                <a:sym typeface="Times New Roman"/>
              </a:rPr>
              <a:t>        Supervisor</a:t>
            </a:r>
            <a:endParaRPr b="1" dirty="0">
              <a:latin typeface="Times New Roman"/>
              <a:ea typeface="Times New Roman"/>
              <a:cs typeface="Times New Roman"/>
              <a:sym typeface="Times New Roman"/>
            </a:endParaRPr>
          </a:p>
          <a:p>
            <a:pPr marL="1371600" lvl="0" indent="0" algn="just" rtl="0">
              <a:spcBef>
                <a:spcPts val="0"/>
              </a:spcBef>
              <a:spcAft>
                <a:spcPts val="0"/>
              </a:spcAft>
              <a:buNone/>
            </a:pPr>
            <a:r>
              <a:rPr lang="en" b="1" dirty="0">
                <a:latin typeface="Times New Roman"/>
                <a:ea typeface="Times New Roman"/>
                <a:cs typeface="Times New Roman"/>
                <a:sym typeface="Times New Roman"/>
              </a:rPr>
              <a:t>  </a:t>
            </a:r>
            <a:r>
              <a:rPr lang="pt-BR" b="1" dirty="0">
                <a:latin typeface="Times New Roman"/>
                <a:ea typeface="Times New Roman"/>
                <a:cs typeface="Times New Roman"/>
                <a:sym typeface="Times New Roman"/>
              </a:rPr>
              <a:t>Dr. Md. Golam Rabiul Alam</a:t>
            </a:r>
          </a:p>
          <a:p>
            <a:pPr marL="1371600" lvl="0" indent="0" algn="just" rtl="0">
              <a:spcBef>
                <a:spcPts val="0"/>
              </a:spcBef>
              <a:spcAft>
                <a:spcPts val="0"/>
              </a:spcAft>
              <a:buNone/>
            </a:pPr>
            <a:r>
              <a:rPr lang="en" sz="1200" dirty="0"/>
              <a:t>Department of Computer Science &amp; Engineering</a:t>
            </a:r>
            <a:endParaRPr lang="en-US" sz="1200" dirty="0"/>
          </a:p>
          <a:p>
            <a:pPr marL="1828800" lvl="0" indent="0" algn="l" rtl="0">
              <a:lnSpc>
                <a:spcPct val="115000"/>
              </a:lnSpc>
              <a:spcBef>
                <a:spcPts val="1600"/>
              </a:spcBef>
              <a:spcAft>
                <a:spcPts val="0"/>
              </a:spcAft>
              <a:buNone/>
            </a:pPr>
            <a:r>
              <a:rPr lang="en" sz="1200" dirty="0"/>
              <a:t>    </a:t>
            </a:r>
            <a:r>
              <a:rPr lang="en-US" sz="1200" dirty="0"/>
              <a:t> BRAC University</a:t>
            </a:r>
            <a:endParaRPr lang="en-US" sz="1300" dirty="0">
              <a:solidFill>
                <a:schemeClr val="dk2"/>
              </a:solidFill>
              <a:latin typeface="Calibri"/>
              <a:ea typeface="Calibri"/>
              <a:cs typeface="Calibri"/>
              <a:sym typeface="Calibri"/>
            </a:endParaRPr>
          </a:p>
          <a:p>
            <a:pPr marL="0" lvl="0" indent="0" algn="just" rtl="0">
              <a:spcBef>
                <a:spcPts val="1600"/>
              </a:spcBef>
              <a:spcAft>
                <a:spcPts val="0"/>
              </a:spcAft>
              <a:buNone/>
            </a:pPr>
            <a:endParaRPr dirty="0">
              <a:latin typeface="Calibri"/>
              <a:ea typeface="Calibri"/>
              <a:cs typeface="Calibri"/>
              <a:sym typeface="Calibri"/>
            </a:endParaRPr>
          </a:p>
        </p:txBody>
      </p:sp>
      <p:sp>
        <p:nvSpPr>
          <p:cNvPr id="5" name="Google Shape;130;p13"/>
          <p:cNvSpPr txBox="1"/>
          <p:nvPr/>
        </p:nvSpPr>
        <p:spPr>
          <a:xfrm>
            <a:off x="-858176" y="2333893"/>
            <a:ext cx="3385590" cy="356601"/>
          </a:xfrm>
          <a:prstGeom prst="rect">
            <a:avLst/>
          </a:prstGeom>
          <a:noFill/>
          <a:ln>
            <a:noFill/>
          </a:ln>
        </p:spPr>
        <p:txBody>
          <a:bodyPr spcFirstLastPara="1" wrap="square" lIns="91425" tIns="91425" rIns="91425" bIns="91425" anchor="t" anchorCtr="0">
            <a:noAutofit/>
          </a:bodyPr>
          <a:lstStyle/>
          <a:p>
            <a:pPr marL="1828800" lvl="0" indent="0" algn="just" rtl="0">
              <a:spcBef>
                <a:spcPts val="0"/>
              </a:spcBef>
              <a:spcAft>
                <a:spcPts val="0"/>
              </a:spcAft>
              <a:buNone/>
            </a:pPr>
            <a:r>
              <a:rPr lang="en" b="1" dirty="0">
                <a:latin typeface="Times New Roman"/>
                <a:ea typeface="Times New Roman"/>
                <a:cs typeface="Times New Roman"/>
                <a:sym typeface="Times New Roman"/>
              </a:rPr>
              <a:t>Thesis Student</a:t>
            </a:r>
            <a:endParaRPr sz="1300" dirty="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756397" y="379436"/>
            <a:ext cx="7505700" cy="5618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pic>
        <p:nvPicPr>
          <p:cNvPr id="5" name="Picture 4">
            <a:extLst>
              <a:ext uri="{FF2B5EF4-FFF2-40B4-BE49-F238E27FC236}">
                <a16:creationId xmlns:a16="http://schemas.microsoft.com/office/drawing/2014/main" id="{275B700E-E0D1-A8D3-7489-C1DCE1DFEA92}"/>
              </a:ext>
            </a:extLst>
          </p:cNvPr>
          <p:cNvPicPr>
            <a:picLocks noChangeAspect="1"/>
          </p:cNvPicPr>
          <p:nvPr/>
        </p:nvPicPr>
        <p:blipFill>
          <a:blip r:embed="rId3"/>
          <a:stretch>
            <a:fillRect/>
          </a:stretch>
        </p:blipFill>
        <p:spPr>
          <a:xfrm>
            <a:off x="1210235" y="1066799"/>
            <a:ext cx="6598023" cy="3795876"/>
          </a:xfrm>
          <a:prstGeom prst="rect">
            <a:avLst/>
          </a:prstGeom>
        </p:spPr>
      </p:pic>
      <p:sp>
        <p:nvSpPr>
          <p:cNvPr id="2" name="Slide Number Placeholder 1">
            <a:extLst>
              <a:ext uri="{FF2B5EF4-FFF2-40B4-BE49-F238E27FC236}">
                <a16:creationId xmlns:a16="http://schemas.microsoft.com/office/drawing/2014/main" id="{521505B4-2AE3-D80C-7DC5-7B4381736B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756397" y="630447"/>
            <a:ext cx="7505700" cy="7590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Methodology(1)</a:t>
            </a:r>
            <a:endParaRPr dirty="0"/>
          </a:p>
        </p:txBody>
      </p:sp>
      <p:sp>
        <p:nvSpPr>
          <p:cNvPr id="179" name="Google Shape;179;p21"/>
          <p:cNvSpPr txBox="1">
            <a:spLocks noGrp="1"/>
          </p:cNvSpPr>
          <p:nvPr>
            <p:ph type="body" idx="1"/>
          </p:nvPr>
        </p:nvSpPr>
        <p:spPr>
          <a:xfrm>
            <a:off x="819150" y="1694890"/>
            <a:ext cx="7505700" cy="23661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Data Collection</a:t>
            </a:r>
            <a:endParaRPr sz="1400" b="1" dirty="0"/>
          </a:p>
          <a:p>
            <a:pPr marL="0" lvl="0" indent="0" algn="l" rtl="0">
              <a:spcBef>
                <a:spcPts val="1600"/>
              </a:spcBef>
              <a:spcAft>
                <a:spcPts val="0"/>
              </a:spcAft>
              <a:buNone/>
            </a:pPr>
            <a:r>
              <a:rPr lang="en" sz="1400" dirty="0"/>
              <a:t>- online Bangla newspapers &amp; renowned Bangla novels</a:t>
            </a:r>
            <a:endParaRPr sz="1400" dirty="0"/>
          </a:p>
          <a:p>
            <a:pPr marL="0" lvl="0" indent="0" algn="l" rtl="0">
              <a:spcBef>
                <a:spcPts val="1600"/>
              </a:spcBef>
              <a:spcAft>
                <a:spcPts val="0"/>
              </a:spcAft>
              <a:buNone/>
            </a:pPr>
            <a:r>
              <a:rPr lang="en" sz="1400" dirty="0"/>
              <a:t>- enlisted graduate students from Bangla Depertment </a:t>
            </a:r>
          </a:p>
          <a:p>
            <a:pPr marL="0" lvl="0" indent="0" algn="l" rtl="0">
              <a:spcBef>
                <a:spcPts val="1600"/>
              </a:spcBef>
              <a:spcAft>
                <a:spcPts val="0"/>
              </a:spcAft>
              <a:buNone/>
            </a:pPr>
            <a:r>
              <a:rPr lang="en" sz="1400" dirty="0"/>
              <a:t>- maintain correct semantic information</a:t>
            </a:r>
            <a:endParaRPr sz="1400" dirty="0"/>
          </a:p>
          <a:p>
            <a:pPr marL="0" lvl="0" indent="0" algn="l" rtl="0">
              <a:spcBef>
                <a:spcPts val="1600"/>
              </a:spcBef>
              <a:spcAft>
                <a:spcPts val="0"/>
              </a:spcAft>
              <a:buNone/>
            </a:pPr>
            <a:r>
              <a:rPr lang="en" sz="1400" dirty="0"/>
              <a:t>- 90% script from Bangla newspapers, 10% from Bangla novels</a:t>
            </a:r>
            <a:endParaRPr sz="1400" dirty="0"/>
          </a:p>
        </p:txBody>
      </p:sp>
      <p:sp>
        <p:nvSpPr>
          <p:cNvPr id="2" name="Slide Number Placeholder 1">
            <a:extLst>
              <a:ext uri="{FF2B5EF4-FFF2-40B4-BE49-F238E27FC236}">
                <a16:creationId xmlns:a16="http://schemas.microsoft.com/office/drawing/2014/main" id="{FC2C613A-B30E-B0F2-CAA4-FE227E81E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442188"/>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Methodology(2)</a:t>
            </a:r>
            <a:endParaRPr dirty="0"/>
          </a:p>
        </p:txBody>
      </p:sp>
      <p:sp>
        <p:nvSpPr>
          <p:cNvPr id="185" name="Google Shape;185;p22"/>
          <p:cNvSpPr txBox="1">
            <a:spLocks noGrp="1"/>
          </p:cNvSpPr>
          <p:nvPr>
            <p:ph type="body" idx="1"/>
          </p:nvPr>
        </p:nvSpPr>
        <p:spPr>
          <a:xfrm>
            <a:off x="819150" y="1416983"/>
            <a:ext cx="4783791" cy="33612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Data Collection</a:t>
            </a:r>
          </a:p>
          <a:p>
            <a:pPr marL="0" lvl="0" indent="0" algn="l" rtl="0">
              <a:spcBef>
                <a:spcPts val="1600"/>
              </a:spcBef>
              <a:spcAft>
                <a:spcPts val="0"/>
              </a:spcAft>
              <a:buNone/>
            </a:pPr>
            <a:r>
              <a:rPr lang="en" dirty="0"/>
              <a:t>- speech-to-text modality</a:t>
            </a:r>
            <a:endParaRPr dirty="0"/>
          </a:p>
          <a:p>
            <a:pPr marL="0" lvl="0" indent="0" algn="l" rtl="0">
              <a:spcBef>
                <a:spcPts val="1600"/>
              </a:spcBef>
              <a:spcAft>
                <a:spcPts val="0"/>
              </a:spcAft>
              <a:buNone/>
            </a:pPr>
            <a:r>
              <a:rPr lang="en" dirty="0"/>
              <a:t>- non-professional speaker</a:t>
            </a:r>
            <a:endParaRPr dirty="0"/>
          </a:p>
          <a:p>
            <a:pPr marL="0" lvl="0" indent="0" algn="l" rtl="0">
              <a:spcBef>
                <a:spcPts val="1600"/>
              </a:spcBef>
              <a:spcAft>
                <a:spcPts val="0"/>
              </a:spcAft>
              <a:buNone/>
            </a:pPr>
            <a:r>
              <a:rPr lang="en" dirty="0"/>
              <a:t>- 5 personality profile</a:t>
            </a:r>
          </a:p>
          <a:p>
            <a:pPr marL="0" indent="0">
              <a:spcBef>
                <a:spcPts val="1600"/>
              </a:spcBef>
              <a:buNone/>
            </a:pPr>
            <a:r>
              <a:rPr lang="en-US" dirty="0"/>
              <a:t>- 1750 recorded files</a:t>
            </a:r>
            <a:endParaRPr dirty="0"/>
          </a:p>
          <a:p>
            <a:pPr marL="0" lvl="0" indent="0" algn="l" rtl="0">
              <a:spcBef>
                <a:spcPts val="1600"/>
              </a:spcBef>
              <a:spcAft>
                <a:spcPts val="0"/>
              </a:spcAft>
              <a:buNone/>
            </a:pPr>
            <a:r>
              <a:rPr lang="en" dirty="0"/>
              <a:t>- speech modality (10 personality profile)</a:t>
            </a:r>
          </a:p>
          <a:p>
            <a:pPr marL="0" indent="0">
              <a:spcBef>
                <a:spcPts val="1600"/>
              </a:spcBef>
              <a:buNone/>
            </a:pPr>
            <a:r>
              <a:rPr lang="en-US" dirty="0"/>
              <a:t>- 1000 recorded files</a:t>
            </a:r>
            <a:endParaRPr dirty="0"/>
          </a:p>
          <a:p>
            <a:pPr marL="0" lvl="0" indent="0" algn="l" rtl="0">
              <a:spcBef>
                <a:spcPts val="1600"/>
              </a:spcBef>
              <a:spcAft>
                <a:spcPts val="1600"/>
              </a:spcAft>
              <a:buNone/>
            </a:pPr>
            <a:r>
              <a:rPr lang="en" dirty="0"/>
              <a:t>- 71% script form perdefine material to enact 10 distinct personality</a:t>
            </a:r>
          </a:p>
        </p:txBody>
      </p:sp>
      <p:pic>
        <p:nvPicPr>
          <p:cNvPr id="3" name="Picture 2">
            <a:extLst>
              <a:ext uri="{FF2B5EF4-FFF2-40B4-BE49-F238E27FC236}">
                <a16:creationId xmlns:a16="http://schemas.microsoft.com/office/drawing/2014/main" id="{1477D88E-F0F2-8A89-0DD0-61C5C60D3510}"/>
              </a:ext>
            </a:extLst>
          </p:cNvPr>
          <p:cNvPicPr>
            <a:picLocks noChangeAspect="1"/>
          </p:cNvPicPr>
          <p:nvPr/>
        </p:nvPicPr>
        <p:blipFill>
          <a:blip r:embed="rId3"/>
          <a:stretch>
            <a:fillRect/>
          </a:stretch>
        </p:blipFill>
        <p:spPr>
          <a:xfrm>
            <a:off x="4231341" y="1634517"/>
            <a:ext cx="4598017" cy="1951365"/>
          </a:xfrm>
          <a:prstGeom prst="rect">
            <a:avLst/>
          </a:prstGeom>
        </p:spPr>
      </p:pic>
      <p:sp>
        <p:nvSpPr>
          <p:cNvPr id="2" name="Slide Number Placeholder 1">
            <a:extLst>
              <a:ext uri="{FF2B5EF4-FFF2-40B4-BE49-F238E27FC236}">
                <a16:creationId xmlns:a16="http://schemas.microsoft.com/office/drawing/2014/main" id="{07D44037-F2C0-FB6B-6F69-D42E4A312E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442188"/>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Methodology(3)</a:t>
            </a:r>
            <a:endParaRPr dirty="0"/>
          </a:p>
        </p:txBody>
      </p:sp>
      <p:sp>
        <p:nvSpPr>
          <p:cNvPr id="185" name="Google Shape;185;p22"/>
          <p:cNvSpPr txBox="1">
            <a:spLocks noGrp="1"/>
          </p:cNvSpPr>
          <p:nvPr>
            <p:ph type="body" idx="1"/>
          </p:nvPr>
        </p:nvSpPr>
        <p:spPr>
          <a:xfrm>
            <a:off x="819151" y="1416983"/>
            <a:ext cx="4281768" cy="24916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Data Annotation</a:t>
            </a:r>
          </a:p>
          <a:p>
            <a:pPr marL="0" lvl="0" indent="0" algn="l" rtl="0">
              <a:spcBef>
                <a:spcPts val="1600"/>
              </a:spcBef>
              <a:spcAft>
                <a:spcPts val="0"/>
              </a:spcAft>
              <a:buNone/>
            </a:pPr>
            <a:r>
              <a:rPr lang="en" sz="1400" dirty="0"/>
              <a:t>- speech-to-text modality</a:t>
            </a:r>
            <a:endParaRPr sz="1400" dirty="0"/>
          </a:p>
          <a:p>
            <a:pPr marL="0" lvl="0" indent="0" algn="l" rtl="0">
              <a:spcBef>
                <a:spcPts val="1600"/>
              </a:spcBef>
              <a:spcAft>
                <a:spcPts val="0"/>
              </a:spcAft>
              <a:buNone/>
            </a:pPr>
            <a:r>
              <a:rPr lang="en" sz="1400" dirty="0"/>
              <a:t>- random audio files</a:t>
            </a:r>
          </a:p>
          <a:p>
            <a:pPr marL="0" lvl="0" indent="0" algn="l" rtl="0">
              <a:spcBef>
                <a:spcPts val="1600"/>
              </a:spcBef>
              <a:spcAft>
                <a:spcPts val="0"/>
              </a:spcAft>
              <a:buNone/>
            </a:pPr>
            <a:r>
              <a:rPr lang="en" sz="1400" dirty="0"/>
              <a:t>- speech modality</a:t>
            </a:r>
            <a:endParaRPr sz="1400" dirty="0"/>
          </a:p>
          <a:p>
            <a:pPr marL="0" lvl="0" indent="0" algn="l" rtl="0">
              <a:spcBef>
                <a:spcPts val="1600"/>
              </a:spcBef>
              <a:spcAft>
                <a:spcPts val="0"/>
              </a:spcAft>
              <a:buNone/>
            </a:pPr>
            <a:r>
              <a:rPr lang="en" sz="1400" dirty="0"/>
              <a:t>- random audio files with NEO-FFI questionnaires</a:t>
            </a:r>
            <a:endParaRPr sz="1400" dirty="0"/>
          </a:p>
        </p:txBody>
      </p:sp>
      <p:pic>
        <p:nvPicPr>
          <p:cNvPr id="8" name="Picture 7">
            <a:extLst>
              <a:ext uri="{FF2B5EF4-FFF2-40B4-BE49-F238E27FC236}">
                <a16:creationId xmlns:a16="http://schemas.microsoft.com/office/drawing/2014/main" id="{746CF90E-767B-EB3C-48BA-528564498C36}"/>
              </a:ext>
            </a:extLst>
          </p:cNvPr>
          <p:cNvPicPr>
            <a:picLocks noChangeAspect="1"/>
          </p:cNvPicPr>
          <p:nvPr/>
        </p:nvPicPr>
        <p:blipFill>
          <a:blip r:embed="rId3"/>
          <a:stretch>
            <a:fillRect/>
          </a:stretch>
        </p:blipFill>
        <p:spPr>
          <a:xfrm>
            <a:off x="5280213" y="2330264"/>
            <a:ext cx="2183491" cy="1775012"/>
          </a:xfrm>
          <a:prstGeom prst="rect">
            <a:avLst/>
          </a:prstGeom>
        </p:spPr>
      </p:pic>
      <p:pic>
        <p:nvPicPr>
          <p:cNvPr id="10" name="Picture 9">
            <a:extLst>
              <a:ext uri="{FF2B5EF4-FFF2-40B4-BE49-F238E27FC236}">
                <a16:creationId xmlns:a16="http://schemas.microsoft.com/office/drawing/2014/main" id="{8471D34D-C35D-7FCA-A1A6-E01CA657D4F8}"/>
              </a:ext>
            </a:extLst>
          </p:cNvPr>
          <p:cNvPicPr>
            <a:picLocks noChangeAspect="1"/>
          </p:cNvPicPr>
          <p:nvPr/>
        </p:nvPicPr>
        <p:blipFill>
          <a:blip r:embed="rId4"/>
          <a:stretch>
            <a:fillRect/>
          </a:stretch>
        </p:blipFill>
        <p:spPr>
          <a:xfrm>
            <a:off x="5280213" y="1118906"/>
            <a:ext cx="2183491" cy="1124107"/>
          </a:xfrm>
          <a:prstGeom prst="rect">
            <a:avLst/>
          </a:prstGeom>
        </p:spPr>
      </p:pic>
      <p:sp>
        <p:nvSpPr>
          <p:cNvPr id="2" name="Slide Number Placeholder 1">
            <a:extLst>
              <a:ext uri="{FF2B5EF4-FFF2-40B4-BE49-F238E27FC236}">
                <a16:creationId xmlns:a16="http://schemas.microsoft.com/office/drawing/2014/main" id="{FA407FBE-1516-B6DC-4925-A8C1F12FAF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1472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05801" y="209278"/>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Methodology(4)</a:t>
            </a:r>
            <a:endParaRPr dirty="0"/>
          </a:p>
        </p:txBody>
      </p:sp>
      <p:sp>
        <p:nvSpPr>
          <p:cNvPr id="185" name="Google Shape;185;p22"/>
          <p:cNvSpPr txBox="1">
            <a:spLocks noGrp="1"/>
          </p:cNvSpPr>
          <p:nvPr>
            <p:ph type="body" idx="1"/>
          </p:nvPr>
        </p:nvSpPr>
        <p:spPr>
          <a:xfrm>
            <a:off x="881904" y="1027678"/>
            <a:ext cx="2901202" cy="1939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Reliability Analysis</a:t>
            </a:r>
          </a:p>
          <a:p>
            <a:pPr marL="0" lvl="0" indent="0" algn="l" rtl="0">
              <a:spcBef>
                <a:spcPts val="1600"/>
              </a:spcBef>
              <a:spcAft>
                <a:spcPts val="0"/>
              </a:spcAft>
              <a:buNone/>
            </a:pPr>
            <a:r>
              <a:rPr lang="en" sz="1400" dirty="0"/>
              <a:t>- Cronbach’s alpha</a:t>
            </a:r>
          </a:p>
          <a:p>
            <a:pPr marL="0" lvl="0" indent="0" algn="l" rtl="0">
              <a:spcBef>
                <a:spcPts val="1600"/>
              </a:spcBef>
              <a:spcAft>
                <a:spcPts val="0"/>
              </a:spcAft>
              <a:buNone/>
            </a:pPr>
            <a:endParaRPr lang="en-US" sz="1400" dirty="0"/>
          </a:p>
          <a:p>
            <a:pPr marL="0" lvl="0" indent="0" algn="l" rtl="0">
              <a:spcBef>
                <a:spcPts val="1600"/>
              </a:spcBef>
              <a:spcAft>
                <a:spcPts val="0"/>
              </a:spcAft>
              <a:buNone/>
            </a:pPr>
            <a:endParaRPr lang="en-US" sz="1400" dirty="0"/>
          </a:p>
          <a:p>
            <a:pPr marL="0" lvl="0" indent="0" algn="l" rtl="0">
              <a:spcBef>
                <a:spcPts val="1600"/>
              </a:spcBef>
              <a:spcAft>
                <a:spcPts val="0"/>
              </a:spcAft>
              <a:buNone/>
            </a:pPr>
            <a:r>
              <a:rPr lang="en-US" sz="1400" dirty="0"/>
              <a:t>- five-point Likert scale</a:t>
            </a:r>
          </a:p>
        </p:txBody>
      </p:sp>
      <p:pic>
        <p:nvPicPr>
          <p:cNvPr id="3" name="Picture 2">
            <a:extLst>
              <a:ext uri="{FF2B5EF4-FFF2-40B4-BE49-F238E27FC236}">
                <a16:creationId xmlns:a16="http://schemas.microsoft.com/office/drawing/2014/main" id="{6B021CF6-48C3-25AC-AF2F-80036DAE394D}"/>
              </a:ext>
            </a:extLst>
          </p:cNvPr>
          <p:cNvPicPr>
            <a:picLocks noChangeAspect="1"/>
          </p:cNvPicPr>
          <p:nvPr/>
        </p:nvPicPr>
        <p:blipFill>
          <a:blip r:embed="rId3"/>
          <a:stretch>
            <a:fillRect/>
          </a:stretch>
        </p:blipFill>
        <p:spPr>
          <a:xfrm>
            <a:off x="1005674" y="3327490"/>
            <a:ext cx="2510226" cy="1263462"/>
          </a:xfrm>
          <a:prstGeom prst="rect">
            <a:avLst/>
          </a:prstGeom>
        </p:spPr>
      </p:pic>
      <p:pic>
        <p:nvPicPr>
          <p:cNvPr id="5" name="Picture 4">
            <a:extLst>
              <a:ext uri="{FF2B5EF4-FFF2-40B4-BE49-F238E27FC236}">
                <a16:creationId xmlns:a16="http://schemas.microsoft.com/office/drawing/2014/main" id="{74C60A9C-1E99-BC87-9A8A-7A1604ED4BBF}"/>
              </a:ext>
            </a:extLst>
          </p:cNvPr>
          <p:cNvPicPr>
            <a:picLocks noChangeAspect="1"/>
          </p:cNvPicPr>
          <p:nvPr/>
        </p:nvPicPr>
        <p:blipFill>
          <a:blip r:embed="rId4"/>
          <a:stretch>
            <a:fillRect/>
          </a:stretch>
        </p:blipFill>
        <p:spPr>
          <a:xfrm>
            <a:off x="4952903" y="1027678"/>
            <a:ext cx="2828462" cy="3673634"/>
          </a:xfrm>
          <a:prstGeom prst="rect">
            <a:avLst/>
          </a:prstGeom>
        </p:spPr>
      </p:pic>
      <p:pic>
        <p:nvPicPr>
          <p:cNvPr id="4" name="Picture 3">
            <a:extLst>
              <a:ext uri="{FF2B5EF4-FFF2-40B4-BE49-F238E27FC236}">
                <a16:creationId xmlns:a16="http://schemas.microsoft.com/office/drawing/2014/main" id="{44D87901-0732-E4A4-94E8-F5163459B7C7}"/>
              </a:ext>
            </a:extLst>
          </p:cNvPr>
          <p:cNvPicPr>
            <a:picLocks noChangeAspect="1"/>
          </p:cNvPicPr>
          <p:nvPr/>
        </p:nvPicPr>
        <p:blipFill>
          <a:blip r:embed="rId5"/>
          <a:stretch>
            <a:fillRect/>
          </a:stretch>
        </p:blipFill>
        <p:spPr>
          <a:xfrm>
            <a:off x="1005674" y="1950870"/>
            <a:ext cx="1907855" cy="899906"/>
          </a:xfrm>
          <a:prstGeom prst="rect">
            <a:avLst/>
          </a:prstGeom>
        </p:spPr>
      </p:pic>
      <p:sp>
        <p:nvSpPr>
          <p:cNvPr id="2" name="Slide Number Placeholder 1">
            <a:extLst>
              <a:ext uri="{FF2B5EF4-FFF2-40B4-BE49-F238E27FC236}">
                <a16:creationId xmlns:a16="http://schemas.microsoft.com/office/drawing/2014/main" id="{13BF8285-1164-48AB-6E40-C75F62E774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75467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05801" y="496148"/>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Methodology(5)</a:t>
            </a:r>
            <a:endParaRPr dirty="0"/>
          </a:p>
        </p:txBody>
      </p:sp>
      <p:sp>
        <p:nvSpPr>
          <p:cNvPr id="185" name="Google Shape;185;p22"/>
          <p:cNvSpPr txBox="1">
            <a:spLocks noGrp="1"/>
          </p:cNvSpPr>
          <p:nvPr>
            <p:ph type="body" idx="1"/>
          </p:nvPr>
        </p:nvSpPr>
        <p:spPr>
          <a:xfrm>
            <a:off x="805801" y="1493842"/>
            <a:ext cx="6451225" cy="2782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Data Preprocessing</a:t>
            </a:r>
          </a:p>
          <a:p>
            <a:pPr marL="0" lvl="0" indent="0" algn="l" rtl="0">
              <a:spcBef>
                <a:spcPts val="1600"/>
              </a:spcBef>
              <a:spcAft>
                <a:spcPts val="0"/>
              </a:spcAft>
              <a:buNone/>
            </a:pPr>
            <a:r>
              <a:rPr lang="en" sz="1400" dirty="0"/>
              <a:t>- audio to text convert (speech-to-text modality)</a:t>
            </a:r>
          </a:p>
          <a:p>
            <a:pPr marL="0" indent="0">
              <a:spcBef>
                <a:spcPts val="1600"/>
              </a:spcBef>
              <a:buNone/>
            </a:pPr>
            <a:r>
              <a:rPr lang="en-US" sz="1400" dirty="0"/>
              <a:t>- in-built tokenizer </a:t>
            </a:r>
            <a:r>
              <a:rPr lang="en-US" sz="1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DistilBertTokenizerFast</a:t>
            </a:r>
            <a:endParaRPr lang="en-US"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buNone/>
            </a:pPr>
            <a:r>
              <a:rPr lang="en-US" sz="1400" dirty="0"/>
              <a:t>- in-built tokenizer </a:t>
            </a:r>
            <a:r>
              <a:rPr lang="en-US" sz="1400" dirty="0" err="1">
                <a:solidFill>
                  <a:srgbClr val="000000"/>
                </a:solidFill>
                <a:latin typeface="Calibri" panose="020F0502020204030204" pitchFamily="34" charset="0"/>
                <a:ea typeface="Calibri" panose="020F0502020204030204" pitchFamily="34" charset="0"/>
                <a:cs typeface="Calibri" panose="020F0502020204030204" pitchFamily="34" charset="0"/>
              </a:rPr>
              <a:t>Ro</a:t>
            </a:r>
            <a:r>
              <a:rPr lang="en-US" sz="1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BertaTokenizerFast</a:t>
            </a:r>
            <a:endParaRPr lang="en-US"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buNone/>
            </a:pPr>
            <a:r>
              <a:rPr lang="en-US" sz="1400" dirty="0"/>
              <a:t>- labels of audio files were determined based on the directory structure</a:t>
            </a:r>
          </a:p>
          <a:p>
            <a:pPr marL="0" indent="0">
              <a:spcBef>
                <a:spcPts val="1600"/>
              </a:spcBef>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80% reserved for training data and 20% allocated for validation data</a:t>
            </a:r>
            <a:endParaRPr lang="en-US"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buNone/>
            </a:pPr>
            <a:endParaRPr lang="en-US"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600"/>
              </a:spcBef>
              <a:spcAft>
                <a:spcPts val="0"/>
              </a:spcAft>
              <a:buNone/>
            </a:pPr>
            <a:endParaRPr lang="en-US" sz="1400" dirty="0"/>
          </a:p>
        </p:txBody>
      </p:sp>
      <p:sp>
        <p:nvSpPr>
          <p:cNvPr id="2" name="Slide Number Placeholder 1">
            <a:extLst>
              <a:ext uri="{FF2B5EF4-FFF2-40B4-BE49-F238E27FC236}">
                <a16:creationId xmlns:a16="http://schemas.microsoft.com/office/drawing/2014/main" id="{B5231583-10D7-239E-09C7-66DBCC19EB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44811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05801" y="496148"/>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Methodology(6)</a:t>
            </a:r>
            <a:endParaRPr dirty="0"/>
          </a:p>
        </p:txBody>
      </p:sp>
      <p:sp>
        <p:nvSpPr>
          <p:cNvPr id="185" name="Google Shape;185;p22"/>
          <p:cNvSpPr txBox="1">
            <a:spLocks noGrp="1"/>
          </p:cNvSpPr>
          <p:nvPr>
            <p:ph type="body" idx="1"/>
          </p:nvPr>
        </p:nvSpPr>
        <p:spPr>
          <a:xfrm>
            <a:off x="805801" y="1350407"/>
            <a:ext cx="6451225" cy="31535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Feature Extraction</a:t>
            </a:r>
          </a:p>
          <a:p>
            <a:pPr marL="0" lvl="0" indent="0" algn="l" rtl="0">
              <a:spcBef>
                <a:spcPts val="1600"/>
              </a:spcBef>
              <a:spcAft>
                <a:spcPts val="0"/>
              </a:spcAft>
              <a:buNone/>
            </a:pPr>
            <a:r>
              <a:rPr lang="en" sz="1400" dirty="0"/>
              <a:t>- four feature extraction techniques: </a:t>
            </a:r>
            <a:r>
              <a:rPr lang="en-US" sz="1400" dirty="0"/>
              <a:t>MFCCs, MELP, MEWLP, and </a:t>
            </a:r>
            <a:r>
              <a:rPr lang="en-US" sz="1400" dirty="0" err="1"/>
              <a:t>MoMF</a:t>
            </a:r>
            <a:endParaRPr lang="en" sz="1400" dirty="0"/>
          </a:p>
          <a:p>
            <a:pPr marL="0" indent="0">
              <a:spcBef>
                <a:spcPts val="1600"/>
              </a:spcBef>
              <a:buNone/>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Mel-frequency cepstral coefficients (MFCCs)</a:t>
            </a:r>
          </a:p>
          <a:p>
            <a:pPr marL="0" indent="0">
              <a:spcBef>
                <a:spcPts val="1600"/>
              </a:spcBef>
              <a:buNone/>
            </a:pPr>
            <a:r>
              <a:rPr lang="en-US" sz="1400" dirty="0"/>
              <a:t>- captured a snapshot of the audio</a:t>
            </a:r>
          </a:p>
          <a:p>
            <a:pPr marL="0" indent="0">
              <a:spcBef>
                <a:spcPts val="1600"/>
              </a:spcBef>
              <a:buNone/>
            </a:pPr>
            <a:r>
              <a:rPr lang="en-US" sz="1400" dirty="0"/>
              <a:t>- using Fourier Transform</a:t>
            </a:r>
          </a:p>
          <a:p>
            <a:pPr marL="0" indent="0">
              <a:spcBef>
                <a:spcPts val="1600"/>
              </a:spcBef>
              <a:buNone/>
            </a:pPr>
            <a:r>
              <a:rPr lang="en-US" sz="1400" dirty="0"/>
              <a:t>- Mel scale</a:t>
            </a:r>
          </a:p>
          <a:p>
            <a:pPr marL="0" indent="0">
              <a:spcBef>
                <a:spcPts val="1600"/>
              </a:spcBef>
              <a:buNone/>
            </a:pPr>
            <a:r>
              <a:rPr lang="en-US" sz="1400" dirty="0"/>
              <a:t>- using DCT to convert the information into a set of coefficients</a:t>
            </a:r>
            <a:endParaRPr lang="en-US" sz="1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600"/>
              </a:spcBef>
              <a:spcAft>
                <a:spcPts val="0"/>
              </a:spcAft>
              <a:buNone/>
            </a:pPr>
            <a:endParaRPr lang="en-US" sz="1400" dirty="0"/>
          </a:p>
        </p:txBody>
      </p:sp>
      <p:sp>
        <p:nvSpPr>
          <p:cNvPr id="2" name="Slide Number Placeholder 1">
            <a:extLst>
              <a:ext uri="{FF2B5EF4-FFF2-40B4-BE49-F238E27FC236}">
                <a16:creationId xmlns:a16="http://schemas.microsoft.com/office/drawing/2014/main" id="{08D32788-8179-C726-C5A6-EE9D4606F2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86487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693372"/>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Methodology(7)</a:t>
            </a:r>
            <a:endParaRPr dirty="0"/>
          </a:p>
        </p:txBody>
      </p:sp>
      <p:sp>
        <p:nvSpPr>
          <p:cNvPr id="185" name="Google Shape;185;p22"/>
          <p:cNvSpPr txBox="1">
            <a:spLocks noGrp="1"/>
          </p:cNvSpPr>
          <p:nvPr>
            <p:ph type="body" idx="1"/>
          </p:nvPr>
        </p:nvSpPr>
        <p:spPr>
          <a:xfrm>
            <a:off x="734083" y="1407631"/>
            <a:ext cx="7590767" cy="30960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Mel-Frequency Cepstral Coefficients with Linear Predictive Coding (MELP)</a:t>
            </a:r>
          </a:p>
          <a:p>
            <a:pPr marL="0" lvl="0" indent="0" algn="l" rtl="0">
              <a:spcBef>
                <a:spcPts val="0"/>
              </a:spcBef>
              <a:spcAft>
                <a:spcPts val="0"/>
              </a:spcAft>
              <a:buNone/>
            </a:pPr>
            <a:endParaRPr lang="en-US" sz="1400" b="1" dirty="0"/>
          </a:p>
          <a:p>
            <a:pPr marL="0" lvl="0" indent="0" algn="l" rtl="0">
              <a:spcBef>
                <a:spcPts val="0"/>
              </a:spcBef>
              <a:spcAft>
                <a:spcPts val="0"/>
              </a:spcAft>
              <a:buNone/>
            </a:pPr>
            <a:r>
              <a:rPr lang="en" sz="1400" dirty="0"/>
              <a:t>- </a:t>
            </a:r>
            <a:r>
              <a:rPr lang="en-US" sz="1400" dirty="0"/>
              <a:t>perform feature level fusion</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describe the filter</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tries to predict the next sound sample based on previous samples</a:t>
            </a:r>
          </a:p>
          <a:p>
            <a:pPr marL="0" indent="0">
              <a:buNone/>
            </a:pPr>
            <a:endParaRPr lang="en-US" sz="1400" dirty="0"/>
          </a:p>
          <a:p>
            <a:pPr marL="0" indent="0">
              <a:buNone/>
            </a:pPr>
            <a:r>
              <a:rPr lang="en-US" sz="1400" dirty="0"/>
              <a:t>- concatenation of MFCCs and LPC</a:t>
            </a:r>
          </a:p>
          <a:p>
            <a:pPr marL="0" indent="0">
              <a:buNone/>
            </a:pPr>
            <a:endParaRPr lang="en-US" sz="1400" dirty="0"/>
          </a:p>
          <a:p>
            <a:pPr marL="0" indent="0">
              <a:buNone/>
            </a:pPr>
            <a:r>
              <a:rPr lang="en-US" sz="1400" dirty="0"/>
              <a:t>- MFCCs capture spectral features and intensity-related information, LPC delves into the vocal tract's characteristics</a:t>
            </a:r>
          </a:p>
          <a:p>
            <a:pPr marL="0" lvl="0" indent="0" algn="l" rtl="0">
              <a:spcBef>
                <a:spcPts val="0"/>
              </a:spcBef>
              <a:spcAft>
                <a:spcPts val="0"/>
              </a:spcAft>
              <a:buNone/>
            </a:pPr>
            <a:endParaRPr lang="en-US" sz="1400" dirty="0"/>
          </a:p>
        </p:txBody>
      </p:sp>
      <p:sp>
        <p:nvSpPr>
          <p:cNvPr id="2" name="Slide Number Placeholder 1">
            <a:extLst>
              <a:ext uri="{FF2B5EF4-FFF2-40B4-BE49-F238E27FC236}">
                <a16:creationId xmlns:a16="http://schemas.microsoft.com/office/drawing/2014/main" id="{5E6A8E33-4C59-B643-E2A3-ECF1B03C7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419614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693372"/>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Methodology(8)</a:t>
            </a:r>
            <a:endParaRPr dirty="0"/>
          </a:p>
        </p:txBody>
      </p:sp>
      <p:sp>
        <p:nvSpPr>
          <p:cNvPr id="185" name="Google Shape;185;p22"/>
          <p:cNvSpPr txBox="1">
            <a:spLocks noGrp="1"/>
          </p:cNvSpPr>
          <p:nvPr>
            <p:ph type="body" idx="1"/>
          </p:nvPr>
        </p:nvSpPr>
        <p:spPr>
          <a:xfrm>
            <a:off x="734083" y="1407631"/>
            <a:ext cx="7590767" cy="20527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Mel-Frequency Cepstral Coefficients with Wiener Linear Predictive Coding (MEWLP)</a:t>
            </a:r>
          </a:p>
          <a:p>
            <a:pPr marL="0" lvl="0" indent="0" algn="l" rtl="0">
              <a:spcBef>
                <a:spcPts val="0"/>
              </a:spcBef>
              <a:spcAft>
                <a:spcPts val="0"/>
              </a:spcAft>
              <a:buNone/>
            </a:pPr>
            <a:endParaRPr lang="en-US" sz="1400" b="1" dirty="0"/>
          </a:p>
          <a:p>
            <a:pPr marL="0" lvl="0" indent="0" algn="l" rtl="0">
              <a:spcBef>
                <a:spcPts val="0"/>
              </a:spcBef>
              <a:spcAft>
                <a:spcPts val="0"/>
              </a:spcAft>
              <a:buNone/>
            </a:pPr>
            <a:r>
              <a:rPr lang="en" sz="1400" dirty="0"/>
              <a:t>- Winere </a:t>
            </a:r>
            <a:r>
              <a:rPr lang="en-US" sz="1400" dirty="0"/>
              <a:t>filter designed to minimize mean square error</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used for noise reduction in signals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concatenate WLPC coefficients of the denoised signal with MFCCs to obtain feature vector</a:t>
            </a:r>
          </a:p>
          <a:p>
            <a:pPr marL="0" indent="0">
              <a:buNone/>
            </a:pPr>
            <a:endParaRPr lang="en-US" sz="1400" dirty="0"/>
          </a:p>
          <a:p>
            <a:pPr marL="0" lvl="0" indent="0" algn="l" rtl="0">
              <a:spcBef>
                <a:spcPts val="0"/>
              </a:spcBef>
              <a:spcAft>
                <a:spcPts val="0"/>
              </a:spcAft>
              <a:buNone/>
            </a:pPr>
            <a:endParaRPr lang="en-US" sz="1400" dirty="0"/>
          </a:p>
        </p:txBody>
      </p:sp>
      <p:sp>
        <p:nvSpPr>
          <p:cNvPr id="2" name="Slide Number Placeholder 1">
            <a:extLst>
              <a:ext uri="{FF2B5EF4-FFF2-40B4-BE49-F238E27FC236}">
                <a16:creationId xmlns:a16="http://schemas.microsoft.com/office/drawing/2014/main" id="{85F77C6C-8241-D00E-D386-2048939D1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099435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34083" y="379607"/>
            <a:ext cx="7505700" cy="7142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Methodology(9)</a:t>
            </a:r>
            <a:endParaRPr dirty="0"/>
          </a:p>
        </p:txBody>
      </p:sp>
      <p:sp>
        <p:nvSpPr>
          <p:cNvPr id="185" name="Google Shape;185;p22"/>
          <p:cNvSpPr txBox="1">
            <a:spLocks noGrp="1"/>
          </p:cNvSpPr>
          <p:nvPr>
            <p:ph type="body" idx="1"/>
          </p:nvPr>
        </p:nvSpPr>
        <p:spPr>
          <a:xfrm>
            <a:off x="734083" y="968361"/>
            <a:ext cx="7590767" cy="3558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err="1"/>
              <a:t>Morlet</a:t>
            </a:r>
            <a:r>
              <a:rPr lang="en-US" sz="1400" b="1" dirty="0"/>
              <a:t>-based Mel-frequency Cepstral Coefficients (</a:t>
            </a:r>
            <a:r>
              <a:rPr lang="en-US" sz="1400" b="1" dirty="0" err="1"/>
              <a:t>MoMF</a:t>
            </a:r>
            <a:r>
              <a:rPr lang="en-US" sz="1400" b="1" dirty="0"/>
              <a:t>)</a:t>
            </a:r>
          </a:p>
          <a:p>
            <a:pPr marL="0" lvl="0" indent="0" algn="l" rtl="0">
              <a:spcBef>
                <a:spcPts val="0"/>
              </a:spcBef>
              <a:spcAft>
                <a:spcPts val="0"/>
              </a:spcAft>
              <a:buNone/>
            </a:pPr>
            <a:endParaRPr lang="en-US" sz="1400" b="1" dirty="0"/>
          </a:p>
          <a:p>
            <a:pPr marL="0" indent="0">
              <a:buNone/>
            </a:pPr>
            <a:r>
              <a:rPr lang="en-US" sz="1400" dirty="0"/>
              <a:t>- introduce a new feature extraction technique</a:t>
            </a:r>
            <a:endParaRPr lang="en-US" sz="1400" b="1" dirty="0"/>
          </a:p>
          <a:p>
            <a:pPr marL="0" lvl="0" indent="0" algn="l" rtl="0">
              <a:spcBef>
                <a:spcPts val="0"/>
              </a:spcBef>
              <a:spcAft>
                <a:spcPts val="0"/>
              </a:spcAft>
              <a:buNone/>
            </a:pPr>
            <a:endParaRPr lang="en-US" sz="1400" b="1" dirty="0"/>
          </a:p>
          <a:p>
            <a:pPr marL="0" lvl="0" indent="0" algn="l" rtl="0">
              <a:spcBef>
                <a:spcPts val="0"/>
              </a:spcBef>
              <a:spcAft>
                <a:spcPts val="0"/>
              </a:spcAft>
              <a:buNone/>
            </a:pPr>
            <a:r>
              <a:rPr lang="en" sz="1400" dirty="0"/>
              <a:t>- </a:t>
            </a:r>
            <a:r>
              <a:rPr lang="en-US" sz="1400" dirty="0" err="1"/>
              <a:t>Morlet</a:t>
            </a:r>
            <a:r>
              <a:rPr lang="en-US" sz="1400" dirty="0"/>
              <a:t> low pass filter of the </a:t>
            </a:r>
            <a:r>
              <a:rPr lang="en-US" sz="1400" dirty="0" err="1"/>
              <a:t>Morlet</a:t>
            </a:r>
            <a:r>
              <a:rPr lang="en-US" sz="1400" dirty="0"/>
              <a:t> wavelet that retains the low-frequency information in the analysis of time-frequency representations of signals</a:t>
            </a:r>
          </a:p>
          <a:p>
            <a:pPr marL="0" indent="0">
              <a:buNone/>
            </a:pPr>
            <a:endParaRPr lang="en-US" sz="1400" dirty="0"/>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we can define the </a:t>
            </a:r>
            <a:r>
              <a:rPr lang="en-US" sz="1400" b="0" i="0" u="none" strike="noStrike" baseline="0" dirty="0" err="1">
                <a:latin typeface="Calibri" panose="020F0502020204030204" pitchFamily="34" charset="0"/>
                <a:ea typeface="Calibri" panose="020F0502020204030204" pitchFamily="34" charset="0"/>
                <a:cs typeface="Calibri" panose="020F0502020204030204" pitchFamily="34" charset="0"/>
              </a:rPr>
              <a:t>Morlet</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 wavelet formula:</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convolution operation:</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p>
        </p:txBody>
      </p:sp>
      <p:pic>
        <p:nvPicPr>
          <p:cNvPr id="3" name="Picture 2">
            <a:extLst>
              <a:ext uri="{FF2B5EF4-FFF2-40B4-BE49-F238E27FC236}">
                <a16:creationId xmlns:a16="http://schemas.microsoft.com/office/drawing/2014/main" id="{898CD340-B511-25E6-E12C-0ABB4BEC9A23}"/>
              </a:ext>
            </a:extLst>
          </p:cNvPr>
          <p:cNvPicPr>
            <a:picLocks noChangeAspect="1"/>
          </p:cNvPicPr>
          <p:nvPr/>
        </p:nvPicPr>
        <p:blipFill>
          <a:blip r:embed="rId3"/>
          <a:stretch>
            <a:fillRect/>
          </a:stretch>
        </p:blipFill>
        <p:spPr>
          <a:xfrm>
            <a:off x="1199416" y="3074894"/>
            <a:ext cx="2495898" cy="352474"/>
          </a:xfrm>
          <a:prstGeom prst="rect">
            <a:avLst/>
          </a:prstGeom>
        </p:spPr>
      </p:pic>
      <p:pic>
        <p:nvPicPr>
          <p:cNvPr id="5" name="Picture 4">
            <a:extLst>
              <a:ext uri="{FF2B5EF4-FFF2-40B4-BE49-F238E27FC236}">
                <a16:creationId xmlns:a16="http://schemas.microsoft.com/office/drawing/2014/main" id="{8BF2BBDE-45BC-8BB4-2CFF-2BE468224E0A}"/>
              </a:ext>
            </a:extLst>
          </p:cNvPr>
          <p:cNvPicPr>
            <a:picLocks noChangeAspect="1"/>
          </p:cNvPicPr>
          <p:nvPr/>
        </p:nvPicPr>
        <p:blipFill>
          <a:blip r:embed="rId4"/>
          <a:stretch>
            <a:fillRect/>
          </a:stretch>
        </p:blipFill>
        <p:spPr>
          <a:xfrm>
            <a:off x="1129554" y="3856007"/>
            <a:ext cx="3258005" cy="638264"/>
          </a:xfrm>
          <a:prstGeom prst="rect">
            <a:avLst/>
          </a:prstGeom>
        </p:spPr>
      </p:pic>
      <p:sp>
        <p:nvSpPr>
          <p:cNvPr id="2" name="Slide Number Placeholder 1">
            <a:extLst>
              <a:ext uri="{FF2B5EF4-FFF2-40B4-BE49-F238E27FC236}">
                <a16:creationId xmlns:a16="http://schemas.microsoft.com/office/drawing/2014/main" id="{4856F02E-63DA-FDBC-B089-FAE49A7953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58810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99C-64BD-3910-B0EE-3E65FBCC0D89}"/>
              </a:ext>
            </a:extLst>
          </p:cNvPr>
          <p:cNvSpPr>
            <a:spLocks noGrp="1"/>
          </p:cNvSpPr>
          <p:nvPr>
            <p:ph type="title"/>
          </p:nvPr>
        </p:nvSpPr>
        <p:spPr>
          <a:xfrm>
            <a:off x="819150" y="704775"/>
            <a:ext cx="7505700" cy="651506"/>
          </a:xfrm>
        </p:spPr>
        <p:txBody>
          <a:bodyPr/>
          <a:lstStyle/>
          <a:p>
            <a:r>
              <a:rPr lang="en-US" dirty="0"/>
              <a:t>Presentation Outline</a:t>
            </a:r>
          </a:p>
        </p:txBody>
      </p:sp>
      <p:sp>
        <p:nvSpPr>
          <p:cNvPr id="3" name="Text Placeholder 2">
            <a:extLst>
              <a:ext uri="{FF2B5EF4-FFF2-40B4-BE49-F238E27FC236}">
                <a16:creationId xmlns:a16="http://schemas.microsoft.com/office/drawing/2014/main" id="{4A590034-E164-AA51-5A71-2A77EF90656A}"/>
              </a:ext>
            </a:extLst>
          </p:cNvPr>
          <p:cNvSpPr>
            <a:spLocks noGrp="1"/>
          </p:cNvSpPr>
          <p:nvPr>
            <p:ph type="body" idx="1"/>
          </p:nvPr>
        </p:nvSpPr>
        <p:spPr>
          <a:xfrm>
            <a:off x="819150" y="1356281"/>
            <a:ext cx="7505700" cy="3287466"/>
          </a:xfrm>
        </p:spPr>
        <p:txBody>
          <a:bodyPr/>
          <a:lstStyle/>
          <a:p>
            <a:r>
              <a:rPr lang="en-US" sz="2000" dirty="0"/>
              <a:t>Introduction</a:t>
            </a:r>
          </a:p>
          <a:p>
            <a:r>
              <a:rPr lang="en-US" sz="2000" dirty="0"/>
              <a:t>Existing Works</a:t>
            </a:r>
          </a:p>
          <a:p>
            <a:r>
              <a:rPr lang="en-US" sz="2000" dirty="0"/>
              <a:t>Research Gaps</a:t>
            </a:r>
          </a:p>
          <a:p>
            <a:r>
              <a:rPr lang="en-US" sz="2000" dirty="0"/>
              <a:t>Research Objective</a:t>
            </a:r>
          </a:p>
          <a:p>
            <a:r>
              <a:rPr lang="en-US" sz="2000" dirty="0"/>
              <a:t>Research Contributions</a:t>
            </a:r>
          </a:p>
          <a:p>
            <a:r>
              <a:rPr lang="en-US" sz="2000" dirty="0"/>
              <a:t>Methodology</a:t>
            </a:r>
          </a:p>
          <a:p>
            <a:r>
              <a:rPr lang="en-US" sz="2000" dirty="0"/>
              <a:t>Result Analysis</a:t>
            </a:r>
          </a:p>
          <a:p>
            <a:r>
              <a:rPr lang="en-US" sz="2000" dirty="0"/>
              <a:t>Conclusion</a:t>
            </a:r>
          </a:p>
          <a:p>
            <a:r>
              <a:rPr lang="en-US" sz="2000" dirty="0"/>
              <a:t>References</a:t>
            </a:r>
          </a:p>
        </p:txBody>
      </p:sp>
      <p:sp>
        <p:nvSpPr>
          <p:cNvPr id="4" name="Slide Number Placeholder 3">
            <a:extLst>
              <a:ext uri="{FF2B5EF4-FFF2-40B4-BE49-F238E27FC236}">
                <a16:creationId xmlns:a16="http://schemas.microsoft.com/office/drawing/2014/main" id="{254AAECB-9A84-565E-0B23-4D3091BBDA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83881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34083" y="257192"/>
            <a:ext cx="7505700" cy="6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Methodology(10)</a:t>
            </a:r>
            <a:endParaRPr dirty="0"/>
          </a:p>
        </p:txBody>
      </p:sp>
      <p:sp>
        <p:nvSpPr>
          <p:cNvPr id="185" name="Google Shape;185;p22"/>
          <p:cNvSpPr txBox="1">
            <a:spLocks noGrp="1"/>
          </p:cNvSpPr>
          <p:nvPr>
            <p:ph type="body" idx="1"/>
          </p:nvPr>
        </p:nvSpPr>
        <p:spPr>
          <a:xfrm>
            <a:off x="734083" y="842854"/>
            <a:ext cx="8024435" cy="40434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err="1"/>
              <a:t>Morlet</a:t>
            </a:r>
            <a:r>
              <a:rPr lang="en-US" sz="1400" b="1" dirty="0"/>
              <a:t>-based Mel-frequency Cepstral Coefficients (</a:t>
            </a:r>
            <a:r>
              <a:rPr lang="en-US" sz="1400" b="1" dirty="0" err="1"/>
              <a:t>MoMF</a:t>
            </a:r>
            <a:r>
              <a:rPr lang="en-US" sz="1400" b="1" dirty="0"/>
              <a:t>)</a:t>
            </a:r>
          </a:p>
          <a:p>
            <a:pPr marL="0" lvl="0" indent="0" algn="l" rtl="0">
              <a:spcBef>
                <a:spcPts val="0"/>
              </a:spcBef>
              <a:spcAft>
                <a:spcPts val="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Fast Fourier Transform (FFT) to compute the magnitude spectrum (x[j]) of the filtered signal</a:t>
            </a:r>
          </a:p>
          <a:p>
            <a:pPr marL="146050" indent="0" algn="l">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Mel </a:t>
            </a:r>
            <a:r>
              <a:rPr lang="en-US" sz="1400" b="0" i="0" u="none" strike="noStrike" baseline="0" dirty="0" err="1">
                <a:latin typeface="Calibri" panose="020F0502020204030204" pitchFamily="34" charset="0"/>
                <a:ea typeface="Calibri" panose="020F0502020204030204" pitchFamily="34" charset="0"/>
                <a:cs typeface="Calibri" panose="020F0502020204030204" pitchFamily="34" charset="0"/>
              </a:rPr>
              <a:t>filterbank</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 is applied</a:t>
            </a:r>
          </a:p>
          <a:p>
            <a:pPr marL="0" lvl="0" indent="0" algn="l" rtl="0">
              <a:spcBef>
                <a:spcPts val="0"/>
              </a:spcBef>
              <a:spcAft>
                <a:spcPts val="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applies a logarithmic compression to the Mel spectrum:</a:t>
            </a:r>
          </a:p>
          <a:p>
            <a:pPr marL="0" lvl="0" indent="0" algn="l" rtl="0">
              <a:spcBef>
                <a:spcPts val="0"/>
              </a:spcBef>
              <a:spcAft>
                <a:spcPts val="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DCT (Discrete Cosine Transform) is applied to the log compressed energies to obtain the feature</a:t>
            </a:r>
          </a:p>
          <a:p>
            <a:pPr marL="146050" indent="0" algn="l">
              <a:buNone/>
            </a:pP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vector:</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concatenate with MFCC:</a:t>
            </a:r>
          </a:p>
          <a:p>
            <a:pPr marL="0" lvl="0" indent="0" algn="l" rtl="0">
              <a:spcBef>
                <a:spcPts val="0"/>
              </a:spcBef>
              <a:spcAft>
                <a:spcPts val="0"/>
              </a:spcAft>
              <a:buNone/>
            </a:pPr>
            <a:endParaRPr lang="en-US" sz="1400" dirty="0"/>
          </a:p>
        </p:txBody>
      </p:sp>
      <p:pic>
        <p:nvPicPr>
          <p:cNvPr id="4" name="Picture 3">
            <a:extLst>
              <a:ext uri="{FF2B5EF4-FFF2-40B4-BE49-F238E27FC236}">
                <a16:creationId xmlns:a16="http://schemas.microsoft.com/office/drawing/2014/main" id="{04C9C8F3-0FEA-B430-7AFB-FCB1E506C531}"/>
              </a:ext>
            </a:extLst>
          </p:cNvPr>
          <p:cNvPicPr>
            <a:picLocks noChangeAspect="1"/>
          </p:cNvPicPr>
          <p:nvPr/>
        </p:nvPicPr>
        <p:blipFill>
          <a:blip r:embed="rId3"/>
          <a:stretch>
            <a:fillRect/>
          </a:stretch>
        </p:blipFill>
        <p:spPr>
          <a:xfrm>
            <a:off x="1461972" y="1487928"/>
            <a:ext cx="1724266" cy="314369"/>
          </a:xfrm>
          <a:prstGeom prst="rect">
            <a:avLst/>
          </a:prstGeom>
        </p:spPr>
      </p:pic>
      <p:pic>
        <p:nvPicPr>
          <p:cNvPr id="7" name="Picture 6">
            <a:extLst>
              <a:ext uri="{FF2B5EF4-FFF2-40B4-BE49-F238E27FC236}">
                <a16:creationId xmlns:a16="http://schemas.microsoft.com/office/drawing/2014/main" id="{6F4CF040-C79F-170B-549B-C128ECA4E0C9}"/>
              </a:ext>
            </a:extLst>
          </p:cNvPr>
          <p:cNvPicPr>
            <a:picLocks noChangeAspect="1"/>
          </p:cNvPicPr>
          <p:nvPr/>
        </p:nvPicPr>
        <p:blipFill>
          <a:blip r:embed="rId4"/>
          <a:stretch>
            <a:fillRect/>
          </a:stretch>
        </p:blipFill>
        <p:spPr>
          <a:xfrm>
            <a:off x="1461972" y="2241872"/>
            <a:ext cx="2114845" cy="460774"/>
          </a:xfrm>
          <a:prstGeom prst="rect">
            <a:avLst/>
          </a:prstGeom>
        </p:spPr>
      </p:pic>
      <p:pic>
        <p:nvPicPr>
          <p:cNvPr id="9" name="Picture 8">
            <a:extLst>
              <a:ext uri="{FF2B5EF4-FFF2-40B4-BE49-F238E27FC236}">
                <a16:creationId xmlns:a16="http://schemas.microsoft.com/office/drawing/2014/main" id="{0034C886-7F07-7B64-4848-DE5F1F4A1BA7}"/>
              </a:ext>
            </a:extLst>
          </p:cNvPr>
          <p:cNvPicPr>
            <a:picLocks noChangeAspect="1"/>
          </p:cNvPicPr>
          <p:nvPr/>
        </p:nvPicPr>
        <p:blipFill>
          <a:blip r:embed="rId5"/>
          <a:stretch>
            <a:fillRect/>
          </a:stretch>
        </p:blipFill>
        <p:spPr>
          <a:xfrm>
            <a:off x="1504550" y="2946769"/>
            <a:ext cx="1848108" cy="276264"/>
          </a:xfrm>
          <a:prstGeom prst="rect">
            <a:avLst/>
          </a:prstGeom>
        </p:spPr>
      </p:pic>
      <p:pic>
        <p:nvPicPr>
          <p:cNvPr id="11" name="Picture 10">
            <a:extLst>
              <a:ext uri="{FF2B5EF4-FFF2-40B4-BE49-F238E27FC236}">
                <a16:creationId xmlns:a16="http://schemas.microsoft.com/office/drawing/2014/main" id="{195779C9-9715-ED20-4460-4C3837B58D22}"/>
              </a:ext>
            </a:extLst>
          </p:cNvPr>
          <p:cNvPicPr>
            <a:picLocks noChangeAspect="1"/>
          </p:cNvPicPr>
          <p:nvPr/>
        </p:nvPicPr>
        <p:blipFill>
          <a:blip r:embed="rId6"/>
          <a:stretch>
            <a:fillRect/>
          </a:stretch>
        </p:blipFill>
        <p:spPr>
          <a:xfrm>
            <a:off x="1504550" y="3763502"/>
            <a:ext cx="2886478" cy="460774"/>
          </a:xfrm>
          <a:prstGeom prst="rect">
            <a:avLst/>
          </a:prstGeom>
        </p:spPr>
      </p:pic>
      <p:pic>
        <p:nvPicPr>
          <p:cNvPr id="13" name="Picture 12">
            <a:extLst>
              <a:ext uri="{FF2B5EF4-FFF2-40B4-BE49-F238E27FC236}">
                <a16:creationId xmlns:a16="http://schemas.microsoft.com/office/drawing/2014/main" id="{EF814D60-7089-32A2-5F31-9C9E89F9EF29}"/>
              </a:ext>
            </a:extLst>
          </p:cNvPr>
          <p:cNvPicPr>
            <a:picLocks noChangeAspect="1"/>
          </p:cNvPicPr>
          <p:nvPr/>
        </p:nvPicPr>
        <p:blipFill>
          <a:blip r:embed="rId7"/>
          <a:stretch>
            <a:fillRect/>
          </a:stretch>
        </p:blipFill>
        <p:spPr>
          <a:xfrm>
            <a:off x="1461972" y="4598829"/>
            <a:ext cx="2152950" cy="276264"/>
          </a:xfrm>
          <a:prstGeom prst="rect">
            <a:avLst/>
          </a:prstGeom>
        </p:spPr>
      </p:pic>
      <p:sp>
        <p:nvSpPr>
          <p:cNvPr id="2" name="Slide Number Placeholder 1">
            <a:extLst>
              <a:ext uri="{FF2B5EF4-FFF2-40B4-BE49-F238E27FC236}">
                <a16:creationId xmlns:a16="http://schemas.microsoft.com/office/drawing/2014/main" id="{4AC5B684-C9D2-1804-6D1E-035D802FC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641915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34083" y="257192"/>
            <a:ext cx="7505700" cy="6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Model(1)</a:t>
            </a:r>
            <a:endParaRPr dirty="0"/>
          </a:p>
        </p:txBody>
      </p:sp>
      <p:sp>
        <p:nvSpPr>
          <p:cNvPr id="185" name="Google Shape;185;p22"/>
          <p:cNvSpPr txBox="1">
            <a:spLocks noGrp="1"/>
          </p:cNvSpPr>
          <p:nvPr>
            <p:ph type="body" idx="1"/>
          </p:nvPr>
        </p:nvSpPr>
        <p:spPr>
          <a:xfrm>
            <a:off x="734083" y="842854"/>
            <a:ext cx="8024435" cy="4043453"/>
          </a:xfrm>
          <a:prstGeom prst="rect">
            <a:avLst/>
          </a:prstGeom>
        </p:spPr>
        <p:txBody>
          <a:bodyPr spcFirstLastPara="1" wrap="square" lIns="91425" tIns="91425" rIns="91425" bIns="91425" anchor="t" anchorCtr="0">
            <a:noAutofit/>
          </a:bodyPr>
          <a:lstStyle/>
          <a:p>
            <a:pPr marL="146050" indent="0" algn="l">
              <a:buNone/>
            </a:pPr>
            <a:r>
              <a:rPr lang="en-US" sz="1400" b="1" i="0" u="none" strike="noStrike" baseline="0" dirty="0" err="1">
                <a:latin typeface="Calibri" panose="020F0502020204030204" pitchFamily="34" charset="0"/>
                <a:ea typeface="Calibri" panose="020F0502020204030204" pitchFamily="34" charset="0"/>
                <a:cs typeface="Calibri" panose="020F0502020204030204" pitchFamily="34" charset="0"/>
              </a:rPr>
              <a:t>DistilRo</a:t>
            </a:r>
            <a:r>
              <a:rPr lang="en-US" sz="1400" b="1" i="0" u="none" strike="noStrike" baseline="0" dirty="0">
                <a:latin typeface="Calibri" panose="020F0502020204030204" pitchFamily="34" charset="0"/>
                <a:ea typeface="Calibri" panose="020F0502020204030204" pitchFamily="34" charset="0"/>
                <a:cs typeface="Calibri" panose="020F0502020204030204" pitchFamily="34" charset="0"/>
              </a:rPr>
              <a:t> : Soft Voting Ensemble Models for Personality Classification in Speech-to-Text Modalities</a:t>
            </a:r>
          </a:p>
          <a:p>
            <a:pPr marL="0" lvl="0" indent="0" algn="l" rtl="0">
              <a:spcBef>
                <a:spcPts val="0"/>
              </a:spcBef>
              <a:spcAft>
                <a:spcPts val="0"/>
              </a:spcAft>
              <a:buNone/>
            </a:pPr>
            <a:endParaRPr lang="en" sz="1400" dirty="0"/>
          </a:p>
          <a:p>
            <a:pPr marL="146050" indent="0" algn="l">
              <a:buNone/>
            </a:pPr>
            <a:r>
              <a:rPr lang="e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Ensemble learning models leverage the decisions made by various baseline models to enhance overall performance</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146050" indent="0" algn="l">
              <a:buNone/>
            </a:pP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 - </a:t>
            </a:r>
            <a:r>
              <a:rPr lang="en-US" sz="1400" b="0" i="0" u="none" strike="noStrike" baseline="0" dirty="0" err="1">
                <a:solidFill>
                  <a:schemeClr val="bg2"/>
                </a:solidFill>
                <a:latin typeface="Calibri" panose="020F0502020204030204" pitchFamily="34" charset="0"/>
                <a:ea typeface="Calibri" panose="020F0502020204030204" pitchFamily="34" charset="0"/>
                <a:cs typeface="Calibri" panose="020F0502020204030204" pitchFamily="34" charset="0"/>
              </a:rPr>
              <a:t>DistilRo</a:t>
            </a:r>
            <a:r>
              <a:rPr lang="en-US" sz="1400"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 is a soft voting classifier that combines the strengths of </a:t>
            </a:r>
            <a:r>
              <a:rPr lang="en-US" sz="1400" b="0" i="0" u="none" strike="noStrike" baseline="0" dirty="0" err="1">
                <a:solidFill>
                  <a:schemeClr val="bg2"/>
                </a:solidFill>
                <a:latin typeface="Calibri" panose="020F0502020204030204" pitchFamily="34" charset="0"/>
                <a:ea typeface="Calibri" panose="020F0502020204030204" pitchFamily="34" charset="0"/>
                <a:cs typeface="Calibri" panose="020F0502020204030204" pitchFamily="34" charset="0"/>
              </a:rPr>
              <a:t>DistilBERT</a:t>
            </a:r>
            <a:r>
              <a:rPr lang="en-US" sz="1400"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 and </a:t>
            </a:r>
            <a:r>
              <a:rPr lang="en-US" sz="1400" b="0" i="0" u="none" strike="noStrike" baseline="0" dirty="0" err="1">
                <a:solidFill>
                  <a:schemeClr val="bg2"/>
                </a:solidFill>
                <a:latin typeface="Calibri" panose="020F0502020204030204" pitchFamily="34" charset="0"/>
                <a:ea typeface="Calibri" panose="020F0502020204030204" pitchFamily="34" charset="0"/>
                <a:cs typeface="Calibri" panose="020F0502020204030204" pitchFamily="34" charset="0"/>
              </a:rPr>
              <a:t>RoBERTa</a:t>
            </a:r>
            <a:r>
              <a:rPr lang="en-US" sz="1400"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 baseline models</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400" dirty="0">
                <a:latin typeface="Calibri" panose="020F0502020204030204" pitchFamily="34" charset="0"/>
                <a:ea typeface="Calibri" panose="020F0502020204030204" pitchFamily="34" charset="0"/>
                <a:cs typeface="Calibri" panose="020F0502020204030204" pitchFamily="34" charset="0"/>
              </a:rPr>
              <a:t>   - </a:t>
            </a:r>
            <a:r>
              <a:rPr lang="en-US" sz="1400" b="0" i="0" u="none" strike="noStrike" baseline="0" dirty="0" err="1">
                <a:latin typeface="Calibri" panose="020F0502020204030204" pitchFamily="34" charset="0"/>
                <a:ea typeface="Calibri" panose="020F0502020204030204" pitchFamily="34" charset="0"/>
                <a:cs typeface="Calibri" panose="020F0502020204030204" pitchFamily="34" charset="0"/>
              </a:rPr>
              <a:t>DistilBERT</a:t>
            </a:r>
            <a:r>
              <a:rPr lang="en-US" sz="1400" b="0" i="0" u="none" strike="noStrike" baseline="0"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449FBF1-5DFD-973B-9675-418B89A86D63}"/>
              </a:ext>
            </a:extLst>
          </p:cNvPr>
          <p:cNvPicPr>
            <a:picLocks noChangeAspect="1"/>
          </p:cNvPicPr>
          <p:nvPr/>
        </p:nvPicPr>
        <p:blipFill>
          <a:blip r:embed="rId3"/>
          <a:stretch>
            <a:fillRect/>
          </a:stretch>
        </p:blipFill>
        <p:spPr>
          <a:xfrm>
            <a:off x="5382578" y="2715728"/>
            <a:ext cx="2857205" cy="2170579"/>
          </a:xfrm>
          <a:prstGeom prst="rect">
            <a:avLst/>
          </a:prstGeom>
        </p:spPr>
      </p:pic>
      <p:pic>
        <p:nvPicPr>
          <p:cNvPr id="6" name="Picture 5">
            <a:extLst>
              <a:ext uri="{FF2B5EF4-FFF2-40B4-BE49-F238E27FC236}">
                <a16:creationId xmlns:a16="http://schemas.microsoft.com/office/drawing/2014/main" id="{BB3FA5C5-E358-BA28-9C86-26B221A28BFC}"/>
              </a:ext>
            </a:extLst>
          </p:cNvPr>
          <p:cNvPicPr>
            <a:picLocks noChangeAspect="1"/>
          </p:cNvPicPr>
          <p:nvPr/>
        </p:nvPicPr>
        <p:blipFill>
          <a:blip r:embed="rId4"/>
          <a:stretch>
            <a:fillRect/>
          </a:stretch>
        </p:blipFill>
        <p:spPr>
          <a:xfrm>
            <a:off x="984900" y="3069648"/>
            <a:ext cx="3362552" cy="722423"/>
          </a:xfrm>
          <a:prstGeom prst="rect">
            <a:avLst/>
          </a:prstGeom>
        </p:spPr>
      </p:pic>
      <p:pic>
        <p:nvPicPr>
          <p:cNvPr id="10" name="Picture 9">
            <a:extLst>
              <a:ext uri="{FF2B5EF4-FFF2-40B4-BE49-F238E27FC236}">
                <a16:creationId xmlns:a16="http://schemas.microsoft.com/office/drawing/2014/main" id="{567C30B7-F4E8-7475-C89F-16B0D00E4881}"/>
              </a:ext>
            </a:extLst>
          </p:cNvPr>
          <p:cNvPicPr>
            <a:picLocks noChangeAspect="1"/>
          </p:cNvPicPr>
          <p:nvPr/>
        </p:nvPicPr>
        <p:blipFill>
          <a:blip r:embed="rId5"/>
          <a:stretch>
            <a:fillRect/>
          </a:stretch>
        </p:blipFill>
        <p:spPr>
          <a:xfrm>
            <a:off x="1698443" y="3713886"/>
            <a:ext cx="2629267" cy="333422"/>
          </a:xfrm>
          <a:prstGeom prst="rect">
            <a:avLst/>
          </a:prstGeom>
        </p:spPr>
      </p:pic>
      <p:pic>
        <p:nvPicPr>
          <p:cNvPr id="14" name="Picture 13">
            <a:extLst>
              <a:ext uri="{FF2B5EF4-FFF2-40B4-BE49-F238E27FC236}">
                <a16:creationId xmlns:a16="http://schemas.microsoft.com/office/drawing/2014/main" id="{1CC2D8E5-3F83-3538-904E-C2FAE48C37FA}"/>
              </a:ext>
            </a:extLst>
          </p:cNvPr>
          <p:cNvPicPr>
            <a:picLocks noChangeAspect="1"/>
          </p:cNvPicPr>
          <p:nvPr/>
        </p:nvPicPr>
        <p:blipFill>
          <a:blip r:embed="rId6"/>
          <a:stretch>
            <a:fillRect/>
          </a:stretch>
        </p:blipFill>
        <p:spPr>
          <a:xfrm>
            <a:off x="1380913" y="4085555"/>
            <a:ext cx="3029373" cy="781159"/>
          </a:xfrm>
          <a:prstGeom prst="rect">
            <a:avLst/>
          </a:prstGeom>
        </p:spPr>
      </p:pic>
      <p:sp>
        <p:nvSpPr>
          <p:cNvPr id="2" name="Slide Number Placeholder 1">
            <a:extLst>
              <a:ext uri="{FF2B5EF4-FFF2-40B4-BE49-F238E27FC236}">
                <a16:creationId xmlns:a16="http://schemas.microsoft.com/office/drawing/2014/main" id="{67265501-00FB-8F07-72D8-F4640E0FDD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784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34083" y="257192"/>
            <a:ext cx="7505700" cy="6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Model(2)</a:t>
            </a:r>
            <a:endParaRPr dirty="0"/>
          </a:p>
        </p:txBody>
      </p:sp>
      <p:sp>
        <p:nvSpPr>
          <p:cNvPr id="185" name="Google Shape;185;p22"/>
          <p:cNvSpPr txBox="1">
            <a:spLocks noGrp="1"/>
          </p:cNvSpPr>
          <p:nvPr>
            <p:ph type="body" idx="1"/>
          </p:nvPr>
        </p:nvSpPr>
        <p:spPr>
          <a:xfrm>
            <a:off x="734083" y="842854"/>
            <a:ext cx="8024435" cy="4043453"/>
          </a:xfrm>
          <a:prstGeom prst="rect">
            <a:avLst/>
          </a:prstGeom>
        </p:spPr>
        <p:txBody>
          <a:bodyPr spcFirstLastPara="1" wrap="square" lIns="91425" tIns="91425" rIns="91425" bIns="91425" anchor="t" anchorCtr="0">
            <a:noAutofit/>
          </a:bodyPr>
          <a:lstStyle/>
          <a:p>
            <a:pPr marL="146050" indent="0" algn="l">
              <a:buNone/>
            </a:pPr>
            <a:r>
              <a:rPr lang="en-US" sz="1400" b="1" i="0" u="none" strike="noStrike" baseline="0" dirty="0" err="1">
                <a:latin typeface="Calibri" panose="020F0502020204030204" pitchFamily="34" charset="0"/>
                <a:ea typeface="Calibri" panose="020F0502020204030204" pitchFamily="34" charset="0"/>
                <a:cs typeface="Calibri" panose="020F0502020204030204" pitchFamily="34" charset="0"/>
              </a:rPr>
              <a:t>DistilRo</a:t>
            </a:r>
            <a:r>
              <a:rPr lang="en-US" sz="1400" b="1" i="0" u="none" strike="noStrike" baseline="0" dirty="0">
                <a:latin typeface="Calibri" panose="020F0502020204030204" pitchFamily="34" charset="0"/>
                <a:ea typeface="Calibri" panose="020F0502020204030204" pitchFamily="34" charset="0"/>
                <a:cs typeface="Calibri" panose="020F0502020204030204" pitchFamily="34" charset="0"/>
              </a:rPr>
              <a:t> : Soft Voting Ensemble Models for Personality Classification in Speech-to-Text Modalities</a:t>
            </a:r>
          </a:p>
          <a:p>
            <a:pPr marL="0" lvl="0" indent="0" algn="l" rtl="0">
              <a:spcBef>
                <a:spcPts val="0"/>
              </a:spcBef>
              <a:spcAft>
                <a:spcPts val="0"/>
              </a:spcAft>
              <a:buNone/>
            </a:pPr>
            <a:endParaRPr lang="en" sz="1400" dirty="0"/>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2AE75EF-B6C2-BF2A-C3D6-1248CF9DB256}"/>
              </a:ext>
            </a:extLst>
          </p:cNvPr>
          <p:cNvPicPr>
            <a:picLocks noChangeAspect="1"/>
          </p:cNvPicPr>
          <p:nvPr/>
        </p:nvPicPr>
        <p:blipFill>
          <a:blip r:embed="rId3"/>
          <a:stretch>
            <a:fillRect/>
          </a:stretch>
        </p:blipFill>
        <p:spPr>
          <a:xfrm>
            <a:off x="2043968" y="1697014"/>
            <a:ext cx="4016173" cy="2005410"/>
          </a:xfrm>
          <a:prstGeom prst="rect">
            <a:avLst/>
          </a:prstGeom>
        </p:spPr>
      </p:pic>
      <p:sp>
        <p:nvSpPr>
          <p:cNvPr id="2" name="Slide Number Placeholder 1">
            <a:extLst>
              <a:ext uri="{FF2B5EF4-FFF2-40B4-BE49-F238E27FC236}">
                <a16:creationId xmlns:a16="http://schemas.microsoft.com/office/drawing/2014/main" id="{AF6C1D07-DB9B-7D7A-3975-9D9A3E34C0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952614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950259" y="367220"/>
            <a:ext cx="7505700" cy="6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Model(3)</a:t>
            </a:r>
            <a:endParaRPr dirty="0"/>
          </a:p>
        </p:txBody>
      </p:sp>
      <p:sp>
        <p:nvSpPr>
          <p:cNvPr id="185" name="Google Shape;185;p22"/>
          <p:cNvSpPr txBox="1">
            <a:spLocks noGrp="1"/>
          </p:cNvSpPr>
          <p:nvPr>
            <p:ph type="body" idx="1"/>
          </p:nvPr>
        </p:nvSpPr>
        <p:spPr>
          <a:xfrm>
            <a:off x="734083" y="1100047"/>
            <a:ext cx="8024435" cy="3803647"/>
          </a:xfrm>
          <a:prstGeom prst="rect">
            <a:avLst/>
          </a:prstGeom>
        </p:spPr>
        <p:txBody>
          <a:bodyPr spcFirstLastPara="1" wrap="square" lIns="91425" tIns="91425" rIns="91425" bIns="91425" anchor="t" anchorCtr="0">
            <a:noAutofit/>
          </a:bodyPr>
          <a:lstStyle/>
          <a:p>
            <a:pPr marL="146050" indent="0" algn="l">
              <a:buNone/>
            </a:pPr>
            <a:r>
              <a:rPr lang="en-US" sz="1400" b="1" dirty="0" err="1">
                <a:latin typeface="Calibri" panose="020F0502020204030204" pitchFamily="34" charset="0"/>
                <a:ea typeface="Calibri" panose="020F0502020204030204" pitchFamily="34" charset="0"/>
                <a:cs typeface="Calibri" panose="020F0502020204030204" pitchFamily="34" charset="0"/>
              </a:rPr>
              <a:t>BiG</a:t>
            </a:r>
            <a:r>
              <a:rPr lang="en-US" sz="1400" b="1" i="0" u="none" strike="noStrike" baseline="0" dirty="0">
                <a:latin typeface="Calibri" panose="020F0502020204030204" pitchFamily="34" charset="0"/>
                <a:ea typeface="Calibri" panose="020F0502020204030204" pitchFamily="34" charset="0"/>
                <a:cs typeface="Calibri" panose="020F0502020204030204" pitchFamily="34" charset="0"/>
              </a:rPr>
              <a:t> : Soft Voting Ensemble Models for Personality Classification in Speech Modalities</a:t>
            </a:r>
          </a:p>
          <a:p>
            <a:pPr marL="0" lvl="0" indent="0" algn="l" rtl="0">
              <a:spcBef>
                <a:spcPts val="0"/>
              </a:spcBef>
              <a:spcAft>
                <a:spcPts val="0"/>
              </a:spcAft>
              <a:buNone/>
            </a:pPr>
            <a:endParaRPr lang="en" sz="1400" dirty="0"/>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6055A05-4674-F785-A88A-899FF791EEF2}"/>
              </a:ext>
            </a:extLst>
          </p:cNvPr>
          <p:cNvSpPr txBox="1"/>
          <p:nvPr/>
        </p:nvSpPr>
        <p:spPr>
          <a:xfrm>
            <a:off x="950259" y="1584393"/>
            <a:ext cx="7459658" cy="954107"/>
          </a:xfrm>
          <a:prstGeom prst="rect">
            <a:avLst/>
          </a:prstGeom>
          <a:noFill/>
        </p:spPr>
        <p:txBody>
          <a:bodyPr wrap="square">
            <a:spAutoFit/>
          </a:bodyPr>
          <a:lstStyle/>
          <a:p>
            <a:pPr algn="l"/>
            <a:r>
              <a:rPr lang="en" sz="1400" dirty="0"/>
              <a:t>- </a:t>
            </a:r>
            <a:r>
              <a:rPr lang="en-US" b="0" i="0" u="none" strike="noStrike" baseline="0" dirty="0" err="1">
                <a:latin typeface="Calibri" panose="020F0502020204030204" pitchFamily="34" charset="0"/>
                <a:ea typeface="Calibri" panose="020F0502020204030204" pitchFamily="34" charset="0"/>
                <a:cs typeface="Calibri" panose="020F0502020204030204" pitchFamily="34" charset="0"/>
              </a:rPr>
              <a:t>BiG</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model is a sophisticated soft voting classifier, bringing together the two baseline models: Bi-    LSTM and GRU</a:t>
            </a: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400" dirty="0"/>
          </a:p>
          <a:p>
            <a:pPr algn="l"/>
            <a:r>
              <a:rPr lang="en-US" sz="1400" dirty="0"/>
              <a:t>-  </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prevent overfitting use l2 </a:t>
            </a:r>
            <a:r>
              <a:rPr lang="en-US" b="0" i="0" u="none" strike="noStrike" baseline="0" dirty="0" err="1">
                <a:latin typeface="Calibri" panose="020F0502020204030204" pitchFamily="34" charset="0"/>
                <a:ea typeface="Calibri" panose="020F0502020204030204" pitchFamily="34" charset="0"/>
                <a:cs typeface="Calibri" panose="020F0502020204030204" pitchFamily="34" charset="0"/>
              </a:rPr>
              <a:t>regularizer</a:t>
            </a: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and also use early stopping</a:t>
            </a:r>
          </a:p>
        </p:txBody>
      </p:sp>
      <p:pic>
        <p:nvPicPr>
          <p:cNvPr id="6" name="Picture 5">
            <a:extLst>
              <a:ext uri="{FF2B5EF4-FFF2-40B4-BE49-F238E27FC236}">
                <a16:creationId xmlns:a16="http://schemas.microsoft.com/office/drawing/2014/main" id="{29423CB1-C6C5-C780-B2E2-212FCBC81588}"/>
              </a:ext>
            </a:extLst>
          </p:cNvPr>
          <p:cNvPicPr>
            <a:picLocks noChangeAspect="1"/>
          </p:cNvPicPr>
          <p:nvPr/>
        </p:nvPicPr>
        <p:blipFill>
          <a:blip r:embed="rId3"/>
          <a:stretch>
            <a:fillRect/>
          </a:stretch>
        </p:blipFill>
        <p:spPr>
          <a:xfrm>
            <a:off x="1176261" y="2724928"/>
            <a:ext cx="3637787" cy="1829143"/>
          </a:xfrm>
          <a:prstGeom prst="rect">
            <a:avLst/>
          </a:prstGeom>
        </p:spPr>
      </p:pic>
      <p:pic>
        <p:nvPicPr>
          <p:cNvPr id="8" name="Picture 7">
            <a:extLst>
              <a:ext uri="{FF2B5EF4-FFF2-40B4-BE49-F238E27FC236}">
                <a16:creationId xmlns:a16="http://schemas.microsoft.com/office/drawing/2014/main" id="{740D044A-1239-07D5-6388-9B3BD3E4F02A}"/>
              </a:ext>
            </a:extLst>
          </p:cNvPr>
          <p:cNvPicPr>
            <a:picLocks noChangeAspect="1"/>
          </p:cNvPicPr>
          <p:nvPr/>
        </p:nvPicPr>
        <p:blipFill>
          <a:blip r:embed="rId4"/>
          <a:stretch>
            <a:fillRect/>
          </a:stretch>
        </p:blipFill>
        <p:spPr>
          <a:xfrm>
            <a:off x="4955996" y="2724928"/>
            <a:ext cx="3849838" cy="1829143"/>
          </a:xfrm>
          <a:prstGeom prst="rect">
            <a:avLst/>
          </a:prstGeom>
        </p:spPr>
      </p:pic>
      <p:sp>
        <p:nvSpPr>
          <p:cNvPr id="2" name="Slide Number Placeholder 1">
            <a:extLst>
              <a:ext uri="{FF2B5EF4-FFF2-40B4-BE49-F238E27FC236}">
                <a16:creationId xmlns:a16="http://schemas.microsoft.com/office/drawing/2014/main" id="{B2817092-8D1D-FBC5-88A2-7758E0499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45134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463067"/>
            <a:ext cx="7505700" cy="6427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Experimentation(1)</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394446" y="1138746"/>
            <a:ext cx="3854824" cy="43030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DistilRo</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6575CBE-85E0-6B8E-0126-476BF0059757}"/>
              </a:ext>
            </a:extLst>
          </p:cNvPr>
          <p:cNvPicPr>
            <a:picLocks noChangeAspect="1"/>
          </p:cNvPicPr>
          <p:nvPr/>
        </p:nvPicPr>
        <p:blipFill>
          <a:blip r:embed="rId3"/>
          <a:stretch>
            <a:fillRect/>
          </a:stretch>
        </p:blipFill>
        <p:spPr>
          <a:xfrm>
            <a:off x="6327197" y="2277883"/>
            <a:ext cx="2619579" cy="1669013"/>
          </a:xfrm>
          <a:prstGeom prst="rect">
            <a:avLst/>
          </a:prstGeom>
        </p:spPr>
      </p:pic>
      <p:pic>
        <p:nvPicPr>
          <p:cNvPr id="8" name="Picture 7">
            <a:extLst>
              <a:ext uri="{FF2B5EF4-FFF2-40B4-BE49-F238E27FC236}">
                <a16:creationId xmlns:a16="http://schemas.microsoft.com/office/drawing/2014/main" id="{8B076141-1077-E555-3AE4-21CC0F3CD192}"/>
              </a:ext>
            </a:extLst>
          </p:cNvPr>
          <p:cNvPicPr>
            <a:picLocks noChangeAspect="1"/>
          </p:cNvPicPr>
          <p:nvPr/>
        </p:nvPicPr>
        <p:blipFill>
          <a:blip r:embed="rId4"/>
          <a:stretch>
            <a:fillRect/>
          </a:stretch>
        </p:blipFill>
        <p:spPr>
          <a:xfrm>
            <a:off x="3584622" y="2136696"/>
            <a:ext cx="2095792" cy="181000"/>
          </a:xfrm>
          <a:prstGeom prst="rect">
            <a:avLst/>
          </a:prstGeom>
        </p:spPr>
      </p:pic>
      <p:pic>
        <p:nvPicPr>
          <p:cNvPr id="10" name="Picture 9">
            <a:extLst>
              <a:ext uri="{FF2B5EF4-FFF2-40B4-BE49-F238E27FC236}">
                <a16:creationId xmlns:a16="http://schemas.microsoft.com/office/drawing/2014/main" id="{FD4D38C1-5348-C8B4-608E-8FA32B0B3588}"/>
              </a:ext>
            </a:extLst>
          </p:cNvPr>
          <p:cNvPicPr>
            <a:picLocks noChangeAspect="1"/>
          </p:cNvPicPr>
          <p:nvPr/>
        </p:nvPicPr>
        <p:blipFill>
          <a:blip r:embed="rId5"/>
          <a:stretch>
            <a:fillRect/>
          </a:stretch>
        </p:blipFill>
        <p:spPr>
          <a:xfrm>
            <a:off x="3151269" y="2277883"/>
            <a:ext cx="2962498" cy="1669013"/>
          </a:xfrm>
          <a:prstGeom prst="rect">
            <a:avLst/>
          </a:prstGeom>
        </p:spPr>
      </p:pic>
      <p:pic>
        <p:nvPicPr>
          <p:cNvPr id="12" name="Picture 11">
            <a:extLst>
              <a:ext uri="{FF2B5EF4-FFF2-40B4-BE49-F238E27FC236}">
                <a16:creationId xmlns:a16="http://schemas.microsoft.com/office/drawing/2014/main" id="{9259F008-CE6F-66BF-BCB6-7162DBCB703A}"/>
              </a:ext>
            </a:extLst>
          </p:cNvPr>
          <p:cNvPicPr>
            <a:picLocks noChangeAspect="1"/>
          </p:cNvPicPr>
          <p:nvPr/>
        </p:nvPicPr>
        <p:blipFill>
          <a:blip r:embed="rId6"/>
          <a:stretch>
            <a:fillRect/>
          </a:stretch>
        </p:blipFill>
        <p:spPr>
          <a:xfrm>
            <a:off x="788819" y="2118310"/>
            <a:ext cx="1981477" cy="199386"/>
          </a:xfrm>
          <a:prstGeom prst="rect">
            <a:avLst/>
          </a:prstGeom>
        </p:spPr>
      </p:pic>
      <p:pic>
        <p:nvPicPr>
          <p:cNvPr id="14" name="Picture 13">
            <a:extLst>
              <a:ext uri="{FF2B5EF4-FFF2-40B4-BE49-F238E27FC236}">
                <a16:creationId xmlns:a16="http://schemas.microsoft.com/office/drawing/2014/main" id="{F1EE469F-B7EA-7553-91ED-2B8620966716}"/>
              </a:ext>
            </a:extLst>
          </p:cNvPr>
          <p:cNvPicPr>
            <a:picLocks noChangeAspect="1"/>
          </p:cNvPicPr>
          <p:nvPr/>
        </p:nvPicPr>
        <p:blipFill>
          <a:blip r:embed="rId7"/>
          <a:stretch>
            <a:fillRect/>
          </a:stretch>
        </p:blipFill>
        <p:spPr>
          <a:xfrm>
            <a:off x="655352" y="2293128"/>
            <a:ext cx="2442473" cy="1669013"/>
          </a:xfrm>
          <a:prstGeom prst="rect">
            <a:avLst/>
          </a:prstGeom>
        </p:spPr>
      </p:pic>
      <p:pic>
        <p:nvPicPr>
          <p:cNvPr id="16" name="Picture 15">
            <a:extLst>
              <a:ext uri="{FF2B5EF4-FFF2-40B4-BE49-F238E27FC236}">
                <a16:creationId xmlns:a16="http://schemas.microsoft.com/office/drawing/2014/main" id="{F4D06031-47A6-813D-704B-491CB4151954}"/>
              </a:ext>
            </a:extLst>
          </p:cNvPr>
          <p:cNvPicPr>
            <a:picLocks noChangeAspect="1"/>
          </p:cNvPicPr>
          <p:nvPr/>
        </p:nvPicPr>
        <p:blipFill>
          <a:blip r:embed="rId8"/>
          <a:stretch>
            <a:fillRect/>
          </a:stretch>
        </p:blipFill>
        <p:spPr>
          <a:xfrm>
            <a:off x="6708169" y="2102601"/>
            <a:ext cx="1857634" cy="190527"/>
          </a:xfrm>
          <a:prstGeom prst="rect">
            <a:avLst/>
          </a:prstGeom>
        </p:spPr>
      </p:pic>
      <p:sp>
        <p:nvSpPr>
          <p:cNvPr id="3" name="Slide Number Placeholder 2">
            <a:extLst>
              <a:ext uri="{FF2B5EF4-FFF2-40B4-BE49-F238E27FC236}">
                <a16:creationId xmlns:a16="http://schemas.microsoft.com/office/drawing/2014/main" id="{570225ED-8D1D-BDC0-4121-ED14683977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21626"/>
            <a:ext cx="7505700" cy="6427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Experimentation(2)</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394446" y="852275"/>
            <a:ext cx="3854824" cy="43030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DistilRo</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6784BA-D79F-1B93-57ED-9A38B17C9023}"/>
              </a:ext>
            </a:extLst>
          </p:cNvPr>
          <p:cNvPicPr>
            <a:picLocks noChangeAspect="1"/>
          </p:cNvPicPr>
          <p:nvPr/>
        </p:nvPicPr>
        <p:blipFill>
          <a:blip r:embed="rId3"/>
          <a:stretch>
            <a:fillRect/>
          </a:stretch>
        </p:blipFill>
        <p:spPr>
          <a:xfrm>
            <a:off x="394446" y="1785214"/>
            <a:ext cx="2644589" cy="3036660"/>
          </a:xfrm>
          <a:prstGeom prst="rect">
            <a:avLst/>
          </a:prstGeom>
        </p:spPr>
      </p:pic>
      <p:pic>
        <p:nvPicPr>
          <p:cNvPr id="7" name="Picture 6">
            <a:extLst>
              <a:ext uri="{FF2B5EF4-FFF2-40B4-BE49-F238E27FC236}">
                <a16:creationId xmlns:a16="http://schemas.microsoft.com/office/drawing/2014/main" id="{EB7B297B-A643-6D43-11C1-F7D6808AD26E}"/>
              </a:ext>
            </a:extLst>
          </p:cNvPr>
          <p:cNvPicPr>
            <a:picLocks noChangeAspect="1"/>
          </p:cNvPicPr>
          <p:nvPr/>
        </p:nvPicPr>
        <p:blipFill>
          <a:blip r:embed="rId4"/>
          <a:stretch>
            <a:fillRect/>
          </a:stretch>
        </p:blipFill>
        <p:spPr>
          <a:xfrm>
            <a:off x="5961530" y="1785213"/>
            <a:ext cx="2913528" cy="3036659"/>
          </a:xfrm>
          <a:prstGeom prst="rect">
            <a:avLst/>
          </a:prstGeom>
        </p:spPr>
      </p:pic>
      <p:pic>
        <p:nvPicPr>
          <p:cNvPr id="11" name="Picture 10">
            <a:extLst>
              <a:ext uri="{FF2B5EF4-FFF2-40B4-BE49-F238E27FC236}">
                <a16:creationId xmlns:a16="http://schemas.microsoft.com/office/drawing/2014/main" id="{52CD9DAC-D22D-85A5-D8FD-DE13ED56521E}"/>
              </a:ext>
            </a:extLst>
          </p:cNvPr>
          <p:cNvPicPr>
            <a:picLocks noChangeAspect="1"/>
          </p:cNvPicPr>
          <p:nvPr/>
        </p:nvPicPr>
        <p:blipFill>
          <a:blip r:embed="rId5"/>
          <a:stretch>
            <a:fillRect/>
          </a:stretch>
        </p:blipFill>
        <p:spPr>
          <a:xfrm>
            <a:off x="3101789" y="1785213"/>
            <a:ext cx="2796987" cy="3036659"/>
          </a:xfrm>
          <a:prstGeom prst="rect">
            <a:avLst/>
          </a:prstGeom>
        </p:spPr>
      </p:pic>
      <p:graphicFrame>
        <p:nvGraphicFramePr>
          <p:cNvPr id="3" name="Table 2">
            <a:extLst>
              <a:ext uri="{FF2B5EF4-FFF2-40B4-BE49-F238E27FC236}">
                <a16:creationId xmlns:a16="http://schemas.microsoft.com/office/drawing/2014/main" id="{13E94376-DEA7-EE3E-2349-9BD74E37A9F3}"/>
              </a:ext>
            </a:extLst>
          </p:cNvPr>
          <p:cNvGraphicFramePr>
            <a:graphicFrameLocks noGrp="1"/>
          </p:cNvGraphicFramePr>
          <p:nvPr>
            <p:extLst>
              <p:ext uri="{D42A27DB-BD31-4B8C-83A1-F6EECF244321}">
                <p14:modId xmlns:p14="http://schemas.microsoft.com/office/powerpoint/2010/main" val="3784155596"/>
              </p:ext>
            </p:extLst>
          </p:nvPr>
        </p:nvGraphicFramePr>
        <p:xfrm>
          <a:off x="6132668" y="1466562"/>
          <a:ext cx="2913528" cy="274320"/>
        </p:xfrm>
        <a:graphic>
          <a:graphicData uri="http://schemas.openxmlformats.org/drawingml/2006/table">
            <a:tbl>
              <a:tblPr/>
              <a:tblGrid>
                <a:gridCol w="2913528">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DistilRo</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5" name="Table 4">
            <a:extLst>
              <a:ext uri="{FF2B5EF4-FFF2-40B4-BE49-F238E27FC236}">
                <a16:creationId xmlns:a16="http://schemas.microsoft.com/office/drawing/2014/main" id="{FD94FF8D-F237-4189-5044-FC71755888D7}"/>
              </a:ext>
            </a:extLst>
          </p:cNvPr>
          <p:cNvGraphicFramePr>
            <a:graphicFrameLocks noGrp="1"/>
          </p:cNvGraphicFramePr>
          <p:nvPr>
            <p:extLst>
              <p:ext uri="{D42A27DB-BD31-4B8C-83A1-F6EECF244321}">
                <p14:modId xmlns:p14="http://schemas.microsoft.com/office/powerpoint/2010/main" val="3123902756"/>
              </p:ext>
            </p:extLst>
          </p:nvPr>
        </p:nvGraphicFramePr>
        <p:xfrm>
          <a:off x="3409365" y="1451040"/>
          <a:ext cx="2723303" cy="274320"/>
        </p:xfrm>
        <a:graphic>
          <a:graphicData uri="http://schemas.openxmlformats.org/drawingml/2006/table">
            <a:tbl>
              <a:tblPr/>
              <a:tblGrid>
                <a:gridCol w="2723303">
                  <a:extLst>
                    <a:ext uri="{9D8B030D-6E8A-4147-A177-3AD203B41FA5}">
                      <a16:colId xmlns:a16="http://schemas.microsoft.com/office/drawing/2014/main" val="1433826932"/>
                    </a:ext>
                  </a:extLst>
                </a:gridCol>
              </a:tblGrid>
              <a:tr h="274320">
                <a:tc>
                  <a:txBody>
                    <a:bodyPr/>
                    <a:lstStyle/>
                    <a:p>
                      <a:r>
                        <a:rPr lang="en-US" sz="1200" dirty="0" err="1">
                          <a:solidFill>
                            <a:schemeClr val="bg2"/>
                          </a:solidFill>
                        </a:rPr>
                        <a:t>DistilBERT</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6" name="Table 5">
            <a:extLst>
              <a:ext uri="{FF2B5EF4-FFF2-40B4-BE49-F238E27FC236}">
                <a16:creationId xmlns:a16="http://schemas.microsoft.com/office/drawing/2014/main" id="{A5EDC126-0217-0ABA-FBC4-74CD11BDFBEF}"/>
              </a:ext>
            </a:extLst>
          </p:cNvPr>
          <p:cNvGraphicFramePr>
            <a:graphicFrameLocks noGrp="1"/>
          </p:cNvGraphicFramePr>
          <p:nvPr>
            <p:extLst>
              <p:ext uri="{D42A27DB-BD31-4B8C-83A1-F6EECF244321}">
                <p14:modId xmlns:p14="http://schemas.microsoft.com/office/powerpoint/2010/main" val="2720735998"/>
              </p:ext>
            </p:extLst>
          </p:nvPr>
        </p:nvGraphicFramePr>
        <p:xfrm>
          <a:off x="686062" y="1468961"/>
          <a:ext cx="2723303" cy="274320"/>
        </p:xfrm>
        <a:graphic>
          <a:graphicData uri="http://schemas.openxmlformats.org/drawingml/2006/table">
            <a:tbl>
              <a:tblPr/>
              <a:tblGrid>
                <a:gridCol w="2723303">
                  <a:extLst>
                    <a:ext uri="{9D8B030D-6E8A-4147-A177-3AD203B41FA5}">
                      <a16:colId xmlns:a16="http://schemas.microsoft.com/office/drawing/2014/main" val="1433826932"/>
                    </a:ext>
                  </a:extLst>
                </a:gridCol>
              </a:tblGrid>
              <a:tr h="274320">
                <a:tc>
                  <a:txBody>
                    <a:bodyPr/>
                    <a:lstStyle/>
                    <a:p>
                      <a:r>
                        <a:rPr lang="en-US" sz="1200" dirty="0" err="1">
                          <a:solidFill>
                            <a:schemeClr val="bg2"/>
                          </a:solidFill>
                        </a:rPr>
                        <a:t>RoBERTa</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8" name="Slide Number Placeholder 7">
            <a:extLst>
              <a:ext uri="{FF2B5EF4-FFF2-40B4-BE49-F238E27FC236}">
                <a16:creationId xmlns:a16="http://schemas.microsoft.com/office/drawing/2014/main" id="{E5A6FB87-9368-19B1-9A8C-FA2F26E45249}"/>
              </a:ext>
            </a:extLst>
          </p:cNvPr>
          <p:cNvSpPr>
            <a:spLocks noGrp="1"/>
          </p:cNvSpPr>
          <p:nvPr>
            <p:ph type="sldNum" idx="12"/>
          </p:nvPr>
        </p:nvSpPr>
        <p:spPr>
          <a:xfrm>
            <a:off x="8461638" y="4669403"/>
            <a:ext cx="548700" cy="393600"/>
          </a:xfrm>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327250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Experimentation(3)</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680643" y="1164441"/>
            <a:ext cx="2672155"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MFCCs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616ED21-E9F0-735E-07EA-AC939E9C8AED}"/>
              </a:ext>
            </a:extLst>
          </p:cNvPr>
          <p:cNvPicPr>
            <a:picLocks noChangeAspect="1"/>
          </p:cNvPicPr>
          <p:nvPr/>
        </p:nvPicPr>
        <p:blipFill>
          <a:blip r:embed="rId3"/>
          <a:stretch>
            <a:fillRect/>
          </a:stretch>
        </p:blipFill>
        <p:spPr>
          <a:xfrm>
            <a:off x="6043989" y="1599176"/>
            <a:ext cx="2793625" cy="3200548"/>
          </a:xfrm>
          <a:prstGeom prst="rect">
            <a:avLst/>
          </a:prstGeom>
        </p:spPr>
      </p:pic>
      <p:pic>
        <p:nvPicPr>
          <p:cNvPr id="17" name="Picture 16">
            <a:extLst>
              <a:ext uri="{FF2B5EF4-FFF2-40B4-BE49-F238E27FC236}">
                <a16:creationId xmlns:a16="http://schemas.microsoft.com/office/drawing/2014/main" id="{C4E5ECE4-1B4F-A8D4-384F-73ABF693B558}"/>
              </a:ext>
            </a:extLst>
          </p:cNvPr>
          <p:cNvPicPr>
            <a:picLocks noChangeAspect="1"/>
          </p:cNvPicPr>
          <p:nvPr/>
        </p:nvPicPr>
        <p:blipFill>
          <a:blip r:embed="rId4"/>
          <a:stretch>
            <a:fillRect/>
          </a:stretch>
        </p:blipFill>
        <p:spPr>
          <a:xfrm>
            <a:off x="3396004" y="1599176"/>
            <a:ext cx="2595252" cy="3190348"/>
          </a:xfrm>
          <a:prstGeom prst="rect">
            <a:avLst/>
          </a:prstGeom>
        </p:spPr>
      </p:pic>
      <p:pic>
        <p:nvPicPr>
          <p:cNvPr id="21" name="Picture 20">
            <a:extLst>
              <a:ext uri="{FF2B5EF4-FFF2-40B4-BE49-F238E27FC236}">
                <a16:creationId xmlns:a16="http://schemas.microsoft.com/office/drawing/2014/main" id="{330A13BF-BC49-4488-2753-CE90BDE5A497}"/>
              </a:ext>
            </a:extLst>
          </p:cNvPr>
          <p:cNvPicPr>
            <a:picLocks noChangeAspect="1"/>
          </p:cNvPicPr>
          <p:nvPr/>
        </p:nvPicPr>
        <p:blipFill>
          <a:blip r:embed="rId5"/>
          <a:stretch>
            <a:fillRect/>
          </a:stretch>
        </p:blipFill>
        <p:spPr>
          <a:xfrm>
            <a:off x="559174" y="1605392"/>
            <a:ext cx="2793625" cy="3200548"/>
          </a:xfrm>
          <a:prstGeom prst="rect">
            <a:avLst/>
          </a:prstGeom>
        </p:spPr>
      </p:pic>
      <p:graphicFrame>
        <p:nvGraphicFramePr>
          <p:cNvPr id="4" name="Table 3">
            <a:extLst>
              <a:ext uri="{FF2B5EF4-FFF2-40B4-BE49-F238E27FC236}">
                <a16:creationId xmlns:a16="http://schemas.microsoft.com/office/drawing/2014/main" id="{3D0821B3-D728-1651-4FD6-8F8D3FCF7CB7}"/>
              </a:ext>
            </a:extLst>
          </p:cNvPr>
          <p:cNvGraphicFramePr>
            <a:graphicFrameLocks noGrp="1"/>
          </p:cNvGraphicFramePr>
          <p:nvPr>
            <p:extLst>
              <p:ext uri="{D42A27DB-BD31-4B8C-83A1-F6EECF244321}">
                <p14:modId xmlns:p14="http://schemas.microsoft.com/office/powerpoint/2010/main" val="1949879969"/>
              </p:ext>
            </p:extLst>
          </p:nvPr>
        </p:nvGraphicFramePr>
        <p:xfrm>
          <a:off x="6167044" y="1319795"/>
          <a:ext cx="2723303" cy="274320"/>
        </p:xfrm>
        <a:graphic>
          <a:graphicData uri="http://schemas.openxmlformats.org/drawingml/2006/table">
            <a:tbl>
              <a:tblPr/>
              <a:tblGrid>
                <a:gridCol w="2723303">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6" name="Table 5">
            <a:extLst>
              <a:ext uri="{FF2B5EF4-FFF2-40B4-BE49-F238E27FC236}">
                <a16:creationId xmlns:a16="http://schemas.microsoft.com/office/drawing/2014/main" id="{896D01D1-FC06-F8E1-1960-BBA02D1163FA}"/>
              </a:ext>
            </a:extLst>
          </p:cNvPr>
          <p:cNvGraphicFramePr>
            <a:graphicFrameLocks noGrp="1"/>
          </p:cNvGraphicFramePr>
          <p:nvPr>
            <p:extLst>
              <p:ext uri="{D42A27DB-BD31-4B8C-83A1-F6EECF244321}">
                <p14:modId xmlns:p14="http://schemas.microsoft.com/office/powerpoint/2010/main" val="4046989958"/>
              </p:ext>
            </p:extLst>
          </p:nvPr>
        </p:nvGraphicFramePr>
        <p:xfrm>
          <a:off x="3755536" y="133107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7" name="Table 6">
            <a:extLst>
              <a:ext uri="{FF2B5EF4-FFF2-40B4-BE49-F238E27FC236}">
                <a16:creationId xmlns:a16="http://schemas.microsoft.com/office/drawing/2014/main" id="{2DB02954-2869-84DE-0C6B-8A6DBB41B01C}"/>
              </a:ext>
            </a:extLst>
          </p:cNvPr>
          <p:cNvGraphicFramePr>
            <a:graphicFrameLocks noGrp="1"/>
          </p:cNvGraphicFramePr>
          <p:nvPr>
            <p:extLst>
              <p:ext uri="{D42A27DB-BD31-4B8C-83A1-F6EECF244321}">
                <p14:modId xmlns:p14="http://schemas.microsoft.com/office/powerpoint/2010/main" val="1465496415"/>
              </p:ext>
            </p:extLst>
          </p:nvPr>
        </p:nvGraphicFramePr>
        <p:xfrm>
          <a:off x="811272" y="1370830"/>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5" name="Slide Number Placeholder 4">
            <a:extLst>
              <a:ext uri="{FF2B5EF4-FFF2-40B4-BE49-F238E27FC236}">
                <a16:creationId xmlns:a16="http://schemas.microsoft.com/office/drawing/2014/main" id="{B1E617F2-B6AB-C43F-7612-86830B2D6D8F}"/>
              </a:ext>
            </a:extLst>
          </p:cNvPr>
          <p:cNvSpPr>
            <a:spLocks noGrp="1"/>
          </p:cNvSpPr>
          <p:nvPr>
            <p:ph type="sldNum" idx="12"/>
          </p:nvPr>
        </p:nvSpPr>
        <p:spPr>
          <a:xfrm>
            <a:off x="8408096" y="4665677"/>
            <a:ext cx="548700" cy="393600"/>
          </a:xfrm>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68927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Experimentation(4)</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08628" y="1147294"/>
            <a:ext cx="1870187"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MFCCs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3AD7D79-3F49-8C44-7659-E8F0BACE2BB3}"/>
              </a:ext>
            </a:extLst>
          </p:cNvPr>
          <p:cNvPicPr>
            <a:picLocks noChangeAspect="1"/>
          </p:cNvPicPr>
          <p:nvPr/>
        </p:nvPicPr>
        <p:blipFill>
          <a:blip r:embed="rId3"/>
          <a:stretch>
            <a:fillRect/>
          </a:stretch>
        </p:blipFill>
        <p:spPr>
          <a:xfrm>
            <a:off x="3352798" y="1664808"/>
            <a:ext cx="2788025" cy="3141130"/>
          </a:xfrm>
          <a:prstGeom prst="rect">
            <a:avLst/>
          </a:prstGeom>
        </p:spPr>
      </p:pic>
      <p:pic>
        <p:nvPicPr>
          <p:cNvPr id="8" name="Picture 7">
            <a:extLst>
              <a:ext uri="{FF2B5EF4-FFF2-40B4-BE49-F238E27FC236}">
                <a16:creationId xmlns:a16="http://schemas.microsoft.com/office/drawing/2014/main" id="{1C0E83A8-0158-F649-98F6-FF2120EDFA58}"/>
              </a:ext>
            </a:extLst>
          </p:cNvPr>
          <p:cNvPicPr>
            <a:picLocks noChangeAspect="1"/>
          </p:cNvPicPr>
          <p:nvPr/>
        </p:nvPicPr>
        <p:blipFill>
          <a:blip r:embed="rId4"/>
          <a:stretch>
            <a:fillRect/>
          </a:stretch>
        </p:blipFill>
        <p:spPr>
          <a:xfrm>
            <a:off x="559173" y="1664807"/>
            <a:ext cx="2551580" cy="3141131"/>
          </a:xfrm>
          <a:prstGeom prst="rect">
            <a:avLst/>
          </a:prstGeom>
        </p:spPr>
      </p:pic>
      <p:pic>
        <p:nvPicPr>
          <p:cNvPr id="11" name="Picture 10">
            <a:extLst>
              <a:ext uri="{FF2B5EF4-FFF2-40B4-BE49-F238E27FC236}">
                <a16:creationId xmlns:a16="http://schemas.microsoft.com/office/drawing/2014/main" id="{CC3FB1F8-88C2-A509-B1D8-2227EC987FC4}"/>
              </a:ext>
            </a:extLst>
          </p:cNvPr>
          <p:cNvPicPr>
            <a:picLocks noChangeAspect="1"/>
          </p:cNvPicPr>
          <p:nvPr/>
        </p:nvPicPr>
        <p:blipFill>
          <a:blip r:embed="rId5"/>
          <a:stretch>
            <a:fillRect/>
          </a:stretch>
        </p:blipFill>
        <p:spPr>
          <a:xfrm>
            <a:off x="6245339" y="1664807"/>
            <a:ext cx="2680450" cy="3141130"/>
          </a:xfrm>
          <a:prstGeom prst="rect">
            <a:avLst/>
          </a:prstGeom>
        </p:spPr>
      </p:pic>
      <p:graphicFrame>
        <p:nvGraphicFramePr>
          <p:cNvPr id="9" name="Table 8">
            <a:extLst>
              <a:ext uri="{FF2B5EF4-FFF2-40B4-BE49-F238E27FC236}">
                <a16:creationId xmlns:a16="http://schemas.microsoft.com/office/drawing/2014/main" id="{A5A0A780-D53F-AD05-829D-54EDC77972BC}"/>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10" name="Table 9">
            <a:extLst>
              <a:ext uri="{FF2B5EF4-FFF2-40B4-BE49-F238E27FC236}">
                <a16:creationId xmlns:a16="http://schemas.microsoft.com/office/drawing/2014/main" id="{854627DC-64F1-8CA3-16F9-6F6A28D6378C}"/>
              </a:ext>
            </a:extLst>
          </p:cNvPr>
          <p:cNvGraphicFramePr>
            <a:graphicFrameLocks noGrp="1"/>
          </p:cNvGraphicFramePr>
          <p:nvPr>
            <p:extLst>
              <p:ext uri="{D42A27DB-BD31-4B8C-83A1-F6EECF244321}">
                <p14:modId xmlns:p14="http://schemas.microsoft.com/office/powerpoint/2010/main" val="2113808959"/>
              </p:ext>
            </p:extLst>
          </p:nvPr>
        </p:nvGraphicFramePr>
        <p:xfrm>
          <a:off x="3796787" y="1390487"/>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12" name="Table 11">
            <a:extLst>
              <a:ext uri="{FF2B5EF4-FFF2-40B4-BE49-F238E27FC236}">
                <a16:creationId xmlns:a16="http://schemas.microsoft.com/office/drawing/2014/main" id="{3EDB4B0C-7EE6-95E9-9CA6-F59EA479DE98}"/>
              </a:ext>
            </a:extLst>
          </p:cNvPr>
          <p:cNvGraphicFramePr>
            <a:graphicFrameLocks noGrp="1"/>
          </p:cNvGraphicFramePr>
          <p:nvPr>
            <p:extLst>
              <p:ext uri="{D42A27DB-BD31-4B8C-83A1-F6EECF244321}">
                <p14:modId xmlns:p14="http://schemas.microsoft.com/office/powerpoint/2010/main" val="3093126648"/>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61902C22-D3BC-CD44-E775-AE55820983A6}"/>
              </a:ext>
            </a:extLst>
          </p:cNvPr>
          <p:cNvSpPr>
            <a:spLocks noGrp="1"/>
          </p:cNvSpPr>
          <p:nvPr>
            <p:ph type="sldNum" idx="12"/>
          </p:nvPr>
        </p:nvSpPr>
        <p:spPr>
          <a:xfrm>
            <a:off x="8377089" y="4675066"/>
            <a:ext cx="548700" cy="393600"/>
          </a:xfrm>
        </p:spPr>
        <p:txBody>
          <a:bodyPr/>
          <a:lstStyle/>
          <a:p>
            <a:pPr marL="0" lvl="0" indent="0" algn="r"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3126108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Experimentation(5)</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18312" y="1136724"/>
            <a:ext cx="1892025"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err="1">
                <a:solidFill>
                  <a:schemeClr val="bg2"/>
                </a:solidFill>
                <a:latin typeface="Calibri" panose="020F0502020204030204" pitchFamily="34" charset="0"/>
                <a:ea typeface="Calibri" panose="020F0502020204030204" pitchFamily="34" charset="0"/>
                <a:cs typeface="Calibri" panose="020F0502020204030204" pitchFamily="34" charset="0"/>
              </a:rPr>
              <a:t>MoMF</a:t>
            </a: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6D4F86C-893C-2CCC-B1E5-D94448019777}"/>
              </a:ext>
            </a:extLst>
          </p:cNvPr>
          <p:cNvPicPr>
            <a:picLocks noChangeAspect="1"/>
          </p:cNvPicPr>
          <p:nvPr/>
        </p:nvPicPr>
        <p:blipFill>
          <a:blip r:embed="rId3"/>
          <a:stretch>
            <a:fillRect/>
          </a:stretch>
        </p:blipFill>
        <p:spPr>
          <a:xfrm>
            <a:off x="5988424" y="1609375"/>
            <a:ext cx="2927078" cy="3196563"/>
          </a:xfrm>
          <a:prstGeom prst="rect">
            <a:avLst/>
          </a:prstGeom>
        </p:spPr>
      </p:pic>
      <p:pic>
        <p:nvPicPr>
          <p:cNvPr id="8" name="Picture 7">
            <a:extLst>
              <a:ext uri="{FF2B5EF4-FFF2-40B4-BE49-F238E27FC236}">
                <a16:creationId xmlns:a16="http://schemas.microsoft.com/office/drawing/2014/main" id="{AC447C13-EB96-A3E2-68ED-0ECB13381D14}"/>
              </a:ext>
            </a:extLst>
          </p:cNvPr>
          <p:cNvPicPr>
            <a:picLocks noChangeAspect="1"/>
          </p:cNvPicPr>
          <p:nvPr/>
        </p:nvPicPr>
        <p:blipFill>
          <a:blip r:embed="rId4"/>
          <a:stretch>
            <a:fillRect/>
          </a:stretch>
        </p:blipFill>
        <p:spPr>
          <a:xfrm>
            <a:off x="3290046" y="1628431"/>
            <a:ext cx="2698378" cy="3187035"/>
          </a:xfrm>
          <a:prstGeom prst="rect">
            <a:avLst/>
          </a:prstGeom>
        </p:spPr>
      </p:pic>
      <p:pic>
        <p:nvPicPr>
          <p:cNvPr id="11" name="Picture 10">
            <a:extLst>
              <a:ext uri="{FF2B5EF4-FFF2-40B4-BE49-F238E27FC236}">
                <a16:creationId xmlns:a16="http://schemas.microsoft.com/office/drawing/2014/main" id="{95ADDB20-33F2-D883-D5D3-BC65688DE051}"/>
              </a:ext>
            </a:extLst>
          </p:cNvPr>
          <p:cNvPicPr>
            <a:picLocks noChangeAspect="1"/>
          </p:cNvPicPr>
          <p:nvPr/>
        </p:nvPicPr>
        <p:blipFill>
          <a:blip r:embed="rId5"/>
          <a:stretch>
            <a:fillRect/>
          </a:stretch>
        </p:blipFill>
        <p:spPr>
          <a:xfrm>
            <a:off x="682997" y="1628431"/>
            <a:ext cx="2515720" cy="3177507"/>
          </a:xfrm>
          <a:prstGeom prst="rect">
            <a:avLst/>
          </a:prstGeom>
        </p:spPr>
      </p:pic>
      <p:graphicFrame>
        <p:nvGraphicFramePr>
          <p:cNvPr id="7" name="Table 6">
            <a:extLst>
              <a:ext uri="{FF2B5EF4-FFF2-40B4-BE49-F238E27FC236}">
                <a16:creationId xmlns:a16="http://schemas.microsoft.com/office/drawing/2014/main" id="{5DC624A0-EFBB-88F6-DC23-7B147CE0C2D7}"/>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9" name="Table 8">
            <a:extLst>
              <a:ext uri="{FF2B5EF4-FFF2-40B4-BE49-F238E27FC236}">
                <a16:creationId xmlns:a16="http://schemas.microsoft.com/office/drawing/2014/main" id="{716C3D39-C642-EE3D-7F1E-9A3EE6E8A8CA}"/>
              </a:ext>
            </a:extLst>
          </p:cNvPr>
          <p:cNvGraphicFramePr>
            <a:graphicFrameLocks noGrp="1"/>
          </p:cNvGraphicFramePr>
          <p:nvPr>
            <p:extLst>
              <p:ext uri="{D42A27DB-BD31-4B8C-83A1-F6EECF244321}">
                <p14:modId xmlns:p14="http://schemas.microsoft.com/office/powerpoint/2010/main" val="1500910246"/>
              </p:ext>
            </p:extLst>
          </p:nvPr>
        </p:nvGraphicFramePr>
        <p:xfrm>
          <a:off x="3764278" y="1371783"/>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10" name="Table 9">
            <a:extLst>
              <a:ext uri="{FF2B5EF4-FFF2-40B4-BE49-F238E27FC236}">
                <a16:creationId xmlns:a16="http://schemas.microsoft.com/office/drawing/2014/main" id="{5FFF8B73-1D09-ED55-CDB3-F533569F78CF}"/>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7E1EFA90-AA0B-EDD6-6013-D2B0BA7A1FF1}"/>
              </a:ext>
            </a:extLst>
          </p:cNvPr>
          <p:cNvSpPr>
            <a:spLocks noGrp="1"/>
          </p:cNvSpPr>
          <p:nvPr>
            <p:ph type="sldNum" idx="12"/>
          </p:nvPr>
        </p:nvSpPr>
        <p:spPr>
          <a:xfrm>
            <a:off x="8412452" y="4687147"/>
            <a:ext cx="548700" cy="393600"/>
          </a:xfrm>
        </p:spPr>
        <p:txBody>
          <a:bodyPr/>
          <a:lstStyle/>
          <a:p>
            <a:pPr marL="0" lvl="0" indent="0" algn="r"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164177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Experimentation(6)</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636494" y="1148410"/>
            <a:ext cx="1677547"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err="1">
                <a:solidFill>
                  <a:schemeClr val="bg2"/>
                </a:solidFill>
                <a:latin typeface="Calibri" panose="020F0502020204030204" pitchFamily="34" charset="0"/>
                <a:ea typeface="Calibri" panose="020F0502020204030204" pitchFamily="34" charset="0"/>
                <a:cs typeface="Calibri" panose="020F0502020204030204" pitchFamily="34" charset="0"/>
              </a:rPr>
              <a:t>MoMF</a:t>
            </a: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0064872-E268-D669-A875-E9D4A05D2113}"/>
              </a:ext>
            </a:extLst>
          </p:cNvPr>
          <p:cNvPicPr>
            <a:picLocks noChangeAspect="1"/>
          </p:cNvPicPr>
          <p:nvPr/>
        </p:nvPicPr>
        <p:blipFill>
          <a:blip r:embed="rId3"/>
          <a:stretch>
            <a:fillRect/>
          </a:stretch>
        </p:blipFill>
        <p:spPr>
          <a:xfrm>
            <a:off x="3352799" y="1697899"/>
            <a:ext cx="2740273" cy="3087362"/>
          </a:xfrm>
          <a:prstGeom prst="rect">
            <a:avLst/>
          </a:prstGeom>
        </p:spPr>
      </p:pic>
      <p:pic>
        <p:nvPicPr>
          <p:cNvPr id="10" name="Picture 9">
            <a:extLst>
              <a:ext uri="{FF2B5EF4-FFF2-40B4-BE49-F238E27FC236}">
                <a16:creationId xmlns:a16="http://schemas.microsoft.com/office/drawing/2014/main" id="{4A86B6A2-ABB5-4A6B-E0E2-AEFDC9A4F63E}"/>
              </a:ext>
            </a:extLst>
          </p:cNvPr>
          <p:cNvPicPr>
            <a:picLocks noChangeAspect="1"/>
          </p:cNvPicPr>
          <p:nvPr/>
        </p:nvPicPr>
        <p:blipFill>
          <a:blip r:embed="rId4"/>
          <a:stretch>
            <a:fillRect/>
          </a:stretch>
        </p:blipFill>
        <p:spPr>
          <a:xfrm>
            <a:off x="636494" y="1630055"/>
            <a:ext cx="2618169" cy="3175884"/>
          </a:xfrm>
          <a:prstGeom prst="rect">
            <a:avLst/>
          </a:prstGeom>
        </p:spPr>
      </p:pic>
      <p:pic>
        <p:nvPicPr>
          <p:cNvPr id="14" name="Picture 13">
            <a:extLst>
              <a:ext uri="{FF2B5EF4-FFF2-40B4-BE49-F238E27FC236}">
                <a16:creationId xmlns:a16="http://schemas.microsoft.com/office/drawing/2014/main" id="{4449B4CF-34FA-3FEE-70D1-08B6E0362708}"/>
              </a:ext>
            </a:extLst>
          </p:cNvPr>
          <p:cNvPicPr>
            <a:picLocks noChangeAspect="1"/>
          </p:cNvPicPr>
          <p:nvPr/>
        </p:nvPicPr>
        <p:blipFill>
          <a:blip r:embed="rId5"/>
          <a:stretch>
            <a:fillRect/>
          </a:stretch>
        </p:blipFill>
        <p:spPr>
          <a:xfrm>
            <a:off x="6191011" y="1609376"/>
            <a:ext cx="2715289" cy="3175885"/>
          </a:xfrm>
          <a:prstGeom prst="rect">
            <a:avLst/>
          </a:prstGeom>
        </p:spPr>
      </p:pic>
      <p:graphicFrame>
        <p:nvGraphicFramePr>
          <p:cNvPr id="6" name="Table 5">
            <a:extLst>
              <a:ext uri="{FF2B5EF4-FFF2-40B4-BE49-F238E27FC236}">
                <a16:creationId xmlns:a16="http://schemas.microsoft.com/office/drawing/2014/main" id="{AD6AC863-47BC-0F82-927F-B37905A92303}"/>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8" name="Table 7">
            <a:extLst>
              <a:ext uri="{FF2B5EF4-FFF2-40B4-BE49-F238E27FC236}">
                <a16:creationId xmlns:a16="http://schemas.microsoft.com/office/drawing/2014/main" id="{7BA6AA4A-AAE1-1D9B-67F9-21A5A7370B46}"/>
              </a:ext>
            </a:extLst>
          </p:cNvPr>
          <p:cNvGraphicFramePr>
            <a:graphicFrameLocks noGrp="1"/>
          </p:cNvGraphicFramePr>
          <p:nvPr>
            <p:extLst>
              <p:ext uri="{D42A27DB-BD31-4B8C-83A1-F6EECF244321}">
                <p14:modId xmlns:p14="http://schemas.microsoft.com/office/powerpoint/2010/main" val="3770194681"/>
              </p:ext>
            </p:extLst>
          </p:nvPr>
        </p:nvGraphicFramePr>
        <p:xfrm>
          <a:off x="3755536" y="133107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9" name="Table 8">
            <a:extLst>
              <a:ext uri="{FF2B5EF4-FFF2-40B4-BE49-F238E27FC236}">
                <a16:creationId xmlns:a16="http://schemas.microsoft.com/office/drawing/2014/main" id="{DDE3674A-13A7-3DA0-D27F-FEB31114C30B}"/>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FD846D64-B704-4601-C571-2DE2FBF3F6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408125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body" idx="1"/>
          </p:nvPr>
        </p:nvSpPr>
        <p:spPr>
          <a:xfrm>
            <a:off x="819150" y="2244841"/>
            <a:ext cx="7505700" cy="2692427"/>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sz="1600" dirty="0"/>
              <a:t>Fingerprint of our inner selves</a:t>
            </a:r>
          </a:p>
          <a:p>
            <a:pPr marL="457200" lvl="0" indent="-311150" algn="l" rtl="0">
              <a:spcBef>
                <a:spcPts val="0"/>
              </a:spcBef>
              <a:spcAft>
                <a:spcPts val="0"/>
              </a:spcAft>
              <a:buSzPts val="1300"/>
              <a:buChar char="●"/>
            </a:pPr>
            <a:r>
              <a:rPr lang="en-US" sz="1600" dirty="0"/>
              <a:t>Personality remains dynamic</a:t>
            </a:r>
          </a:p>
          <a:p>
            <a:pPr marL="457200" lvl="0" indent="-311150" algn="l" rtl="0">
              <a:spcBef>
                <a:spcPts val="0"/>
              </a:spcBef>
              <a:spcAft>
                <a:spcPts val="0"/>
              </a:spcAft>
              <a:buSzPts val="1300"/>
              <a:buChar char="●"/>
            </a:pPr>
            <a:r>
              <a:rPr lang="en-US" sz="1600" dirty="0"/>
              <a:t>Speech potent medium for expression</a:t>
            </a:r>
          </a:p>
          <a:p>
            <a:pPr marL="457200" lvl="0" indent="-311150" algn="l" rtl="0">
              <a:spcBef>
                <a:spcPts val="0"/>
              </a:spcBef>
              <a:spcAft>
                <a:spcPts val="0"/>
              </a:spcAft>
              <a:buSzPts val="1300"/>
              <a:buChar char="●"/>
            </a:pPr>
            <a:r>
              <a:rPr lang="en-US" sz="1600" dirty="0"/>
              <a:t>Necessity of Personality </a:t>
            </a:r>
          </a:p>
          <a:p>
            <a:pPr marL="146050" lvl="0" indent="0" algn="l" rtl="0">
              <a:spcBef>
                <a:spcPts val="0"/>
              </a:spcBef>
              <a:spcAft>
                <a:spcPts val="0"/>
              </a:spcAft>
              <a:buSzPts val="1300"/>
              <a:buNone/>
            </a:pPr>
            <a:endParaRPr lang="en-US" sz="1600" dirty="0"/>
          </a:p>
        </p:txBody>
      </p:sp>
      <p:sp>
        <p:nvSpPr>
          <p:cNvPr id="136" name="Google Shape;136;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br>
              <a:rPr lang="en-US" dirty="0"/>
            </a:br>
            <a:br>
              <a:rPr lang="en-US" dirty="0"/>
            </a:br>
            <a:r>
              <a:rPr lang="en-US" dirty="0"/>
              <a:t> </a:t>
            </a:r>
            <a:r>
              <a:rPr lang="en-US" sz="2000" dirty="0">
                <a:solidFill>
                  <a:schemeClr val="bg2"/>
                </a:solidFill>
              </a:rPr>
              <a:t>what is personality?</a:t>
            </a:r>
            <a:endParaRPr sz="2000" dirty="0">
              <a:solidFill>
                <a:schemeClr val="bg2"/>
              </a:solidFill>
            </a:endParaRPr>
          </a:p>
        </p:txBody>
      </p:sp>
      <p:pic>
        <p:nvPicPr>
          <p:cNvPr id="5" name="Picture 4">
            <a:extLst>
              <a:ext uri="{FF2B5EF4-FFF2-40B4-BE49-F238E27FC236}">
                <a16:creationId xmlns:a16="http://schemas.microsoft.com/office/drawing/2014/main" id="{616AD2D8-6C9B-66A7-5E1A-0E32F09B8E3D}"/>
              </a:ext>
            </a:extLst>
          </p:cNvPr>
          <p:cNvPicPr>
            <a:picLocks noChangeAspect="1"/>
          </p:cNvPicPr>
          <p:nvPr/>
        </p:nvPicPr>
        <p:blipFill>
          <a:blip r:embed="rId3"/>
          <a:stretch>
            <a:fillRect/>
          </a:stretch>
        </p:blipFill>
        <p:spPr>
          <a:xfrm>
            <a:off x="6008778" y="1904692"/>
            <a:ext cx="2553055" cy="1972235"/>
          </a:xfrm>
          <a:prstGeom prst="rect">
            <a:avLst/>
          </a:prstGeom>
        </p:spPr>
      </p:pic>
      <p:sp>
        <p:nvSpPr>
          <p:cNvPr id="6" name="Rectangle 5">
            <a:extLst>
              <a:ext uri="{FF2B5EF4-FFF2-40B4-BE49-F238E27FC236}">
                <a16:creationId xmlns:a16="http://schemas.microsoft.com/office/drawing/2014/main" id="{932CCC3E-9924-BB6A-5C2F-EDCCED0B9571}"/>
              </a:ext>
            </a:extLst>
          </p:cNvPr>
          <p:cNvSpPr/>
          <p:nvPr/>
        </p:nvSpPr>
        <p:spPr>
          <a:xfrm>
            <a:off x="6343452" y="3790893"/>
            <a:ext cx="1883708" cy="220233"/>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Picture from Google</a:t>
            </a:r>
          </a:p>
        </p:txBody>
      </p:sp>
      <p:sp>
        <p:nvSpPr>
          <p:cNvPr id="2" name="Slide Number Placeholder 1">
            <a:extLst>
              <a:ext uri="{FF2B5EF4-FFF2-40B4-BE49-F238E27FC236}">
                <a16:creationId xmlns:a16="http://schemas.microsoft.com/office/drawing/2014/main" id="{A0B2675E-6D94-2B5E-2817-8AD26C3F7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Experimentation(7)</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13884" y="1144275"/>
            <a:ext cx="1691433"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MELP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B68A2BC-2EFE-01A4-D626-A7629BD91E1E}"/>
              </a:ext>
            </a:extLst>
          </p:cNvPr>
          <p:cNvPicPr>
            <a:picLocks noChangeAspect="1"/>
          </p:cNvPicPr>
          <p:nvPr/>
        </p:nvPicPr>
        <p:blipFill>
          <a:blip r:embed="rId3"/>
          <a:stretch>
            <a:fillRect/>
          </a:stretch>
        </p:blipFill>
        <p:spPr>
          <a:xfrm>
            <a:off x="6339401" y="1666603"/>
            <a:ext cx="2538270" cy="3118490"/>
          </a:xfrm>
          <a:prstGeom prst="rect">
            <a:avLst/>
          </a:prstGeom>
        </p:spPr>
      </p:pic>
      <p:pic>
        <p:nvPicPr>
          <p:cNvPr id="10" name="Picture 9">
            <a:extLst>
              <a:ext uri="{FF2B5EF4-FFF2-40B4-BE49-F238E27FC236}">
                <a16:creationId xmlns:a16="http://schemas.microsoft.com/office/drawing/2014/main" id="{2B0CED93-EB76-056F-7720-1C3DF42ABA46}"/>
              </a:ext>
            </a:extLst>
          </p:cNvPr>
          <p:cNvPicPr>
            <a:picLocks noChangeAspect="1"/>
          </p:cNvPicPr>
          <p:nvPr/>
        </p:nvPicPr>
        <p:blipFill>
          <a:blip r:embed="rId4"/>
          <a:stretch>
            <a:fillRect/>
          </a:stretch>
        </p:blipFill>
        <p:spPr>
          <a:xfrm>
            <a:off x="3352799" y="1664808"/>
            <a:ext cx="2929179" cy="3141131"/>
          </a:xfrm>
          <a:prstGeom prst="rect">
            <a:avLst/>
          </a:prstGeom>
        </p:spPr>
      </p:pic>
      <p:pic>
        <p:nvPicPr>
          <p:cNvPr id="14" name="Picture 13">
            <a:extLst>
              <a:ext uri="{FF2B5EF4-FFF2-40B4-BE49-F238E27FC236}">
                <a16:creationId xmlns:a16="http://schemas.microsoft.com/office/drawing/2014/main" id="{1F33454A-A3BC-7D7D-1974-428AB51C0893}"/>
              </a:ext>
            </a:extLst>
          </p:cNvPr>
          <p:cNvPicPr>
            <a:picLocks noChangeAspect="1"/>
          </p:cNvPicPr>
          <p:nvPr/>
        </p:nvPicPr>
        <p:blipFill>
          <a:blip r:embed="rId5"/>
          <a:stretch>
            <a:fillRect/>
          </a:stretch>
        </p:blipFill>
        <p:spPr>
          <a:xfrm>
            <a:off x="591168" y="1643961"/>
            <a:ext cx="2704208" cy="3141132"/>
          </a:xfrm>
          <a:prstGeom prst="rect">
            <a:avLst/>
          </a:prstGeom>
        </p:spPr>
      </p:pic>
      <p:graphicFrame>
        <p:nvGraphicFramePr>
          <p:cNvPr id="6" name="Table 5">
            <a:extLst>
              <a:ext uri="{FF2B5EF4-FFF2-40B4-BE49-F238E27FC236}">
                <a16:creationId xmlns:a16="http://schemas.microsoft.com/office/drawing/2014/main" id="{B3E128EB-6CD2-51AE-DE03-01BFCC0A03D3}"/>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8" name="Table 7">
            <a:extLst>
              <a:ext uri="{FF2B5EF4-FFF2-40B4-BE49-F238E27FC236}">
                <a16:creationId xmlns:a16="http://schemas.microsoft.com/office/drawing/2014/main" id="{3CEE01A0-75EB-F7B3-295D-63F57F921AB8}"/>
              </a:ext>
            </a:extLst>
          </p:cNvPr>
          <p:cNvGraphicFramePr>
            <a:graphicFrameLocks noGrp="1"/>
          </p:cNvGraphicFramePr>
          <p:nvPr>
            <p:extLst>
              <p:ext uri="{D42A27DB-BD31-4B8C-83A1-F6EECF244321}">
                <p14:modId xmlns:p14="http://schemas.microsoft.com/office/powerpoint/2010/main" val="3770194681"/>
              </p:ext>
            </p:extLst>
          </p:nvPr>
        </p:nvGraphicFramePr>
        <p:xfrm>
          <a:off x="3755536" y="133107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9" name="Table 8">
            <a:extLst>
              <a:ext uri="{FF2B5EF4-FFF2-40B4-BE49-F238E27FC236}">
                <a16:creationId xmlns:a16="http://schemas.microsoft.com/office/drawing/2014/main" id="{E667D208-54AB-4029-C0AF-3133D5219B74}"/>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B271C940-8A75-40BC-88D6-0D5846B630D9}"/>
              </a:ext>
            </a:extLst>
          </p:cNvPr>
          <p:cNvSpPr>
            <a:spLocks noGrp="1"/>
          </p:cNvSpPr>
          <p:nvPr>
            <p:ph type="sldNum" idx="12"/>
          </p:nvPr>
        </p:nvSpPr>
        <p:spPr>
          <a:xfrm>
            <a:off x="8386394" y="4656018"/>
            <a:ext cx="548700" cy="393600"/>
          </a:xfrm>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195589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Experimentation(8)</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59174" y="1117786"/>
            <a:ext cx="1602055"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MELP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3EC2195-2096-5863-92CA-A54108AB9ECF}"/>
              </a:ext>
            </a:extLst>
          </p:cNvPr>
          <p:cNvPicPr>
            <a:picLocks noChangeAspect="1"/>
          </p:cNvPicPr>
          <p:nvPr/>
        </p:nvPicPr>
        <p:blipFill>
          <a:blip r:embed="rId3"/>
          <a:stretch>
            <a:fillRect/>
          </a:stretch>
        </p:blipFill>
        <p:spPr>
          <a:xfrm>
            <a:off x="3072652" y="1609376"/>
            <a:ext cx="2669396" cy="3232289"/>
          </a:xfrm>
          <a:prstGeom prst="rect">
            <a:avLst/>
          </a:prstGeom>
        </p:spPr>
      </p:pic>
      <p:pic>
        <p:nvPicPr>
          <p:cNvPr id="9" name="Picture 8">
            <a:extLst>
              <a:ext uri="{FF2B5EF4-FFF2-40B4-BE49-F238E27FC236}">
                <a16:creationId xmlns:a16="http://schemas.microsoft.com/office/drawing/2014/main" id="{E8358F91-34AF-FA86-A252-038564EDD337}"/>
              </a:ext>
            </a:extLst>
          </p:cNvPr>
          <p:cNvPicPr>
            <a:picLocks noChangeAspect="1"/>
          </p:cNvPicPr>
          <p:nvPr/>
        </p:nvPicPr>
        <p:blipFill>
          <a:blip r:embed="rId4"/>
          <a:stretch>
            <a:fillRect/>
          </a:stretch>
        </p:blipFill>
        <p:spPr>
          <a:xfrm>
            <a:off x="374198" y="1609376"/>
            <a:ext cx="2669395" cy="3196563"/>
          </a:xfrm>
          <a:prstGeom prst="rect">
            <a:avLst/>
          </a:prstGeom>
        </p:spPr>
      </p:pic>
      <p:pic>
        <p:nvPicPr>
          <p:cNvPr id="12" name="Picture 11">
            <a:extLst>
              <a:ext uri="{FF2B5EF4-FFF2-40B4-BE49-F238E27FC236}">
                <a16:creationId xmlns:a16="http://schemas.microsoft.com/office/drawing/2014/main" id="{6FE3EBBD-29AA-45EC-8C0E-F656C7B1374B}"/>
              </a:ext>
            </a:extLst>
          </p:cNvPr>
          <p:cNvPicPr>
            <a:picLocks noChangeAspect="1"/>
          </p:cNvPicPr>
          <p:nvPr/>
        </p:nvPicPr>
        <p:blipFill>
          <a:blip r:embed="rId5"/>
          <a:stretch>
            <a:fillRect/>
          </a:stretch>
        </p:blipFill>
        <p:spPr>
          <a:xfrm>
            <a:off x="5800165" y="1618903"/>
            <a:ext cx="3128682" cy="3187036"/>
          </a:xfrm>
          <a:prstGeom prst="rect">
            <a:avLst/>
          </a:prstGeom>
        </p:spPr>
      </p:pic>
      <p:graphicFrame>
        <p:nvGraphicFramePr>
          <p:cNvPr id="7" name="Table 6">
            <a:extLst>
              <a:ext uri="{FF2B5EF4-FFF2-40B4-BE49-F238E27FC236}">
                <a16:creationId xmlns:a16="http://schemas.microsoft.com/office/drawing/2014/main" id="{6765E028-217A-52C4-6622-0CC3A1A23D5B}"/>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8" name="Table 7">
            <a:extLst>
              <a:ext uri="{FF2B5EF4-FFF2-40B4-BE49-F238E27FC236}">
                <a16:creationId xmlns:a16="http://schemas.microsoft.com/office/drawing/2014/main" id="{3341ECC1-03CF-49E5-80B2-5A0121A0D6DA}"/>
              </a:ext>
            </a:extLst>
          </p:cNvPr>
          <p:cNvGraphicFramePr>
            <a:graphicFrameLocks noGrp="1"/>
          </p:cNvGraphicFramePr>
          <p:nvPr>
            <p:extLst>
              <p:ext uri="{D42A27DB-BD31-4B8C-83A1-F6EECF244321}">
                <p14:modId xmlns:p14="http://schemas.microsoft.com/office/powerpoint/2010/main" val="3850764292"/>
              </p:ext>
            </p:extLst>
          </p:nvPr>
        </p:nvGraphicFramePr>
        <p:xfrm>
          <a:off x="3480667" y="133210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10" name="Table 9">
            <a:extLst>
              <a:ext uri="{FF2B5EF4-FFF2-40B4-BE49-F238E27FC236}">
                <a16:creationId xmlns:a16="http://schemas.microsoft.com/office/drawing/2014/main" id="{00679B28-AC3E-AADD-966A-75CDB45B7B0A}"/>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3676B2F6-50FF-20E3-DAB2-8117FAFD8961}"/>
              </a:ext>
            </a:extLst>
          </p:cNvPr>
          <p:cNvSpPr>
            <a:spLocks noGrp="1"/>
          </p:cNvSpPr>
          <p:nvPr>
            <p:ph type="sldNum" idx="12"/>
          </p:nvPr>
        </p:nvSpPr>
        <p:spPr>
          <a:xfrm>
            <a:off x="8404725" y="4609139"/>
            <a:ext cx="548700" cy="393600"/>
          </a:xfrm>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3443441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Experimentation(9)</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59174" y="1141488"/>
            <a:ext cx="1794424"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MEWLP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C2F729C-CB13-D7BE-4B69-B4DBC37F9AB7}"/>
              </a:ext>
            </a:extLst>
          </p:cNvPr>
          <p:cNvPicPr>
            <a:picLocks noChangeAspect="1"/>
          </p:cNvPicPr>
          <p:nvPr/>
        </p:nvPicPr>
        <p:blipFill>
          <a:blip r:embed="rId3"/>
          <a:stretch>
            <a:fillRect/>
          </a:stretch>
        </p:blipFill>
        <p:spPr>
          <a:xfrm>
            <a:off x="6206189" y="1618904"/>
            <a:ext cx="2695950" cy="3187035"/>
          </a:xfrm>
          <a:prstGeom prst="rect">
            <a:avLst/>
          </a:prstGeom>
        </p:spPr>
      </p:pic>
      <p:pic>
        <p:nvPicPr>
          <p:cNvPr id="10" name="Picture 9">
            <a:extLst>
              <a:ext uri="{FF2B5EF4-FFF2-40B4-BE49-F238E27FC236}">
                <a16:creationId xmlns:a16="http://schemas.microsoft.com/office/drawing/2014/main" id="{E8BEE3AD-7A26-226A-A9D6-B230A87B79BE}"/>
              </a:ext>
            </a:extLst>
          </p:cNvPr>
          <p:cNvPicPr>
            <a:picLocks noChangeAspect="1"/>
          </p:cNvPicPr>
          <p:nvPr/>
        </p:nvPicPr>
        <p:blipFill>
          <a:blip r:embed="rId4"/>
          <a:stretch>
            <a:fillRect/>
          </a:stretch>
        </p:blipFill>
        <p:spPr>
          <a:xfrm>
            <a:off x="3366686" y="1618903"/>
            <a:ext cx="2695950" cy="3210373"/>
          </a:xfrm>
          <a:prstGeom prst="rect">
            <a:avLst/>
          </a:prstGeom>
        </p:spPr>
      </p:pic>
      <p:pic>
        <p:nvPicPr>
          <p:cNvPr id="14" name="Picture 13">
            <a:extLst>
              <a:ext uri="{FF2B5EF4-FFF2-40B4-BE49-F238E27FC236}">
                <a16:creationId xmlns:a16="http://schemas.microsoft.com/office/drawing/2014/main" id="{284785D1-9C2B-FFD1-C3E9-847A08ACECBB}"/>
              </a:ext>
            </a:extLst>
          </p:cNvPr>
          <p:cNvPicPr>
            <a:picLocks noChangeAspect="1"/>
          </p:cNvPicPr>
          <p:nvPr/>
        </p:nvPicPr>
        <p:blipFill>
          <a:blip r:embed="rId5"/>
          <a:stretch>
            <a:fillRect/>
          </a:stretch>
        </p:blipFill>
        <p:spPr>
          <a:xfrm>
            <a:off x="645459" y="1609376"/>
            <a:ext cx="2577674" cy="3210373"/>
          </a:xfrm>
          <a:prstGeom prst="rect">
            <a:avLst/>
          </a:prstGeom>
        </p:spPr>
      </p:pic>
      <p:graphicFrame>
        <p:nvGraphicFramePr>
          <p:cNvPr id="6" name="Table 5">
            <a:extLst>
              <a:ext uri="{FF2B5EF4-FFF2-40B4-BE49-F238E27FC236}">
                <a16:creationId xmlns:a16="http://schemas.microsoft.com/office/drawing/2014/main" id="{718439EB-4E85-33A3-D2FB-62151E1B853E}"/>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8" name="Table 7">
            <a:extLst>
              <a:ext uri="{FF2B5EF4-FFF2-40B4-BE49-F238E27FC236}">
                <a16:creationId xmlns:a16="http://schemas.microsoft.com/office/drawing/2014/main" id="{220287D1-D95A-8803-8715-CD6B0C12C8B7}"/>
              </a:ext>
            </a:extLst>
          </p:cNvPr>
          <p:cNvGraphicFramePr>
            <a:graphicFrameLocks noGrp="1"/>
          </p:cNvGraphicFramePr>
          <p:nvPr>
            <p:extLst>
              <p:ext uri="{D42A27DB-BD31-4B8C-83A1-F6EECF244321}">
                <p14:modId xmlns:p14="http://schemas.microsoft.com/office/powerpoint/2010/main" val="3770194681"/>
              </p:ext>
            </p:extLst>
          </p:nvPr>
        </p:nvGraphicFramePr>
        <p:xfrm>
          <a:off x="3755536" y="133107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9" name="Table 8">
            <a:extLst>
              <a:ext uri="{FF2B5EF4-FFF2-40B4-BE49-F238E27FC236}">
                <a16:creationId xmlns:a16="http://schemas.microsoft.com/office/drawing/2014/main" id="{798C4412-BF89-9BDB-2AEA-A48D689309FE}"/>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28B135EB-F078-C2BD-35D0-EAE4760F0098}"/>
              </a:ext>
            </a:extLst>
          </p:cNvPr>
          <p:cNvSpPr>
            <a:spLocks noGrp="1"/>
          </p:cNvSpPr>
          <p:nvPr>
            <p:ph type="sldNum" idx="12"/>
          </p:nvPr>
        </p:nvSpPr>
        <p:spPr>
          <a:xfrm>
            <a:off x="8377089" y="4632476"/>
            <a:ext cx="548700" cy="393600"/>
          </a:xfrm>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4038324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559174" y="337561"/>
            <a:ext cx="7505700" cy="5589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Experimentation(10)</a:t>
            </a:r>
            <a:endParaRPr dirty="0"/>
          </a:p>
        </p:txBody>
      </p:sp>
      <p:sp>
        <p:nvSpPr>
          <p:cNvPr id="2" name="Rectangle 1">
            <a:extLst>
              <a:ext uri="{FF2B5EF4-FFF2-40B4-BE49-F238E27FC236}">
                <a16:creationId xmlns:a16="http://schemas.microsoft.com/office/drawing/2014/main" id="{C5A1974C-2037-2932-D8B0-C66C660EF134}"/>
              </a:ext>
            </a:extLst>
          </p:cNvPr>
          <p:cNvSpPr/>
          <p:nvPr/>
        </p:nvSpPr>
        <p:spPr>
          <a:xfrm>
            <a:off x="277905" y="853295"/>
            <a:ext cx="3854824" cy="36872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Personality Traits Classification using </a:t>
            </a:r>
            <a:r>
              <a:rPr lang="en-US" b="1" dirty="0" err="1">
                <a:solidFill>
                  <a:schemeClr val="bg2"/>
                </a:solidFill>
                <a:latin typeface="Calibri" panose="020F0502020204030204" pitchFamily="34" charset="0"/>
                <a:ea typeface="Calibri" panose="020F0502020204030204" pitchFamily="34" charset="0"/>
                <a:cs typeface="Calibri" panose="020F0502020204030204" pitchFamily="34" charset="0"/>
              </a:rPr>
              <a:t>BiG</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113B49B-D4E7-8D27-DDEB-C16641970972}"/>
              </a:ext>
            </a:extLst>
          </p:cNvPr>
          <p:cNvSpPr/>
          <p:nvPr/>
        </p:nvSpPr>
        <p:spPr>
          <a:xfrm>
            <a:off x="545424" y="1118616"/>
            <a:ext cx="1787272" cy="232397"/>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0" i="0" u="none" strike="noStrike" baseline="0" dirty="0">
                <a:solidFill>
                  <a:schemeClr val="bg2"/>
                </a:solidFill>
                <a:latin typeface="Calibri" panose="020F0502020204030204" pitchFamily="34" charset="0"/>
                <a:ea typeface="Calibri" panose="020F0502020204030204" pitchFamily="34" charset="0"/>
                <a:cs typeface="Calibri" panose="020F0502020204030204" pitchFamily="34" charset="0"/>
              </a:rPr>
              <a:t>MEWLP base findings</a:t>
            </a:r>
            <a:endParaRPr lang="en-US"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99EE5A5-FF2C-C6D4-A17A-09698E0F8F6C}"/>
              </a:ext>
            </a:extLst>
          </p:cNvPr>
          <p:cNvPicPr>
            <a:picLocks noChangeAspect="1"/>
          </p:cNvPicPr>
          <p:nvPr/>
        </p:nvPicPr>
        <p:blipFill>
          <a:blip r:embed="rId3"/>
          <a:stretch>
            <a:fillRect/>
          </a:stretch>
        </p:blipFill>
        <p:spPr>
          <a:xfrm>
            <a:off x="3186953" y="1632620"/>
            <a:ext cx="2770094" cy="3173319"/>
          </a:xfrm>
          <a:prstGeom prst="rect">
            <a:avLst/>
          </a:prstGeom>
        </p:spPr>
      </p:pic>
      <p:pic>
        <p:nvPicPr>
          <p:cNvPr id="9" name="Picture 8">
            <a:extLst>
              <a:ext uri="{FF2B5EF4-FFF2-40B4-BE49-F238E27FC236}">
                <a16:creationId xmlns:a16="http://schemas.microsoft.com/office/drawing/2014/main" id="{14958866-3498-152A-C4D4-3466771486F6}"/>
              </a:ext>
            </a:extLst>
          </p:cNvPr>
          <p:cNvPicPr>
            <a:picLocks noChangeAspect="1"/>
          </p:cNvPicPr>
          <p:nvPr/>
        </p:nvPicPr>
        <p:blipFill>
          <a:blip r:embed="rId4"/>
          <a:stretch>
            <a:fillRect/>
          </a:stretch>
        </p:blipFill>
        <p:spPr>
          <a:xfrm>
            <a:off x="515834" y="1632620"/>
            <a:ext cx="2576646" cy="3173319"/>
          </a:xfrm>
          <a:prstGeom prst="rect">
            <a:avLst/>
          </a:prstGeom>
        </p:spPr>
      </p:pic>
      <p:pic>
        <p:nvPicPr>
          <p:cNvPr id="12" name="Picture 11">
            <a:extLst>
              <a:ext uri="{FF2B5EF4-FFF2-40B4-BE49-F238E27FC236}">
                <a16:creationId xmlns:a16="http://schemas.microsoft.com/office/drawing/2014/main" id="{786CF5D8-EA9C-5D62-D134-52EF334BA449}"/>
              </a:ext>
            </a:extLst>
          </p:cNvPr>
          <p:cNvPicPr>
            <a:picLocks noChangeAspect="1"/>
          </p:cNvPicPr>
          <p:nvPr/>
        </p:nvPicPr>
        <p:blipFill>
          <a:blip r:embed="rId5"/>
          <a:stretch>
            <a:fillRect/>
          </a:stretch>
        </p:blipFill>
        <p:spPr>
          <a:xfrm>
            <a:off x="6051520" y="1632620"/>
            <a:ext cx="2900335" cy="3173318"/>
          </a:xfrm>
          <a:prstGeom prst="rect">
            <a:avLst/>
          </a:prstGeom>
        </p:spPr>
      </p:pic>
      <p:graphicFrame>
        <p:nvGraphicFramePr>
          <p:cNvPr id="7" name="Table 6">
            <a:extLst>
              <a:ext uri="{FF2B5EF4-FFF2-40B4-BE49-F238E27FC236}">
                <a16:creationId xmlns:a16="http://schemas.microsoft.com/office/drawing/2014/main" id="{810CE02D-BFBE-BDC6-4201-A204C9045DAE}"/>
              </a:ext>
            </a:extLst>
          </p:cNvPr>
          <p:cNvGraphicFramePr>
            <a:graphicFrameLocks noGrp="1"/>
          </p:cNvGraphicFramePr>
          <p:nvPr>
            <p:extLst>
              <p:ext uri="{D42A27DB-BD31-4B8C-83A1-F6EECF244321}">
                <p14:modId xmlns:p14="http://schemas.microsoft.com/office/powerpoint/2010/main" val="3729383045"/>
              </p:ext>
            </p:extLst>
          </p:nvPr>
        </p:nvGraphicFramePr>
        <p:xfrm>
          <a:off x="811272" y="1363955"/>
          <a:ext cx="2337564" cy="274320"/>
        </p:xfrm>
        <a:graphic>
          <a:graphicData uri="http://schemas.openxmlformats.org/drawingml/2006/table">
            <a:tbl>
              <a:tblPr/>
              <a:tblGrid>
                <a:gridCol w="2337564">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Bi-LSTM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8" name="Table 7">
            <a:extLst>
              <a:ext uri="{FF2B5EF4-FFF2-40B4-BE49-F238E27FC236}">
                <a16:creationId xmlns:a16="http://schemas.microsoft.com/office/drawing/2014/main" id="{CCE76061-33BC-5A01-8F58-5684599EA00B}"/>
              </a:ext>
            </a:extLst>
          </p:cNvPr>
          <p:cNvGraphicFramePr>
            <a:graphicFrameLocks noGrp="1"/>
          </p:cNvGraphicFramePr>
          <p:nvPr>
            <p:extLst>
              <p:ext uri="{D42A27DB-BD31-4B8C-83A1-F6EECF244321}">
                <p14:modId xmlns:p14="http://schemas.microsoft.com/office/powerpoint/2010/main" val="3770194681"/>
              </p:ext>
            </p:extLst>
          </p:nvPr>
        </p:nvGraphicFramePr>
        <p:xfrm>
          <a:off x="3755536" y="1331072"/>
          <a:ext cx="2104119" cy="274320"/>
        </p:xfrm>
        <a:graphic>
          <a:graphicData uri="http://schemas.openxmlformats.org/drawingml/2006/table">
            <a:tbl>
              <a:tblPr/>
              <a:tblGrid>
                <a:gridCol w="2104119">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GRU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graphicFrame>
        <p:nvGraphicFramePr>
          <p:cNvPr id="10" name="Table 9">
            <a:extLst>
              <a:ext uri="{FF2B5EF4-FFF2-40B4-BE49-F238E27FC236}">
                <a16:creationId xmlns:a16="http://schemas.microsoft.com/office/drawing/2014/main" id="{B4515667-B0E8-FC7D-D5E8-40D23B2FB71A}"/>
              </a:ext>
            </a:extLst>
          </p:cNvPr>
          <p:cNvGraphicFramePr>
            <a:graphicFrameLocks noGrp="1"/>
          </p:cNvGraphicFramePr>
          <p:nvPr>
            <p:extLst>
              <p:ext uri="{D42A27DB-BD31-4B8C-83A1-F6EECF244321}">
                <p14:modId xmlns:p14="http://schemas.microsoft.com/office/powerpoint/2010/main" val="2411450094"/>
              </p:ext>
            </p:extLst>
          </p:nvPr>
        </p:nvGraphicFramePr>
        <p:xfrm>
          <a:off x="6283423" y="1324558"/>
          <a:ext cx="2642366" cy="274320"/>
        </p:xfrm>
        <a:graphic>
          <a:graphicData uri="http://schemas.openxmlformats.org/drawingml/2006/table">
            <a:tbl>
              <a:tblPr/>
              <a:tblGrid>
                <a:gridCol w="2642366">
                  <a:extLst>
                    <a:ext uri="{9D8B030D-6E8A-4147-A177-3AD203B41FA5}">
                      <a16:colId xmlns:a16="http://schemas.microsoft.com/office/drawing/2014/main" val="1433826932"/>
                    </a:ext>
                  </a:extLst>
                </a:gridCol>
              </a:tblGrid>
              <a:tr h="274320">
                <a:tc>
                  <a:txBody>
                    <a:bodyPr/>
                    <a:lstStyle/>
                    <a:p>
                      <a:r>
                        <a:rPr lang="en-US" sz="1200" dirty="0">
                          <a:solidFill>
                            <a:schemeClr val="bg2"/>
                          </a:solidFill>
                        </a:rPr>
                        <a:t>Proposed </a:t>
                      </a:r>
                      <a:r>
                        <a:rPr lang="en-US" sz="1200" dirty="0" err="1">
                          <a:solidFill>
                            <a:schemeClr val="bg2"/>
                          </a:solidFill>
                        </a:rPr>
                        <a:t>BiG</a:t>
                      </a:r>
                      <a:r>
                        <a:rPr lang="en-US" sz="1200" dirty="0">
                          <a:solidFill>
                            <a:schemeClr val="bg2"/>
                          </a:solidFill>
                        </a:rPr>
                        <a:t> Classification Results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98678251"/>
                  </a:ext>
                </a:extLst>
              </a:tr>
            </a:tbl>
          </a:graphicData>
        </a:graphic>
      </p:graphicFrame>
      <p:sp>
        <p:nvSpPr>
          <p:cNvPr id="4" name="Slide Number Placeholder 3">
            <a:extLst>
              <a:ext uri="{FF2B5EF4-FFF2-40B4-BE49-F238E27FC236}">
                <a16:creationId xmlns:a16="http://schemas.microsoft.com/office/drawing/2014/main" id="{DC88D568-36BD-1981-DCEB-1E8C31FC7DD5}"/>
              </a:ext>
            </a:extLst>
          </p:cNvPr>
          <p:cNvSpPr>
            <a:spLocks noGrp="1"/>
          </p:cNvSpPr>
          <p:nvPr>
            <p:ph type="sldNum" idx="12"/>
          </p:nvPr>
        </p:nvSpPr>
        <p:spPr>
          <a:xfrm>
            <a:off x="8403155" y="4609138"/>
            <a:ext cx="548700" cy="393600"/>
          </a:xfrm>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395373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54" name="Google Shape;254;p33"/>
          <p:cNvSpPr txBox="1">
            <a:spLocks noGrp="1"/>
          </p:cNvSpPr>
          <p:nvPr>
            <p:ph type="body" idx="1"/>
          </p:nvPr>
        </p:nvSpPr>
        <p:spPr>
          <a:xfrm>
            <a:off x="819150" y="1516925"/>
            <a:ext cx="7505700" cy="2921700"/>
          </a:xfrm>
          <a:prstGeom prst="rect">
            <a:avLst/>
          </a:prstGeom>
        </p:spPr>
        <p:txBody>
          <a:bodyPr spcFirstLastPara="1" wrap="square" lIns="91425" tIns="91425" rIns="91425" bIns="91425" anchor="ctr" anchorCtr="0">
            <a:noAutofit/>
          </a:bodyPr>
          <a:lstStyle/>
          <a:p>
            <a:pPr algn="l"/>
            <a:r>
              <a:rPr lang="en-US" sz="1800" b="0" i="0" u="none" strike="noStrike" baseline="0" dirty="0">
                <a:latin typeface="CMR10"/>
              </a:rPr>
              <a:t>we categorized data into five distinct personality trait classes, while latter featured ten classes</a:t>
            </a:r>
          </a:p>
          <a:p>
            <a:pPr algn="l"/>
            <a:r>
              <a:rPr lang="en-US" sz="1800" b="0" i="0" u="none" strike="noStrike" baseline="0" dirty="0" err="1">
                <a:latin typeface="CMR10"/>
              </a:rPr>
              <a:t>DistilRo</a:t>
            </a:r>
            <a:r>
              <a:rPr lang="en-US" sz="1800" b="0" i="0" u="none" strike="noStrike" baseline="0" dirty="0">
                <a:latin typeface="CMR10"/>
              </a:rPr>
              <a:t> achieved 89% F-1 score</a:t>
            </a:r>
          </a:p>
          <a:p>
            <a:pPr algn="l"/>
            <a:r>
              <a:rPr lang="en-US" sz="1800" b="0" i="0" u="none" strike="noStrike" baseline="0" dirty="0" err="1">
                <a:latin typeface="CMR10"/>
              </a:rPr>
              <a:t>BiG</a:t>
            </a:r>
            <a:r>
              <a:rPr lang="en-US" sz="1800" b="0" i="0" u="none" strike="noStrike" baseline="0" dirty="0">
                <a:latin typeface="CMR10"/>
              </a:rPr>
              <a:t> achieved 81% F-1 score based on MFCCs, 84% F-1 score based on </a:t>
            </a:r>
            <a:r>
              <a:rPr lang="en-US" sz="1800" b="0" i="0" u="none" strike="noStrike" baseline="0" dirty="0" err="1">
                <a:latin typeface="CMR10"/>
              </a:rPr>
              <a:t>MoMF</a:t>
            </a:r>
            <a:r>
              <a:rPr lang="en-US" sz="1800" b="0" i="0" u="none" strike="noStrike" baseline="0" dirty="0">
                <a:latin typeface="CMR10"/>
              </a:rPr>
              <a:t>, 88% F-1 score based on MELP, and 90% F-1 score based on MEWLP</a:t>
            </a:r>
          </a:p>
          <a:p>
            <a:pPr algn="l"/>
            <a:r>
              <a:rPr lang="en-US" sz="1800" b="0" i="0" u="none" strike="noStrike" baseline="0" dirty="0">
                <a:latin typeface="CMR10"/>
              </a:rPr>
              <a:t>energy consumed is 50.40 kWh and carbon emissions 30.24 Kg</a:t>
            </a:r>
            <a:endParaRPr sz="1900" dirty="0">
              <a:latin typeface="Arial"/>
              <a:ea typeface="Arial"/>
              <a:cs typeface="Arial"/>
              <a:sym typeface="Arial"/>
            </a:endParaRPr>
          </a:p>
        </p:txBody>
      </p:sp>
      <p:sp>
        <p:nvSpPr>
          <p:cNvPr id="2" name="Slide Number Placeholder 1">
            <a:extLst>
              <a:ext uri="{FF2B5EF4-FFF2-40B4-BE49-F238E27FC236}">
                <a16:creationId xmlns:a16="http://schemas.microsoft.com/office/drawing/2014/main" id="{4913726F-E66F-9937-6A25-1F74424388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pic>
        <p:nvPicPr>
          <p:cNvPr id="7" name="Picture 6">
            <a:extLst>
              <a:ext uri="{FF2B5EF4-FFF2-40B4-BE49-F238E27FC236}">
                <a16:creationId xmlns:a16="http://schemas.microsoft.com/office/drawing/2014/main" id="{CAA51E8C-37C4-1A45-EE01-E44B416FC03A}"/>
              </a:ext>
            </a:extLst>
          </p:cNvPr>
          <p:cNvPicPr>
            <a:picLocks noChangeAspect="1"/>
          </p:cNvPicPr>
          <p:nvPr/>
        </p:nvPicPr>
        <p:blipFill>
          <a:blip r:embed="rId3"/>
          <a:stretch>
            <a:fillRect/>
          </a:stretch>
        </p:blipFill>
        <p:spPr>
          <a:xfrm>
            <a:off x="921049" y="1580864"/>
            <a:ext cx="6214858" cy="3000101"/>
          </a:xfrm>
          <a:prstGeom prst="rect">
            <a:avLst/>
          </a:prstGeom>
        </p:spPr>
      </p:pic>
      <p:sp>
        <p:nvSpPr>
          <p:cNvPr id="2" name="Slide Number Placeholder 1">
            <a:extLst>
              <a:ext uri="{FF2B5EF4-FFF2-40B4-BE49-F238E27FC236}">
                <a16:creationId xmlns:a16="http://schemas.microsoft.com/office/drawing/2014/main" id="{2AB0157C-61C6-3100-C512-A493FD37E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4FE2F0-A2E9-141D-ED09-2563494AAB2B}"/>
              </a:ext>
            </a:extLst>
          </p:cNvPr>
          <p:cNvSpPr>
            <a:spLocks noGrp="1"/>
          </p:cNvSpPr>
          <p:nvPr>
            <p:ph type="body" idx="1"/>
          </p:nvPr>
        </p:nvSpPr>
        <p:spPr>
          <a:xfrm>
            <a:off x="1061196" y="1981760"/>
            <a:ext cx="7505700" cy="2448000"/>
          </a:xfrm>
        </p:spPr>
        <p:txBody>
          <a:bodyPr/>
          <a:lstStyle/>
          <a:p>
            <a:pPr marL="146050" indent="0" algn="ctr">
              <a:buNone/>
            </a:pPr>
            <a:r>
              <a:rPr lang="en-US" sz="4800" dirty="0">
                <a:latin typeface="Bahnschrift SemiBold" panose="020B0502040204020203" pitchFamily="34" charset="0"/>
              </a:rPr>
              <a:t>Thanks to Everyone</a:t>
            </a:r>
          </a:p>
        </p:txBody>
      </p:sp>
    </p:spTree>
    <p:extLst>
      <p:ext uri="{BB962C8B-B14F-4D97-AF65-F5344CB8AC3E}">
        <p14:creationId xmlns:p14="http://schemas.microsoft.com/office/powerpoint/2010/main" val="18675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768047"/>
          </a:xfrm>
          <a:prstGeom prst="rect">
            <a:avLst/>
          </a:prstGeom>
        </p:spPr>
        <p:txBody>
          <a:bodyPr spcFirstLastPara="1" wrap="square" lIns="91425" tIns="91425" rIns="91425" bIns="91425" anchor="t" anchorCtr="0">
            <a:noAutofit/>
          </a:bodyPr>
          <a:lstStyle/>
          <a:p>
            <a:r>
              <a:rPr lang="en-US" sz="3200" dirty="0"/>
              <a:t>Introduction (1)</a:t>
            </a:r>
          </a:p>
        </p:txBody>
      </p:sp>
      <p:sp>
        <p:nvSpPr>
          <p:cNvPr id="167" name="Google Shape;167;p19"/>
          <p:cNvSpPr txBox="1">
            <a:spLocks noGrp="1"/>
          </p:cNvSpPr>
          <p:nvPr>
            <p:ph type="body" idx="1"/>
          </p:nvPr>
        </p:nvSpPr>
        <p:spPr>
          <a:xfrm>
            <a:off x="819150" y="1693452"/>
            <a:ext cx="4487956" cy="28502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Personality types (Big-Five)</a:t>
            </a:r>
            <a:endParaRPr lang="en-US" sz="2000" dirty="0"/>
          </a:p>
          <a:p>
            <a:pPr marL="0" lvl="0" indent="0" algn="l" rtl="0">
              <a:spcBef>
                <a:spcPts val="1600"/>
              </a:spcBef>
              <a:spcAft>
                <a:spcPts val="0"/>
              </a:spcAft>
              <a:buNone/>
            </a:pPr>
            <a:r>
              <a:rPr lang="en-US" sz="1600" dirty="0"/>
              <a:t>- agreeableness </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cooperative, compassionate, and polite</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600"/>
              </a:spcBef>
              <a:spcAft>
                <a:spcPts val="0"/>
              </a:spcAft>
              <a:buNone/>
            </a:pPr>
            <a:r>
              <a:rPr lang="en-US" sz="1600" dirty="0"/>
              <a:t>- conscientiousness : </a:t>
            </a:r>
            <a:r>
              <a:rPr lang="en-US" sz="12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organized, disciplined, and goal-oriented</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600"/>
              </a:spcBef>
              <a:spcAft>
                <a:spcPts val="0"/>
              </a:spcAft>
              <a:buNone/>
            </a:pPr>
            <a:r>
              <a:rPr lang="en-US" sz="1600" dirty="0"/>
              <a:t>- extroversion : </a:t>
            </a:r>
            <a:r>
              <a:rPr lang="en-US" sz="12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sociable, outgoing, and energetic</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buNone/>
            </a:pPr>
            <a:r>
              <a:rPr lang="en-US" sz="1600" dirty="0"/>
              <a:t>- neuroticism : </a:t>
            </a:r>
            <a:r>
              <a:rPr lang="en-US" sz="12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emotionally stable, confident, and calm</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spcBef>
                <a:spcPts val="1600"/>
              </a:spcBef>
              <a:buNone/>
            </a:pPr>
            <a:r>
              <a:rPr lang="en-US" sz="1600" dirty="0"/>
              <a:t>- openness : </a:t>
            </a:r>
            <a:r>
              <a:rPr lang="en-US" sz="1200" b="0" i="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open-minded, curious, and imaginative</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600"/>
              </a:spcBef>
              <a:spcAft>
                <a:spcPts val="0"/>
              </a:spcAft>
              <a:buNone/>
            </a:pPr>
            <a:r>
              <a:rPr lang="en-US" sz="1600" dirty="0"/>
              <a:t> </a:t>
            </a:r>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891A6737-5F35-C0E7-919D-C8249E4EB0CE}"/>
              </a:ext>
            </a:extLst>
          </p:cNvPr>
          <p:cNvPicPr>
            <a:picLocks noChangeAspect="1"/>
          </p:cNvPicPr>
          <p:nvPr/>
        </p:nvPicPr>
        <p:blipFill>
          <a:blip r:embed="rId3"/>
          <a:stretch>
            <a:fillRect/>
          </a:stretch>
        </p:blipFill>
        <p:spPr>
          <a:xfrm>
            <a:off x="5674658" y="1860455"/>
            <a:ext cx="3178647" cy="2770095"/>
          </a:xfrm>
          <a:prstGeom prst="rect">
            <a:avLst/>
          </a:prstGeom>
        </p:spPr>
      </p:pic>
      <p:sp>
        <p:nvSpPr>
          <p:cNvPr id="2" name="Slide Number Placeholder 1">
            <a:extLst>
              <a:ext uri="{FF2B5EF4-FFF2-40B4-BE49-F238E27FC236}">
                <a16:creationId xmlns:a16="http://schemas.microsoft.com/office/drawing/2014/main" id="{5085101C-ABB6-3808-86A4-82D75A169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391D2-FA80-4416-693C-3CA87B0D3804}"/>
              </a:ext>
            </a:extLst>
          </p:cNvPr>
          <p:cNvSpPr>
            <a:spLocks noGrp="1"/>
          </p:cNvSpPr>
          <p:nvPr>
            <p:ph type="title"/>
          </p:nvPr>
        </p:nvSpPr>
        <p:spPr>
          <a:xfrm>
            <a:off x="819150" y="424259"/>
            <a:ext cx="7505700" cy="954600"/>
          </a:xfrm>
        </p:spPr>
        <p:txBody>
          <a:bodyPr/>
          <a:lstStyle/>
          <a:p>
            <a:r>
              <a:rPr lang="en-US" dirty="0"/>
              <a:t>Introduction (2)</a:t>
            </a:r>
          </a:p>
        </p:txBody>
      </p:sp>
      <p:sp>
        <p:nvSpPr>
          <p:cNvPr id="3" name="Text Placeholder 2">
            <a:extLst>
              <a:ext uri="{FF2B5EF4-FFF2-40B4-BE49-F238E27FC236}">
                <a16:creationId xmlns:a16="http://schemas.microsoft.com/office/drawing/2014/main" id="{F71188A3-43E3-DE15-CC5D-3A348D608E09}"/>
              </a:ext>
            </a:extLst>
          </p:cNvPr>
          <p:cNvSpPr>
            <a:spLocks noGrp="1"/>
          </p:cNvSpPr>
          <p:nvPr>
            <p:ph type="body" idx="1"/>
          </p:nvPr>
        </p:nvSpPr>
        <p:spPr>
          <a:xfrm>
            <a:off x="810185" y="1378859"/>
            <a:ext cx="7505700" cy="581025"/>
          </a:xfrm>
        </p:spPr>
        <p:txBody>
          <a:bodyPr/>
          <a:lstStyle/>
          <a:p>
            <a:r>
              <a:rPr lang="en-US" sz="1200" dirty="0">
                <a:solidFill>
                  <a:srgbClr val="000000"/>
                </a:solidFill>
                <a:effectLst/>
                <a:latin typeface="Nirmala UI" panose="020B0502040204020203" pitchFamily="34" charset="0"/>
                <a:ea typeface="Calibri" panose="020F0502020204030204" pitchFamily="34" charset="0"/>
              </a:rPr>
              <a:t>১৯৮০ </a:t>
            </a:r>
            <a:r>
              <a:rPr lang="en-US" sz="1200" dirty="0" err="1">
                <a:solidFill>
                  <a:srgbClr val="000000"/>
                </a:solidFill>
                <a:effectLst/>
                <a:latin typeface="Nirmala UI" panose="020B0502040204020203" pitchFamily="34" charset="0"/>
                <a:ea typeface="Calibri" panose="020F0502020204030204" pitchFamily="34" charset="0"/>
              </a:rPr>
              <a:t>এর</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দশকে</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বিল</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গেটস</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প্রতিষ্ঠিত</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মাইক্রোসফট</a:t>
            </a:r>
            <a:r>
              <a:rPr lang="en-US" sz="1200" dirty="0">
                <a:solidFill>
                  <a:srgbClr val="000000"/>
                </a:solidFill>
                <a:effectLst/>
                <a:latin typeface="Nirmala UI" panose="020B0502040204020203" pitchFamily="34" charset="0"/>
                <a:ea typeface="Calibri" panose="020F0502020204030204" pitchFamily="34" charset="0"/>
              </a:rPr>
              <a:t> এ </a:t>
            </a:r>
            <a:r>
              <a:rPr lang="en-US" sz="1200" dirty="0" err="1">
                <a:solidFill>
                  <a:srgbClr val="000000"/>
                </a:solidFill>
                <a:effectLst/>
                <a:latin typeface="Nirmala UI" panose="020B0502040204020203" pitchFamily="34" charset="0"/>
                <a:ea typeface="Calibri" panose="020F0502020204030204" pitchFamily="34" charset="0"/>
              </a:rPr>
              <a:t>মেলিন্ডা</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গেটস</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যুক্ত</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হলে</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দুজনের</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মধ্যে</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পরিচয়</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হয়</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এবং</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পরবর্তীতে</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তারা</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একত্রে</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গড়ে</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তোলেন</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গেটস</a:t>
            </a:r>
            <a:r>
              <a:rPr lang="en-US" sz="1200" dirty="0">
                <a:solidFill>
                  <a:srgbClr val="000000"/>
                </a:solidFill>
                <a:effectLst/>
                <a:latin typeface="Nirmala UI" panose="020B0502040204020203" pitchFamily="34" charset="0"/>
                <a:ea typeface="Calibri" panose="020F0502020204030204" pitchFamily="34" charset="0"/>
              </a:rPr>
              <a:t> </a:t>
            </a:r>
            <a:r>
              <a:rPr lang="en-US" sz="1200" dirty="0" err="1">
                <a:solidFill>
                  <a:srgbClr val="000000"/>
                </a:solidFill>
                <a:effectLst/>
                <a:latin typeface="Nirmala UI" panose="020B0502040204020203" pitchFamily="34" charset="0"/>
                <a:ea typeface="Calibri" panose="020F0502020204030204" pitchFamily="34" charset="0"/>
              </a:rPr>
              <a:t>ফাউন্ডেশন</a:t>
            </a:r>
            <a:endParaRPr lang="en-US" sz="1200" dirty="0"/>
          </a:p>
        </p:txBody>
      </p:sp>
      <p:sp>
        <p:nvSpPr>
          <p:cNvPr id="4" name="Slide Number Placeholder 3">
            <a:extLst>
              <a:ext uri="{FF2B5EF4-FFF2-40B4-BE49-F238E27FC236}">
                <a16:creationId xmlns:a16="http://schemas.microsoft.com/office/drawing/2014/main" id="{58553359-86B9-7D47-4F3F-896253EAD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5" name="Table 4">
            <a:extLst>
              <a:ext uri="{FF2B5EF4-FFF2-40B4-BE49-F238E27FC236}">
                <a16:creationId xmlns:a16="http://schemas.microsoft.com/office/drawing/2014/main" id="{58E9D28E-ABA9-B216-9EF0-B52FE5E69885}"/>
              </a:ext>
            </a:extLst>
          </p:cNvPr>
          <p:cNvGraphicFramePr>
            <a:graphicFrameLocks noGrp="1"/>
          </p:cNvGraphicFramePr>
          <p:nvPr>
            <p:extLst>
              <p:ext uri="{D42A27DB-BD31-4B8C-83A1-F6EECF244321}">
                <p14:modId xmlns:p14="http://schemas.microsoft.com/office/powerpoint/2010/main" val="3491559618"/>
              </p:ext>
            </p:extLst>
          </p:nvPr>
        </p:nvGraphicFramePr>
        <p:xfrm>
          <a:off x="810185" y="1137967"/>
          <a:ext cx="2241176" cy="304800"/>
        </p:xfrm>
        <a:graphic>
          <a:graphicData uri="http://schemas.openxmlformats.org/drawingml/2006/table">
            <a:tbl>
              <a:tblPr/>
              <a:tblGrid>
                <a:gridCol w="2241176">
                  <a:extLst>
                    <a:ext uri="{9D8B030D-6E8A-4147-A177-3AD203B41FA5}">
                      <a16:colId xmlns:a16="http://schemas.microsoft.com/office/drawing/2014/main" val="1514101696"/>
                    </a:ext>
                  </a:extLst>
                </a:gridCol>
              </a:tblGrid>
              <a:tr h="268941">
                <a:tc>
                  <a:txBody>
                    <a:bodyPr/>
                    <a:lstStyle/>
                    <a:p>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Agreeableness example</a:t>
                      </a:r>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2416135"/>
                  </a:ext>
                </a:extLst>
              </a:tr>
            </a:tbl>
          </a:graphicData>
        </a:graphic>
      </p:graphicFrame>
      <p:graphicFrame>
        <p:nvGraphicFramePr>
          <p:cNvPr id="6" name="Table 5">
            <a:extLst>
              <a:ext uri="{FF2B5EF4-FFF2-40B4-BE49-F238E27FC236}">
                <a16:creationId xmlns:a16="http://schemas.microsoft.com/office/drawing/2014/main" id="{5762B080-CD58-7D73-B545-82008BB71E66}"/>
              </a:ext>
            </a:extLst>
          </p:cNvPr>
          <p:cNvGraphicFramePr>
            <a:graphicFrameLocks noGrp="1"/>
          </p:cNvGraphicFramePr>
          <p:nvPr>
            <p:extLst>
              <p:ext uri="{D42A27DB-BD31-4B8C-83A1-F6EECF244321}">
                <p14:modId xmlns:p14="http://schemas.microsoft.com/office/powerpoint/2010/main" val="2352349236"/>
              </p:ext>
            </p:extLst>
          </p:nvPr>
        </p:nvGraphicFramePr>
        <p:xfrm>
          <a:off x="801220" y="1955732"/>
          <a:ext cx="2241176" cy="304800"/>
        </p:xfrm>
        <a:graphic>
          <a:graphicData uri="http://schemas.openxmlformats.org/drawingml/2006/table">
            <a:tbl>
              <a:tblPr/>
              <a:tblGrid>
                <a:gridCol w="2241176">
                  <a:extLst>
                    <a:ext uri="{9D8B030D-6E8A-4147-A177-3AD203B41FA5}">
                      <a16:colId xmlns:a16="http://schemas.microsoft.com/office/drawing/2014/main" val="1514101696"/>
                    </a:ext>
                  </a:extLst>
                </a:gridCol>
              </a:tblGrid>
              <a:tr h="268941">
                <a:tc>
                  <a:txBody>
                    <a:bodyPr/>
                    <a:lstStyle/>
                    <a:p>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Conscientiousness example</a:t>
                      </a:r>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2416135"/>
                  </a:ext>
                </a:extLst>
              </a:tr>
            </a:tbl>
          </a:graphicData>
        </a:graphic>
      </p:graphicFrame>
      <p:sp>
        <p:nvSpPr>
          <p:cNvPr id="7" name="Text Placeholder 2">
            <a:extLst>
              <a:ext uri="{FF2B5EF4-FFF2-40B4-BE49-F238E27FC236}">
                <a16:creationId xmlns:a16="http://schemas.microsoft.com/office/drawing/2014/main" id="{7DB50BA6-2418-5062-C418-5B1984BD3661}"/>
              </a:ext>
            </a:extLst>
          </p:cNvPr>
          <p:cNvSpPr txBox="1">
            <a:spLocks/>
          </p:cNvSpPr>
          <p:nvPr/>
        </p:nvSpPr>
        <p:spPr>
          <a:xfrm>
            <a:off x="819150" y="2182841"/>
            <a:ext cx="7505700" cy="581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বঙ্গবন্ধুর</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ভাষণের</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কিছু</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অংশ</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ব্যাখ্যা</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করলে</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দেখা</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যায়</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তিনি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সেদিন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যুদ্ধের</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ঘোষণা</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যেমন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পরোক্ষাভাবে</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প্রদান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করেন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আবার</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যুদ্ধে</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কীভাবে</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জয়ী</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হতে</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হবে</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সে</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ব্যাপারেও</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দিকনির্দেশনা</a:t>
            </a:r>
            <a:r>
              <a:rPr lang="en-US" sz="12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দেন</a:t>
            </a:r>
            <a:endParaRPr lang="en-US" sz="1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7FFA5A02-D6D5-5EB6-E50F-C381076E7D77}"/>
              </a:ext>
            </a:extLst>
          </p:cNvPr>
          <p:cNvGraphicFramePr>
            <a:graphicFrameLocks noGrp="1"/>
          </p:cNvGraphicFramePr>
          <p:nvPr>
            <p:extLst>
              <p:ext uri="{D42A27DB-BD31-4B8C-83A1-F6EECF244321}">
                <p14:modId xmlns:p14="http://schemas.microsoft.com/office/powerpoint/2010/main" val="2791604930"/>
              </p:ext>
            </p:extLst>
          </p:nvPr>
        </p:nvGraphicFramePr>
        <p:xfrm>
          <a:off x="801220" y="2783317"/>
          <a:ext cx="2241176" cy="304800"/>
        </p:xfrm>
        <a:graphic>
          <a:graphicData uri="http://schemas.openxmlformats.org/drawingml/2006/table">
            <a:tbl>
              <a:tblPr/>
              <a:tblGrid>
                <a:gridCol w="2241176">
                  <a:extLst>
                    <a:ext uri="{9D8B030D-6E8A-4147-A177-3AD203B41FA5}">
                      <a16:colId xmlns:a16="http://schemas.microsoft.com/office/drawing/2014/main" val="1514101696"/>
                    </a:ext>
                  </a:extLst>
                </a:gridCol>
              </a:tblGrid>
              <a:tr h="268941">
                <a:tc>
                  <a:txBody>
                    <a:bodyPr/>
                    <a:lstStyle/>
                    <a:p>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Extroversion example</a:t>
                      </a:r>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2416135"/>
                  </a:ext>
                </a:extLst>
              </a:tr>
            </a:tbl>
          </a:graphicData>
        </a:graphic>
      </p:graphicFrame>
      <p:sp>
        <p:nvSpPr>
          <p:cNvPr id="9" name="Text Placeholder 2">
            <a:extLst>
              <a:ext uri="{FF2B5EF4-FFF2-40B4-BE49-F238E27FC236}">
                <a16:creationId xmlns:a16="http://schemas.microsoft.com/office/drawing/2014/main" id="{924D883C-274C-7670-B942-8F16C6C76ADF}"/>
              </a:ext>
            </a:extLst>
          </p:cNvPr>
          <p:cNvSpPr txBox="1">
            <a:spLocks/>
          </p:cNvSpPr>
          <p:nvPr/>
        </p:nvSpPr>
        <p:spPr>
          <a:xfrm>
            <a:off x="962584" y="2927114"/>
            <a:ext cx="7505700" cy="5810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285750" indent="-285750">
              <a:lnSpc>
                <a:spcPct val="107000"/>
              </a:lnSpc>
              <a:spcAft>
                <a:spcPts val="800"/>
              </a:spcAft>
            </a:pP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নব</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উন্মাদনা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ও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উদ্ভাবনা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মুখরতায়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বৃত্ত</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ভেঙে</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নতুন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অভিমুখে</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তাঁর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কারার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ঐ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লৌহ</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কপাট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ভেঙে</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ফেল</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লোপাট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রক্ত-জমাট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শিকল</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পূজার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পাষাণ</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বেদীতে</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তারুণ্যের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প্রত্যাশা</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হয়ে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ওঠে</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দীপ্র</a:t>
            </a:r>
            <a:endPar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3659F3D-1318-8CDF-443E-52568B2DBB89}"/>
              </a:ext>
            </a:extLst>
          </p:cNvPr>
          <p:cNvGraphicFramePr>
            <a:graphicFrameLocks noGrp="1"/>
          </p:cNvGraphicFramePr>
          <p:nvPr>
            <p:extLst>
              <p:ext uri="{D42A27DB-BD31-4B8C-83A1-F6EECF244321}">
                <p14:modId xmlns:p14="http://schemas.microsoft.com/office/powerpoint/2010/main" val="2712693627"/>
              </p:ext>
            </p:extLst>
          </p:nvPr>
        </p:nvGraphicFramePr>
        <p:xfrm>
          <a:off x="801220" y="3455692"/>
          <a:ext cx="2241176" cy="304800"/>
        </p:xfrm>
        <a:graphic>
          <a:graphicData uri="http://schemas.openxmlformats.org/drawingml/2006/table">
            <a:tbl>
              <a:tblPr/>
              <a:tblGrid>
                <a:gridCol w="2241176">
                  <a:extLst>
                    <a:ext uri="{9D8B030D-6E8A-4147-A177-3AD203B41FA5}">
                      <a16:colId xmlns:a16="http://schemas.microsoft.com/office/drawing/2014/main" val="1514101696"/>
                    </a:ext>
                  </a:extLst>
                </a:gridCol>
              </a:tblGrid>
              <a:tr h="268941">
                <a:tc>
                  <a:txBody>
                    <a:bodyPr/>
                    <a:lstStyle/>
                    <a:p>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Neuroticism example</a:t>
                      </a:r>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2416135"/>
                  </a:ext>
                </a:extLst>
              </a:tr>
            </a:tbl>
          </a:graphicData>
        </a:graphic>
      </p:graphicFrame>
      <p:sp>
        <p:nvSpPr>
          <p:cNvPr id="11" name="Text Placeholder 2">
            <a:extLst>
              <a:ext uri="{FF2B5EF4-FFF2-40B4-BE49-F238E27FC236}">
                <a16:creationId xmlns:a16="http://schemas.microsoft.com/office/drawing/2014/main" id="{F4C0D302-A02E-2B8D-F685-EF3978B10620}"/>
              </a:ext>
            </a:extLst>
          </p:cNvPr>
          <p:cNvSpPr txBox="1">
            <a:spLocks/>
          </p:cNvSpPr>
          <p:nvPr/>
        </p:nvSpPr>
        <p:spPr>
          <a:xfrm>
            <a:off x="962584" y="3721987"/>
            <a:ext cx="7505700" cy="393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285750" indent="-285750">
              <a:lnSpc>
                <a:spcPct val="107000"/>
              </a:lnSpc>
              <a:spcAft>
                <a:spcPts val="800"/>
              </a:spcAft>
              <a:buClr>
                <a:srgbClr val="000000"/>
              </a:buClr>
            </a:pP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দৃশ্যমান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ভিড়ের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বহুল্যতায়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এক</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নিভৃত</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প্রান্তের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বিদায়ী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মঞ্চে,সময়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আজ</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বাজিয়ে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দিলো</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বিদায়ের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বাঁশি</a:t>
            </a:r>
            <a:endPar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290FDEF0-E671-F082-7C7C-452D8D7CBB75}"/>
              </a:ext>
            </a:extLst>
          </p:cNvPr>
          <p:cNvGraphicFramePr>
            <a:graphicFrameLocks noGrp="1"/>
          </p:cNvGraphicFramePr>
          <p:nvPr>
            <p:extLst>
              <p:ext uri="{D42A27DB-BD31-4B8C-83A1-F6EECF244321}">
                <p14:modId xmlns:p14="http://schemas.microsoft.com/office/powerpoint/2010/main" val="3527000450"/>
              </p:ext>
            </p:extLst>
          </p:nvPr>
        </p:nvGraphicFramePr>
        <p:xfrm>
          <a:off x="801220" y="4115588"/>
          <a:ext cx="2241176" cy="304800"/>
        </p:xfrm>
        <a:graphic>
          <a:graphicData uri="http://schemas.openxmlformats.org/drawingml/2006/table">
            <a:tbl>
              <a:tblPr/>
              <a:tblGrid>
                <a:gridCol w="2241176">
                  <a:extLst>
                    <a:ext uri="{9D8B030D-6E8A-4147-A177-3AD203B41FA5}">
                      <a16:colId xmlns:a16="http://schemas.microsoft.com/office/drawing/2014/main" val="1514101696"/>
                    </a:ext>
                  </a:extLst>
                </a:gridCol>
              </a:tblGrid>
              <a:tr h="268941">
                <a:tc>
                  <a:txBody>
                    <a:bodyPr/>
                    <a:lstStyle/>
                    <a:p>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Openness example</a:t>
                      </a:r>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62416135"/>
                  </a:ext>
                </a:extLst>
              </a:tr>
            </a:tbl>
          </a:graphicData>
        </a:graphic>
      </p:graphicFrame>
      <p:sp>
        <p:nvSpPr>
          <p:cNvPr id="13" name="Text Placeholder 2">
            <a:extLst>
              <a:ext uri="{FF2B5EF4-FFF2-40B4-BE49-F238E27FC236}">
                <a16:creationId xmlns:a16="http://schemas.microsoft.com/office/drawing/2014/main" id="{710EC34D-1B65-F28B-1961-9D5593228CB4}"/>
              </a:ext>
            </a:extLst>
          </p:cNvPr>
          <p:cNvSpPr txBox="1">
            <a:spLocks/>
          </p:cNvSpPr>
          <p:nvPr/>
        </p:nvSpPr>
        <p:spPr>
          <a:xfrm>
            <a:off x="962584" y="4380412"/>
            <a:ext cx="7505700" cy="393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285750" indent="-285750">
              <a:lnSpc>
                <a:spcPct val="107000"/>
              </a:lnSpc>
              <a:spcAft>
                <a:spcPts val="800"/>
              </a:spcAft>
            </a:pP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অন্ধকার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যতই</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প্রকট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হোক</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কেন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নতুন</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ভোরে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সূর্য</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তাঁর</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রোশনাই</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ছড়িয়ে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দিয়ে</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হাসতে</a:t>
            </a:r>
            <a:r>
              <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1200" kern="10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থাকে</a:t>
            </a:r>
            <a:endParaRPr lang="en-US" sz="1200" kern="100"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247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30EF-5EBC-ACD9-04B7-5DDDD6366CCE}"/>
              </a:ext>
            </a:extLst>
          </p:cNvPr>
          <p:cNvSpPr>
            <a:spLocks noGrp="1"/>
          </p:cNvSpPr>
          <p:nvPr>
            <p:ph type="title"/>
          </p:nvPr>
        </p:nvSpPr>
        <p:spPr/>
        <p:txBody>
          <a:bodyPr/>
          <a:lstStyle/>
          <a:p>
            <a:r>
              <a:rPr lang="en-US" dirty="0"/>
              <a:t>Existing Works</a:t>
            </a:r>
          </a:p>
        </p:txBody>
      </p:sp>
      <p:sp>
        <p:nvSpPr>
          <p:cNvPr id="3" name="Text Placeholder 2">
            <a:extLst>
              <a:ext uri="{FF2B5EF4-FFF2-40B4-BE49-F238E27FC236}">
                <a16:creationId xmlns:a16="http://schemas.microsoft.com/office/drawing/2014/main" id="{1E0D6F24-F1F6-1FF0-4420-C2F6B875532E}"/>
              </a:ext>
            </a:extLst>
          </p:cNvPr>
          <p:cNvSpPr>
            <a:spLocks noGrp="1"/>
          </p:cNvSpPr>
          <p:nvPr>
            <p:ph type="body" idx="1"/>
          </p:nvPr>
        </p:nvSpPr>
        <p:spPr/>
        <p:txBody>
          <a:bodyPr/>
          <a:lstStyle/>
          <a:p>
            <a:pPr marL="457200" lvl="0" indent="-311150" algn="l" rtl="0">
              <a:spcBef>
                <a:spcPts val="0"/>
              </a:spcBef>
              <a:spcAft>
                <a:spcPts val="0"/>
              </a:spcAft>
              <a:buSzPts val="1300"/>
              <a:buChar char="●"/>
            </a:pPr>
            <a:r>
              <a:rPr lang="en-US" sz="1400" dirty="0"/>
              <a:t>Tim </a:t>
            </a:r>
            <a:r>
              <a:rPr lang="en-US" sz="1400" dirty="0" err="1"/>
              <a:t>Phozel</a:t>
            </a:r>
            <a:r>
              <a:rPr lang="en-US" sz="1400" dirty="0"/>
              <a:t> [1] refers events “speech base personality” in English and German Languages, uses the Big Five personality traits, extracted these features automatically using various tools, applies linear regression, support vector machines, and artificial neural networks</a:t>
            </a:r>
          </a:p>
          <a:p>
            <a:r>
              <a:rPr lang="en-US" sz="1400" dirty="0"/>
              <a:t>Hans Christian et al. [3] refers as “text base personality”, introduces a new prediction method using multi-model deep learning architecture combined with multiple pre-trained language models, such as BERT, </a:t>
            </a:r>
            <a:r>
              <a:rPr lang="en-US" sz="1400" dirty="0" err="1"/>
              <a:t>RoBERTa</a:t>
            </a:r>
            <a:r>
              <a:rPr lang="en-US" sz="1400" dirty="0"/>
              <a:t>, and </a:t>
            </a:r>
            <a:r>
              <a:rPr lang="en-US" sz="1400" dirty="0" err="1"/>
              <a:t>XLNet</a:t>
            </a:r>
            <a:r>
              <a:rPr lang="en-US" sz="1400" dirty="0"/>
              <a:t>. And achieve 91% f1 measure scores on </a:t>
            </a:r>
            <a:r>
              <a:rPr lang="en-US" sz="1400" dirty="0" err="1"/>
              <a:t>Faebook</a:t>
            </a:r>
            <a:r>
              <a:rPr lang="en-US" sz="1400" dirty="0"/>
              <a:t> datasets, and 88% f1 measure scores on Twitter datasets.</a:t>
            </a:r>
          </a:p>
          <a:p>
            <a:pPr marL="457200" lvl="0" indent="-311150" algn="l" rtl="0">
              <a:spcBef>
                <a:spcPts val="0"/>
              </a:spcBef>
              <a:spcAft>
                <a:spcPts val="0"/>
              </a:spcAft>
              <a:buSzPts val="1300"/>
              <a:buChar char="●"/>
            </a:pPr>
            <a:r>
              <a:rPr lang="en-US" sz="1400" dirty="0"/>
              <a:t>Utpal Rudra et al. [2] refers as text base personality classification based on Facebook and YouTube comments in Bangla Language and achieve 37% f1 measure scores on the dataset.</a:t>
            </a:r>
          </a:p>
          <a:p>
            <a:endParaRPr lang="en-US" dirty="0"/>
          </a:p>
        </p:txBody>
      </p:sp>
      <p:sp>
        <p:nvSpPr>
          <p:cNvPr id="4" name="Slide Number Placeholder 3">
            <a:extLst>
              <a:ext uri="{FF2B5EF4-FFF2-40B4-BE49-F238E27FC236}">
                <a16:creationId xmlns:a16="http://schemas.microsoft.com/office/drawing/2014/main" id="{FDA45AB9-2A7A-551D-D61E-A59E501A7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25888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77D3-8861-4F15-DB8D-4C6533026097}"/>
              </a:ext>
            </a:extLst>
          </p:cNvPr>
          <p:cNvSpPr>
            <a:spLocks noGrp="1"/>
          </p:cNvSpPr>
          <p:nvPr>
            <p:ph type="title"/>
          </p:nvPr>
        </p:nvSpPr>
        <p:spPr/>
        <p:txBody>
          <a:bodyPr/>
          <a:lstStyle/>
          <a:p>
            <a:r>
              <a:rPr lang="en-US" dirty="0"/>
              <a:t>Research Gaps</a:t>
            </a:r>
          </a:p>
        </p:txBody>
      </p:sp>
      <p:sp>
        <p:nvSpPr>
          <p:cNvPr id="3" name="Text Placeholder 2">
            <a:extLst>
              <a:ext uri="{FF2B5EF4-FFF2-40B4-BE49-F238E27FC236}">
                <a16:creationId xmlns:a16="http://schemas.microsoft.com/office/drawing/2014/main" id="{603C19F1-CFAF-F1D5-F027-784C1C09165A}"/>
              </a:ext>
            </a:extLst>
          </p:cNvPr>
          <p:cNvSpPr>
            <a:spLocks noGrp="1"/>
          </p:cNvSpPr>
          <p:nvPr>
            <p:ph type="body" idx="1"/>
          </p:nvPr>
        </p:nvSpPr>
        <p:spPr>
          <a:xfrm>
            <a:off x="819150" y="1990725"/>
            <a:ext cx="7505700" cy="1935816"/>
          </a:xfrm>
        </p:spPr>
        <p:txBody>
          <a:bodyPr/>
          <a:lstStyle/>
          <a:p>
            <a:pPr algn="just"/>
            <a:r>
              <a:rPr lang="en-US" dirty="0"/>
              <a:t>As far we have studied, no prior work on Bangla speech base personality traits classification</a:t>
            </a:r>
          </a:p>
          <a:p>
            <a:pPr algn="just"/>
            <a:r>
              <a:rPr lang="en-US" dirty="0"/>
              <a:t>Tim </a:t>
            </a:r>
            <a:r>
              <a:rPr lang="en-US" dirty="0" err="1"/>
              <a:t>Phozel</a:t>
            </a:r>
            <a:r>
              <a:rPr lang="en-US" dirty="0"/>
              <a:t> [1] utilize traditional Machine Learning model and statistical features. Therefore, their proposed model is unable to extract depth level discriminative features to successfully classify speech base personality traits.</a:t>
            </a:r>
          </a:p>
          <a:p>
            <a:pPr algn="just"/>
            <a:r>
              <a:rPr lang="en-US" dirty="0"/>
              <a:t>Rudra et al. [2] utilize TF-IDF base feature extraction and deep learning models for text base personality traits classification. However, this research is unable to grab the semantic relationship among the words. Therefore, the results are not impressive.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79B6DC6-8312-3098-0EDB-7E0ACBC45E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22256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957866"/>
            <a:ext cx="7505700" cy="7150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Objective</a:t>
            </a:r>
            <a:endParaRPr dirty="0"/>
          </a:p>
        </p:txBody>
      </p:sp>
      <p:sp>
        <p:nvSpPr>
          <p:cNvPr id="160" name="Google Shape;160;p18"/>
          <p:cNvSpPr txBox="1">
            <a:spLocks noGrp="1"/>
          </p:cNvSpPr>
          <p:nvPr>
            <p:ph type="body" idx="1"/>
          </p:nvPr>
        </p:nvSpPr>
        <p:spPr>
          <a:xfrm>
            <a:off x="565814" y="1672886"/>
            <a:ext cx="5553103" cy="3045707"/>
          </a:xfrm>
          <a:prstGeom prst="rect">
            <a:avLst/>
          </a:prstGeom>
        </p:spPr>
        <p:txBody>
          <a:bodyPr spcFirstLastPara="1" wrap="square" lIns="91425" tIns="91425" rIns="91425" bIns="91425" anchor="t" anchorCtr="0">
            <a:noAutofit/>
          </a:bodyPr>
          <a:lstStyle/>
          <a:p>
            <a:pPr marL="450850" indent="-342900">
              <a:spcBef>
                <a:spcPts val="1600"/>
              </a:spcBef>
              <a:buSzPts val="1900"/>
            </a:pPr>
            <a:r>
              <a:rPr lang="en-US" sz="1900" dirty="0"/>
              <a:t>To propose a model for Bangla text base personality traits classification</a:t>
            </a:r>
          </a:p>
          <a:p>
            <a:pPr marL="457200" lvl="0" indent="-349250" algn="l" rtl="0">
              <a:spcBef>
                <a:spcPts val="1600"/>
              </a:spcBef>
              <a:spcAft>
                <a:spcPts val="0"/>
              </a:spcAft>
              <a:buSzPts val="1900"/>
              <a:buChar char="●"/>
            </a:pPr>
            <a:r>
              <a:rPr lang="en-US" sz="1900" dirty="0"/>
              <a:t>To propose a model for Bangla speech base personality traits recognition</a:t>
            </a:r>
          </a:p>
          <a:p>
            <a:pPr marL="457200" lvl="0" indent="-349250" algn="l" rtl="0">
              <a:spcBef>
                <a:spcPts val="1600"/>
              </a:spcBef>
              <a:spcAft>
                <a:spcPts val="0"/>
              </a:spcAft>
              <a:buSzPts val="1900"/>
              <a:buChar char="●"/>
            </a:pPr>
            <a:r>
              <a:rPr lang="en-US" sz="1900" dirty="0"/>
              <a:t>To prepare a dataset for Bangla text and speech personality traits </a:t>
            </a:r>
          </a:p>
        </p:txBody>
      </p:sp>
      <p:pic>
        <p:nvPicPr>
          <p:cNvPr id="161" name="Google Shape;161;p18"/>
          <p:cNvPicPr preferRelativeResize="0"/>
          <p:nvPr/>
        </p:nvPicPr>
        <p:blipFill>
          <a:blip r:embed="rId3">
            <a:alphaModFix/>
          </a:blip>
          <a:stretch>
            <a:fillRect/>
          </a:stretch>
        </p:blipFill>
        <p:spPr>
          <a:xfrm>
            <a:off x="5513295" y="256479"/>
            <a:ext cx="3427066" cy="2549473"/>
          </a:xfrm>
          <a:prstGeom prst="rect">
            <a:avLst/>
          </a:prstGeom>
          <a:noFill/>
          <a:ln>
            <a:noFill/>
          </a:ln>
        </p:spPr>
      </p:pic>
      <p:sp>
        <p:nvSpPr>
          <p:cNvPr id="2" name="Slide Number Placeholder 1">
            <a:extLst>
              <a:ext uri="{FF2B5EF4-FFF2-40B4-BE49-F238E27FC236}">
                <a16:creationId xmlns:a16="http://schemas.microsoft.com/office/drawing/2014/main" id="{22245D30-D20B-2A18-8FEA-E134ED0FBE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008B-DDF8-B8AC-6B76-9F3D472EE025}"/>
              </a:ext>
            </a:extLst>
          </p:cNvPr>
          <p:cNvSpPr>
            <a:spLocks noGrp="1"/>
          </p:cNvSpPr>
          <p:nvPr>
            <p:ph type="title"/>
          </p:nvPr>
        </p:nvSpPr>
        <p:spPr/>
        <p:txBody>
          <a:bodyPr/>
          <a:lstStyle/>
          <a:p>
            <a:r>
              <a:rPr lang="en-US" dirty="0"/>
              <a:t>Research Contributions</a:t>
            </a:r>
          </a:p>
        </p:txBody>
      </p:sp>
      <p:sp>
        <p:nvSpPr>
          <p:cNvPr id="3" name="Text Placeholder 2">
            <a:extLst>
              <a:ext uri="{FF2B5EF4-FFF2-40B4-BE49-F238E27FC236}">
                <a16:creationId xmlns:a16="http://schemas.microsoft.com/office/drawing/2014/main" id="{279A3D0C-F34A-4DD0-6F68-BAE534CAF324}"/>
              </a:ext>
            </a:extLst>
          </p:cNvPr>
          <p:cNvSpPr>
            <a:spLocks noGrp="1"/>
          </p:cNvSpPr>
          <p:nvPr>
            <p:ph type="body" idx="1"/>
          </p:nvPr>
        </p:nvSpPr>
        <p:spPr/>
        <p:txBody>
          <a:bodyPr/>
          <a:lstStyle/>
          <a:p>
            <a:pPr marL="146050" indent="0">
              <a:buNone/>
            </a:pPr>
            <a:r>
              <a:rPr lang="en-US" dirty="0"/>
              <a:t>The research presents a set of noteworthy contributions: </a:t>
            </a:r>
          </a:p>
          <a:p>
            <a:r>
              <a:rPr lang="en-US" dirty="0"/>
              <a:t>We proposed models for classifying personality traits based on the spoken Bangla language. As far as we are aware, there has been no prior work specifically focusing on personality classification using Bangla speech. </a:t>
            </a:r>
          </a:p>
          <a:p>
            <a:r>
              <a:rPr lang="en-US" dirty="0"/>
              <a:t>The absence of a pre-existing dataset tailored for personality detection from Bangla speech necessitated the creation of our own dataset.</a:t>
            </a:r>
          </a:p>
          <a:p>
            <a:r>
              <a:rPr lang="en-US" dirty="0">
                <a:solidFill>
                  <a:schemeClr val="bg2"/>
                </a:solidFill>
              </a:rPr>
              <a:t>We introduce </a:t>
            </a:r>
            <a:r>
              <a:rPr lang="en-US" dirty="0" err="1">
                <a:solidFill>
                  <a:schemeClr val="bg2"/>
                </a:solidFill>
              </a:rPr>
              <a:t>Morlet</a:t>
            </a:r>
            <a:r>
              <a:rPr lang="en-US" dirty="0">
                <a:solidFill>
                  <a:schemeClr val="bg2"/>
                </a:solidFill>
              </a:rPr>
              <a:t> base Feature extraction (</a:t>
            </a:r>
            <a:r>
              <a:rPr lang="en-US" dirty="0" err="1">
                <a:solidFill>
                  <a:schemeClr val="bg2"/>
                </a:solidFill>
              </a:rPr>
              <a:t>MoMF</a:t>
            </a:r>
            <a:r>
              <a:rPr lang="en-US" dirty="0">
                <a:solidFill>
                  <a:schemeClr val="bg2"/>
                </a:solidFill>
              </a:rPr>
              <a:t>)</a:t>
            </a:r>
          </a:p>
          <a:p>
            <a:r>
              <a:rPr lang="en-US" dirty="0">
                <a:solidFill>
                  <a:schemeClr val="bg2"/>
                </a:solidFill>
              </a:rPr>
              <a:t>We proposed </a:t>
            </a:r>
            <a:r>
              <a:rPr lang="en-US" dirty="0" err="1">
                <a:solidFill>
                  <a:schemeClr val="bg2"/>
                </a:solidFill>
              </a:rPr>
              <a:t>DistilRo</a:t>
            </a:r>
            <a:r>
              <a:rPr lang="en-US" dirty="0">
                <a:solidFill>
                  <a:schemeClr val="bg2"/>
                </a:solidFill>
              </a:rPr>
              <a:t> and </a:t>
            </a:r>
            <a:r>
              <a:rPr lang="en-US" dirty="0" err="1">
                <a:solidFill>
                  <a:schemeClr val="bg2"/>
                </a:solidFill>
              </a:rPr>
              <a:t>BiG</a:t>
            </a:r>
            <a:endParaRPr lang="en-US" dirty="0">
              <a:solidFill>
                <a:schemeClr val="bg2"/>
              </a:solidFill>
            </a:endParaRPr>
          </a:p>
        </p:txBody>
      </p:sp>
      <p:sp>
        <p:nvSpPr>
          <p:cNvPr id="4" name="Slide Number Placeholder 3">
            <a:extLst>
              <a:ext uri="{FF2B5EF4-FFF2-40B4-BE49-F238E27FC236}">
                <a16:creationId xmlns:a16="http://schemas.microsoft.com/office/drawing/2014/main" id="{AB9360EA-5353-BC46-2820-56AE8A15B7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079212673"/>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1508</Words>
  <Application>Microsoft Office PowerPoint</Application>
  <PresentationFormat>On-screen Show (16:9)</PresentationFormat>
  <Paragraphs>264</Paragraphs>
  <Slides>36</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Nirmala UI</vt:lpstr>
      <vt:lpstr>Bahnschrift SemiBold</vt:lpstr>
      <vt:lpstr>Times New Roman</vt:lpstr>
      <vt:lpstr>Nunito</vt:lpstr>
      <vt:lpstr>CMR10</vt:lpstr>
      <vt:lpstr>Arial</vt:lpstr>
      <vt:lpstr>Calibri</vt:lpstr>
      <vt:lpstr>Shift</vt:lpstr>
      <vt:lpstr>Unveiling Personality Traits through Bangla Speech using Morlet Wavelet Transformation and Soft-Voting Classifier</vt:lpstr>
      <vt:lpstr>Presentation Outline</vt:lpstr>
      <vt:lpstr>Introduction   what is personality?</vt:lpstr>
      <vt:lpstr>Introduction (1)</vt:lpstr>
      <vt:lpstr>Introduction (2)</vt:lpstr>
      <vt:lpstr>Existing Works</vt:lpstr>
      <vt:lpstr>Research Gaps</vt:lpstr>
      <vt:lpstr>Research Objective</vt:lpstr>
      <vt:lpstr>Research Contributions</vt:lpstr>
      <vt:lpstr>Methodology</vt:lpstr>
      <vt:lpstr>Methodology(1)</vt:lpstr>
      <vt:lpstr>Methodology(2)</vt:lpstr>
      <vt:lpstr>Methodology(3)</vt:lpstr>
      <vt:lpstr>Methodology(4)</vt:lpstr>
      <vt:lpstr>Methodology(5)</vt:lpstr>
      <vt:lpstr>Methodology(6)</vt:lpstr>
      <vt:lpstr>Methodology(7)</vt:lpstr>
      <vt:lpstr>Methodology(8)</vt:lpstr>
      <vt:lpstr>Methodology(9)</vt:lpstr>
      <vt:lpstr>Methodology(10)</vt:lpstr>
      <vt:lpstr>Model(1)</vt:lpstr>
      <vt:lpstr>Model(2)</vt:lpstr>
      <vt:lpstr>Model(3)</vt:lpstr>
      <vt:lpstr>Experimentation(1)</vt:lpstr>
      <vt:lpstr>Experimentation(2)</vt:lpstr>
      <vt:lpstr>Experimentation(3)</vt:lpstr>
      <vt:lpstr>Experimentation(4)</vt:lpstr>
      <vt:lpstr>Experimentation(5)</vt:lpstr>
      <vt:lpstr>Experimentation(6)</vt:lpstr>
      <vt:lpstr>Experimentation(7)</vt:lpstr>
      <vt:lpstr>Experimentation(8)</vt:lpstr>
      <vt:lpstr>Experimentation(9)</vt:lpstr>
      <vt:lpstr>Experimentation(10)</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Spectrum Disorder Detection in Toddlers for Early Diagnosis using Machine Learning</dc:title>
  <dc:creator>Md. Golam Rabiul Alam</dc:creator>
  <cp:lastModifiedBy>Sajeeb Hasan</cp:lastModifiedBy>
  <cp:revision>74</cp:revision>
  <dcterms:modified xsi:type="dcterms:W3CDTF">2023-12-01T12:12:19Z</dcterms:modified>
</cp:coreProperties>
</file>