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7"/>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Lst>
  <p:sldSz cx="9144000" cy="5143500" type="screen16x9"/>
  <p:notesSz cx="6858000" cy="9144000"/>
  <p:embeddedFontLst>
    <p:embeddedFont>
      <p:font typeface="Cambria Math" panose="02040503050406030204" pitchFamily="18" charset="0"/>
      <p:regular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14" y="4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1.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557837a803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557837a803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557837a803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557837a803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55da0acd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55da0acd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55da0acdb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55da0acdb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fed84663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fed84663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fed84663c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fed84663c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fed84663c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fed84663c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557837a803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557837a803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557837a803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557837a803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587eaad010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587eaad010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587eaad01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587eaad0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587eaad010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587eaad010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587eaad010_0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587eaad010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557837a803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557837a803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587eaad010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1587eaad010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587eaad010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587eaad010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5ae634b04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5ae634b0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5ae634b04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5ae634b04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5ae634b04a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5ae634b04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15ae634b04a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15ae634b04a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5ae634b04a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5ae634b04a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587eaad01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587eaad01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15ae634b04a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15ae634b04a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5ae634b04a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5ae634b04a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5ae634b04a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5ae634b04a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15ae634b04a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15ae634b04a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15ae634b04a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15ae634b04a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160805c5d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160805c5d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15c8d8e70ec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15c8d8e70ec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15c8d8e70ec_1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15c8d8e70ec_1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15c8d8e70ec_1_1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15c8d8e70ec_1_1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15c8d8e70ec_1_1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15c8d8e70ec_1_1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587eaad010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587eaad01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15c8d8e70ec_1_1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15c8d8e70ec_1_1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5c8d8e70ec_1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5c8d8e70ec_1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15c8d8e70ec_1_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15c8d8e70ec_1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15c8d8e70ec_1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15c8d8e70ec_1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157bd59d87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157bd59d87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157bd59d877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157bd59d877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15dafd7980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15dafd798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15dafd7980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15dafd7980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5dafd7980c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5dafd7980c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15dafd7980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15dafd7980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587eaad01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587eaad01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15dafd7980c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15dafd7980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160805c5dc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160805c5dc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160805c5dc8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160805c5dc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160805c5dc8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160805c5dc8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160805c5dc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160805c5dc8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160805c5dc8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160805c5dc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587eaad010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587eaad010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587eaad010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587eaad010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587eaad010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587eaad010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587eaad010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587eaad010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9.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4000" dirty="0"/>
              <a:t>CSE Department, BRAC University</a:t>
            </a:r>
            <a:endParaRPr sz="4000" dirty="0"/>
          </a:p>
          <a:p>
            <a:pPr marL="0" lvl="0" indent="0" algn="ctr" rtl="0">
              <a:spcBef>
                <a:spcPts val="0"/>
              </a:spcBef>
              <a:spcAft>
                <a:spcPts val="0"/>
              </a:spcAft>
              <a:buNone/>
            </a:pPr>
            <a:endParaRPr dirty="0"/>
          </a:p>
        </p:txBody>
      </p:sp>
      <p:sp>
        <p:nvSpPr>
          <p:cNvPr id="55" name="Google Shape;55;p13"/>
          <p:cNvSpPr txBox="1">
            <a:spLocks noGrp="1"/>
          </p:cNvSpPr>
          <p:nvPr>
            <p:ph type="subTitle" idx="1"/>
          </p:nvPr>
        </p:nvSpPr>
        <p:spPr>
          <a:xfrm>
            <a:off x="311700" y="2834125"/>
            <a:ext cx="8520600" cy="1435500"/>
          </a:xfrm>
          <a:prstGeom prst="rect">
            <a:avLst/>
          </a:prstGeom>
        </p:spPr>
        <p:txBody>
          <a:bodyPr spcFirstLastPara="1" wrap="square" lIns="91425" tIns="91425" rIns="91425" bIns="91425" anchor="t" anchorCtr="0">
            <a:normAutofit fontScale="85000" lnSpcReduction="10000"/>
          </a:bodyPr>
          <a:lstStyle/>
          <a:p>
            <a:pPr marL="0" lvl="0" indent="0" algn="ctr" rtl="0">
              <a:spcBef>
                <a:spcPts val="0"/>
              </a:spcBef>
              <a:spcAft>
                <a:spcPts val="0"/>
              </a:spcAft>
              <a:buClr>
                <a:schemeClr val="dk1"/>
              </a:buClr>
              <a:buSzPts val="853"/>
              <a:buFont typeface="Arial"/>
              <a:buNone/>
            </a:pPr>
            <a:r>
              <a:rPr lang="en" sz="5200" dirty="0">
                <a:solidFill>
                  <a:schemeClr val="dk1"/>
                </a:solidFill>
              </a:rPr>
              <a:t>CSE717-Mathematical Programming</a:t>
            </a:r>
            <a:endParaRPr sz="5200" dirty="0">
              <a:solidFill>
                <a:schemeClr val="dk1"/>
              </a:solidFill>
            </a:endParaRPr>
          </a:p>
          <a:p>
            <a:pPr marL="0" lvl="0" indent="0" algn="ctr" rtl="0">
              <a:spcBef>
                <a:spcPts val="0"/>
              </a:spcBef>
              <a:spcAft>
                <a:spcPts val="0"/>
              </a:spcAft>
              <a:buClr>
                <a:schemeClr val="dk1"/>
              </a:buClr>
              <a:buSzPts val="853"/>
              <a:buFont typeface="Arial"/>
              <a:buNone/>
            </a:pPr>
            <a:r>
              <a:rPr lang="en" sz="5200" dirty="0">
                <a:solidFill>
                  <a:schemeClr val="dk1"/>
                </a:solidFill>
              </a:rPr>
              <a:t>Dr Mohammad Kaykobad</a:t>
            </a:r>
            <a:endParaRPr dirty="0"/>
          </a:p>
        </p:txBody>
      </p:sp>
      <p:sp>
        <p:nvSpPr>
          <p:cNvPr id="56" name="Google Shape;5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2a. Find the smallest triangle containing a fixed rectangle.</a:t>
            </a:r>
            <a:endParaRPr/>
          </a:p>
        </p:txBody>
      </p:sp>
      <p:sp>
        <p:nvSpPr>
          <p:cNvPr id="153" name="Google Shape;153;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Clr>
                <a:schemeClr val="dk1"/>
              </a:buClr>
              <a:buSzPts val="1100"/>
              <a:buFont typeface="Arial"/>
              <a:buNone/>
            </a:pPr>
            <a:r>
              <a:rPr lang="en" sz="1900" dirty="0">
                <a:solidFill>
                  <a:schemeClr val="dk1"/>
                </a:solidFill>
              </a:rPr>
              <a:t>The second problem is to minimize area of a triangle inscribing   an arbitrary rectangle. Let rectangle be DEFG. Let height of ABC be h and that of  the desired rectangle be th. Then area of the rectangle DEFH is </a:t>
            </a:r>
            <a:r>
              <a:rPr lang="en" sz="1900" dirty="0">
                <a:solidFill>
                  <a:schemeClr val="dk1"/>
                </a:solidFill>
                <a:latin typeface="Cambria Math"/>
                <a:ea typeface="Cambria Math"/>
                <a:cs typeface="Cambria Math"/>
                <a:sym typeface="Cambria Math"/>
              </a:rPr>
              <a:t>th(BC-BG-CF)=th(BC-thCotB-thCotC)</a:t>
            </a:r>
            <a:endParaRPr sz="1900" dirty="0">
              <a:solidFill>
                <a:schemeClr val="dk1"/>
              </a:solidFill>
            </a:endParaRPr>
          </a:p>
          <a:p>
            <a:pPr marL="0" lvl="0" indent="0" algn="l" rtl="0">
              <a:spcBef>
                <a:spcPts val="0"/>
              </a:spcBef>
              <a:spcAft>
                <a:spcPts val="0"/>
              </a:spcAft>
              <a:buClr>
                <a:schemeClr val="dk1"/>
              </a:buClr>
              <a:buSzPts val="1100"/>
              <a:buFont typeface="Arial"/>
              <a:buNone/>
            </a:pPr>
            <a:r>
              <a:rPr lang="en" sz="1900" dirty="0">
                <a:solidFill>
                  <a:schemeClr val="dk1"/>
                </a:solidFill>
              </a:rPr>
              <a:t>Note that </a:t>
            </a:r>
            <a:r>
              <a:rPr lang="en" sz="1900" dirty="0">
                <a:solidFill>
                  <a:schemeClr val="dk1"/>
                </a:solidFill>
                <a:latin typeface="Cambria Math"/>
                <a:ea typeface="Cambria Math"/>
                <a:cs typeface="Cambria Math"/>
                <a:sym typeface="Cambria Math"/>
              </a:rPr>
              <a:t>BC=hCotB+hCotC</a:t>
            </a:r>
            <a:r>
              <a:rPr lang="en" sz="1900" dirty="0">
                <a:solidFill>
                  <a:schemeClr val="dk1"/>
                </a:solidFill>
              </a:rPr>
              <a:t>. So</a:t>
            </a:r>
            <a:endParaRPr sz="1900" dirty="0">
              <a:solidFill>
                <a:schemeClr val="dk1"/>
              </a:solidFill>
            </a:endParaRPr>
          </a:p>
          <a:p>
            <a:pPr marL="0" lvl="0" indent="0" algn="l" rtl="0">
              <a:spcBef>
                <a:spcPts val="0"/>
              </a:spcBef>
              <a:spcAft>
                <a:spcPts val="0"/>
              </a:spcAft>
              <a:buClr>
                <a:schemeClr val="dk1"/>
              </a:buClr>
              <a:buSzPts val="1100"/>
              <a:buFont typeface="Arial"/>
              <a:buNone/>
            </a:pPr>
            <a:r>
              <a:rPr lang="en" sz="1900" dirty="0">
                <a:solidFill>
                  <a:schemeClr val="dk1"/>
                </a:solidFill>
                <a:latin typeface="Cambria Math"/>
                <a:ea typeface="Cambria Math"/>
                <a:cs typeface="Cambria Math"/>
                <a:sym typeface="Cambria Math"/>
              </a:rPr>
              <a:t>th(BC-(BG+CF))=th(BC-tBC)=BCth(1-t)</a:t>
            </a:r>
            <a:r>
              <a:rPr lang="en" sz="1900" dirty="0">
                <a:solidFill>
                  <a:schemeClr val="dk1"/>
                </a:solidFill>
              </a:rPr>
              <a:t> is a function of t</a:t>
            </a:r>
            <a:endParaRPr sz="1900" dirty="0">
              <a:solidFill>
                <a:schemeClr val="dk1"/>
              </a:solidFill>
            </a:endParaRPr>
          </a:p>
          <a:p>
            <a:pPr marL="0" lvl="0" indent="0" algn="l" rtl="0">
              <a:spcBef>
                <a:spcPts val="0"/>
              </a:spcBef>
              <a:spcAft>
                <a:spcPts val="0"/>
              </a:spcAft>
              <a:buClr>
                <a:schemeClr val="dk1"/>
              </a:buClr>
              <a:buSzPts val="1100"/>
              <a:buFont typeface="Arial"/>
              <a:buNone/>
            </a:pPr>
            <a:r>
              <a:rPr lang="en" sz="1900" dirty="0">
                <a:solidFill>
                  <a:schemeClr val="dk1"/>
                </a:solidFill>
              </a:rPr>
              <a:t>So area of </a:t>
            </a:r>
            <a:r>
              <a:rPr lang="en" sz="1900" dirty="0">
                <a:solidFill>
                  <a:schemeClr val="dk1"/>
                </a:solidFill>
                <a:latin typeface="Cambria Math"/>
                <a:ea typeface="Cambria Math"/>
                <a:cs typeface="Cambria Math"/>
                <a:sym typeface="Cambria Math"/>
              </a:rPr>
              <a:t>DEFG=f(t)=BCth(1-t)⇒f'(t)=BCh(1-2t)=0⇒t=1/2</a:t>
            </a:r>
            <a:endParaRPr sz="1900" dirty="0">
              <a:solidFill>
                <a:schemeClr val="dk1"/>
              </a:solidFill>
            </a:endParaRPr>
          </a:p>
          <a:p>
            <a:pPr marL="0" lvl="0" indent="0" algn="l" rtl="0">
              <a:spcBef>
                <a:spcPts val="0"/>
              </a:spcBef>
              <a:spcAft>
                <a:spcPts val="0"/>
              </a:spcAft>
              <a:buNone/>
            </a:pPr>
            <a:r>
              <a:rPr lang="en" sz="1900" dirty="0">
                <a:solidFill>
                  <a:schemeClr val="dk1"/>
                </a:solidFill>
              </a:rPr>
              <a:t>So rectangle having half the height of ABC has the largest area. </a:t>
            </a:r>
            <a:endParaRPr sz="1900" dirty="0">
              <a:solidFill>
                <a:schemeClr val="dk1"/>
              </a:solidFill>
            </a:endParaRPr>
          </a:p>
          <a:p>
            <a:pPr marL="0" lvl="0" indent="0" algn="l" rtl="0">
              <a:spcBef>
                <a:spcPts val="0"/>
              </a:spcBef>
              <a:spcAft>
                <a:spcPts val="0"/>
              </a:spcAft>
              <a:buClr>
                <a:schemeClr val="dk1"/>
              </a:buClr>
              <a:buSzPts val="1100"/>
              <a:buFont typeface="Arial"/>
              <a:buNone/>
            </a:pPr>
            <a:endParaRPr sz="1900" dirty="0">
              <a:solidFill>
                <a:schemeClr val="dk1"/>
              </a:solidFill>
            </a:endParaRPr>
          </a:p>
          <a:p>
            <a:pPr marL="457200" lvl="0" indent="0" algn="l" rtl="0">
              <a:spcBef>
                <a:spcPts val="0"/>
              </a:spcBef>
              <a:spcAft>
                <a:spcPts val="0"/>
              </a:spcAft>
              <a:buNone/>
            </a:pPr>
            <a:r>
              <a:rPr lang="en" sz="1900" dirty="0">
                <a:solidFill>
                  <a:schemeClr val="dk1"/>
                </a:solidFill>
              </a:rPr>
              <a:t> </a:t>
            </a:r>
            <a:endParaRPr sz="1900" dirty="0">
              <a:solidFill>
                <a:schemeClr val="dk1"/>
              </a:solidFill>
            </a:endParaRPr>
          </a:p>
          <a:p>
            <a:pPr marL="0" lvl="0" indent="0" algn="l" rtl="0">
              <a:spcBef>
                <a:spcPts val="0"/>
              </a:spcBef>
              <a:spcAft>
                <a:spcPts val="1200"/>
              </a:spcAft>
              <a:buNone/>
            </a:pPr>
            <a:endParaRPr dirty="0"/>
          </a:p>
        </p:txBody>
      </p:sp>
      <p:sp>
        <p:nvSpPr>
          <p:cNvPr id="154" name="Google Shape;154;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60" name="Google Shape;160;p24"/>
          <p:cNvSpPr txBox="1">
            <a:spLocks noGrp="1"/>
          </p:cNvSpPr>
          <p:nvPr>
            <p:ph type="body" idx="1"/>
          </p:nvPr>
        </p:nvSpPr>
        <p:spPr>
          <a:xfrm>
            <a:off x="311700" y="11765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61" name="Google Shape;161;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cxnSp>
        <p:nvCxnSpPr>
          <p:cNvPr id="162" name="Google Shape;162;p24"/>
          <p:cNvCxnSpPr/>
          <p:nvPr/>
        </p:nvCxnSpPr>
        <p:spPr>
          <a:xfrm>
            <a:off x="762450" y="1814000"/>
            <a:ext cx="0" cy="0"/>
          </a:xfrm>
          <a:prstGeom prst="straightConnector1">
            <a:avLst/>
          </a:prstGeom>
          <a:noFill/>
          <a:ln w="9525" cap="flat" cmpd="sng">
            <a:solidFill>
              <a:schemeClr val="dk2"/>
            </a:solidFill>
            <a:prstDash val="solid"/>
            <a:round/>
            <a:headEnd type="none" w="med" len="med"/>
            <a:tailEnd type="none" w="med" len="med"/>
          </a:ln>
        </p:spPr>
      </p:cxnSp>
      <p:cxnSp>
        <p:nvCxnSpPr>
          <p:cNvPr id="163" name="Google Shape;163;p24"/>
          <p:cNvCxnSpPr/>
          <p:nvPr/>
        </p:nvCxnSpPr>
        <p:spPr>
          <a:xfrm>
            <a:off x="882825" y="2929350"/>
            <a:ext cx="1869600" cy="8100"/>
          </a:xfrm>
          <a:prstGeom prst="straightConnector1">
            <a:avLst/>
          </a:prstGeom>
          <a:noFill/>
          <a:ln w="9525" cap="flat" cmpd="sng">
            <a:solidFill>
              <a:schemeClr val="dk2"/>
            </a:solidFill>
            <a:prstDash val="solid"/>
            <a:round/>
            <a:headEnd type="none" w="med" len="med"/>
            <a:tailEnd type="none" w="med" len="med"/>
          </a:ln>
        </p:spPr>
      </p:cxnSp>
      <p:cxnSp>
        <p:nvCxnSpPr>
          <p:cNvPr id="164" name="Google Shape;164;p24"/>
          <p:cNvCxnSpPr/>
          <p:nvPr/>
        </p:nvCxnSpPr>
        <p:spPr>
          <a:xfrm>
            <a:off x="898875" y="2929350"/>
            <a:ext cx="8100" cy="1267800"/>
          </a:xfrm>
          <a:prstGeom prst="straightConnector1">
            <a:avLst/>
          </a:prstGeom>
          <a:noFill/>
          <a:ln w="9525" cap="flat" cmpd="sng">
            <a:solidFill>
              <a:schemeClr val="dk2"/>
            </a:solidFill>
            <a:prstDash val="solid"/>
            <a:round/>
            <a:headEnd type="none" w="med" len="med"/>
            <a:tailEnd type="none" w="med" len="med"/>
          </a:ln>
        </p:spPr>
      </p:cxnSp>
      <p:cxnSp>
        <p:nvCxnSpPr>
          <p:cNvPr id="165" name="Google Shape;165;p24"/>
          <p:cNvCxnSpPr/>
          <p:nvPr/>
        </p:nvCxnSpPr>
        <p:spPr>
          <a:xfrm rot="10800000" flipH="1">
            <a:off x="914925" y="4172950"/>
            <a:ext cx="1829400" cy="16200"/>
          </a:xfrm>
          <a:prstGeom prst="straightConnector1">
            <a:avLst/>
          </a:prstGeom>
          <a:noFill/>
          <a:ln w="9525" cap="flat" cmpd="sng">
            <a:solidFill>
              <a:schemeClr val="dk2"/>
            </a:solidFill>
            <a:prstDash val="solid"/>
            <a:round/>
            <a:headEnd type="none" w="med" len="med"/>
            <a:tailEnd type="none" w="med" len="med"/>
          </a:ln>
        </p:spPr>
      </p:cxnSp>
      <p:cxnSp>
        <p:nvCxnSpPr>
          <p:cNvPr id="166" name="Google Shape;166;p24"/>
          <p:cNvCxnSpPr/>
          <p:nvPr/>
        </p:nvCxnSpPr>
        <p:spPr>
          <a:xfrm>
            <a:off x="2728375" y="2945400"/>
            <a:ext cx="40200" cy="1235700"/>
          </a:xfrm>
          <a:prstGeom prst="straightConnector1">
            <a:avLst/>
          </a:prstGeom>
          <a:noFill/>
          <a:ln w="9525" cap="flat" cmpd="sng">
            <a:solidFill>
              <a:schemeClr val="dk2"/>
            </a:solidFill>
            <a:prstDash val="solid"/>
            <a:round/>
            <a:headEnd type="none" w="med" len="med"/>
            <a:tailEnd type="none" w="med" len="med"/>
          </a:ln>
        </p:spPr>
      </p:cxnSp>
      <p:sp>
        <p:nvSpPr>
          <p:cNvPr id="167" name="Google Shape;167;p24"/>
          <p:cNvSpPr txBox="1"/>
          <p:nvPr/>
        </p:nvSpPr>
        <p:spPr>
          <a:xfrm>
            <a:off x="626050" y="2857125"/>
            <a:ext cx="462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D</a:t>
            </a:r>
            <a:endParaRPr/>
          </a:p>
        </p:txBody>
      </p:sp>
      <p:sp>
        <p:nvSpPr>
          <p:cNvPr id="168" name="Google Shape;168;p24"/>
          <p:cNvSpPr txBox="1"/>
          <p:nvPr/>
        </p:nvSpPr>
        <p:spPr>
          <a:xfrm>
            <a:off x="2776525" y="2857125"/>
            <a:ext cx="462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E</a:t>
            </a:r>
            <a:endParaRPr/>
          </a:p>
        </p:txBody>
      </p:sp>
      <p:sp>
        <p:nvSpPr>
          <p:cNvPr id="169" name="Google Shape;169;p24"/>
          <p:cNvSpPr txBox="1"/>
          <p:nvPr/>
        </p:nvSpPr>
        <p:spPr>
          <a:xfrm>
            <a:off x="2768500" y="4088875"/>
            <a:ext cx="462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a:t>
            </a:r>
            <a:endParaRPr/>
          </a:p>
        </p:txBody>
      </p:sp>
      <p:sp>
        <p:nvSpPr>
          <p:cNvPr id="170" name="Google Shape;170;p24"/>
          <p:cNvSpPr txBox="1"/>
          <p:nvPr/>
        </p:nvSpPr>
        <p:spPr>
          <a:xfrm>
            <a:off x="722325" y="4084825"/>
            <a:ext cx="462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G</a:t>
            </a:r>
            <a:endParaRPr/>
          </a:p>
        </p:txBody>
      </p:sp>
      <p:cxnSp>
        <p:nvCxnSpPr>
          <p:cNvPr id="171" name="Google Shape;171;p24"/>
          <p:cNvCxnSpPr/>
          <p:nvPr/>
        </p:nvCxnSpPr>
        <p:spPr>
          <a:xfrm rot="10800000">
            <a:off x="449450" y="4197175"/>
            <a:ext cx="513600" cy="0"/>
          </a:xfrm>
          <a:prstGeom prst="straightConnector1">
            <a:avLst/>
          </a:prstGeom>
          <a:noFill/>
          <a:ln w="9525" cap="flat" cmpd="sng">
            <a:solidFill>
              <a:schemeClr val="dk2"/>
            </a:solidFill>
            <a:prstDash val="solid"/>
            <a:round/>
            <a:headEnd type="none" w="med" len="med"/>
            <a:tailEnd type="none" w="med" len="med"/>
          </a:ln>
        </p:spPr>
      </p:cxnSp>
      <p:cxnSp>
        <p:nvCxnSpPr>
          <p:cNvPr id="172" name="Google Shape;172;p24"/>
          <p:cNvCxnSpPr/>
          <p:nvPr/>
        </p:nvCxnSpPr>
        <p:spPr>
          <a:xfrm rot="10800000" flipH="1">
            <a:off x="449525" y="1493125"/>
            <a:ext cx="970800" cy="2688000"/>
          </a:xfrm>
          <a:prstGeom prst="straightConnector1">
            <a:avLst/>
          </a:prstGeom>
          <a:noFill/>
          <a:ln w="9525" cap="flat" cmpd="sng">
            <a:solidFill>
              <a:schemeClr val="dk2"/>
            </a:solidFill>
            <a:prstDash val="solid"/>
            <a:round/>
            <a:headEnd type="none" w="med" len="med"/>
            <a:tailEnd type="none" w="med" len="med"/>
          </a:ln>
        </p:spPr>
      </p:cxnSp>
      <p:cxnSp>
        <p:nvCxnSpPr>
          <p:cNvPr id="173" name="Google Shape;173;p24"/>
          <p:cNvCxnSpPr/>
          <p:nvPr/>
        </p:nvCxnSpPr>
        <p:spPr>
          <a:xfrm>
            <a:off x="1420450" y="1493025"/>
            <a:ext cx="2487600" cy="2728200"/>
          </a:xfrm>
          <a:prstGeom prst="straightConnector1">
            <a:avLst/>
          </a:prstGeom>
          <a:noFill/>
          <a:ln w="9525" cap="flat" cmpd="sng">
            <a:solidFill>
              <a:schemeClr val="dk2"/>
            </a:solidFill>
            <a:prstDash val="solid"/>
            <a:round/>
            <a:headEnd type="none" w="med" len="med"/>
            <a:tailEnd type="none" w="med" len="med"/>
          </a:ln>
        </p:spPr>
      </p:cxnSp>
      <p:cxnSp>
        <p:nvCxnSpPr>
          <p:cNvPr id="174" name="Google Shape;174;p24"/>
          <p:cNvCxnSpPr/>
          <p:nvPr/>
        </p:nvCxnSpPr>
        <p:spPr>
          <a:xfrm>
            <a:off x="2760475" y="4181125"/>
            <a:ext cx="1155600" cy="16200"/>
          </a:xfrm>
          <a:prstGeom prst="straightConnector1">
            <a:avLst/>
          </a:prstGeom>
          <a:noFill/>
          <a:ln w="9525" cap="flat" cmpd="sng">
            <a:solidFill>
              <a:schemeClr val="dk2"/>
            </a:solidFill>
            <a:prstDash val="solid"/>
            <a:round/>
            <a:headEnd type="none" w="med" len="med"/>
            <a:tailEnd type="none" w="med" len="med"/>
          </a:ln>
        </p:spPr>
      </p:cxnSp>
      <p:sp>
        <p:nvSpPr>
          <p:cNvPr id="175" name="Google Shape;175;p24"/>
          <p:cNvSpPr txBox="1"/>
          <p:nvPr/>
        </p:nvSpPr>
        <p:spPr>
          <a:xfrm>
            <a:off x="1075400" y="1332550"/>
            <a:ext cx="4718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a:t>
            </a:r>
            <a:endParaRPr/>
          </a:p>
        </p:txBody>
      </p:sp>
      <p:sp>
        <p:nvSpPr>
          <p:cNvPr id="176" name="Google Shape;176;p24"/>
          <p:cNvSpPr txBox="1"/>
          <p:nvPr/>
        </p:nvSpPr>
        <p:spPr>
          <a:xfrm>
            <a:off x="345200" y="4088875"/>
            <a:ext cx="462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B</a:t>
            </a:r>
            <a:endParaRPr/>
          </a:p>
        </p:txBody>
      </p:sp>
      <p:sp>
        <p:nvSpPr>
          <p:cNvPr id="177" name="Google Shape;177;p24"/>
          <p:cNvSpPr txBox="1"/>
          <p:nvPr/>
        </p:nvSpPr>
        <p:spPr>
          <a:xfrm>
            <a:off x="3867825" y="4124950"/>
            <a:ext cx="483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a:t>
            </a:r>
            <a:endParaRPr/>
          </a:p>
        </p:txBody>
      </p:sp>
      <p:cxnSp>
        <p:nvCxnSpPr>
          <p:cNvPr id="178" name="Google Shape;178;p24"/>
          <p:cNvCxnSpPr/>
          <p:nvPr/>
        </p:nvCxnSpPr>
        <p:spPr>
          <a:xfrm>
            <a:off x="1420450" y="1501050"/>
            <a:ext cx="96300" cy="2688000"/>
          </a:xfrm>
          <a:prstGeom prst="straightConnector1">
            <a:avLst/>
          </a:prstGeom>
          <a:noFill/>
          <a:ln w="9525" cap="flat" cmpd="sng">
            <a:solidFill>
              <a:schemeClr val="dk2"/>
            </a:solidFill>
            <a:prstDash val="solid"/>
            <a:round/>
            <a:headEnd type="none" w="med" len="med"/>
            <a:tailEnd type="none" w="med" len="med"/>
          </a:ln>
        </p:spPr>
      </p:cxnSp>
      <p:sp>
        <p:nvSpPr>
          <p:cNvPr id="179" name="Google Shape;179;p24"/>
          <p:cNvSpPr txBox="1"/>
          <p:nvPr/>
        </p:nvSpPr>
        <p:spPr>
          <a:xfrm>
            <a:off x="1468575" y="2134950"/>
            <a:ext cx="462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h</a:t>
            </a:r>
            <a:endParaRPr/>
          </a:p>
        </p:txBody>
      </p:sp>
      <p:sp>
        <p:nvSpPr>
          <p:cNvPr id="180" name="Google Shape;180;p24"/>
          <p:cNvSpPr txBox="1"/>
          <p:nvPr/>
        </p:nvSpPr>
        <p:spPr>
          <a:xfrm>
            <a:off x="930975" y="3563250"/>
            <a:ext cx="462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th</a:t>
            </a:r>
            <a:endParaRPr/>
          </a:p>
        </p:txBody>
      </p:sp>
      <p:pic>
        <p:nvPicPr>
          <p:cNvPr id="181" name="Google Shape;181;p24" descr="{&quot;type&quot;:&quot;align*&quot;,&quot;code&quot;:&quot;\\begin{align*}\n{Area\\left(ABC\\right)}&amp;={\\frac{1}{2}BC.h=\\frac{1}{2}\\left(BG+GF+FC\\right).h}\\\\\n{\\,}&amp;={\\frac{1}{2}\\left(thCotB+GF+thCotC\\right).h}\\\\\n{\\,}&amp;={\\frac{1}{2}\\left(thCotB+thCotC+GF\\right).h}\\\\\n{\\,}&amp;={\\frac{1}{2}\\left(th\\left(CotB+CotC\\right)+GF\\right).h}\\\\\n{\\,}&amp;={\\frac{1}{2}\\left(th\\frac{BC}{h}+\\frac{A\\left(DEFG\\right)}{th}\\right).h=}\\\\\n{\\,}&amp;={\\frac{1}{2}\\left(tBC+\\frac{A\\left(DEFG\\right)}{th}\\right).h}\\\\\n{f^{\\prime}\\,\\left(t\\right)}&amp;={\\frac{h}{2}\\left(BC-\\frac{A\\left(DEFG\\right)}{t^{2}h}\\right)=0}\\\\\n{\\,\\to t}&amp;={{\\sqrt[]{\\frac{A\\left(DEFG\\right)}{BC.h}}}={\\sqrt[]{\\frac{thGF}{BC.h}=}}{\\sqrt[]{\\frac{tGF}{BC}}}}\\\\\n{\\,\\to t\\,}&amp;={\\frac{GF}{BC}\\,\\to A\\left(ABC\\right)=\\frac{1}{2t}hGF}\t\n\\end{align*}&quot;,&quot;font&quot;:{&quot;family&quot;:&quot;Arial&quot;,&quot;color&quot;:&quot;#000000&quot;,&quot;size&quot;:18},&quot;aid&quot;:null,&quot;backgroundColor&quot;:&quot;#FFFFFF&quot;,&quot;id&quot;:&quot;16&quot;,&quot;ts&quot;:1663316782043,&quot;cs&quot;:&quot;ns1nSxKxD3LHLOJ/aGdIkg==&quot;,&quot;size&quot;:{&quot;width&quot;:631,&quot;height&quot;:629}}"/>
          <p:cNvPicPr preferRelativeResize="0"/>
          <p:nvPr/>
        </p:nvPicPr>
        <p:blipFill>
          <a:blip r:embed="rId3">
            <a:alphaModFix/>
          </a:blip>
          <a:stretch>
            <a:fillRect/>
          </a:stretch>
        </p:blipFill>
        <p:spPr>
          <a:xfrm>
            <a:off x="2744325" y="1252300"/>
            <a:ext cx="7837951" cy="56278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87" name="Google Shape;187;p25"/>
          <p:cNvSpPr txBox="1">
            <a:spLocks noGrp="1"/>
          </p:cNvSpPr>
          <p:nvPr>
            <p:ph type="body" idx="1"/>
          </p:nvPr>
        </p:nvSpPr>
        <p:spPr>
          <a:xfrm>
            <a:off x="311700" y="1176550"/>
            <a:ext cx="8520600" cy="3416400"/>
          </a:xfrm>
          <a:prstGeom prst="rect">
            <a:avLst/>
          </a:prstGeom>
        </p:spPr>
        <p:txBody>
          <a:bodyPr spcFirstLastPara="1" wrap="square" lIns="91425" tIns="91425" rIns="91425" bIns="91425" anchor="t" anchorCtr="0">
            <a:normAutofit/>
          </a:bodyPr>
          <a:lstStyle/>
          <a:p>
            <a:pPr marL="139700" marR="139700" lvl="0" indent="0" algn="l" rtl="0">
              <a:spcBef>
                <a:spcPts val="0"/>
              </a:spcBef>
              <a:spcAft>
                <a:spcPts val="0"/>
              </a:spcAft>
              <a:buClr>
                <a:schemeClr val="dk1"/>
              </a:buClr>
              <a:buSzPts val="1100"/>
              <a:buFont typeface="Arial"/>
              <a:buNone/>
            </a:pPr>
            <a:r>
              <a:rPr lang="en" sz="1150">
                <a:solidFill>
                  <a:srgbClr val="818181"/>
                </a:solidFill>
              </a:rPr>
              <a:t>Given that a cylindrical can of soda must contain 330ml, which is 330 </a:t>
            </a:r>
            <a:endParaRPr sz="1150">
              <a:solidFill>
                <a:srgbClr val="818181"/>
              </a:solidFill>
            </a:endParaRPr>
          </a:p>
          <a:p>
            <a:pPr marL="139700" marR="139700" lvl="0" indent="0" algn="l" rtl="0">
              <a:spcBef>
                <a:spcPts val="800"/>
              </a:spcBef>
              <a:spcAft>
                <a:spcPts val="0"/>
              </a:spcAft>
              <a:buNone/>
            </a:pPr>
            <a:r>
              <a:rPr lang="en" sz="1350">
                <a:solidFill>
                  <a:srgbClr val="818181"/>
                </a:solidFill>
              </a:rPr>
              <a:t>cm</a:t>
            </a:r>
            <a:r>
              <a:rPr lang="en" sz="950" baseline="30000">
                <a:solidFill>
                  <a:srgbClr val="818181"/>
                </a:solidFill>
              </a:rPr>
              <a:t>3</a:t>
            </a:r>
            <a:r>
              <a:rPr lang="en" sz="1150">
                <a:solidFill>
                  <a:srgbClr val="818181"/>
                </a:solidFill>
              </a:rPr>
              <a:t>, what dimensions, radius and height, must the can have to </a:t>
            </a:r>
            <a:endParaRPr sz="1150">
              <a:solidFill>
                <a:srgbClr val="818181"/>
              </a:solidFill>
            </a:endParaRPr>
          </a:p>
          <a:p>
            <a:pPr marL="139700" marR="139700" lvl="0" indent="0" algn="l" rtl="0">
              <a:spcBef>
                <a:spcPts val="800"/>
              </a:spcBef>
              <a:spcAft>
                <a:spcPts val="0"/>
              </a:spcAft>
              <a:buNone/>
            </a:pPr>
            <a:r>
              <a:rPr lang="en" sz="1150">
                <a:solidFill>
                  <a:srgbClr val="818181"/>
                </a:solidFill>
              </a:rPr>
              <a:t>minimize its surface area?</a:t>
            </a:r>
            <a:endParaRPr sz="1150">
              <a:solidFill>
                <a:srgbClr val="818181"/>
              </a:solidFill>
            </a:endParaRPr>
          </a:p>
          <a:p>
            <a:pPr marL="139700" marR="139700" lvl="0" indent="0" algn="l" rtl="0">
              <a:spcBef>
                <a:spcPts val="800"/>
              </a:spcBef>
              <a:spcAft>
                <a:spcPts val="0"/>
              </a:spcAft>
              <a:buClr>
                <a:schemeClr val="dk1"/>
              </a:buClr>
              <a:buSzPts val="1100"/>
              <a:buFont typeface="Arial"/>
              <a:buNone/>
            </a:pPr>
            <a:endParaRPr sz="1150">
              <a:solidFill>
                <a:srgbClr val="818181"/>
              </a:solidFill>
            </a:endParaRPr>
          </a:p>
          <a:p>
            <a:pPr marL="139700" marR="139700" lvl="0" indent="0" algn="l" rtl="0">
              <a:spcBef>
                <a:spcPts val="800"/>
              </a:spcBef>
              <a:spcAft>
                <a:spcPts val="800"/>
              </a:spcAft>
              <a:buClr>
                <a:schemeClr val="dk1"/>
              </a:buClr>
              <a:buSzPts val="1100"/>
              <a:buFont typeface="Arial"/>
              <a:buNone/>
            </a:pPr>
            <a:r>
              <a:rPr lang="en" sz="1150" u="sng">
                <a:solidFill>
                  <a:srgbClr val="818181"/>
                </a:solidFill>
              </a:rPr>
              <a:t> </a:t>
            </a:r>
            <a:endParaRPr/>
          </a:p>
        </p:txBody>
      </p:sp>
      <p:sp>
        <p:nvSpPr>
          <p:cNvPr id="188" name="Google Shape;188;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cxnSp>
        <p:nvCxnSpPr>
          <p:cNvPr id="189" name="Google Shape;189;p25"/>
          <p:cNvCxnSpPr/>
          <p:nvPr/>
        </p:nvCxnSpPr>
        <p:spPr>
          <a:xfrm>
            <a:off x="762450" y="1814000"/>
            <a:ext cx="0" cy="0"/>
          </a:xfrm>
          <a:prstGeom prst="straightConnector1">
            <a:avLst/>
          </a:prstGeom>
          <a:noFill/>
          <a:ln w="9525" cap="flat" cmpd="sng">
            <a:solidFill>
              <a:schemeClr val="dk2"/>
            </a:solidFill>
            <a:prstDash val="solid"/>
            <a:round/>
            <a:headEnd type="none" w="med" len="med"/>
            <a:tailEnd type="none" w="med" len="med"/>
          </a:ln>
        </p:spPr>
      </p:cxnSp>
      <p:sp>
        <p:nvSpPr>
          <p:cNvPr id="190" name="Google Shape;190;p25"/>
          <p:cNvSpPr txBox="1"/>
          <p:nvPr/>
        </p:nvSpPr>
        <p:spPr>
          <a:xfrm>
            <a:off x="2768500" y="4088875"/>
            <a:ext cx="462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91" name="Google Shape;191;p25"/>
          <p:cNvSpPr txBox="1"/>
          <p:nvPr/>
        </p:nvSpPr>
        <p:spPr>
          <a:xfrm>
            <a:off x="3867825" y="4124950"/>
            <a:ext cx="483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92" name="Google Shape;192;p25"/>
          <p:cNvSpPr txBox="1"/>
          <p:nvPr/>
        </p:nvSpPr>
        <p:spPr>
          <a:xfrm>
            <a:off x="1468575" y="2134950"/>
            <a:ext cx="462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193" name="Google Shape;193;p25"/>
          <p:cNvPicPr preferRelativeResize="0"/>
          <p:nvPr/>
        </p:nvPicPr>
        <p:blipFill>
          <a:blip r:embed="rId3">
            <a:alphaModFix/>
          </a:blip>
          <a:stretch>
            <a:fillRect/>
          </a:stretch>
        </p:blipFill>
        <p:spPr>
          <a:xfrm>
            <a:off x="5047150" y="855450"/>
            <a:ext cx="3571875" cy="4042026"/>
          </a:xfrm>
          <a:prstGeom prst="rect">
            <a:avLst/>
          </a:prstGeom>
          <a:noFill/>
          <a:ln>
            <a:noFill/>
          </a:ln>
        </p:spPr>
      </p:pic>
      <p:sp>
        <p:nvSpPr>
          <p:cNvPr id="194" name="Google Shape;194;p25"/>
          <p:cNvSpPr txBox="1"/>
          <p:nvPr/>
        </p:nvSpPr>
        <p:spPr>
          <a:xfrm>
            <a:off x="6090375" y="928725"/>
            <a:ext cx="3000000" cy="2488500"/>
          </a:xfrm>
          <a:prstGeom prst="rect">
            <a:avLst/>
          </a:prstGeom>
          <a:noFill/>
          <a:ln>
            <a:noFill/>
          </a:ln>
        </p:spPr>
        <p:txBody>
          <a:bodyPr spcFirstLastPara="1" wrap="square" lIns="91425" tIns="91425" rIns="91425" bIns="91425" anchor="ctr" anchorCtr="0">
            <a:noAutofit/>
          </a:bodyPr>
          <a:lstStyle/>
          <a:p>
            <a:pPr marL="139700" marR="139700" lvl="0" indent="0" algn="l" rtl="0">
              <a:lnSpc>
                <a:spcPct val="110000"/>
              </a:lnSpc>
              <a:spcBef>
                <a:spcPts val="1500"/>
              </a:spcBef>
              <a:spcAft>
                <a:spcPts val="0"/>
              </a:spcAft>
              <a:buNone/>
            </a:pPr>
            <a:r>
              <a:rPr lang="en" sz="1800">
                <a:solidFill>
                  <a:srgbClr val="31708F"/>
                </a:solidFill>
                <a:highlight>
                  <a:srgbClr val="D9EDF7"/>
                </a:highlight>
              </a:rPr>
              <a:t> </a:t>
            </a:r>
            <a:endParaRPr sz="1800">
              <a:solidFill>
                <a:srgbClr val="31708F"/>
              </a:solidFill>
              <a:highlight>
                <a:srgbClr val="D9EDF7"/>
              </a:highlight>
            </a:endParaRPr>
          </a:p>
          <a:p>
            <a:pPr marL="139700" marR="139700" lvl="0" indent="0" algn="l" rtl="0">
              <a:lnSpc>
                <a:spcPct val="115000"/>
              </a:lnSpc>
              <a:spcBef>
                <a:spcPts val="800"/>
              </a:spcBef>
              <a:spcAft>
                <a:spcPts val="800"/>
              </a:spcAft>
              <a:buNone/>
            </a:pPr>
            <a:endParaRPr sz="1150">
              <a:solidFill>
                <a:srgbClr val="818181"/>
              </a:solidFill>
            </a:endParaRPr>
          </a:p>
        </p:txBody>
      </p:sp>
      <p:pic>
        <p:nvPicPr>
          <p:cNvPr id="195" name="Google Shape;195;p25" descr="{&quot;backgroundColor&quot;:&quot;#FFFFFF&quot;,&quot;font&quot;:{&quot;size&quot;:11.5,&quot;color&quot;:&quot;#818181&quot;,&quot;family&quot;:&quot;Arial&quot;},&quot;type&quot;:&quot;align*&quot;,&quot;code&quot;:&quot;\\begin{align*}\n\\separator\n{}&amp;={\\text{V-}\\;\\text{volume}\\;\\text{of}\\;\\text{the}\\;\\text{cylinder}\\;\\text{and}\\;\\text{S}\\;\\text{its}\\;\\text{surface}}\\\\\n\\separator\n{V}&amp;={\\pi r^{2}h,\\,S=2\\pi rh+4\\pi r=\\frac{2V}{r}+4\\pi r=S\\left(r\\right)}\\\\\n{S^{\\prime}\\left(r\\right)\\,}&amp;={\\frac{-2V}{r^{2}}+4\\pi=0\\Rightarrow r={\\sqrt[]{\\frac{V}{2\\pi}}}}\t\n\\end{align*}&quot;,&quot;id&quot;:&quot;20&quot;,&quot;aid&quot;:null,&quot;ts&quot;:1663463810163,&quot;cs&quot;:&quot;6bXYkaWE4sPT8KP56+kxoQ==&quot;,&quot;size&quot;:{&quot;width&quot;:395.6666666666667,&quot;height&quot;:133}}"/>
          <p:cNvPicPr preferRelativeResize="0"/>
          <p:nvPr/>
        </p:nvPicPr>
        <p:blipFill>
          <a:blip r:embed="rId4">
            <a:alphaModFix/>
          </a:blip>
          <a:stretch>
            <a:fillRect/>
          </a:stretch>
        </p:blipFill>
        <p:spPr>
          <a:xfrm>
            <a:off x="384915" y="2610275"/>
            <a:ext cx="3768725" cy="1266825"/>
          </a:xfrm>
          <a:prstGeom prst="rect">
            <a:avLst/>
          </a:prstGeom>
          <a:noFill/>
          <a:ln>
            <a:noFill/>
          </a:ln>
        </p:spPr>
      </p:pic>
      <p:sp>
        <p:nvSpPr>
          <p:cNvPr id="196" name="Google Shape;196;p25"/>
          <p:cNvSpPr txBox="1"/>
          <p:nvPr/>
        </p:nvSpPr>
        <p:spPr>
          <a:xfrm>
            <a:off x="362350" y="4105675"/>
            <a:ext cx="463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Distance of a curve from a point</a:t>
            </a:r>
            <a:endParaRPr/>
          </a:p>
        </p:txBody>
      </p:sp>
      <p:sp>
        <p:nvSpPr>
          <p:cNvPr id="203" name="Google Shape;203;p26"/>
          <p:cNvSpPr txBox="1">
            <a:spLocks noGrp="1"/>
          </p:cNvSpPr>
          <p:nvPr>
            <p:ph type="body" idx="1"/>
          </p:nvPr>
        </p:nvSpPr>
        <p:spPr>
          <a:xfrm>
            <a:off x="311700" y="1176550"/>
            <a:ext cx="8520600" cy="3416400"/>
          </a:xfrm>
          <a:prstGeom prst="rect">
            <a:avLst/>
          </a:prstGeom>
        </p:spPr>
        <p:txBody>
          <a:bodyPr spcFirstLastPara="1" wrap="square" lIns="91425" tIns="91425" rIns="91425" bIns="91425" anchor="t" anchorCtr="0">
            <a:normAutofit/>
          </a:bodyPr>
          <a:lstStyle/>
          <a:p>
            <a:pPr marL="139700" marR="139700" lvl="0" indent="0" algn="l" rtl="0">
              <a:spcBef>
                <a:spcPts val="0"/>
              </a:spcBef>
              <a:spcAft>
                <a:spcPts val="0"/>
              </a:spcAft>
              <a:buNone/>
            </a:pPr>
            <a:r>
              <a:rPr lang="en" sz="1150">
                <a:solidFill>
                  <a:srgbClr val="818181"/>
                </a:solidFill>
              </a:rPr>
              <a:t> </a:t>
            </a:r>
            <a:endParaRPr sz="1150">
              <a:solidFill>
                <a:srgbClr val="818181"/>
              </a:solidFill>
            </a:endParaRPr>
          </a:p>
          <a:p>
            <a:pPr marL="139700" marR="139700" lvl="0" indent="0" algn="l" rtl="0">
              <a:spcBef>
                <a:spcPts val="800"/>
              </a:spcBef>
              <a:spcAft>
                <a:spcPts val="0"/>
              </a:spcAft>
              <a:buNone/>
            </a:pPr>
            <a:endParaRPr sz="1150">
              <a:solidFill>
                <a:srgbClr val="818181"/>
              </a:solidFill>
            </a:endParaRPr>
          </a:p>
          <a:p>
            <a:pPr marL="139700" marR="139700" lvl="0" indent="0" algn="l" rtl="0">
              <a:spcBef>
                <a:spcPts val="800"/>
              </a:spcBef>
              <a:spcAft>
                <a:spcPts val="0"/>
              </a:spcAft>
              <a:buNone/>
            </a:pPr>
            <a:r>
              <a:rPr lang="en" sz="1150">
                <a:solidFill>
                  <a:srgbClr val="818181"/>
                </a:solidFill>
              </a:rPr>
              <a:t> Find the smallest distance from point(2,0) to the curve y=sqrt(x)</a:t>
            </a:r>
            <a:endParaRPr sz="1150">
              <a:solidFill>
                <a:srgbClr val="818181"/>
              </a:solidFill>
            </a:endParaRPr>
          </a:p>
          <a:p>
            <a:pPr marL="139700" marR="139700" lvl="0" indent="0" algn="l" rtl="0">
              <a:spcBef>
                <a:spcPts val="800"/>
              </a:spcBef>
              <a:spcAft>
                <a:spcPts val="800"/>
              </a:spcAft>
              <a:buNone/>
            </a:pPr>
            <a:r>
              <a:rPr lang="en" sz="1150">
                <a:solidFill>
                  <a:srgbClr val="818181"/>
                </a:solidFill>
              </a:rPr>
              <a:t>Any point on the curve has coordinates (x,sqrt(x)). So distance d is </a:t>
            </a:r>
            <a:endParaRPr sz="1150">
              <a:solidFill>
                <a:srgbClr val="818181"/>
              </a:solidFill>
            </a:endParaRPr>
          </a:p>
        </p:txBody>
      </p:sp>
      <p:sp>
        <p:nvSpPr>
          <p:cNvPr id="204" name="Google Shape;204;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cxnSp>
        <p:nvCxnSpPr>
          <p:cNvPr id="205" name="Google Shape;205;p26"/>
          <p:cNvCxnSpPr/>
          <p:nvPr/>
        </p:nvCxnSpPr>
        <p:spPr>
          <a:xfrm>
            <a:off x="762450" y="1814000"/>
            <a:ext cx="0" cy="0"/>
          </a:xfrm>
          <a:prstGeom prst="straightConnector1">
            <a:avLst/>
          </a:prstGeom>
          <a:noFill/>
          <a:ln w="9525" cap="flat" cmpd="sng">
            <a:solidFill>
              <a:schemeClr val="dk2"/>
            </a:solidFill>
            <a:prstDash val="solid"/>
            <a:round/>
            <a:headEnd type="none" w="med" len="med"/>
            <a:tailEnd type="none" w="med" len="med"/>
          </a:ln>
        </p:spPr>
      </p:cxnSp>
      <p:sp>
        <p:nvSpPr>
          <p:cNvPr id="206" name="Google Shape;206;p26"/>
          <p:cNvSpPr txBox="1"/>
          <p:nvPr/>
        </p:nvSpPr>
        <p:spPr>
          <a:xfrm>
            <a:off x="2776525" y="2857125"/>
            <a:ext cx="462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07" name="Google Shape;207;p26"/>
          <p:cNvSpPr txBox="1"/>
          <p:nvPr/>
        </p:nvSpPr>
        <p:spPr>
          <a:xfrm>
            <a:off x="2768500" y="4088875"/>
            <a:ext cx="462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08" name="Google Shape;208;p26"/>
          <p:cNvSpPr txBox="1"/>
          <p:nvPr/>
        </p:nvSpPr>
        <p:spPr>
          <a:xfrm>
            <a:off x="3867825" y="4124950"/>
            <a:ext cx="483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209" name="Google Shape;209;p26"/>
          <p:cNvPicPr preferRelativeResize="0"/>
          <p:nvPr/>
        </p:nvPicPr>
        <p:blipFill>
          <a:blip r:embed="rId3">
            <a:alphaModFix/>
          </a:blip>
          <a:stretch>
            <a:fillRect/>
          </a:stretch>
        </p:blipFill>
        <p:spPr>
          <a:xfrm>
            <a:off x="4999225" y="358350"/>
            <a:ext cx="3932826" cy="4698475"/>
          </a:xfrm>
          <a:prstGeom prst="rect">
            <a:avLst/>
          </a:prstGeom>
          <a:noFill/>
          <a:ln>
            <a:noFill/>
          </a:ln>
        </p:spPr>
      </p:pic>
      <p:pic>
        <p:nvPicPr>
          <p:cNvPr id="2" name="Google Shape;197;p25" descr="{&quot;aid&quot;:null,&quot;id&quot;:&quot;33&quot;,&quot;backgroundColor&quot;:&quot;#FFFFFF&quot;,&quot;font&quot;:{&quot;family&quot;:&quot;Arial&quot;,&quot;color&quot;:&quot;#818181&quot;,&quot;size&quot;:11.5},&quot;code&quot;:&quot;\\begin{align*}\n{\\text{Find}\\;\\text{minimum}\\;\\text{distance}\\;\\text{from}\\;=\\text{}\\left(x,{\\sqrt[]{x}}\\right)\\,\\text{to}\\;\\text{(2.0)}}&amp;\\relempty{}\\\\\n{f\\left(x\\right)=\\left(x-2\\right)\\,^{2}}&amp;\\relempty{+{\\sqrt[]{x}}^{2}=x^{2}-3x+4}\\\\\n{f^{\\prime}\\left(x\\right)}&amp;={2x-3=0\\Rightarrow x=3/2}\t\n\\end{align*}&quot;,&quot;type&quot;:&quot;align*&quot;,&quot;ts&quot;:1665147993446,&quot;cs&quot;:&quot;ynJaklB2fPzqiC9bBJeVHQ==&quot;,&quot;size&quot;:{&quot;width&quot;:573,&quot;height&quot;:76}}">
            <a:extLst>
              <a:ext uri="{FF2B5EF4-FFF2-40B4-BE49-F238E27FC236}">
                <a16:creationId xmlns:a16="http://schemas.microsoft.com/office/drawing/2014/main" id="{404C43CC-5990-601A-6F2A-1093F3A87A7B}"/>
              </a:ext>
            </a:extLst>
          </p:cNvPr>
          <p:cNvPicPr preferRelativeResize="0"/>
          <p:nvPr/>
        </p:nvPicPr>
        <p:blipFill>
          <a:blip r:embed="rId4">
            <a:alphaModFix/>
          </a:blip>
          <a:stretch>
            <a:fillRect/>
          </a:stretch>
        </p:blipFill>
        <p:spPr>
          <a:xfrm>
            <a:off x="311700" y="3385450"/>
            <a:ext cx="5003600" cy="723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Mathematical Programming</a:t>
            </a:r>
            <a:endParaRPr/>
          </a:p>
        </p:txBody>
      </p:sp>
      <p:sp>
        <p:nvSpPr>
          <p:cNvPr id="217" name="Google Shape;217;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An MP of defined by one or more objective functions, some constraints and nonnegativity constraints.</a:t>
            </a:r>
            <a:endParaRPr/>
          </a:p>
          <a:p>
            <a:pPr marL="0" lvl="0" indent="0" algn="l" rtl="0">
              <a:spcBef>
                <a:spcPts val="1200"/>
              </a:spcBef>
              <a:spcAft>
                <a:spcPts val="1200"/>
              </a:spcAft>
              <a:buNone/>
            </a:pPr>
            <a:endParaRPr/>
          </a:p>
        </p:txBody>
      </p:sp>
      <p:sp>
        <p:nvSpPr>
          <p:cNvPr id="218" name="Google Shape;218;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pic>
        <p:nvPicPr>
          <p:cNvPr id="219" name="Google Shape;219;p27" descr="{&quot;type&quot;:&quot;align*&quot;,&quot;aid&quot;:null,&quot;code&quot;:&quot;\\begin{align*}\n{f\\left(x,y\\right)}&amp;={x^{3}-3x^{2}y+4xy+6x-7y+8\\implies max}\\\\\n{x^{2}-2xy\\,}&amp;={7,\\,x+y-8\\geqslant0,\\,5x-7y\\leqslant6}\\\\\n{\\,x,y\\geqslant0}&amp;\\relempty{}\\\\\n{}&amp;={\\text{the}\\;\\text{first}\\;\\text{line}\\;\\text{is}\\;\\text{the}\\;\\text{objective}\\;\\text{function}}\\\\\n{\\,\\,\\,\\,\\,\\,\\,\\,\\,\\,\\,\\,\\,\\,\\,\\,\\,\\,\\,\\,\\,\\,\\,\\,\\,\\,\\,\\,\\,\\,\\,\\,\\,\\,\\,\\,\\,\\,\\,\\,\\,\\,\\,\\,\\,\\,\\,\\,\\,\\,\\,\\,\\,\\,\\,\\,\\,\\,\\,\\,\\,\\,\\,\\,\\,\\,\\,\\,\\,\\,\\,\\,\\,\\,\\,\\,\\,\\,\\,\\,\\,\\,\\,\\,\\,\\,\\,\\,}&amp;\\relempty{\\text{next}\\;\\text{line}\\;\\text{contains}\\;\\text{constraints}\\;\\text{to}\\;\\text{satisfy}}\\\\\n{\\text{}}&amp;\\relempty{\\text{the}\\;\\text{last}\\;\\text{line}\\;\\text{is}\\;\\text{nonnegativity}\\;\\text{constraints}}\\\\\n{}&amp;={\\text{If}\\;\\text{all}\\;\\text{functionss}\\;\\text{above}\\;\\text{are}\\;\\text{linear}\\;\\text{then}\\;\\text{we}\\;\\text{call}\\;\\text{it}\\;\\text{an}\\;\\text{LP}\\;\\text{problem}}\\\\\n{\\,}&amp;={\\text{if}\\;\\text{objective}\\;\\text{function}\\;\\text{is}\\;\\text{quadratic}\\;\\text{and}\\;\\text{everything}\\;\\text{else}\\;\\text{is}\\;\\text{linear}}\\\\\n{\\,}&amp;={\\text{then}\\;\\text{we}\\;\\text{call}\\;\\text{it}\\;\\text{Quadratic}\\;\\text{programming.}}\t\n\\end{align*}&quot;,&quot;font&quot;:{&quot;size&quot;:17,&quot;family&quot;:&quot;Arial&quot;,&quot;color&quot;:&quot;#595959&quot;},&quot;backgroundColorModified&quot;:false,&quot;id&quot;:&quot;19&quot;,&quot;backgroundColor&quot;:&quot;#FFFFFF&quot;,&quot;ts&quot;:1663375099436,&quot;cs&quot;:&quot;llLhzhSyFk70P+ejzXe1eQ==&quot;,&quot;size&quot;:{&quot;width&quot;:856,&quot;height&quot;:309}}"/>
          <p:cNvPicPr preferRelativeResize="0"/>
          <p:nvPr/>
        </p:nvPicPr>
        <p:blipFill>
          <a:blip r:embed="rId3">
            <a:alphaModFix/>
          </a:blip>
          <a:stretch>
            <a:fillRect/>
          </a:stretch>
        </p:blipFill>
        <p:spPr>
          <a:xfrm>
            <a:off x="589775" y="2062750"/>
            <a:ext cx="8153400" cy="2943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Mathematical Programming</a:t>
            </a:r>
            <a:endParaRPr/>
          </a:p>
        </p:txBody>
      </p:sp>
      <p:sp>
        <p:nvSpPr>
          <p:cNvPr id="225" name="Google Shape;225;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region that satisfies all constraints is called feasible region. </a:t>
            </a:r>
            <a:endParaRPr/>
          </a:p>
          <a:p>
            <a:pPr marL="0" lvl="0" indent="0" algn="l" rtl="0">
              <a:spcBef>
                <a:spcPts val="1200"/>
              </a:spcBef>
              <a:spcAft>
                <a:spcPts val="1200"/>
              </a:spcAft>
              <a:buNone/>
            </a:pPr>
            <a:endParaRPr/>
          </a:p>
        </p:txBody>
      </p:sp>
      <p:sp>
        <p:nvSpPr>
          <p:cNvPr id="226" name="Google Shape;226;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Mathematical Programming</a:t>
            </a:r>
            <a:endParaRPr/>
          </a:p>
        </p:txBody>
      </p:sp>
      <p:sp>
        <p:nvSpPr>
          <p:cNvPr id="232" name="Google Shape;232;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33" name="Google Shape;233;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
        <p:nvSpPr>
          <p:cNvPr id="234" name="Google Shape;234;p29"/>
          <p:cNvSpPr txBox="1"/>
          <p:nvPr/>
        </p:nvSpPr>
        <p:spPr>
          <a:xfrm>
            <a:off x="3675225" y="1364625"/>
            <a:ext cx="462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Math Prog</a:t>
            </a:r>
            <a:endParaRPr/>
          </a:p>
        </p:txBody>
      </p:sp>
      <p:cxnSp>
        <p:nvCxnSpPr>
          <p:cNvPr id="235" name="Google Shape;235;p29"/>
          <p:cNvCxnSpPr/>
          <p:nvPr/>
        </p:nvCxnSpPr>
        <p:spPr>
          <a:xfrm flipH="1">
            <a:off x="1428550" y="1717700"/>
            <a:ext cx="2118300" cy="585900"/>
          </a:xfrm>
          <a:prstGeom prst="straightConnector1">
            <a:avLst/>
          </a:prstGeom>
          <a:noFill/>
          <a:ln w="9525" cap="flat" cmpd="sng">
            <a:solidFill>
              <a:schemeClr val="dk2"/>
            </a:solidFill>
            <a:prstDash val="solid"/>
            <a:round/>
            <a:headEnd type="none" w="med" len="med"/>
            <a:tailEnd type="none" w="med" len="med"/>
          </a:ln>
        </p:spPr>
      </p:cxnSp>
      <p:sp>
        <p:nvSpPr>
          <p:cNvPr id="236" name="Google Shape;236;p29"/>
          <p:cNvSpPr txBox="1"/>
          <p:nvPr/>
        </p:nvSpPr>
        <p:spPr>
          <a:xfrm>
            <a:off x="1251925" y="2303600"/>
            <a:ext cx="462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Nonconvex</a:t>
            </a:r>
            <a:endParaRPr/>
          </a:p>
        </p:txBody>
      </p:sp>
      <p:cxnSp>
        <p:nvCxnSpPr>
          <p:cNvPr id="237" name="Google Shape;237;p29"/>
          <p:cNvCxnSpPr/>
          <p:nvPr/>
        </p:nvCxnSpPr>
        <p:spPr>
          <a:xfrm>
            <a:off x="3659175" y="1733750"/>
            <a:ext cx="2303100" cy="585900"/>
          </a:xfrm>
          <a:prstGeom prst="straightConnector1">
            <a:avLst/>
          </a:prstGeom>
          <a:noFill/>
          <a:ln w="9525" cap="flat" cmpd="sng">
            <a:solidFill>
              <a:schemeClr val="dk2"/>
            </a:solidFill>
            <a:prstDash val="solid"/>
            <a:round/>
            <a:headEnd type="none" w="med" len="med"/>
            <a:tailEnd type="none" w="med" len="med"/>
          </a:ln>
        </p:spPr>
      </p:cxnSp>
      <p:sp>
        <p:nvSpPr>
          <p:cNvPr id="238" name="Google Shape;238;p29"/>
          <p:cNvSpPr txBox="1"/>
          <p:nvPr/>
        </p:nvSpPr>
        <p:spPr>
          <a:xfrm>
            <a:off x="6010275" y="2335550"/>
            <a:ext cx="3153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Convex</a:t>
            </a:r>
            <a:endParaRPr/>
          </a:p>
        </p:txBody>
      </p:sp>
      <p:cxnSp>
        <p:nvCxnSpPr>
          <p:cNvPr id="239" name="Google Shape;239;p29"/>
          <p:cNvCxnSpPr>
            <a:stCxn id="238" idx="1"/>
          </p:cNvCxnSpPr>
          <p:nvPr/>
        </p:nvCxnSpPr>
        <p:spPr>
          <a:xfrm flipH="1">
            <a:off x="4269075" y="2535650"/>
            <a:ext cx="1741200" cy="289500"/>
          </a:xfrm>
          <a:prstGeom prst="straightConnector1">
            <a:avLst/>
          </a:prstGeom>
          <a:noFill/>
          <a:ln w="9525" cap="flat" cmpd="sng">
            <a:solidFill>
              <a:schemeClr val="dk2"/>
            </a:solidFill>
            <a:prstDash val="solid"/>
            <a:round/>
            <a:headEnd type="none" w="med" len="med"/>
            <a:tailEnd type="none" w="med" len="med"/>
          </a:ln>
        </p:spPr>
      </p:cxnSp>
      <p:sp>
        <p:nvSpPr>
          <p:cNvPr id="240" name="Google Shape;240;p29"/>
          <p:cNvSpPr txBox="1"/>
          <p:nvPr/>
        </p:nvSpPr>
        <p:spPr>
          <a:xfrm>
            <a:off x="3875850" y="2833050"/>
            <a:ext cx="462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Quadratic</a:t>
            </a:r>
            <a:endParaRPr/>
          </a:p>
        </p:txBody>
      </p:sp>
      <p:cxnSp>
        <p:nvCxnSpPr>
          <p:cNvPr id="241" name="Google Shape;241;p29"/>
          <p:cNvCxnSpPr>
            <a:stCxn id="238" idx="1"/>
          </p:cNvCxnSpPr>
          <p:nvPr/>
        </p:nvCxnSpPr>
        <p:spPr>
          <a:xfrm>
            <a:off x="6010275" y="2535650"/>
            <a:ext cx="946800" cy="385800"/>
          </a:xfrm>
          <a:prstGeom prst="straightConnector1">
            <a:avLst/>
          </a:prstGeom>
          <a:noFill/>
          <a:ln w="9525" cap="flat" cmpd="sng">
            <a:solidFill>
              <a:schemeClr val="dk2"/>
            </a:solidFill>
            <a:prstDash val="solid"/>
            <a:round/>
            <a:headEnd type="none" w="med" len="med"/>
            <a:tailEnd type="none" w="med" len="med"/>
          </a:ln>
        </p:spPr>
      </p:cxnSp>
      <p:sp>
        <p:nvSpPr>
          <p:cNvPr id="242" name="Google Shape;242;p29"/>
          <p:cNvSpPr txBox="1"/>
          <p:nvPr/>
        </p:nvSpPr>
        <p:spPr>
          <a:xfrm>
            <a:off x="6965150" y="2945400"/>
            <a:ext cx="219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Linear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Find the largest triangle with the given perimeter</a:t>
            </a:r>
            <a:endParaRPr dirty="0"/>
          </a:p>
        </p:txBody>
      </p:sp>
      <p:sp>
        <p:nvSpPr>
          <p:cNvPr id="249" name="Google Shape;249;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cxnSp>
        <p:nvCxnSpPr>
          <p:cNvPr id="250" name="Google Shape;250;p30"/>
          <p:cNvCxnSpPr/>
          <p:nvPr/>
        </p:nvCxnSpPr>
        <p:spPr>
          <a:xfrm>
            <a:off x="762450" y="1814000"/>
            <a:ext cx="0" cy="0"/>
          </a:xfrm>
          <a:prstGeom prst="straightConnector1">
            <a:avLst/>
          </a:prstGeom>
          <a:noFill/>
          <a:ln w="9525" cap="flat" cmpd="sng">
            <a:solidFill>
              <a:schemeClr val="dk2"/>
            </a:solidFill>
            <a:prstDash val="solid"/>
            <a:round/>
            <a:headEnd type="none" w="med" len="med"/>
            <a:tailEnd type="none" w="med" len="med"/>
          </a:ln>
        </p:spPr>
      </p:cxnSp>
      <p:cxnSp>
        <p:nvCxnSpPr>
          <p:cNvPr id="251" name="Google Shape;251;p30"/>
          <p:cNvCxnSpPr/>
          <p:nvPr/>
        </p:nvCxnSpPr>
        <p:spPr>
          <a:xfrm rot="10800000" flipH="1">
            <a:off x="914925" y="4172950"/>
            <a:ext cx="1829400" cy="16200"/>
          </a:xfrm>
          <a:prstGeom prst="straightConnector1">
            <a:avLst/>
          </a:prstGeom>
          <a:noFill/>
          <a:ln w="9525" cap="flat" cmpd="sng">
            <a:solidFill>
              <a:schemeClr val="dk2"/>
            </a:solidFill>
            <a:prstDash val="solid"/>
            <a:round/>
            <a:headEnd type="none" w="med" len="med"/>
            <a:tailEnd type="none" w="med" len="med"/>
          </a:ln>
        </p:spPr>
      </p:cxnSp>
      <p:sp>
        <p:nvSpPr>
          <p:cNvPr id="252" name="Google Shape;252;p30"/>
          <p:cNvSpPr txBox="1"/>
          <p:nvPr/>
        </p:nvSpPr>
        <p:spPr>
          <a:xfrm>
            <a:off x="2920950" y="2857125"/>
            <a:ext cx="288415"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b</a:t>
            </a:r>
            <a:endParaRPr/>
          </a:p>
        </p:txBody>
      </p:sp>
      <p:cxnSp>
        <p:nvCxnSpPr>
          <p:cNvPr id="253" name="Google Shape;253;p30"/>
          <p:cNvCxnSpPr/>
          <p:nvPr/>
        </p:nvCxnSpPr>
        <p:spPr>
          <a:xfrm rot="10800000">
            <a:off x="449450" y="4197175"/>
            <a:ext cx="513600" cy="0"/>
          </a:xfrm>
          <a:prstGeom prst="straightConnector1">
            <a:avLst/>
          </a:prstGeom>
          <a:noFill/>
          <a:ln w="9525" cap="flat" cmpd="sng">
            <a:solidFill>
              <a:schemeClr val="dk2"/>
            </a:solidFill>
            <a:prstDash val="solid"/>
            <a:round/>
            <a:headEnd type="none" w="med" len="med"/>
            <a:tailEnd type="none" w="med" len="med"/>
          </a:ln>
        </p:spPr>
      </p:cxnSp>
      <p:cxnSp>
        <p:nvCxnSpPr>
          <p:cNvPr id="254" name="Google Shape;254;p30"/>
          <p:cNvCxnSpPr/>
          <p:nvPr/>
        </p:nvCxnSpPr>
        <p:spPr>
          <a:xfrm rot="10800000" flipH="1">
            <a:off x="449525" y="1493125"/>
            <a:ext cx="970800" cy="2688000"/>
          </a:xfrm>
          <a:prstGeom prst="straightConnector1">
            <a:avLst/>
          </a:prstGeom>
          <a:noFill/>
          <a:ln w="9525" cap="flat" cmpd="sng">
            <a:solidFill>
              <a:schemeClr val="dk2"/>
            </a:solidFill>
            <a:prstDash val="solid"/>
            <a:round/>
            <a:headEnd type="none" w="med" len="med"/>
            <a:tailEnd type="none" w="med" len="med"/>
          </a:ln>
        </p:spPr>
      </p:cxnSp>
      <p:cxnSp>
        <p:nvCxnSpPr>
          <p:cNvPr id="255" name="Google Shape;255;p30"/>
          <p:cNvCxnSpPr/>
          <p:nvPr/>
        </p:nvCxnSpPr>
        <p:spPr>
          <a:xfrm>
            <a:off x="1420450" y="1493025"/>
            <a:ext cx="2487600" cy="2728200"/>
          </a:xfrm>
          <a:prstGeom prst="straightConnector1">
            <a:avLst/>
          </a:prstGeom>
          <a:noFill/>
          <a:ln w="9525" cap="flat" cmpd="sng">
            <a:solidFill>
              <a:schemeClr val="dk2"/>
            </a:solidFill>
            <a:prstDash val="solid"/>
            <a:round/>
            <a:headEnd type="none" w="med" len="med"/>
            <a:tailEnd type="none" w="med" len="med"/>
          </a:ln>
        </p:spPr>
      </p:cxnSp>
      <p:cxnSp>
        <p:nvCxnSpPr>
          <p:cNvPr id="256" name="Google Shape;256;p30"/>
          <p:cNvCxnSpPr/>
          <p:nvPr/>
        </p:nvCxnSpPr>
        <p:spPr>
          <a:xfrm>
            <a:off x="2760475" y="4181125"/>
            <a:ext cx="1155600" cy="16200"/>
          </a:xfrm>
          <a:prstGeom prst="straightConnector1">
            <a:avLst/>
          </a:prstGeom>
          <a:noFill/>
          <a:ln w="9525" cap="flat" cmpd="sng">
            <a:solidFill>
              <a:schemeClr val="dk2"/>
            </a:solidFill>
            <a:prstDash val="solid"/>
            <a:round/>
            <a:headEnd type="none" w="med" len="med"/>
            <a:tailEnd type="none" w="med" len="med"/>
          </a:ln>
        </p:spPr>
      </p:cxnSp>
      <p:sp>
        <p:nvSpPr>
          <p:cNvPr id="258" name="Google Shape;258;p30"/>
          <p:cNvSpPr txBox="1"/>
          <p:nvPr/>
        </p:nvSpPr>
        <p:spPr>
          <a:xfrm>
            <a:off x="3867825" y="4124950"/>
            <a:ext cx="483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59" name="Google Shape;259;p30"/>
          <p:cNvSpPr txBox="1"/>
          <p:nvPr/>
        </p:nvSpPr>
        <p:spPr>
          <a:xfrm>
            <a:off x="1468575" y="2134950"/>
            <a:ext cx="462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60" name="Google Shape;260;p30"/>
          <p:cNvSpPr txBox="1"/>
          <p:nvPr/>
        </p:nvSpPr>
        <p:spPr>
          <a:xfrm>
            <a:off x="1725350" y="4172950"/>
            <a:ext cx="298201"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a</a:t>
            </a:r>
            <a:endParaRPr dirty="0"/>
          </a:p>
        </p:txBody>
      </p:sp>
      <p:sp>
        <p:nvSpPr>
          <p:cNvPr id="261" name="Google Shape;261;p30"/>
          <p:cNvSpPr txBox="1"/>
          <p:nvPr/>
        </p:nvSpPr>
        <p:spPr>
          <a:xfrm>
            <a:off x="714075" y="2552225"/>
            <a:ext cx="248975"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c</a:t>
            </a:r>
            <a:endParaRPr dirty="0"/>
          </a:p>
        </p:txBody>
      </p:sp>
      <p:pic>
        <p:nvPicPr>
          <p:cNvPr id="262" name="Google Shape;262;p30" descr="{&quot;id&quot;:&quot;17&quot;,&quot;backgroundColor&quot;:&quot;#FFFFFF&quot;,&quot;font&quot;:{&quot;color&quot;:&quot;#595959&quot;,&quot;family&quot;:&quot;Arial&quot;,&quot;size&quot;:18},&quot;aid&quot;:null,&quot;code&quot;:&quot;\\begin{align*}\n{Heron^{\\prime}s\\,formula\\,A}&amp;={{\\sqrt[]{s\\left(s-a\\right)\\left(s-b\\right)\\left(s-c\\right)}}\\,where\\,a,b,c\\,sidelenght}\\\\\n{\\,and\\,s}&amp;={\\frac{a+b+c}{2},\\,\\,\\min\\,f\\left(a,b,c\\right)=A^{2}=s\\left(s-a\\right)\\left(s-b\\right)\\left(s-c\\right)}\\\\\n{\\,}&amp;={We\\,know\\,\\mu ltiplication\\,of\\,2\\,variables\\,is\\,\\max\\,when\\,each\\,of\\,them\\,is\\,equal.\\,So\\,a=b=c}\\\\\n{}&amp;\\relempty{Yet\\,another\\,method\\,Given\\,a\\,base\\,hieght\\,is\\,the\\,highest\\,when\\,the\\,remia\\ni ng\\,sieds\\,are\\,equal.\\,So\\,so\\,long\\,as\\,2\\,sides\\,are\\,not\\,equal\\,area\\,can\\,be\\,increased.\\,}\t\n\\end{align*}&quot;,&quot;type&quot;:&quot;align*&quot;,&quot;ts&quot;:1663336914107,&quot;cs&quot;:&quot;CIZh0Oylxb5JNo04nDps8g==&quot;,&quot;size&quot;:{&quot;width&quot;:2062,&quot;height&quot;:190}}"/>
          <p:cNvPicPr preferRelativeResize="0"/>
          <p:nvPr/>
        </p:nvPicPr>
        <p:blipFill>
          <a:blip r:embed="rId3">
            <a:alphaModFix/>
          </a:blip>
          <a:stretch>
            <a:fillRect/>
          </a:stretch>
        </p:blipFill>
        <p:spPr>
          <a:xfrm>
            <a:off x="3478446" y="1455124"/>
            <a:ext cx="8976196" cy="24321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Largest rectangle on a half circle</a:t>
            </a:r>
            <a:endParaRPr/>
          </a:p>
        </p:txBody>
      </p:sp>
      <p:sp>
        <p:nvSpPr>
          <p:cNvPr id="268" name="Google Shape;268;p31"/>
          <p:cNvSpPr txBox="1">
            <a:spLocks noGrp="1"/>
          </p:cNvSpPr>
          <p:nvPr>
            <p:ph type="body" idx="1"/>
          </p:nvPr>
        </p:nvSpPr>
        <p:spPr>
          <a:xfrm>
            <a:off x="311700" y="11765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69" name="Google Shape;269;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cxnSp>
        <p:nvCxnSpPr>
          <p:cNvPr id="270" name="Google Shape;270;p31"/>
          <p:cNvCxnSpPr/>
          <p:nvPr/>
        </p:nvCxnSpPr>
        <p:spPr>
          <a:xfrm>
            <a:off x="762450" y="1814000"/>
            <a:ext cx="0" cy="0"/>
          </a:xfrm>
          <a:prstGeom prst="straightConnector1">
            <a:avLst/>
          </a:prstGeom>
          <a:noFill/>
          <a:ln w="9525" cap="flat" cmpd="sng">
            <a:solidFill>
              <a:schemeClr val="dk2"/>
            </a:solidFill>
            <a:prstDash val="solid"/>
            <a:round/>
            <a:headEnd type="none" w="med" len="med"/>
            <a:tailEnd type="none" w="med" len="med"/>
          </a:ln>
        </p:spPr>
      </p:cxnSp>
      <p:sp>
        <p:nvSpPr>
          <p:cNvPr id="271" name="Google Shape;271;p31"/>
          <p:cNvSpPr txBox="1"/>
          <p:nvPr/>
        </p:nvSpPr>
        <p:spPr>
          <a:xfrm>
            <a:off x="2920950" y="2857125"/>
            <a:ext cx="477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72" name="Google Shape;272;p31"/>
          <p:cNvSpPr txBox="1"/>
          <p:nvPr/>
        </p:nvSpPr>
        <p:spPr>
          <a:xfrm>
            <a:off x="1075400" y="1332550"/>
            <a:ext cx="4718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73" name="Google Shape;273;p31"/>
          <p:cNvSpPr txBox="1"/>
          <p:nvPr/>
        </p:nvSpPr>
        <p:spPr>
          <a:xfrm>
            <a:off x="3867825" y="4124950"/>
            <a:ext cx="483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74" name="Google Shape;274;p31"/>
          <p:cNvSpPr txBox="1"/>
          <p:nvPr/>
        </p:nvSpPr>
        <p:spPr>
          <a:xfrm>
            <a:off x="1468575" y="2134950"/>
            <a:ext cx="462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cxnSp>
        <p:nvCxnSpPr>
          <p:cNvPr id="275" name="Google Shape;275;p31"/>
          <p:cNvCxnSpPr>
            <a:stCxn id="268" idx="1"/>
          </p:cNvCxnSpPr>
          <p:nvPr/>
        </p:nvCxnSpPr>
        <p:spPr>
          <a:xfrm>
            <a:off x="311700" y="2884750"/>
            <a:ext cx="2761800" cy="4500"/>
          </a:xfrm>
          <a:prstGeom prst="straightConnector1">
            <a:avLst/>
          </a:prstGeom>
          <a:noFill/>
          <a:ln w="9525" cap="flat" cmpd="sng">
            <a:solidFill>
              <a:schemeClr val="dk2"/>
            </a:solidFill>
            <a:prstDash val="solid"/>
            <a:round/>
            <a:headEnd type="none" w="med" len="med"/>
            <a:tailEnd type="none" w="med" len="med"/>
          </a:ln>
        </p:spPr>
      </p:cxnSp>
      <p:sp>
        <p:nvSpPr>
          <p:cNvPr id="276" name="Google Shape;276;p31"/>
          <p:cNvSpPr/>
          <p:nvPr/>
        </p:nvSpPr>
        <p:spPr>
          <a:xfrm>
            <a:off x="329150" y="1899537"/>
            <a:ext cx="2712175" cy="973650"/>
          </a:xfrm>
          <a:custGeom>
            <a:avLst/>
            <a:gdLst/>
            <a:ahLst/>
            <a:cxnLst/>
            <a:rect l="l" t="t" r="r" b="b"/>
            <a:pathLst>
              <a:path w="108487" h="38946" extrusionOk="0">
                <a:moveTo>
                  <a:pt x="0" y="38946"/>
                </a:moveTo>
                <a:cubicBezTo>
                  <a:pt x="1455" y="34580"/>
                  <a:pt x="5470" y="31540"/>
                  <a:pt x="8024" y="27712"/>
                </a:cubicBezTo>
                <a:cubicBezTo>
                  <a:pt x="18833" y="11507"/>
                  <a:pt x="40417" y="-2325"/>
                  <a:pt x="59700" y="430"/>
                </a:cubicBezTo>
                <a:cubicBezTo>
                  <a:pt x="68607" y="1702"/>
                  <a:pt x="75824" y="8440"/>
                  <a:pt x="84093" y="11985"/>
                </a:cubicBezTo>
                <a:cubicBezTo>
                  <a:pt x="95159" y="16730"/>
                  <a:pt x="105567" y="26944"/>
                  <a:pt x="108487" y="38625"/>
                </a:cubicBezTo>
              </a:path>
            </a:pathLst>
          </a:custGeom>
          <a:noFill/>
          <a:ln w="9525" cap="flat" cmpd="sng">
            <a:solidFill>
              <a:schemeClr val="dk2"/>
            </a:solidFill>
            <a:prstDash val="solid"/>
            <a:round/>
            <a:headEnd type="none" w="med" len="med"/>
            <a:tailEnd type="none" w="med" len="med"/>
          </a:ln>
        </p:spPr>
      </p:sp>
      <p:cxnSp>
        <p:nvCxnSpPr>
          <p:cNvPr id="277" name="Google Shape;277;p31"/>
          <p:cNvCxnSpPr/>
          <p:nvPr/>
        </p:nvCxnSpPr>
        <p:spPr>
          <a:xfrm rot="10800000" flipH="1">
            <a:off x="698275" y="2343600"/>
            <a:ext cx="15900" cy="537600"/>
          </a:xfrm>
          <a:prstGeom prst="straightConnector1">
            <a:avLst/>
          </a:prstGeom>
          <a:noFill/>
          <a:ln w="9525" cap="flat" cmpd="sng">
            <a:solidFill>
              <a:schemeClr val="dk2"/>
            </a:solidFill>
            <a:prstDash val="solid"/>
            <a:round/>
            <a:headEnd type="none" w="med" len="med"/>
            <a:tailEnd type="none" w="med" len="med"/>
          </a:ln>
        </p:spPr>
      </p:cxnSp>
      <p:cxnSp>
        <p:nvCxnSpPr>
          <p:cNvPr id="278" name="Google Shape;278;p31"/>
          <p:cNvCxnSpPr/>
          <p:nvPr/>
        </p:nvCxnSpPr>
        <p:spPr>
          <a:xfrm>
            <a:off x="714300" y="2343575"/>
            <a:ext cx="2014200" cy="24000"/>
          </a:xfrm>
          <a:prstGeom prst="straightConnector1">
            <a:avLst/>
          </a:prstGeom>
          <a:noFill/>
          <a:ln w="9525" cap="flat" cmpd="sng">
            <a:solidFill>
              <a:schemeClr val="dk2"/>
            </a:solidFill>
            <a:prstDash val="solid"/>
            <a:round/>
            <a:headEnd type="none" w="med" len="med"/>
            <a:tailEnd type="none" w="med" len="med"/>
          </a:ln>
        </p:spPr>
      </p:cxnSp>
      <p:cxnSp>
        <p:nvCxnSpPr>
          <p:cNvPr id="279" name="Google Shape;279;p31"/>
          <p:cNvCxnSpPr/>
          <p:nvPr/>
        </p:nvCxnSpPr>
        <p:spPr>
          <a:xfrm>
            <a:off x="2720350" y="2359625"/>
            <a:ext cx="8100" cy="521700"/>
          </a:xfrm>
          <a:prstGeom prst="straightConnector1">
            <a:avLst/>
          </a:prstGeom>
          <a:noFill/>
          <a:ln w="9525" cap="flat" cmpd="sng">
            <a:solidFill>
              <a:schemeClr val="dk2"/>
            </a:solidFill>
            <a:prstDash val="solid"/>
            <a:round/>
            <a:headEnd type="none" w="med" len="med"/>
            <a:tailEnd type="none" w="med" len="med"/>
          </a:ln>
        </p:spPr>
      </p:cxnSp>
      <p:sp>
        <p:nvSpPr>
          <p:cNvPr id="280" name="Google Shape;280;p31"/>
          <p:cNvSpPr txBox="1"/>
          <p:nvPr/>
        </p:nvSpPr>
        <p:spPr>
          <a:xfrm>
            <a:off x="232850" y="2816025"/>
            <a:ext cx="4718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a:t>
            </a:r>
            <a:endParaRPr/>
          </a:p>
        </p:txBody>
      </p:sp>
      <p:sp>
        <p:nvSpPr>
          <p:cNvPr id="281" name="Google Shape;281;p31"/>
          <p:cNvSpPr txBox="1"/>
          <p:nvPr/>
        </p:nvSpPr>
        <p:spPr>
          <a:xfrm>
            <a:off x="618000" y="2837100"/>
            <a:ext cx="4718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B</a:t>
            </a:r>
            <a:endParaRPr/>
          </a:p>
        </p:txBody>
      </p:sp>
      <p:sp>
        <p:nvSpPr>
          <p:cNvPr id="282" name="Google Shape;282;p31"/>
          <p:cNvSpPr txBox="1"/>
          <p:nvPr/>
        </p:nvSpPr>
        <p:spPr>
          <a:xfrm>
            <a:off x="2664200" y="2856000"/>
            <a:ext cx="462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a:t>
            </a:r>
            <a:endParaRPr/>
          </a:p>
        </p:txBody>
      </p:sp>
      <p:sp>
        <p:nvSpPr>
          <p:cNvPr id="283" name="Google Shape;283;p31"/>
          <p:cNvSpPr txBox="1"/>
          <p:nvPr/>
        </p:nvSpPr>
        <p:spPr>
          <a:xfrm>
            <a:off x="3025275" y="2807850"/>
            <a:ext cx="462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D</a:t>
            </a:r>
            <a:endParaRPr/>
          </a:p>
        </p:txBody>
      </p:sp>
      <p:sp>
        <p:nvSpPr>
          <p:cNvPr id="284" name="Google Shape;284;p31"/>
          <p:cNvSpPr txBox="1"/>
          <p:nvPr/>
        </p:nvSpPr>
        <p:spPr>
          <a:xfrm>
            <a:off x="537775" y="2047575"/>
            <a:ext cx="462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E</a:t>
            </a:r>
            <a:endParaRPr/>
          </a:p>
        </p:txBody>
      </p:sp>
      <p:sp>
        <p:nvSpPr>
          <p:cNvPr id="285" name="Google Shape;285;p31"/>
          <p:cNvSpPr txBox="1"/>
          <p:nvPr/>
        </p:nvSpPr>
        <p:spPr>
          <a:xfrm>
            <a:off x="2720350" y="2214050"/>
            <a:ext cx="462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a:t>
            </a:r>
            <a:endParaRPr/>
          </a:p>
        </p:txBody>
      </p:sp>
      <p:cxnSp>
        <p:nvCxnSpPr>
          <p:cNvPr id="286" name="Google Shape;286;p31"/>
          <p:cNvCxnSpPr/>
          <p:nvPr/>
        </p:nvCxnSpPr>
        <p:spPr>
          <a:xfrm>
            <a:off x="1717325" y="1910275"/>
            <a:ext cx="0" cy="978900"/>
          </a:xfrm>
          <a:prstGeom prst="straightConnector1">
            <a:avLst/>
          </a:prstGeom>
          <a:noFill/>
          <a:ln w="9525" cap="flat" cmpd="sng">
            <a:solidFill>
              <a:schemeClr val="dk2"/>
            </a:solidFill>
            <a:prstDash val="solid"/>
            <a:round/>
            <a:headEnd type="none" w="med" len="med"/>
            <a:tailEnd type="none" w="med" len="med"/>
          </a:ln>
        </p:spPr>
      </p:cxnSp>
      <p:sp>
        <p:nvSpPr>
          <p:cNvPr id="287" name="Google Shape;287;p31"/>
          <p:cNvSpPr txBox="1"/>
          <p:nvPr/>
        </p:nvSpPr>
        <p:spPr>
          <a:xfrm>
            <a:off x="1588950" y="2837100"/>
            <a:ext cx="462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O</a:t>
            </a:r>
            <a:endParaRPr/>
          </a:p>
        </p:txBody>
      </p:sp>
      <p:sp>
        <p:nvSpPr>
          <p:cNvPr id="288" name="Google Shape;288;p31"/>
          <p:cNvSpPr txBox="1"/>
          <p:nvPr/>
        </p:nvSpPr>
        <p:spPr>
          <a:xfrm>
            <a:off x="1757450" y="2480000"/>
            <a:ext cx="462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r</a:t>
            </a:r>
            <a:endParaRPr/>
          </a:p>
        </p:txBody>
      </p:sp>
      <p:sp>
        <p:nvSpPr>
          <p:cNvPr id="289" name="Google Shape;289;p31"/>
          <p:cNvSpPr txBox="1"/>
          <p:nvPr/>
        </p:nvSpPr>
        <p:spPr>
          <a:xfrm>
            <a:off x="1091450" y="2791950"/>
            <a:ext cx="462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x</a:t>
            </a:r>
            <a:endParaRPr/>
          </a:p>
        </p:txBody>
      </p:sp>
      <p:sp>
        <p:nvSpPr>
          <p:cNvPr id="290" name="Google Shape;290;p31"/>
          <p:cNvSpPr txBox="1"/>
          <p:nvPr/>
        </p:nvSpPr>
        <p:spPr>
          <a:xfrm>
            <a:off x="722325" y="2419825"/>
            <a:ext cx="462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y</a:t>
            </a:r>
            <a:endParaRPr/>
          </a:p>
        </p:txBody>
      </p:sp>
      <p:pic>
        <p:nvPicPr>
          <p:cNvPr id="291" name="Google Shape;291;p31" descr="{&quot;id&quot;:&quot;18&quot;,&quot;aid&quot;:null,&quot;code&quot;:&quot;\\begin{align*}\n{BEFC}&amp;={BC.BE=2OB.BE=2xy\\,\\max,\\,}\\\\\n{x^{2}+y^{2}=r^{2}\\,,\\,f\\left(x,y\\right)=xy,\\,y={\\sqrt[]{r^{2}-x^{2}}}}&amp;\\relempty{}\\\\\n{f_{1}\\left(x\\right)}&amp;={x{\\sqrt[]{r^{2}-x^{2}}}}\\\\\n{\\,f_{1}^{\\prime}\\left(x\\right)}&amp;={{\\sqrt[]{r^{2}-x^{2}}}-\\frac{2x^{2}}{{\\sqrt[]{r^{2}-x^{2}}}}=0\\,}\\\\\n{\\,\\implies r^{2}-x^{2}}&amp;={2x^{2}\\implies x={\\sqrt[]{\\frac{r}{3}}}}\t\n\\end{align*}&quot;,&quot;type&quot;:&quot;align*&quot;,&quot;backgroundColor&quot;:&quot;#FFFFFF&quot;,&quot;font&quot;:{&quot;family&quot;:&quot;Arial&quot;,&quot;size&quot;:18,&quot;color&quot;:&quot;#595959&quot;},&quot;ts&quot;:1663338579916,&quot;cs&quot;:&quot;IfEoXYUfd0meIM6zZh84fA==&quot;,&quot;size&quot;:{&quot;width&quot;:935,&quot;height&quot;:279}}"/>
          <p:cNvPicPr preferRelativeResize="0"/>
          <p:nvPr/>
        </p:nvPicPr>
        <p:blipFill>
          <a:blip r:embed="rId3">
            <a:alphaModFix/>
          </a:blip>
          <a:stretch>
            <a:fillRect/>
          </a:stretch>
        </p:blipFill>
        <p:spPr>
          <a:xfrm>
            <a:off x="-39950" y="1326450"/>
            <a:ext cx="11054400" cy="2212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ctr" rtl="0">
              <a:lnSpc>
                <a:spcPct val="115000"/>
              </a:lnSpc>
              <a:spcBef>
                <a:spcPts val="0"/>
              </a:spcBef>
              <a:spcAft>
                <a:spcPts val="0"/>
              </a:spcAft>
              <a:buClr>
                <a:schemeClr val="dk1"/>
              </a:buClr>
              <a:buSzPct val="57894"/>
              <a:buFont typeface="Arial"/>
              <a:buNone/>
            </a:pPr>
            <a:r>
              <a:rPr lang="en" sz="1900"/>
              <a:t>Optimization using calculus</a:t>
            </a:r>
            <a:endParaRPr/>
          </a:p>
        </p:txBody>
      </p:sp>
      <p:sp>
        <p:nvSpPr>
          <p:cNvPr id="297" name="Google Shape;297;p32"/>
          <p:cNvSpPr txBox="1">
            <a:spLocks noGrp="1"/>
          </p:cNvSpPr>
          <p:nvPr>
            <p:ph type="body" idx="1"/>
          </p:nvPr>
        </p:nvSpPr>
        <p:spPr>
          <a:xfrm>
            <a:off x="311700" y="1152475"/>
            <a:ext cx="8330276" cy="3991025"/>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 sz="1900" dirty="0">
                <a:solidFill>
                  <a:schemeClr val="dk1"/>
                </a:solidFill>
              </a:rPr>
              <a:t>3. Let ABCD be a large rectangular building of length l and width w. Inside this building there is a room of length p and width q but located symmetrically with corridor of width </a:t>
            </a:r>
            <a:r>
              <a:rPr lang="en" sz="1900" dirty="0">
                <a:solidFill>
                  <a:schemeClr val="dk1"/>
                </a:solidFill>
                <a:latin typeface="Cambria Math"/>
                <a:ea typeface="Cambria Math"/>
                <a:cs typeface="Cambria Math"/>
                <a:sym typeface="Cambria Math"/>
              </a:rPr>
              <a:t>                </a:t>
            </a:r>
            <a:r>
              <a:rPr lang="en" sz="1900" dirty="0">
                <a:solidFill>
                  <a:schemeClr val="dk1"/>
                </a:solidFill>
              </a:rPr>
              <a:t>        The problem is to determine the largest length of a stick that can be crawled along the corridor through the corners. Let any such stick has endpoints in the corner as </a:t>
            </a:r>
            <a:r>
              <a:rPr lang="en" sz="1900" dirty="0">
                <a:solidFill>
                  <a:schemeClr val="dk1"/>
                </a:solidFill>
                <a:latin typeface="Cambria Math"/>
                <a:ea typeface="Cambria Math"/>
                <a:cs typeface="Cambria Math"/>
                <a:sym typeface="Cambria Math"/>
              </a:rPr>
              <a:t>s,0</a:t>
            </a:r>
            <a:r>
              <a:rPr lang="en" sz="1900" dirty="0">
                <a:solidFill>
                  <a:schemeClr val="dk1"/>
                </a:solidFill>
              </a:rPr>
              <a:t> and </a:t>
            </a:r>
            <a:r>
              <a:rPr lang="en" sz="1900" dirty="0">
                <a:solidFill>
                  <a:schemeClr val="dk1"/>
                </a:solidFill>
                <a:latin typeface="Cambria Math"/>
                <a:ea typeface="Cambria Math"/>
                <a:cs typeface="Cambria Math"/>
                <a:sym typeface="Cambria Math"/>
              </a:rPr>
              <a:t>(0,t)</a:t>
            </a:r>
            <a:r>
              <a:rPr lang="en" sz="1900" dirty="0">
                <a:solidFill>
                  <a:schemeClr val="dk1"/>
                </a:solidFill>
              </a:rPr>
              <a:t> making its length equalling              . </a:t>
            </a:r>
            <a:r>
              <a:rPr lang="en" sz="1900" dirty="0">
                <a:solidFill>
                  <a:schemeClr val="dk1"/>
                </a:solidFill>
                <a:latin typeface="Cambria Math"/>
                <a:ea typeface="Cambria Math"/>
                <a:cs typeface="Cambria Math"/>
                <a:sym typeface="Cambria Math"/>
              </a:rPr>
              <a:t> </a:t>
            </a:r>
            <a:r>
              <a:rPr lang="en" sz="1900" dirty="0">
                <a:solidFill>
                  <a:schemeClr val="dk1"/>
                </a:solidFill>
              </a:rPr>
              <a:t> The equation of such a line can be written as</a:t>
            </a:r>
            <a:endParaRPr sz="19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9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900" dirty="0">
              <a:solidFill>
                <a:schemeClr val="dk1"/>
              </a:solidFill>
            </a:endParaRPr>
          </a:p>
          <a:p>
            <a:pPr marL="0" lvl="0" indent="0" algn="l" rtl="0">
              <a:lnSpc>
                <a:spcPct val="115000"/>
              </a:lnSpc>
              <a:spcBef>
                <a:spcPts val="0"/>
              </a:spcBef>
              <a:spcAft>
                <a:spcPts val="0"/>
              </a:spcAft>
              <a:buNone/>
            </a:pPr>
            <a:r>
              <a:rPr lang="en" sz="1900" dirty="0">
                <a:solidFill>
                  <a:schemeClr val="dk1"/>
                </a:solidFill>
              </a:rPr>
              <a:t>This equation must satisfy lower left corner of the red rectangle for the stick to be of the largest length. So</a:t>
            </a:r>
            <a:endParaRPr sz="19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900" dirty="0">
              <a:solidFill>
                <a:schemeClr val="dk1"/>
              </a:solidFill>
            </a:endParaRPr>
          </a:p>
        </p:txBody>
      </p:sp>
      <p:sp>
        <p:nvSpPr>
          <p:cNvPr id="298" name="Google Shape;298;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pic>
        <p:nvPicPr>
          <p:cNvPr id="299" name="Google Shape;299;p32" descr="{&quot;id&quot;:&quot;2&quot;,&quot;aid&quot;:null,&quot;type&quot;:&quot;$$&quot;,&quot;backgroundColor&quot;:&quot;#FFFFFF&quot;,&quot;font&quot;:{&quot;size&quot;:19,&quot;color&quot;:&quot;#000000&quot;,&quot;family&quot;:&quot;Cambria Math&quot;},&quot;code&quot;:&quot;$$\\frac{l-p}{2}=\\frac{w-q}{2}.\\,$$&quot;,&quot;ts&quot;:1663217714212,&quot;cs&quot;:&quot;vCh+iZg2dZNbSHSiF5NW+Q==&quot;,&quot;size&quot;:{&quot;width&quot;:172.5,&quot;height&quot;:52.833333333333336}}"/>
          <p:cNvPicPr preferRelativeResize="0"/>
          <p:nvPr/>
        </p:nvPicPr>
        <p:blipFill>
          <a:blip r:embed="rId3">
            <a:alphaModFix/>
          </a:blip>
          <a:stretch>
            <a:fillRect/>
          </a:stretch>
        </p:blipFill>
        <p:spPr>
          <a:xfrm>
            <a:off x="4476838" y="1908360"/>
            <a:ext cx="868650" cy="365300"/>
          </a:xfrm>
          <a:prstGeom prst="rect">
            <a:avLst/>
          </a:prstGeom>
          <a:noFill/>
          <a:ln>
            <a:noFill/>
          </a:ln>
        </p:spPr>
      </p:pic>
      <p:pic>
        <p:nvPicPr>
          <p:cNvPr id="300" name="Google Shape;300;p32" descr="{&quot;type&quot;:&quot;$$&quot;,&quot;code&quot;:&quot;$$s^{2}+t^{2}$$&quot;,&quot;id&quot;:&quot;3&quot;,&quot;aid&quot;:null,&quot;backgroundColor&quot;:&quot;#FFFFFF&quot;,&quot;font&quot;:{&quot;size&quot;:19,&quot;family&quot;:&quot;Arial&quot;,&quot;color&quot;:&quot;#000000&quot;},&quot;ts&quot;:1663217849457,&quot;cs&quot;:&quot;QAm0PFStvDzXMHktI7tkJQ==&quot;,&quot;size&quot;:{&quot;width&quot;:81,&quot;height&quot;:28.833333333333332}}"/>
          <p:cNvPicPr preferRelativeResize="0"/>
          <p:nvPr/>
        </p:nvPicPr>
        <p:blipFill>
          <a:blip r:embed="rId4">
            <a:alphaModFix/>
          </a:blip>
          <a:stretch>
            <a:fillRect/>
          </a:stretch>
        </p:blipFill>
        <p:spPr>
          <a:xfrm>
            <a:off x="4411709" y="2919548"/>
            <a:ext cx="771525" cy="274638"/>
          </a:xfrm>
          <a:prstGeom prst="rect">
            <a:avLst/>
          </a:prstGeom>
          <a:noFill/>
          <a:ln>
            <a:noFill/>
          </a:ln>
        </p:spPr>
      </p:pic>
      <p:pic>
        <p:nvPicPr>
          <p:cNvPr id="301" name="Google Shape;301;p32" descr="{&quot;font&quot;:{&quot;color&quot;:&quot;#000000&quot;,&quot;family&quot;:&quot;Arial&quot;,&quot;size&quot;:19},&quot;code&quot;:&quot;$$\\frac{x}{s}+\\frac{y}{t}=1$$&quot;,&quot;backgroundColor&quot;:&quot;#FFFFFF&quot;,&quot;type&quot;:&quot;$$&quot;,&quot;id&quot;:&quot;4&quot;,&quot;aid&quot;:null,&quot;ts&quot;:1663218218557,&quot;cs&quot;:&quot;PD/O5CM0Zh9E6bb4xOp88w==&quot;,&quot;size&quot;:{&quot;width&quot;:143,&quot;height&quot;:54}}"/>
          <p:cNvPicPr preferRelativeResize="0"/>
          <p:nvPr/>
        </p:nvPicPr>
        <p:blipFill>
          <a:blip r:embed="rId5">
            <a:alphaModFix/>
          </a:blip>
          <a:stretch>
            <a:fillRect/>
          </a:stretch>
        </p:blipFill>
        <p:spPr>
          <a:xfrm>
            <a:off x="2601203" y="3272659"/>
            <a:ext cx="1362075" cy="514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Mathematical Programming</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15000"/>
              </a:lnSpc>
              <a:spcBef>
                <a:spcPts val="800"/>
              </a:spcBef>
              <a:spcAft>
                <a:spcPts val="0"/>
              </a:spcAft>
              <a:buClr>
                <a:schemeClr val="dk1"/>
              </a:buClr>
              <a:buSzPts val="1100"/>
              <a:buFont typeface="Arial"/>
              <a:buNone/>
            </a:pPr>
            <a:r>
              <a:rPr lang="en" sz="1700">
                <a:solidFill>
                  <a:srgbClr val="202124"/>
                </a:solidFill>
              </a:rPr>
              <a:t>Mathematical programming refers to </a:t>
            </a:r>
            <a:r>
              <a:rPr lang="en" sz="1700" b="1">
                <a:solidFill>
                  <a:srgbClr val="202124"/>
                </a:solidFill>
              </a:rPr>
              <a:t>mathematical models used to solve problems such as decision problems</a:t>
            </a:r>
            <a:r>
              <a:rPr lang="en" sz="1700">
                <a:solidFill>
                  <a:srgbClr val="202124"/>
                </a:solidFill>
              </a:rPr>
              <a:t>. The terms are meant to contrast with computer programming which solves such problems by implementing algorithms which may be designed specifically for a given problem.</a:t>
            </a:r>
            <a:endParaRPr sz="1700">
              <a:solidFill>
                <a:srgbClr val="202124"/>
              </a:solidFill>
            </a:endParaRPr>
          </a:p>
          <a:p>
            <a:pPr marL="0" lvl="0" indent="0" algn="l" rtl="0">
              <a:spcBef>
                <a:spcPts val="0"/>
              </a:spcBef>
              <a:spcAft>
                <a:spcPts val="1200"/>
              </a:spcAft>
              <a:buNone/>
            </a:pPr>
            <a:endParaRPr/>
          </a:p>
        </p:txBody>
      </p:sp>
      <p:sp>
        <p:nvSpPr>
          <p:cNvPr id="63" name="Google Shape;6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ctr" rtl="0">
              <a:lnSpc>
                <a:spcPct val="115000"/>
              </a:lnSpc>
              <a:spcBef>
                <a:spcPts val="0"/>
              </a:spcBef>
              <a:spcAft>
                <a:spcPts val="0"/>
              </a:spcAft>
              <a:buClr>
                <a:schemeClr val="dk1"/>
              </a:buClr>
              <a:buSzPct val="57894"/>
              <a:buFont typeface="Arial"/>
              <a:buNone/>
            </a:pPr>
            <a:r>
              <a:rPr lang="en" sz="1900"/>
              <a:t>Optimization using calculus</a:t>
            </a:r>
            <a:endParaRPr/>
          </a:p>
        </p:txBody>
      </p:sp>
      <p:sp>
        <p:nvSpPr>
          <p:cNvPr id="307" name="Google Shape;307;p33"/>
          <p:cNvSpPr txBox="1">
            <a:spLocks noGrp="1"/>
          </p:cNvSpPr>
          <p:nvPr>
            <p:ph type="body" idx="1"/>
          </p:nvPr>
        </p:nvSpPr>
        <p:spPr>
          <a:xfrm>
            <a:off x="311700" y="1132275"/>
            <a:ext cx="8520600" cy="63630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endParaRPr sz="1900">
              <a:solidFill>
                <a:schemeClr val="dk1"/>
              </a:solidFill>
              <a:latin typeface="Cambria Math"/>
              <a:ea typeface="Cambria Math"/>
              <a:cs typeface="Cambria Math"/>
              <a:sym typeface="Cambria Math"/>
            </a:endParaRPr>
          </a:p>
          <a:p>
            <a:pPr marL="0" lvl="0" indent="0" algn="l" rtl="0">
              <a:lnSpc>
                <a:spcPct val="115000"/>
              </a:lnSpc>
              <a:spcBef>
                <a:spcPts val="0"/>
              </a:spcBef>
              <a:spcAft>
                <a:spcPts val="0"/>
              </a:spcAft>
              <a:buClr>
                <a:schemeClr val="dk1"/>
              </a:buClr>
              <a:buSzPts val="1100"/>
              <a:buFont typeface="Arial"/>
              <a:buNone/>
            </a:pPr>
            <a:endParaRPr sz="1900">
              <a:solidFill>
                <a:schemeClr val="dk1"/>
              </a:solidFill>
              <a:latin typeface="Cambria Math"/>
              <a:ea typeface="Cambria Math"/>
              <a:cs typeface="Cambria Math"/>
              <a:sym typeface="Cambria Math"/>
            </a:endParaRPr>
          </a:p>
          <a:p>
            <a:pPr marL="0" lvl="0" indent="0" algn="l" rtl="0">
              <a:lnSpc>
                <a:spcPct val="115000"/>
              </a:lnSpc>
              <a:spcBef>
                <a:spcPts val="0"/>
              </a:spcBef>
              <a:spcAft>
                <a:spcPts val="0"/>
              </a:spcAft>
              <a:buClr>
                <a:schemeClr val="dk1"/>
              </a:buClr>
              <a:buSzPts val="1100"/>
              <a:buFont typeface="Arial"/>
              <a:buNone/>
            </a:pPr>
            <a:r>
              <a:rPr lang="en" sz="1900">
                <a:solidFill>
                  <a:schemeClr val="dk1"/>
                </a:solidFill>
                <a:latin typeface="Cambria Math"/>
                <a:ea typeface="Cambria Math"/>
                <a:cs typeface="Cambria Math"/>
                <a:sym typeface="Cambria Math"/>
              </a:rPr>
              <a:t> </a:t>
            </a:r>
            <a:r>
              <a:rPr lang="en" sz="1900">
                <a:solidFill>
                  <a:schemeClr val="dk1"/>
                </a:solidFill>
              </a:rPr>
              <a:t>So our optimization problem is to maximize</a:t>
            </a:r>
            <a:endParaRPr sz="19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900">
                <a:solidFill>
                  <a:schemeClr val="dk1"/>
                </a:solidFill>
                <a:latin typeface="Cambria Math"/>
                <a:ea typeface="Cambria Math"/>
                <a:cs typeface="Cambria Math"/>
                <a:sym typeface="Cambria Math"/>
              </a:rPr>
              <a:t>                                          </a:t>
            </a:r>
            <a:r>
              <a:rPr lang="en" sz="1900">
                <a:solidFill>
                  <a:schemeClr val="dk1"/>
                </a:solidFill>
              </a:rPr>
              <a:t>Subject to </a:t>
            </a:r>
            <a:endParaRPr sz="19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900">
                <a:solidFill>
                  <a:schemeClr val="dk1"/>
                </a:solidFill>
              </a:rPr>
              <a:t> So this is a constrained optimization problem. We can express </a:t>
            </a:r>
            <a:r>
              <a:rPr lang="en" sz="1900">
                <a:solidFill>
                  <a:schemeClr val="dk1"/>
                </a:solidFill>
                <a:latin typeface="Cambria Math"/>
                <a:ea typeface="Cambria Math"/>
                <a:cs typeface="Cambria Math"/>
                <a:sym typeface="Cambria Math"/>
              </a:rPr>
              <a:t> </a:t>
            </a:r>
            <a:r>
              <a:rPr lang="en" sz="1900">
                <a:solidFill>
                  <a:schemeClr val="dk1"/>
                </a:solidFill>
              </a:rPr>
              <a:t>  </a:t>
            </a:r>
            <a:endParaRPr sz="19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900">
                <a:solidFill>
                  <a:schemeClr val="dk1"/>
                </a:solidFill>
              </a:rPr>
              <a:t>Putting the value of t in the formula for </a:t>
            </a:r>
            <a:endParaRPr sz="19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900">
              <a:solidFill>
                <a:schemeClr val="dk1"/>
              </a:solidFill>
              <a:latin typeface="Cambria Math"/>
              <a:ea typeface="Cambria Math"/>
              <a:cs typeface="Cambria Math"/>
              <a:sym typeface="Cambria Math"/>
            </a:endParaRPr>
          </a:p>
          <a:p>
            <a:pPr marL="0" lvl="0" indent="0" algn="l" rtl="0">
              <a:lnSpc>
                <a:spcPct val="115000"/>
              </a:lnSpc>
              <a:spcBef>
                <a:spcPts val="0"/>
              </a:spcBef>
              <a:spcAft>
                <a:spcPts val="0"/>
              </a:spcAft>
              <a:buClr>
                <a:schemeClr val="dk1"/>
              </a:buClr>
              <a:buSzPts val="1100"/>
              <a:buFont typeface="Arial"/>
              <a:buNone/>
            </a:pPr>
            <a:endParaRPr sz="1900">
              <a:solidFill>
                <a:schemeClr val="dk1"/>
              </a:solidFill>
              <a:latin typeface="Cambria Math"/>
              <a:ea typeface="Cambria Math"/>
              <a:cs typeface="Cambria Math"/>
              <a:sym typeface="Cambria Math"/>
            </a:endParaRPr>
          </a:p>
          <a:p>
            <a:pPr marL="0" lvl="0" indent="0" algn="l" rtl="0">
              <a:lnSpc>
                <a:spcPct val="115000"/>
              </a:lnSpc>
              <a:spcBef>
                <a:spcPts val="0"/>
              </a:spcBef>
              <a:spcAft>
                <a:spcPts val="0"/>
              </a:spcAft>
              <a:buClr>
                <a:schemeClr val="dk1"/>
              </a:buClr>
              <a:buSzPts val="1100"/>
              <a:buFont typeface="Arial"/>
              <a:buNone/>
            </a:pPr>
            <a:endParaRPr sz="1900">
              <a:solidFill>
                <a:schemeClr val="dk1"/>
              </a:solidFill>
              <a:latin typeface="Cambria Math"/>
              <a:ea typeface="Cambria Math"/>
              <a:cs typeface="Cambria Math"/>
              <a:sym typeface="Cambria Math"/>
            </a:endParaRPr>
          </a:p>
          <a:p>
            <a:pPr marL="0" lvl="0" indent="0" algn="l" rtl="0">
              <a:lnSpc>
                <a:spcPct val="115000"/>
              </a:lnSpc>
              <a:spcBef>
                <a:spcPts val="0"/>
              </a:spcBef>
              <a:spcAft>
                <a:spcPts val="0"/>
              </a:spcAft>
              <a:buClr>
                <a:schemeClr val="dk1"/>
              </a:buClr>
              <a:buSzPts val="1100"/>
              <a:buFont typeface="Arial"/>
              <a:buNone/>
            </a:pPr>
            <a:r>
              <a:rPr lang="en" sz="1900">
                <a:solidFill>
                  <a:schemeClr val="dk1"/>
                </a:solidFill>
                <a:latin typeface="Cambria Math"/>
                <a:ea typeface="Cambria Math"/>
                <a:cs typeface="Cambria Math"/>
                <a:sym typeface="Cambria Math"/>
              </a:rPr>
              <a:t> </a:t>
            </a:r>
            <a:endParaRPr sz="19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900">
                <a:solidFill>
                  <a:schemeClr val="dk1"/>
                </a:solidFill>
                <a:latin typeface="Cambria Math"/>
                <a:ea typeface="Cambria Math"/>
                <a:cs typeface="Cambria Math"/>
                <a:sym typeface="Cambria Math"/>
              </a:rPr>
              <a:t> </a:t>
            </a:r>
            <a:endParaRPr sz="1900">
              <a:solidFill>
                <a:schemeClr val="dk1"/>
              </a:solidFill>
              <a:latin typeface="Cambria Math"/>
              <a:ea typeface="Cambria Math"/>
              <a:cs typeface="Cambria Math"/>
              <a:sym typeface="Cambria Math"/>
            </a:endParaRPr>
          </a:p>
          <a:p>
            <a:pPr marL="0" lvl="0" indent="0" algn="l" rtl="0">
              <a:lnSpc>
                <a:spcPct val="115000"/>
              </a:lnSpc>
              <a:spcBef>
                <a:spcPts val="0"/>
              </a:spcBef>
              <a:spcAft>
                <a:spcPts val="0"/>
              </a:spcAft>
              <a:buClr>
                <a:schemeClr val="dk1"/>
              </a:buClr>
              <a:buSzPts val="1100"/>
              <a:buFont typeface="Arial"/>
              <a:buNone/>
            </a:pPr>
            <a:endParaRPr sz="1900">
              <a:solidFill>
                <a:schemeClr val="dk1"/>
              </a:solidFill>
              <a:latin typeface="Cambria Math"/>
              <a:ea typeface="Cambria Math"/>
              <a:cs typeface="Cambria Math"/>
              <a:sym typeface="Cambria Math"/>
            </a:endParaRPr>
          </a:p>
          <a:p>
            <a:pPr marL="0" lvl="0" indent="0" algn="l" rtl="0">
              <a:spcBef>
                <a:spcPts val="0"/>
              </a:spcBef>
              <a:spcAft>
                <a:spcPts val="1200"/>
              </a:spcAft>
              <a:buNone/>
            </a:pPr>
            <a:endParaRPr/>
          </a:p>
        </p:txBody>
      </p:sp>
      <p:sp>
        <p:nvSpPr>
          <p:cNvPr id="308" name="Google Shape;308;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
        <p:nvSpPr>
          <p:cNvPr id="309" name="Google Shape;309;p33"/>
          <p:cNvSpPr txBox="1"/>
          <p:nvPr/>
        </p:nvSpPr>
        <p:spPr>
          <a:xfrm>
            <a:off x="6019325" y="6191850"/>
            <a:ext cx="734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310" name="Google Shape;310;p33"/>
          <p:cNvSpPr txBox="1"/>
          <p:nvPr/>
        </p:nvSpPr>
        <p:spPr>
          <a:xfrm>
            <a:off x="3546425" y="6881950"/>
            <a:ext cx="734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311" name="Google Shape;311;p33" descr="{&quot;font&quot;:{&quot;family&quot;:&quot;Cambria Math&quot;,&quot;size&quot;:19,&quot;color&quot;:&quot;#000000&quot;},&quot;aid&quot;:null,&quot;backgroundColor&quot;:&quot;#FFFFFF&quot;,&quot;backgroundColorModified&quot;:false,&quot;type&quot;:&quot;$$&quot;,&quot;id&quot;:&quot;5&quot;,&quot;code&quot;:&quot;$$\\frac{l-p}{2s}+\\frac{l-p}{2t}=1\\Rightarrow\\frac{1}{s}+\\frac{1}{t}=\\frac{2}{l-p}$$&quot;,&quot;ts&quot;:1665149519694,&quot;cs&quot;:&quot;QxLCiO/j+bjVf7XY0SWQcQ==&quot;,&quot;size&quot;:{&quot;width&quot;:416,&quot;height&quot;:58}}"/>
          <p:cNvPicPr preferRelativeResize="0"/>
          <p:nvPr/>
        </p:nvPicPr>
        <p:blipFill>
          <a:blip r:embed="rId3">
            <a:alphaModFix/>
          </a:blip>
          <a:stretch>
            <a:fillRect/>
          </a:stretch>
        </p:blipFill>
        <p:spPr>
          <a:xfrm>
            <a:off x="662644" y="1291200"/>
            <a:ext cx="3962400" cy="552450"/>
          </a:xfrm>
          <a:prstGeom prst="rect">
            <a:avLst/>
          </a:prstGeom>
          <a:noFill/>
          <a:ln>
            <a:noFill/>
          </a:ln>
        </p:spPr>
      </p:pic>
      <p:pic>
        <p:nvPicPr>
          <p:cNvPr id="312" name="Google Shape;312;p33" descr="{&quot;id&quot;:&quot;6&quot;,&quot;backgroundColor&quot;:&quot;#FFFFFF&quot;,&quot;type&quot;:&quot;$$&quot;,&quot;font&quot;:{&quot;family&quot;:&quot;Arial&quot;,&quot;size&quot;:19,&quot;color&quot;:&quot;#000000&quot;},&quot;backgroundColorModified&quot;:false,&quot;aid&quot;:null,&quot;code&quot;:&quot;$$f\\left(s,t\\right)=s^{2}+t^{2}$$&quot;,&quot;ts&quot;:1663218633613,&quot;cs&quot;:&quot;koJrMUihF45y5O/o9ZUd6A==&quot;,&quot;size&quot;:{&quot;width&quot;:197.83333333333334,&quot;height&quot;:33.833333333333336}}"/>
          <p:cNvPicPr preferRelativeResize="0"/>
          <p:nvPr/>
        </p:nvPicPr>
        <p:blipFill>
          <a:blip r:embed="rId4">
            <a:alphaModFix/>
          </a:blip>
          <a:stretch>
            <a:fillRect/>
          </a:stretch>
        </p:blipFill>
        <p:spPr>
          <a:xfrm>
            <a:off x="511850" y="2197875"/>
            <a:ext cx="1884363" cy="322263"/>
          </a:xfrm>
          <a:prstGeom prst="rect">
            <a:avLst/>
          </a:prstGeom>
          <a:noFill/>
          <a:ln>
            <a:noFill/>
          </a:ln>
        </p:spPr>
      </p:pic>
      <p:pic>
        <p:nvPicPr>
          <p:cNvPr id="313" name="Google Shape;313;p33" descr="{&quot;aid&quot;:null,&quot;backgroundColor&quot;:&quot;#FFFFFF&quot;,&quot;id&quot;:&quot;7&quot;,&quot;font&quot;:{&quot;size&quot;:14,&quot;color&quot;:&quot;#000000&quot;,&quot;family&quot;:&quot;Arial&quot;},&quot;type&quot;:&quot;$$&quot;,&quot;code&quot;:&quot;$$\\frac{1}{s}+\\frac{1}{t}=2\\left(l-p\\right)$$&quot;,&quot;backgroundColorModified&quot;:false,&quot;ts&quot;:1663218757405,&quot;cs&quot;:&quot;OGulH234G8huVNJ6GhFdYg==&quot;,&quot;size&quot;:{&quot;width&quot;:223.8005874015748,&quot;height&quot;:45.74146850393702}}"/>
          <p:cNvPicPr preferRelativeResize="0"/>
          <p:nvPr/>
        </p:nvPicPr>
        <p:blipFill>
          <a:blip r:embed="rId5">
            <a:alphaModFix/>
          </a:blip>
          <a:stretch>
            <a:fillRect/>
          </a:stretch>
        </p:blipFill>
        <p:spPr>
          <a:xfrm>
            <a:off x="3885700" y="2141163"/>
            <a:ext cx="1884374" cy="435700"/>
          </a:xfrm>
          <a:prstGeom prst="rect">
            <a:avLst/>
          </a:prstGeom>
          <a:noFill/>
          <a:ln>
            <a:noFill/>
          </a:ln>
        </p:spPr>
      </p:pic>
      <p:pic>
        <p:nvPicPr>
          <p:cNvPr id="314" name="Google Shape;314;p33" descr="{&quot;id&quot;:&quot;8&quot;,&quot;aid&quot;:null,&quot;font&quot;:{&quot;size&quot;:19,&quot;family&quot;:&quot;Arial&quot;,&quot;color&quot;:&quot;#000000&quot;},&quot;backgroundColorModified&quot;:false,&quot;backgroundColor&quot;:&quot;#FFFFFF&quot;,&quot;type&quot;:&quot;align*&quot;,&quot;code&quot;:&quot;\\begin{align*}\n{f\\left(s,t\\right)}&amp;={f_{1}\\left(s\\right)=s^{2}+\\left(\\frac{1}{2\\left(l-p\\right)-\\frac{1}{s}}\\right)^{2}\\,}\\\\\n{\\,}&amp;\\relempty{f_{1}^{\\prime}\\left(s\\right)=2s=2\\left(\\frac{s\\left(l-p\\right)}{2s+p-l}\\right)\\frac{\\left(l-p\\right)\\left(2s+p-l\\right)-s\\left(l-p\\right)^{2}}{\\left(2s+p-l\\right)^{2}}=0}\\\\\n{\\Rightarrow\\left(2s+p-l\\right)^{3}-\\left(l-p\\right)^{2}\\left(l-p\\right)}&amp;={0\\,}\\\\\n{\\,\\Rightarrow2s+p-l}&amp;={l-p\\Rightarrow s=l-p,\\,t=l-p,\\,length=\\left(l-p\\right){\\sqrt[]{2}}}\t\n\\end{align*}&quot;,&quot;ts&quot;:1663219984580,&quot;cs&quot;:&quot;GFRE87xAiPEIAgOIE2WJjA==&quot;,&quot;size&quot;:{&quot;width&quot;:1263.9999999999998,&quot;height&quot;:279}}"/>
          <p:cNvPicPr preferRelativeResize="0"/>
          <p:nvPr/>
        </p:nvPicPr>
        <p:blipFill>
          <a:blip r:embed="rId6">
            <a:alphaModFix/>
          </a:blip>
          <a:stretch>
            <a:fillRect/>
          </a:stretch>
        </p:blipFill>
        <p:spPr>
          <a:xfrm>
            <a:off x="-1021915" y="5522525"/>
            <a:ext cx="12039600" cy="2657475"/>
          </a:xfrm>
          <a:prstGeom prst="rect">
            <a:avLst/>
          </a:prstGeom>
          <a:noFill/>
          <a:ln>
            <a:noFill/>
          </a:ln>
        </p:spPr>
      </p:pic>
      <p:cxnSp>
        <p:nvCxnSpPr>
          <p:cNvPr id="315" name="Google Shape;315;p33"/>
          <p:cNvCxnSpPr/>
          <p:nvPr/>
        </p:nvCxnSpPr>
        <p:spPr>
          <a:xfrm>
            <a:off x="537700" y="3304000"/>
            <a:ext cx="3233400" cy="28200"/>
          </a:xfrm>
          <a:prstGeom prst="straightConnector1">
            <a:avLst/>
          </a:prstGeom>
          <a:noFill/>
          <a:ln w="9525" cap="flat" cmpd="sng">
            <a:solidFill>
              <a:schemeClr val="dk2"/>
            </a:solidFill>
            <a:prstDash val="solid"/>
            <a:round/>
            <a:headEnd type="none" w="med" len="med"/>
            <a:tailEnd type="none" w="med" len="med"/>
          </a:ln>
        </p:spPr>
      </p:cxnSp>
      <p:cxnSp>
        <p:nvCxnSpPr>
          <p:cNvPr id="316" name="Google Shape;316;p33"/>
          <p:cNvCxnSpPr/>
          <p:nvPr/>
        </p:nvCxnSpPr>
        <p:spPr>
          <a:xfrm>
            <a:off x="537700" y="3318150"/>
            <a:ext cx="42600" cy="1641300"/>
          </a:xfrm>
          <a:prstGeom prst="straightConnector1">
            <a:avLst/>
          </a:prstGeom>
          <a:noFill/>
          <a:ln w="9525" cap="flat" cmpd="sng">
            <a:solidFill>
              <a:schemeClr val="dk2"/>
            </a:solidFill>
            <a:prstDash val="solid"/>
            <a:round/>
            <a:headEnd type="none" w="med" len="med"/>
            <a:tailEnd type="none" w="med" len="med"/>
          </a:ln>
        </p:spPr>
      </p:cxnSp>
      <p:cxnSp>
        <p:nvCxnSpPr>
          <p:cNvPr id="317" name="Google Shape;317;p33"/>
          <p:cNvCxnSpPr/>
          <p:nvPr/>
        </p:nvCxnSpPr>
        <p:spPr>
          <a:xfrm>
            <a:off x="580150" y="4952475"/>
            <a:ext cx="3297000" cy="7200"/>
          </a:xfrm>
          <a:prstGeom prst="straightConnector1">
            <a:avLst/>
          </a:prstGeom>
          <a:noFill/>
          <a:ln w="9525" cap="flat" cmpd="sng">
            <a:solidFill>
              <a:schemeClr val="dk2"/>
            </a:solidFill>
            <a:prstDash val="solid"/>
            <a:round/>
            <a:headEnd type="none" w="med" len="med"/>
            <a:tailEnd type="none" w="med" len="med"/>
          </a:ln>
        </p:spPr>
      </p:cxnSp>
      <p:cxnSp>
        <p:nvCxnSpPr>
          <p:cNvPr id="318" name="Google Shape;318;p33"/>
          <p:cNvCxnSpPr/>
          <p:nvPr/>
        </p:nvCxnSpPr>
        <p:spPr>
          <a:xfrm>
            <a:off x="3770950" y="3325225"/>
            <a:ext cx="63600" cy="1641300"/>
          </a:xfrm>
          <a:prstGeom prst="straightConnector1">
            <a:avLst/>
          </a:prstGeom>
          <a:noFill/>
          <a:ln w="9525" cap="flat" cmpd="sng">
            <a:solidFill>
              <a:schemeClr val="dk2"/>
            </a:solidFill>
            <a:prstDash val="solid"/>
            <a:round/>
            <a:headEnd type="none" w="med" len="med"/>
            <a:tailEnd type="none" w="med" len="med"/>
          </a:ln>
        </p:spPr>
      </p:cxnSp>
      <p:cxnSp>
        <p:nvCxnSpPr>
          <p:cNvPr id="319" name="Google Shape;319;p33"/>
          <p:cNvCxnSpPr/>
          <p:nvPr/>
        </p:nvCxnSpPr>
        <p:spPr>
          <a:xfrm>
            <a:off x="940975" y="3608225"/>
            <a:ext cx="35400" cy="1068300"/>
          </a:xfrm>
          <a:prstGeom prst="straightConnector1">
            <a:avLst/>
          </a:prstGeom>
          <a:noFill/>
          <a:ln w="9525" cap="flat" cmpd="sng">
            <a:solidFill>
              <a:schemeClr val="dk2"/>
            </a:solidFill>
            <a:prstDash val="solid"/>
            <a:round/>
            <a:headEnd type="none" w="med" len="med"/>
            <a:tailEnd type="none" w="med" len="med"/>
          </a:ln>
        </p:spPr>
      </p:cxnSp>
      <p:cxnSp>
        <p:nvCxnSpPr>
          <p:cNvPr id="320" name="Google Shape;320;p33"/>
          <p:cNvCxnSpPr/>
          <p:nvPr/>
        </p:nvCxnSpPr>
        <p:spPr>
          <a:xfrm>
            <a:off x="948050" y="3601150"/>
            <a:ext cx="2454900" cy="35400"/>
          </a:xfrm>
          <a:prstGeom prst="straightConnector1">
            <a:avLst/>
          </a:prstGeom>
          <a:noFill/>
          <a:ln w="9525" cap="flat" cmpd="sng">
            <a:solidFill>
              <a:schemeClr val="dk2"/>
            </a:solidFill>
            <a:prstDash val="solid"/>
            <a:round/>
            <a:headEnd type="none" w="med" len="med"/>
            <a:tailEnd type="none" w="med" len="med"/>
          </a:ln>
        </p:spPr>
      </p:cxnSp>
      <p:cxnSp>
        <p:nvCxnSpPr>
          <p:cNvPr id="321" name="Google Shape;321;p33"/>
          <p:cNvCxnSpPr/>
          <p:nvPr/>
        </p:nvCxnSpPr>
        <p:spPr>
          <a:xfrm>
            <a:off x="3431350" y="3636525"/>
            <a:ext cx="14100" cy="1061400"/>
          </a:xfrm>
          <a:prstGeom prst="straightConnector1">
            <a:avLst/>
          </a:prstGeom>
          <a:noFill/>
          <a:ln w="9525" cap="flat" cmpd="sng">
            <a:solidFill>
              <a:schemeClr val="dk2"/>
            </a:solidFill>
            <a:prstDash val="solid"/>
            <a:round/>
            <a:headEnd type="none" w="med" len="med"/>
            <a:tailEnd type="none" w="med" len="med"/>
          </a:ln>
        </p:spPr>
      </p:cxnSp>
      <p:cxnSp>
        <p:nvCxnSpPr>
          <p:cNvPr id="322" name="Google Shape;322;p33"/>
          <p:cNvCxnSpPr/>
          <p:nvPr/>
        </p:nvCxnSpPr>
        <p:spPr>
          <a:xfrm>
            <a:off x="997575" y="4676550"/>
            <a:ext cx="2469300" cy="28200"/>
          </a:xfrm>
          <a:prstGeom prst="straightConnector1">
            <a:avLst/>
          </a:prstGeom>
          <a:noFill/>
          <a:ln w="9525" cap="flat" cmpd="sng">
            <a:solidFill>
              <a:schemeClr val="dk2"/>
            </a:solidFill>
            <a:prstDash val="solid"/>
            <a:round/>
            <a:headEnd type="none" w="med" len="med"/>
            <a:tailEnd type="none" w="med" len="med"/>
          </a:ln>
        </p:spPr>
      </p:cxnSp>
      <p:sp>
        <p:nvSpPr>
          <p:cNvPr id="323" name="Google Shape;323;p33"/>
          <p:cNvSpPr txBox="1"/>
          <p:nvPr/>
        </p:nvSpPr>
        <p:spPr>
          <a:xfrm>
            <a:off x="3961975" y="4110550"/>
            <a:ext cx="407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w</a:t>
            </a:r>
            <a:endParaRPr/>
          </a:p>
        </p:txBody>
      </p:sp>
      <p:sp>
        <p:nvSpPr>
          <p:cNvPr id="324" name="Google Shape;324;p33"/>
          <p:cNvSpPr txBox="1"/>
          <p:nvPr/>
        </p:nvSpPr>
        <p:spPr>
          <a:xfrm>
            <a:off x="1966850" y="4597050"/>
            <a:ext cx="407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a:t>
            </a:r>
            <a:endParaRPr/>
          </a:p>
        </p:txBody>
      </p:sp>
      <p:sp>
        <p:nvSpPr>
          <p:cNvPr id="325" name="Google Shape;325;p33"/>
          <p:cNvSpPr txBox="1"/>
          <p:nvPr/>
        </p:nvSpPr>
        <p:spPr>
          <a:xfrm>
            <a:off x="3502100" y="3891225"/>
            <a:ext cx="407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q</a:t>
            </a:r>
            <a:endParaRPr/>
          </a:p>
        </p:txBody>
      </p:sp>
      <p:cxnSp>
        <p:nvCxnSpPr>
          <p:cNvPr id="326" name="Google Shape;326;p33"/>
          <p:cNvCxnSpPr/>
          <p:nvPr/>
        </p:nvCxnSpPr>
        <p:spPr>
          <a:xfrm>
            <a:off x="566000" y="4336950"/>
            <a:ext cx="806700" cy="636900"/>
          </a:xfrm>
          <a:prstGeom prst="straightConnector1">
            <a:avLst/>
          </a:prstGeom>
          <a:noFill/>
          <a:ln w="9525" cap="flat" cmpd="sng">
            <a:solidFill>
              <a:schemeClr val="dk2"/>
            </a:solidFill>
            <a:prstDash val="solid"/>
            <a:round/>
            <a:headEnd type="none" w="med" len="med"/>
            <a:tailEnd type="none" w="med" len="med"/>
          </a:ln>
        </p:spPr>
      </p:cxnSp>
      <p:pic>
        <p:nvPicPr>
          <p:cNvPr id="327" name="Google Shape;327;p33" descr="{&quot;backgroundColor&quot;:&quot;#FFFFFF&quot;,&quot;type&quot;:&quot;$$&quot;,&quot;aid&quot;:null,&quot;code&quot;:&quot;$$t=\\frac{1}{2\\left(l-p\\right)-\\frac{1}{s}}$$&quot;,&quot;font&quot;:{&quot;size&quot;:12,&quot;color&quot;:&quot;#000000&quot;,&quot;family&quot;:&quot;Arial&quot;},&quot;id&quot;:&quot;9&quot;,&quot;ts&quot;:1663220694831,&quot;cs&quot;:&quot;ensgryZ+BhOpQLU/D7Rrlg==&quot;,&quot;size&quot;:{&quot;width&quot;:142.19144566929128,&quot;height&quot;:49.068188976377975}}"/>
          <p:cNvPicPr preferRelativeResize="0"/>
          <p:nvPr/>
        </p:nvPicPr>
        <p:blipFill>
          <a:blip r:embed="rId7">
            <a:alphaModFix/>
          </a:blip>
          <a:stretch>
            <a:fillRect/>
          </a:stretch>
        </p:blipFill>
        <p:spPr>
          <a:xfrm>
            <a:off x="7411525" y="2514573"/>
            <a:ext cx="1354374" cy="467375"/>
          </a:xfrm>
          <a:prstGeom prst="rect">
            <a:avLst/>
          </a:prstGeom>
          <a:noFill/>
          <a:ln>
            <a:noFill/>
          </a:ln>
        </p:spPr>
      </p:pic>
      <p:cxnSp>
        <p:nvCxnSpPr>
          <p:cNvPr id="328" name="Google Shape;328;p33"/>
          <p:cNvCxnSpPr/>
          <p:nvPr/>
        </p:nvCxnSpPr>
        <p:spPr>
          <a:xfrm>
            <a:off x="539450" y="3590500"/>
            <a:ext cx="563400" cy="1392600"/>
          </a:xfrm>
          <a:prstGeom prst="straightConnector1">
            <a:avLst/>
          </a:prstGeom>
          <a:noFill/>
          <a:ln w="9525" cap="flat" cmpd="sng">
            <a:solidFill>
              <a:schemeClr val="dk2"/>
            </a:solidFill>
            <a:prstDash val="solid"/>
            <a:round/>
            <a:headEnd type="none" w="med" len="med"/>
            <a:tailEnd type="none" w="med" len="med"/>
          </a:ln>
        </p:spPr>
      </p:cxnSp>
      <p:cxnSp>
        <p:nvCxnSpPr>
          <p:cNvPr id="329" name="Google Shape;329;p33"/>
          <p:cNvCxnSpPr/>
          <p:nvPr/>
        </p:nvCxnSpPr>
        <p:spPr>
          <a:xfrm>
            <a:off x="579675" y="4532275"/>
            <a:ext cx="1255800" cy="4428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ctr" rtl="0">
              <a:lnSpc>
                <a:spcPct val="115000"/>
              </a:lnSpc>
              <a:spcBef>
                <a:spcPts val="0"/>
              </a:spcBef>
              <a:spcAft>
                <a:spcPts val="0"/>
              </a:spcAft>
              <a:buClr>
                <a:schemeClr val="dk1"/>
              </a:buClr>
              <a:buSzPct val="57894"/>
              <a:buFont typeface="Arial"/>
              <a:buNone/>
            </a:pPr>
            <a:r>
              <a:rPr lang="en" sz="1900"/>
              <a:t>Optimization using calculus</a:t>
            </a:r>
            <a:endParaRPr/>
          </a:p>
        </p:txBody>
      </p:sp>
      <p:sp>
        <p:nvSpPr>
          <p:cNvPr id="335" name="Google Shape;335;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lnSpc>
                <a:spcPct val="115000"/>
              </a:lnSpc>
              <a:spcBef>
                <a:spcPts val="0"/>
              </a:spcBef>
              <a:spcAft>
                <a:spcPts val="0"/>
              </a:spcAft>
              <a:buClr>
                <a:schemeClr val="dk1"/>
              </a:buClr>
              <a:buSzPct val="57894"/>
              <a:buFont typeface="Arial"/>
              <a:buNone/>
            </a:pPr>
            <a:r>
              <a:rPr lang="en" sz="1900" b="1">
                <a:solidFill>
                  <a:schemeClr val="dk1"/>
                </a:solidFill>
                <a:latin typeface="Cambria Math"/>
                <a:ea typeface="Cambria Math"/>
                <a:cs typeface="Cambria Math"/>
                <a:sym typeface="Cambria Math"/>
              </a:rPr>
              <a:t>4. Distance between two lines in 3D or higher dimensional space. </a:t>
            </a:r>
            <a:endParaRPr sz="1900" b="1">
              <a:solidFill>
                <a:schemeClr val="dk1"/>
              </a:solidFill>
              <a:latin typeface="Cambria Math"/>
              <a:ea typeface="Cambria Math"/>
              <a:cs typeface="Cambria Math"/>
              <a:sym typeface="Cambria Math"/>
            </a:endParaRPr>
          </a:p>
          <a:p>
            <a:pPr marL="0" lvl="0" indent="0" algn="l" rtl="0">
              <a:lnSpc>
                <a:spcPct val="115000"/>
              </a:lnSpc>
              <a:spcBef>
                <a:spcPts val="0"/>
              </a:spcBef>
              <a:spcAft>
                <a:spcPts val="0"/>
              </a:spcAft>
              <a:buClr>
                <a:schemeClr val="dk1"/>
              </a:buClr>
              <a:buSzPct val="57894"/>
              <a:buFont typeface="Arial"/>
              <a:buNone/>
            </a:pPr>
            <a:r>
              <a:rPr lang="en" sz="1900">
                <a:solidFill>
                  <a:schemeClr val="dk1"/>
                </a:solidFill>
              </a:rPr>
              <a:t>A straight line is a one dimensional  object. A straight line can be defined by a point                          and a  slope m and the equation is                                                 or in or in parametric form as   Let the equation of the other straight line be</a:t>
            </a:r>
            <a:endParaRPr sz="1900">
              <a:solidFill>
                <a:schemeClr val="dk1"/>
              </a:solidFill>
            </a:endParaRPr>
          </a:p>
          <a:p>
            <a:pPr marL="0" lvl="0" indent="0" algn="l" rtl="0">
              <a:lnSpc>
                <a:spcPct val="115000"/>
              </a:lnSpc>
              <a:spcBef>
                <a:spcPts val="0"/>
              </a:spcBef>
              <a:spcAft>
                <a:spcPts val="0"/>
              </a:spcAft>
              <a:buClr>
                <a:schemeClr val="dk1"/>
              </a:buClr>
              <a:buSzPct val="57894"/>
              <a:buFont typeface="Arial"/>
              <a:buNone/>
            </a:pPr>
            <a:endParaRPr sz="1900">
              <a:solidFill>
                <a:schemeClr val="dk1"/>
              </a:solidFill>
            </a:endParaRPr>
          </a:p>
          <a:p>
            <a:pPr marL="0" lvl="0" indent="0" algn="l" rtl="0">
              <a:lnSpc>
                <a:spcPct val="115000"/>
              </a:lnSpc>
              <a:spcBef>
                <a:spcPts val="0"/>
              </a:spcBef>
              <a:spcAft>
                <a:spcPts val="0"/>
              </a:spcAft>
              <a:buClr>
                <a:schemeClr val="dk1"/>
              </a:buClr>
              <a:buSzPct val="57894"/>
              <a:buFont typeface="Arial"/>
              <a:buNone/>
            </a:pPr>
            <a:endParaRPr sz="1900">
              <a:solidFill>
                <a:schemeClr val="dk1"/>
              </a:solidFill>
            </a:endParaRPr>
          </a:p>
          <a:p>
            <a:pPr marL="0" lvl="0" indent="0" algn="l" rtl="0">
              <a:lnSpc>
                <a:spcPct val="115000"/>
              </a:lnSpc>
              <a:spcBef>
                <a:spcPts val="0"/>
              </a:spcBef>
              <a:spcAft>
                <a:spcPts val="0"/>
              </a:spcAft>
              <a:buClr>
                <a:schemeClr val="dk1"/>
              </a:buClr>
              <a:buSzPct val="57894"/>
              <a:buFont typeface="Arial"/>
              <a:buNone/>
            </a:pPr>
            <a:endParaRPr sz="1900">
              <a:solidFill>
                <a:schemeClr val="dk1"/>
              </a:solidFill>
            </a:endParaRPr>
          </a:p>
          <a:p>
            <a:pPr marL="0" lvl="0" indent="0" algn="l" rtl="0">
              <a:lnSpc>
                <a:spcPct val="115000"/>
              </a:lnSpc>
              <a:spcBef>
                <a:spcPts val="0"/>
              </a:spcBef>
              <a:spcAft>
                <a:spcPts val="0"/>
              </a:spcAft>
              <a:buClr>
                <a:schemeClr val="dk1"/>
              </a:buClr>
              <a:buSzPct val="57894"/>
              <a:buFont typeface="Arial"/>
              <a:buNone/>
            </a:pPr>
            <a:endParaRPr sz="1900">
              <a:solidFill>
                <a:schemeClr val="dk1"/>
              </a:solidFill>
            </a:endParaRPr>
          </a:p>
          <a:p>
            <a:pPr marL="0" lvl="0" indent="0" algn="l" rtl="0">
              <a:lnSpc>
                <a:spcPct val="115000"/>
              </a:lnSpc>
              <a:spcBef>
                <a:spcPts val="0"/>
              </a:spcBef>
              <a:spcAft>
                <a:spcPts val="0"/>
              </a:spcAft>
              <a:buClr>
                <a:schemeClr val="dk1"/>
              </a:buClr>
              <a:buSzPct val="57894"/>
              <a:buFont typeface="Arial"/>
              <a:buNone/>
            </a:pPr>
            <a:endParaRPr sz="1900">
              <a:solidFill>
                <a:schemeClr val="dk1"/>
              </a:solidFill>
            </a:endParaRPr>
          </a:p>
          <a:p>
            <a:pPr marL="0" lvl="0" indent="0" algn="l" rtl="0">
              <a:lnSpc>
                <a:spcPct val="115000"/>
              </a:lnSpc>
              <a:spcBef>
                <a:spcPts val="0"/>
              </a:spcBef>
              <a:spcAft>
                <a:spcPts val="0"/>
              </a:spcAft>
              <a:buClr>
                <a:schemeClr val="dk1"/>
              </a:buClr>
              <a:buSzPct val="57894"/>
              <a:buFont typeface="Arial"/>
              <a:buNone/>
            </a:pPr>
            <a:endParaRPr sz="1900">
              <a:solidFill>
                <a:schemeClr val="dk1"/>
              </a:solidFill>
            </a:endParaRPr>
          </a:p>
          <a:p>
            <a:pPr marL="0" lvl="0" indent="0" algn="l" rtl="0">
              <a:lnSpc>
                <a:spcPct val="115000"/>
              </a:lnSpc>
              <a:spcBef>
                <a:spcPts val="0"/>
              </a:spcBef>
              <a:spcAft>
                <a:spcPts val="0"/>
              </a:spcAft>
              <a:buClr>
                <a:schemeClr val="dk1"/>
              </a:buClr>
              <a:buSzPct val="57894"/>
              <a:buFont typeface="Arial"/>
              <a:buNone/>
            </a:pPr>
            <a:r>
              <a:rPr lang="en" sz="1900">
                <a:solidFill>
                  <a:schemeClr val="dk1"/>
                </a:solidFill>
              </a:rPr>
              <a:t>Let us define the second line </a:t>
            </a:r>
            <a:endParaRPr sz="1900">
              <a:solidFill>
                <a:schemeClr val="dk1"/>
              </a:solidFill>
            </a:endParaRPr>
          </a:p>
          <a:p>
            <a:pPr marL="0" lvl="0" indent="0" algn="l" rtl="0">
              <a:lnSpc>
                <a:spcPct val="115000"/>
              </a:lnSpc>
              <a:spcBef>
                <a:spcPts val="0"/>
              </a:spcBef>
              <a:spcAft>
                <a:spcPts val="0"/>
              </a:spcAft>
              <a:buClr>
                <a:schemeClr val="dk1"/>
              </a:buClr>
              <a:buSzPct val="57894"/>
              <a:buFont typeface="Arial"/>
              <a:buNone/>
            </a:pPr>
            <a:endParaRPr sz="1900">
              <a:solidFill>
                <a:schemeClr val="dk1"/>
              </a:solidFill>
            </a:endParaRPr>
          </a:p>
          <a:p>
            <a:pPr marL="0" lvl="0" indent="0" algn="l" rtl="0">
              <a:lnSpc>
                <a:spcPct val="115000"/>
              </a:lnSpc>
              <a:spcBef>
                <a:spcPts val="0"/>
              </a:spcBef>
              <a:spcAft>
                <a:spcPts val="0"/>
              </a:spcAft>
              <a:buClr>
                <a:schemeClr val="dk1"/>
              </a:buClr>
              <a:buSzPct val="57894"/>
              <a:buFont typeface="Arial"/>
              <a:buNone/>
            </a:pPr>
            <a:endParaRPr sz="1900">
              <a:solidFill>
                <a:schemeClr val="dk1"/>
              </a:solidFill>
            </a:endParaRPr>
          </a:p>
          <a:p>
            <a:pPr marL="0" lvl="0" indent="0" algn="l" rtl="0">
              <a:lnSpc>
                <a:spcPct val="115000"/>
              </a:lnSpc>
              <a:spcBef>
                <a:spcPts val="0"/>
              </a:spcBef>
              <a:spcAft>
                <a:spcPts val="0"/>
              </a:spcAft>
              <a:buClr>
                <a:schemeClr val="dk1"/>
              </a:buClr>
              <a:buSzPct val="57894"/>
              <a:buFont typeface="Arial"/>
              <a:buNone/>
            </a:pPr>
            <a:r>
              <a:rPr lang="en" sz="1900">
                <a:solidFill>
                  <a:schemeClr val="dk1"/>
                </a:solidFill>
              </a:rPr>
              <a:t> </a:t>
            </a:r>
            <a:endParaRPr sz="1900" b="1">
              <a:solidFill>
                <a:schemeClr val="dk1"/>
              </a:solidFill>
            </a:endParaRPr>
          </a:p>
          <a:p>
            <a:pPr marL="0" lvl="0" indent="0" algn="l" rtl="0">
              <a:spcBef>
                <a:spcPts val="0"/>
              </a:spcBef>
              <a:spcAft>
                <a:spcPts val="1200"/>
              </a:spcAft>
              <a:buNone/>
            </a:pPr>
            <a:endParaRPr/>
          </a:p>
        </p:txBody>
      </p:sp>
      <p:sp>
        <p:nvSpPr>
          <p:cNvPr id="336" name="Google Shape;336;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pic>
        <p:nvPicPr>
          <p:cNvPr id="337" name="Google Shape;337;p34" descr="{&quot;type&quot;:&quot;$$&quot;,&quot;aid&quot;:null,&quot;backgroundColor&quot;:&quot;#FFFFFF&quot;,&quot;font&quot;:{&quot;color&quot;:&quot;#000000&quot;,&quot;family&quot;:&quot;Arial&quot;,&quot;size&quot;:23.5},&quot;id&quot;:&quot;10&quot;,&quot;code&quot;:&quot;$$P_{0}=\\left(x_{0},\\,y_{0}\\right)$$&quot;,&quot;ts&quot;:1663302852180,&quot;cs&quot;:&quot;oCDfDBU+B6GrefP7ywXkZA==&quot;,&quot;size&quot;:{&quot;width&quot;:150.99473412073488,&quot;height&quot;:36.93963333333333}}"/>
          <p:cNvPicPr preferRelativeResize="0"/>
          <p:nvPr/>
        </p:nvPicPr>
        <p:blipFill>
          <a:blip r:embed="rId3">
            <a:alphaModFix/>
          </a:blip>
          <a:stretch>
            <a:fillRect/>
          </a:stretch>
        </p:blipFill>
        <p:spPr>
          <a:xfrm>
            <a:off x="7395925" y="1380625"/>
            <a:ext cx="1438225" cy="261894"/>
          </a:xfrm>
          <a:prstGeom prst="rect">
            <a:avLst/>
          </a:prstGeom>
          <a:noFill/>
          <a:ln>
            <a:noFill/>
          </a:ln>
        </p:spPr>
      </p:pic>
      <p:pic>
        <p:nvPicPr>
          <p:cNvPr id="338" name="Google Shape;338;p34" descr="{&quot;backgroundColor&quot;:&quot;#FFFFFF&quot;,&quot;aid&quot;:null,&quot;id&quot;:&quot;11&quot;,&quot;backgroundColorModified&quot;:false,&quot;type&quot;:&quot;$$&quot;,&quot;code&quot;:&quot;$$y-y_{0}=m\\left(x-x_{0}\\right)$$&quot;,&quot;font&quot;:{&quot;color&quot;:&quot;#000000&quot;,&quot;family&quot;:&quot;Arial&quot;,&quot;size&quot;:19},&quot;ts&quot;:1663302948567,&quot;cs&quot;:&quot;2W2TsfB/B8tkrj2gvUG+WQ==&quot;,&quot;size&quot;:{&quot;width&quot;:245.40000000000006,&quot;height&quot;:29.800000000000008}}"/>
          <p:cNvPicPr preferRelativeResize="0"/>
          <p:nvPr/>
        </p:nvPicPr>
        <p:blipFill>
          <a:blip r:embed="rId4">
            <a:alphaModFix/>
          </a:blip>
          <a:stretch>
            <a:fillRect/>
          </a:stretch>
        </p:blipFill>
        <p:spPr>
          <a:xfrm>
            <a:off x="3312200" y="1642525"/>
            <a:ext cx="2337435" cy="283845"/>
          </a:xfrm>
          <a:prstGeom prst="rect">
            <a:avLst/>
          </a:prstGeom>
          <a:noFill/>
          <a:ln>
            <a:noFill/>
          </a:ln>
        </p:spPr>
      </p:pic>
      <p:pic>
        <p:nvPicPr>
          <p:cNvPr id="339" name="Google Shape;339;p34" descr="{&quot;font&quot;:{&quot;color&quot;:&quot;#000000&quot;,&quot;family&quot;:&quot;Arial&quot;,&quot;size&quot;:16},&quot;code&quot;:&quot;\\begin{lalign*}\n&amp;{x=x_{0}+a_{0}s,\\,y=y_{0}+a_{1}s,\\,and\\,for\\,higher\\,\\dim ensional\\,space}\\\\\n&amp;{P=\\left(x_{1},\\,x_{2},...,x_{n}\\right),\\,fixed\\,\\,pointP^{0}=\\left(x_{1}^{0},\\,x_{2}^{0},...,x_{n}^{0}\\right),\\,\\,\\,\\,}\\\\\n&amp;{direction\\,d=\\left(d_{1},\\,d_{2},...,d_{n}\\right)parametric\\,eq\\,x_{i}=x_{i}^{0}+d_{i}s,\\,i=1,...,n}\\\\\n\\end{lalign*}&quot;,&quot;aid&quot;:null,&quot;type&quot;:&quot;lalign*&quot;,&quot;id&quot;:&quot;12&quot;,&quot;backgroundColorModified&quot;:false,&quot;backgroundColor&quot;:&quot;#FFFFFF&quot;,&quot;ts&quot;:1663303947294,&quot;cs&quot;:&quot;bsnCTfmQd0gWW5C2dXzHkA==&quot;,&quot;size&quot;:{&quot;width&quot;:749.5,&quot;height&quot;:98.5}}"/>
          <p:cNvPicPr preferRelativeResize="0"/>
          <p:nvPr/>
        </p:nvPicPr>
        <p:blipFill>
          <a:blip r:embed="rId5">
            <a:alphaModFix/>
          </a:blip>
          <a:stretch>
            <a:fillRect/>
          </a:stretch>
        </p:blipFill>
        <p:spPr>
          <a:xfrm>
            <a:off x="1755195" y="2186575"/>
            <a:ext cx="7138988" cy="938213"/>
          </a:xfrm>
          <a:prstGeom prst="rect">
            <a:avLst/>
          </a:prstGeom>
          <a:noFill/>
          <a:ln>
            <a:noFill/>
          </a:ln>
        </p:spPr>
      </p:pic>
      <p:pic>
        <p:nvPicPr>
          <p:cNvPr id="340" name="Google Shape;340;p34" descr="{&quot;type&quot;:&quot;lalign*&quot;,&quot;backgroundColor&quot;:&quot;#FFFFFF&quot;,&quot;code&quot;:&quot;\\begin{lalign*}\n&amp;{\\,}\\\\\n&amp;{\\,\\,fixed\\,\\,pointP^{1}=\\left(x_{1}^{1},\\,x_{2}^{1},...,x_{n}^{1}\\right),\\,\\,\\,\\,}\\\\\n&amp;{direction\\,r=\\left(r_{1},\\,r_{2},...,r_{n}\\right)parametric\\,eq\\,x_{i}=x_{i}^{1}+r_{i}t,\\,i=1,...,n}\\\\\n\\end{lalign*}&quot;,&quot;backgroundColorModified&quot;:false,&quot;font&quot;:{&quot;family&quot;:&quot;Arial&quot;,&quot;color&quot;:&quot;#000000&quot;,&quot;size&quot;:16},&quot;id&quot;:&quot;12&quot;,&quot;aid&quot;:null,&quot;ts&quot;:1663304096240,&quot;cs&quot;:&quot;FmUkN/NVWkoYSVK0R7PGTg==&quot;,&quot;size&quot;:{&quot;width&quot;:738,&quot;height&quot;:67}}"/>
          <p:cNvPicPr preferRelativeResize="0"/>
          <p:nvPr/>
        </p:nvPicPr>
        <p:blipFill>
          <a:blip r:embed="rId6">
            <a:alphaModFix/>
          </a:blip>
          <a:stretch>
            <a:fillRect/>
          </a:stretch>
        </p:blipFill>
        <p:spPr>
          <a:xfrm>
            <a:off x="366464" y="3801044"/>
            <a:ext cx="7029450" cy="638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ctr" rtl="0">
              <a:lnSpc>
                <a:spcPct val="115000"/>
              </a:lnSpc>
              <a:spcBef>
                <a:spcPts val="0"/>
              </a:spcBef>
              <a:spcAft>
                <a:spcPts val="0"/>
              </a:spcAft>
              <a:buClr>
                <a:schemeClr val="dk1"/>
              </a:buClr>
              <a:buSzPts val="1100"/>
              <a:buFont typeface="Arial"/>
              <a:buNone/>
            </a:pPr>
            <a:r>
              <a:rPr lang="en" sz="1900"/>
              <a:t>Optimization using calculus</a:t>
            </a:r>
            <a:endParaRPr/>
          </a:p>
        </p:txBody>
      </p:sp>
      <p:sp>
        <p:nvSpPr>
          <p:cNvPr id="346" name="Google Shape;346;p35"/>
          <p:cNvSpPr txBox="1">
            <a:spLocks noGrp="1"/>
          </p:cNvSpPr>
          <p:nvPr>
            <p:ph type="body" idx="1"/>
          </p:nvPr>
        </p:nvSpPr>
        <p:spPr>
          <a:xfrm>
            <a:off x="311700" y="1152475"/>
            <a:ext cx="8520600" cy="25152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 sz="1900" b="1">
                <a:solidFill>
                  <a:schemeClr val="dk1"/>
                </a:solidFill>
                <a:latin typeface="Cambria Math"/>
                <a:ea typeface="Cambria Math"/>
                <a:cs typeface="Cambria Math"/>
                <a:sym typeface="Cambria Math"/>
              </a:rPr>
              <a:t>Now distance from a point on the 1st line to a point on the 2nd line will be a function f(s,t) of s and t as follows. Solving 2 equations in 2 unknowns will give the minimum distance and corresponding points.  </a:t>
            </a:r>
            <a:endParaRPr sz="1900" b="1">
              <a:solidFill>
                <a:schemeClr val="dk1"/>
              </a:solidFill>
              <a:latin typeface="Cambria Math"/>
              <a:ea typeface="Cambria Math"/>
              <a:cs typeface="Cambria Math"/>
              <a:sym typeface="Cambria Math"/>
            </a:endParaRPr>
          </a:p>
          <a:p>
            <a:pPr marL="0" lvl="0" indent="0" algn="l" rtl="0">
              <a:lnSpc>
                <a:spcPct val="115000"/>
              </a:lnSpc>
              <a:spcBef>
                <a:spcPts val="0"/>
              </a:spcBef>
              <a:spcAft>
                <a:spcPts val="0"/>
              </a:spcAft>
              <a:buClr>
                <a:schemeClr val="dk1"/>
              </a:buClr>
              <a:buSzPts val="1100"/>
              <a:buFont typeface="Arial"/>
              <a:buNone/>
            </a:pPr>
            <a:endParaRPr sz="1900" b="1">
              <a:solidFill>
                <a:schemeClr val="dk1"/>
              </a:solidFill>
              <a:latin typeface="Cambria Math"/>
              <a:ea typeface="Cambria Math"/>
              <a:cs typeface="Cambria Math"/>
              <a:sym typeface="Cambria Math"/>
            </a:endParaRPr>
          </a:p>
          <a:p>
            <a:pPr marL="0" lvl="0" indent="0" algn="l" rtl="0">
              <a:spcBef>
                <a:spcPts val="0"/>
              </a:spcBef>
              <a:spcAft>
                <a:spcPts val="1200"/>
              </a:spcAft>
              <a:buNone/>
            </a:pPr>
            <a:endParaRPr/>
          </a:p>
        </p:txBody>
      </p:sp>
      <p:sp>
        <p:nvSpPr>
          <p:cNvPr id="347" name="Google Shape;347;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pic>
        <p:nvPicPr>
          <p:cNvPr id="348" name="Google Shape;348;p35" descr="{&quot;backgroundColor&quot;:&quot;#FFFFFF&quot;,&quot;type&quot;:&quot;align*&quot;,&quot;id&quot;:&quot;13&quot;,&quot;font&quot;:{&quot;size&quot;:19,&quot;family&quot;:&quot;Cambria Math&quot;,&quot;color&quot;:&quot;#000000&quot;},&quot;code&quot;:&quot;\\begin{align*}\n{f\\left(s,t\\right)}&amp;={\\sum_{i=1}^{n}\\left(x_{i}^{0}+d_{i}s-x_{i}^{1}-r_{i}t\\right)^{2}}\\\\\n{f_{s}\\left(s,t\\right)\\,}&amp;={0,\\Rightarrow\\,2\\sum_{i=1}^{n}\\left(x_{i}^{0}+d_{i}s-x_{i}^{1}-r_{i}t\\right)d_{i}=0}\\\\\n{f_{t}\\left(s,t\\right)\\,}&amp;={0,\\,\\Rightarrow-2\\sum_{i=1}^{n}\\left(x_{i}^{0}+d_{i}s-x_{i}^{1}-r_{i}t\\right)r_{i}=0}\t\n\\end{align*}&quot;,&quot;backgroundColorModified&quot;:false,&quot;aid&quot;:null,&quot;ts&quot;:1665151149450,&quot;cs&quot;:&quot;R5IdxWb1MEph9sUGrU2nPw==&quot;,&quot;size&quot;:{&quot;width&quot;:550,&quot;height&quot;:225.5}}"/>
          <p:cNvPicPr preferRelativeResize="0"/>
          <p:nvPr/>
        </p:nvPicPr>
        <p:blipFill>
          <a:blip r:embed="rId3">
            <a:alphaModFix/>
          </a:blip>
          <a:stretch>
            <a:fillRect/>
          </a:stretch>
        </p:blipFill>
        <p:spPr>
          <a:xfrm>
            <a:off x="895852" y="2282875"/>
            <a:ext cx="5238750" cy="214788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An Analytical Problem</a:t>
            </a:r>
            <a:endParaRPr dirty="0"/>
          </a:p>
        </p:txBody>
      </p:sp>
      <p:sp>
        <p:nvSpPr>
          <p:cNvPr id="354" name="Google Shape;354;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20000"/>
          </a:bodyPr>
          <a:lstStyle/>
          <a:p>
            <a:pPr marL="0" lvl="0" indent="0" algn="l" rtl="0">
              <a:lnSpc>
                <a:spcPct val="115000"/>
              </a:lnSpc>
              <a:spcBef>
                <a:spcPts val="0"/>
              </a:spcBef>
              <a:spcAft>
                <a:spcPts val="0"/>
              </a:spcAft>
              <a:buClr>
                <a:schemeClr val="dk1"/>
              </a:buClr>
              <a:buSzPct val="57894"/>
              <a:buFont typeface="Arial"/>
              <a:buNone/>
            </a:pPr>
            <a:r>
              <a:rPr lang="en" sz="1900" b="1" dirty="0">
                <a:solidFill>
                  <a:schemeClr val="dk1"/>
                </a:solidFill>
              </a:rPr>
              <a:t>5a The Horse Problem</a:t>
            </a:r>
            <a:endParaRPr sz="1900" b="1" dirty="0">
              <a:solidFill>
                <a:schemeClr val="dk1"/>
              </a:solidFill>
            </a:endParaRPr>
          </a:p>
          <a:p>
            <a:pPr marL="0" lvl="0" indent="0" algn="l" rtl="0">
              <a:lnSpc>
                <a:spcPct val="115000"/>
              </a:lnSpc>
              <a:spcBef>
                <a:spcPts val="0"/>
              </a:spcBef>
              <a:spcAft>
                <a:spcPts val="0"/>
              </a:spcAft>
              <a:buClr>
                <a:schemeClr val="dk1"/>
              </a:buClr>
              <a:buSzPct val="57894"/>
              <a:buFont typeface="Arial"/>
              <a:buNone/>
            </a:pPr>
            <a:r>
              <a:rPr lang="en" sz="1900" dirty="0">
                <a:solidFill>
                  <a:schemeClr val="dk1"/>
                </a:solidFill>
              </a:rPr>
              <a:t> Two friends want to undertake the equation is a journey from hall to the playground of distance d with the only well trained horse they have that is capable to carry only one of them at a time. Speed of horse </a:t>
            </a:r>
            <a:r>
              <a:rPr lang="en" sz="1900" dirty="0">
                <a:solidFill>
                  <a:schemeClr val="dk1"/>
                </a:solidFill>
                <a:latin typeface="Cambria Math"/>
                <a:ea typeface="Cambria Math"/>
                <a:cs typeface="Cambria Math"/>
                <a:sym typeface="Cambria Math"/>
              </a:rPr>
              <a:t>vh. Each person speed vm .</a:t>
            </a:r>
            <a:r>
              <a:rPr lang="en" sz="1900" dirty="0">
                <a:solidFill>
                  <a:schemeClr val="dk1"/>
                </a:solidFill>
              </a:rPr>
              <a:t>They want to start the journey together and reach the destination together in minimum time. How can they plan for the journey and what is the minimum time required for the journey? </a:t>
            </a:r>
            <a:endParaRPr sz="1900" dirty="0">
              <a:solidFill>
                <a:srgbClr val="FF0000"/>
              </a:solidFill>
            </a:endParaRPr>
          </a:p>
          <a:p>
            <a:pPr marL="0" lvl="0" indent="0" algn="l" rtl="0">
              <a:lnSpc>
                <a:spcPct val="115000"/>
              </a:lnSpc>
              <a:spcBef>
                <a:spcPts val="0"/>
              </a:spcBef>
              <a:spcAft>
                <a:spcPts val="0"/>
              </a:spcAft>
              <a:buClr>
                <a:schemeClr val="dk1"/>
              </a:buClr>
              <a:buSzPct val="57894"/>
              <a:buFont typeface="Arial"/>
              <a:buNone/>
            </a:pPr>
            <a:endParaRPr sz="1900" dirty="0">
              <a:solidFill>
                <a:schemeClr val="dk1"/>
              </a:solidFill>
            </a:endParaRPr>
          </a:p>
          <a:p>
            <a:pPr marL="0" lvl="0" indent="0" algn="l" rtl="0">
              <a:lnSpc>
                <a:spcPct val="115000"/>
              </a:lnSpc>
              <a:spcBef>
                <a:spcPts val="0"/>
              </a:spcBef>
              <a:spcAft>
                <a:spcPts val="0"/>
              </a:spcAft>
              <a:buClr>
                <a:schemeClr val="dk1"/>
              </a:buClr>
              <a:buSzPct val="57894"/>
              <a:buFont typeface="Arial"/>
              <a:buNone/>
            </a:pPr>
            <a:endParaRPr sz="1900" dirty="0">
              <a:solidFill>
                <a:schemeClr val="dk1"/>
              </a:solidFill>
            </a:endParaRPr>
          </a:p>
          <a:p>
            <a:pPr marL="0" lvl="0" indent="0" algn="l" rtl="0">
              <a:lnSpc>
                <a:spcPct val="115000"/>
              </a:lnSpc>
              <a:spcBef>
                <a:spcPts val="0"/>
              </a:spcBef>
              <a:spcAft>
                <a:spcPts val="0"/>
              </a:spcAft>
              <a:buClr>
                <a:schemeClr val="dk1"/>
              </a:buClr>
              <a:buSzPct val="57894"/>
              <a:buFont typeface="Arial"/>
              <a:buNone/>
            </a:pPr>
            <a:endParaRPr sz="1900" dirty="0">
              <a:solidFill>
                <a:schemeClr val="dk1"/>
              </a:solidFill>
            </a:endParaRPr>
          </a:p>
          <a:p>
            <a:pPr marL="0" lvl="0" indent="0" algn="l" rtl="0">
              <a:lnSpc>
                <a:spcPct val="115000"/>
              </a:lnSpc>
              <a:spcBef>
                <a:spcPts val="0"/>
              </a:spcBef>
              <a:spcAft>
                <a:spcPts val="0"/>
              </a:spcAft>
              <a:buClr>
                <a:schemeClr val="dk1"/>
              </a:buClr>
              <a:buSzPct val="57894"/>
              <a:buFont typeface="Arial"/>
              <a:buNone/>
            </a:pPr>
            <a:r>
              <a:rPr lang="en" sz="1900" dirty="0">
                <a:solidFill>
                  <a:schemeClr val="dk1"/>
                </a:solidFill>
              </a:rPr>
              <a:t> </a:t>
            </a:r>
            <a:endParaRPr sz="1900" dirty="0">
              <a:solidFill>
                <a:schemeClr val="dk1"/>
              </a:solidFill>
            </a:endParaRPr>
          </a:p>
          <a:p>
            <a:pPr marL="0" lvl="0" indent="0" algn="l" rtl="0">
              <a:lnSpc>
                <a:spcPct val="115000"/>
              </a:lnSpc>
              <a:spcBef>
                <a:spcPts val="0"/>
              </a:spcBef>
              <a:spcAft>
                <a:spcPts val="0"/>
              </a:spcAft>
              <a:buClr>
                <a:schemeClr val="dk1"/>
              </a:buClr>
              <a:buSzPct val="57894"/>
              <a:buFont typeface="Arial"/>
              <a:buNone/>
            </a:pPr>
            <a:endParaRPr sz="1900" dirty="0">
              <a:solidFill>
                <a:schemeClr val="dk1"/>
              </a:solidFill>
            </a:endParaRPr>
          </a:p>
          <a:p>
            <a:pPr marL="0" lvl="0" indent="0" algn="l" rtl="0">
              <a:lnSpc>
                <a:spcPct val="115000"/>
              </a:lnSpc>
              <a:spcBef>
                <a:spcPts val="0"/>
              </a:spcBef>
              <a:spcAft>
                <a:spcPts val="0"/>
              </a:spcAft>
              <a:buClr>
                <a:schemeClr val="dk1"/>
              </a:buClr>
              <a:buSzPct val="57894"/>
              <a:buFont typeface="Arial"/>
              <a:buNone/>
            </a:pPr>
            <a:endParaRPr sz="1900" dirty="0">
              <a:solidFill>
                <a:schemeClr val="dk1"/>
              </a:solidFill>
            </a:endParaRPr>
          </a:p>
          <a:p>
            <a:pPr marL="0" lvl="0" indent="0" algn="l" rtl="0">
              <a:lnSpc>
                <a:spcPct val="115000"/>
              </a:lnSpc>
              <a:spcBef>
                <a:spcPts val="0"/>
              </a:spcBef>
              <a:spcAft>
                <a:spcPts val="0"/>
              </a:spcAft>
              <a:buClr>
                <a:schemeClr val="dk1"/>
              </a:buClr>
              <a:buSzPct val="57894"/>
              <a:buFont typeface="Arial"/>
              <a:buNone/>
            </a:pPr>
            <a:endParaRPr sz="1900" dirty="0">
              <a:solidFill>
                <a:schemeClr val="dk1"/>
              </a:solidFill>
            </a:endParaRPr>
          </a:p>
          <a:p>
            <a:pPr marL="0" lvl="0" indent="0" algn="l" rtl="0">
              <a:lnSpc>
                <a:spcPct val="115000"/>
              </a:lnSpc>
              <a:spcBef>
                <a:spcPts val="0"/>
              </a:spcBef>
              <a:spcAft>
                <a:spcPts val="0"/>
              </a:spcAft>
              <a:buClr>
                <a:schemeClr val="dk1"/>
              </a:buClr>
              <a:buSzPct val="57894"/>
              <a:buFont typeface="Arial"/>
              <a:buNone/>
            </a:pPr>
            <a:endParaRPr lang="en" sz="1900" dirty="0">
              <a:solidFill>
                <a:schemeClr val="dk1"/>
              </a:solidFill>
            </a:endParaRPr>
          </a:p>
          <a:p>
            <a:pPr marL="0" lvl="0" indent="0" algn="l" rtl="0">
              <a:lnSpc>
                <a:spcPct val="115000"/>
              </a:lnSpc>
              <a:spcBef>
                <a:spcPts val="0"/>
              </a:spcBef>
              <a:spcAft>
                <a:spcPts val="0"/>
              </a:spcAft>
              <a:buClr>
                <a:schemeClr val="dk1"/>
              </a:buClr>
              <a:buSzPct val="57894"/>
              <a:buFont typeface="Arial"/>
              <a:buNone/>
            </a:pPr>
            <a:endParaRPr lang="en" sz="1900" dirty="0">
              <a:solidFill>
                <a:schemeClr val="dk1"/>
              </a:solidFill>
            </a:endParaRPr>
          </a:p>
          <a:p>
            <a:pPr marL="0" lvl="0" indent="0" algn="l" rtl="0">
              <a:lnSpc>
                <a:spcPct val="115000"/>
              </a:lnSpc>
              <a:spcBef>
                <a:spcPts val="0"/>
              </a:spcBef>
              <a:spcAft>
                <a:spcPts val="0"/>
              </a:spcAft>
              <a:buClr>
                <a:schemeClr val="dk1"/>
              </a:buClr>
              <a:buSzPct val="57894"/>
              <a:buFont typeface="Arial"/>
              <a:buNone/>
            </a:pPr>
            <a:r>
              <a:rPr lang="en" sz="1900" dirty="0">
                <a:solidFill>
                  <a:schemeClr val="dk1"/>
                </a:solidFill>
              </a:rPr>
              <a:t>In order for them to require the same amount of time both of them should walk the same distance and on horse top as well they will have to be the same amount of time.</a:t>
            </a:r>
            <a:endParaRPr sz="1900" dirty="0">
              <a:solidFill>
                <a:schemeClr val="dk1"/>
              </a:solidFill>
            </a:endParaRPr>
          </a:p>
          <a:p>
            <a:pPr marL="0" lvl="0" indent="0" algn="l" rtl="0">
              <a:lnSpc>
                <a:spcPct val="115000"/>
              </a:lnSpc>
              <a:spcBef>
                <a:spcPts val="0"/>
              </a:spcBef>
              <a:spcAft>
                <a:spcPts val="0"/>
              </a:spcAft>
              <a:buClr>
                <a:schemeClr val="dk1"/>
              </a:buClr>
              <a:buSzPct val="57894"/>
              <a:buFont typeface="Arial"/>
              <a:buNone/>
            </a:pPr>
            <a:r>
              <a:rPr lang="en" sz="1900" dirty="0">
                <a:solidFill>
                  <a:schemeClr val="dk1"/>
                </a:solidFill>
                <a:latin typeface="Cambria Math"/>
                <a:ea typeface="Cambria Math"/>
                <a:cs typeface="Cambria Math"/>
                <a:sym typeface="Cambria Math"/>
              </a:rPr>
              <a:t> </a:t>
            </a:r>
            <a:endParaRPr sz="1900" dirty="0">
              <a:solidFill>
                <a:schemeClr val="dk1"/>
              </a:solidFill>
            </a:endParaRPr>
          </a:p>
          <a:p>
            <a:pPr marL="0" lvl="0" indent="0" algn="l" rtl="0">
              <a:spcBef>
                <a:spcPts val="0"/>
              </a:spcBef>
              <a:spcAft>
                <a:spcPts val="1200"/>
              </a:spcAft>
              <a:buNone/>
            </a:pPr>
            <a:endParaRPr dirty="0"/>
          </a:p>
        </p:txBody>
      </p:sp>
      <p:sp>
        <p:nvSpPr>
          <p:cNvPr id="355" name="Google Shape;355;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pic>
        <p:nvPicPr>
          <p:cNvPr id="356" name="Google Shape;356;p36" descr="{&quot;font&quot;:{&quot;family&quot;:&quot;Arial&quot;,&quot;size&quot;:15.5,&quot;color&quot;:&quot;#000000&quot;},&quot;aid&quot;:null,&quot;code&quot;:&quot;\\begin{align*}\n{d-x}&amp;={\\frac{x}{v_{h}}v_{m}+\\frac{\\left(x-\\frac{x}{v_{h}}v_{m}\\right)}{v_{h}+v_{m}}v_{m}}\\\\\n{x\\,}&amp;={\\frac{d\\left(v_{h}+v_{m}\\right)}{v_{h}+3v_{m}}}\t\n\\end{align*}&quot;,&quot;id&quot;:&quot;15&quot;,&quot;backgroundColor&quot;:&quot;#FFFFFF&quot;,&quot;type&quot;:&quot;align*&quot;,&quot;ts&quot;:1663311118107,&quot;cs&quot;:&quot;GBIxop2DVfJCy9xLU1f+1g==&quot;,&quot;size&quot;:{&quot;width&quot;:351.4985354330709,&quot;height&quot;:141.65616955380577}}"/>
          <p:cNvPicPr preferRelativeResize="0"/>
          <p:nvPr/>
        </p:nvPicPr>
        <p:blipFill>
          <a:blip r:embed="rId3">
            <a:alphaModFix/>
          </a:blip>
          <a:stretch>
            <a:fillRect/>
          </a:stretch>
        </p:blipFill>
        <p:spPr>
          <a:xfrm>
            <a:off x="402402" y="2349529"/>
            <a:ext cx="3283323" cy="1302164"/>
          </a:xfrm>
          <a:prstGeom prst="rect">
            <a:avLst/>
          </a:prstGeom>
          <a:noFill/>
          <a:ln>
            <a:noFill/>
          </a:ln>
        </p:spPr>
      </p:pic>
      <p:cxnSp>
        <p:nvCxnSpPr>
          <p:cNvPr id="357" name="Google Shape;357;p36"/>
          <p:cNvCxnSpPr/>
          <p:nvPr/>
        </p:nvCxnSpPr>
        <p:spPr>
          <a:xfrm rot="10800000" flipH="1">
            <a:off x="4622100" y="2439800"/>
            <a:ext cx="3554700" cy="8100"/>
          </a:xfrm>
          <a:prstGeom prst="straightConnector1">
            <a:avLst/>
          </a:prstGeom>
          <a:noFill/>
          <a:ln w="9525" cap="flat" cmpd="sng">
            <a:solidFill>
              <a:schemeClr val="dk2"/>
            </a:solidFill>
            <a:prstDash val="solid"/>
            <a:round/>
            <a:headEnd type="none" w="med" len="med"/>
            <a:tailEnd type="none" w="med" len="med"/>
          </a:ln>
        </p:spPr>
      </p:cxnSp>
      <p:sp>
        <p:nvSpPr>
          <p:cNvPr id="358" name="Google Shape;358;p36"/>
          <p:cNvSpPr txBox="1"/>
          <p:nvPr/>
        </p:nvSpPr>
        <p:spPr>
          <a:xfrm>
            <a:off x="6119100" y="2186025"/>
            <a:ext cx="302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d</a:t>
            </a:r>
            <a:endParaRPr dirty="0"/>
          </a:p>
        </p:txBody>
      </p:sp>
      <p:sp>
        <p:nvSpPr>
          <p:cNvPr id="359" name="Google Shape;359;p36"/>
          <p:cNvSpPr/>
          <p:nvPr/>
        </p:nvSpPr>
        <p:spPr>
          <a:xfrm>
            <a:off x="4646150" y="2471975"/>
            <a:ext cx="2238750" cy="136400"/>
          </a:xfrm>
          <a:custGeom>
            <a:avLst/>
            <a:gdLst/>
            <a:ahLst/>
            <a:cxnLst/>
            <a:rect l="l" t="t" r="r" b="b"/>
            <a:pathLst>
              <a:path w="89550" h="5456" extrusionOk="0">
                <a:moveTo>
                  <a:pt x="0" y="5456"/>
                </a:moveTo>
                <a:cubicBezTo>
                  <a:pt x="1672" y="2947"/>
                  <a:pt x="5126" y="455"/>
                  <a:pt x="8025" y="1284"/>
                </a:cubicBezTo>
                <a:cubicBezTo>
                  <a:pt x="9777" y="1785"/>
                  <a:pt x="10411" y="4457"/>
                  <a:pt x="12197" y="4814"/>
                </a:cubicBezTo>
                <a:cubicBezTo>
                  <a:pt x="14777" y="5330"/>
                  <a:pt x="16662" y="1717"/>
                  <a:pt x="19258" y="1284"/>
                </a:cubicBezTo>
                <a:cubicBezTo>
                  <a:pt x="21618" y="890"/>
                  <a:pt x="23408" y="3739"/>
                  <a:pt x="25678" y="4493"/>
                </a:cubicBezTo>
                <a:cubicBezTo>
                  <a:pt x="27474" y="5090"/>
                  <a:pt x="28055" y="1240"/>
                  <a:pt x="29850" y="642"/>
                </a:cubicBezTo>
                <a:cubicBezTo>
                  <a:pt x="33189" y="-471"/>
                  <a:pt x="36652" y="2598"/>
                  <a:pt x="39800" y="4172"/>
                </a:cubicBezTo>
                <a:cubicBezTo>
                  <a:pt x="42083" y="5313"/>
                  <a:pt x="43668" y="0"/>
                  <a:pt x="46220" y="0"/>
                </a:cubicBezTo>
                <a:cubicBezTo>
                  <a:pt x="49010" y="0"/>
                  <a:pt x="50634" y="5373"/>
                  <a:pt x="53281" y="4493"/>
                </a:cubicBezTo>
                <a:cubicBezTo>
                  <a:pt x="55296" y="3823"/>
                  <a:pt x="56001" y="670"/>
                  <a:pt x="58095" y="321"/>
                </a:cubicBezTo>
                <a:cubicBezTo>
                  <a:pt x="60566" y="-91"/>
                  <a:pt x="62701" y="2398"/>
                  <a:pt x="65157" y="2889"/>
                </a:cubicBezTo>
                <a:cubicBezTo>
                  <a:pt x="68043" y="3466"/>
                  <a:pt x="70558" y="0"/>
                  <a:pt x="73502" y="0"/>
                </a:cubicBezTo>
                <a:cubicBezTo>
                  <a:pt x="75668" y="0"/>
                  <a:pt x="76856" y="4056"/>
                  <a:pt x="78958" y="3531"/>
                </a:cubicBezTo>
                <a:cubicBezTo>
                  <a:pt x="82439" y="2661"/>
                  <a:pt x="87559" y="-1381"/>
                  <a:pt x="89550" y="1605"/>
                </a:cubicBezTo>
              </a:path>
            </a:pathLst>
          </a:custGeom>
          <a:noFill/>
          <a:ln w="9525" cap="flat" cmpd="sng">
            <a:solidFill>
              <a:schemeClr val="dk2"/>
            </a:solidFill>
            <a:prstDash val="dash"/>
            <a:round/>
            <a:headEnd type="none" w="med" len="med"/>
            <a:tailEnd type="none" w="med" len="med"/>
          </a:ln>
        </p:spPr>
      </p:sp>
      <p:cxnSp>
        <p:nvCxnSpPr>
          <p:cNvPr id="360" name="Google Shape;360;p36"/>
          <p:cNvCxnSpPr/>
          <p:nvPr/>
        </p:nvCxnSpPr>
        <p:spPr>
          <a:xfrm>
            <a:off x="6965150" y="2544200"/>
            <a:ext cx="136500" cy="8100"/>
          </a:xfrm>
          <a:prstGeom prst="straightConnector1">
            <a:avLst/>
          </a:prstGeom>
          <a:noFill/>
          <a:ln w="9525" cap="flat" cmpd="sng">
            <a:solidFill>
              <a:schemeClr val="dk2"/>
            </a:solidFill>
            <a:prstDash val="solid"/>
            <a:round/>
            <a:headEnd type="none" w="med" len="med"/>
            <a:tailEnd type="none" w="med" len="med"/>
          </a:ln>
        </p:spPr>
      </p:cxnSp>
      <p:cxnSp>
        <p:nvCxnSpPr>
          <p:cNvPr id="361" name="Google Shape;361;p36"/>
          <p:cNvCxnSpPr/>
          <p:nvPr/>
        </p:nvCxnSpPr>
        <p:spPr>
          <a:xfrm>
            <a:off x="7229950" y="2544200"/>
            <a:ext cx="144300" cy="0"/>
          </a:xfrm>
          <a:prstGeom prst="straightConnector1">
            <a:avLst/>
          </a:prstGeom>
          <a:noFill/>
          <a:ln w="9525" cap="flat" cmpd="sng">
            <a:solidFill>
              <a:schemeClr val="dk2"/>
            </a:solidFill>
            <a:prstDash val="solid"/>
            <a:round/>
            <a:headEnd type="none" w="med" len="med"/>
            <a:tailEnd type="none" w="med" len="med"/>
          </a:ln>
        </p:spPr>
      </p:cxnSp>
      <p:cxnSp>
        <p:nvCxnSpPr>
          <p:cNvPr id="362" name="Google Shape;362;p36"/>
          <p:cNvCxnSpPr>
            <a:stCxn id="358" idx="2"/>
          </p:cNvCxnSpPr>
          <p:nvPr/>
        </p:nvCxnSpPr>
        <p:spPr>
          <a:xfrm>
            <a:off x="7631550" y="2586225"/>
            <a:ext cx="0" cy="0"/>
          </a:xfrm>
          <a:prstGeom prst="straightConnector1">
            <a:avLst/>
          </a:prstGeom>
          <a:noFill/>
          <a:ln w="9525" cap="flat" cmpd="sng">
            <a:solidFill>
              <a:schemeClr val="dk2"/>
            </a:solidFill>
            <a:prstDash val="solid"/>
            <a:round/>
            <a:headEnd type="none" w="med" len="med"/>
            <a:tailEnd type="none" w="med" len="med"/>
          </a:ln>
        </p:spPr>
      </p:cxnSp>
      <p:cxnSp>
        <p:nvCxnSpPr>
          <p:cNvPr id="363" name="Google Shape;363;p36"/>
          <p:cNvCxnSpPr>
            <a:endCxn id="358" idx="2"/>
          </p:cNvCxnSpPr>
          <p:nvPr/>
        </p:nvCxnSpPr>
        <p:spPr>
          <a:xfrm>
            <a:off x="7446450" y="2544225"/>
            <a:ext cx="185100" cy="42000"/>
          </a:xfrm>
          <a:prstGeom prst="straightConnector1">
            <a:avLst/>
          </a:prstGeom>
          <a:noFill/>
          <a:ln w="9525" cap="flat" cmpd="sng">
            <a:solidFill>
              <a:schemeClr val="dk2"/>
            </a:solidFill>
            <a:prstDash val="solid"/>
            <a:round/>
            <a:headEnd type="none" w="med" len="med"/>
            <a:tailEnd type="none" w="med" len="med"/>
          </a:ln>
        </p:spPr>
      </p:cxnSp>
      <p:cxnSp>
        <p:nvCxnSpPr>
          <p:cNvPr id="364" name="Google Shape;364;p36"/>
          <p:cNvCxnSpPr>
            <a:stCxn id="358" idx="2"/>
          </p:cNvCxnSpPr>
          <p:nvPr/>
        </p:nvCxnSpPr>
        <p:spPr>
          <a:xfrm rot="10800000" flipH="1">
            <a:off x="7631550" y="2528025"/>
            <a:ext cx="256500" cy="58200"/>
          </a:xfrm>
          <a:prstGeom prst="straightConnector1">
            <a:avLst/>
          </a:prstGeom>
          <a:noFill/>
          <a:ln w="9525" cap="flat" cmpd="sng">
            <a:solidFill>
              <a:schemeClr val="dk2"/>
            </a:solidFill>
            <a:prstDash val="solid"/>
            <a:round/>
            <a:headEnd type="none" w="med" len="med"/>
            <a:tailEnd type="none" w="med" len="med"/>
          </a:ln>
        </p:spPr>
      </p:cxnSp>
      <p:cxnSp>
        <p:nvCxnSpPr>
          <p:cNvPr id="365" name="Google Shape;365;p36"/>
          <p:cNvCxnSpPr/>
          <p:nvPr/>
        </p:nvCxnSpPr>
        <p:spPr>
          <a:xfrm rot="10800000" flipH="1">
            <a:off x="7984225" y="2528075"/>
            <a:ext cx="192600" cy="8100"/>
          </a:xfrm>
          <a:prstGeom prst="straightConnector1">
            <a:avLst/>
          </a:prstGeom>
          <a:noFill/>
          <a:ln w="9525" cap="flat" cmpd="sng">
            <a:solidFill>
              <a:schemeClr val="dk2"/>
            </a:solidFill>
            <a:prstDash val="solid"/>
            <a:round/>
            <a:headEnd type="none" w="med" len="med"/>
            <a:tailEnd type="none" w="med" len="med"/>
          </a:ln>
        </p:spPr>
      </p:cxnSp>
      <p:sp>
        <p:nvSpPr>
          <p:cNvPr id="366" name="Google Shape;366;p36"/>
          <p:cNvSpPr/>
          <p:nvPr/>
        </p:nvSpPr>
        <p:spPr>
          <a:xfrm>
            <a:off x="6050400" y="2576275"/>
            <a:ext cx="842525" cy="152475"/>
          </a:xfrm>
          <a:custGeom>
            <a:avLst/>
            <a:gdLst/>
            <a:ahLst/>
            <a:cxnLst/>
            <a:rect l="l" t="t" r="r" b="b"/>
            <a:pathLst>
              <a:path w="33701" h="6099" extrusionOk="0">
                <a:moveTo>
                  <a:pt x="33701" y="0"/>
                </a:moveTo>
                <a:lnTo>
                  <a:pt x="28566" y="4173"/>
                </a:lnTo>
                <a:lnTo>
                  <a:pt x="26640" y="963"/>
                </a:lnTo>
                <a:lnTo>
                  <a:pt x="23751" y="5457"/>
                </a:lnTo>
                <a:lnTo>
                  <a:pt x="18616" y="1284"/>
                </a:lnTo>
                <a:lnTo>
                  <a:pt x="16369" y="5136"/>
                </a:lnTo>
                <a:lnTo>
                  <a:pt x="12838" y="1605"/>
                </a:lnTo>
                <a:lnTo>
                  <a:pt x="7703" y="5778"/>
                </a:lnTo>
                <a:lnTo>
                  <a:pt x="3209" y="1284"/>
                </a:lnTo>
                <a:lnTo>
                  <a:pt x="0" y="6099"/>
                </a:lnTo>
              </a:path>
            </a:pathLst>
          </a:custGeom>
          <a:noFill/>
          <a:ln w="9525" cap="flat" cmpd="sng">
            <a:solidFill>
              <a:schemeClr val="dk2"/>
            </a:solidFill>
            <a:prstDash val="solid"/>
            <a:round/>
            <a:headEnd type="none" w="med" len="med"/>
            <a:tailEnd type="none" w="med" len="med"/>
          </a:ln>
        </p:spPr>
      </p:sp>
      <p:cxnSp>
        <p:nvCxnSpPr>
          <p:cNvPr id="367" name="Google Shape;367;p36"/>
          <p:cNvCxnSpPr/>
          <p:nvPr/>
        </p:nvCxnSpPr>
        <p:spPr>
          <a:xfrm>
            <a:off x="4654175" y="2768875"/>
            <a:ext cx="184500" cy="0"/>
          </a:xfrm>
          <a:prstGeom prst="straightConnector1">
            <a:avLst/>
          </a:prstGeom>
          <a:noFill/>
          <a:ln w="9525" cap="flat" cmpd="sng">
            <a:solidFill>
              <a:schemeClr val="dk2"/>
            </a:solidFill>
            <a:prstDash val="solid"/>
            <a:round/>
            <a:headEnd type="none" w="med" len="med"/>
            <a:tailEnd type="none" w="med" len="med"/>
          </a:ln>
        </p:spPr>
      </p:cxnSp>
      <p:cxnSp>
        <p:nvCxnSpPr>
          <p:cNvPr id="368" name="Google Shape;368;p36"/>
          <p:cNvCxnSpPr/>
          <p:nvPr/>
        </p:nvCxnSpPr>
        <p:spPr>
          <a:xfrm>
            <a:off x="4943050" y="2768875"/>
            <a:ext cx="240600" cy="8100"/>
          </a:xfrm>
          <a:prstGeom prst="straightConnector1">
            <a:avLst/>
          </a:prstGeom>
          <a:noFill/>
          <a:ln w="9525" cap="flat" cmpd="sng">
            <a:solidFill>
              <a:schemeClr val="dk2"/>
            </a:solidFill>
            <a:prstDash val="solid"/>
            <a:round/>
            <a:headEnd type="none" w="med" len="med"/>
            <a:tailEnd type="none" w="med" len="med"/>
          </a:ln>
        </p:spPr>
      </p:cxnSp>
      <p:cxnSp>
        <p:nvCxnSpPr>
          <p:cNvPr id="369" name="Google Shape;369;p36"/>
          <p:cNvCxnSpPr/>
          <p:nvPr/>
        </p:nvCxnSpPr>
        <p:spPr>
          <a:xfrm rot="10800000" flipH="1">
            <a:off x="5280075" y="2768800"/>
            <a:ext cx="240600" cy="8100"/>
          </a:xfrm>
          <a:prstGeom prst="straightConnector1">
            <a:avLst/>
          </a:prstGeom>
          <a:noFill/>
          <a:ln w="9525" cap="flat" cmpd="sng">
            <a:solidFill>
              <a:schemeClr val="dk2"/>
            </a:solidFill>
            <a:prstDash val="solid"/>
            <a:round/>
            <a:headEnd type="none" w="med" len="med"/>
            <a:tailEnd type="none" w="med" len="med"/>
          </a:ln>
        </p:spPr>
      </p:cxnSp>
      <p:cxnSp>
        <p:nvCxnSpPr>
          <p:cNvPr id="370" name="Google Shape;370;p36"/>
          <p:cNvCxnSpPr/>
          <p:nvPr/>
        </p:nvCxnSpPr>
        <p:spPr>
          <a:xfrm>
            <a:off x="5625100" y="2776900"/>
            <a:ext cx="224700" cy="8100"/>
          </a:xfrm>
          <a:prstGeom prst="straightConnector1">
            <a:avLst/>
          </a:prstGeom>
          <a:noFill/>
          <a:ln w="9525" cap="flat" cmpd="sng">
            <a:solidFill>
              <a:schemeClr val="dk2"/>
            </a:solidFill>
            <a:prstDash val="solid"/>
            <a:round/>
            <a:headEnd type="none" w="med" len="med"/>
            <a:tailEnd type="none" w="med" len="med"/>
          </a:ln>
        </p:spPr>
      </p:cxnSp>
      <p:cxnSp>
        <p:nvCxnSpPr>
          <p:cNvPr id="371" name="Google Shape;371;p36"/>
          <p:cNvCxnSpPr/>
          <p:nvPr/>
        </p:nvCxnSpPr>
        <p:spPr>
          <a:xfrm>
            <a:off x="5905950" y="2784925"/>
            <a:ext cx="152400" cy="0"/>
          </a:xfrm>
          <a:prstGeom prst="straightConnector1">
            <a:avLst/>
          </a:prstGeom>
          <a:noFill/>
          <a:ln w="9525" cap="flat" cmpd="sng">
            <a:solidFill>
              <a:schemeClr val="dk2"/>
            </a:solidFill>
            <a:prstDash val="solid"/>
            <a:round/>
            <a:headEnd type="none" w="med" len="med"/>
            <a:tailEnd type="none" w="med" len="med"/>
          </a:ln>
        </p:spPr>
      </p:cxnSp>
      <p:sp>
        <p:nvSpPr>
          <p:cNvPr id="372" name="Google Shape;372;p36"/>
          <p:cNvSpPr/>
          <p:nvPr/>
        </p:nvSpPr>
        <p:spPr>
          <a:xfrm>
            <a:off x="6146675" y="2688625"/>
            <a:ext cx="2062225" cy="152450"/>
          </a:xfrm>
          <a:custGeom>
            <a:avLst/>
            <a:gdLst/>
            <a:ahLst/>
            <a:cxnLst/>
            <a:rect l="l" t="t" r="r" b="b"/>
            <a:pathLst>
              <a:path w="82489" h="6098" extrusionOk="0">
                <a:moveTo>
                  <a:pt x="0" y="6098"/>
                </a:moveTo>
                <a:cubicBezTo>
                  <a:pt x="0" y="3603"/>
                  <a:pt x="4188" y="1131"/>
                  <a:pt x="6420" y="2247"/>
                </a:cubicBezTo>
                <a:cubicBezTo>
                  <a:pt x="7707" y="2891"/>
                  <a:pt x="8293" y="4601"/>
                  <a:pt x="9629" y="5135"/>
                </a:cubicBezTo>
                <a:cubicBezTo>
                  <a:pt x="12457" y="6264"/>
                  <a:pt x="15572" y="885"/>
                  <a:pt x="18295" y="2247"/>
                </a:cubicBezTo>
                <a:cubicBezTo>
                  <a:pt x="19463" y="2831"/>
                  <a:pt x="20212" y="4679"/>
                  <a:pt x="21505" y="4494"/>
                </a:cubicBezTo>
                <a:cubicBezTo>
                  <a:pt x="24455" y="4073"/>
                  <a:pt x="27294" y="-249"/>
                  <a:pt x="29850" y="1284"/>
                </a:cubicBezTo>
                <a:cubicBezTo>
                  <a:pt x="31534" y="2295"/>
                  <a:pt x="33123" y="4794"/>
                  <a:pt x="34986" y="4173"/>
                </a:cubicBezTo>
                <a:cubicBezTo>
                  <a:pt x="37719" y="3262"/>
                  <a:pt x="40277" y="52"/>
                  <a:pt x="43010" y="963"/>
                </a:cubicBezTo>
                <a:cubicBezTo>
                  <a:pt x="44589" y="1489"/>
                  <a:pt x="44909" y="4167"/>
                  <a:pt x="46541" y="4494"/>
                </a:cubicBezTo>
                <a:cubicBezTo>
                  <a:pt x="49875" y="5161"/>
                  <a:pt x="52692" y="-942"/>
                  <a:pt x="55849" y="321"/>
                </a:cubicBezTo>
                <a:cubicBezTo>
                  <a:pt x="57998" y="1181"/>
                  <a:pt x="59641" y="5364"/>
                  <a:pt x="61626" y="4173"/>
                </a:cubicBezTo>
                <a:cubicBezTo>
                  <a:pt x="63589" y="2995"/>
                  <a:pt x="64792" y="0"/>
                  <a:pt x="67082" y="0"/>
                </a:cubicBezTo>
                <a:cubicBezTo>
                  <a:pt x="69816" y="0"/>
                  <a:pt x="71605" y="5188"/>
                  <a:pt x="74144" y="4173"/>
                </a:cubicBezTo>
                <a:cubicBezTo>
                  <a:pt x="76795" y="3113"/>
                  <a:pt x="80470" y="228"/>
                  <a:pt x="82489" y="2247"/>
                </a:cubicBezTo>
              </a:path>
            </a:pathLst>
          </a:custGeom>
          <a:noFill/>
          <a:ln w="9525" cap="flat" cmpd="sng">
            <a:solidFill>
              <a:schemeClr val="dk2"/>
            </a:solidFill>
            <a:prstDash val="solid"/>
            <a:round/>
            <a:headEnd type="none" w="med" len="med"/>
            <a:tailEnd type="none" w="med" len="med"/>
          </a:ln>
        </p:spPr>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An Analytical Problem</a:t>
            </a:r>
            <a:endParaRPr/>
          </a:p>
        </p:txBody>
      </p:sp>
      <p:sp>
        <p:nvSpPr>
          <p:cNvPr id="378" name="Google Shape;378;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0"/>
              </a:spcAft>
              <a:buNone/>
            </a:pPr>
            <a:r>
              <a:rPr lang="en" sz="1900" dirty="0">
                <a:solidFill>
                  <a:schemeClr val="dk1"/>
                </a:solidFill>
              </a:rPr>
              <a:t>                 5b. Solve the problem for 3 friends and one horse.  </a:t>
            </a:r>
            <a:endParaRPr sz="1900" dirty="0">
              <a:solidFill>
                <a:schemeClr val="dk1"/>
              </a:solidFill>
            </a:endParaRPr>
          </a:p>
          <a:p>
            <a:pPr marL="0" lvl="0" indent="0" algn="l" rtl="0">
              <a:lnSpc>
                <a:spcPct val="115000"/>
              </a:lnSpc>
              <a:spcBef>
                <a:spcPts val="0"/>
              </a:spcBef>
              <a:spcAft>
                <a:spcPts val="0"/>
              </a:spcAft>
              <a:buNone/>
            </a:pPr>
            <a:r>
              <a:rPr lang="en" sz="1900" dirty="0">
                <a:solidFill>
                  <a:schemeClr val="dk1"/>
                </a:solidFill>
              </a:rPr>
              <a:t>Solution: Horse will make backward movement equal amount of time for the 2nd and 3rd friends. Let d be the total distance and </a:t>
            </a:r>
            <a:r>
              <a:rPr lang="en" sz="1900" dirty="0">
                <a:solidFill>
                  <a:schemeClr val="dk1"/>
                </a:solidFill>
                <a:latin typeface="Cambria Math"/>
                <a:ea typeface="Cambria Math"/>
                <a:cs typeface="Cambria Math"/>
                <a:sym typeface="Cambria Math"/>
              </a:rPr>
              <a:t>vhvm  be the speeds of horse and friends respectively. </a:t>
            </a:r>
            <a:endParaRPr sz="1900" dirty="0">
              <a:solidFill>
                <a:schemeClr val="dk1"/>
              </a:solidFill>
              <a:latin typeface="Cambria Math"/>
              <a:ea typeface="Cambria Math"/>
              <a:cs typeface="Cambria Math"/>
              <a:sym typeface="Cambria Math"/>
            </a:endParaRPr>
          </a:p>
          <a:p>
            <a:pPr marL="0" lvl="0" indent="0" algn="l" rtl="0">
              <a:lnSpc>
                <a:spcPct val="115000"/>
              </a:lnSpc>
              <a:spcBef>
                <a:spcPts val="0"/>
              </a:spcBef>
              <a:spcAft>
                <a:spcPts val="0"/>
              </a:spcAft>
              <a:buNone/>
            </a:pPr>
            <a:r>
              <a:rPr lang="en" sz="1900" dirty="0">
                <a:solidFill>
                  <a:schemeClr val="dk1"/>
                </a:solidFill>
                <a:latin typeface="Cambria Math"/>
                <a:ea typeface="Cambria Math"/>
                <a:cs typeface="Cambria Math"/>
                <a:sym typeface="Cambria Math"/>
              </a:rPr>
              <a:t>A---------------------------------------------------------------------B</a:t>
            </a:r>
            <a:endParaRPr sz="1900" dirty="0">
              <a:solidFill>
                <a:schemeClr val="dk1"/>
              </a:solidFill>
              <a:latin typeface="Cambria Math"/>
              <a:ea typeface="Cambria Math"/>
              <a:cs typeface="Cambria Math"/>
              <a:sym typeface="Cambria Math"/>
            </a:endParaRPr>
          </a:p>
          <a:p>
            <a:pPr marL="0" lvl="0" indent="0" algn="l" rtl="0">
              <a:lnSpc>
                <a:spcPct val="115000"/>
              </a:lnSpc>
              <a:spcBef>
                <a:spcPts val="0"/>
              </a:spcBef>
              <a:spcAft>
                <a:spcPts val="0"/>
              </a:spcAft>
              <a:buNone/>
            </a:pPr>
            <a:r>
              <a:rPr lang="en" sz="1900" dirty="0">
                <a:solidFill>
                  <a:schemeClr val="dk1"/>
                </a:solidFill>
                <a:latin typeface="Cambria Math"/>
                <a:ea typeface="Cambria Math"/>
                <a:cs typeface="Cambria Math"/>
                <a:sym typeface="Cambria Math"/>
              </a:rPr>
              <a:t>1st---------------------------------------- X===========</a:t>
            </a:r>
            <a:endParaRPr sz="1900" dirty="0">
              <a:solidFill>
                <a:schemeClr val="dk1"/>
              </a:solidFill>
              <a:latin typeface="Cambria Math"/>
              <a:ea typeface="Cambria Math"/>
              <a:cs typeface="Cambria Math"/>
              <a:sym typeface="Cambria Math"/>
            </a:endParaRPr>
          </a:p>
          <a:p>
            <a:pPr marL="0" lvl="0" indent="0" algn="l" rtl="0">
              <a:lnSpc>
                <a:spcPct val="115000"/>
              </a:lnSpc>
              <a:spcBef>
                <a:spcPts val="0"/>
              </a:spcBef>
              <a:spcAft>
                <a:spcPts val="0"/>
              </a:spcAft>
              <a:buNone/>
            </a:pPr>
            <a:r>
              <a:rPr lang="en" sz="1900" dirty="0">
                <a:solidFill>
                  <a:schemeClr val="dk1"/>
                </a:solidFill>
                <a:latin typeface="Cambria Math"/>
                <a:ea typeface="Cambria Math"/>
                <a:cs typeface="Cambria Math"/>
                <a:sym typeface="Cambria Math"/>
              </a:rPr>
              <a:t>2nd=====-----------------------------------------======</a:t>
            </a:r>
            <a:endParaRPr sz="1900" dirty="0">
              <a:solidFill>
                <a:schemeClr val="dk1"/>
              </a:solidFill>
              <a:latin typeface="Cambria Math"/>
              <a:ea typeface="Cambria Math"/>
              <a:cs typeface="Cambria Math"/>
              <a:sym typeface="Cambria Math"/>
            </a:endParaRPr>
          </a:p>
          <a:p>
            <a:pPr marL="0" lvl="0" indent="0" algn="l" rtl="0">
              <a:lnSpc>
                <a:spcPct val="115000"/>
              </a:lnSpc>
              <a:spcBef>
                <a:spcPts val="0"/>
              </a:spcBef>
              <a:spcAft>
                <a:spcPts val="0"/>
              </a:spcAft>
              <a:buNone/>
            </a:pPr>
            <a:r>
              <a:rPr lang="en" sz="1900" dirty="0">
                <a:solidFill>
                  <a:schemeClr val="dk1"/>
                </a:solidFill>
                <a:latin typeface="Cambria Math"/>
                <a:ea typeface="Cambria Math"/>
                <a:cs typeface="Cambria Math"/>
                <a:sym typeface="Cambria Math"/>
              </a:rPr>
              <a:t>3rd============---------------------------------------</a:t>
            </a:r>
            <a:endParaRPr sz="1900" dirty="0">
              <a:solidFill>
                <a:schemeClr val="dk1"/>
              </a:solidFill>
              <a:latin typeface="Cambria Math"/>
              <a:ea typeface="Cambria Math"/>
              <a:cs typeface="Cambria Math"/>
              <a:sym typeface="Cambria Math"/>
            </a:endParaRPr>
          </a:p>
          <a:p>
            <a:pPr marL="0" lvl="0" indent="0" algn="l" rtl="0">
              <a:lnSpc>
                <a:spcPct val="115000"/>
              </a:lnSpc>
              <a:spcBef>
                <a:spcPts val="0"/>
              </a:spcBef>
              <a:spcAft>
                <a:spcPts val="0"/>
              </a:spcAft>
              <a:buNone/>
            </a:pPr>
            <a:r>
              <a:rPr lang="en" sz="1900" dirty="0">
                <a:solidFill>
                  <a:schemeClr val="dk1"/>
                </a:solidFill>
                <a:latin typeface="Cambria Math"/>
                <a:ea typeface="Cambria Math"/>
                <a:cs typeface="Cambria Math"/>
                <a:sym typeface="Cambria Math"/>
              </a:rPr>
              <a:t>2nd friend walks xvhvm+(x-xvhvm)vmvm+vh the second fraction being for the horse to go back. So the third friend will again have to walk the same distance. So walking distance for the third friend will be equated to the first one</a:t>
            </a:r>
            <a:endParaRPr sz="1900" dirty="0">
              <a:solidFill>
                <a:schemeClr val="dk1"/>
              </a:solidFill>
              <a:latin typeface="Cambria Math"/>
              <a:ea typeface="Cambria Math"/>
              <a:cs typeface="Cambria Math"/>
              <a:sym typeface="Cambria Math"/>
            </a:endParaRPr>
          </a:p>
          <a:p>
            <a:pPr marL="0" lvl="0" indent="0" algn="l" rtl="0">
              <a:lnSpc>
                <a:spcPct val="115000"/>
              </a:lnSpc>
              <a:spcBef>
                <a:spcPts val="0"/>
              </a:spcBef>
              <a:spcAft>
                <a:spcPts val="0"/>
              </a:spcAft>
              <a:buNone/>
            </a:pPr>
            <a:endParaRPr sz="1900" dirty="0">
              <a:solidFill>
                <a:schemeClr val="dk1"/>
              </a:solidFill>
              <a:latin typeface="Cambria Math"/>
              <a:ea typeface="Cambria Math"/>
              <a:cs typeface="Cambria Math"/>
              <a:sym typeface="Cambria Math"/>
            </a:endParaRPr>
          </a:p>
          <a:p>
            <a:pPr marL="0" lvl="0" indent="0" algn="l" rtl="0">
              <a:lnSpc>
                <a:spcPct val="115000"/>
              </a:lnSpc>
              <a:spcBef>
                <a:spcPts val="0"/>
              </a:spcBef>
              <a:spcAft>
                <a:spcPts val="0"/>
              </a:spcAft>
              <a:buNone/>
            </a:pPr>
            <a:endParaRPr sz="1900" b="1" dirty="0">
              <a:solidFill>
                <a:schemeClr val="dk1"/>
              </a:solidFill>
            </a:endParaRPr>
          </a:p>
          <a:p>
            <a:pPr marL="0" lvl="0" indent="0" algn="l" rtl="0">
              <a:lnSpc>
                <a:spcPct val="115000"/>
              </a:lnSpc>
              <a:spcBef>
                <a:spcPts val="0"/>
              </a:spcBef>
              <a:spcAft>
                <a:spcPts val="0"/>
              </a:spcAft>
              <a:buNone/>
            </a:pPr>
            <a:endParaRPr sz="1900" dirty="0">
              <a:solidFill>
                <a:schemeClr val="dk1"/>
              </a:solidFill>
            </a:endParaRPr>
          </a:p>
          <a:p>
            <a:pPr marL="0" lvl="0" indent="0" algn="l" rtl="0">
              <a:spcBef>
                <a:spcPts val="0"/>
              </a:spcBef>
              <a:spcAft>
                <a:spcPts val="1200"/>
              </a:spcAft>
              <a:buNone/>
            </a:pPr>
            <a:endParaRPr dirty="0"/>
          </a:p>
        </p:txBody>
      </p:sp>
      <p:sp>
        <p:nvSpPr>
          <p:cNvPr id="379" name="Google Shape;379;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pic>
        <p:nvPicPr>
          <p:cNvPr id="380" name="Google Shape;380;p37" descr="{&quot;id&quot;:&quot;15&quot;,&quot;aid&quot;:null,&quot;font&quot;:{&quot;size&quot;:15.5,&quot;color&quot;:&quot;#000000&quot;,&quot;family&quot;:&quot;Arial&quot;},&quot;type&quot;:&quot;align*&quot;,&quot;backgroundColorModified&quot;:false,&quot;code&quot;:&quot;\\begin{align*}\n{d-x}&amp;={\\frac{x}{v_{h}}v_{m}+\\frac{\\left(x-\\frac{x}{v_{h}}v_{m}\\right)}{v_{h}+v_{m}}v_{m}+\\frac{d-x}{2}}\\\\\n{x\\,}&amp;={\\frac{d\\left(v_{h}+v_{m}\\right)}{v_{h}+5v_{m}}}\t\n\\end{align*}&quot;,&quot;backgroundColor&quot;:&quot;#FFFFFF&quot;,&quot;ts&quot;:1663312611870,&quot;cs&quot;:&quot;ga5ToX+dJDQPVg0sqN56DQ==&quot;,&quot;size&quot;:{&quot;width&quot;:438.6666666666667,&quot;height&quot;:138.33333333333334}}"/>
          <p:cNvPicPr preferRelativeResize="0"/>
          <p:nvPr/>
        </p:nvPicPr>
        <p:blipFill>
          <a:blip r:embed="rId3">
            <a:alphaModFix/>
          </a:blip>
          <a:stretch>
            <a:fillRect/>
          </a:stretch>
        </p:blipFill>
        <p:spPr>
          <a:xfrm>
            <a:off x="930265" y="4484687"/>
            <a:ext cx="4178300" cy="13176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Linear Programming</a:t>
            </a:r>
            <a:endParaRPr/>
          </a:p>
        </p:txBody>
      </p:sp>
      <p:sp>
        <p:nvSpPr>
          <p:cNvPr id="386" name="Google Shape;386;p38"/>
          <p:cNvSpPr txBox="1">
            <a:spLocks noGrp="1"/>
          </p:cNvSpPr>
          <p:nvPr>
            <p:ph type="body" idx="1"/>
          </p:nvPr>
        </p:nvSpPr>
        <p:spPr>
          <a:xfrm>
            <a:off x="351800" y="11322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a:t>1.2. Graphical Solution A linear programming problem with a few number of variables can be solved graphically by finding the vertices of the allowed values of the variables. We illustrate this solution method with an example. Example 1.1 (Production). A company can make two products with x</a:t>
            </a:r>
            <a:r>
              <a:rPr lang="en" baseline="-25000"/>
              <a:t>1</a:t>
            </a:r>
            <a:r>
              <a:rPr lang="en"/>
              <a:t> and x</a:t>
            </a:r>
            <a:r>
              <a:rPr lang="en" baseline="-25000"/>
              <a:t>2</a:t>
            </a:r>
            <a:r>
              <a:rPr lang="en"/>
              <a:t> being the amount of each and with profit f(x</a:t>
            </a:r>
            <a:r>
              <a:rPr lang="en" baseline="-25000"/>
              <a:t>1</a:t>
            </a:r>
            <a:r>
              <a:rPr lang="en"/>
              <a:t>, x</a:t>
            </a:r>
            <a:r>
              <a:rPr lang="en" baseline="-25000"/>
              <a:t>2</a:t>
            </a:r>
            <a:r>
              <a:rPr lang="en"/>
              <a:t>) = 8x</a:t>
            </a:r>
            <a:r>
              <a:rPr lang="en" baseline="-25000"/>
              <a:t>1</a:t>
            </a:r>
            <a:r>
              <a:rPr lang="en"/>
              <a:t> + 6x</a:t>
            </a:r>
            <a:r>
              <a:rPr lang="en" baseline="-25000"/>
              <a:t>2</a:t>
            </a:r>
            <a:r>
              <a:rPr lang="en"/>
              <a:t>. Because of limits to the amounts of three inputs for production there are three constraints on production. The first input I1 restricts production by x</a:t>
            </a:r>
            <a:r>
              <a:rPr lang="en" baseline="-25000"/>
              <a:t>1</a:t>
            </a:r>
            <a:r>
              <a:rPr lang="en"/>
              <a:t> +x</a:t>
            </a:r>
            <a:r>
              <a:rPr lang="en" baseline="-25000"/>
              <a:t>2</a:t>
            </a:r>
            <a:r>
              <a:rPr lang="en"/>
              <a:t> ≤ 2, the second input I2 restricts 5x</a:t>
            </a:r>
            <a:r>
              <a:rPr lang="en" baseline="-25000"/>
              <a:t>1</a:t>
            </a:r>
            <a:r>
              <a:rPr lang="en"/>
              <a:t> + 10x</a:t>
            </a:r>
            <a:r>
              <a:rPr lang="en" baseline="-25000"/>
              <a:t>2</a:t>
            </a:r>
            <a:r>
              <a:rPr lang="en"/>
              <a:t> ≤ 16, and the third input I3 restricts 2x</a:t>
            </a:r>
            <a:r>
              <a:rPr lang="en" baseline="-25000"/>
              <a:t>1</a:t>
            </a:r>
            <a:r>
              <a:rPr lang="en"/>
              <a:t> + x</a:t>
            </a:r>
            <a:r>
              <a:rPr lang="en" baseline="-25000"/>
              <a:t>2</a:t>
            </a:r>
            <a:r>
              <a:rPr lang="en"/>
              <a:t> ≤ 3. Therefore the problem is Maximize: 8x</a:t>
            </a:r>
            <a:r>
              <a:rPr lang="en" baseline="-25000"/>
              <a:t>1</a:t>
            </a:r>
            <a:r>
              <a:rPr lang="en"/>
              <a:t> + 6x</a:t>
            </a:r>
            <a:r>
              <a:rPr lang="en" baseline="-25000"/>
              <a:t>2</a:t>
            </a:r>
            <a:r>
              <a:rPr lang="en"/>
              <a:t> (profit), Subject to: x</a:t>
            </a:r>
            <a:r>
              <a:rPr lang="en" baseline="-25000"/>
              <a:t>1</a:t>
            </a:r>
            <a:r>
              <a:rPr lang="en"/>
              <a:t> + x</a:t>
            </a:r>
            <a:r>
              <a:rPr lang="en" baseline="-25000"/>
              <a:t>2</a:t>
            </a:r>
            <a:r>
              <a:rPr lang="en"/>
              <a:t> ≤ 2, (I1) 5x</a:t>
            </a:r>
            <a:r>
              <a:rPr lang="en" baseline="-25000"/>
              <a:t>1</a:t>
            </a:r>
            <a:r>
              <a:rPr lang="en"/>
              <a:t> + 10x</a:t>
            </a:r>
            <a:r>
              <a:rPr lang="en" baseline="-25000"/>
              <a:t>2</a:t>
            </a:r>
            <a:r>
              <a:rPr lang="en"/>
              <a:t> ≤ 16, (I2) 2x</a:t>
            </a:r>
            <a:r>
              <a:rPr lang="en" baseline="-25000"/>
              <a:t>1</a:t>
            </a:r>
            <a:r>
              <a:rPr lang="en"/>
              <a:t> + x</a:t>
            </a:r>
            <a:r>
              <a:rPr lang="en" baseline="-25000"/>
              <a:t>2</a:t>
            </a:r>
            <a:r>
              <a:rPr lang="en"/>
              <a:t> ≤ 3, (I3) x</a:t>
            </a:r>
            <a:r>
              <a:rPr lang="en" baseline="-25000"/>
              <a:t>1</a:t>
            </a:r>
            <a:r>
              <a:rPr lang="en"/>
              <a:t> ≥ 0, x</a:t>
            </a:r>
            <a:r>
              <a:rPr lang="en" baseline="-25000"/>
              <a:t>2</a:t>
            </a:r>
            <a:r>
              <a:rPr lang="en"/>
              <a:t> ≥ 0. </a:t>
            </a:r>
            <a:endParaRPr/>
          </a:p>
        </p:txBody>
      </p:sp>
      <p:sp>
        <p:nvSpPr>
          <p:cNvPr id="387" name="Google Shape;387;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Linear Programming</a:t>
            </a:r>
            <a:endParaRPr/>
          </a:p>
        </p:txBody>
      </p:sp>
      <p:sp>
        <p:nvSpPr>
          <p:cNvPr id="393" name="Google Shape;393;p39"/>
          <p:cNvSpPr txBox="1">
            <a:spLocks noGrp="1"/>
          </p:cNvSpPr>
          <p:nvPr>
            <p:ph type="body" idx="1"/>
          </p:nvPr>
        </p:nvSpPr>
        <p:spPr>
          <a:xfrm>
            <a:off x="351800" y="11322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function f(x</a:t>
            </a:r>
            <a:r>
              <a:rPr lang="en" baseline="-25000"/>
              <a:t>1</a:t>
            </a:r>
            <a:r>
              <a:rPr lang="en"/>
              <a:t>, x</a:t>
            </a:r>
            <a:r>
              <a:rPr lang="en" baseline="-25000"/>
              <a:t>2</a:t>
            </a:r>
            <a:r>
              <a:rPr lang="en"/>
              <a:t>) and all the constraint functions are linear so this is a linear programming problem. The feasible set F is the set of all the points satisfying the constraint equations and is the shaded region in Figure 1.2.1. The vertices of the feasible region are (0, 0), (1.5, 0), (1, 1), (0.8, 1.2), and (0, 1.6). Other points where two constraints are equal include the points</a:t>
            </a:r>
            <a:endParaRPr/>
          </a:p>
          <a:p>
            <a:pPr marL="0" lvl="0" indent="0" algn="l" rtl="0">
              <a:spcBef>
                <a:spcPts val="1200"/>
              </a:spcBef>
              <a:spcAft>
                <a:spcPts val="1200"/>
              </a:spcAft>
              <a:buNone/>
            </a:pPr>
            <a:r>
              <a:rPr lang="en"/>
              <a:t> </a:t>
            </a:r>
            <a:endParaRPr/>
          </a:p>
        </p:txBody>
      </p:sp>
      <p:sp>
        <p:nvSpPr>
          <p:cNvPr id="394" name="Google Shape;394;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pic>
        <p:nvPicPr>
          <p:cNvPr id="395" name="Google Shape;395;p39" descr="{&quot;font&quot;:{&quot;size&quot;:28,&quot;color&quot;:&quot;#000000&quot;,&quot;family&quot;:&quot;Arial&quot;},&quot;id&quot;:&quot;22&quot;,&quot;aid&quot;:null,&quot;type&quot;:&quot;$$&quot;,&quot;backgroundColor&quot;:&quot;#FFFFFF&quot;,&quot;code&quot;:&quot;$$\\left(\\frac{14}{15},\\frac{17}{15}\\,\\right),\\,\\left(2,0\\right),\\,\\left(3.2,0\\right),\\,\\left(0,2\\right)\\,and\\,\\left(0,3\\right)\\,\\text{lying}\\;\\text{outside}\\;\\text{the}\\;\\text{feasible}\\;\\text{region.}\\;\\text{}$$&quot;,&quot;ts&quot;:1663597979085,&quot;cs&quot;:&quot;C5u+C1Jse3KLitdofiMC7w==&quot;,&quot;size&quot;:{&quot;width&quot;:1412,&quot;height&quot;:105}}"/>
          <p:cNvPicPr preferRelativeResize="0"/>
          <p:nvPr/>
        </p:nvPicPr>
        <p:blipFill>
          <a:blip r:embed="rId3">
            <a:alphaModFix/>
          </a:blip>
          <a:stretch>
            <a:fillRect/>
          </a:stretch>
        </p:blipFill>
        <p:spPr>
          <a:xfrm>
            <a:off x="0" y="2967800"/>
            <a:ext cx="13606576" cy="1000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Linear Programming</a:t>
            </a:r>
            <a:endParaRPr/>
          </a:p>
        </p:txBody>
      </p:sp>
      <p:sp>
        <p:nvSpPr>
          <p:cNvPr id="401" name="Google Shape;401;p40"/>
          <p:cNvSpPr txBox="1">
            <a:spLocks noGrp="1"/>
          </p:cNvSpPr>
          <p:nvPr>
            <p:ph type="body" idx="1"/>
          </p:nvPr>
        </p:nvSpPr>
        <p:spPr>
          <a:xfrm>
            <a:off x="311700" y="1066638"/>
            <a:ext cx="8520600" cy="3416400"/>
          </a:xfrm>
          <a:prstGeom prst="rect">
            <a:avLst/>
          </a:prstGeom>
          <a:ln w="9525" cap="flat" cmpd="sng">
            <a:solidFill>
              <a:srgbClr val="00FF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1200"/>
              </a:spcAft>
              <a:buNone/>
            </a:pPr>
            <a:r>
              <a:rPr lang="en">
                <a:highlight>
                  <a:srgbClr val="00FF00"/>
                </a:highlight>
              </a:rPr>
              <a:t> </a:t>
            </a:r>
            <a:endParaRPr>
              <a:highlight>
                <a:srgbClr val="00FF00"/>
              </a:highlight>
            </a:endParaRPr>
          </a:p>
        </p:txBody>
      </p:sp>
      <p:sp>
        <p:nvSpPr>
          <p:cNvPr id="402" name="Google Shape;402;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cxnSp>
        <p:nvCxnSpPr>
          <p:cNvPr id="403" name="Google Shape;403;p40"/>
          <p:cNvCxnSpPr/>
          <p:nvPr/>
        </p:nvCxnSpPr>
        <p:spPr>
          <a:xfrm>
            <a:off x="1060175" y="1025800"/>
            <a:ext cx="0" cy="3366300"/>
          </a:xfrm>
          <a:prstGeom prst="straightConnector1">
            <a:avLst/>
          </a:prstGeom>
          <a:noFill/>
          <a:ln w="9525" cap="flat" cmpd="sng">
            <a:solidFill>
              <a:schemeClr val="dk2"/>
            </a:solidFill>
            <a:prstDash val="solid"/>
            <a:round/>
            <a:headEnd type="none" w="med" len="med"/>
            <a:tailEnd type="none" w="med" len="med"/>
          </a:ln>
        </p:spPr>
      </p:cxnSp>
      <p:cxnSp>
        <p:nvCxnSpPr>
          <p:cNvPr id="404" name="Google Shape;404;p40"/>
          <p:cNvCxnSpPr/>
          <p:nvPr/>
        </p:nvCxnSpPr>
        <p:spPr>
          <a:xfrm>
            <a:off x="1060175" y="4438775"/>
            <a:ext cx="5451600" cy="35100"/>
          </a:xfrm>
          <a:prstGeom prst="straightConnector1">
            <a:avLst/>
          </a:prstGeom>
          <a:noFill/>
          <a:ln w="9525" cap="flat" cmpd="sng">
            <a:solidFill>
              <a:schemeClr val="dk2"/>
            </a:solidFill>
            <a:prstDash val="solid"/>
            <a:round/>
            <a:headEnd type="none" w="med" len="med"/>
            <a:tailEnd type="none" w="med" len="med"/>
          </a:ln>
        </p:spPr>
      </p:cxnSp>
      <p:cxnSp>
        <p:nvCxnSpPr>
          <p:cNvPr id="405" name="Google Shape;405;p40"/>
          <p:cNvCxnSpPr/>
          <p:nvPr/>
        </p:nvCxnSpPr>
        <p:spPr>
          <a:xfrm>
            <a:off x="1048525" y="1270400"/>
            <a:ext cx="1933500" cy="3191700"/>
          </a:xfrm>
          <a:prstGeom prst="straightConnector1">
            <a:avLst/>
          </a:prstGeom>
          <a:noFill/>
          <a:ln w="9525" cap="flat" cmpd="sng">
            <a:solidFill>
              <a:schemeClr val="dk2"/>
            </a:solidFill>
            <a:prstDash val="solid"/>
            <a:round/>
            <a:headEnd type="none" w="med" len="med"/>
            <a:tailEnd type="none" w="med" len="med"/>
          </a:ln>
        </p:spPr>
      </p:cxnSp>
      <p:cxnSp>
        <p:nvCxnSpPr>
          <p:cNvPr id="406" name="Google Shape;406;p40"/>
          <p:cNvCxnSpPr/>
          <p:nvPr/>
        </p:nvCxnSpPr>
        <p:spPr>
          <a:xfrm>
            <a:off x="1048525" y="2225575"/>
            <a:ext cx="2748900" cy="2259900"/>
          </a:xfrm>
          <a:prstGeom prst="straightConnector1">
            <a:avLst/>
          </a:prstGeom>
          <a:noFill/>
          <a:ln w="9525" cap="flat" cmpd="sng">
            <a:solidFill>
              <a:schemeClr val="dk2"/>
            </a:solidFill>
            <a:prstDash val="solid"/>
            <a:round/>
            <a:headEnd type="none" w="med" len="med"/>
            <a:tailEnd type="none" w="med" len="med"/>
          </a:ln>
        </p:spPr>
      </p:cxnSp>
      <p:cxnSp>
        <p:nvCxnSpPr>
          <p:cNvPr id="407" name="Google Shape;407;p40"/>
          <p:cNvCxnSpPr/>
          <p:nvPr/>
        </p:nvCxnSpPr>
        <p:spPr>
          <a:xfrm>
            <a:off x="1060175" y="2644925"/>
            <a:ext cx="5474700" cy="1840500"/>
          </a:xfrm>
          <a:prstGeom prst="straightConnector1">
            <a:avLst/>
          </a:prstGeom>
          <a:noFill/>
          <a:ln w="9525" cap="flat" cmpd="sng">
            <a:solidFill>
              <a:schemeClr val="dk2"/>
            </a:solidFill>
            <a:prstDash val="solid"/>
            <a:round/>
            <a:headEnd type="none" w="med" len="med"/>
            <a:tailEnd type="none" w="med" len="med"/>
          </a:ln>
        </p:spPr>
      </p:cxnSp>
      <p:sp>
        <p:nvSpPr>
          <p:cNvPr id="408" name="Google Shape;408;p40"/>
          <p:cNvSpPr txBox="1"/>
          <p:nvPr/>
        </p:nvSpPr>
        <p:spPr>
          <a:xfrm>
            <a:off x="710725" y="1258750"/>
            <a:ext cx="670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3</a:t>
            </a:r>
            <a:endParaRPr/>
          </a:p>
        </p:txBody>
      </p:sp>
      <p:sp>
        <p:nvSpPr>
          <p:cNvPr id="409" name="Google Shape;409;p40"/>
          <p:cNvSpPr txBox="1"/>
          <p:nvPr/>
        </p:nvSpPr>
        <p:spPr>
          <a:xfrm>
            <a:off x="768950" y="2225575"/>
            <a:ext cx="670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2</a:t>
            </a:r>
            <a:endParaRPr/>
          </a:p>
        </p:txBody>
      </p:sp>
      <p:sp>
        <p:nvSpPr>
          <p:cNvPr id="410" name="Google Shape;410;p40"/>
          <p:cNvSpPr txBox="1"/>
          <p:nvPr/>
        </p:nvSpPr>
        <p:spPr>
          <a:xfrm>
            <a:off x="768950" y="2738100"/>
            <a:ext cx="670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1.6</a:t>
            </a:r>
            <a:endParaRPr/>
          </a:p>
        </p:txBody>
      </p:sp>
      <p:sp>
        <p:nvSpPr>
          <p:cNvPr id="411" name="Google Shape;411;p40"/>
          <p:cNvSpPr txBox="1"/>
          <p:nvPr/>
        </p:nvSpPr>
        <p:spPr>
          <a:xfrm>
            <a:off x="966975" y="4531950"/>
            <a:ext cx="670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(0,0)</a:t>
            </a:r>
            <a:endParaRPr/>
          </a:p>
        </p:txBody>
      </p:sp>
      <p:sp>
        <p:nvSpPr>
          <p:cNvPr id="412" name="Google Shape;412;p40"/>
          <p:cNvSpPr txBox="1"/>
          <p:nvPr/>
        </p:nvSpPr>
        <p:spPr>
          <a:xfrm>
            <a:off x="2679300" y="4531950"/>
            <a:ext cx="6488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1.5</a:t>
            </a:r>
            <a:endParaRPr/>
          </a:p>
        </p:txBody>
      </p:sp>
      <p:sp>
        <p:nvSpPr>
          <p:cNvPr id="413" name="Google Shape;413;p40"/>
          <p:cNvSpPr txBox="1"/>
          <p:nvPr/>
        </p:nvSpPr>
        <p:spPr>
          <a:xfrm>
            <a:off x="3681050" y="4578550"/>
            <a:ext cx="548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2</a:t>
            </a:r>
            <a:endParaRPr/>
          </a:p>
        </p:txBody>
      </p:sp>
      <p:sp>
        <p:nvSpPr>
          <p:cNvPr id="414" name="Google Shape;414;p40"/>
          <p:cNvSpPr txBox="1"/>
          <p:nvPr/>
        </p:nvSpPr>
        <p:spPr>
          <a:xfrm>
            <a:off x="6406800" y="4636800"/>
            <a:ext cx="276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3.2</a:t>
            </a:r>
            <a:endParaRPr/>
          </a:p>
        </p:txBody>
      </p:sp>
      <p:sp>
        <p:nvSpPr>
          <p:cNvPr id="415" name="Google Shape;415;p40"/>
          <p:cNvSpPr txBox="1"/>
          <p:nvPr/>
        </p:nvSpPr>
        <p:spPr>
          <a:xfrm>
            <a:off x="1933800" y="2738100"/>
            <a:ext cx="670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(0.8,1.2)</a:t>
            </a:r>
            <a:endParaRPr/>
          </a:p>
        </p:txBody>
      </p:sp>
      <p:sp>
        <p:nvSpPr>
          <p:cNvPr id="416" name="Google Shape;416;p40"/>
          <p:cNvSpPr txBox="1"/>
          <p:nvPr/>
        </p:nvSpPr>
        <p:spPr>
          <a:xfrm>
            <a:off x="1980400" y="3145800"/>
            <a:ext cx="670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(1,1)</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ct val="39285"/>
              <a:buFont typeface="Arial"/>
              <a:buNone/>
            </a:pPr>
            <a:r>
              <a:rPr lang="en"/>
              <a:t>Linear Programming</a:t>
            </a:r>
            <a:endParaRPr/>
          </a:p>
        </p:txBody>
      </p:sp>
      <p:sp>
        <p:nvSpPr>
          <p:cNvPr id="422" name="Google Shape;422;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a:t>Example 1.2 (Minimization). Minimize: 3x</a:t>
            </a:r>
            <a:r>
              <a:rPr lang="en" baseline="-25000"/>
              <a:t>1</a:t>
            </a:r>
            <a:r>
              <a:rPr lang="en"/>
              <a:t> + 2x</a:t>
            </a:r>
            <a:r>
              <a:rPr lang="en" baseline="-25000"/>
              <a:t>2</a:t>
            </a:r>
            <a:r>
              <a:rPr lang="en"/>
              <a:t>, Subject to: 2x</a:t>
            </a:r>
            <a:r>
              <a:rPr lang="en" baseline="-25000"/>
              <a:t>1</a:t>
            </a:r>
            <a:r>
              <a:rPr lang="en"/>
              <a:t> + x</a:t>
            </a:r>
            <a:r>
              <a:rPr lang="en" baseline="-25000"/>
              <a:t>2</a:t>
            </a:r>
            <a:r>
              <a:rPr lang="en"/>
              <a:t> ≥ 4, x</a:t>
            </a:r>
            <a:r>
              <a:rPr lang="en" baseline="-25000"/>
              <a:t>1</a:t>
            </a:r>
            <a:r>
              <a:rPr lang="en"/>
              <a:t> + x</a:t>
            </a:r>
            <a:r>
              <a:rPr lang="en" baseline="-25000"/>
              <a:t>2</a:t>
            </a:r>
            <a:r>
              <a:rPr lang="en"/>
              <a:t> ≥ 3, x</a:t>
            </a:r>
            <a:r>
              <a:rPr lang="en" baseline="-25000"/>
              <a:t>1</a:t>
            </a:r>
            <a:r>
              <a:rPr lang="en"/>
              <a:t> + 2x</a:t>
            </a:r>
            <a:r>
              <a:rPr lang="en" baseline="-25000"/>
              <a:t>2</a:t>
            </a:r>
            <a:r>
              <a:rPr lang="en"/>
              <a:t> ≥ 4, x</a:t>
            </a:r>
            <a:r>
              <a:rPr lang="en" baseline="-25000"/>
              <a:t>1</a:t>
            </a:r>
            <a:r>
              <a:rPr lang="en"/>
              <a:t> ≥ 0, and x</a:t>
            </a:r>
            <a:r>
              <a:rPr lang="en" baseline="-25000"/>
              <a:t>2</a:t>
            </a:r>
            <a:r>
              <a:rPr lang="en"/>
              <a:t> ≥ 0</a:t>
            </a:r>
            <a:endParaRPr/>
          </a:p>
          <a:p>
            <a:pPr marL="0" lvl="0" indent="0" algn="l" rtl="0">
              <a:spcBef>
                <a:spcPts val="0"/>
              </a:spcBef>
              <a:spcAft>
                <a:spcPts val="1200"/>
              </a:spcAft>
              <a:buNone/>
            </a:pPr>
            <a:endParaRPr/>
          </a:p>
        </p:txBody>
      </p:sp>
      <p:sp>
        <p:nvSpPr>
          <p:cNvPr id="423" name="Google Shape;423;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Linear Programming(Exercises)</a:t>
            </a:r>
            <a:endParaRPr/>
          </a:p>
        </p:txBody>
      </p:sp>
      <p:sp>
        <p:nvSpPr>
          <p:cNvPr id="429" name="Google Shape;429;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a:t>1.2.1. Consider the following maximization linear programming problem. Maximize 4x + 5y Subject to: x + 2y ≤ 12 x + y ≤ 7 3x + 2y ≤ 18 0 ≤ x, 0 ≤ y. </a:t>
            </a:r>
            <a:endParaRPr/>
          </a:p>
          <a:p>
            <a:pPr marL="0" lvl="0" indent="0" algn="l" rtl="0">
              <a:lnSpc>
                <a:spcPct val="100000"/>
              </a:lnSpc>
              <a:spcBef>
                <a:spcPts val="0"/>
              </a:spcBef>
              <a:spcAft>
                <a:spcPts val="0"/>
              </a:spcAft>
              <a:buNone/>
            </a:pPr>
            <a:r>
              <a:rPr lang="en"/>
              <a:t>a. Sketch the feasible set. </a:t>
            </a:r>
            <a:endParaRPr/>
          </a:p>
          <a:p>
            <a:pPr marL="0" lvl="0" indent="0" algn="l" rtl="0">
              <a:lnSpc>
                <a:spcPct val="100000"/>
              </a:lnSpc>
              <a:spcBef>
                <a:spcPts val="0"/>
              </a:spcBef>
              <a:spcAft>
                <a:spcPts val="0"/>
              </a:spcAft>
              <a:buNone/>
            </a:pPr>
            <a:r>
              <a:rPr lang="en"/>
              <a:t>b. Why must a maximum exist? </a:t>
            </a:r>
            <a:endParaRPr/>
          </a:p>
          <a:p>
            <a:pPr marL="0" lvl="0" indent="0" algn="l" rtl="0">
              <a:lnSpc>
                <a:spcPct val="100000"/>
              </a:lnSpc>
              <a:spcBef>
                <a:spcPts val="0"/>
              </a:spcBef>
              <a:spcAft>
                <a:spcPts val="0"/>
              </a:spcAft>
              <a:buNone/>
            </a:pPr>
            <a:r>
              <a:rPr lang="en"/>
              <a:t>c. Find the maximal feasible solution and the maximal value using the geometric method.</a:t>
            </a:r>
            <a:endParaRPr/>
          </a:p>
          <a:p>
            <a:pPr marL="0" lvl="0" indent="0" algn="l" rtl="0">
              <a:spcBef>
                <a:spcPts val="0"/>
              </a:spcBef>
              <a:spcAft>
                <a:spcPts val="1200"/>
              </a:spcAft>
              <a:buNone/>
            </a:pPr>
            <a:endParaRPr/>
          </a:p>
        </p:txBody>
      </p:sp>
      <p:sp>
        <p:nvSpPr>
          <p:cNvPr id="430" name="Google Shape;430;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85425"/>
            <a:ext cx="8520600" cy="572700"/>
          </a:xfrm>
          <a:prstGeom prst="rect">
            <a:avLst/>
          </a:prstGeom>
        </p:spPr>
        <p:txBody>
          <a:bodyPr spcFirstLastPara="1" wrap="square" lIns="91425" tIns="91425" rIns="91425" bIns="91425" anchor="t" anchorCtr="0">
            <a:normAutofit/>
          </a:bodyPr>
          <a:lstStyle/>
          <a:p>
            <a:pPr marL="0" lvl="0" indent="0" algn="ctr" rtl="0">
              <a:lnSpc>
                <a:spcPct val="115000"/>
              </a:lnSpc>
              <a:spcBef>
                <a:spcPts val="0"/>
              </a:spcBef>
              <a:spcAft>
                <a:spcPts val="0"/>
              </a:spcAft>
              <a:buClr>
                <a:schemeClr val="dk1"/>
              </a:buClr>
              <a:buSzPct val="57894"/>
              <a:buFont typeface="Arial"/>
              <a:buNone/>
            </a:pPr>
            <a:r>
              <a:rPr lang="en" sz="1900"/>
              <a:t>Mathematical Programming</a:t>
            </a:r>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 sz="1900">
                <a:solidFill>
                  <a:schemeClr val="dk1"/>
                </a:solidFill>
              </a:rPr>
              <a:t>Management science is characterized by a scientific approach to managerial decision making. It attempts to apply mathematical methods and the capabilities of modern computers to the difficult and unstructured problems confronting modern managers. It is a young and novel discipline. Although its roots can be traced back to problems posed by early civilizations, it was not until World War II that it became identified as a respectable and well defined body of knowledge.</a:t>
            </a:r>
            <a:endParaRPr/>
          </a:p>
        </p:txBody>
      </p:sp>
      <p:sp>
        <p:nvSpPr>
          <p:cNvPr id="70" name="Google Shape;7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Linear Programming(Exercises)</a:t>
            </a:r>
            <a:endParaRPr/>
          </a:p>
        </p:txBody>
      </p:sp>
      <p:sp>
        <p:nvSpPr>
          <p:cNvPr id="436" name="Google Shape;436;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a:t>1.2.2. Consider the following linear programming problem: Minimize: 3x + 2y Subject to: 2x + y ≥ 4 x + y ≥ 3 x ≥ 0, y ≥ 0. </a:t>
            </a:r>
            <a:endParaRPr/>
          </a:p>
          <a:p>
            <a:pPr marL="0" lvl="0" indent="0" algn="l" rtl="0">
              <a:lnSpc>
                <a:spcPct val="100000"/>
              </a:lnSpc>
              <a:spcBef>
                <a:spcPts val="0"/>
              </a:spcBef>
              <a:spcAft>
                <a:spcPts val="0"/>
              </a:spcAft>
              <a:buNone/>
            </a:pPr>
            <a:r>
              <a:rPr lang="en"/>
              <a:t>1. Sketch the feasible set. </a:t>
            </a:r>
            <a:endParaRPr/>
          </a:p>
          <a:p>
            <a:pPr marL="0" lvl="0" indent="0" algn="l" rtl="0">
              <a:lnSpc>
                <a:spcPct val="100000"/>
              </a:lnSpc>
              <a:spcBef>
                <a:spcPts val="0"/>
              </a:spcBef>
              <a:spcAft>
                <a:spcPts val="0"/>
              </a:spcAft>
              <a:buNone/>
            </a:pPr>
            <a:r>
              <a:rPr lang="en"/>
              <a:t>2. Why must a minimum exist? </a:t>
            </a:r>
            <a:endParaRPr/>
          </a:p>
          <a:p>
            <a:pPr marL="0" lvl="0" indent="0" algn="l" rtl="0">
              <a:lnSpc>
                <a:spcPct val="100000"/>
              </a:lnSpc>
              <a:spcBef>
                <a:spcPts val="0"/>
              </a:spcBef>
              <a:spcAft>
                <a:spcPts val="0"/>
              </a:spcAft>
              <a:buNone/>
            </a:pPr>
            <a:r>
              <a:rPr lang="en"/>
              <a:t>3. Find the optimal feasible solution and the optimal value using the geometric method.</a:t>
            </a:r>
            <a:endParaRPr/>
          </a:p>
          <a:p>
            <a:pPr marL="0" lvl="0" indent="0" algn="l" rtl="0">
              <a:spcBef>
                <a:spcPts val="0"/>
              </a:spcBef>
              <a:spcAft>
                <a:spcPts val="1200"/>
              </a:spcAft>
              <a:buNone/>
            </a:pPr>
            <a:endParaRPr/>
          </a:p>
        </p:txBody>
      </p:sp>
      <p:sp>
        <p:nvSpPr>
          <p:cNvPr id="437" name="Google Shape;437;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Linear Programming(Exercises)</a:t>
            </a:r>
            <a:endParaRPr/>
          </a:p>
        </p:txBody>
      </p:sp>
      <p:sp>
        <p:nvSpPr>
          <p:cNvPr id="443" name="Google Shape;443;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a:t>Consider the following minimization linear programming problem. Minimize 3x + 2y Subject to: 2x + y ≥ 4 x + y ≥ 3 3x + 2y ≤ 18 0 ≤ x, 0 ≤ y. </a:t>
            </a:r>
            <a:endParaRPr/>
          </a:p>
          <a:p>
            <a:pPr marL="0" lvl="0" indent="0" algn="l" rtl="0">
              <a:lnSpc>
                <a:spcPct val="100000"/>
              </a:lnSpc>
              <a:spcBef>
                <a:spcPts val="0"/>
              </a:spcBef>
              <a:spcAft>
                <a:spcPts val="0"/>
              </a:spcAft>
              <a:buNone/>
            </a:pPr>
            <a:r>
              <a:rPr lang="en"/>
              <a:t>a. Sketch the feasible set. </a:t>
            </a:r>
            <a:endParaRPr/>
          </a:p>
          <a:p>
            <a:pPr marL="0" lvl="0" indent="0" algn="l" rtl="0">
              <a:lnSpc>
                <a:spcPct val="100000"/>
              </a:lnSpc>
              <a:spcBef>
                <a:spcPts val="0"/>
              </a:spcBef>
              <a:spcAft>
                <a:spcPts val="0"/>
              </a:spcAft>
              <a:buNone/>
            </a:pPr>
            <a:r>
              <a:rPr lang="en"/>
              <a:t>b. Why must a minimum exist? </a:t>
            </a:r>
            <a:endParaRPr/>
          </a:p>
          <a:p>
            <a:pPr marL="0" lvl="0" indent="0" algn="l" rtl="0">
              <a:lnSpc>
                <a:spcPct val="100000"/>
              </a:lnSpc>
              <a:spcBef>
                <a:spcPts val="0"/>
              </a:spcBef>
              <a:spcAft>
                <a:spcPts val="0"/>
              </a:spcAft>
              <a:buNone/>
            </a:pPr>
            <a:r>
              <a:rPr lang="en"/>
              <a:t>c. Find the minimal feasible solution and the minimal value using the geometric method. </a:t>
            </a:r>
            <a:endParaRPr/>
          </a:p>
          <a:p>
            <a:pPr marL="0" lvl="0" indent="0" algn="l" rtl="0">
              <a:spcBef>
                <a:spcPts val="0"/>
              </a:spcBef>
              <a:spcAft>
                <a:spcPts val="1200"/>
              </a:spcAft>
              <a:buNone/>
            </a:pPr>
            <a:endParaRPr/>
          </a:p>
        </p:txBody>
      </p:sp>
      <p:sp>
        <p:nvSpPr>
          <p:cNvPr id="444" name="Google Shape;444;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Linear Programming(Exercises)</a:t>
            </a:r>
            <a:endParaRPr/>
          </a:p>
        </p:txBody>
      </p:sp>
      <p:sp>
        <p:nvSpPr>
          <p:cNvPr id="450" name="Google Shape;450;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a:t>1.2.4. Show graphically that the following linear program does not have a unique solution: Maximize 30x + 40y Subject to: 3x + 4y ≤ 48 x + y ≤ 14 0 ≤ x, 0 ≤ y.</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1.2.5. Consider the following maximization linear programming problem. Maximize 4x + 5y Subject to: x + 2y ≥ 0 2x − y ≥ 3 0 ≤ x, 0 ≤ y. </a:t>
            </a:r>
            <a:endParaRPr/>
          </a:p>
          <a:p>
            <a:pPr marL="0" lvl="0" indent="0" algn="l" rtl="0">
              <a:lnSpc>
                <a:spcPct val="100000"/>
              </a:lnSpc>
              <a:spcBef>
                <a:spcPts val="0"/>
              </a:spcBef>
              <a:spcAft>
                <a:spcPts val="0"/>
              </a:spcAft>
              <a:buNone/>
            </a:pPr>
            <a:r>
              <a:rPr lang="en"/>
              <a:t>a. Sketch the feasible set. </a:t>
            </a:r>
            <a:endParaRPr/>
          </a:p>
          <a:p>
            <a:pPr marL="0" lvl="0" indent="0" algn="l" rtl="0">
              <a:lnSpc>
                <a:spcPct val="100000"/>
              </a:lnSpc>
              <a:spcBef>
                <a:spcPts val="0"/>
              </a:spcBef>
              <a:spcAft>
                <a:spcPts val="0"/>
              </a:spcAft>
              <a:buNone/>
            </a:pPr>
            <a:r>
              <a:rPr lang="en"/>
              <a:t>b. Explain why the problem is unbounded and a maximizer does not exists.</a:t>
            </a:r>
            <a:endParaRPr/>
          </a:p>
          <a:p>
            <a:pPr marL="0" lvl="0" indent="0" algn="l" rtl="0">
              <a:spcBef>
                <a:spcPts val="0"/>
              </a:spcBef>
              <a:spcAft>
                <a:spcPts val="1200"/>
              </a:spcAft>
              <a:buNone/>
            </a:pPr>
            <a:endParaRPr/>
          </a:p>
        </p:txBody>
      </p:sp>
      <p:sp>
        <p:nvSpPr>
          <p:cNvPr id="451" name="Google Shape;451;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Simplex Method</a:t>
            </a:r>
            <a:endParaRPr/>
          </a:p>
        </p:txBody>
      </p:sp>
      <p:sp>
        <p:nvSpPr>
          <p:cNvPr id="457" name="Google Shape;457;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a:t>The graphical solution method is not a practical algorithm for most problems because the number of vertices for a linear program grows very fast as the number of variables and constraints increase. Dantzig developed a practical algorithm based on row reduction from linear algebra. The first step is to add more variables into the standard maximization linear programming problem to make all the inequalities of the form x</a:t>
            </a:r>
            <a:r>
              <a:rPr lang="en" baseline="-25000"/>
              <a:t>i</a:t>
            </a:r>
            <a:r>
              <a:rPr lang="en"/>
              <a:t> ≥ 0 for some variables x</a:t>
            </a:r>
            <a:r>
              <a:rPr lang="en" baseline="-25000"/>
              <a:t>i</a:t>
            </a:r>
            <a:r>
              <a:rPr lang="en"/>
              <a:t> . </a:t>
            </a:r>
            <a:endParaRPr/>
          </a:p>
          <a:p>
            <a:pPr marL="0" lvl="0" indent="0" algn="l" rtl="0">
              <a:spcBef>
                <a:spcPts val="0"/>
              </a:spcBef>
              <a:spcAft>
                <a:spcPts val="1200"/>
              </a:spcAft>
              <a:buNone/>
            </a:pPr>
            <a:endParaRPr/>
          </a:p>
        </p:txBody>
      </p:sp>
      <p:sp>
        <p:nvSpPr>
          <p:cNvPr id="458" name="Google Shape;458;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Simplex Method</a:t>
            </a:r>
            <a:endParaRPr/>
          </a:p>
        </p:txBody>
      </p:sp>
      <p:sp>
        <p:nvSpPr>
          <p:cNvPr id="464" name="Google Shape;464;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1.3.1. Slack Variables Definition. For a resource constraint, a slack variable can be set equal to the amount of unused resource: The inequality a</a:t>
            </a:r>
            <a:r>
              <a:rPr lang="en" baseline="-25000"/>
              <a:t>i1</a:t>
            </a:r>
            <a:r>
              <a:rPr lang="en"/>
              <a:t>x</a:t>
            </a:r>
            <a:r>
              <a:rPr lang="en" baseline="-25000"/>
              <a:t>1</a:t>
            </a:r>
            <a:r>
              <a:rPr lang="en"/>
              <a:t> + · · · + a</a:t>
            </a:r>
            <a:r>
              <a:rPr lang="en" baseline="-25000"/>
              <a:t>in</a:t>
            </a:r>
            <a:r>
              <a:rPr lang="en"/>
              <a:t>x</a:t>
            </a:r>
            <a:r>
              <a:rPr lang="en" baseline="-25000"/>
              <a:t>n</a:t>
            </a:r>
            <a:r>
              <a:rPr lang="en"/>
              <a:t>  ≤ b</a:t>
            </a:r>
            <a:r>
              <a:rPr lang="en" baseline="-25000"/>
              <a:t>i</a:t>
            </a:r>
            <a:r>
              <a:rPr lang="en"/>
              <a:t> with slack variable si becomes a</a:t>
            </a:r>
            <a:r>
              <a:rPr lang="en" baseline="-25000"/>
              <a:t>i1</a:t>
            </a:r>
            <a:r>
              <a:rPr lang="en"/>
              <a:t>x</a:t>
            </a:r>
            <a:r>
              <a:rPr lang="en" baseline="-25000"/>
              <a:t>1</a:t>
            </a:r>
            <a:r>
              <a:rPr lang="en"/>
              <a:t> + · · · + a</a:t>
            </a:r>
            <a:r>
              <a:rPr lang="en" baseline="-25000"/>
              <a:t>in</a:t>
            </a:r>
            <a:r>
              <a:rPr lang="en"/>
              <a:t>x</a:t>
            </a:r>
            <a:r>
              <a:rPr lang="en" baseline="-25000"/>
              <a:t>n</a:t>
            </a:r>
            <a:r>
              <a:rPr lang="en"/>
              <a:t> + s</a:t>
            </a:r>
            <a:r>
              <a:rPr lang="en" baseline="-25000"/>
              <a:t>i</a:t>
            </a:r>
            <a:r>
              <a:rPr lang="en"/>
              <a:t> = b</a:t>
            </a:r>
            <a:r>
              <a:rPr lang="en" baseline="-25000"/>
              <a:t>i </a:t>
            </a:r>
            <a:r>
              <a:rPr lang="en"/>
              <a:t>with s</a:t>
            </a:r>
            <a:r>
              <a:rPr lang="en" baseline="-25000"/>
              <a:t>i </a:t>
            </a:r>
            <a:r>
              <a:rPr lang="en"/>
              <a:t>≥ 0. Example 1.3. The production linear program given earlier has only resource constraints: Maximize: 8x</a:t>
            </a:r>
            <a:r>
              <a:rPr lang="en" baseline="-25000"/>
              <a:t>1</a:t>
            </a:r>
            <a:r>
              <a:rPr lang="en"/>
              <a:t> + 6</a:t>
            </a:r>
            <a:r>
              <a:rPr lang="en" baseline="-25000"/>
              <a:t>2</a:t>
            </a:r>
            <a:r>
              <a:rPr lang="en"/>
              <a:t>x, Subject to: x</a:t>
            </a:r>
            <a:r>
              <a:rPr lang="en" baseline="-25000"/>
              <a:t>1</a:t>
            </a:r>
            <a:r>
              <a:rPr lang="en"/>
              <a:t> +x</a:t>
            </a:r>
            <a:r>
              <a:rPr lang="en" baseline="-25000"/>
              <a:t>2</a:t>
            </a:r>
            <a:r>
              <a:rPr lang="en"/>
              <a:t> ≤ 2, 5x</a:t>
            </a:r>
            <a:r>
              <a:rPr lang="en" baseline="-25000"/>
              <a:t>1</a:t>
            </a:r>
            <a:r>
              <a:rPr lang="en"/>
              <a:t> + 10</a:t>
            </a:r>
            <a:r>
              <a:rPr lang="en" baseline="-25000"/>
              <a:t>2</a:t>
            </a:r>
            <a:r>
              <a:rPr lang="en"/>
              <a:t> ≤ 16, 2x</a:t>
            </a:r>
            <a:r>
              <a:rPr lang="en" baseline="-25000"/>
              <a:t>1</a:t>
            </a:r>
            <a:r>
              <a:rPr lang="en"/>
              <a:t> +x </a:t>
            </a:r>
            <a:r>
              <a:rPr lang="en" baseline="-25000"/>
              <a:t>2</a:t>
            </a:r>
            <a:r>
              <a:rPr lang="en"/>
              <a:t> ≤ 3, x</a:t>
            </a:r>
            <a:r>
              <a:rPr lang="en" baseline="-25000"/>
              <a:t>1</a:t>
            </a:r>
            <a:r>
              <a:rPr lang="en"/>
              <a:t> ≥ 0, </a:t>
            </a:r>
            <a:r>
              <a:rPr lang="en" baseline="-25000"/>
              <a:t>2</a:t>
            </a:r>
            <a:r>
              <a:rPr lang="en"/>
              <a:t> ≥ 0.</a:t>
            </a:r>
            <a:endParaRPr/>
          </a:p>
          <a:p>
            <a:pPr marL="0" lvl="0" indent="0" algn="l" rtl="0">
              <a:spcBef>
                <a:spcPts val="1200"/>
              </a:spcBef>
              <a:spcAft>
                <a:spcPts val="1200"/>
              </a:spcAft>
              <a:buNone/>
            </a:pPr>
            <a:r>
              <a:rPr lang="en"/>
              <a:t>When the slack variables are included the equations become x</a:t>
            </a:r>
            <a:r>
              <a:rPr lang="en" baseline="-25000"/>
              <a:t>1</a:t>
            </a:r>
            <a:r>
              <a:rPr lang="en"/>
              <a:t> +x</a:t>
            </a:r>
            <a:r>
              <a:rPr lang="en" baseline="-25000"/>
              <a:t>2</a:t>
            </a:r>
            <a:r>
              <a:rPr lang="en"/>
              <a:t>  + s</a:t>
            </a:r>
            <a:r>
              <a:rPr lang="en" baseline="-25000"/>
              <a:t>1</a:t>
            </a:r>
            <a:r>
              <a:rPr lang="en"/>
              <a:t> = 2 5x</a:t>
            </a:r>
            <a:r>
              <a:rPr lang="en" baseline="-25000"/>
              <a:t>1</a:t>
            </a:r>
            <a:r>
              <a:rPr lang="en"/>
              <a:t> + 10x</a:t>
            </a:r>
            <a:r>
              <a:rPr lang="en" baseline="-25000"/>
              <a:t>2</a:t>
            </a:r>
            <a:r>
              <a:rPr lang="en"/>
              <a:t>+ s</a:t>
            </a:r>
            <a:r>
              <a:rPr lang="en" baseline="-25000"/>
              <a:t>2</a:t>
            </a:r>
            <a:r>
              <a:rPr lang="en"/>
              <a:t> = 16, 2x</a:t>
            </a:r>
            <a:r>
              <a:rPr lang="en" baseline="-25000"/>
              <a:t>1</a:t>
            </a:r>
            <a:r>
              <a:rPr lang="en"/>
              <a:t> + x</a:t>
            </a:r>
            <a:r>
              <a:rPr lang="en" baseline="-25000"/>
              <a:t>2</a:t>
            </a:r>
            <a:r>
              <a:rPr lang="en"/>
              <a:t>  + s</a:t>
            </a:r>
            <a:r>
              <a:rPr lang="en" baseline="-25000"/>
              <a:t>3 </a:t>
            </a:r>
            <a:r>
              <a:rPr lang="en"/>
              <a:t>= 3.</a:t>
            </a:r>
            <a:endParaRPr/>
          </a:p>
        </p:txBody>
      </p:sp>
      <p:sp>
        <p:nvSpPr>
          <p:cNvPr id="465" name="Google Shape;465;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Simplex Method</a:t>
            </a:r>
            <a:endParaRPr/>
          </a:p>
        </p:txBody>
      </p:sp>
      <p:sp>
        <p:nvSpPr>
          <p:cNvPr id="471" name="Google Shape;471;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sp>
        <p:nvSpPr>
          <p:cNvPr id="472" name="Google Shape;472;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pic>
        <p:nvPicPr>
          <p:cNvPr id="473" name="Google Shape;473;p48" descr="{&quot;aid&quot;:null,&quot;font&quot;:{&quot;color&quot;:&quot;#000000&quot;,&quot;family&quot;:&quot;Arial&quot;,&quot;size&quot;:12},&quot;type&quot;:&quot;align*&quot;,&quot;code&quot;:&quot;\\begin{align*}\n{x_{1}+x_{2}+s_{1}}&amp;={2}\\\\\n{5x_{1}\\,+10x_{2}+s_{2}}&amp;={16}\\\\\n{2x_{1}+x_{2}+s_{3}}&amp;={3}\\\\\n{\\,\\max imize\\,\\text{}}&amp;={\\left(8,6,0,0,0\\right)\\left(x_{1},x_{2},s_{1,}s_{2,}s_{3}\\right)}\\\\\n{\\,\\begin{bmatrix}\n{1}&amp;{1}&amp;{1}&amp;{0}&amp;{0}\\\\\n{5}&amp;{10}&amp;{0}&amp;{1}&amp;{0}\\\\\n{2}&amp;{1}&amp;{0}&amp;{0}&amp;{1}\\\\\n\\end{bmatrix}\\begin{bmatrix}\n{x_{1}}\\\\\n{x_{2}}\\\\\n{s_{1}}\\\\\n{s_{2}}\\\\\n{s_{3}}\\\\\n\\end{bmatrix}}&amp;={\\begin{bmatrix}\n{2}\\\\\n{16}\\\\\n{3}\\\\\n\\end{bmatrix}}\\\\\n{\\,x_{1},x_{2},s_{1,}s_{2,}s_{3}\\,\\geq0}&amp;\\relempty{}\t\n\\end{align*}&quot;,&quot;backgroundColor&quot;:&quot;#FFFFFF&quot;,&quot;id&quot;:&quot;29&quot;,&quot;backgroundColorModified&quot;:false,&quot;ts&quot;:1664970321641,&quot;cs&quot;:&quot;ZaJn6QrNuIJ1f/kkXhRuYQ==&quot;,&quot;size&quot;:{&quot;width&quot;:436.6666666666667,&quot;height&quot;:246}}"/>
          <p:cNvPicPr preferRelativeResize="0"/>
          <p:nvPr/>
        </p:nvPicPr>
        <p:blipFill>
          <a:blip r:embed="rId3">
            <a:alphaModFix/>
          </a:blip>
          <a:stretch>
            <a:fillRect/>
          </a:stretch>
        </p:blipFill>
        <p:spPr>
          <a:xfrm>
            <a:off x="1175308" y="1456400"/>
            <a:ext cx="4159250" cy="23431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Simplex Method</a:t>
            </a:r>
            <a:endParaRPr/>
          </a:p>
        </p:txBody>
      </p:sp>
      <p:sp>
        <p:nvSpPr>
          <p:cNvPr id="479" name="Google Shape;479;p49"/>
          <p:cNvSpPr txBox="1">
            <a:spLocks noGrp="1"/>
          </p:cNvSpPr>
          <p:nvPr>
            <p:ph type="body" idx="1"/>
          </p:nvPr>
        </p:nvSpPr>
        <p:spPr>
          <a:xfrm>
            <a:off x="311700" y="885750"/>
            <a:ext cx="9144000" cy="3955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Negative sign in the objective function rows indicate possibility of a better solution by reducing a basic variable (having positive value) into nonbasic and vice versa. In this example x1 can be made basic and s3 nonbasic by minimum ratio rule.  Column of x1 becomes unit vector, row is divided by pivoting element 2 other elements are calculated using rectangular rule.  </a:t>
            </a:r>
            <a:endParaRPr/>
          </a:p>
        </p:txBody>
      </p:sp>
      <p:sp>
        <p:nvSpPr>
          <p:cNvPr id="480" name="Google Shape;480;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pic>
        <p:nvPicPr>
          <p:cNvPr id="481" name="Google Shape;481;p49" descr="{&quot;font&quot;:{&quot;family&quot;:&quot;Arial&quot;,&quot;color&quot;:&quot;#595959&quot;,&quot;size&quot;:17},&quot;aid&quot;:null,&quot;code&quot;:&quot;\\begin{lalign*}\n&amp;{\\begin{bmatrix}\n{x_{1}}&amp;{x_{2}}&amp;{s_{1}}&amp;{s_{2}}&amp;{s_{3}}&amp;{b}\\\\\n{-8}&amp;{-6}&amp;{0}&amp;{0}&amp;{0}&amp;{0}\\\\\n{1}&amp;{1}&amp;{1}&amp;{0}&amp;{0}&amp;{2}\\\\\n{5}&amp;{10}&amp;{0}&amp;{1}&amp;{0}&amp;{10}\\\\\n{2}&amp;{1}&amp;{0}&amp;{0}&amp;{1}&amp;{3}\\\\\n\\end{bmatrix}\\Rightarrow\\begin{bmatrix}\n{x_{1}}&amp;{x_{2}}&amp;{s_{1}}&amp;{s_{2}}&amp;{s_{3}}&amp;{b}\\\\\n{-8}&amp;{-6}&amp;{0}&amp;{0}&amp;{0}&amp;{0}\\\\\n{0}&amp;{.5}&amp;{1}&amp;{0}&amp;{-.5}&amp;{.5}\\\\\n{5}&amp;{7.5}&amp;{0}&amp;{1}&amp;{-2.5}&amp;{8.5}\\\\\n{1}&amp;{.5}&amp;{0}&amp;{0}&amp;{.5}&amp;{1.5}\\\\\n\\end{bmatrix}}\\\\\n&amp;{}\t\n\\end{lalign*}&quot;,&quot;id&quot;:&quot;24&quot;,&quot;type&quot;:&quot;lalign*&quot;,&quot;backgroundColor&quot;:&quot;#FFFFFF&quot;,&quot;ts&quot;:1663675523215,&quot;cs&quot;:&quot;91FwI2A15N2x6cZjSbkQLA==&quot;,&quot;size&quot;:{&quot;width&quot;:600.5012608923886,&quot;height&quot;:178.0498658792651}}"/>
          <p:cNvPicPr preferRelativeResize="0"/>
          <p:nvPr/>
        </p:nvPicPr>
        <p:blipFill>
          <a:blip r:embed="rId3">
            <a:alphaModFix/>
          </a:blip>
          <a:stretch>
            <a:fillRect/>
          </a:stretch>
        </p:blipFill>
        <p:spPr>
          <a:xfrm>
            <a:off x="311700" y="2967300"/>
            <a:ext cx="5719775" cy="1695925"/>
          </a:xfrm>
          <a:prstGeom prst="rect">
            <a:avLst/>
          </a:prstGeom>
          <a:noFill/>
          <a:ln>
            <a:noFill/>
          </a:ln>
        </p:spPr>
      </p:pic>
      <p:pic>
        <p:nvPicPr>
          <p:cNvPr id="482" name="Google Shape;482;p49" descr="{&quot;aid&quot;:null,&quot;font&quot;:{&quot;color&quot;:&quot;#595959&quot;,&quot;family&quot;:&quot;Arial&quot;,&quot;size&quot;:18},&quot;type&quot;:&quot;lalign*&quot;,&quot;code&quot;:&quot;\\begin{lalign*}\n&amp;{a_{ij}=a_{ij}-a_{rj}.a_{ic}/a_{rc}\\,\\text{where}\\;\\text{r}\\;\\text{is}\\;\\text{pivot}\\;\\text{row}\\;\\text{and}\\;\\,}\\\\\n&amp;{\\text{c}\\;\\text{is}\\;\\text{pivot}\\;\\text{column}}\t\n\\end{lalign*}&quot;,&quot;backgroundColor&quot;:&quot;#FFFFFF&quot;,&quot;id&quot;:&quot;25&quot;,&quot;ts&quot;:1663670675171,&quot;cs&quot;:&quot;DzjGrzwj/BzSfGYUue7uLg==&quot;,&quot;size&quot;:{&quot;width&quot;:559,&quot;height&quot;:64.5}}"/>
          <p:cNvPicPr preferRelativeResize="0"/>
          <p:nvPr/>
        </p:nvPicPr>
        <p:blipFill rotWithShape="1">
          <a:blip r:embed="rId4">
            <a:alphaModFix/>
          </a:blip>
          <a:srcRect t="-83837" b="-115474"/>
          <a:stretch/>
        </p:blipFill>
        <p:spPr>
          <a:xfrm>
            <a:off x="3746350" y="1839700"/>
            <a:ext cx="6150126" cy="11911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Simplex Method</a:t>
            </a:r>
            <a:endParaRPr/>
          </a:p>
        </p:txBody>
      </p:sp>
      <p:sp>
        <p:nvSpPr>
          <p:cNvPr id="488" name="Google Shape;488;p50"/>
          <p:cNvSpPr txBox="1">
            <a:spLocks noGrp="1"/>
          </p:cNvSpPr>
          <p:nvPr>
            <p:ph type="body" idx="1"/>
          </p:nvPr>
        </p:nvSpPr>
        <p:spPr>
          <a:xfrm>
            <a:off x="311700" y="885750"/>
            <a:ext cx="9144000" cy="39555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a:t>Steps in the Simplex Method with only Resource Constraints</a:t>
            </a:r>
            <a:endParaRPr/>
          </a:p>
          <a:p>
            <a:pPr marL="0" lvl="0" indent="0" algn="l" rtl="0">
              <a:spcBef>
                <a:spcPts val="1200"/>
              </a:spcBef>
              <a:spcAft>
                <a:spcPts val="0"/>
              </a:spcAft>
              <a:buNone/>
            </a:pPr>
            <a:r>
              <a:rPr lang="en"/>
              <a:t>1. Add a slack variable for each resource inequality and set up the tableau. An initial feasible solution is determined by setting all the original variables equal to zero and solving for the slack variables. </a:t>
            </a:r>
            <a:endParaRPr/>
          </a:p>
          <a:p>
            <a:pPr marL="0" lvl="0" indent="0" algn="l" rtl="0">
              <a:spcBef>
                <a:spcPts val="1200"/>
              </a:spcBef>
              <a:spcAft>
                <a:spcPts val="0"/>
              </a:spcAft>
              <a:buNone/>
            </a:pPr>
            <a:r>
              <a:rPr lang="en"/>
              <a:t>2. Choose as entering variable any non-basic variable with a negative entry in the objection function row. We usually use the most negative entry. (The entry must be negative in order for the result of the pivoting to be an increase in the objective function.) </a:t>
            </a:r>
            <a:endParaRPr/>
          </a:p>
          <a:p>
            <a:pPr marL="0" lvl="0" indent="0" algn="l" rtl="0">
              <a:spcBef>
                <a:spcPts val="1200"/>
              </a:spcBef>
              <a:spcAft>
                <a:spcPts val="1200"/>
              </a:spcAft>
              <a:buNone/>
            </a:pPr>
            <a:r>
              <a:rPr lang="en"/>
              <a:t>3. From the column selected in the previous step, select as a new pivot the row for which the ratio of entry in the augmented column divided by the entry in the column selected is the smallest nonnegative value. If such a pivot position exists, then row reduce the matrix making this selected entry a new pivot position and all the other entries in this column zero. (The pivot position must have a positive entry with the smallest ratio so that this variable becomes zero for the smallest value of the entering variable.) One pivoting step interchanges one free variable with one basic variable. The variable for the column with the new pivot position is the entering variable that changes from a free variable equal to zero to a basic variable which is nonnegative and usually positive. The departing variable is the old basic variable for the row of the new pivot position which becomes a free variable with value zero</a:t>
            </a:r>
            <a:endParaRPr/>
          </a:p>
        </p:txBody>
      </p:sp>
      <p:sp>
        <p:nvSpPr>
          <p:cNvPr id="489" name="Google Shape;489;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Simplex Method</a:t>
            </a:r>
            <a:endParaRPr/>
          </a:p>
        </p:txBody>
      </p:sp>
      <p:sp>
        <p:nvSpPr>
          <p:cNvPr id="495" name="Google Shape;495;p51"/>
          <p:cNvSpPr txBox="1">
            <a:spLocks noGrp="1"/>
          </p:cNvSpPr>
          <p:nvPr>
            <p:ph type="body" idx="1"/>
          </p:nvPr>
        </p:nvSpPr>
        <p:spPr>
          <a:xfrm>
            <a:off x="311700" y="885750"/>
            <a:ext cx="9144000" cy="3955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Steps in the Simplex Method with only Resource Constraints</a:t>
            </a:r>
            <a:endParaRPr/>
          </a:p>
          <a:p>
            <a:pPr marL="0" lvl="0" indent="0" algn="l" rtl="0">
              <a:spcBef>
                <a:spcPts val="1200"/>
              </a:spcBef>
              <a:spcAft>
                <a:spcPts val="1200"/>
              </a:spcAft>
              <a:buNone/>
            </a:pPr>
            <a:r>
              <a:rPr lang="en"/>
              <a:t>3. If there is a column with a negative coefficient in the objective function row and only nonpositive entries in the column above, then the objective function has no upper bound and the problem is unbounded. We illustrate this case with an exercise. 4. The solution is optimal when all entries in the objective function row are nonnegative. This tableau is called the optimal tableau. 5. For the optimal tableau, if there is a zero entry in the objective function row for a non-basic variable with a positive entry in the column, then a different set of basic variables is possible. If, in addition, all the basic variables are positive, then the optimal solution is not unique.</a:t>
            </a:r>
            <a:endParaRPr/>
          </a:p>
        </p:txBody>
      </p:sp>
      <p:sp>
        <p:nvSpPr>
          <p:cNvPr id="496" name="Google Shape;496;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Simplex Method</a:t>
            </a:r>
            <a:endParaRPr/>
          </a:p>
        </p:txBody>
      </p:sp>
      <p:sp>
        <p:nvSpPr>
          <p:cNvPr id="502" name="Google Shape;502;p52"/>
          <p:cNvSpPr txBox="1">
            <a:spLocks noGrp="1"/>
          </p:cNvSpPr>
          <p:nvPr>
            <p:ph type="body" idx="1"/>
          </p:nvPr>
        </p:nvSpPr>
        <p:spPr>
          <a:xfrm>
            <a:off x="311700" y="885750"/>
            <a:ext cx="9144000" cy="39555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a:t>Steps in the Simplex Method with only Resource Constraints</a:t>
            </a:r>
            <a:endParaRPr/>
          </a:p>
          <a:p>
            <a:pPr marL="0" lvl="0" indent="0" algn="l" rtl="0">
              <a:spcBef>
                <a:spcPts val="1200"/>
              </a:spcBef>
              <a:spcAft>
                <a:spcPts val="1200"/>
              </a:spcAft>
              <a:buNone/>
            </a:pPr>
            <a:r>
              <a:rPr lang="en"/>
              <a:t>1.3.3. General Constraints We proceed to consider non-resource constraints. We continue to take all the constants b</a:t>
            </a:r>
            <a:r>
              <a:rPr lang="en" baseline="-25000"/>
              <a:t>i</a:t>
            </a:r>
            <a:r>
              <a:rPr lang="en"/>
              <a:t> ≥ 0 by multiplying one of the inequalities by 1 if necessary. Requirement Constraints. A requirement constraint is given by a</a:t>
            </a:r>
            <a:r>
              <a:rPr lang="en" baseline="-25000"/>
              <a:t>i1</a:t>
            </a:r>
            <a:r>
              <a:rPr lang="en"/>
              <a:t>x</a:t>
            </a:r>
            <a:r>
              <a:rPr lang="en" baseline="-25000"/>
              <a:t>1</a:t>
            </a:r>
            <a:r>
              <a:rPr lang="en"/>
              <a:t> + · · · + a</a:t>
            </a:r>
            <a:r>
              <a:rPr lang="en" baseline="-25000"/>
              <a:t>in</a:t>
            </a:r>
            <a:r>
              <a:rPr lang="en"/>
              <a:t>x</a:t>
            </a:r>
            <a:r>
              <a:rPr lang="en" baseline="-25000"/>
              <a:t>n</a:t>
            </a:r>
            <a:r>
              <a:rPr lang="en"/>
              <a:t> ≥ b</a:t>
            </a:r>
            <a:r>
              <a:rPr lang="en" baseline="-25000"/>
              <a:t>i</a:t>
            </a:r>
            <a:r>
              <a:rPr lang="en"/>
              <a:t>  with b</a:t>
            </a:r>
            <a:r>
              <a:rPr lang="en" baseline="-25000"/>
              <a:t>i</a:t>
            </a:r>
            <a:r>
              <a:rPr lang="en"/>
              <a:t>  &gt; 0. Such inequalities occur especially for a minimization problem. A solution of a requirement constraint can have a surplus of quantity, so instead of adding on the unused resource with a slack variable, we need to subtract off the excess resource by means of a surplus variable si ≥ 0,  a</a:t>
            </a:r>
            <a:r>
              <a:rPr lang="en" baseline="-25000"/>
              <a:t>i1</a:t>
            </a:r>
            <a:r>
              <a:rPr lang="en"/>
              <a:t>x</a:t>
            </a:r>
            <a:r>
              <a:rPr lang="en" baseline="-25000"/>
              <a:t>1</a:t>
            </a:r>
            <a:r>
              <a:rPr lang="en"/>
              <a:t> + · · · +  a</a:t>
            </a:r>
            <a:r>
              <a:rPr lang="en" baseline="-25000"/>
              <a:t>in</a:t>
            </a:r>
            <a:r>
              <a:rPr lang="en"/>
              <a:t>x</a:t>
            </a:r>
            <a:r>
              <a:rPr lang="en" baseline="-25000"/>
              <a:t>n</a:t>
            </a:r>
            <a:r>
              <a:rPr lang="en"/>
              <a:t> − s</a:t>
            </a:r>
            <a:r>
              <a:rPr lang="en" baseline="-25000"/>
              <a:t>i</a:t>
            </a:r>
            <a:r>
              <a:rPr lang="en"/>
              <a:t> = b</a:t>
            </a:r>
            <a:r>
              <a:rPr lang="en" baseline="-25000"/>
              <a:t>i</a:t>
            </a:r>
            <a:r>
              <a:rPr lang="en"/>
              <a:t>  . In order to find an initial feasible solution, for each requirement constraint, we also add an artificial variable r</a:t>
            </a:r>
            <a:r>
              <a:rPr lang="en" baseline="-25000"/>
              <a:t>i</a:t>
            </a:r>
            <a:r>
              <a:rPr lang="en"/>
              <a:t> ≥ 0, resulting in the equation  a</a:t>
            </a:r>
            <a:r>
              <a:rPr lang="en" baseline="-25000"/>
              <a:t>i1</a:t>
            </a:r>
            <a:r>
              <a:rPr lang="en"/>
              <a:t>x</a:t>
            </a:r>
            <a:r>
              <a:rPr lang="en" baseline="-25000"/>
              <a:t>1</a:t>
            </a:r>
            <a:r>
              <a:rPr lang="en"/>
              <a:t> + · · · +  a</a:t>
            </a:r>
            <a:r>
              <a:rPr lang="en" baseline="-25000"/>
              <a:t>in</a:t>
            </a:r>
            <a:r>
              <a:rPr lang="en"/>
              <a:t>x</a:t>
            </a:r>
            <a:r>
              <a:rPr lang="en" baseline="-25000"/>
              <a:t>n</a:t>
            </a:r>
            <a:r>
              <a:rPr lang="en"/>
              <a:t> − s</a:t>
            </a:r>
            <a:r>
              <a:rPr lang="en" baseline="-25000"/>
              <a:t>i</a:t>
            </a:r>
            <a:r>
              <a:rPr lang="en"/>
              <a:t> + r</a:t>
            </a:r>
            <a:r>
              <a:rPr lang="en" baseline="-25000"/>
              <a:t>i</a:t>
            </a:r>
            <a:r>
              <a:rPr lang="en"/>
              <a:t> = bi , An initial solution is formed by setting the artificial variable r</a:t>
            </a:r>
            <a:r>
              <a:rPr lang="en" baseline="-25000"/>
              <a:t>i</a:t>
            </a:r>
            <a:r>
              <a:rPr lang="en"/>
              <a:t> = b</a:t>
            </a:r>
            <a:r>
              <a:rPr lang="en" baseline="-25000"/>
              <a:t>i</a:t>
            </a:r>
            <a:r>
              <a:rPr lang="en"/>
              <a:t> &gt; 0, while setting all the surplus variables si = 0 and all the xj = 0. Equality Constraints. For an equality constraint  a</a:t>
            </a:r>
            <a:r>
              <a:rPr lang="en" baseline="-25000"/>
              <a:t>i1</a:t>
            </a:r>
            <a:r>
              <a:rPr lang="en"/>
              <a:t>x</a:t>
            </a:r>
            <a:r>
              <a:rPr lang="en" baseline="-25000"/>
              <a:t>1</a:t>
            </a:r>
            <a:r>
              <a:rPr lang="en"/>
              <a:t>  + · · · +  a</a:t>
            </a:r>
            <a:r>
              <a:rPr lang="en" baseline="-25000"/>
              <a:t>in</a:t>
            </a:r>
            <a:r>
              <a:rPr lang="en"/>
              <a:t>x</a:t>
            </a:r>
            <a:r>
              <a:rPr lang="en" baseline="-25000"/>
              <a:t>n</a:t>
            </a:r>
            <a:r>
              <a:rPr lang="en"/>
              <a:t> = b</a:t>
            </a:r>
            <a:r>
              <a:rPr lang="en" baseline="-25000"/>
              <a:t>i</a:t>
            </a:r>
            <a:r>
              <a:rPr lang="en"/>
              <a:t>  with b</a:t>
            </a:r>
            <a:r>
              <a:rPr lang="en" baseline="-25000"/>
              <a:t>i</a:t>
            </a:r>
            <a:r>
              <a:rPr lang="en"/>
              <a:t>  ≥ 0, we only add an artificial variable ri ≥ 0, resulting in the equation  a</a:t>
            </a:r>
            <a:r>
              <a:rPr lang="en" baseline="-25000"/>
              <a:t>i1</a:t>
            </a:r>
            <a:r>
              <a:rPr lang="en"/>
              <a:t>x</a:t>
            </a:r>
            <a:r>
              <a:rPr lang="en" baseline="-25000"/>
              <a:t>1</a:t>
            </a:r>
            <a:r>
              <a:rPr lang="en"/>
              <a:t>  + · · · +  a</a:t>
            </a:r>
            <a:r>
              <a:rPr lang="en" baseline="-25000"/>
              <a:t>in</a:t>
            </a:r>
            <a:r>
              <a:rPr lang="en"/>
              <a:t>x</a:t>
            </a:r>
            <a:r>
              <a:rPr lang="en" baseline="-25000"/>
              <a:t>n</a:t>
            </a:r>
            <a:r>
              <a:rPr lang="en"/>
              <a:t> + r</a:t>
            </a:r>
            <a:r>
              <a:rPr lang="en" baseline="-25000"/>
              <a:t>i</a:t>
            </a:r>
            <a:r>
              <a:rPr lang="en"/>
              <a:t> = b</a:t>
            </a:r>
            <a:r>
              <a:rPr lang="en" baseline="-25000"/>
              <a:t>i</a:t>
            </a:r>
            <a:r>
              <a:rPr lang="en"/>
              <a:t> . An initial solution is r</a:t>
            </a:r>
            <a:r>
              <a:rPr lang="en" baseline="-25000"/>
              <a:t>i</a:t>
            </a:r>
            <a:r>
              <a:rPr lang="en"/>
              <a:t>= b</a:t>
            </a:r>
            <a:r>
              <a:rPr lang="en" baseline="-25000"/>
              <a:t>i</a:t>
            </a:r>
            <a:r>
              <a:rPr lang="en"/>
              <a:t> while all the xj = 0. Since initially, ri = b</a:t>
            </a:r>
            <a:r>
              <a:rPr lang="en" baseline="-25000"/>
              <a:t>i</a:t>
            </a:r>
            <a:r>
              <a:rPr lang="en"/>
              <a:t>  ≥ 0, r</a:t>
            </a:r>
            <a:r>
              <a:rPr lang="en" baseline="-25000"/>
              <a:t>i</a:t>
            </a:r>
            <a:r>
              <a:rPr lang="en"/>
              <a:t> will remain non-negative throughout the row reduction. (Alternatively, we could replace the equality by two inequalities  a</a:t>
            </a:r>
            <a:r>
              <a:rPr lang="en" baseline="-25000"/>
              <a:t>i1</a:t>
            </a:r>
            <a:r>
              <a:rPr lang="en"/>
              <a:t>x</a:t>
            </a:r>
            <a:r>
              <a:rPr lang="en" baseline="-25000"/>
              <a:t>1</a:t>
            </a:r>
            <a:r>
              <a:rPr lang="en"/>
              <a:t> + · · · +  a</a:t>
            </a:r>
            <a:r>
              <a:rPr lang="en" baseline="-25000"/>
              <a:t>in</a:t>
            </a:r>
            <a:r>
              <a:rPr lang="en"/>
              <a:t>x</a:t>
            </a:r>
            <a:r>
              <a:rPr lang="en" baseline="-25000"/>
              <a:t>n</a:t>
            </a:r>
            <a:r>
              <a:rPr lang="en"/>
              <a:t> ≥ b</a:t>
            </a:r>
            <a:r>
              <a:rPr lang="en" baseline="-25000"/>
              <a:t>i</a:t>
            </a:r>
            <a:r>
              <a:rPr lang="en"/>
              <a:t>  and  a</a:t>
            </a:r>
            <a:r>
              <a:rPr lang="en" baseline="-25000"/>
              <a:t>i1</a:t>
            </a:r>
            <a:r>
              <a:rPr lang="en"/>
              <a:t>x</a:t>
            </a:r>
            <a:r>
              <a:rPr lang="en" baseline="-25000"/>
              <a:t>1</a:t>
            </a:r>
            <a:r>
              <a:rPr lang="en"/>
              <a:t> + · · · +  a</a:t>
            </a:r>
            <a:r>
              <a:rPr lang="en" baseline="-25000"/>
              <a:t>in</a:t>
            </a:r>
            <a:r>
              <a:rPr lang="en"/>
              <a:t>x</a:t>
            </a:r>
            <a:r>
              <a:rPr lang="en" baseline="-25000"/>
              <a:t>n</a:t>
            </a:r>
            <a:r>
              <a:rPr lang="en"/>
              <a:t> ≤ b</a:t>
            </a:r>
            <a:r>
              <a:rPr lang="en" baseline="-25000"/>
              <a:t>i</a:t>
            </a:r>
            <a:r>
              <a:rPr lang="en"/>
              <a:t> , but this involves more equations and variables.) If either requirement constraints or equality constraints are present, the initial solution has all the xi = 0 and all the surplus variables equal zero while the slack and artificial variables are greater than or equal to zero. This initial solution is not feasible if an artificial variables is positive for a requirement constraint or an equality constraint.</a:t>
            </a:r>
            <a:endParaRPr/>
          </a:p>
        </p:txBody>
      </p:sp>
      <p:sp>
        <p:nvSpPr>
          <p:cNvPr id="503" name="Google Shape;503;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85425"/>
            <a:ext cx="8520600" cy="572700"/>
          </a:xfrm>
          <a:prstGeom prst="rect">
            <a:avLst/>
          </a:prstGeom>
        </p:spPr>
        <p:txBody>
          <a:bodyPr spcFirstLastPara="1" wrap="square" lIns="91425" tIns="91425" rIns="91425" bIns="91425" anchor="t" anchorCtr="0">
            <a:normAutofit/>
          </a:bodyPr>
          <a:lstStyle/>
          <a:p>
            <a:pPr marL="0" lvl="0" indent="0" algn="ctr" rtl="0">
              <a:lnSpc>
                <a:spcPct val="115000"/>
              </a:lnSpc>
              <a:spcBef>
                <a:spcPts val="0"/>
              </a:spcBef>
              <a:spcAft>
                <a:spcPts val="0"/>
              </a:spcAft>
              <a:buClr>
                <a:schemeClr val="dk1"/>
              </a:buClr>
              <a:buSzPct val="57894"/>
              <a:buFont typeface="Arial"/>
              <a:buNone/>
            </a:pPr>
            <a:r>
              <a:rPr lang="en" sz="1900"/>
              <a:t>Mathematical Programming</a:t>
            </a:r>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900">
                <a:solidFill>
                  <a:schemeClr val="dk1"/>
                </a:solidFill>
              </a:rPr>
              <a:t>Management science has been known by a variety of other names. In the United States, operations research has served as a synonym and it is used widely today, while in Britain operational research seems to be the more accepted name.</a:t>
            </a:r>
            <a:endParaRPr sz="19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900">
                <a:solidFill>
                  <a:schemeClr val="dk1"/>
                </a:solidFill>
              </a:rPr>
              <a:t>Some people tend to identify the scientific approach to managerial problem solving under such other names as systems analysis, cost–benefit analysis, and cost-effectiveness analysis. </a:t>
            </a:r>
            <a:endParaRPr sz="1900">
              <a:solidFill>
                <a:schemeClr val="dk1"/>
              </a:solidFill>
            </a:endParaRPr>
          </a:p>
        </p:txBody>
      </p:sp>
      <p:sp>
        <p:nvSpPr>
          <p:cNvPr id="77" name="Google Shape;7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Simplex Method</a:t>
            </a:r>
            <a:endParaRPr/>
          </a:p>
        </p:txBody>
      </p:sp>
      <p:sp>
        <p:nvSpPr>
          <p:cNvPr id="509" name="Google Shape;509;p53"/>
          <p:cNvSpPr txBox="1">
            <a:spLocks noGrp="1"/>
          </p:cNvSpPr>
          <p:nvPr>
            <p:ph type="body" idx="1"/>
          </p:nvPr>
        </p:nvSpPr>
        <p:spPr>
          <a:xfrm>
            <a:off x="311700" y="885750"/>
            <a:ext cx="9144000" cy="3955500"/>
          </a:xfrm>
          <a:prstGeom prst="rect">
            <a:avLst/>
          </a:prstGeom>
        </p:spPr>
        <p:txBody>
          <a:bodyPr spcFirstLastPara="1" wrap="square" lIns="91425" tIns="91425" rIns="91425" bIns="91425" anchor="t" anchorCtr="0">
            <a:normAutofit fontScale="55000" lnSpcReduction="10000"/>
          </a:bodyPr>
          <a:lstStyle/>
          <a:p>
            <a:pPr marL="0" lvl="0" indent="0" algn="l" rtl="0">
              <a:spcBef>
                <a:spcPts val="0"/>
              </a:spcBef>
              <a:spcAft>
                <a:spcPts val="0"/>
              </a:spcAft>
              <a:buNone/>
            </a:pPr>
            <a:r>
              <a:rPr lang="en"/>
              <a:t>Steps in the Simplex Method with any Type of Constraints</a:t>
            </a:r>
            <a:endParaRPr/>
          </a:p>
          <a:p>
            <a:pPr marL="0" lvl="0" indent="0" algn="l" rtl="0">
              <a:spcBef>
                <a:spcPts val="1200"/>
              </a:spcBef>
              <a:spcAft>
                <a:spcPts val="0"/>
              </a:spcAft>
              <a:buNone/>
            </a:pPr>
            <a:r>
              <a:rPr lang="en"/>
              <a:t>1. Make all the constraints on the right hand side of any inequality or equation positive, b</a:t>
            </a:r>
            <a:r>
              <a:rPr lang="en" baseline="-25000"/>
              <a:t>i</a:t>
            </a:r>
            <a:r>
              <a:rPr lang="en"/>
              <a:t> ≥ 0, by multiplying by 1 if necessary. </a:t>
            </a:r>
            <a:endParaRPr/>
          </a:p>
          <a:p>
            <a:pPr marL="0" lvl="0" indent="0" algn="l" rtl="0">
              <a:spcBef>
                <a:spcPts val="1200"/>
              </a:spcBef>
              <a:spcAft>
                <a:spcPts val="0"/>
              </a:spcAft>
              <a:buNone/>
            </a:pPr>
            <a:r>
              <a:rPr lang="en"/>
              <a:t>2. Add a slack variable for each resource inequality, add a surplus variable and an artificial variable for each requirement constraint, and add an artificial variable for each equality constraint. </a:t>
            </a:r>
            <a:endParaRPr/>
          </a:p>
          <a:p>
            <a:pPr marL="0" lvl="0" indent="0" algn="l" rtl="0">
              <a:spcBef>
                <a:spcPts val="1200"/>
              </a:spcBef>
              <a:spcAft>
                <a:spcPts val="0"/>
              </a:spcAft>
              <a:buNone/>
            </a:pPr>
            <a:r>
              <a:rPr lang="en"/>
              <a:t>3. If either a requirement constraint or an equality constraint is present, then form the artificial objective function by taking the negative sum of all the equations that contain artificial variables, dropping the terms involving the artificial variables. Set up the tableau. (The row for the artificial objective function has zeroes in the columns of the artificial variables.) An initial solution of the equation including the artificial variables is determined by setting all the original variables x</a:t>
            </a:r>
            <a:r>
              <a:rPr lang="en" baseline="-25000"/>
              <a:t>j</a:t>
            </a:r>
            <a:r>
              <a:rPr lang="en"/>
              <a:t> = 0, all the surplus variables s</a:t>
            </a:r>
            <a:r>
              <a:rPr lang="en" baseline="-25000"/>
              <a:t>i</a:t>
            </a:r>
            <a:r>
              <a:rPr lang="en"/>
              <a:t> = 0, all the slack variables s</a:t>
            </a:r>
            <a:r>
              <a:rPr lang="en" baseline="-25000"/>
              <a:t>i</a:t>
            </a:r>
            <a:r>
              <a:rPr lang="en"/>
              <a:t> = b</a:t>
            </a:r>
            <a:r>
              <a:rPr lang="en" baseline="-25000"/>
              <a:t>i</a:t>
            </a:r>
            <a:r>
              <a:rPr lang="en"/>
              <a:t> , and all the artificial variables a</a:t>
            </a:r>
            <a:r>
              <a:rPr lang="en" baseline="-25000"/>
              <a:t>i</a:t>
            </a:r>
            <a:r>
              <a:rPr lang="en"/>
              <a:t> = b</a:t>
            </a:r>
            <a:r>
              <a:rPr lang="en" baseline="-25000"/>
              <a:t>i</a:t>
            </a:r>
            <a:r>
              <a:rPr lang="en"/>
              <a:t> . </a:t>
            </a:r>
            <a:endParaRPr/>
          </a:p>
          <a:p>
            <a:pPr marL="0" lvl="0" indent="0" algn="l" rtl="0">
              <a:spcBef>
                <a:spcPts val="1200"/>
              </a:spcBef>
              <a:spcAft>
                <a:spcPts val="0"/>
              </a:spcAft>
              <a:buNone/>
            </a:pPr>
            <a:r>
              <a:rPr lang="en"/>
              <a:t>4. Apply the simplex algorithm using the artificial objective function. </a:t>
            </a:r>
            <a:endParaRPr/>
          </a:p>
          <a:p>
            <a:pPr marL="0" lvl="0" indent="0" algn="l" rtl="0">
              <a:spcBef>
                <a:spcPts val="1200"/>
              </a:spcBef>
              <a:spcAft>
                <a:spcPts val="0"/>
              </a:spcAft>
              <a:buNone/>
            </a:pPr>
            <a:r>
              <a:rPr lang="en"/>
              <a:t>a. If it is not possible to make the artificial objective function equal to zero i.e., if there is a positive artificial variable in the optimal solution of the artificial objective function), then there is no feasible solution and stop. </a:t>
            </a:r>
            <a:endParaRPr/>
          </a:p>
          <a:p>
            <a:pPr marL="0" lvl="0" indent="0" algn="l" rtl="0">
              <a:spcBef>
                <a:spcPts val="1200"/>
              </a:spcBef>
              <a:spcAft>
                <a:spcPts val="0"/>
              </a:spcAft>
              <a:buNone/>
            </a:pPr>
            <a:r>
              <a:rPr lang="en"/>
              <a:t>b. If the value of the artificial objective function can be made equal to zero (when the artificial variables are not pivot columns), then all the artificial variables have been made equal to zero. (This is true even if some of the entries in the artificial objective function row are nonzero and possibly even negative.) At this point, drop the artificial variables and artificial objective function from the tableau and continue using the initial feasible basic solution constructed. </a:t>
            </a:r>
            <a:endParaRPr/>
          </a:p>
          <a:p>
            <a:pPr marL="0" lvl="0" indent="0" algn="l" rtl="0">
              <a:spcBef>
                <a:spcPts val="1200"/>
              </a:spcBef>
              <a:spcAft>
                <a:spcPts val="1200"/>
              </a:spcAft>
              <a:buNone/>
            </a:pPr>
            <a:r>
              <a:rPr lang="en"/>
              <a:t>5. Apply the simplex algorithm to the actual objective function. The solution is optimal when all entries in the objective function row are nonnegative. </a:t>
            </a:r>
            <a:endParaRPr/>
          </a:p>
        </p:txBody>
      </p:sp>
      <p:sp>
        <p:nvSpPr>
          <p:cNvPr id="510" name="Google Shape;510;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Simplex Method</a:t>
            </a:r>
            <a:endParaRPr/>
          </a:p>
        </p:txBody>
      </p:sp>
      <p:sp>
        <p:nvSpPr>
          <p:cNvPr id="516" name="Google Shape;516;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pic>
        <p:nvPicPr>
          <p:cNvPr id="517" name="Google Shape;517;p54" descr="{&quot;type&quot;:&quot;$&quot;,&quot;code&quot;:&quot;$\\,\\begin{bmatrix}\n{z}&amp;{x_{1}}&amp;{x_{2}}&amp;{s_{1}}&amp;{s_{2}}&amp;{s_{3}}&amp;{b}\\\\\n{1}&amp;{-8}&amp;{-6}&amp;{0}&amp;{0}&amp;{0}&amp;{0}\\\\\n{0}&amp;{1}&amp;{1}&amp;{1}&amp;{0}&amp;{0}&amp;{2}\\\\\n{0}&amp;{5}&amp;{10}&amp;{0}&amp;{1}&amp;{0}&amp;{10}\\\\\n{0}&amp;{2}&amp;{1}&amp;{0}&amp;{0}&amp;{1}&amp;{3}\\\\\n\\end{bmatrix}\\Rightarrow\\,\\begin{bmatrix}\n{z}&amp;{x_{1}}&amp;{x_{2}}&amp;{s_{1}}&amp;{s_{2}}&amp;{s_{3}}&amp;{b}\\\\\n{1}&amp;{0}&amp;{-2}&amp;{0}&amp;{0}&amp;{4}&amp;{12}\\\\\n{0}&amp;{0}&amp;{1}&amp;{1}&amp;{0}&amp;{-.5}&amp;{.5}\\\\\n{0}&amp;{0}&amp;{7.5}&amp;{0}&amp;{1}&amp;{-2.5}&amp;{8.5}\\\\\n{0}&amp;{1}&amp;{.5}&amp;{0}&amp;{0}&amp;{.5}&amp;{1.5}\\\\\n\\end{bmatrix}$&quot;,&quot;font&quot;:{&quot;family&quot;:&quot;Arial&quot;,&quot;color&quot;:&quot;#595959&quot;,&quot;size&quot;:17},&quot;backgroundColorModified&quot;:false,&quot;aid&quot;:null,&quot;backgroundColor&quot;:&quot;#FFFFFF&quot;,&quot;id&quot;:&quot;24&quot;,&quot;ts&quot;:1663674930851,&quot;cs&quot;:&quot;fk69RWBvO+56fImO8D9t1Q==&quot;,&quot;size&quot;:{&quot;width&quot;:806,&quot;height&quot;:176}}"/>
          <p:cNvPicPr preferRelativeResize="0"/>
          <p:nvPr/>
        </p:nvPicPr>
        <p:blipFill>
          <a:blip r:embed="rId3">
            <a:alphaModFix/>
          </a:blip>
          <a:stretch>
            <a:fillRect/>
          </a:stretch>
        </p:blipFill>
        <p:spPr>
          <a:xfrm>
            <a:off x="311700" y="3190771"/>
            <a:ext cx="7677150" cy="16764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Simplex Method</a:t>
            </a:r>
            <a:endParaRPr/>
          </a:p>
        </p:txBody>
      </p:sp>
      <p:sp>
        <p:nvSpPr>
          <p:cNvPr id="523" name="Google Shape;523;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pic>
        <p:nvPicPr>
          <p:cNvPr id="524" name="Google Shape;524;p55" descr="{&quot;code&quot;:&quot;\\begin{lalign*}\n&amp;{\\text{Now}\\;\\text{a}\\;\\text{negative}\\;\\text{value}\\;\\text{in}\\;\\text{z}\\;\\text{row}\\;\\text{indicates}\\;\\text{that}\\;\\text{solution}\\;\\text{can}\\;\\text{still}\\;\\text{be}\\;\\text{improved.}\\;}\\\\\n&amp;{\\text{We}\\;\\text{take}\\;\\text{minimum}\\;\\text{of}\\;\\;\\text{positive}\\;\\text{ratios}\\;\\text{of}\\;\\text{righthand}\\;\\text{side}\\;\\text{and}\\;\\text{pivotting}\\;\\text{column}\\;\\text{entries}}\\\\\n&amp;{}\\\\\n&amp;{\\,\\begin{bmatrix}\n{z}&amp;{x_{1}}&amp;{x_{2}}&amp;{s_{1}}&amp;{s_{2}}&amp;{s_{3}}&amp;{b}\\\\\n{1}&amp;{0}&amp;{-2}&amp;{0}&amp;{0}&amp;{4}&amp;{12}\\\\\n{0}&amp;{0}&amp;{1}&amp;{1}&amp;{0}&amp;{-.5}&amp;{.5}\\\\\n{0}&amp;{0}&amp;{7.5}&amp;{0}&amp;{1}&amp;{-2.5}&amp;{8.5}\\\\\n{0}&amp;{1}&amp;{.5}&amp;{0}&amp;{0}&amp;{.5}&amp;{1.5}\\\\\n\\end{bmatrix}\\Rightarrow\\begin{bmatrix}\n{z}&amp;{x_{1}}&amp;{x_{2}}&amp;{s_{1}}&amp;{s_{2}}&amp;{s_{3}}&amp;{b}\\\\\n{1}&amp;{0}&amp;{0}&amp;{2}&amp;{0}&amp;{3}&amp;{13}\\\\\n{0}&amp;{0}&amp;{\\text{1}}&amp;{1}&amp;{0}&amp;{-.5}&amp;{.5}\\\\\n{0}&amp;{0}&amp;{0}&amp;{0}&amp;{1}&amp;{-2.5}&amp;{4.75}\\\\\n{0}&amp;{1}&amp;{0}&amp;{0}&amp;{0}&amp;{.5}&amp;{1.25}\\\\\n\\end{bmatrix}}\t\n\\end{lalign*}&quot;,&quot;aid&quot;:null,&quot;backgroundColorModified&quot;:false,&quot;backgroundColor&quot;:&quot;#FFFFFF&quot;,&quot;font&quot;:{&quot;size&quot;:19,&quot;family&quot;:&quot;Arial&quot;,&quot;color&quot;:&quot;#595959&quot;},&quot;type&quot;:&quot;lalign*&quot;,&quot;id&quot;:&quot;24&quot;,&quot;ts&quot;:1663674889489,&quot;cs&quot;:&quot;wuCth85ZqUi2hkg/YD6xww==&quot;,&quot;size&quot;:{&quot;width&quot;:678,&quot;height&quot;:314.28087349081363}}"/>
          <p:cNvPicPr preferRelativeResize="0"/>
          <p:nvPr/>
        </p:nvPicPr>
        <p:blipFill>
          <a:blip r:embed="rId3">
            <a:alphaModFix/>
          </a:blip>
          <a:stretch>
            <a:fillRect/>
          </a:stretch>
        </p:blipFill>
        <p:spPr>
          <a:xfrm>
            <a:off x="65325" y="1633520"/>
            <a:ext cx="6457950" cy="29935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Simplex Method</a:t>
            </a:r>
            <a:endParaRPr/>
          </a:p>
        </p:txBody>
      </p:sp>
      <p:sp>
        <p:nvSpPr>
          <p:cNvPr id="530" name="Google Shape;530;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pic>
        <p:nvPicPr>
          <p:cNvPr id="531" name="Google Shape;531;p56" descr="{&quot;font&quot;:{&quot;family&quot;:&quot;Arial&quot;,&quot;color&quot;:&quot;#595959&quot;,&quot;size&quot;:17},&quot;aid&quot;:null,&quot;code&quot;:&quot;\\begin{lalign*}\n&amp;{\\begin{bmatrix}\n{x_{1}}&amp;{x_{2}}&amp;{s_{1}}&amp;{s_{2}}&amp;{s_{3}}&amp;{b}\\\\\n{-8}&amp;{-6}&amp;{0}&amp;{0}&amp;{0}&amp;{0}\\\\\n{1}&amp;{1}&amp;{1}&amp;{0}&amp;{0}&amp;{2}\\\\\n{5}&amp;{10}&amp;{0}&amp;{1}&amp;{0}&amp;{10}\\\\\n{2}&amp;{1}&amp;{0}&amp;{0}&amp;{1}&amp;{3}\\\\\n\\end{bmatrix}\\Rightarrow\\begin{bmatrix}\n{x_{1}}&amp;{x_{2}}&amp;{s_{1}}&amp;{s_{2}}&amp;{s_{3}}&amp;{b}\\\\\n{-8}&amp;{-6}&amp;{0}&amp;{0}&amp;{0}&amp;{0}\\\\\n{0}&amp;{.5}&amp;{1}&amp;{0}&amp;{-.5}&amp;{.5}\\\\\n{5}&amp;{7.5}&amp;{0}&amp;{1}&amp;{-2.5}&amp;{8.5}\\\\\n{1}&amp;{.5}&amp;{0}&amp;{0}&amp;{.5}&amp;{1.5}\\\\\n\\end{bmatrix}}\\\\\n&amp;{}\t\n\\end{lalign*}&quot;,&quot;id&quot;:&quot;24&quot;,&quot;type&quot;:&quot;lalign*&quot;,&quot;backgroundColor&quot;:&quot;#FFFFFF&quot;,&quot;ts&quot;:1663672372241,&quot;cs&quot;:&quot;YDpVgo5UuawRQl3E7CdDhQ==&quot;,&quot;size&quot;:{&quot;width&quot;:600.5012608923886,&quot;height&quot;:178.0498658792651}}"/>
          <p:cNvPicPr preferRelativeResize="0"/>
          <p:nvPr/>
        </p:nvPicPr>
        <p:blipFill>
          <a:blip r:embed="rId3">
            <a:alphaModFix/>
          </a:blip>
          <a:stretch>
            <a:fillRect/>
          </a:stretch>
        </p:blipFill>
        <p:spPr>
          <a:xfrm>
            <a:off x="311700" y="2967300"/>
            <a:ext cx="5719775" cy="16959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ct val="39285"/>
              <a:buFont typeface="Arial"/>
              <a:buNone/>
            </a:pPr>
            <a:r>
              <a:rPr lang="en"/>
              <a:t>Simplex Method</a:t>
            </a:r>
            <a:endParaRPr/>
          </a:p>
        </p:txBody>
      </p:sp>
      <p:sp>
        <p:nvSpPr>
          <p:cNvPr id="537" name="Google Shape;537;p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Example 1.6. Consider the problem of Maximize: 3 x</a:t>
            </a:r>
            <a:r>
              <a:rPr lang="en" baseline="-25000"/>
              <a:t>1</a:t>
            </a:r>
            <a:r>
              <a:rPr lang="en"/>
              <a:t> + 4 x</a:t>
            </a:r>
            <a:r>
              <a:rPr lang="en" baseline="-25000"/>
              <a:t>2</a:t>
            </a:r>
            <a:r>
              <a:rPr lang="en"/>
              <a:t> Subject to: 2 x</a:t>
            </a:r>
            <a:r>
              <a:rPr lang="en" baseline="-25000"/>
              <a:t>1</a:t>
            </a:r>
            <a:r>
              <a:rPr lang="en"/>
              <a:t> + x</a:t>
            </a:r>
            <a:r>
              <a:rPr lang="en" baseline="-25000"/>
              <a:t>2</a:t>
            </a:r>
            <a:r>
              <a:rPr lang="en"/>
              <a:t> ≤ 6, 2 x</a:t>
            </a:r>
            <a:r>
              <a:rPr lang="en" baseline="-25000"/>
              <a:t>1</a:t>
            </a:r>
            <a:r>
              <a:rPr lang="en"/>
              <a:t> + 2 x</a:t>
            </a:r>
            <a:r>
              <a:rPr lang="en" baseline="-25000"/>
              <a:t>2</a:t>
            </a:r>
            <a:r>
              <a:rPr lang="en"/>
              <a:t> ≥ 24, x</a:t>
            </a:r>
            <a:r>
              <a:rPr lang="en" baseline="-25000"/>
              <a:t>1</a:t>
            </a:r>
            <a:r>
              <a:rPr lang="en"/>
              <a:t> = 8, x</a:t>
            </a:r>
            <a:r>
              <a:rPr lang="en" baseline="-25000"/>
              <a:t>1</a:t>
            </a:r>
            <a:r>
              <a:rPr lang="en"/>
              <a:t> ≥ 0, x</a:t>
            </a:r>
            <a:r>
              <a:rPr lang="en" baseline="-25000"/>
              <a:t>2</a:t>
            </a:r>
            <a:r>
              <a:rPr lang="en"/>
              <a:t> ≥ 0. With slack, surplus, and artificial variables added the problem becomes Maximize: 3 x</a:t>
            </a:r>
            <a:r>
              <a:rPr lang="en" baseline="-25000"/>
              <a:t>1</a:t>
            </a:r>
            <a:r>
              <a:rPr lang="en"/>
              <a:t> + 4 x</a:t>
            </a:r>
            <a:r>
              <a:rPr lang="en" baseline="-25000"/>
              <a:t>2</a:t>
            </a:r>
            <a:r>
              <a:rPr lang="en"/>
              <a:t> </a:t>
            </a:r>
            <a:endParaRPr/>
          </a:p>
          <a:p>
            <a:pPr marL="0" lvl="0" indent="0" algn="l" rtl="0">
              <a:spcBef>
                <a:spcPts val="1200"/>
              </a:spcBef>
              <a:spcAft>
                <a:spcPts val="0"/>
              </a:spcAft>
              <a:buNone/>
            </a:pPr>
            <a:r>
              <a:rPr lang="en"/>
              <a:t>Subject to: 2 x</a:t>
            </a:r>
            <a:r>
              <a:rPr lang="en" baseline="-25000"/>
              <a:t>1</a:t>
            </a:r>
            <a:r>
              <a:rPr lang="en"/>
              <a:t> + x</a:t>
            </a:r>
            <a:r>
              <a:rPr lang="en" baseline="-25000"/>
              <a:t>2</a:t>
            </a:r>
            <a:r>
              <a:rPr lang="en"/>
              <a:t> + s</a:t>
            </a:r>
            <a:r>
              <a:rPr lang="en" baseline="-25000"/>
              <a:t>1</a:t>
            </a:r>
            <a:r>
              <a:rPr lang="en"/>
              <a:t> = 6, </a:t>
            </a:r>
            <a:endParaRPr/>
          </a:p>
          <a:p>
            <a:pPr marL="0" lvl="0" indent="0" algn="l" rtl="0">
              <a:spcBef>
                <a:spcPts val="1200"/>
              </a:spcBef>
              <a:spcAft>
                <a:spcPts val="0"/>
              </a:spcAft>
              <a:buNone/>
            </a:pPr>
            <a:r>
              <a:rPr lang="en"/>
              <a:t>2 x</a:t>
            </a:r>
            <a:r>
              <a:rPr lang="en" baseline="-25000"/>
              <a:t>1</a:t>
            </a:r>
            <a:r>
              <a:rPr lang="en"/>
              <a:t> + 2 x</a:t>
            </a:r>
            <a:r>
              <a:rPr lang="en" baseline="-25000"/>
              <a:t>2</a:t>
            </a:r>
            <a:r>
              <a:rPr lang="en"/>
              <a:t> − s</a:t>
            </a:r>
            <a:r>
              <a:rPr lang="en" baseline="-25000"/>
              <a:t>2</a:t>
            </a:r>
            <a:r>
              <a:rPr lang="en"/>
              <a:t> + r</a:t>
            </a:r>
            <a:r>
              <a:rPr lang="en" baseline="-25000"/>
              <a:t>2</a:t>
            </a:r>
            <a:r>
              <a:rPr lang="en"/>
              <a:t> = 24, </a:t>
            </a:r>
            <a:endParaRPr/>
          </a:p>
          <a:p>
            <a:pPr marL="0" lvl="0" indent="0" algn="l" rtl="0">
              <a:spcBef>
                <a:spcPts val="1200"/>
              </a:spcBef>
              <a:spcAft>
                <a:spcPts val="0"/>
              </a:spcAft>
              <a:buNone/>
            </a:pPr>
            <a:r>
              <a:rPr lang="en"/>
              <a:t>x</a:t>
            </a:r>
            <a:r>
              <a:rPr lang="en" baseline="-25000"/>
              <a:t>1</a:t>
            </a:r>
            <a:r>
              <a:rPr lang="en"/>
              <a:t> + r</a:t>
            </a:r>
            <a:r>
              <a:rPr lang="en" baseline="-25000"/>
              <a:t>3</a:t>
            </a:r>
            <a:r>
              <a:rPr lang="en"/>
              <a:t> = 8. </a:t>
            </a:r>
            <a:endParaRPr/>
          </a:p>
          <a:p>
            <a:pPr marL="0" lvl="0" indent="0" algn="l" rtl="0">
              <a:spcBef>
                <a:spcPts val="1200"/>
              </a:spcBef>
              <a:spcAft>
                <a:spcPts val="1200"/>
              </a:spcAft>
              <a:buNone/>
            </a:pPr>
            <a:r>
              <a:rPr lang="en"/>
              <a:t>The negative sum of the second and third equation, gives the artificial objective function 3 x</a:t>
            </a:r>
            <a:r>
              <a:rPr lang="en" baseline="-25000"/>
              <a:t>1</a:t>
            </a:r>
            <a:r>
              <a:rPr lang="en"/>
              <a:t> − 2 x</a:t>
            </a:r>
            <a:r>
              <a:rPr lang="en" baseline="-25000"/>
              <a:t>2</a:t>
            </a:r>
            <a:r>
              <a:rPr lang="en"/>
              <a:t> + s</a:t>
            </a:r>
            <a:r>
              <a:rPr lang="en" baseline="-25000"/>
              <a:t>2</a:t>
            </a:r>
            <a:r>
              <a:rPr lang="en"/>
              <a:t> − r</a:t>
            </a:r>
            <a:r>
              <a:rPr lang="en" baseline="-25000"/>
              <a:t>2</a:t>
            </a:r>
            <a:r>
              <a:rPr lang="en"/>
              <a:t> − r</a:t>
            </a:r>
            <a:r>
              <a:rPr lang="en" baseline="-25000"/>
              <a:t>3</a:t>
            </a:r>
            <a:r>
              <a:rPr lang="en"/>
              <a:t> = 32. </a:t>
            </a:r>
            <a:endParaRPr/>
          </a:p>
        </p:txBody>
      </p:sp>
      <p:sp>
        <p:nvSpPr>
          <p:cNvPr id="538" name="Google Shape;538;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ct val="39285"/>
              <a:buFont typeface="Arial"/>
              <a:buNone/>
            </a:pPr>
            <a:r>
              <a:rPr lang="en"/>
              <a:t>Simplex Method</a:t>
            </a:r>
            <a:endParaRPr/>
          </a:p>
        </p:txBody>
      </p:sp>
      <p:sp>
        <p:nvSpPr>
          <p:cNvPr id="544" name="Google Shape;544;p5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a:t>
            </a:r>
            <a:endParaRPr/>
          </a:p>
          <a:p>
            <a:pPr marL="0" lvl="0" indent="0" algn="l" rtl="0">
              <a:spcBef>
                <a:spcPts val="1200"/>
              </a:spcBef>
              <a:spcAft>
                <a:spcPts val="1200"/>
              </a:spcAft>
              <a:buNone/>
            </a:pPr>
            <a:r>
              <a:rPr lang="en"/>
              <a:t>The tableau with variables is</a:t>
            </a:r>
            <a:endParaRPr/>
          </a:p>
        </p:txBody>
      </p:sp>
      <p:sp>
        <p:nvSpPr>
          <p:cNvPr id="545" name="Google Shape;545;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pic>
        <p:nvPicPr>
          <p:cNvPr id="546" name="Google Shape;546;p58" descr="{&quot;aid&quot;:null,&quot;backgroundColor&quot;:&quot;#FFFFFF&quot;,&quot;font&quot;:{&quot;size&quot;:18,&quot;color&quot;:&quot;#595959&quot;,&quot;family&quot;:&quot;Arial&quot;},&quot;code&quot;:&quot;$$\\begin{bmatrix}\n{x_{1}}&amp;{x_{2}}&amp;{s_{1}}&amp;{s_{2}}&amp;{r_{2}}&amp;{r_{3}}&amp;{b}\\\\\n{-2}&amp;{1}&amp;{1}&amp;{0}&amp;{0}&amp;{0}&amp;{6}\\\\\n{2}&amp;{2}&amp;{0}&amp;{-1}&amp;{1}&amp;{0}&amp;{24}\\\\\n{1}&amp;{0}&amp;{0}&amp;{0}&amp;{0}&amp;{1}&amp;{8}\\\\\n{-3}&amp;{-4}&amp;{0}&amp;{0}&amp;{0}&amp;{0}&amp;{0}\\\\\n{-3}&amp;{-2}&amp;{0}&amp;{1}&amp;{0}&amp;{0}&amp;{-32}\\\\\n\\end{bmatrix}$$&quot;,&quot;id&quot;:&quot;26&quot;,&quot;type&quot;:&quot;$$&quot;,&quot;ts&quot;:1663809282396,&quot;cs&quot;:&quot;YdMdWDaYY3PjpJhK0TUWJA==&quot;,&quot;size&quot;:{&quot;width&quot;:419.3333333333333,&quot;height&quot;:225.33333333333334}}"/>
          <p:cNvPicPr preferRelativeResize="0"/>
          <p:nvPr/>
        </p:nvPicPr>
        <p:blipFill>
          <a:blip r:embed="rId3">
            <a:alphaModFix/>
          </a:blip>
          <a:stretch>
            <a:fillRect/>
          </a:stretch>
        </p:blipFill>
        <p:spPr>
          <a:xfrm>
            <a:off x="311700" y="2223675"/>
            <a:ext cx="3994150" cy="21463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ct val="39285"/>
              <a:buFont typeface="Arial"/>
              <a:buNone/>
            </a:pPr>
            <a:r>
              <a:rPr lang="en"/>
              <a:t>Simplex Method</a:t>
            </a:r>
            <a:endParaRPr/>
          </a:p>
        </p:txBody>
      </p:sp>
      <p:sp>
        <p:nvSpPr>
          <p:cNvPr id="552" name="Google Shape;552;p5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Pivoting on a</a:t>
            </a:r>
            <a:r>
              <a:rPr lang="en" baseline="-25000"/>
              <a:t>31</a:t>
            </a:r>
            <a:r>
              <a:rPr lang="en"/>
              <a:t> and then on a</a:t>
            </a:r>
            <a:r>
              <a:rPr lang="en" baseline="-25000"/>
              <a:t>22</a:t>
            </a:r>
            <a:endParaRPr/>
          </a:p>
          <a:p>
            <a:pPr marL="0" lvl="0" indent="0" algn="l" rtl="0">
              <a:spcBef>
                <a:spcPts val="1200"/>
              </a:spcBef>
              <a:spcAft>
                <a:spcPts val="1200"/>
              </a:spcAft>
              <a:buNone/>
            </a:pPr>
            <a:endParaRPr/>
          </a:p>
        </p:txBody>
      </p:sp>
      <p:sp>
        <p:nvSpPr>
          <p:cNvPr id="553" name="Google Shape;553;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pic>
        <p:nvPicPr>
          <p:cNvPr id="554" name="Google Shape;554;p59" descr="{&quot;id&quot;:&quot;27&quot;,&quot;aid&quot;:null,&quot;font&quot;:{&quot;size&quot;:18,&quot;color&quot;:&quot;#000000&quot;,&quot;family&quot;:&quot;Arial&quot;},&quot;backgroundColor&quot;:&quot;#FFFFFF&quot;,&quot;code&quot;:&quot;$$\\begin{bmatrix}\n{x_{1}}&amp;{x_{2}}&amp;{s_{1}}&amp;{s_{2}}&amp;{r_{2}}&amp;{r_{3}}&amp;{b}\\\\\n{-2}&amp;{1}&amp;{1}&amp;{0}&amp;{0}&amp;{0}&amp;{6}\\\\\n{2}&amp;{2}&amp;{0}&amp;{-1}&amp;{1}&amp;{0}&amp;{24}\\\\\n{1}&amp;{0}&amp;{0}&amp;{0}&amp;{0}&amp;{1}&amp;{8}\\\\\n{-3}&amp;{-4}&amp;{0}&amp;{0}&amp;{0}&amp;{0}&amp;{0}\\\\\n{-3}&amp;{-2}&amp;{0}&amp;{1}&amp;{0}&amp;{0}&amp;{-32}\\\\\n\\end{bmatrix}\\Rightarrow\\begin{bmatrix}\n{x_{1}}&amp;{x_{2}}&amp;{s_{1}}&amp;{s_{2}}&amp;{r_{2}}&amp;{r_{3}}&amp;{b}\\\\\n{0}&amp;{1}&amp;{1}&amp;{0}&amp;{0}&amp;{2}&amp;{22}\\\\\n{0}&amp;{2}&amp;{0}&amp;{-1}&amp;{1}&amp;{-2}&amp;{8}\\\\\n{1}&amp;{0}&amp;{0}&amp;{0}&amp;{0}&amp;{1}&amp;{8}\\\\\n{0}&amp;{-4}&amp;{0}&amp;{0}&amp;{0}&amp;{3}&amp;{24}\\\\\n{0}&amp;{-2}&amp;{0}&amp;{1}&amp;{0}&amp;{3}&amp;{-8}\\\\\n\\end{bmatrix}$$&quot;,&quot;type&quot;:&quot;$$&quot;,&quot;backgroundColorModified&quot;:false,&quot;ts&quot;:1663937780867,&quot;cs&quot;:&quot;ss1GP1WbvhCVekU2k4Qk1w==&quot;,&quot;size&quot;:{&quot;width&quot;:891,&quot;height&quot;:226}}"/>
          <p:cNvPicPr preferRelativeResize="0"/>
          <p:nvPr/>
        </p:nvPicPr>
        <p:blipFill>
          <a:blip r:embed="rId3">
            <a:alphaModFix/>
          </a:blip>
          <a:stretch>
            <a:fillRect/>
          </a:stretch>
        </p:blipFill>
        <p:spPr>
          <a:xfrm>
            <a:off x="142650" y="1881675"/>
            <a:ext cx="8486775" cy="21526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ct val="39285"/>
              <a:buFont typeface="Arial"/>
              <a:buNone/>
            </a:pPr>
            <a:r>
              <a:rPr lang="en"/>
              <a:t>Simplex Method</a:t>
            </a:r>
            <a:endParaRPr/>
          </a:p>
        </p:txBody>
      </p:sp>
      <p:sp>
        <p:nvSpPr>
          <p:cNvPr id="560" name="Google Shape;560;p6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a:t>
            </a:r>
            <a:endParaRPr/>
          </a:p>
          <a:p>
            <a:pPr marL="0" lvl="0" indent="0" algn="l" rtl="0">
              <a:spcBef>
                <a:spcPts val="1200"/>
              </a:spcBef>
              <a:spcAft>
                <a:spcPts val="1200"/>
              </a:spcAft>
              <a:buNone/>
            </a:pPr>
            <a:endParaRPr/>
          </a:p>
        </p:txBody>
      </p:sp>
      <p:sp>
        <p:nvSpPr>
          <p:cNvPr id="561" name="Google Shape;561;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pic>
        <p:nvPicPr>
          <p:cNvPr id="562" name="Google Shape;562;p60" descr="{&quot;type&quot;:&quot;$$&quot;,&quot;aid&quot;:null,&quot;backgroundColor&quot;:&quot;#FFFFFF&quot;,&quot;id&quot;:&quot;27&quot;,&quot;font&quot;:{&quot;size&quot;:18,&quot;color&quot;:&quot;#000000&quot;,&quot;family&quot;:&quot;Arial&quot;},&quot;backgroundColorModified&quot;:false,&quot;code&quot;:&quot;$$\\begin{bmatrix}\n{x_{1}}&amp;{x_{2}}&amp;{s_{1}}&amp;{s_{2}}&amp;{r_{2}}&amp;{r_{3}}&amp;{b}\\\\\n{0}&amp;{1}&amp;{1}&amp;{0}&amp;{0}&amp;{2}&amp;{22}\\\\\n{0}&amp;{2}&amp;{0}&amp;{-1}&amp;{1}&amp;{-2}&amp;{8}\\\\\n{1}&amp;{0}&amp;{0}&amp;{0}&amp;{0}&amp;{1}&amp;{8}\\\\\n{0}&amp;{-4}&amp;{0}&amp;{0}&amp;{0}&amp;{3}&amp;{24}\\\\\n{0}&amp;{-2}&amp;{0}&amp;{1}&amp;{0}&amp;{3}&amp;{-8}\\\\\n\\end{bmatrix}\\Rightarrow\\begin{bmatrix}\n{x_{1}}&amp;{x_{2}}&amp;{s_{1}}&amp;{s_{2}}&amp;{r_{2}}&amp;{r_{3}}&amp;{b}\\\\\n{0}&amp;{0}&amp;{1}&amp;{\\frac{1}{2}}&amp;{-\\frac{1}{2}}&amp;{3}&amp;{18}\\\\\n{0}&amp;{1}&amp;{0}&amp;{-\\frac{1}{2}}&amp;{\\frac{1}{2}}&amp;{-1}&amp;{4}\\\\\n{1}&amp;{0}&amp;{0}&amp;{0}&amp;{0}&amp;{1}&amp;{8}\\\\\n{0}&amp;{0}&amp;{0}&amp;{-2}&amp;{2}&amp;{-1}&amp;{40}\\\\\n{0}&amp;{0}&amp;{0}&amp;{0}&amp;{1}&amp;{1}&amp;{0}\\\\\n\\end{bmatrix}\\Rightarrow$$&quot;,&quot;ts&quot;:1663939106628,&quot;cs&quot;:&quot;I/G0eiP3arI3fHinQs5oTg==&quot;,&quot;size&quot;:{&quot;width&quot;:936,&quot;height&quot;:237}}"/>
          <p:cNvPicPr preferRelativeResize="0"/>
          <p:nvPr/>
        </p:nvPicPr>
        <p:blipFill>
          <a:blip r:embed="rId3">
            <a:alphaModFix/>
          </a:blip>
          <a:stretch>
            <a:fillRect/>
          </a:stretch>
        </p:blipFill>
        <p:spPr>
          <a:xfrm>
            <a:off x="493735" y="2571751"/>
            <a:ext cx="8915400" cy="22574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Simplex Method</a:t>
            </a:r>
            <a:endParaRPr/>
          </a:p>
        </p:txBody>
      </p:sp>
      <p:sp>
        <p:nvSpPr>
          <p:cNvPr id="568" name="Google Shape;568;p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a:t>
            </a:r>
            <a:endParaRPr/>
          </a:p>
          <a:p>
            <a:pPr marL="0" lvl="0" indent="0" algn="l" rtl="0">
              <a:spcBef>
                <a:spcPts val="1200"/>
              </a:spcBef>
              <a:spcAft>
                <a:spcPts val="1200"/>
              </a:spcAft>
              <a:buNone/>
            </a:pPr>
            <a:endParaRPr/>
          </a:p>
        </p:txBody>
      </p:sp>
      <p:sp>
        <p:nvSpPr>
          <p:cNvPr id="569" name="Google Shape;569;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pic>
        <p:nvPicPr>
          <p:cNvPr id="570" name="Google Shape;570;p61" descr="{&quot;backgroundColorModified&quot;:false,&quot;code&quot;:&quot;$$\\begin{bmatrix}\n{x_{1}}&amp;{x_{2}}&amp;{s_{1}}&amp;{s_{2}}&amp;{r_{2}}&amp;{r_{3}}&amp;{b}\\\\\n{0}&amp;{0}&amp;{1}&amp;{\\frac{1}{2}}&amp;{-\\frac{1}{2}}&amp;{3}&amp;{18}\\\\\n{0}&amp;{1}&amp;{0}&amp;{-\\frac{1}{2}}&amp;{\\frac{1}{2}}&amp;{-1}&amp;{4}\\\\\n{1}&amp;{0}&amp;{0}&amp;{0}&amp;{0}&amp;{1}&amp;{8}\\\\\n{0}&amp;{0}&amp;{0}&amp;{-2}&amp;{2}&amp;{-1}&amp;{40}\\\\\n{0}&amp;{0}&amp;{0}&amp;{0}&amp;{1}&amp;{1}&amp;{0}\\\\\n\\end{bmatrix}\\Rightarrow\\begin{bmatrix}\n{x_{1}}&amp;{x_{2}}&amp;{s_{1}}&amp;{s_{2}}&amp;{r_{2}}&amp;{r_{3}}&amp;{b}\\\\\n{0}&amp;{0}&amp;{2}&amp;{1}&amp;{-\\frac{1}{2}}&amp;{3}&amp;{36}\\\\\n{0}&amp;{1}&amp;{1}&amp;{-0}&amp;{\\frac{1}{2}}&amp;{-1}&amp;{22}\\\\\n{1}&amp;{0}&amp;{0}&amp;{0}&amp;{0}&amp;{1}&amp;{8}\\\\\n{0}&amp;{0}&amp;{0}&amp;{-2}&amp;{2}&amp;{-1}&amp;{40}\\\\\n{0}&amp;{0}&amp;{4}&amp;{0}&amp;{1}&amp;{1}&amp;{112}\\\\\n\\end{bmatrix}$$&quot;,&quot;font&quot;:{&quot;color&quot;:&quot;#000000&quot;,&quot;size&quot;:18,&quot;family&quot;:&quot;Arial&quot;},&quot;aid&quot;:null,&quot;id&quot;:&quot;27&quot;,&quot;backgroundColor&quot;:&quot;#FFFFFF&quot;,&quot;type&quot;:&quot;$$&quot;,&quot;ts&quot;:1663939382816,&quot;cs&quot;:&quot;AuBiuH4qOolPQP/jjXJJcA==&quot;,&quot;size&quot;:{&quot;width&quot;:910,&quot;height&quot;:237}}"/>
          <p:cNvPicPr preferRelativeResize="0"/>
          <p:nvPr/>
        </p:nvPicPr>
        <p:blipFill>
          <a:blip r:embed="rId3">
            <a:alphaModFix/>
          </a:blip>
          <a:stretch>
            <a:fillRect/>
          </a:stretch>
        </p:blipFill>
        <p:spPr>
          <a:xfrm>
            <a:off x="564085" y="2458851"/>
            <a:ext cx="8667750" cy="22574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Simplex iteration</a:t>
            </a:r>
            <a:endParaRPr/>
          </a:p>
        </p:txBody>
      </p:sp>
      <p:sp>
        <p:nvSpPr>
          <p:cNvPr id="576" name="Google Shape;576;p6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a:t>
            </a:r>
            <a:endParaRPr/>
          </a:p>
          <a:p>
            <a:pPr marL="0" lvl="0" indent="0" algn="l" rtl="0">
              <a:spcBef>
                <a:spcPts val="1200"/>
              </a:spcBef>
              <a:spcAft>
                <a:spcPts val="1200"/>
              </a:spcAft>
              <a:buNone/>
            </a:pPr>
            <a:r>
              <a:rPr lang="en"/>
              <a:t>The tableau with variables is</a:t>
            </a:r>
            <a:endParaRPr/>
          </a:p>
        </p:txBody>
      </p:sp>
      <p:sp>
        <p:nvSpPr>
          <p:cNvPr id="577" name="Google Shape;577;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49</a:t>
            </a:fld>
            <a:endParaRPr/>
          </a:p>
        </p:txBody>
      </p:sp>
      <p:pic>
        <p:nvPicPr>
          <p:cNvPr id="578" name="Google Shape;578;p62" descr="{&quot;id&quot;:&quot;27&quot;,&quot;aid&quot;:null,&quot;font&quot;:{&quot;size&quot;:18,&quot;color&quot;:&quot;#000000&quot;,&quot;family&quot;:&quot;Arial&quot;},&quot;backgroundColor&quot;:&quot;#FFFFFF&quot;,&quot;code&quot;:&quot;$$\\begin{bmatrix}\n{x_{1}}&amp;{x_{2}}&amp;{s_{1}}&amp;{s_{2}}&amp;{r_{2}}&amp;{r_{3}}&amp;{b}\\\\\n{-2}&amp;{1}&amp;{1}&amp;{0}&amp;{0}&amp;{0}&amp;{6}\\\\\n{2}&amp;{2}&amp;{0}&amp;{-1}&amp;{1}&amp;{0}&amp;{24}\\\\\n{1}&amp;{0}&amp;{0}&amp;{0}&amp;{0}&amp;{1}&amp;{8}\\\\\n{-3}&amp;{-4}&amp;{0}&amp;{0}&amp;{0}&amp;{0}&amp;{0}\\\\\n{-3}&amp;{-2}&amp;{0}&amp;{1}&amp;{0}&amp;{0}&amp;{-32}\\\\\n\\end{bmatrix}\\Rightarrow\\begin{bmatrix}\n{x_{1}}&amp;{x_{2}}&amp;{s_{1}}&amp;{s_{2}}&amp;{r_{2}}&amp;{r_{3}}&amp;{b}\\\\\n{0}&amp;{1}&amp;{1}&amp;{0}&amp;{0}&amp;{2}&amp;{22}\\\\\n{0}&amp;{2}&amp;{0}&amp;{-1}&amp;{1}&amp;{-2}&amp;{8}\\\\\n{1}&amp;{0}&amp;{0}&amp;{0}&amp;{0}&amp;{1}&amp;{8}\\\\\n{0}&amp;{-4}&amp;{0}&amp;{0}&amp;{0}&amp;{3}&amp;{24}\\\\\n{0}&amp;{-2}&amp;{0}&amp;{1}&amp;{0}&amp;{3}&amp;{-8}\\\\\n\\end{bmatrix}$$&quot;,&quot;type&quot;:&quot;$$&quot;,&quot;backgroundColorModified&quot;:false,&quot;ts&quot;:1663937780867,&quot;cs&quot;:&quot;ss1GP1WbvhCVekU2k4Qk1w==&quot;,&quot;size&quot;:{&quot;width&quot;:891,&quot;height&quot;:226}}"/>
          <p:cNvPicPr preferRelativeResize="0"/>
          <p:nvPr/>
        </p:nvPicPr>
        <p:blipFill>
          <a:blip r:embed="rId3">
            <a:alphaModFix/>
          </a:blip>
          <a:stretch>
            <a:fillRect/>
          </a:stretch>
        </p:blipFill>
        <p:spPr>
          <a:xfrm>
            <a:off x="4572000" y="2571750"/>
            <a:ext cx="8486775" cy="2152650"/>
          </a:xfrm>
          <a:prstGeom prst="rect">
            <a:avLst/>
          </a:prstGeom>
          <a:noFill/>
          <a:ln>
            <a:noFill/>
          </a:ln>
        </p:spPr>
      </p:pic>
      <p:pic>
        <p:nvPicPr>
          <p:cNvPr id="579" name="Google Shape;579;p62" descr="{&quot;backgroundColor&quot;:&quot;#FFFFFF&quot;,&quot;backgroundColorModified&quot;:false,&quot;aid&quot;:null,&quot;font&quot;:{&quot;family&quot;:&quot;Arial&quot;,&quot;color&quot;:&quot;#000000&quot;,&quot;size&quot;:18},&quot;type&quot;:&quot;$$&quot;,&quot;code&quot;:&quot;$$\\begin{bmatrix}\n{x_{1}}&amp;{x_{2}}&amp;{s_{1}}&amp;{s_{2}}&amp;{r_{2}}&amp;{r_{3}}&amp;{b}\\\\\n{0}&amp;{1}&amp;{1}&amp;{\\frac{1}{2}}&amp;{-\\frac{1}{2}}&amp;{3}&amp;{18}\\\\\n{0}&amp;{2}&amp;{0}&amp;{-\\frac{1}{2}}&amp;{\\frac{1}{2}}&amp;{-1}&amp;{4}\\\\\n{1}&amp;{0}&amp;{0}&amp;{0}&amp;{0}&amp;{1}&amp;{8}\\\\\n{0}&amp;{0}&amp;{0}&amp;{-2}&amp;{2}&amp;{-1}&amp;{40}\\\\\n{0}&amp;{0}&amp;{0}&amp;{0}&amp;{1}&amp;{1}&amp;{0}\\\\\n\\end{bmatrix}$$&quot;,&quot;id&quot;:&quot;28&quot;,&quot;ts&quot;:1663937986461,&quot;cs&quot;:&quot;NusoZoFqtaEAaJXLcQ53Lw==&quot;,&quot;size&quot;:{&quot;width&quot;:420.6666666666667,&quot;height&quot;:237.33333333333334}}"/>
          <p:cNvPicPr preferRelativeResize="0"/>
          <p:nvPr/>
        </p:nvPicPr>
        <p:blipFill>
          <a:blip r:embed="rId4">
            <a:alphaModFix/>
          </a:blip>
          <a:stretch>
            <a:fillRect/>
          </a:stretch>
        </p:blipFill>
        <p:spPr>
          <a:xfrm>
            <a:off x="144575" y="2308275"/>
            <a:ext cx="4006850" cy="2260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ctr" rtl="0">
              <a:lnSpc>
                <a:spcPct val="115000"/>
              </a:lnSpc>
              <a:spcBef>
                <a:spcPts val="0"/>
              </a:spcBef>
              <a:spcAft>
                <a:spcPts val="0"/>
              </a:spcAft>
              <a:buClr>
                <a:schemeClr val="dk1"/>
              </a:buClr>
              <a:buSzPct val="57894"/>
              <a:buFont typeface="Arial"/>
              <a:buNone/>
            </a:pPr>
            <a:r>
              <a:rPr lang="en" sz="1900"/>
              <a:t>Mathematical Programming</a:t>
            </a:r>
            <a:endParaRPr/>
          </a:p>
        </p:txBody>
      </p:sp>
      <p:sp>
        <p:nvSpPr>
          <p:cNvPr id="83" name="Google Shape;8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900">
                <a:solidFill>
                  <a:schemeClr val="dk1"/>
                </a:solidFill>
              </a:rPr>
              <a:t>Some people tend to identify the scientific approach to managerial problem solving under such other names as systems analysis, cost–benefit analysis, and cost-effectiveness analysis. </a:t>
            </a:r>
            <a:endParaRPr sz="19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900">
                <a:solidFill>
                  <a:schemeClr val="dk1"/>
                </a:solidFill>
              </a:rPr>
              <a:t>Mathematical programming, and especially linear programming, is one of the best developed and most used branches of management science. It concerns the optimum allocation of limited resources among competing activities, under a set of constraints imposed by the nature of the problem being studied. These constraints could reflect financial, technological, marketing, organizational, or many other considerations. </a:t>
            </a:r>
            <a:endParaRPr sz="1900">
              <a:solidFill>
                <a:schemeClr val="dk1"/>
              </a:solidFill>
            </a:endParaRPr>
          </a:p>
        </p:txBody>
      </p:sp>
      <p:sp>
        <p:nvSpPr>
          <p:cNvPr id="84" name="Google Shape;8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ct val="39285"/>
              <a:buFont typeface="Arial"/>
              <a:buNone/>
            </a:pPr>
            <a:r>
              <a:rPr lang="en"/>
              <a:t>Simplex Method</a:t>
            </a:r>
            <a:endParaRPr/>
          </a:p>
        </p:txBody>
      </p:sp>
      <p:sp>
        <p:nvSpPr>
          <p:cNvPr id="585" name="Google Shape;585;p6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Fundamental Property of the Simplex Method.</a:t>
            </a:r>
            <a:r>
              <a:rPr lang="en"/>
              <a:t> The simplex method (with perturbation if necessary) solves any given linear program in a finite number of iterations. That is, in a finite number of iterations, it shows that there is no feasible solution; finds an optimal solution; or shows that the objective function is unbounded over the feasible region.</a:t>
            </a:r>
            <a:endParaRPr/>
          </a:p>
          <a:p>
            <a:pPr marL="0" lvl="0" indent="0" algn="l" rtl="0">
              <a:spcBef>
                <a:spcPts val="1200"/>
              </a:spcBef>
              <a:spcAft>
                <a:spcPts val="0"/>
              </a:spcAft>
              <a:buNone/>
            </a:pPr>
            <a:r>
              <a:rPr lang="en" b="1"/>
              <a:t>Fundamental Property of Linear Equations.</a:t>
            </a:r>
            <a:r>
              <a:rPr lang="en"/>
              <a:t> If a set of linear equations in nonnegative variables is feasible, then there is an extreme-point solution to the equations.</a:t>
            </a:r>
            <a:endParaRPr/>
          </a:p>
          <a:p>
            <a:pPr marL="0" lvl="0" indent="0" algn="l" rtl="0">
              <a:spcBef>
                <a:spcPts val="1200"/>
              </a:spcBef>
              <a:spcAft>
                <a:spcPts val="0"/>
              </a:spcAft>
              <a:buClr>
                <a:schemeClr val="dk1"/>
              </a:buClr>
              <a:buSzPts val="1100"/>
              <a:buFont typeface="Arial"/>
              <a:buNone/>
            </a:pPr>
            <a:endParaRPr/>
          </a:p>
          <a:p>
            <a:pPr marL="0" lvl="0" indent="0" algn="l" rtl="0">
              <a:spcBef>
                <a:spcPts val="1200"/>
              </a:spcBef>
              <a:spcAft>
                <a:spcPts val="1200"/>
              </a:spcAft>
              <a:buNone/>
            </a:pPr>
            <a:endParaRPr/>
          </a:p>
        </p:txBody>
      </p:sp>
      <p:sp>
        <p:nvSpPr>
          <p:cNvPr id="586" name="Google Shape;586;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Simplex Method</a:t>
            </a:r>
            <a:endParaRPr/>
          </a:p>
        </p:txBody>
      </p:sp>
      <p:sp>
        <p:nvSpPr>
          <p:cNvPr id="592" name="Google Shape;592;p6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b="1"/>
              <a:t> Definition. The shadow price associated with a particular constraint is the change in the optimal value of the objective function per unit increase in the righthand-side value for that constraint, all other problem data remaining unchanged.</a:t>
            </a:r>
            <a:endParaRPr b="1"/>
          </a:p>
          <a:p>
            <a:pPr marL="0" lvl="0" indent="0" algn="l" rtl="0">
              <a:spcBef>
                <a:spcPts val="1200"/>
              </a:spcBef>
              <a:spcAft>
                <a:spcPts val="0"/>
              </a:spcAft>
              <a:buNone/>
            </a:pPr>
            <a:r>
              <a:rPr lang="en" b="1"/>
              <a:t>In Chapter 1 we implied that the shadow prices were readily available when a linear program is solved. Is it then possible to determine the shadow prices from the final tableau easily? The answer is yes, in general, but let us consider our example for concreteness. Suppose that the production capacity in the first constraint of our model</a:t>
            </a:r>
            <a:endParaRPr b="1"/>
          </a:p>
          <a:p>
            <a:pPr marL="0" lvl="0" indent="0" algn="l" rtl="0">
              <a:spcBef>
                <a:spcPts val="1200"/>
              </a:spcBef>
              <a:spcAft>
                <a:spcPts val="0"/>
              </a:spcAft>
              <a:buNone/>
            </a:pPr>
            <a:r>
              <a:rPr lang="en" b="1"/>
              <a:t>6x</a:t>
            </a:r>
            <a:r>
              <a:rPr lang="en" b="1" baseline="-25000"/>
              <a:t>1</a:t>
            </a:r>
            <a:r>
              <a:rPr lang="en" b="1"/>
              <a:t> + 5x</a:t>
            </a:r>
            <a:r>
              <a:rPr lang="en" b="1" baseline="-25000"/>
              <a:t>2</a:t>
            </a:r>
            <a:r>
              <a:rPr lang="en" b="1"/>
              <a:t> + 8x</a:t>
            </a:r>
            <a:r>
              <a:rPr lang="en" b="1" baseline="-25000"/>
              <a:t>3</a:t>
            </a:r>
            <a:r>
              <a:rPr lang="en" b="1"/>
              <a:t> + x</a:t>
            </a:r>
            <a:r>
              <a:rPr lang="en" b="1" baseline="-25000"/>
              <a:t>4</a:t>
            </a:r>
            <a:r>
              <a:rPr lang="en" b="1"/>
              <a:t> = 60 </a:t>
            </a:r>
            <a:endParaRPr b="1"/>
          </a:p>
          <a:p>
            <a:pPr marL="0" lvl="0" indent="0" algn="l" rtl="0">
              <a:spcBef>
                <a:spcPts val="1200"/>
              </a:spcBef>
              <a:spcAft>
                <a:spcPts val="0"/>
              </a:spcAft>
              <a:buNone/>
            </a:pPr>
            <a:endParaRPr b="1"/>
          </a:p>
          <a:p>
            <a:pPr marL="0" lvl="0" indent="0" algn="l" rtl="0">
              <a:spcBef>
                <a:spcPts val="1200"/>
              </a:spcBef>
              <a:spcAft>
                <a:spcPts val="0"/>
              </a:spcAft>
              <a:buNone/>
            </a:pPr>
            <a:endParaRPr b="1"/>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593" name="Google Shape;593;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Simplex Method</a:t>
            </a:r>
            <a:endParaRPr/>
          </a:p>
        </p:txBody>
      </p:sp>
      <p:sp>
        <p:nvSpPr>
          <p:cNvPr id="599" name="Google Shape;599;p6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  Since x</a:t>
            </a:r>
            <a:r>
              <a:rPr lang="en" b="1" baseline="-25000"/>
              <a:t>4</a:t>
            </a:r>
            <a:r>
              <a:rPr lang="en" b="1"/>
              <a:t> is a slack variable, it does not appear in any other constraint of the original model formulation, nor does it appear in the objective function. Therefore, this replacement does not alter any other righthand- side value in the original problem formulation. What is the contribution to the optimal profit of this additional unit of capacity? We can resolve this question by looking at the objective function of the final tableau </a:t>
            </a:r>
            <a:endParaRPr b="1"/>
          </a:p>
          <a:p>
            <a:pPr marL="0" lvl="0" indent="0" algn="l" rtl="0">
              <a:spcBef>
                <a:spcPts val="1200"/>
              </a:spcBef>
              <a:spcAft>
                <a:spcPts val="0"/>
              </a:spcAft>
              <a:buNone/>
            </a:pPr>
            <a:endParaRPr b="1"/>
          </a:p>
          <a:p>
            <a:pPr marL="0" lvl="0" indent="0" algn="l" rtl="0">
              <a:spcBef>
                <a:spcPts val="1200"/>
              </a:spcBef>
              <a:spcAft>
                <a:spcPts val="0"/>
              </a:spcAft>
              <a:buNone/>
            </a:pPr>
            <a:endParaRPr b="1"/>
          </a:p>
          <a:p>
            <a:pPr marL="0" lvl="0" indent="0" algn="l" rtl="0">
              <a:spcBef>
                <a:spcPts val="1200"/>
              </a:spcBef>
              <a:spcAft>
                <a:spcPts val="0"/>
              </a:spcAft>
              <a:buNone/>
            </a:pPr>
            <a:endParaRPr b="1"/>
          </a:p>
          <a:p>
            <a:pPr marL="0" lvl="0" indent="0" algn="l" rtl="0">
              <a:spcBef>
                <a:spcPts val="1200"/>
              </a:spcBef>
              <a:spcAft>
                <a:spcPts val="0"/>
              </a:spcAft>
              <a:buNone/>
            </a:pPr>
            <a:endParaRPr b="1"/>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600" name="Google Shape;600;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52</a:t>
            </a:fld>
            <a:endParaRPr/>
          </a:p>
        </p:txBody>
      </p:sp>
      <p:pic>
        <p:nvPicPr>
          <p:cNvPr id="601" name="Google Shape;601;p65" descr="{&quot;aid&quot;:null,&quot;type&quot;:&quot;$$&quot;,&quot;font&quot;:{&quot;color&quot;:&quot;#595959&quot;,&quot;family&quot;:&quot;Arial&quot;,&quot;size&quot;:18},&quot;code&quot;:&quot;$$z=0x_{1}+0x_{1}-\\frac{4}{7}x_{1}-\\frac{11}{14}x_{1}-\\frac{1}{35}x_{1}+0x_{6}+51\\frac{3}{7}$$&quot;,&quot;backgroundColor&quot;:&quot;#FFFFFF&quot;,&quot;id&quot;:&quot;30&quot;,&quot;ts&quot;:1664971983015,&quot;cs&quot;:&quot;jnnnOQ26z0FszfLZ813yxA==&quot;,&quot;size&quot;:{&quot;width&quot;:622,&quot;height&quot;:58}}"/>
          <p:cNvPicPr preferRelativeResize="0"/>
          <p:nvPr/>
        </p:nvPicPr>
        <p:blipFill>
          <a:blip r:embed="rId3">
            <a:alphaModFix/>
          </a:blip>
          <a:stretch>
            <a:fillRect/>
          </a:stretch>
        </p:blipFill>
        <p:spPr>
          <a:xfrm>
            <a:off x="311700" y="2571750"/>
            <a:ext cx="7905126" cy="5524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Simplex Method</a:t>
            </a:r>
            <a:endParaRPr/>
          </a:p>
        </p:txBody>
      </p:sp>
      <p:sp>
        <p:nvSpPr>
          <p:cNvPr id="607" name="Google Shape;607;p6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  The optimality conditions of the simplex method imply that the optimal solution is determined by setting the nonbasic variables x3 = x4 = x5 = 0, which results in a profit of 51(3/ 7)</a:t>
            </a:r>
            <a:endParaRPr b="1"/>
          </a:p>
          <a:p>
            <a:pPr marL="0" lvl="0" indent="0" algn="l" rtl="0">
              <a:spcBef>
                <a:spcPts val="1200"/>
              </a:spcBef>
              <a:spcAft>
                <a:spcPts val="0"/>
              </a:spcAft>
              <a:buNone/>
            </a:pPr>
            <a:r>
              <a:rPr lang="en" b="1"/>
              <a:t>. Now, if we are allowed to make x4 = −1, the profit increases by 11/14 hundred dollars for each additional unit of capacity available. This, then, is the marginal value, or shadow price, for production hours.</a:t>
            </a:r>
            <a:endParaRPr b="1"/>
          </a:p>
          <a:p>
            <a:pPr marL="0" lvl="0" indent="0" algn="l" rtl="0">
              <a:spcBef>
                <a:spcPts val="1200"/>
              </a:spcBef>
              <a:spcAft>
                <a:spcPts val="0"/>
              </a:spcAft>
              <a:buNone/>
            </a:pPr>
            <a:endParaRPr b="1"/>
          </a:p>
          <a:p>
            <a:pPr marL="0" lvl="0" indent="0" algn="l" rtl="0">
              <a:spcBef>
                <a:spcPts val="1200"/>
              </a:spcBef>
              <a:spcAft>
                <a:spcPts val="1200"/>
              </a:spcAft>
              <a:buNone/>
            </a:pPr>
            <a:endParaRPr/>
          </a:p>
        </p:txBody>
      </p:sp>
      <p:sp>
        <p:nvSpPr>
          <p:cNvPr id="608" name="Google Shape;608;p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Simplex Method</a:t>
            </a:r>
            <a:endParaRPr/>
          </a:p>
        </p:txBody>
      </p:sp>
      <p:sp>
        <p:nvSpPr>
          <p:cNvPr id="614" name="Google Shape;614;p6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  In this way we can consider variation in the coefficients of the objective function, to the right hand side even in entries of the main matrix. </a:t>
            </a:r>
            <a:endParaRPr b="1"/>
          </a:p>
          <a:p>
            <a:pPr marL="0" lvl="0" indent="0" algn="l" rtl="0">
              <a:spcBef>
                <a:spcPts val="1200"/>
              </a:spcBef>
              <a:spcAft>
                <a:spcPts val="1200"/>
              </a:spcAft>
              <a:buNone/>
            </a:pPr>
            <a:endParaRPr/>
          </a:p>
        </p:txBody>
      </p:sp>
      <p:sp>
        <p:nvSpPr>
          <p:cNvPr id="615" name="Google Shape;615;p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6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Simplex Method</a:t>
            </a:r>
            <a:endParaRPr/>
          </a:p>
        </p:txBody>
      </p:sp>
      <p:sp>
        <p:nvSpPr>
          <p:cNvPr id="621" name="Google Shape;621;p6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is increased from 60 to 61 hours. We then essentially are procuring one additional unit of production capacity at no cost. We can obtain the same result algebraically by allowing the slack variable x</a:t>
            </a:r>
            <a:r>
              <a:rPr lang="en" b="1" baseline="-25000"/>
              <a:t>4</a:t>
            </a:r>
            <a:r>
              <a:rPr lang="en" b="1"/>
              <a:t> to take on negative values. If x4 is replaced by x</a:t>
            </a:r>
            <a:r>
              <a:rPr lang="en" b="1" baseline="-25000"/>
              <a:t>4</a:t>
            </a:r>
            <a:r>
              <a:rPr lang="en" b="1"/>
              <a:t> − 1 (i.e., from its optimal value x</a:t>
            </a:r>
            <a:r>
              <a:rPr lang="en" b="1" baseline="-25000"/>
              <a:t>4</a:t>
            </a:r>
            <a:r>
              <a:rPr lang="en" b="1"/>
              <a:t> = 0 to x</a:t>
            </a:r>
            <a:r>
              <a:rPr lang="en" b="1" baseline="-25000"/>
              <a:t>4</a:t>
            </a:r>
            <a:r>
              <a:rPr lang="en" b="1"/>
              <a:t> = −1), Eq.(6) becomes:</a:t>
            </a:r>
            <a:endParaRPr b="1"/>
          </a:p>
          <a:p>
            <a:pPr marL="0" lvl="0" indent="0" algn="l" rtl="0">
              <a:spcBef>
                <a:spcPts val="1200"/>
              </a:spcBef>
              <a:spcAft>
                <a:spcPts val="0"/>
              </a:spcAft>
              <a:buNone/>
            </a:pPr>
            <a:r>
              <a:rPr lang="en" b="1"/>
              <a:t>6x</a:t>
            </a:r>
            <a:r>
              <a:rPr lang="en" b="1" baseline="-25000"/>
              <a:t>1</a:t>
            </a:r>
            <a:r>
              <a:rPr lang="en" b="1"/>
              <a:t> + 5x</a:t>
            </a:r>
            <a:r>
              <a:rPr lang="en" b="1" baseline="-25000"/>
              <a:t>2</a:t>
            </a:r>
            <a:r>
              <a:rPr lang="en" b="1"/>
              <a:t> + 8x</a:t>
            </a:r>
            <a:r>
              <a:rPr lang="en" b="1" baseline="-25000"/>
              <a:t>3</a:t>
            </a:r>
            <a:r>
              <a:rPr lang="en" b="1"/>
              <a:t> + x</a:t>
            </a:r>
            <a:r>
              <a:rPr lang="en" b="1" baseline="-25000"/>
              <a:t>4</a:t>
            </a:r>
            <a:r>
              <a:rPr lang="en" b="1"/>
              <a:t> = 61,</a:t>
            </a:r>
            <a:endParaRPr b="1"/>
          </a:p>
          <a:p>
            <a:pPr marL="0" lvl="0" indent="0" algn="l" rtl="0">
              <a:spcBef>
                <a:spcPts val="1200"/>
              </a:spcBef>
              <a:spcAft>
                <a:spcPts val="0"/>
              </a:spcAft>
              <a:buNone/>
            </a:pPr>
            <a:r>
              <a:rPr lang="en" b="1"/>
              <a:t>which is exactly what we intended.</a:t>
            </a:r>
            <a:endParaRPr b="1"/>
          </a:p>
          <a:p>
            <a:pPr marL="0" lvl="0" indent="0" algn="l" rtl="0">
              <a:spcBef>
                <a:spcPts val="1200"/>
              </a:spcBef>
              <a:spcAft>
                <a:spcPts val="0"/>
              </a:spcAft>
              <a:buNone/>
            </a:pPr>
            <a:endParaRPr b="1"/>
          </a:p>
          <a:p>
            <a:pPr marL="0" lvl="0" indent="0" algn="l" rtl="0">
              <a:spcBef>
                <a:spcPts val="1200"/>
              </a:spcBef>
              <a:spcAft>
                <a:spcPts val="0"/>
              </a:spcAft>
              <a:buNone/>
            </a:pPr>
            <a:endParaRPr b="1"/>
          </a:p>
          <a:p>
            <a:pPr marL="0" lvl="0" indent="0" algn="l" rtl="0">
              <a:spcBef>
                <a:spcPts val="1200"/>
              </a:spcBef>
              <a:spcAft>
                <a:spcPts val="0"/>
              </a:spcAft>
              <a:buNone/>
            </a:pPr>
            <a:endParaRPr b="1"/>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622" name="Google Shape;622;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ctr" rtl="0">
              <a:lnSpc>
                <a:spcPct val="115000"/>
              </a:lnSpc>
              <a:spcBef>
                <a:spcPts val="0"/>
              </a:spcBef>
              <a:spcAft>
                <a:spcPts val="0"/>
              </a:spcAft>
              <a:buNone/>
            </a:pPr>
            <a:r>
              <a:rPr lang="en" sz="1900"/>
              <a:t>Mathematical Programming</a:t>
            </a:r>
            <a:endParaRPr/>
          </a:p>
        </p:txBody>
      </p:sp>
      <p:sp>
        <p:nvSpPr>
          <p:cNvPr id="97" name="Google Shape;97;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900" dirty="0">
                <a:solidFill>
                  <a:schemeClr val="dk1"/>
                </a:solidFill>
              </a:rPr>
              <a:t>When the mathematical representation uses linear functions exclusively, we have a linear-programming model. In 1947, George B. Dantzig, then part of a research group of the U.S. Air Force known as Project SCOOP (Scientific Computation Of Optimum Programs), developed the simplex method for solving the general linear-programming problem. The extraordinary computational efficiency and robustness of the simplex method, together with the availability of high-speed digital computers, have made linear programming the most powerful optimization method ever designed and the most widely applied in the business environment.. </a:t>
            </a:r>
            <a:endParaRPr sz="1900" dirty="0">
              <a:solidFill>
                <a:schemeClr val="dk1"/>
              </a:solidFill>
            </a:endParaRPr>
          </a:p>
        </p:txBody>
      </p:sp>
      <p:sp>
        <p:nvSpPr>
          <p:cNvPr id="98" name="Google Shape;98;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ctr" rtl="0">
              <a:lnSpc>
                <a:spcPct val="115000"/>
              </a:lnSpc>
              <a:spcBef>
                <a:spcPts val="0"/>
              </a:spcBef>
              <a:spcAft>
                <a:spcPts val="0"/>
              </a:spcAft>
              <a:buNone/>
            </a:pPr>
            <a:r>
              <a:rPr lang="en" sz="1900"/>
              <a:t>Optimization using calculus</a:t>
            </a:r>
            <a:endParaRPr/>
          </a:p>
        </p:txBody>
      </p:sp>
      <p:sp>
        <p:nvSpPr>
          <p:cNvPr id="104" name="Google Shape;104;p20"/>
          <p:cNvSpPr txBox="1">
            <a:spLocks noGrp="1"/>
          </p:cNvSpPr>
          <p:nvPr>
            <p:ph type="body" idx="1"/>
          </p:nvPr>
        </p:nvSpPr>
        <p:spPr>
          <a:xfrm>
            <a:off x="311700" y="1132275"/>
            <a:ext cx="8832300" cy="34164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900">
                <a:solidFill>
                  <a:schemeClr val="dk1"/>
                </a:solidFill>
              </a:rPr>
              <a:t>Optimization can be maximizing revenues or profit or minimizing cost, time etc.  In the following we introduce these problems in  simple examples where differential calculus can be applied to find minimum or maximum of a function under certain constraints. Note that if a function f is differentiable then                is a stationary point , and is not necessarily a minimum or a maximum. It can be a point of inflexion. In fact maximum occurs at a point where first nonzero derivative is negative, and for minimum it is positive. </a:t>
            </a:r>
            <a:endParaRPr sz="1900">
              <a:solidFill>
                <a:schemeClr val="dk1"/>
              </a:solidFill>
            </a:endParaRPr>
          </a:p>
        </p:txBody>
      </p:sp>
      <p:sp>
        <p:nvSpPr>
          <p:cNvPr id="105" name="Google Shape;105;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pic>
        <p:nvPicPr>
          <p:cNvPr id="106" name="Google Shape;106;p20" descr="{&quot;font&quot;:{&quot;size&quot;:15,&quot;color&quot;:&quot;#000000&quot;,&quot;family&quot;:&quot;Arial&quot;},&quot;type&quot;:&quot;$$&quot;,&quot;code&quot;:&quot;$$f^{\\prime}\\left(x\\right)=0$$&quot;,&quot;id&quot;:&quot;14&quot;,&quot;aid&quot;:null,&quot;backgroundColor&quot;:&quot;#FFFFFF&quot;,&quot;ts&quot;:1663304775106,&quot;cs&quot;:&quot;/ZvKerZ9Gtuf6xLmtT/rfw==&quot;,&quot;size&quot;:{&quot;width&quot;:97.34114409448824,&quot;height&quot;:26.16995196850392}}"/>
          <p:cNvPicPr preferRelativeResize="0"/>
          <p:nvPr/>
        </p:nvPicPr>
        <p:blipFill>
          <a:blip r:embed="rId3">
            <a:alphaModFix/>
          </a:blip>
          <a:stretch>
            <a:fillRect/>
          </a:stretch>
        </p:blipFill>
        <p:spPr>
          <a:xfrm>
            <a:off x="7921838" y="2297410"/>
            <a:ext cx="927174" cy="249269"/>
          </a:xfrm>
          <a:prstGeom prst="rect">
            <a:avLst/>
          </a:prstGeom>
          <a:noFill/>
          <a:ln>
            <a:noFill/>
          </a:ln>
        </p:spPr>
      </p:pic>
      <p:sp>
        <p:nvSpPr>
          <p:cNvPr id="107" name="Google Shape;107;p20"/>
          <p:cNvSpPr/>
          <p:nvPr/>
        </p:nvSpPr>
        <p:spPr>
          <a:xfrm>
            <a:off x="1027250" y="3499075"/>
            <a:ext cx="4012100" cy="1243734"/>
          </a:xfrm>
          <a:custGeom>
            <a:avLst/>
            <a:gdLst/>
            <a:ahLst/>
            <a:cxnLst/>
            <a:rect l="l" t="t" r="r" b="b"/>
            <a:pathLst>
              <a:path w="160484" h="46300" extrusionOk="0">
                <a:moveTo>
                  <a:pt x="0" y="46300"/>
                </a:moveTo>
                <a:cubicBezTo>
                  <a:pt x="2954" y="37437"/>
                  <a:pt x="8991" y="27362"/>
                  <a:pt x="17974" y="24795"/>
                </a:cubicBezTo>
                <a:cubicBezTo>
                  <a:pt x="24280" y="22993"/>
                  <a:pt x="29218" y="36539"/>
                  <a:pt x="35307" y="34103"/>
                </a:cubicBezTo>
                <a:cubicBezTo>
                  <a:pt x="43949" y="30646"/>
                  <a:pt x="46347" y="16376"/>
                  <a:pt x="55528" y="14845"/>
                </a:cubicBezTo>
                <a:cubicBezTo>
                  <a:pt x="62325" y="13712"/>
                  <a:pt x="65421" y="28175"/>
                  <a:pt x="72218" y="27042"/>
                </a:cubicBezTo>
                <a:cubicBezTo>
                  <a:pt x="75069" y="26567"/>
                  <a:pt x="76500" y="22943"/>
                  <a:pt x="77674" y="20301"/>
                </a:cubicBezTo>
                <a:cubicBezTo>
                  <a:pt x="81081" y="12635"/>
                  <a:pt x="85122" y="3054"/>
                  <a:pt x="93081" y="401"/>
                </a:cubicBezTo>
                <a:cubicBezTo>
                  <a:pt x="105572" y="-3763"/>
                  <a:pt x="105570" y="26324"/>
                  <a:pt x="117795" y="31214"/>
                </a:cubicBezTo>
                <a:cubicBezTo>
                  <a:pt x="126582" y="34729"/>
                  <a:pt x="130193" y="7723"/>
                  <a:pt x="138658" y="11956"/>
                </a:cubicBezTo>
                <a:cubicBezTo>
                  <a:pt x="149300" y="17277"/>
                  <a:pt x="152071" y="31788"/>
                  <a:pt x="160484" y="40201"/>
                </a:cubicBezTo>
              </a:path>
            </a:pathLst>
          </a:custGeom>
          <a:noFill/>
          <a:ln w="9525" cap="flat" cmpd="sng">
            <a:solidFill>
              <a:schemeClr val="dk2"/>
            </a:solidFill>
            <a:prstDash val="solid"/>
            <a:round/>
            <a:headEnd type="none" w="med" len="med"/>
            <a:tailEnd type="none" w="med" len="med"/>
          </a:ln>
        </p:spPr>
      </p:sp>
      <p:sp>
        <p:nvSpPr>
          <p:cNvPr id="108" name="Google Shape;108;p20"/>
          <p:cNvSpPr/>
          <p:nvPr/>
        </p:nvSpPr>
        <p:spPr>
          <a:xfrm>
            <a:off x="6676275" y="2937375"/>
            <a:ext cx="110150" cy="1941850"/>
          </a:xfrm>
          <a:custGeom>
            <a:avLst/>
            <a:gdLst/>
            <a:ahLst/>
            <a:cxnLst/>
            <a:rect l="l" t="t" r="r" b="b"/>
            <a:pathLst>
              <a:path w="4406" h="77674" extrusionOk="0">
                <a:moveTo>
                  <a:pt x="0" y="0"/>
                </a:moveTo>
                <a:cubicBezTo>
                  <a:pt x="6070" y="18209"/>
                  <a:pt x="3852" y="38259"/>
                  <a:pt x="3852" y="57453"/>
                </a:cubicBezTo>
                <a:cubicBezTo>
                  <a:pt x="3852" y="64194"/>
                  <a:pt x="2041" y="71279"/>
                  <a:pt x="4173" y="77674"/>
                </a:cubicBezTo>
              </a:path>
            </a:pathLst>
          </a:custGeom>
          <a:noFill/>
          <a:ln w="9525" cap="flat" cmpd="sng">
            <a:solidFill>
              <a:schemeClr val="dk2"/>
            </a:solidFill>
            <a:prstDash val="solid"/>
            <a:round/>
            <a:headEnd type="none" w="med" len="med"/>
            <a:tailEnd type="none" w="med" len="med"/>
          </a:ln>
        </p:spPr>
      </p:sp>
      <p:sp>
        <p:nvSpPr>
          <p:cNvPr id="109" name="Google Shape;109;p20"/>
          <p:cNvSpPr/>
          <p:nvPr/>
        </p:nvSpPr>
        <p:spPr>
          <a:xfrm>
            <a:off x="5681275" y="3836075"/>
            <a:ext cx="3233750" cy="32100"/>
          </a:xfrm>
          <a:custGeom>
            <a:avLst/>
            <a:gdLst/>
            <a:ahLst/>
            <a:cxnLst/>
            <a:rect l="l" t="t" r="r" b="b"/>
            <a:pathLst>
              <a:path w="129350" h="1284" extrusionOk="0">
                <a:moveTo>
                  <a:pt x="0" y="0"/>
                </a:moveTo>
                <a:cubicBezTo>
                  <a:pt x="43119" y="0"/>
                  <a:pt x="86231" y="1284"/>
                  <a:pt x="129350" y="1284"/>
                </a:cubicBezTo>
              </a:path>
            </a:pathLst>
          </a:custGeom>
          <a:noFill/>
          <a:ln w="9525" cap="flat" cmpd="sng">
            <a:solidFill>
              <a:schemeClr val="dk2"/>
            </a:solidFill>
            <a:prstDash val="solid"/>
            <a:round/>
            <a:headEnd type="none" w="med" len="med"/>
            <a:tailEnd type="none" w="med" len="med"/>
          </a:ln>
        </p:spPr>
      </p:sp>
      <p:sp>
        <p:nvSpPr>
          <p:cNvPr id="110" name="Google Shape;110;p20"/>
          <p:cNvSpPr/>
          <p:nvPr/>
        </p:nvSpPr>
        <p:spPr>
          <a:xfrm>
            <a:off x="5860000" y="2911156"/>
            <a:ext cx="1580775" cy="1990000"/>
          </a:xfrm>
          <a:custGeom>
            <a:avLst/>
            <a:gdLst/>
            <a:ahLst/>
            <a:cxnLst/>
            <a:rect l="l" t="t" r="r" b="b"/>
            <a:pathLst>
              <a:path w="63231" h="79600" extrusionOk="0">
                <a:moveTo>
                  <a:pt x="0" y="79600"/>
                </a:moveTo>
                <a:cubicBezTo>
                  <a:pt x="8493" y="71107"/>
                  <a:pt x="7235" y="55675"/>
                  <a:pt x="15728" y="47182"/>
                </a:cubicBezTo>
                <a:cubicBezTo>
                  <a:pt x="23713" y="39197"/>
                  <a:pt x="37646" y="39767"/>
                  <a:pt x="46220" y="32418"/>
                </a:cubicBezTo>
                <a:cubicBezTo>
                  <a:pt x="55485" y="24476"/>
                  <a:pt x="60271" y="11839"/>
                  <a:pt x="63231" y="0"/>
                </a:cubicBezTo>
              </a:path>
            </a:pathLst>
          </a:custGeom>
          <a:noFill/>
          <a:ln w="9525" cap="flat" cmpd="sng">
            <a:solidFill>
              <a:schemeClr val="dk2"/>
            </a:solidFill>
            <a:prstDash val="solid"/>
            <a:round/>
            <a:headEnd type="none" w="med" len="med"/>
            <a:tailEnd type="none" w="med" len="med"/>
          </a:ln>
        </p:spPr>
      </p:sp>
      <p:sp>
        <p:nvSpPr>
          <p:cNvPr id="111" name="Google Shape;111;p20"/>
          <p:cNvSpPr txBox="1"/>
          <p:nvPr/>
        </p:nvSpPr>
        <p:spPr>
          <a:xfrm>
            <a:off x="7607075" y="3306475"/>
            <a:ext cx="649975"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y=x</a:t>
            </a:r>
            <a:r>
              <a:rPr lang="en" baseline="30000"/>
              <a:t>3</a:t>
            </a:r>
            <a:endParaRPr baseline="30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ctr" rtl="0">
              <a:lnSpc>
                <a:spcPct val="115000"/>
              </a:lnSpc>
              <a:spcBef>
                <a:spcPts val="0"/>
              </a:spcBef>
              <a:spcAft>
                <a:spcPts val="0"/>
              </a:spcAft>
              <a:buNone/>
            </a:pPr>
            <a:r>
              <a:rPr lang="en" sz="1900"/>
              <a:t>Optimization using calculus</a:t>
            </a:r>
            <a:endParaRPr/>
          </a:p>
        </p:txBody>
      </p:sp>
      <p:sp>
        <p:nvSpPr>
          <p:cNvPr id="117" name="Google Shape;117;p21"/>
          <p:cNvSpPr txBox="1">
            <a:spLocks noGrp="1"/>
          </p:cNvSpPr>
          <p:nvPr>
            <p:ph type="body" idx="1"/>
          </p:nvPr>
        </p:nvSpPr>
        <p:spPr>
          <a:xfrm>
            <a:off x="311700" y="1152475"/>
            <a:ext cx="8520600" cy="3710700"/>
          </a:xfrm>
          <a:prstGeom prst="rect">
            <a:avLst/>
          </a:prstGeom>
        </p:spPr>
        <p:txBody>
          <a:bodyPr spcFirstLastPara="1" wrap="square" lIns="91425" tIns="91425" rIns="91425" bIns="91425" anchor="t" anchorCtr="0">
            <a:normAutofit/>
          </a:bodyPr>
          <a:lstStyle/>
          <a:p>
            <a:pPr marL="457200" lvl="0" indent="-349250" algn="l" rtl="0">
              <a:lnSpc>
                <a:spcPct val="115000"/>
              </a:lnSpc>
              <a:spcBef>
                <a:spcPts val="0"/>
              </a:spcBef>
              <a:spcAft>
                <a:spcPts val="0"/>
              </a:spcAft>
              <a:buClr>
                <a:schemeClr val="dk1"/>
              </a:buClr>
              <a:buSzPts val="1900"/>
              <a:buAutoNum type="arabicPeriod"/>
            </a:pPr>
            <a:r>
              <a:rPr lang="en" sz="1900" dirty="0">
                <a:solidFill>
                  <a:schemeClr val="dk1"/>
                </a:solidFill>
              </a:rPr>
              <a:t>Consider the problem of constructing the largest rectangle with perimeter equalling p. This is a constrained optimization problem where we are seeking for the largest rectangle subject to constraint on its perimeter. This can be formulated as follows. Let us assume that x is the length of rectangle and y its width. Then</a:t>
            </a:r>
            <a:r>
              <a:rPr lang="en" sz="1100" dirty="0">
                <a:solidFill>
                  <a:schemeClr val="dk1"/>
                </a:solidFill>
              </a:rPr>
              <a:t> </a:t>
            </a:r>
            <a:endParaRPr sz="1100" dirty="0">
              <a:solidFill>
                <a:schemeClr val="dk1"/>
              </a:solidFill>
            </a:endParaRPr>
          </a:p>
          <a:p>
            <a:pPr marL="457200" lvl="0" indent="0" algn="l" rtl="0">
              <a:lnSpc>
                <a:spcPct val="115000"/>
              </a:lnSpc>
              <a:spcBef>
                <a:spcPts val="0"/>
              </a:spcBef>
              <a:spcAft>
                <a:spcPts val="0"/>
              </a:spcAft>
              <a:buNone/>
            </a:pPr>
            <a:r>
              <a:rPr lang="en" sz="1900" dirty="0">
                <a:solidFill>
                  <a:schemeClr val="dk1"/>
                </a:solidFill>
              </a:rPr>
              <a:t> </a:t>
            </a:r>
            <a:endParaRPr sz="1900" dirty="0">
              <a:solidFill>
                <a:schemeClr val="dk1"/>
              </a:solidFill>
            </a:endParaRPr>
          </a:p>
          <a:p>
            <a:pPr marL="457200" lvl="0" indent="0" algn="l" rtl="0">
              <a:lnSpc>
                <a:spcPct val="115000"/>
              </a:lnSpc>
              <a:spcBef>
                <a:spcPts val="0"/>
              </a:spcBef>
              <a:spcAft>
                <a:spcPts val="0"/>
              </a:spcAft>
              <a:buNone/>
            </a:pPr>
            <a:endParaRPr sz="1900" dirty="0">
              <a:solidFill>
                <a:schemeClr val="dk1"/>
              </a:solidFill>
            </a:endParaRPr>
          </a:p>
          <a:p>
            <a:pPr marL="457200" lvl="0" indent="0" algn="l" rtl="0">
              <a:lnSpc>
                <a:spcPct val="115000"/>
              </a:lnSpc>
              <a:spcBef>
                <a:spcPts val="0"/>
              </a:spcBef>
              <a:spcAft>
                <a:spcPts val="0"/>
              </a:spcAft>
              <a:buNone/>
            </a:pPr>
            <a:endParaRPr sz="1900" dirty="0">
              <a:solidFill>
                <a:schemeClr val="dk1"/>
              </a:solidFill>
            </a:endParaRPr>
          </a:p>
        </p:txBody>
      </p:sp>
      <p:cxnSp>
        <p:nvCxnSpPr>
          <p:cNvPr id="118" name="Google Shape;118;p21"/>
          <p:cNvCxnSpPr/>
          <p:nvPr/>
        </p:nvCxnSpPr>
        <p:spPr>
          <a:xfrm>
            <a:off x="8632350" y="3629000"/>
            <a:ext cx="35700" cy="1103100"/>
          </a:xfrm>
          <a:prstGeom prst="straightConnector1">
            <a:avLst/>
          </a:prstGeom>
          <a:noFill/>
          <a:ln w="9525" cap="flat" cmpd="sng">
            <a:solidFill>
              <a:schemeClr val="dk2"/>
            </a:solidFill>
            <a:prstDash val="solid"/>
            <a:round/>
            <a:headEnd type="none" w="med" len="med"/>
            <a:tailEnd type="none" w="med" len="med"/>
          </a:ln>
        </p:spPr>
      </p:cxnSp>
      <p:sp>
        <p:nvSpPr>
          <p:cNvPr id="119" name="Google Shape;119;p21"/>
          <p:cNvSpPr txBox="1"/>
          <p:nvPr/>
        </p:nvSpPr>
        <p:spPr>
          <a:xfrm>
            <a:off x="7334250" y="3563250"/>
            <a:ext cx="1298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x</a:t>
            </a:r>
            <a:endParaRPr/>
          </a:p>
        </p:txBody>
      </p:sp>
      <p:sp>
        <p:nvSpPr>
          <p:cNvPr id="120" name="Google Shape;120;p21"/>
          <p:cNvSpPr txBox="1"/>
          <p:nvPr/>
        </p:nvSpPr>
        <p:spPr>
          <a:xfrm>
            <a:off x="6242900" y="4092850"/>
            <a:ext cx="1658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y</a:t>
            </a:r>
            <a:endParaRPr/>
          </a:p>
        </p:txBody>
      </p:sp>
      <p:cxnSp>
        <p:nvCxnSpPr>
          <p:cNvPr id="121" name="Google Shape;121;p21"/>
          <p:cNvCxnSpPr/>
          <p:nvPr/>
        </p:nvCxnSpPr>
        <p:spPr>
          <a:xfrm flipH="1">
            <a:off x="6186850" y="3643500"/>
            <a:ext cx="2471400" cy="40200"/>
          </a:xfrm>
          <a:prstGeom prst="straightConnector1">
            <a:avLst/>
          </a:prstGeom>
          <a:noFill/>
          <a:ln w="9525" cap="flat" cmpd="sng">
            <a:solidFill>
              <a:schemeClr val="dk2"/>
            </a:solidFill>
            <a:prstDash val="solid"/>
            <a:round/>
            <a:headEnd type="none" w="med" len="med"/>
            <a:tailEnd type="none" w="med" len="med"/>
          </a:ln>
        </p:spPr>
      </p:cxnSp>
      <p:cxnSp>
        <p:nvCxnSpPr>
          <p:cNvPr id="122" name="Google Shape;122;p21"/>
          <p:cNvCxnSpPr/>
          <p:nvPr/>
        </p:nvCxnSpPr>
        <p:spPr>
          <a:xfrm>
            <a:off x="6186800" y="3699675"/>
            <a:ext cx="56100" cy="1083300"/>
          </a:xfrm>
          <a:prstGeom prst="straightConnector1">
            <a:avLst/>
          </a:prstGeom>
          <a:noFill/>
          <a:ln w="9525" cap="flat" cmpd="sng">
            <a:solidFill>
              <a:schemeClr val="dk2"/>
            </a:solidFill>
            <a:prstDash val="solid"/>
            <a:round/>
            <a:headEnd type="none" w="med" len="med"/>
            <a:tailEnd type="none" w="med" len="med"/>
          </a:ln>
        </p:spPr>
      </p:cxnSp>
      <p:cxnSp>
        <p:nvCxnSpPr>
          <p:cNvPr id="123" name="Google Shape;123;p21"/>
          <p:cNvCxnSpPr/>
          <p:nvPr/>
        </p:nvCxnSpPr>
        <p:spPr>
          <a:xfrm rot="10800000" flipH="1">
            <a:off x="6283058" y="4758917"/>
            <a:ext cx="2391300" cy="24000"/>
          </a:xfrm>
          <a:prstGeom prst="straightConnector1">
            <a:avLst/>
          </a:prstGeom>
          <a:noFill/>
          <a:ln w="9525" cap="flat" cmpd="sng">
            <a:solidFill>
              <a:schemeClr val="dk2"/>
            </a:solidFill>
            <a:prstDash val="solid"/>
            <a:round/>
            <a:headEnd type="none" w="med" len="med"/>
            <a:tailEnd type="none" w="med" len="med"/>
          </a:ln>
        </p:spPr>
      </p:cxnSp>
      <p:pic>
        <p:nvPicPr>
          <p:cNvPr id="124" name="Google Shape;124;p21" descr="{&quot;backgroundColor&quot;:&quot;#FFFFFF&quot;,&quot;type&quot;:&quot;align*&quot;,&quot;code&quot;:&quot;\\begin{align*}\n{f\\left(x,y\\right)}&amp;={xy\\,\\text{subject}\\;\\text{to}\\;\\text{2(x+y)=p}\\,\\Rightarrow y=\\frac{p-2x}{2}\\Rightarrow f\\left(x,y\\right)=}\\\\\n{f\\left(x,y\\right)=f_{1}\\,\\left(x\\right)}&amp;={x\\frac{p-2x}{2}=px/2-x^{2}\\Rightarrow f_{1^{}}^{\\prime}\\left(x\\right)=p/2-2x=0}\\\\\n{x=p/4\\Rightarrow y=p/4\\,\\text{So}\\;\\text{this}\\;\\text{is}\\;\\text{a}\\;\\text{square.}\\;\\text{}\\,}&amp;={}\t\n\\end{align*}&quot;,&quot;aid&quot;:null,&quot;font&quot;:{&quot;size&quot;:19,&quot;color&quot;:&quot;#000000&quot;,&quot;family&quot;:&quot;Arial&quot;},&quot;id&quot;:&quot;31&quot;,&quot;ts&quot;:1665146411373,&quot;cs&quot;:&quot;2NNk5tbz6UZoxh7HrsKQhw==&quot;,&quot;size&quot;:{&quot;width&quot;:1208,&quot;height&quot;:168}}"/>
          <p:cNvPicPr preferRelativeResize="0"/>
          <p:nvPr/>
        </p:nvPicPr>
        <p:blipFill>
          <a:blip r:embed="rId3">
            <a:alphaModFix/>
          </a:blip>
          <a:stretch>
            <a:fillRect/>
          </a:stretch>
        </p:blipFill>
        <p:spPr>
          <a:xfrm>
            <a:off x="567925" y="2963250"/>
            <a:ext cx="4887525" cy="2034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ctr" rtl="0">
              <a:lnSpc>
                <a:spcPct val="115000"/>
              </a:lnSpc>
              <a:spcBef>
                <a:spcPts val="0"/>
              </a:spcBef>
              <a:spcAft>
                <a:spcPts val="0"/>
              </a:spcAft>
              <a:buNone/>
            </a:pPr>
            <a:r>
              <a:rPr lang="en" sz="1900"/>
              <a:t>Optimization using calculus</a:t>
            </a:r>
            <a:endParaRPr/>
          </a:p>
        </p:txBody>
      </p:sp>
      <p:sp>
        <p:nvSpPr>
          <p:cNvPr id="130" name="Google Shape;130;p22"/>
          <p:cNvSpPr txBox="1">
            <a:spLocks noGrp="1"/>
          </p:cNvSpPr>
          <p:nvPr>
            <p:ph type="body" idx="1"/>
          </p:nvPr>
        </p:nvSpPr>
        <p:spPr>
          <a:xfrm>
            <a:off x="525200" y="1569875"/>
            <a:ext cx="8520600" cy="82761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 sz="1900" dirty="0">
                <a:solidFill>
                  <a:schemeClr val="dk1"/>
                </a:solidFill>
              </a:rPr>
              <a:t>2. The second problem is to maximize area of a rectangle inscribed in an arbitrary triangle ABC. Let height of ABC be h and that of  the desired rectangle be th. Then area of the rectangle DEFH is </a:t>
            </a:r>
            <a:r>
              <a:rPr lang="en" sz="1900" dirty="0">
                <a:solidFill>
                  <a:schemeClr val="dk1"/>
                </a:solidFill>
                <a:latin typeface="Cambria Math"/>
                <a:ea typeface="Cambria Math"/>
                <a:cs typeface="Cambria Math"/>
                <a:sym typeface="Cambria Math"/>
              </a:rPr>
              <a:t>th(BC-BG-CF)=th(BC-thCotB-thCotC)</a:t>
            </a:r>
            <a:endParaRPr sz="190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900" dirty="0">
                <a:solidFill>
                  <a:schemeClr val="dk1"/>
                </a:solidFill>
              </a:rPr>
              <a:t>Note that </a:t>
            </a:r>
            <a:r>
              <a:rPr lang="en" sz="1900" dirty="0">
                <a:solidFill>
                  <a:schemeClr val="dk1"/>
                </a:solidFill>
                <a:latin typeface="Cambria Math"/>
                <a:ea typeface="Cambria Math"/>
                <a:cs typeface="Cambria Math"/>
                <a:sym typeface="Cambria Math"/>
              </a:rPr>
              <a:t>BC=hCotB+hCotC</a:t>
            </a:r>
            <a:r>
              <a:rPr lang="en" sz="1900" dirty="0">
                <a:solidFill>
                  <a:schemeClr val="dk1"/>
                </a:solidFill>
              </a:rPr>
              <a:t>. So</a:t>
            </a:r>
            <a:endParaRPr sz="190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900" dirty="0">
                <a:solidFill>
                  <a:schemeClr val="dk1"/>
                </a:solidFill>
                <a:latin typeface="Cambria Math"/>
                <a:ea typeface="Cambria Math"/>
                <a:cs typeface="Cambria Math"/>
                <a:sym typeface="Cambria Math"/>
              </a:rPr>
              <a:t>th(BC-(BG+CF))=th(BC-tBC)=BCth(1-t)</a:t>
            </a:r>
            <a:r>
              <a:rPr lang="en" sz="1900" dirty="0">
                <a:solidFill>
                  <a:schemeClr val="dk1"/>
                </a:solidFill>
              </a:rPr>
              <a:t> is a function of t</a:t>
            </a:r>
            <a:endParaRPr sz="190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900" dirty="0">
                <a:solidFill>
                  <a:schemeClr val="dk1"/>
                </a:solidFill>
              </a:rPr>
              <a:t>So area of </a:t>
            </a:r>
            <a:r>
              <a:rPr lang="en" sz="1900" dirty="0">
                <a:solidFill>
                  <a:schemeClr val="dk1"/>
                </a:solidFill>
                <a:latin typeface="Cambria Math"/>
                <a:ea typeface="Cambria Math"/>
                <a:cs typeface="Cambria Math"/>
                <a:sym typeface="Cambria Math"/>
              </a:rPr>
              <a:t>DEFG=f(t)=BCth(1-t)⇒f'(t)=BCh(1-2t)=0⇒t=1/2</a:t>
            </a:r>
            <a:endParaRPr sz="1900" dirty="0">
              <a:solidFill>
                <a:schemeClr val="dk1"/>
              </a:solidFill>
            </a:endParaRPr>
          </a:p>
          <a:p>
            <a:pPr marL="0" lvl="0" indent="0" algn="l" rtl="0">
              <a:lnSpc>
                <a:spcPct val="115000"/>
              </a:lnSpc>
              <a:spcBef>
                <a:spcPts val="0"/>
              </a:spcBef>
              <a:spcAft>
                <a:spcPts val="0"/>
              </a:spcAft>
              <a:buNone/>
            </a:pPr>
            <a:r>
              <a:rPr lang="en" sz="1900" dirty="0">
                <a:solidFill>
                  <a:schemeClr val="dk1"/>
                </a:solidFill>
              </a:rPr>
              <a:t>So rectangle having half the height of ABC has the largest area. </a:t>
            </a:r>
            <a:endParaRPr sz="19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900" dirty="0">
              <a:solidFill>
                <a:schemeClr val="dk1"/>
              </a:solidFill>
            </a:endParaRPr>
          </a:p>
          <a:p>
            <a:pPr marL="457200" lvl="0" indent="0" algn="l" rtl="0">
              <a:lnSpc>
                <a:spcPct val="115000"/>
              </a:lnSpc>
              <a:spcBef>
                <a:spcPts val="0"/>
              </a:spcBef>
              <a:spcAft>
                <a:spcPts val="0"/>
              </a:spcAft>
              <a:buNone/>
            </a:pPr>
            <a:r>
              <a:rPr lang="en" sz="1900" dirty="0">
                <a:solidFill>
                  <a:schemeClr val="dk1"/>
                </a:solidFill>
              </a:rPr>
              <a:t> </a:t>
            </a:r>
            <a:endParaRPr sz="1900" dirty="0">
              <a:solidFill>
                <a:schemeClr val="dk1"/>
              </a:solidFill>
            </a:endParaRPr>
          </a:p>
        </p:txBody>
      </p:sp>
      <p:sp>
        <p:nvSpPr>
          <p:cNvPr id="131" name="Google Shape;131;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cxnSp>
        <p:nvCxnSpPr>
          <p:cNvPr id="132" name="Google Shape;132;p22"/>
          <p:cNvCxnSpPr>
            <a:stCxn id="133" idx="1"/>
          </p:cNvCxnSpPr>
          <p:nvPr/>
        </p:nvCxnSpPr>
        <p:spPr>
          <a:xfrm flipH="1">
            <a:off x="785900" y="5439200"/>
            <a:ext cx="3946200" cy="3743100"/>
          </a:xfrm>
          <a:prstGeom prst="straightConnector1">
            <a:avLst/>
          </a:prstGeom>
          <a:noFill/>
          <a:ln w="9525" cap="flat" cmpd="sng">
            <a:solidFill>
              <a:schemeClr val="dk2"/>
            </a:solidFill>
            <a:prstDash val="solid"/>
            <a:round/>
            <a:headEnd type="none" w="med" len="med"/>
            <a:tailEnd type="none" w="med" len="med"/>
          </a:ln>
        </p:spPr>
      </p:cxnSp>
      <p:cxnSp>
        <p:nvCxnSpPr>
          <p:cNvPr id="134" name="Google Shape;134;p22"/>
          <p:cNvCxnSpPr>
            <a:cxnSpLocks/>
          </p:cNvCxnSpPr>
          <p:nvPr/>
        </p:nvCxnSpPr>
        <p:spPr>
          <a:xfrm>
            <a:off x="747625" y="9163175"/>
            <a:ext cx="8609700" cy="87600"/>
          </a:xfrm>
          <a:prstGeom prst="straightConnector1">
            <a:avLst/>
          </a:prstGeom>
          <a:noFill/>
          <a:ln w="9525" cap="flat" cmpd="sng">
            <a:solidFill>
              <a:schemeClr val="dk2"/>
            </a:solidFill>
            <a:prstDash val="solid"/>
            <a:round/>
            <a:headEnd type="none" w="med" len="med"/>
            <a:tailEnd type="none" w="med" len="med"/>
          </a:ln>
        </p:spPr>
      </p:cxnSp>
      <p:cxnSp>
        <p:nvCxnSpPr>
          <p:cNvPr id="135" name="Google Shape;135;p22"/>
          <p:cNvCxnSpPr>
            <a:cxnSpLocks/>
            <a:endCxn id="133" idx="1"/>
          </p:cNvCxnSpPr>
          <p:nvPr/>
        </p:nvCxnSpPr>
        <p:spPr>
          <a:xfrm flipH="1" flipV="1">
            <a:off x="4732100" y="5439200"/>
            <a:ext cx="4625225" cy="3767775"/>
          </a:xfrm>
          <a:prstGeom prst="straightConnector1">
            <a:avLst/>
          </a:prstGeom>
          <a:noFill/>
          <a:ln w="9525" cap="flat" cmpd="sng">
            <a:solidFill>
              <a:schemeClr val="dk2"/>
            </a:solidFill>
            <a:prstDash val="solid"/>
            <a:round/>
            <a:headEnd type="none" w="med" len="med"/>
            <a:tailEnd type="none" w="med" len="med"/>
          </a:ln>
        </p:spPr>
      </p:cxnSp>
      <p:cxnSp>
        <p:nvCxnSpPr>
          <p:cNvPr id="136" name="Google Shape;136;p22"/>
          <p:cNvCxnSpPr/>
          <p:nvPr/>
        </p:nvCxnSpPr>
        <p:spPr>
          <a:xfrm flipH="1">
            <a:off x="3344550" y="6653425"/>
            <a:ext cx="71100" cy="2561700"/>
          </a:xfrm>
          <a:prstGeom prst="straightConnector1">
            <a:avLst/>
          </a:prstGeom>
          <a:noFill/>
          <a:ln w="9525" cap="flat" cmpd="sng">
            <a:solidFill>
              <a:schemeClr val="dk2"/>
            </a:solidFill>
            <a:prstDash val="solid"/>
            <a:round/>
            <a:headEnd type="none" w="med" len="med"/>
            <a:tailEnd type="none" w="med" len="med"/>
          </a:ln>
        </p:spPr>
      </p:cxnSp>
      <p:cxnSp>
        <p:nvCxnSpPr>
          <p:cNvPr id="137" name="Google Shape;137;p22"/>
          <p:cNvCxnSpPr/>
          <p:nvPr/>
        </p:nvCxnSpPr>
        <p:spPr>
          <a:xfrm>
            <a:off x="3273350" y="6689000"/>
            <a:ext cx="3024300" cy="71100"/>
          </a:xfrm>
          <a:prstGeom prst="straightConnector1">
            <a:avLst/>
          </a:prstGeom>
          <a:noFill/>
          <a:ln w="9525" cap="flat" cmpd="sng">
            <a:solidFill>
              <a:schemeClr val="dk2"/>
            </a:solidFill>
            <a:prstDash val="solid"/>
            <a:round/>
            <a:headEnd type="none" w="med" len="med"/>
            <a:tailEnd type="none" w="med" len="med"/>
          </a:ln>
        </p:spPr>
      </p:cxnSp>
      <p:cxnSp>
        <p:nvCxnSpPr>
          <p:cNvPr id="138" name="Google Shape;138;p22"/>
          <p:cNvCxnSpPr/>
          <p:nvPr/>
        </p:nvCxnSpPr>
        <p:spPr>
          <a:xfrm>
            <a:off x="6297650" y="6724475"/>
            <a:ext cx="0" cy="2526300"/>
          </a:xfrm>
          <a:prstGeom prst="straightConnector1">
            <a:avLst/>
          </a:prstGeom>
          <a:noFill/>
          <a:ln w="9525" cap="flat" cmpd="sng">
            <a:solidFill>
              <a:schemeClr val="dk2"/>
            </a:solidFill>
            <a:prstDash val="solid"/>
            <a:round/>
            <a:headEnd type="none" w="med" len="med"/>
            <a:tailEnd type="none" w="med" len="med"/>
          </a:ln>
        </p:spPr>
      </p:cxnSp>
      <p:sp>
        <p:nvSpPr>
          <p:cNvPr id="133" name="Google Shape;133;p22"/>
          <p:cNvSpPr txBox="1"/>
          <p:nvPr/>
        </p:nvSpPr>
        <p:spPr>
          <a:xfrm>
            <a:off x="4732100" y="5239100"/>
            <a:ext cx="6190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a:t>
            </a:r>
            <a:endParaRPr/>
          </a:p>
        </p:txBody>
      </p:sp>
      <p:sp>
        <p:nvSpPr>
          <p:cNvPr id="139" name="Google Shape;139;p22"/>
          <p:cNvSpPr txBox="1"/>
          <p:nvPr/>
        </p:nvSpPr>
        <p:spPr>
          <a:xfrm>
            <a:off x="9527400" y="8971475"/>
            <a:ext cx="734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a:t>
            </a:r>
            <a:endParaRPr/>
          </a:p>
        </p:txBody>
      </p:sp>
      <p:sp>
        <p:nvSpPr>
          <p:cNvPr id="140" name="Google Shape;140;p22"/>
          <p:cNvSpPr txBox="1"/>
          <p:nvPr/>
        </p:nvSpPr>
        <p:spPr>
          <a:xfrm>
            <a:off x="249200" y="9182350"/>
            <a:ext cx="734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B</a:t>
            </a:r>
            <a:endParaRPr/>
          </a:p>
        </p:txBody>
      </p:sp>
      <p:sp>
        <p:nvSpPr>
          <p:cNvPr id="141" name="Google Shape;141;p22"/>
          <p:cNvSpPr txBox="1"/>
          <p:nvPr/>
        </p:nvSpPr>
        <p:spPr>
          <a:xfrm>
            <a:off x="2856300" y="6609831"/>
            <a:ext cx="734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D</a:t>
            </a:r>
            <a:endParaRPr dirty="0"/>
          </a:p>
        </p:txBody>
      </p:sp>
      <p:sp>
        <p:nvSpPr>
          <p:cNvPr id="142" name="Google Shape;142;p22"/>
          <p:cNvSpPr txBox="1"/>
          <p:nvPr/>
        </p:nvSpPr>
        <p:spPr>
          <a:xfrm>
            <a:off x="6364375" y="6632750"/>
            <a:ext cx="734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E</a:t>
            </a:r>
            <a:endParaRPr/>
          </a:p>
        </p:txBody>
      </p:sp>
      <p:sp>
        <p:nvSpPr>
          <p:cNvPr id="143" name="Google Shape;143;p22"/>
          <p:cNvSpPr txBox="1"/>
          <p:nvPr/>
        </p:nvSpPr>
        <p:spPr>
          <a:xfrm>
            <a:off x="6441050" y="8971475"/>
            <a:ext cx="734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a:t>
            </a:r>
            <a:endParaRPr/>
          </a:p>
        </p:txBody>
      </p:sp>
      <p:sp>
        <p:nvSpPr>
          <p:cNvPr id="144" name="Google Shape;144;p22"/>
          <p:cNvSpPr txBox="1"/>
          <p:nvPr/>
        </p:nvSpPr>
        <p:spPr>
          <a:xfrm>
            <a:off x="2990500" y="8913950"/>
            <a:ext cx="6848425"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G</a:t>
            </a:r>
            <a:endParaRPr/>
          </a:p>
        </p:txBody>
      </p:sp>
      <p:cxnSp>
        <p:nvCxnSpPr>
          <p:cNvPr id="145" name="Google Shape;145;p22"/>
          <p:cNvCxnSpPr>
            <a:stCxn id="133" idx="1"/>
          </p:cNvCxnSpPr>
          <p:nvPr/>
        </p:nvCxnSpPr>
        <p:spPr>
          <a:xfrm flipH="1">
            <a:off x="4677500" y="5439200"/>
            <a:ext cx="54600" cy="3781500"/>
          </a:xfrm>
          <a:prstGeom prst="straightConnector1">
            <a:avLst/>
          </a:prstGeom>
          <a:noFill/>
          <a:ln w="9525" cap="flat" cmpd="sng">
            <a:solidFill>
              <a:schemeClr val="dk2"/>
            </a:solidFill>
            <a:prstDash val="solid"/>
            <a:round/>
            <a:headEnd type="none" w="med" len="med"/>
            <a:tailEnd type="none" w="med" len="med"/>
          </a:ln>
        </p:spPr>
      </p:cxnSp>
      <p:sp>
        <p:nvSpPr>
          <p:cNvPr id="146" name="Google Shape;146;p22"/>
          <p:cNvSpPr txBox="1"/>
          <p:nvPr/>
        </p:nvSpPr>
        <p:spPr>
          <a:xfrm>
            <a:off x="4849950" y="7380375"/>
            <a:ext cx="734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h</a:t>
            </a:r>
            <a:endParaRPr/>
          </a:p>
        </p:txBody>
      </p:sp>
      <p:sp>
        <p:nvSpPr>
          <p:cNvPr id="147" name="Google Shape;147;p22"/>
          <p:cNvSpPr txBox="1"/>
          <p:nvPr/>
        </p:nvSpPr>
        <p:spPr>
          <a:xfrm>
            <a:off x="3469725" y="7993800"/>
            <a:ext cx="734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th</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4321</Words>
  <Application>Microsoft Office PowerPoint</Application>
  <PresentationFormat>On-screen Show (16:9)</PresentationFormat>
  <Paragraphs>323</Paragraphs>
  <Slides>55</Slides>
  <Notes>55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55</vt:i4>
      </vt:variant>
    </vt:vector>
  </HeadingPairs>
  <TitlesOfParts>
    <vt:vector size="58" baseType="lpstr">
      <vt:lpstr>Arial</vt:lpstr>
      <vt:lpstr>Cambria Math</vt:lpstr>
      <vt:lpstr>Simple Light</vt:lpstr>
      <vt:lpstr>CSE Department, BRAC University </vt:lpstr>
      <vt:lpstr>Mathematical Programming</vt:lpstr>
      <vt:lpstr>Mathematical Programming</vt:lpstr>
      <vt:lpstr>Mathematical Programming</vt:lpstr>
      <vt:lpstr>Mathematical Programming</vt:lpstr>
      <vt:lpstr>Mathematical Programming</vt:lpstr>
      <vt:lpstr>Optimization using calculus</vt:lpstr>
      <vt:lpstr>Optimization using calculus</vt:lpstr>
      <vt:lpstr>Optimization using calculus</vt:lpstr>
      <vt:lpstr>2a. Find the smallest triangle containing a fixed rectangle.</vt:lpstr>
      <vt:lpstr>PowerPoint Presentation</vt:lpstr>
      <vt:lpstr>PowerPoint Presentation</vt:lpstr>
      <vt:lpstr>Distance of a curve from a point</vt:lpstr>
      <vt:lpstr>Mathematical Programming</vt:lpstr>
      <vt:lpstr>Mathematical Programming</vt:lpstr>
      <vt:lpstr>Mathematical Programming</vt:lpstr>
      <vt:lpstr>Find the largest triangle with the given perimeter</vt:lpstr>
      <vt:lpstr>Largest rectangle on a half circle</vt:lpstr>
      <vt:lpstr>Optimization using calculus</vt:lpstr>
      <vt:lpstr>Optimization using calculus</vt:lpstr>
      <vt:lpstr>Optimization using calculus</vt:lpstr>
      <vt:lpstr>Optimization using calculus</vt:lpstr>
      <vt:lpstr>An Analytical Problem</vt:lpstr>
      <vt:lpstr>An Analytical Problem</vt:lpstr>
      <vt:lpstr>Linear Programming</vt:lpstr>
      <vt:lpstr>Linear Programming</vt:lpstr>
      <vt:lpstr>Linear Programming</vt:lpstr>
      <vt:lpstr>Linear Programming</vt:lpstr>
      <vt:lpstr>Linear Programming(Exercises)</vt:lpstr>
      <vt:lpstr>Linear Programming(Exercises)</vt:lpstr>
      <vt:lpstr>Linear Programming(Exercises)</vt:lpstr>
      <vt:lpstr>Linear Programming(Exercises)</vt:lpstr>
      <vt:lpstr>Simplex Method</vt:lpstr>
      <vt:lpstr>Simplex Method</vt:lpstr>
      <vt:lpstr>Simplex Method</vt:lpstr>
      <vt:lpstr>Simplex Method</vt:lpstr>
      <vt:lpstr>Simplex Method</vt:lpstr>
      <vt:lpstr>Simplex Method</vt:lpstr>
      <vt:lpstr>Simplex Method</vt:lpstr>
      <vt:lpstr>Simplex Method</vt:lpstr>
      <vt:lpstr>Simplex Method</vt:lpstr>
      <vt:lpstr>Simplex Method</vt:lpstr>
      <vt:lpstr>Simplex Method</vt:lpstr>
      <vt:lpstr>Simplex Method</vt:lpstr>
      <vt:lpstr>Simplex Method</vt:lpstr>
      <vt:lpstr>Simplex Method</vt:lpstr>
      <vt:lpstr>Simplex Method</vt:lpstr>
      <vt:lpstr>Simplex Method</vt:lpstr>
      <vt:lpstr>Simplex iteration</vt:lpstr>
      <vt:lpstr>Simplex Method</vt:lpstr>
      <vt:lpstr>Simplex Method</vt:lpstr>
      <vt:lpstr>Simplex Method</vt:lpstr>
      <vt:lpstr>Simplex Method</vt:lpstr>
      <vt:lpstr>Simplex Method</vt:lpstr>
      <vt:lpstr>Simplex 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Department, BRAC University  </dc:title>
  <cp:lastModifiedBy>Sajeeb Hasan</cp:lastModifiedBy>
  <cp:revision>12</cp:revision>
  <dcterms:modified xsi:type="dcterms:W3CDTF">2022-10-08T13:32:14Z</dcterms:modified>
</cp:coreProperties>
</file>