
<file path=[Content_Types].xml><?xml version="1.0" encoding="utf-8"?>
<Types xmlns="http://schemas.openxmlformats.org/package/2006/content-types">
  <Override PartName="/ppt/slides/slide14.xml" ContentType="application/vnd.openxmlformats-officedocument.presentationml.slide+xml"/>
  <Override PartName="/ppt/slideLayouts/slideLayout8.xml" ContentType="application/vnd.openxmlformats-officedocument.presentationml.slideLayout+xml"/>
  <Override PartName="/ppt/slides/slide52.xml" ContentType="application/vnd.openxmlformats-officedocument.presentationml.slide+xml"/>
  <Override PartName="/ppt/slides/slide49.xml" ContentType="application/vnd.openxmlformats-officedocument.presentationml.slide+xml"/>
  <Override PartName="/ppt/slides/slide33.xml" ContentType="application/vnd.openxmlformats-officedocument.presentationml.slide+xml"/>
  <Override PartName="/ppt/notesSlides/notesSlide30.xml" ContentType="application/vnd.openxmlformats-officedocument.presentationml.notesSlide+xml"/>
  <Default Extension="bin" ContentType="application/vnd.openxmlformats-officedocument.presentationml.printerSettings"/>
  <Override PartName="/ppt/notesSlides/notesSlide13.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notesSlides/notesSlide48.xml" ContentType="application/vnd.openxmlformats-officedocument.presentationml.notesSlide+xml"/>
  <Override PartName="/ppt/slides/slide3.xml" ContentType="application/vnd.openxmlformats-officedocument.presentationml.slide+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s/slide2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theme/theme1.xml" ContentType="application/vnd.openxmlformats-officedocument.theme+xml"/>
  <Override PartName="/ppt/notesSlides/notesSlide53.xml" ContentType="application/vnd.openxmlformats-officedocument.presentationml.notesSlide+xml"/>
  <Override PartName="/ppt/slideLayouts/slideLayout10.xml" ContentType="application/vnd.openxmlformats-officedocument.presentationml.slideLayout+xml"/>
  <Override PartName="/ppt/notesSlides/notesSlide17.xml" ContentType="application/vnd.openxmlformats-officedocument.presentationml.notesSlide+xml"/>
  <Override PartName="/ppt/notesSlides/notesSlide36.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46.xml" ContentType="application/vnd.openxmlformats-officedocument.presentationml.slide+xml"/>
  <Override PartName="/ppt/notesSlides/notesSlide41.xml" ContentType="application/vnd.openxmlformats-officedocument.presentationml.notesSlide+xml"/>
  <Override PartName="/ppt/notesSlides/notesSlide57.xml" ContentType="application/vnd.openxmlformats-officedocument.presentationml.notesSlide+xml"/>
  <Override PartName="/ppt/notesSlides/notesSlide8.xml" ContentType="application/vnd.openxmlformats-officedocument.presentationml.notesSlide+xml"/>
  <Override PartName="/ppt/notesSlides/notesSlide26.xml" ContentType="application/vnd.openxmlformats-officedocument.presentationml.notesSlide+xml"/>
  <Override PartName="/ppt/notesSlides/notesSlide45.xml" ContentType="application/vnd.openxmlformats-officedocument.presentationml.notes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53.xml" ContentType="application/vnd.openxmlformats-officedocument.presentationml.slide+xml"/>
  <Override PartName="/ppt/slides/slide15.xml" ContentType="application/vnd.openxmlformats-officedocument.presentationml.slide+xml"/>
  <Override PartName="/ppt/notesSlides/notesSlide31.xml" ContentType="application/vnd.openxmlformats-officedocument.presentationml.notesSlide+xml"/>
  <Override PartName="/ppt/notesSlides/notesSlide50.xml" ContentType="application/vnd.openxmlformats-officedocument.presentationml.notesSlide+xml"/>
  <Override PartName="/ppt/slides/slide20.xml" ContentType="application/vnd.openxmlformats-officedocument.presentationml.slide+xml"/>
  <Override PartName="/ppt/presProps.xml" ContentType="application/vnd.openxmlformats-officedocument.presentationml.presProps+xml"/>
  <Override PartName="/ppt/notesSlides/notesSlide14.xml" ContentType="application/vnd.openxmlformats-officedocument.presentationml.notesSlide+xml"/>
  <Override PartName="/ppt/notesSlides/notesSlide3.xml" ContentType="application/vnd.openxmlformats-officedocument.presentationml.notesSlide+xml"/>
  <Override PartName="/ppt/slides/slide19.xml" ContentType="application/vnd.openxmlformats-officedocument.presentationml.slide+xml"/>
  <Override PartName="/ppt/slides/slide38.xml" ContentType="application/vnd.openxmlformats-officedocument.presentationml.slide+xml"/>
  <Override PartName="/ppt/slides/slide57.xml" ContentType="application/vnd.openxmlformats-officedocument.presentationml.slide+xml"/>
  <Override PartName="/ppt/notesSlides/notesSlide49.xml" ContentType="application/vnd.openxmlformats-officedocument.presentationml.notesSlide+xml"/>
  <Override PartName="/ppt/slides/slide4.xml" ContentType="application/vnd.openxmlformats-officedocument.presentationml.slide+xml"/>
  <Override PartName="/ppt/slideLayouts/slideLayout2.xml" ContentType="application/vnd.openxmlformats-officedocument.presentationml.slideLayout+xml"/>
  <Override PartName="/ppt/notesSlides/notesSlide35.xml" ContentType="application/vnd.openxmlformats-officedocument.presentationml.notesSlide+xml"/>
  <Override PartName="/ppt/slides/slide24.xml" ContentType="application/vnd.openxmlformats-officedocument.presentationml.slide+xml"/>
  <Override PartName="/ppt/slides/slide43.xml" ContentType="application/vnd.openxmlformats-officedocument.presentationml.slide+xml"/>
  <Override PartName="/ppt/slides/slide62.xml" ContentType="application/vnd.openxmlformats-officedocument.presentationml.slide+xml"/>
  <Override PartName="/ppt/theme/theme2.xml" ContentType="application/vnd.openxmlformats-officedocument.theme+xml"/>
  <Override PartName="/ppt/notesSlides/notesSlide54.xml" ContentType="application/vnd.openxmlformats-officedocument.presentationml.notesSlide+xml"/>
  <Override PartName="/ppt/slideLayouts/slideLayout11.xml" ContentType="application/vnd.openxmlformats-officedocument.presentationml.slideLayout+xml"/>
  <Override PartName="/ppt/notesSlides/notesSlide18.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Default Extension="jpeg" ContentType="image/jpeg"/>
  <Override PartName="/ppt/notesSlides/notesSlide23.xml" ContentType="application/vnd.openxmlformats-officedocument.presentationml.notesSlide+xml"/>
  <Override PartName="/ppt/slides/slide8.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s/slide28.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notesSlides/notesSlide42.xml" ContentType="application/vnd.openxmlformats-officedocument.presentationml.notesSlide+xml"/>
  <Override PartName="/ppt/notesSlides/notesSlide9.xml" ContentType="application/vnd.openxmlformats-officedocument.presentationml.notesSlide+xml"/>
  <Default Extension="emf" ContentType="image/x-emf"/>
  <Override PartName="/ppt/notesSlides/notesSlide11.xml" ContentType="application/vnd.openxmlformats-officedocument.presentationml.notesSlide+xml"/>
  <Default Extension="rels" ContentType="application/vnd.openxmlformats-package.relationships+xml"/>
  <Override PartName="/ppt/notesSlides/notesSlide27.xml" ContentType="application/vnd.openxmlformats-officedocument.presentationml.notesSlide+xml"/>
  <Override PartName="/ppt/notesSlides/notesSlide46.xml" ContentType="application/vnd.openxmlformats-officedocument.presentationml.notesSlide+xml"/>
  <Override PartName="/ppt/slides/slide16.xml" ContentType="application/vnd.openxmlformats-officedocument.presentationml.slide+xml"/>
  <Override PartName="/ppt/slides/slide35.xml" ContentType="application/vnd.openxmlformats-officedocument.presentationml.slide+xml"/>
  <Override PartName="/ppt/slides/slide54.xml" ContentType="application/vnd.openxmlformats-officedocument.presentationml.slide+xml"/>
  <Override PartName="/ppt/slides/slide1.xml" ContentType="application/vnd.openxmlformats-officedocument.presentationml.slide+xml"/>
  <Override PartName="/ppt/notesSlides/notesSlide32.xml" ContentType="application/vnd.openxmlformats-officedocument.presentationml.notesSlide+xml"/>
  <Override PartName="/ppt/notesSlides/notesSlide51.xml" ContentType="application/vnd.openxmlformats-officedocument.presentationml.notesSlide+xml"/>
  <Override PartName="/ppt/slides/slide21.xml" ContentType="application/vnd.openxmlformats-officedocument.presentationml.slide+xml"/>
  <Override PartName="/ppt/slides/slide40.xml" ContentType="application/vnd.openxmlformats-officedocument.presentationml.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39.xml" ContentType="application/vnd.openxmlformats-officedocument.presentationml.slide+xml"/>
  <Override PartName="/ppt/slides/slide58.xml" ContentType="application/vnd.openxmlformats-officedocument.presentationml.slide+xml"/>
  <Override PartName="/ppt/notesSlides/notesSlide20.xml" ContentType="application/vnd.openxmlformats-officedocument.presentationml.notes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s/slide25.xml" ContentType="application/vnd.openxmlformats-officedocument.presentationml.slide+xml"/>
  <Override PartName="/ppt/slides/slide44.xml" ContentType="application/vnd.openxmlformats-officedocument.presentationml.slide+xml"/>
  <Override PartName="/ppt/notesSlides/notesSlide55.xml" ContentType="application/vnd.openxmlformats-officedocument.presentationml.notesSlide+xml"/>
  <Override PartName="/ppt/notesSlides/notesSlide19.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slides/slide9.xml" ContentType="application/vnd.openxmlformats-officedocument.presentationml.slide+xml"/>
  <Override PartName="/ppt/slides/slide13.xml" ContentType="application/vnd.openxmlformats-officedocument.presentationml.slide+xml"/>
  <Default Extension="xml" ContentType="application/xml"/>
  <Override PartName="/ppt/tableStyles.xml" ContentType="application/vnd.openxmlformats-officedocument.presentationml.tableStyles+xml"/>
  <Override PartName="/ppt/slides/slide51.xml" ContentType="application/vnd.openxmlformats-officedocument.presentationml.slide+xml"/>
  <Override PartName="/ppt/slides/slide48.xml" ContentType="application/vnd.openxmlformats-officedocument.presentationml.slide+xml"/>
  <Override PartName="/ppt/notesSlides/notesSlide10.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viewProps.xml" ContentType="application/vnd.openxmlformats-officedocument.presentationml.viewProps+xml"/>
  <Override PartName="/ppt/slides/slide29.xml" ContentType="application/vnd.openxmlformats-officedocument.presentationml.slide+xml"/>
  <Override PartName="/ppt/notesSlides/notesSlide43.xml" ContentType="application/vnd.openxmlformats-officedocument.presentationml.notes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2.xml" ContentType="application/vnd.openxmlformats-officedocument.presentationml.notesSlide+xml"/>
  <Override PartName="/ppt/notesSlides/notesSlide2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36.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notesSlides/notesSlide33.xml" ContentType="application/vnd.openxmlformats-officedocument.presentationml.notesSlide+xml"/>
  <Override PartName="/ppt/notesSlides/notesSlide47.xml" ContentType="application/vnd.openxmlformats-officedocument.presentationml.notesSlide+xml"/>
  <Override PartName="/ppt/slides/slide22.xml" ContentType="application/vnd.openxmlformats-officedocument.presentationml.slide+xml"/>
  <Override PartName="/ppt/slides/slide41.xml" ContentType="application/vnd.openxmlformats-officedocument.presentationml.slide+xml"/>
  <Override PartName="/ppt/slides/slide60.xml" ContentType="application/vnd.openxmlformats-officedocument.presentationml.slide+xml"/>
  <Override PartName="/ppt/notesSlides/notesSlide52.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slides/slide59.xml" ContentType="application/vnd.openxmlformats-officedocument.presentationml.slide+xml"/>
  <Override PartName="/ppt/notesSlides/notesSlide21.xml" ContentType="application/vnd.openxmlformats-officedocument.presentationml.notesSlide+xml"/>
  <Override PartName="/ppt/slides/slide6.xml" ContentType="application/vnd.openxmlformats-officedocument.presentationml.slide+xml"/>
  <Override PartName="/ppt/slideLayouts/slideLayout4.xml" ContentType="application/vnd.openxmlformats-officedocument.presentationml.slideLayout+xml"/>
  <Override PartName="/ppt/slides/slide10.xml" ContentType="application/vnd.openxmlformats-officedocument.presentationml.slide+xml"/>
  <Override PartName="/ppt/slides/slide26.xml" ContentType="application/vnd.openxmlformats-officedocument.presentationml.slide+xml"/>
  <Override PartName="/ppt/slides/slide45.xml" ContentType="application/vnd.openxmlformats-officedocument.presentationml.slide+xml"/>
  <Override PartName="/ppt/notesSlides/notesSlide40.xml" ContentType="application/vnd.openxmlformats-officedocument.presentationml.notesSlide+xml"/>
  <Override PartName="/ppt/notesSlides/notesSlide56.xml" ContentType="application/vnd.openxmlformats-officedocument.presentationml.notesSlide+xml"/>
  <Override PartName="/ppt/notesSlides/notesSlide39.xml" ContentType="application/vnd.openxmlformats-officedocument.presentationml.notesSlide+xml"/>
  <Default Extension="png" ContentType="image/png"/>
  <Override PartName="/ppt/notesSlides/notesSlide25.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64"/>
  </p:notesMasterIdLst>
  <p:sldIdLst>
    <p:sldId id="256" r:id="rId2"/>
    <p:sldId id="257" r:id="rId3"/>
    <p:sldId id="266" r:id="rId4"/>
    <p:sldId id="270" r:id="rId5"/>
    <p:sldId id="267" r:id="rId6"/>
    <p:sldId id="259" r:id="rId7"/>
    <p:sldId id="260" r:id="rId8"/>
    <p:sldId id="258" r:id="rId9"/>
    <p:sldId id="262" r:id="rId10"/>
    <p:sldId id="263" r:id="rId11"/>
    <p:sldId id="268" r:id="rId12"/>
    <p:sldId id="269" r:id="rId13"/>
    <p:sldId id="264" r:id="rId14"/>
    <p:sldId id="272" r:id="rId15"/>
    <p:sldId id="274" r:id="rId16"/>
    <p:sldId id="284" r:id="rId17"/>
    <p:sldId id="276" r:id="rId18"/>
    <p:sldId id="282" r:id="rId19"/>
    <p:sldId id="283" r:id="rId20"/>
    <p:sldId id="323" r:id="rId21"/>
    <p:sldId id="279" r:id="rId22"/>
    <p:sldId id="277" r:id="rId23"/>
    <p:sldId id="278" r:id="rId24"/>
    <p:sldId id="273" r:id="rId25"/>
    <p:sldId id="299" r:id="rId26"/>
    <p:sldId id="300"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5" r:id="rId53"/>
    <p:sldId id="316" r:id="rId54"/>
    <p:sldId id="318" r:id="rId55"/>
    <p:sldId id="317" r:id="rId56"/>
    <p:sldId id="314" r:id="rId57"/>
    <p:sldId id="319" r:id="rId58"/>
    <p:sldId id="320" r:id="rId59"/>
    <p:sldId id="324" r:id="rId60"/>
    <p:sldId id="325" r:id="rId61"/>
    <p:sldId id="326" r:id="rId62"/>
    <p:sldId id="322"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varScale="1">
        <p:scale>
          <a:sx n="107" d="100"/>
          <a:sy n="107" d="100"/>
        </p:scale>
        <p:origin x="-928"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9/10/14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lecture outlines</a:t>
            </a:r>
            <a:r>
              <a:rPr lang="en-US" baseline="0" dirty="0" smtClean="0"/>
              <a:t> the general scope of inverse theory.  </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classification exercise.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t>
            </a:r>
            <a:r>
              <a:rPr lang="en-US" baseline="0" dirty="0" smtClean="0"/>
              <a:t> implicit theory is the most general case.  You know relationship between the data and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you know a relationship</a:t>
            </a:r>
            <a:r>
              <a:rPr lang="en-US" baseline="0" dirty="0" smtClean="0"/>
              <a:t> between mass, density and volume.</a:t>
            </a:r>
          </a:p>
          <a:p>
            <a:r>
              <a:rPr lang="en-US" baseline="0" dirty="0" smtClean="0"/>
              <a:t>Of these, density is the most fundamental – the knowledge – because it provides compositional information.</a:t>
            </a:r>
          </a:p>
          <a:p>
            <a:r>
              <a:rPr lang="en-US" baseline="0" dirty="0" smtClean="0"/>
              <a:t>That’s the model parameter.</a:t>
            </a:r>
          </a:p>
          <a:p>
            <a:r>
              <a:rPr lang="en-US" baseline="0" dirty="0" smtClean="0"/>
              <a:t>The other quantities are measured;  they’re the data.</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observed;</a:t>
            </a:r>
            <a:r>
              <a:rPr lang="en-US" baseline="0" dirty="0" smtClean="0"/>
              <a:t> data = </a:t>
            </a:r>
            <a:r>
              <a:rPr lang="en-US" dirty="0" smtClean="0"/>
              <a:t>mass, height, width,</a:t>
            </a:r>
            <a:r>
              <a:rPr lang="en-US" baseline="0" dirty="0" smtClean="0"/>
              <a:t> depth</a:t>
            </a:r>
          </a:p>
          <a:p>
            <a:r>
              <a:rPr lang="en-US" baseline="0" dirty="0" smtClean="0"/>
              <a:t>knowledge; model parameters, density</a:t>
            </a:r>
          </a:p>
          <a:p>
            <a:r>
              <a:rPr lang="en-US" dirty="0" smtClean="0"/>
              <a:t>we know one relationship</a:t>
            </a:r>
            <a:r>
              <a:rPr lang="en-US" baseline="0" dirty="0" smtClean="0"/>
              <a:t> between them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L=1.</a:t>
            </a:r>
            <a:r>
              <a:rPr lang="en-US" baseline="0" dirty="0" smtClean="0"/>
              <a:t> </a:t>
            </a:r>
            <a:r>
              <a:rPr lang="en-US" dirty="0" smtClean="0"/>
              <a:t>Is one</a:t>
            </a:r>
            <a:r>
              <a:rPr lang="en-US" baseline="0" dirty="0" smtClean="0"/>
              <a:t> relationship enough?  Its all we have, so we will learn from it as much as we can.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Explicit theory.  Manipulate</a:t>
            </a:r>
            <a:r>
              <a:rPr lang="en-US" baseline="0" dirty="0" smtClean="0"/>
              <a:t> so that the data is on the left hand side of the equation.</a:t>
            </a:r>
          </a:p>
          <a:p>
            <a:r>
              <a:rPr lang="en-US" baseline="0" dirty="0" smtClean="0"/>
              <a:t>Makes predicting the data easy:  d-predicted = g(m-estimated).</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Observed</a:t>
            </a:r>
            <a:r>
              <a:rPr lang="en-US" baseline="0" dirty="0" smtClean="0"/>
              <a:t>:  length, height</a:t>
            </a:r>
          </a:p>
          <a:p>
            <a:r>
              <a:rPr lang="en-US" baseline="0" dirty="0" smtClean="0"/>
              <a:t>Want to know: model parameters, Circumference, area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Arrange so</a:t>
            </a:r>
            <a:r>
              <a:rPr lang="en-US" baseline="0" dirty="0" smtClean="0"/>
              <a:t> that </a:t>
            </a:r>
            <a:r>
              <a:rPr lang="en-US" baseline="0" dirty="0" err="1" smtClean="0"/>
              <a:t>daraare</a:t>
            </a:r>
            <a:r>
              <a:rPr lang="en-US" baseline="0" dirty="0" smtClean="0"/>
              <a:t> on </a:t>
            </a:r>
            <a:r>
              <a:rPr lang="en-US" baseline="0" dirty="0" err="1" smtClean="0"/>
              <a:t>l.h.s</a:t>
            </a:r>
            <a:r>
              <a:rPr lang="en-US" baseline="0" dirty="0" smtClean="0"/>
              <a:t>. of equation, model parameters are on </a:t>
            </a:r>
            <a:r>
              <a:rPr lang="en-US" baseline="0" dirty="0" err="1" smtClean="0"/>
              <a:t>r.h.s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special case</a:t>
            </a:r>
            <a:r>
              <a:rPr lang="en-US" baseline="0" dirty="0" smtClean="0"/>
              <a:t> where the data are linear related to the model parameters.</a:t>
            </a:r>
          </a:p>
          <a:p>
            <a:r>
              <a:rPr lang="en-US" baseline="0" dirty="0" smtClean="0"/>
              <a:t>Note rectangle example was nonlinear, owing to combination m1*m2.</a:t>
            </a:r>
          </a:p>
          <a:p>
            <a:r>
              <a:rPr lang="en-US" baseline="0" dirty="0" smtClean="0"/>
              <a:t>Linear is simple; just a matrix G.</a:t>
            </a:r>
          </a:p>
          <a:p>
            <a:r>
              <a:rPr lang="en-US" dirty="0" smtClean="0"/>
              <a:t>Linear: double m, double d;</a:t>
            </a:r>
            <a:endParaRPr lang="en-US" baseline="0" dirty="0" smtClean="0"/>
          </a:p>
          <a:p>
            <a:r>
              <a:rPr lang="en-US" baseline="0" dirty="0" smtClean="0"/>
              <a:t>if m broken into two parts m=(</a:t>
            </a:r>
            <a:r>
              <a:rPr lang="en-US" baseline="0" dirty="0" err="1" smtClean="0"/>
              <a:t>mA+mB</a:t>
            </a:r>
            <a:r>
              <a:rPr lang="en-US" baseline="0" dirty="0" smtClean="0"/>
              <a:t>) then d=G*</a:t>
            </a:r>
            <a:r>
              <a:rPr lang="en-US" baseline="0" dirty="0" err="1" smtClean="0"/>
              <a:t>mA+G</a:t>
            </a:r>
            <a:r>
              <a:rPr lang="en-US" baseline="0" dirty="0" smtClean="0"/>
              <a:t>*</a:t>
            </a:r>
            <a:r>
              <a:rPr lang="en-US" baseline="0" dirty="0" err="1" smtClean="0"/>
              <a:t>mb</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 called the “data kernel”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It develops some</a:t>
            </a:r>
          </a:p>
          <a:p>
            <a:r>
              <a:rPr lang="en-US" baseline="0" dirty="0" smtClean="0"/>
              <a:t>This lecture introduces some important lingo, first of the names of important quantities such as data and model parameters,</a:t>
            </a:r>
          </a:p>
          <a:p>
            <a:r>
              <a:rPr lang="en-US" baseline="0" dirty="0" smtClean="0"/>
              <a:t>and the classification of problems by their structure.  It then examines a few examples.  Finally, it deals with the question of</a:t>
            </a:r>
          </a:p>
          <a:p>
            <a:r>
              <a:rPr lang="en-US" baseline="0" dirty="0" smtClean="0"/>
              <a:t>what we are looking for when we solve an inverse problem;  just what constitutes a solution?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want to know how much gold is in</a:t>
            </a:r>
            <a:r>
              <a:rPr lang="en-US" baseline="0" dirty="0" smtClean="0"/>
              <a:t> the rock.</a:t>
            </a:r>
          </a:p>
          <a:p>
            <a:r>
              <a:rPr lang="en-US" baseline="0" dirty="0" smtClean="0"/>
              <a:t>You measure mass and volume.</a:t>
            </a:r>
          </a:p>
          <a:p>
            <a:r>
              <a:rPr lang="en-US" baseline="0" dirty="0" smtClean="0"/>
              <a:t>You want to infer the volume of the gold.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a:t>
            </a:r>
            <a:r>
              <a:rPr lang="en-US" baseline="0" dirty="0" smtClean="0"/>
              <a:t> in this problem, the densities are assumed to be known.  They are auxiliary information</a:t>
            </a:r>
          </a:p>
          <a:p>
            <a:r>
              <a:rPr lang="en-US" baseline="0" dirty="0" smtClean="0"/>
              <a:t>that accompanies the problem.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Implicit</a:t>
            </a:r>
            <a:r>
              <a:rPr lang="en-US" baseline="0" dirty="0" smtClean="0"/>
              <a:t> theories also have a linear special case.  Note that the data and model parameters are</a:t>
            </a:r>
          </a:p>
          <a:p>
            <a:r>
              <a:rPr lang="en-US" baseline="0" dirty="0" smtClean="0"/>
              <a:t>(for convenience) combined into a single vector x.  Then the problem involves a single matrix F.</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Discrete</a:t>
            </a:r>
            <a:r>
              <a:rPr lang="en-US" baseline="0" dirty="0" smtClean="0"/>
              <a:t> variable:  list of individual numbers; e.g. a vector m.  Continuous: Infinite detail; e.g. a function m(x).</a:t>
            </a:r>
          </a:p>
          <a:p>
            <a:r>
              <a:rPr lang="en-US" baseline="0" dirty="0" smtClean="0"/>
              <a:t>Data are always discrete:  you can measure only a finite number of things.</a:t>
            </a:r>
          </a:p>
          <a:p>
            <a:r>
              <a:rPr lang="en-US" baseline="0" dirty="0" smtClean="0"/>
              <a:t>Model parameters can be discrete or continuous, but in this course we will mostly consider discrete model parameters.</a:t>
            </a:r>
          </a:p>
          <a:p>
            <a:r>
              <a:rPr lang="en-US" baseline="0" dirty="0" smtClean="0"/>
              <a:t>A continuous function can be approximated as a discrete vector by sampling it at regular intervals.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straight</a:t>
            </a:r>
            <a:r>
              <a:rPr lang="en-US" sz="1200" baseline="0" dirty="0" smtClean="0">
                <a:latin typeface="Times New Roman" pitchFamily="18" charset="0"/>
                <a:cs typeface="Times New Roman" pitchFamily="18" charset="0"/>
              </a:rPr>
              <a:t> line has only two model parameters, intercept and slope.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But they often</a:t>
            </a:r>
            <a:r>
              <a:rPr lang="en-US" sz="1200" baseline="0" dirty="0" smtClean="0">
                <a:latin typeface="Times New Roman" pitchFamily="18" charset="0"/>
                <a:cs typeface="Times New Roman" pitchFamily="18" charset="0"/>
              </a:rPr>
              <a:t> constitute really important knowledge.  Especially slope,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which makes a prediction about how fast a quantity is increasing or decreasing.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Go through the graph, point out the axes: horizontal axis is time in years,  vertical is temperature anomaly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(temperature minus a reference temperature) in degrees C.  Red dots are the data.  Blue line is the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theory.  Note that the data do not exactly fit the theory.  That’s OK.  It means either that 1) the red dots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contain observational error; or 2) the straight line is an approximate theory that does not capture all </a:t>
            </a:r>
            <a:r>
              <a:rPr lang="en-US" sz="1200" baseline="0" dirty="0" err="1" smtClean="0">
                <a:latin typeface="Times New Roman" pitchFamily="18" charset="0"/>
                <a:cs typeface="Times New Roman" pitchFamily="18" charset="0"/>
              </a:rPr>
              <a:t>lthe</a:t>
            </a: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latin typeface="Times New Roman" pitchFamily="18" charset="0"/>
                <a:cs typeface="Times New Roman" pitchFamily="18" charset="0"/>
              </a:rPr>
              <a:t>nuiances</a:t>
            </a:r>
            <a:r>
              <a:rPr lang="en-US" sz="1200" baseline="0" dirty="0" smtClean="0">
                <a:latin typeface="Times New Roman" pitchFamily="18" charset="0"/>
                <a:cs typeface="Times New Roman" pitchFamily="18" charset="0"/>
              </a:rPr>
              <a:t> of the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is only an approximate theory</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1.1. (Red) Average global temperature for the time period, </a:t>
            </a:r>
            <a:r>
              <a:rPr lang="en-US" sz="1200" i="1" dirty="0" smtClean="0">
                <a:latin typeface="Cambria Math" pitchFamily="18" charset="0"/>
                <a:ea typeface="Cambria Math" pitchFamily="18" charset="0"/>
                <a:cs typeface="Times New Roman" pitchFamily="18" charset="0"/>
              </a:rPr>
              <a:t>1965-2010</a:t>
            </a:r>
            <a:r>
              <a:rPr lang="en-US" sz="1200" dirty="0" smtClean="0">
                <a:latin typeface="Cambria Math" pitchFamily="18" charset="0"/>
                <a:ea typeface="Cambria Math" pitchFamily="18" charset="0"/>
                <a:cs typeface="Times New Roman" pitchFamily="18" charset="0"/>
              </a:rPr>
              <a:t>.  The inverse problem is to determine the rate of increase of temperature and its confidence interval. </a:t>
            </a:r>
            <a:r>
              <a:rPr lang="en-US" sz="1200" dirty="0" smtClean="0">
                <a:latin typeface="Times New Roman" pitchFamily="18" charset="0"/>
                <a:cs typeface="Times New Roman" pitchFamily="18" charset="0"/>
              </a:rPr>
              <a:t>(Blue) Straight line fit to data. The slope of the line is </a:t>
            </a:r>
            <a:r>
              <a:rPr lang="en-US" sz="1200" i="1" dirty="0" smtClean="0">
                <a:latin typeface="Cambria Math" pitchFamily="18" charset="0"/>
                <a:ea typeface="Cambria Math" pitchFamily="18" charset="0"/>
                <a:cs typeface="Times New Roman" pitchFamily="18" charset="0"/>
              </a:rPr>
              <a:t>0.015±0.002</a:t>
            </a:r>
            <a:r>
              <a:rPr lang="en-US" sz="1200" i="1" dirty="0" smtClean="0">
                <a:latin typeface="Times New Roman" pitchFamily="18" charset="0"/>
                <a:cs typeface="Times New Roman" pitchFamily="18" charset="0"/>
              </a:rPr>
              <a:t> (</a:t>
            </a:r>
            <a:r>
              <a:rPr lang="en-US" sz="1200" i="1" dirty="0" smtClean="0">
                <a:latin typeface="Cambria Math" pitchFamily="18" charset="0"/>
                <a:ea typeface="Cambria Math" pitchFamily="18" charset="0"/>
                <a:cs typeface="Times New Roman" pitchFamily="18" charset="0"/>
              </a:rPr>
              <a:t>2</a:t>
            </a:r>
            <a:r>
              <a:rPr lang="el-GR" sz="1200" i="1" dirty="0" smtClean="0">
                <a:latin typeface="Cambria Math"/>
                <a:ea typeface="Cambria Math"/>
                <a:cs typeface="Times New Roman" pitchFamily="18" charset="0"/>
              </a:rPr>
              <a:t>σ</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ºC/year.  Data from Hansen et al. 2006.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gda01_??.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Write out the straight</a:t>
            </a:r>
            <a:r>
              <a:rPr lang="en-US" baseline="0" dirty="0" smtClean="0"/>
              <a:t> line equation for every observation.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Arrange into</a:t>
            </a:r>
            <a:r>
              <a:rPr lang="en-US" baseline="0" dirty="0" smtClean="0"/>
              <a:t> a matrix equation.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Parabola is similar in</a:t>
            </a:r>
            <a:r>
              <a:rPr lang="en-US" baseline="0" dirty="0" smtClean="0"/>
              <a:t> form to a straight line; just one additional model parameter, c.</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Write out</a:t>
            </a:r>
            <a:r>
              <a:rPr lang="en-US" baseline="0" dirty="0" smtClean="0"/>
              <a:t> equation for each observation.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Group into a matrix equation.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Observations (data) are not knowledge.  The</a:t>
            </a:r>
            <a:r>
              <a:rPr lang="en-US" baseline="0" dirty="0" smtClean="0"/>
              <a:t> purpose of data analysis in general, and inverse theory in particular,</a:t>
            </a:r>
          </a:p>
          <a:p>
            <a:r>
              <a:rPr lang="en-US" baseline="0" dirty="0" smtClean="0"/>
              <a:t>is to use data to derive knowledge.  While knowledge can take many forms, we assume here we are primarily after</a:t>
            </a:r>
          </a:p>
          <a:p>
            <a:r>
              <a:rPr lang="en-US" baseline="0" dirty="0" smtClean="0"/>
              <a:t>knowledge that is numerical in nature.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similarity in structure to the straight line problem.</a:t>
            </a:r>
          </a:p>
          <a:p>
            <a:r>
              <a:rPr lang="en-US" dirty="0" smtClean="0"/>
              <a:t>Shows</a:t>
            </a:r>
            <a:r>
              <a:rPr lang="en-US" baseline="0" dirty="0" smtClean="0"/>
              <a:t> power of using </a:t>
            </a:r>
            <a:r>
              <a:rPr lang="en-US" baseline="0" dirty="0" err="1" smtClean="0"/>
              <a:t>matricies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data kernel can be created in one line in </a:t>
            </a:r>
            <a:r>
              <a:rPr lang="en-US" baseline="0" dirty="0" err="1" smtClean="0"/>
              <a:t>MatLab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Tomography:  Making an image using</a:t>
            </a:r>
            <a:r>
              <a:rPr lang="en-US" sz="1200" baseline="0" dirty="0" smtClean="0">
                <a:latin typeface="Times New Roman" pitchFamily="18" charset="0"/>
                <a:cs typeface="Times New Roman" pitchFamily="18" charset="0"/>
              </a:rPr>
              <a:t> observations made along rays.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Theory: travel time of sound = distance / velocity.  But rather than to have a division, define slowness = 1/velocity and then travel time = distance * slowness.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Model parameters:  The way seismic slowness varies from place to place. It’s a continuous function s(</a:t>
            </a:r>
            <a:r>
              <a:rPr lang="en-US" sz="1200" baseline="0" dirty="0" err="1" smtClean="0">
                <a:latin typeface="Times New Roman" pitchFamily="18" charset="0"/>
                <a:cs typeface="Times New Roman" pitchFamily="18" charset="0"/>
              </a:rPr>
              <a:t>x,y</a:t>
            </a:r>
            <a:r>
              <a:rPr lang="en-US" sz="1200" baseline="0" dirty="0" smtClean="0">
                <a:latin typeface="Times New Roman" pitchFamily="18" charset="0"/>
                <a:cs typeface="Times New Roman" pitchFamily="18" charset="0"/>
              </a:rPr>
              <a:t>).  But we </a:t>
            </a:r>
            <a:r>
              <a:rPr lang="en-US" sz="1200" baseline="0" dirty="0" err="1" smtClean="0">
                <a:latin typeface="Times New Roman" pitchFamily="18" charset="0"/>
                <a:cs typeface="Times New Roman" pitchFamily="18" charset="0"/>
              </a:rPr>
              <a:t>discretize</a:t>
            </a:r>
            <a:r>
              <a:rPr lang="en-US" sz="1200" baseline="0" dirty="0" smtClean="0">
                <a:latin typeface="Times New Roman" pitchFamily="18" charset="0"/>
                <a:cs typeface="Times New Roman" pitchFamily="18" charset="0"/>
              </a:rPr>
              <a:t> it here into set of 16 “pixels” (constant slowness regions).  Think of each pixel as a uniform brick.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Data: Travel time of sound wave to travel from a source S to a receiver R.  In this hypothetical problem,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just measure along rows and columns.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1.2.   The travel time of acoustic waves (blue line) thorough the rows and columns of a square array of bricks is measured with </a:t>
            </a:r>
            <a:r>
              <a:rPr lang="en-US" sz="1200" dirty="0" err="1" smtClean="0">
                <a:latin typeface="Times New Roman" pitchFamily="18" charset="0"/>
                <a:cs typeface="Times New Roman" pitchFamily="18" charset="0"/>
              </a:rPr>
              <a:t>with</a:t>
            </a:r>
            <a:r>
              <a:rPr lang="en-US" sz="1200" dirty="0" smtClean="0">
                <a:latin typeface="Times New Roman" pitchFamily="18" charset="0"/>
                <a:cs typeface="Times New Roman" pitchFamily="18" charset="0"/>
              </a:rPr>
              <a:t> acoustic source, </a:t>
            </a:r>
            <a:r>
              <a:rPr lang="en-US" sz="1200" i="1" dirty="0" smtClean="0">
                <a:latin typeface="Cambria Math" pitchFamily="18" charset="0"/>
                <a:ea typeface="Cambria Math" pitchFamily="18" charset="0"/>
                <a:cs typeface="Times New Roman" pitchFamily="18" charset="0"/>
              </a:rPr>
              <a:t>S</a:t>
            </a:r>
            <a:r>
              <a:rPr lang="en-US" sz="1200" dirty="0" smtClean="0">
                <a:latin typeface="Times New Roman" pitchFamily="18" charset="0"/>
                <a:cs typeface="Times New Roman" pitchFamily="18" charset="0"/>
              </a:rPr>
              <a:t>, and receiver, </a:t>
            </a:r>
            <a:r>
              <a:rPr lang="en-US" sz="1200" i="1" dirty="0" smtClean="0">
                <a:latin typeface="Cambria Math" pitchFamily="18" charset="0"/>
                <a:ea typeface="Cambria Math" pitchFamily="18" charset="0"/>
                <a:cs typeface="Times New Roman" pitchFamily="18" charset="0"/>
              </a:rPr>
              <a:t>R</a:t>
            </a:r>
            <a:r>
              <a:rPr lang="en-US" sz="1200" dirty="0" smtClean="0">
                <a:latin typeface="Times New Roman" pitchFamily="18" charset="0"/>
                <a:cs typeface="Times New Roman" pitchFamily="18" charset="0"/>
              </a:rPr>
              <a:t>, placed on the edges of the square.  The inverse problem is to infer the acoustic properties of the bricks, here depicted by the colors.  Although the overall pattern is spatially-variable, individual bricks are assumed to be homogeneous.</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collected</a:t>
            </a:r>
            <a:r>
              <a:rPr lang="en-US" baseline="0" dirty="0" smtClean="0"/>
              <a:t> along </a:t>
            </a:r>
            <a:r>
              <a:rPr lang="en-US" dirty="0" smtClean="0"/>
              <a:t>4 rows and 4 columns, so</a:t>
            </a:r>
            <a:r>
              <a:rPr lang="en-US" baseline="0" dirty="0" smtClean="0"/>
              <a:t> a total of N=8 data.</a:t>
            </a:r>
          </a:p>
          <a:p>
            <a:r>
              <a:rPr lang="en-US" baseline="0" dirty="0" smtClean="0"/>
              <a:t>16 bricks, so 16 model parameters.  Arrange them in a vector m </a:t>
            </a:r>
            <a:r>
              <a:rPr lang="en-US" baseline="0" dirty="0" err="1" smtClean="0"/>
              <a:t>rowwise</a:t>
            </a:r>
            <a:r>
              <a:rPr lang="en-US" baseline="0" dirty="0" smtClean="0"/>
              <a:t>,</a:t>
            </a:r>
          </a:p>
          <a:p>
            <a:r>
              <a:rPr lang="en-US" baseline="0" dirty="0" smtClean="0"/>
              <a:t>m = [ s1, s2, s3, s4, s5, s6, s7, … s16]</a:t>
            </a:r>
            <a:r>
              <a:rPr lang="en-US" baseline="30000" dirty="0" smtClean="0"/>
              <a:t>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Matrix version.  Lots of zeros in that matrix!</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bit</a:t>
            </a:r>
            <a:r>
              <a:rPr lang="en-US" baseline="0" dirty="0" smtClean="0"/>
              <a:t> brute force.  Perhaps a student could think of a better way.  Note that the 4x4 array</a:t>
            </a:r>
          </a:p>
          <a:p>
            <a:r>
              <a:rPr lang="en-US" baseline="0" dirty="0" smtClean="0"/>
              <a:t>of pixels is being “unfolded” into a vector using the formula </a:t>
            </a:r>
            <a:r>
              <a:rPr kumimoji="0" lang="en-US" sz="1200" b="1" i="0" u="none" strike="noStrike" cap="none" normalizeH="0" baseline="0" dirty="0" smtClean="0">
                <a:ln>
                  <a:noFill/>
                </a:ln>
                <a:solidFill>
                  <a:schemeClr val="tx1"/>
                </a:solidFill>
                <a:effectLst/>
                <a:latin typeface="Courier New" pitchFamily="49" charset="0"/>
                <a:cs typeface="Courier New" pitchFamily="49" charset="0"/>
              </a:rPr>
              <a:t>k = (i-1)*4 + j.</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X-ray</a:t>
            </a:r>
            <a:r>
              <a:rPr lang="en-US" sz="1200" baseline="0" dirty="0" smtClean="0">
                <a:latin typeface="Times New Roman" pitchFamily="18" charset="0"/>
                <a:cs typeface="Times New Roman" pitchFamily="18" charset="0"/>
              </a:rPr>
              <a:t> tomography.  Similar to acoustic tomography, but now use X-rays.  Also collect data at every angle (by rotating source &amp; receivers).</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Fig. 1.3.  (A) An idealized Computed Tomography (CT) medical scanner measures the x-ray absorption along lines (blue) passing through the body of the patient (orange). After a set of measurements are made, the source, </a:t>
            </a:r>
            <a:r>
              <a:rPr lang="en-US" sz="1200" i="1" dirty="0" smtClean="0">
                <a:latin typeface="Cambria Math" pitchFamily="18" charset="0"/>
                <a:ea typeface="Cambria Math" pitchFamily="18" charset="0"/>
                <a:cs typeface="Times New Roman" pitchFamily="18" charset="0"/>
              </a:rPr>
              <a:t>S</a:t>
            </a:r>
            <a:r>
              <a:rPr lang="en-US" sz="1200" dirty="0" smtClean="0">
                <a:latin typeface="Times New Roman" pitchFamily="18" charset="0"/>
                <a:cs typeface="Times New Roman" pitchFamily="18" charset="0"/>
              </a:rPr>
              <a:t>, and receivers, </a:t>
            </a:r>
            <a:r>
              <a:rPr lang="en-US" sz="1200" dirty="0" err="1" smtClean="0">
                <a:latin typeface="Cambria Math" pitchFamily="18" charset="0"/>
                <a:ea typeface="Cambria Math" pitchFamily="18" charset="0"/>
                <a:cs typeface="Times New Roman" pitchFamily="18" charset="0"/>
              </a:rPr>
              <a:t>R</a:t>
            </a:r>
            <a:r>
              <a:rPr lang="en-US" sz="1200" baseline="-25000" dirty="0" err="1" smtClean="0">
                <a:latin typeface="Cambria Math" pitchFamily="18" charset="0"/>
                <a:ea typeface="Cambria Math" pitchFamily="18" charset="0"/>
                <a:cs typeface="Times New Roman" pitchFamily="18" charset="0"/>
              </a:rPr>
              <a:t>i</a:t>
            </a:r>
            <a:r>
              <a:rPr lang="en-US" sz="1200" dirty="0" smtClean="0">
                <a:latin typeface="Times New Roman" pitchFamily="18" charset="0"/>
                <a:cs typeface="Times New Roman" pitchFamily="18" charset="0"/>
              </a:rPr>
              <a:t>, are rotated, and the measurements are repeated, so that data along many crisscrossing lines are collected.  The inverse problem is to determine the x-ray opacity as a function of position in the body. (B) Actual CT image of a patient infected with </a:t>
            </a:r>
            <a:r>
              <a:rPr lang="en-US" sz="1200" i="1" dirty="0" smtClean="0">
                <a:latin typeface="Times New Roman" pitchFamily="18" charset="0"/>
                <a:cs typeface="Times New Roman" pitchFamily="18" charset="0"/>
              </a:rPr>
              <a:t>Mycobacterium </a:t>
            </a:r>
            <a:r>
              <a:rPr lang="en-US" sz="1200" i="1" dirty="0" err="1" smtClean="0">
                <a:latin typeface="Times New Roman" pitchFamily="18" charset="0"/>
                <a:cs typeface="Times New Roman" pitchFamily="18" charset="0"/>
              </a:rPr>
              <a:t>genave</a:t>
            </a:r>
            <a:r>
              <a:rPr lang="en-US" sz="1200" dirty="0" err="1" smtClean="0">
                <a:latin typeface="Times New Roman" pitchFamily="18" charset="0"/>
                <a:cs typeface="Times New Roman" pitchFamily="18" charset="0"/>
              </a:rPr>
              <a:t>nse</a:t>
            </a:r>
            <a:r>
              <a:rPr lang="en-US" sz="1200" dirty="0" smtClean="0">
                <a:latin typeface="Times New Roman" pitchFamily="18" charset="0"/>
                <a:cs typeface="Times New Roman" pitchFamily="18" charset="0"/>
              </a:rPr>
              <a:t> (from de </a:t>
            </a:r>
            <a:r>
              <a:rPr lang="en-US" sz="1200" dirty="0" err="1" smtClean="0">
                <a:latin typeface="Times New Roman" pitchFamily="18" charset="0"/>
                <a:cs typeface="Times New Roman" pitchFamily="18" charset="0"/>
              </a:rPr>
              <a:t>Lastours</a:t>
            </a:r>
            <a:r>
              <a:rPr lang="en-US" sz="1200" dirty="0" smtClean="0">
                <a:latin typeface="Times New Roman" pitchFamily="18" charset="0"/>
                <a:cs typeface="Times New Roman" pitchFamily="18" charset="0"/>
              </a:rPr>
              <a:t> et al., 2008).</a:t>
            </a:r>
            <a:endParaRPr lang="en-US" sz="1200" baseline="-250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X-rays are absorbed at a rate that depends</a:t>
            </a:r>
            <a:r>
              <a:rPr lang="en-US" baseline="0" dirty="0" smtClean="0"/>
              <a:t> on the absorption coefficient c(</a:t>
            </a:r>
            <a:r>
              <a:rPr lang="en-US" baseline="0" dirty="0" err="1" smtClean="0"/>
              <a:t>x,y</a:t>
            </a:r>
            <a:r>
              <a:rPr lang="en-US" baseline="0" dirty="0" smtClean="0"/>
              <a:t>) in the body.</a:t>
            </a:r>
          </a:p>
          <a:p>
            <a:r>
              <a:rPr lang="en-US" baseline="0" dirty="0" smtClean="0"/>
              <a:t>The absorption coefficient is the model parameter, different organs have different coefficients.</a:t>
            </a:r>
          </a:p>
          <a:p>
            <a:r>
              <a:rPr lang="en-US" baseline="0" dirty="0" smtClean="0"/>
              <a:t>Note that it is a continuous variable; we’ll have to </a:t>
            </a:r>
            <a:r>
              <a:rPr lang="en-US" baseline="0" dirty="0" err="1" smtClean="0"/>
              <a:t>discretize</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Solve equation.  Tae</a:t>
            </a:r>
            <a:r>
              <a:rPr lang="en-US" baseline="0" dirty="0" smtClean="0"/>
              <a:t> logarithm.   </a:t>
            </a:r>
            <a:r>
              <a:rPr lang="en-US" baseline="0" dirty="0" err="1" smtClean="0"/>
              <a:t>Linearize</a:t>
            </a:r>
            <a:r>
              <a:rPr lang="en-US" baseline="0" dirty="0" smtClean="0"/>
              <a:t> </a:t>
            </a:r>
            <a:r>
              <a:rPr lang="en-US" baseline="0" dirty="0" err="1" smtClean="0"/>
              <a:t>l.h.s</a:t>
            </a:r>
            <a:r>
              <a:rPr lang="en-US" baseline="0" dirty="0" smtClean="0"/>
              <a:t>. by assuming that the amount of absorption is small.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Discretize</a:t>
            </a:r>
            <a:r>
              <a:rPr lang="en-US" dirty="0" smtClean="0"/>
              <a:t> </a:t>
            </a:r>
            <a:r>
              <a:rPr lang="en-US" dirty="0" err="1" smtClean="0"/>
              <a:t>absortion</a:t>
            </a:r>
            <a:r>
              <a:rPr lang="en-US" dirty="0" smtClean="0"/>
              <a:t> coefficient using pixels</a:t>
            </a:r>
            <a:r>
              <a:rPr lang="en-US" baseline="0" dirty="0" smtClean="0"/>
              <a:t> – tiny regions of constant absorption coefficient.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 what you measure;  model</a:t>
            </a:r>
            <a:r>
              <a:rPr lang="en-US" baseline="0" dirty="0" smtClean="0"/>
              <a:t> parameters = numbers that constitute knowledge, something distilled from data;  the quantitative model (or theory) is the link between the two.</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data kernel</a:t>
            </a:r>
            <a:r>
              <a:rPr lang="en-US" baseline="0" dirty="0" smtClean="0"/>
              <a:t> </a:t>
            </a:r>
            <a:r>
              <a:rPr lang="en-US" baseline="0" dirty="0" err="1" smtClean="0"/>
              <a:t>G</a:t>
            </a:r>
            <a:r>
              <a:rPr lang="en-US" baseline="-25000" dirty="0" err="1" smtClean="0"/>
              <a:t>ij</a:t>
            </a:r>
            <a:r>
              <a:rPr lang="en-US" baseline="0" dirty="0" smtClean="0"/>
              <a:t> = </a:t>
            </a:r>
            <a:r>
              <a:rPr lang="el-GR" baseline="0" dirty="0" smtClean="0">
                <a:latin typeface="Cambria Math"/>
                <a:ea typeface="Cambria Math"/>
              </a:rPr>
              <a:t>Δ</a:t>
            </a:r>
            <a:r>
              <a:rPr lang="en-US" baseline="0" dirty="0" err="1" smtClean="0"/>
              <a:t>s</a:t>
            </a:r>
            <a:r>
              <a:rPr lang="en-US" baseline="-25000" dirty="0" err="1" smtClean="0"/>
              <a:t>ij</a:t>
            </a:r>
            <a:r>
              <a:rPr lang="en-US" baseline="0" dirty="0" smtClean="0"/>
              <a:t>, that is the length of beam </a:t>
            </a:r>
            <a:r>
              <a:rPr lang="en-US" baseline="0" dirty="0" err="1" smtClean="0"/>
              <a:t>i</a:t>
            </a:r>
            <a:r>
              <a:rPr lang="en-US" baseline="0" dirty="0" smtClean="0"/>
              <a:t> in pixel j.</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Typically,</a:t>
            </a:r>
            <a:r>
              <a:rPr lang="en-US" baseline="0" dirty="0" smtClean="0"/>
              <a:t> d and m are very long vectors.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Sparse matrix: contains </a:t>
            </a:r>
            <a:r>
              <a:rPr lang="en-US" dirty="0" err="1" smtClean="0"/>
              <a:t>mosty</a:t>
            </a:r>
            <a:r>
              <a:rPr lang="en-US" baseline="0" dirty="0" smtClean="0"/>
              <a:t> zeros.  In this case, beam passes through roughly </a:t>
            </a:r>
            <a:r>
              <a:rPr lang="en-US" baseline="0" dirty="0" err="1" smtClean="0"/>
              <a:t>sqrt</a:t>
            </a:r>
            <a:r>
              <a:rPr lang="en-US" baseline="0" dirty="0" smtClean="0"/>
              <a:t>(M) pixels, so if</a:t>
            </a:r>
          </a:p>
          <a:p>
            <a:r>
              <a:rPr lang="en-US" baseline="0" dirty="0" smtClean="0"/>
              <a:t>M=1,000,000 then matrix is 999/1000 sparse.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routinely use sparse matrices when appropriate.  They must be explicitly defined,</a:t>
            </a:r>
          </a:p>
          <a:p>
            <a:r>
              <a:rPr lang="en-US" baseline="0" dirty="0" smtClean="0"/>
              <a:t>but otherwise they operate the same as ordinary matrices.  But they save on memory hugely.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Mossbauer spectrum:</a:t>
            </a:r>
            <a:r>
              <a:rPr lang="en-US" sz="1200" baseline="0" dirty="0" smtClean="0">
                <a:latin typeface="Times New Roman" pitchFamily="18" charset="0"/>
                <a:cs typeface="Times New Roman" pitchFamily="18" charset="0"/>
              </a:rPr>
              <a:t>  sum on absorption peaks.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Area of each peak diagnostic of amount of Fe in a particular atomic arrangement in the rock.</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2.4. Example of a Mossbauer spectroscopy experiment performed by the </a:t>
            </a:r>
            <a:r>
              <a:rPr lang="en-US" sz="1200" i="1" dirty="0" smtClean="0">
                <a:latin typeface="Times New Roman" pitchFamily="18" charset="0"/>
                <a:cs typeface="Times New Roman" pitchFamily="18" charset="0"/>
              </a:rPr>
              <a:t>Spirit</a:t>
            </a:r>
            <a:r>
              <a:rPr lang="en-US" sz="1200" dirty="0" smtClean="0">
                <a:latin typeface="Times New Roman" pitchFamily="18" charset="0"/>
                <a:cs typeface="Times New Roman" pitchFamily="18" charset="0"/>
              </a:rPr>
              <a:t> rover on Martian soil. (Red) Absorption peaks reflect the concentration of different iron-bearing minerals in the soil. The inverse problem is to determine the position and area of each peak, which can be used to determine the concentration of the minerals. (Blue) The sum of ten </a:t>
            </a:r>
            <a:r>
              <a:rPr lang="en-US" sz="1200" dirty="0" err="1" smtClean="0">
                <a:latin typeface="Times New Roman" pitchFamily="18" charset="0"/>
                <a:cs typeface="Times New Roman" pitchFamily="18" charset="0"/>
              </a:rPr>
              <a:t>Lorentzian</a:t>
            </a:r>
            <a:r>
              <a:rPr lang="en-US" sz="1200" dirty="0" smtClean="0">
                <a:latin typeface="Times New Roman" pitchFamily="18" charset="0"/>
                <a:cs typeface="Times New Roman" pitchFamily="18" charset="0"/>
              </a:rPr>
              <a:t> curves fit to the data.  Data courtesy of NASA and the University of Mainz.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gda01_??.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peak.  Note is</a:t>
            </a:r>
            <a:r>
              <a:rPr lang="en-US" baseline="0" dirty="0" smtClean="0"/>
              <a:t> upside down with respect to actual spectrum.</a:t>
            </a:r>
          </a:p>
          <a:p>
            <a:r>
              <a:rPr lang="en-US" baseline="0" dirty="0" smtClean="0"/>
              <a:t>M=3 model parameters per peak, area, width, position.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49</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Theory: spectrum is a sum of q peaks.</a:t>
            </a:r>
          </a:p>
          <a:p>
            <a:r>
              <a:rPr lang="en-US" dirty="0" smtClean="0"/>
              <a:t>M = 3*q.</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50</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Sediments</a:t>
            </a:r>
            <a:r>
              <a:rPr lang="en-US" sz="1200" baseline="0" dirty="0" smtClean="0">
                <a:latin typeface="Times New Roman" pitchFamily="18" charset="0"/>
                <a:cs typeface="Times New Roman" pitchFamily="18" charset="0"/>
              </a:rPr>
              <a:t> from different sources, S1, S2 flow into oceans, where they mix.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Sediments contain elements e1, e2, … so sediments on ocean floor are a mix of these elements.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1.5. Sediment on the floor of  this idealized ocean is a mixture of rocks eroded from several sources, </a:t>
            </a:r>
            <a:r>
              <a:rPr lang="en-US" sz="1200" i="1" dirty="0" err="1" smtClean="0">
                <a:latin typeface="Cambria Math" pitchFamily="18" charset="0"/>
                <a:ea typeface="Cambria Math" pitchFamily="18" charset="0"/>
                <a:cs typeface="Times New Roman" pitchFamily="18" charset="0"/>
              </a:rPr>
              <a:t>s</a:t>
            </a:r>
            <a:r>
              <a:rPr lang="en-US" sz="1200" baseline="-25000" dirty="0" err="1" smtClean="0">
                <a:latin typeface="Cambria Math" pitchFamily="18" charset="0"/>
                <a:ea typeface="Cambria Math" pitchFamily="18" charset="0"/>
                <a:cs typeface="Times New Roman" pitchFamily="18" charset="0"/>
              </a:rPr>
              <a:t>i</a:t>
            </a:r>
            <a:r>
              <a:rPr lang="en-US" sz="1200" dirty="0" smtClean="0">
                <a:latin typeface="Times New Roman" pitchFamily="18" charset="0"/>
                <a:cs typeface="Times New Roman" pitchFamily="18" charset="0"/>
              </a:rPr>
              <a:t>. The sources are characterized by chemical elements, </a:t>
            </a:r>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through </a:t>
            </a:r>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5</a:t>
            </a:r>
            <a:r>
              <a:rPr lang="en-US" sz="1200" dirty="0" smtClean="0">
                <a:latin typeface="Times New Roman" pitchFamily="18" charset="0"/>
                <a:cs typeface="Times New Roman" pitchFamily="18" charset="0"/>
              </a:rPr>
              <a:t>, depicted here with color bars. The chemical composition of the sediments is a simple mixture of the composition of the sources. The inverse problem is to determine the number and composition of sources from observations of the composition of the sediments.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gda01_??.</a:t>
            </a:r>
          </a:p>
        </p:txBody>
      </p:sp>
      <p:sp>
        <p:nvSpPr>
          <p:cNvPr id="4" name="Slide Number Placeholder 3"/>
          <p:cNvSpPr>
            <a:spLocks noGrp="1"/>
          </p:cNvSpPr>
          <p:nvPr>
            <p:ph type="sldNum" sz="quarter" idx="10"/>
          </p:nvPr>
        </p:nvSpPr>
        <p:spPr/>
        <p:txBody>
          <a:bodyPr/>
          <a:lstStyle/>
          <a:p>
            <a:fld id="{D53C374B-419C-4AF7-9E39-AC327B280661}" type="slidenum">
              <a:rPr lang="en-US" smtClean="0"/>
              <a:pPr/>
              <a:t>51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the class to contribute ideas.  Try to at least get them to realize that numeric</a:t>
            </a:r>
            <a:r>
              <a:rPr lang="en-US" baseline="0" dirty="0" smtClean="0"/>
              <a:t> values of model parameters is</a:t>
            </a:r>
          </a:p>
          <a:p>
            <a:r>
              <a:rPr lang="en-US" baseline="0" dirty="0" smtClean="0"/>
              <a:t>insufficient.  Need confidence intervals as well.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52</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Numeric values.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Examples:  You measure</a:t>
            </a:r>
            <a:r>
              <a:rPr lang="en-US" baseline="0" dirty="0" smtClean="0"/>
              <a:t> gravitational acceleration of, say a satellite in orbit about the planet; that’s the data.  You want to know the density of the planet; that the knowledge, summarize by a parameter such as density;  the two are linked by the physics of gravitation; that’s </a:t>
            </a:r>
            <a:r>
              <a:rPr lang="en-US" baseline="0" dirty="0" err="1" smtClean="0"/>
              <a:t>th</a:t>
            </a:r>
            <a:r>
              <a:rPr lang="en-US" baseline="0" dirty="0" smtClean="0"/>
              <a:t> </a:t>
            </a:r>
            <a:r>
              <a:rPr lang="en-US" baseline="0" dirty="0" err="1" smtClean="0"/>
              <a:t>equantitative</a:t>
            </a:r>
            <a:r>
              <a:rPr lang="en-US" baseline="0" dirty="0" smtClean="0"/>
              <a:t> model or theory.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Numeric values with confidence</a:t>
            </a:r>
            <a:r>
              <a:rPr lang="en-US" baseline="0" dirty="0" smtClean="0"/>
              <a:t> intervals much more meaningful.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Could go with entire</a:t>
            </a:r>
            <a:r>
              <a:rPr lang="en-US" baseline="0" dirty="0" smtClean="0"/>
              <a:t> </a:t>
            </a:r>
            <a:r>
              <a:rPr lang="en-US" baseline="0" dirty="0" err="1" smtClean="0"/>
              <a:t>probabiity</a:t>
            </a:r>
            <a:r>
              <a:rPr lang="en-US" baseline="0" dirty="0" smtClean="0"/>
              <a:t> density function.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55</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But in</a:t>
            </a:r>
            <a:r>
              <a:rPr lang="en-US" sz="1200" baseline="0" dirty="0" smtClean="0">
                <a:latin typeface="Times New Roman" pitchFamily="18" charset="0"/>
                <a:cs typeface="Times New Roman" pitchFamily="18" charset="0"/>
              </a:rPr>
              <a:t> simple cases it has similar info to a value and a confidence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An in complicated cases means little.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Only in intermediate cases does it add information.</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1.6.   Three hypothetical probability density functions for a model parameter, </a:t>
            </a:r>
            <a:r>
              <a:rPr lang="en-US" sz="1200" i="1" dirty="0" smtClean="0">
                <a:latin typeface="Cambria Math" pitchFamily="18" charset="0"/>
                <a:ea typeface="Cambria Math" pitchFamily="18" charset="0"/>
                <a:cs typeface="Times New Roman" pitchFamily="18" charset="0"/>
              </a:rPr>
              <a:t>m</a:t>
            </a:r>
            <a:r>
              <a:rPr lang="en-US" sz="1200" dirty="0" smtClean="0">
                <a:latin typeface="Times New Roman" pitchFamily="18" charset="0"/>
                <a:cs typeface="Times New Roman" pitchFamily="18" charset="0"/>
              </a:rPr>
              <a:t>. (A) The first is so simple that its properties can be summarized by its central position, at </a:t>
            </a:r>
            <a:r>
              <a:rPr lang="en-US" sz="1200" i="1" dirty="0" smtClean="0">
                <a:latin typeface="Cambria Math" pitchFamily="18" charset="0"/>
                <a:ea typeface="Cambria Math" pitchFamily="18" charset="0"/>
                <a:cs typeface="Times New Roman" pitchFamily="18" charset="0"/>
              </a:rPr>
              <a:t>m=5</a:t>
            </a:r>
            <a:r>
              <a:rPr lang="en-US" sz="1200" dirty="0" smtClean="0">
                <a:latin typeface="Times New Roman" pitchFamily="18" charset="0"/>
                <a:cs typeface="Times New Roman" pitchFamily="18" charset="0"/>
              </a:rPr>
              <a:t>, and the width of its peak. (B) The second implies that the model parameter has two probable ranges of values, one near </a:t>
            </a:r>
            <a:r>
              <a:rPr lang="en-US" sz="1200" i="1" dirty="0" smtClean="0">
                <a:latin typeface="Cambria Math" pitchFamily="18" charset="0"/>
                <a:ea typeface="Cambria Math" pitchFamily="18" charset="0"/>
                <a:cs typeface="Times New Roman" pitchFamily="18" charset="0"/>
              </a:rPr>
              <a:t>m=3</a:t>
            </a:r>
            <a:r>
              <a:rPr lang="en-US" sz="1200" dirty="0" smtClean="0">
                <a:latin typeface="Times New Roman" pitchFamily="18" charset="0"/>
                <a:cs typeface="Times New Roman" pitchFamily="18" charset="0"/>
              </a:rPr>
              <a:t> and the other near </a:t>
            </a:r>
            <a:r>
              <a:rPr lang="en-US" sz="1200" i="1" dirty="0" smtClean="0">
                <a:latin typeface="Cambria Math" pitchFamily="18" charset="0"/>
                <a:ea typeface="Cambria Math" pitchFamily="18" charset="0"/>
                <a:cs typeface="Times New Roman" pitchFamily="18" charset="0"/>
              </a:rPr>
              <a:t>m=8</a:t>
            </a:r>
            <a:r>
              <a:rPr lang="en-US" sz="1200" dirty="0" smtClean="0">
                <a:latin typeface="Times New Roman" pitchFamily="18" charset="0"/>
                <a:cs typeface="Times New Roman" pitchFamily="18" charset="0"/>
              </a:rPr>
              <a:t>.  (C) The third is so complicated that it provides no easily interpretable information about the model parameter.</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56</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a localized</a:t>
            </a:r>
            <a:r>
              <a:rPr lang="en-US" baseline="0" dirty="0" smtClean="0"/>
              <a:t> average has a much smaller confidence interval than any of the individual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57</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a:t>
            </a:r>
            <a:r>
              <a:rPr lang="en-US" baseline="0" dirty="0" smtClean="0"/>
              <a:t> class to think of cases where an average might be useful.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58</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continuous </a:t>
            </a:r>
            <a:r>
              <a:rPr lang="en-US" baseline="0" dirty="0" smtClean="0"/>
              <a:t>variable m(x) has an “infinite number of points”.  We can’t determine each of them.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59</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we can determine the</a:t>
            </a:r>
            <a:r>
              <a:rPr lang="en-US" baseline="0" dirty="0" smtClean="0"/>
              <a:t> average value of m(x) centered about a given point, such as x=10.</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60</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weights, (…, 0.0, 0.2, 0.6, 0.2, 0.0, …), might be considered a discrete approximation of a triangular weighting function.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Lingo:  Forward theory starts with estimates of the model</a:t>
            </a:r>
            <a:r>
              <a:rPr lang="en-US" baseline="0" dirty="0" smtClean="0"/>
              <a:t> parameters and predicts the observations.</a:t>
            </a:r>
          </a:p>
          <a:p>
            <a:r>
              <a:rPr lang="en-US" baseline="0" dirty="0" smtClean="0"/>
              <a:t>Inverse Theory starts with observations and make estimates of the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Suppose you knew the true values of the model parameters. The </a:t>
            </a:r>
            <a:r>
              <a:rPr lang="en-US" baseline="0" dirty="0" smtClean="0"/>
              <a:t>data predicted by them is never equal to the observed data, die to observational error.</a:t>
            </a:r>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Consequently, the estimates of the model parameters are never</a:t>
            </a:r>
            <a:r>
              <a:rPr lang="en-US" baseline="0" dirty="0" smtClean="0"/>
              <a:t> equal to their true values.  Error has propagated through</a:t>
            </a:r>
          </a:p>
          <a:p>
            <a:r>
              <a:rPr lang="en-US" baseline="0" dirty="0" smtClean="0"/>
              <a:t>the solution process.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a:t>
            </a:r>
            <a:r>
              <a:rPr lang="en-US" baseline="0" dirty="0" smtClean="0"/>
              <a:t> analysis must be prepared to deal with noise.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9/10/14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9/10/14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9/10/14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9/10/14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9/10/14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9/10/14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772400" cy="3429000"/>
          </a:xfrm>
        </p:spPr>
        <p:txBody>
          <a:bodyPr>
            <a:normAutofit/>
          </a:bodyPr>
          <a:lstStyle/>
          <a:p>
            <a:r>
              <a:rPr lang="en-US" dirty="0" smtClean="0">
                <a:latin typeface="Times New Roman" pitchFamily="18" charset="0"/>
                <a:cs typeface="Times New Roman" pitchFamily="18" charset="0"/>
              </a:rPr>
              <a:t>Lecture 1</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Describing Inverse Problems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3352800" y="9144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41148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29000" y="1600200"/>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8" name="TextBox 7"/>
          <p:cNvSpPr txBox="1"/>
          <p:nvPr/>
        </p:nvSpPr>
        <p:spPr>
          <a:xfrm>
            <a:off x="3505200" y="4876801"/>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11" name="TextBox 10"/>
          <p:cNvSpPr txBox="1"/>
          <p:nvPr/>
        </p:nvSpPr>
        <p:spPr>
          <a:xfrm>
            <a:off x="914400" y="1524000"/>
            <a:ext cx="12954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true</a:t>
            </a:r>
            <a:endParaRPr lang="en-US" sz="4000" baseline="30000" dirty="0">
              <a:latin typeface="Cambria Math" pitchFamily="18" charset="0"/>
              <a:ea typeface="Cambria Math" pitchFamily="18" charset="0"/>
              <a:cs typeface="Times New Roman" pitchFamily="18" charset="0"/>
            </a:endParaRPr>
          </a:p>
        </p:txBody>
      </p:sp>
      <p:sp>
        <p:nvSpPr>
          <p:cNvPr id="12" name="TextBox 11"/>
          <p:cNvSpPr txBox="1"/>
          <p:nvPr/>
        </p:nvSpPr>
        <p:spPr>
          <a:xfrm>
            <a:off x="6477000" y="1524000"/>
            <a:ext cx="19050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d</a:t>
            </a:r>
            <a:r>
              <a:rPr lang="en-US" sz="4000" baseline="30000" dirty="0" err="1" smtClean="0">
                <a:latin typeface="Cambria Math" pitchFamily="18" charset="0"/>
                <a:ea typeface="Cambria Math" pitchFamily="18" charset="0"/>
                <a:cs typeface="Times New Roman" pitchFamily="18" charset="0"/>
              </a:rPr>
              <a:t>pre</a:t>
            </a:r>
            <a:endParaRPr lang="en-US" sz="4000" baseline="30000" dirty="0">
              <a:latin typeface="Cambria Math" pitchFamily="18" charset="0"/>
              <a:ea typeface="Cambria Math" pitchFamily="18" charset="0"/>
              <a:cs typeface="Times New Roman" pitchFamily="18" charset="0"/>
            </a:endParaRPr>
          </a:p>
        </p:txBody>
      </p:sp>
      <p:sp>
        <p:nvSpPr>
          <p:cNvPr id="13" name="Right Arrow 12"/>
          <p:cNvSpPr/>
          <p:nvPr/>
        </p:nvSpPr>
        <p:spPr>
          <a:xfrm>
            <a:off x="27432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8674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453808" y="4777408"/>
            <a:ext cx="1905000" cy="707886"/>
          </a:xfrm>
          <a:prstGeom prst="rect">
            <a:avLst/>
          </a:prstGeom>
          <a:noFill/>
        </p:spPr>
        <p:txBody>
          <a:bodyPr wrap="square" rtlCol="0">
            <a:spAutoFit/>
          </a:bodyPr>
          <a:lstStyle/>
          <a:p>
            <a:r>
              <a:rPr lang="en-US" sz="4000" b="1" dirty="0" smtClean="0">
                <a:latin typeface="Cambria Math" pitchFamily="18" charset="0"/>
                <a:ea typeface="Cambria Math" pitchFamily="18" charset="0"/>
                <a:cs typeface="Times New Roman" pitchFamily="18" charset="0"/>
              </a:rPr>
              <a:t>d</a:t>
            </a:r>
            <a:r>
              <a:rPr lang="en-US" sz="4000" baseline="30000" dirty="0" smtClean="0">
                <a:latin typeface="Cambria Math" pitchFamily="18" charset="0"/>
                <a:ea typeface="Cambria Math" pitchFamily="18" charset="0"/>
                <a:cs typeface="Times New Roman" pitchFamily="18" charset="0"/>
              </a:rPr>
              <a:t>obs</a:t>
            </a:r>
            <a:endParaRPr lang="en-US" sz="4000" baseline="30000" dirty="0">
              <a:latin typeface="Cambria Math" pitchFamily="18" charset="0"/>
              <a:ea typeface="Cambria Math" pitchFamily="18" charset="0"/>
              <a:cs typeface="Times New Roman" pitchFamily="18" charset="0"/>
            </a:endParaRPr>
          </a:p>
        </p:txBody>
      </p:sp>
      <p:sp>
        <p:nvSpPr>
          <p:cNvPr id="17" name="Right Arrow 16"/>
          <p:cNvSpPr/>
          <p:nvPr/>
        </p:nvSpPr>
        <p:spPr>
          <a:xfrm flipH="1">
            <a:off x="27432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flipH="1">
            <a:off x="58674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48400" y="12954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48400" y="44958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943600" y="2870537"/>
            <a:ext cx="1143000" cy="1015663"/>
          </a:xfrm>
          <a:prstGeom prst="rect">
            <a:avLst/>
          </a:prstGeom>
          <a:noFill/>
        </p:spPr>
        <p:txBody>
          <a:bodyPr wrap="square" rtlCol="0">
            <a:spAutoFit/>
          </a:bodyPr>
          <a:lstStyle/>
          <a:p>
            <a:r>
              <a:rPr lang="en-US" sz="6000" dirty="0" smtClean="0">
                <a:solidFill>
                  <a:srgbClr val="FF0000"/>
                </a:solidFill>
                <a:latin typeface="Cambria Math" pitchFamily="18" charset="0"/>
                <a:ea typeface="Cambria Math" pitchFamily="18" charset="0"/>
                <a:cs typeface="Times New Roman"/>
              </a:rPr>
              <a:t>≠</a:t>
            </a:r>
            <a:endParaRPr lang="en-US" sz="6000" dirty="0">
              <a:solidFill>
                <a:srgbClr val="FF0000"/>
              </a:solidFill>
              <a:latin typeface="Cambria Math" pitchFamily="18" charset="0"/>
              <a:ea typeface="Cambria Math" pitchFamily="18" charset="0"/>
              <a:cs typeface="Times New Roman" pitchFamily="18" charset="0"/>
            </a:endParaRPr>
          </a:p>
        </p:txBody>
      </p:sp>
      <p:sp>
        <p:nvSpPr>
          <p:cNvPr id="22" name="TextBox 21"/>
          <p:cNvSpPr txBox="1"/>
          <p:nvPr/>
        </p:nvSpPr>
        <p:spPr>
          <a:xfrm>
            <a:off x="914400" y="4778514"/>
            <a:ext cx="12954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est</a:t>
            </a:r>
            <a:endParaRPr lang="en-US" sz="4000" baseline="30000" dirty="0">
              <a:latin typeface="Cambria Math" pitchFamily="18" charset="0"/>
              <a:ea typeface="Cambria Math" pitchFamily="18" charset="0"/>
              <a:cs typeface="Times New Roman" pitchFamily="18" charset="0"/>
            </a:endParaRPr>
          </a:p>
        </p:txBody>
      </p:sp>
      <p:sp>
        <p:nvSpPr>
          <p:cNvPr id="23" name="TextBox 22"/>
          <p:cNvSpPr txBox="1"/>
          <p:nvPr/>
        </p:nvSpPr>
        <p:spPr>
          <a:xfrm>
            <a:off x="6629400" y="2667000"/>
            <a:ext cx="2362200" cy="1384995"/>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due to observational error</a:t>
            </a:r>
            <a:endParaRPr lang="en-US" sz="2800" dirty="0">
              <a:solidFill>
                <a:srgbClr val="FF0000"/>
              </a:solidFill>
              <a:latin typeface="Times New Roman" pitchFamily="18" charset="0"/>
              <a:cs typeface="Times New Roman" pitchFamily="18" charset="0"/>
            </a:endParaRPr>
          </a:p>
        </p:txBody>
      </p:sp>
      <p:sp>
        <p:nvSpPr>
          <p:cNvPr id="24" name="Oval 23"/>
          <p:cNvSpPr/>
          <p:nvPr/>
        </p:nvSpPr>
        <p:spPr>
          <a:xfrm>
            <a:off x="533400" y="12954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33400" y="44958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8600" y="2870537"/>
            <a:ext cx="1143000" cy="1015663"/>
          </a:xfrm>
          <a:prstGeom prst="rect">
            <a:avLst/>
          </a:prstGeom>
          <a:noFill/>
        </p:spPr>
        <p:txBody>
          <a:bodyPr wrap="square" rtlCol="0">
            <a:spAutoFit/>
          </a:bodyPr>
          <a:lstStyle/>
          <a:p>
            <a:r>
              <a:rPr lang="en-US" sz="6000" dirty="0" smtClean="0">
                <a:solidFill>
                  <a:srgbClr val="FF0000"/>
                </a:solidFill>
                <a:latin typeface="Cambria Math" pitchFamily="18" charset="0"/>
                <a:ea typeface="Cambria Math" pitchFamily="18" charset="0"/>
                <a:cs typeface="Times New Roman"/>
              </a:rPr>
              <a:t>≠</a:t>
            </a:r>
            <a:endParaRPr lang="en-US" sz="6000" dirty="0">
              <a:solidFill>
                <a:srgbClr val="FF0000"/>
              </a:solidFill>
              <a:latin typeface="Cambria Math" pitchFamily="18" charset="0"/>
              <a:ea typeface="Cambria Math" pitchFamily="18" charset="0"/>
              <a:cs typeface="Times New Roman" pitchFamily="18" charset="0"/>
            </a:endParaRPr>
          </a:p>
        </p:txBody>
      </p:sp>
      <p:sp>
        <p:nvSpPr>
          <p:cNvPr id="27" name="TextBox 26"/>
          <p:cNvSpPr txBox="1"/>
          <p:nvPr/>
        </p:nvSpPr>
        <p:spPr>
          <a:xfrm>
            <a:off x="914400" y="2855893"/>
            <a:ext cx="2362200" cy="954107"/>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due to error propagation</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228600" y="1905000"/>
            <a:ext cx="8610600" cy="2743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smtClean="0">
                <a:latin typeface="Times New Roman" pitchFamily="18" charset="0"/>
                <a:ea typeface="+mj-ea"/>
                <a:cs typeface="Times New Roman" pitchFamily="18" charset="0"/>
              </a:rPr>
              <a:t>Understanding the effects of</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observational</a:t>
            </a:r>
            <a:r>
              <a:rPr kumimoji="0" lang="en-US" sz="4000" b="0" i="1"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error</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aseline="0" dirty="0" smtClean="0">
                <a:latin typeface="Times New Roman" pitchFamily="18" charset="0"/>
                <a:ea typeface="+mj-ea"/>
                <a:cs typeface="Times New Roman" pitchFamily="18" charset="0"/>
              </a:rPr>
              <a:t>is central</a:t>
            </a:r>
            <a:r>
              <a:rPr lang="en-US" sz="4000" dirty="0" smtClean="0">
                <a:latin typeface="Times New Roman" pitchFamily="18" charset="0"/>
                <a:ea typeface="+mj-ea"/>
                <a:cs typeface="Times New Roman" pitchFamily="18" charset="0"/>
              </a:rPr>
              <a:t> to Inverse Theory</a:t>
            </a:r>
            <a:endParaRPr kumimoji="0" lang="en-US" sz="40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581400"/>
          </a:xfrm>
        </p:spPr>
        <p:txBody>
          <a:bodyPr>
            <a:normAutofit/>
          </a:bodyPr>
          <a:lstStyle/>
          <a:p>
            <a:r>
              <a:rPr lang="en-US" dirty="0" smtClean="0">
                <a:latin typeface="Times New Roman" pitchFamily="18" charset="0"/>
                <a:cs typeface="Times New Roman" pitchFamily="18" charset="0"/>
              </a:rPr>
              <a:t>Part 2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types of quantitative models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(or </a:t>
            </a:r>
            <a:r>
              <a:rPr lang="en-US" i="1" dirty="0" smtClean="0">
                <a:latin typeface="Times New Roman" pitchFamily="18" charset="0"/>
                <a:cs typeface="Times New Roman" pitchFamily="18" charset="0"/>
              </a:rPr>
              <a:t>theories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 Implicit Theory</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133600" y="3429000"/>
            <a:ext cx="5029200" cy="1905000"/>
          </a:xfrm>
          <a:prstGeom prst="rect">
            <a:avLst/>
          </a:prstGeom>
          <a:noFill/>
          <a:ln w="9525">
            <a:noFill/>
            <a:miter lim="800000"/>
            <a:headEnd/>
            <a:tailEnd/>
          </a:ln>
        </p:spPr>
      </p:pic>
      <p:sp>
        <p:nvSpPr>
          <p:cNvPr id="5" name="Title 1"/>
          <p:cNvSpPr txBox="1">
            <a:spLocks/>
          </p:cNvSpPr>
          <p:nvPr/>
        </p:nvSpPr>
        <p:spPr>
          <a:xfrm>
            <a:off x="228600" y="19050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2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relationships between the data and the model are known</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874"/>
            <a:ext cx="8229600" cy="1143000"/>
          </a:xfrm>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5" name="Title 1"/>
          <p:cNvSpPr txBox="1">
            <a:spLocks/>
          </p:cNvSpPr>
          <p:nvPr/>
        </p:nvSpPr>
        <p:spPr>
          <a:xfrm>
            <a:off x="228600" y="1427928"/>
            <a:ext cx="8610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mass = density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length</a:t>
            </a:r>
            <a:r>
              <a:rPr lang="en-US" sz="2800" dirty="0" smtClean="0">
                <a:latin typeface="Cambria Math"/>
                <a:ea typeface="Cambria Math"/>
                <a:cs typeface="Times New Roman"/>
              </a:rPr>
              <a:t> ⨉ width ⨉  height</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grpSp>
        <p:nvGrpSpPr>
          <p:cNvPr id="16" name="Group 15"/>
          <p:cNvGrpSpPr/>
          <p:nvPr/>
        </p:nvGrpSpPr>
        <p:grpSpPr>
          <a:xfrm>
            <a:off x="2895600" y="4343400"/>
            <a:ext cx="3124200" cy="1066800"/>
            <a:chOff x="3200400" y="4343400"/>
            <a:chExt cx="3124200" cy="1066800"/>
          </a:xfrm>
        </p:grpSpPr>
        <p:sp>
          <p:nvSpPr>
            <p:cNvPr id="12" name="Rectangle 11"/>
            <p:cNvSpPr/>
            <p:nvPr/>
          </p:nvSpPr>
          <p:spPr>
            <a:xfrm>
              <a:off x="3200400" y="4724400"/>
              <a:ext cx="3124200" cy="685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95800" y="4419600"/>
              <a:ext cx="533400" cy="3048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429000" y="4343400"/>
              <a:ext cx="2667000" cy="76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533900" y="4827104"/>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p:cNvCxnSpPr/>
          <p:nvPr/>
        </p:nvCxnSpPr>
        <p:spPr>
          <a:xfrm flipV="1">
            <a:off x="4448175" y="4910138"/>
            <a:ext cx="180975" cy="152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733800" y="3326296"/>
            <a:ext cx="1447800" cy="99060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4605132" y="4495800"/>
            <a:ext cx="609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M</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2" name="Title 1"/>
          <p:cNvSpPr txBox="1">
            <a:spLocks/>
          </p:cNvSpPr>
          <p:nvPr/>
        </p:nvSpPr>
        <p:spPr>
          <a:xfrm>
            <a:off x="5105400" y="3352800"/>
            <a:ext cx="609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H</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3" name="Title 1"/>
          <p:cNvSpPr txBox="1">
            <a:spLocks/>
          </p:cNvSpPr>
          <p:nvPr/>
        </p:nvSpPr>
        <p:spPr>
          <a:xfrm>
            <a:off x="381000" y="1931504"/>
            <a:ext cx="8610600" cy="762000"/>
          </a:xfrm>
          <a:prstGeom prst="rect">
            <a:avLst/>
          </a:prstGeom>
        </p:spPr>
        <p:txBody>
          <a:bodyPr vert="horz" lIns="91440" tIns="45720" rIns="91440" bIns="45720" rtlCol="0" anchor="ctr">
            <a:normAutofit/>
          </a:bodyPr>
          <a:lstStyle/>
          <a:p>
            <a:pPr lvl="0" algn="ctr">
              <a:spcBef>
                <a:spcPct val="0"/>
              </a:spcBef>
              <a:defRPr/>
            </a:pPr>
            <a:r>
              <a:rPr lang="en-US" sz="2800" dirty="0" smtClean="0">
                <a:latin typeface="Cambria Math" pitchFamily="18" charset="0"/>
                <a:ea typeface="Cambria Math" pitchFamily="18" charset="0"/>
                <a:cs typeface="Times New Roman" pitchFamily="18" charset="0"/>
              </a:rPr>
              <a:t>M </a:t>
            </a:r>
            <a:r>
              <a:rPr lang="en-US" sz="2800" noProof="0" dirty="0" smtClean="0">
                <a:latin typeface="Cambria Math" pitchFamily="18" charset="0"/>
                <a:ea typeface="Cambria Math" pitchFamily="18" charset="0"/>
                <a:cs typeface="Times New Roman" pitchFamily="18" charset="0"/>
              </a:rPr>
              <a:t>= </a:t>
            </a:r>
            <a:r>
              <a:rPr lang="el-GR" sz="2800" noProof="0" dirty="0" smtClean="0">
                <a:latin typeface="Cambria Math"/>
                <a:ea typeface="Cambria Math"/>
                <a:cs typeface="Times New Roman" pitchFamily="18" charset="0"/>
              </a:rPr>
              <a:t>ρ</a:t>
            </a:r>
            <a:r>
              <a:rPr lang="en-US" sz="2800" noProof="0" dirty="0" smtClean="0">
                <a:latin typeface="Cambria Math" pitchFamily="18" charset="0"/>
                <a:ea typeface="Cambria Math" pitchFamily="18" charset="0"/>
                <a:cs typeface="Times New Roman" pitchFamily="18" charset="0"/>
              </a:rPr>
              <a:t>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L</a:t>
            </a:r>
            <a:r>
              <a:rPr lang="en-US" sz="2800" dirty="0" smtClean="0">
                <a:latin typeface="Cambria Math"/>
                <a:ea typeface="Cambria Math"/>
                <a:cs typeface="Times New Roman"/>
              </a:rPr>
              <a:t> ⨉ W ⨉  H</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4" name="Title 1"/>
          <p:cNvSpPr txBox="1">
            <a:spLocks/>
          </p:cNvSpPr>
          <p:nvPr/>
        </p:nvSpPr>
        <p:spPr>
          <a:xfrm>
            <a:off x="4191000" y="2743200"/>
            <a:ext cx="609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L</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5" name="Rectangle 24"/>
          <p:cNvSpPr/>
          <p:nvPr/>
        </p:nvSpPr>
        <p:spPr>
          <a:xfrm>
            <a:off x="4280452" y="3478696"/>
            <a:ext cx="402674" cy="584775"/>
          </a:xfrm>
          <a:prstGeom prst="rect">
            <a:avLst/>
          </a:prstGeom>
        </p:spPr>
        <p:txBody>
          <a:bodyPr wrap="none">
            <a:spAutoFit/>
          </a:bodyPr>
          <a:lstStyle/>
          <a:p>
            <a:r>
              <a:rPr lang="el-GR" sz="3200" dirty="0" smtClean="0">
                <a:latin typeface="Cambria Math"/>
                <a:ea typeface="Cambria Math"/>
                <a:cs typeface="Times New Roman" pitchFamily="18" charset="0"/>
              </a:rPr>
              <a:t>ρ</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228600" y="990600"/>
            <a:ext cx="8610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Cambria Math" pitchFamily="18" charset="0"/>
                <a:ea typeface="Cambria Math" pitchFamily="18" charset="0"/>
                <a:cs typeface="Times New Roman" pitchFamily="18" charset="0"/>
              </a:rPr>
              <a:t>weight = density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volume</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6" name="Title 1"/>
          <p:cNvSpPr txBox="1">
            <a:spLocks/>
          </p:cNvSpPr>
          <p:nvPr/>
        </p:nvSpPr>
        <p:spPr>
          <a:xfrm>
            <a:off x="1295400" y="1924872"/>
            <a:ext cx="3177208" cy="2362200"/>
          </a:xfrm>
          <a:prstGeom prst="rect">
            <a:avLst/>
          </a:prstGeom>
        </p:spPr>
        <p:txBody>
          <a:bodyPr vert="horz" lIns="91440" tIns="45720" rIns="91440" bIns="45720" rtlCol="0" anchor="ctr">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Cambria Math" pitchFamily="18" charset="0"/>
                <a:cs typeface="Times New Roman" pitchFamily="18" charset="0"/>
              </a:rPr>
              <a:t>measure</a:t>
            </a:r>
          </a:p>
          <a:p>
            <a:pPr lvl="0">
              <a:spcBef>
                <a:spcPct val="0"/>
              </a:spcBef>
              <a:defRPr/>
            </a:pPr>
            <a:r>
              <a:rPr lang="en-US" sz="2800" dirty="0">
                <a:latin typeface="Times New Roman" pitchFamily="18" charset="0"/>
                <a:ea typeface="Cambria Math" pitchFamily="18" charset="0"/>
                <a:cs typeface="Times New Roman" pitchFamily="18" charset="0"/>
              </a:rPr>
              <a:t>	</a:t>
            </a:r>
            <a:r>
              <a:rPr lang="en-US" sz="2800" dirty="0" smtClean="0">
                <a:latin typeface="Times New Roman" pitchFamily="18" charset="0"/>
                <a:ea typeface="Cambria Math" pitchFamily="18" charset="0"/>
                <a:cs typeface="Times New Roman" pitchFamily="18" charset="0"/>
              </a:rPr>
              <a:t>mass,</a:t>
            </a:r>
            <a:r>
              <a:rPr lang="en-US" sz="2800" i="1" dirty="0" smtClean="0">
                <a:latin typeface="Cambria Math" pitchFamily="18" charset="0"/>
                <a:ea typeface="Cambria Math" pitchFamily="18" charset="0"/>
                <a:cs typeface="Times New Roman" pitchFamily="18" charset="0"/>
              </a:rPr>
              <a:t> d</a:t>
            </a:r>
            <a:r>
              <a:rPr lang="en-US" sz="2800" i="1" baseline="-25000" dirty="0" smtClean="0">
                <a:latin typeface="Cambria Math" pitchFamily="18" charset="0"/>
                <a:ea typeface="Cambria Math" pitchFamily="18" charset="0"/>
                <a:cs typeface="Times New Roman" pitchFamily="18" charset="0"/>
              </a:rPr>
              <a:t>1</a:t>
            </a:r>
          </a:p>
          <a:p>
            <a:pPr lvl="0">
              <a:spcBef>
                <a:spcPct val="0"/>
              </a:spcBef>
              <a:defRPr/>
            </a:pPr>
            <a:r>
              <a:rPr lang="en-US" sz="2800" noProof="0" dirty="0">
                <a:latin typeface="Times New Roman" pitchFamily="18" charset="0"/>
                <a:ea typeface="Cambria Math" pitchFamily="18" charset="0"/>
                <a:cs typeface="Times New Roman" pitchFamily="18" charset="0"/>
              </a:rPr>
              <a:t>	</a:t>
            </a:r>
            <a:r>
              <a:rPr lang="en-US" sz="2800" noProof="0" dirty="0" smtClean="0">
                <a:latin typeface="Times New Roman" pitchFamily="18" charset="0"/>
                <a:ea typeface="Cambria Math" pitchFamily="18" charset="0"/>
                <a:cs typeface="Times New Roman" pitchFamily="18" charset="0"/>
              </a:rPr>
              <a:t>size,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2</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3</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4</a:t>
            </a:r>
            <a:r>
              <a:rPr lang="en-US" sz="2800" dirty="0" smtClean="0">
                <a:latin typeface="Times New Roman" pitchFamily="18" charset="0"/>
                <a:ea typeface="Cambria Math" pitchFamily="18" charset="0"/>
                <a:cs typeface="Times New Roman" pitchFamily="18" charset="0"/>
              </a:rPr>
              <a:t>,</a:t>
            </a: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Cambria Math" pitchFamily="18" charset="0"/>
                <a:cs typeface="Times New Roman" pitchFamily="18" charset="0"/>
              </a:rPr>
              <a:t>want to know</a:t>
            </a:r>
          </a:p>
          <a:p>
            <a:pPr lvl="0">
              <a:spcBef>
                <a:spcPct val="0"/>
              </a:spcBef>
            </a:pPr>
            <a:r>
              <a:rPr lang="en-US" sz="2800" noProof="0" dirty="0">
                <a:latin typeface="Times New Roman" pitchFamily="18" charset="0"/>
                <a:ea typeface="Cambria Math" pitchFamily="18" charset="0"/>
                <a:cs typeface="Times New Roman" pitchFamily="18" charset="0"/>
              </a:rPr>
              <a:t>	</a:t>
            </a:r>
            <a:r>
              <a:rPr lang="en-US" sz="2800" noProof="0" dirty="0" smtClean="0">
                <a:latin typeface="Times New Roman" pitchFamily="18" charset="0"/>
                <a:ea typeface="Cambria Math" pitchFamily="18" charset="0"/>
                <a:cs typeface="Times New Roman" pitchFamily="18" charset="0"/>
              </a:rPr>
              <a:t>density, </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Times New Roman" pitchFamily="18" charset="0"/>
                <a:ea typeface="Cambria Math" pitchFamily="18" charset="0"/>
                <a:cs typeface="Times New Roman" pitchFamily="18" charset="0"/>
              </a:rPr>
              <a:t> </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132520" y="4267200"/>
            <a:ext cx="8610600" cy="762000"/>
          </a:xfrm>
          <a:prstGeom prst="rect">
            <a:avLst/>
          </a:prstGeom>
        </p:spPr>
        <p:txBody>
          <a:bodyPr vert="horz" lIns="91440" tIns="45720" rIns="91440" bIns="45720" rtlCol="0" anchor="ctr">
            <a:normAutofit/>
          </a:bodyPr>
          <a:lstStyle/>
          <a:p>
            <a:pPr lvl="0" algn="ctr">
              <a:spcBef>
                <a:spcPct val="0"/>
              </a:spcBef>
            </a:pP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Cambria Math" pitchFamily="18" charset="0"/>
                <a:ea typeface="Cambria Math" pitchFamily="18" charset="0"/>
                <a:cs typeface="Times New Roman" pitchFamily="18" charset="0"/>
              </a:rPr>
              <a:t> = </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 </a:t>
            </a:r>
            <a:r>
              <a:rPr lang="en-US" sz="2800" i="1" noProof="0" dirty="0" smtClean="0">
                <a:latin typeface="Cambria Math" pitchFamily="18" charset="0"/>
                <a:ea typeface="Cambria Math" pitchFamily="18" charset="0"/>
                <a:cs typeface="Times New Roman" pitchFamily="18" charset="0"/>
              </a:rPr>
              <a:t>d</a:t>
            </a:r>
            <a:r>
              <a:rPr lang="en-US" sz="2800" i="1" baseline="-25000" noProof="0" dirty="0" smtClean="0">
                <a:latin typeface="Cambria Math" pitchFamily="18" charset="0"/>
                <a:ea typeface="Cambria Math" pitchFamily="18" charset="0"/>
                <a:cs typeface="Times New Roman" pitchFamily="18" charset="0"/>
              </a:rPr>
              <a:t>2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3</a:t>
            </a:r>
            <a:r>
              <a:rPr lang="en-US" sz="2800" i="1" dirty="0" smtClean="0">
                <a:latin typeface="Cambria Math" pitchFamily="18" charset="0"/>
                <a:ea typeface="Cambria Math" pitchFamily="18" charset="0"/>
                <a:cs typeface="Times New Roman" pitchFamily="18" charset="0"/>
              </a:rPr>
              <a:t> d</a:t>
            </a:r>
            <a:r>
              <a:rPr lang="en-US" sz="2800" i="1" baseline="-25000" dirty="0" smtClean="0">
                <a:latin typeface="Cambria Math" pitchFamily="18" charset="0"/>
                <a:ea typeface="Cambria Math" pitchFamily="18" charset="0"/>
                <a:cs typeface="Times New Roman" pitchFamily="18" charset="0"/>
              </a:rPr>
              <a:t>4    </a:t>
            </a:r>
            <a:r>
              <a:rPr lang="en-US" sz="2800" noProof="0" dirty="0" smtClean="0">
                <a:latin typeface="Cambria Math" pitchFamily="18" charset="0"/>
                <a:ea typeface="Cambria Math" pitchFamily="18" charset="0"/>
                <a:cs typeface="Times New Roman" pitchFamily="18" charset="0"/>
              </a:rPr>
              <a:t>or</a:t>
            </a:r>
            <a:r>
              <a:rPr lang="en-US" sz="2800" i="1" noProof="0" dirty="0" smtClean="0">
                <a:latin typeface="Cambria Math"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Cambria Math" pitchFamily="18" charset="0"/>
                <a:ea typeface="Cambria Math" pitchFamily="18" charset="0"/>
                <a:cs typeface="Times New Roman" pitchFamily="18" charset="0"/>
              </a:rPr>
              <a:t> - </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 </a:t>
            </a:r>
            <a:r>
              <a:rPr lang="en-US" sz="2800" i="1" noProof="0" dirty="0" smtClean="0">
                <a:latin typeface="Cambria Math" pitchFamily="18" charset="0"/>
                <a:ea typeface="Cambria Math" pitchFamily="18" charset="0"/>
                <a:cs typeface="Times New Roman" pitchFamily="18" charset="0"/>
              </a:rPr>
              <a:t>d</a:t>
            </a:r>
            <a:r>
              <a:rPr lang="en-US" sz="2800" i="1" baseline="-25000" noProof="0" dirty="0" smtClean="0">
                <a:latin typeface="Cambria Math" pitchFamily="18" charset="0"/>
                <a:ea typeface="Cambria Math" pitchFamily="18" charset="0"/>
                <a:cs typeface="Times New Roman" pitchFamily="18" charset="0"/>
              </a:rPr>
              <a:t>2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3</a:t>
            </a:r>
            <a:r>
              <a:rPr lang="en-US" sz="2800" i="1" dirty="0" smtClean="0">
                <a:latin typeface="Cambria Math" pitchFamily="18" charset="0"/>
                <a:ea typeface="Cambria Math" pitchFamily="18" charset="0"/>
                <a:cs typeface="Times New Roman" pitchFamily="18" charset="0"/>
              </a:rPr>
              <a:t> d</a:t>
            </a:r>
            <a:r>
              <a:rPr lang="en-US" sz="2800" i="1" baseline="-25000" dirty="0" smtClean="0">
                <a:latin typeface="Cambria Math" pitchFamily="18" charset="0"/>
                <a:ea typeface="Cambria Math" pitchFamily="18" charset="0"/>
                <a:cs typeface="Times New Roman" pitchFamily="18" charset="0"/>
              </a:rPr>
              <a:t>4 </a:t>
            </a:r>
            <a:r>
              <a:rPr lang="en-US" sz="2800" i="1" noProof="0" dirty="0" smtClean="0">
                <a:latin typeface="Cambria Math" pitchFamily="18" charset="0"/>
                <a:ea typeface="Cambria Math" pitchFamily="18" charset="0"/>
                <a:cs typeface="Times New Roman" pitchFamily="18" charset="0"/>
              </a:rPr>
              <a:t>= 0    </a:t>
            </a:r>
            <a:r>
              <a:rPr lang="en-US" sz="2800" i="1" dirty="0" smtClean="0">
                <a:latin typeface="Cambria Math" pitchFamily="18" charset="0"/>
                <a:ea typeface="Cambria Math" pitchFamily="18" charset="0"/>
                <a:cs typeface="Times New Roman" pitchFamily="18" charset="0"/>
              </a:rPr>
              <a:t> </a:t>
            </a:r>
            <a:endParaRPr kumimoji="0" lang="en-US" sz="2800" b="0" i="1"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9" name="Title 1"/>
          <p:cNvSpPr txBox="1">
            <a:spLocks/>
          </p:cNvSpPr>
          <p:nvPr/>
        </p:nvSpPr>
        <p:spPr>
          <a:xfrm>
            <a:off x="4648200" y="2077272"/>
            <a:ext cx="3634408" cy="838200"/>
          </a:xfrm>
          <a:prstGeom prst="rect">
            <a:avLst/>
          </a:prstGeom>
        </p:spPr>
        <p:txBody>
          <a:bodyPr vert="horz" lIns="91440" tIns="45720" rIns="91440" bIns="45720" rtlCol="0" anchor="ctr">
            <a:normAutofit fontScale="92500" lnSpcReduction="10000"/>
          </a:bodyPr>
          <a:lstStyle/>
          <a:p>
            <a:pPr lvl="0">
              <a:spcBef>
                <a:spcPct val="0"/>
              </a:spcBef>
              <a:defRPr/>
            </a:pPr>
            <a:r>
              <a:rPr lang="en-US" sz="2800" b="1" dirty="0" smtClean="0">
                <a:latin typeface="Times New Roman" pitchFamily="18" charset="0"/>
                <a:ea typeface="Cambria Math" pitchFamily="18" charset="0"/>
                <a:cs typeface="Times New Roman" pitchFamily="18" charset="0"/>
              </a:rPr>
              <a:t>d</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Times New Roman" pitchFamily="18" charset="0"/>
                <a:ea typeface="Cambria Math" pitchFamily="18" charset="0"/>
                <a:cs typeface="Times New Roman" pitchFamily="18" charset="0"/>
              </a:rPr>
              <a:t>, </a:t>
            </a:r>
            <a:r>
              <a:rPr lang="en-US" sz="2800" i="1" noProof="0" dirty="0" smtClean="0">
                <a:latin typeface="Cambria Math" pitchFamily="18" charset="0"/>
                <a:ea typeface="Cambria Math" pitchFamily="18" charset="0"/>
                <a:cs typeface="Times New Roman" pitchFamily="18" charset="0"/>
              </a:rPr>
              <a:t>d</a:t>
            </a:r>
            <a:r>
              <a:rPr lang="en-US" sz="2800" i="1" baseline="-25000" noProof="0" dirty="0" smtClean="0">
                <a:latin typeface="Cambria Math" pitchFamily="18" charset="0"/>
                <a:ea typeface="Cambria Math" pitchFamily="18" charset="0"/>
                <a:cs typeface="Times New Roman" pitchFamily="18" charset="0"/>
              </a:rPr>
              <a:t>2</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3</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4</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N=4</a:t>
            </a:r>
            <a:endParaRPr lang="en-US" sz="2800" i="1" baseline="30000" noProof="0" dirty="0" smtClean="0">
              <a:latin typeface="Cambria Math" pitchFamily="18" charset="0"/>
              <a:ea typeface="Cambria Math" pitchFamily="18" charset="0"/>
              <a:cs typeface="Times New Roman" pitchFamily="18" charset="0"/>
            </a:endParaRPr>
          </a:p>
        </p:txBody>
      </p:sp>
      <p:sp>
        <p:nvSpPr>
          <p:cNvPr id="10" name="Title 1"/>
          <p:cNvSpPr txBox="1">
            <a:spLocks/>
          </p:cNvSpPr>
          <p:nvPr/>
        </p:nvSpPr>
        <p:spPr>
          <a:xfrm>
            <a:off x="4671392" y="3144072"/>
            <a:ext cx="3634408" cy="8382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b="1" dirty="0" smtClean="0">
                <a:latin typeface="Times New Roman" pitchFamily="18" charset="0"/>
                <a:ea typeface="Cambria Math" pitchFamily="18" charset="0"/>
                <a:cs typeface="Times New Roman" pitchFamily="18" charset="0"/>
              </a:rPr>
              <a:t>m</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 </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M=1</a:t>
            </a:r>
            <a:endParaRPr lang="en-US" sz="2800" i="1" baseline="30000" noProof="0" dirty="0" smtClean="0">
              <a:latin typeface="Cambria Math" pitchFamily="18" charset="0"/>
              <a:ea typeface="Cambria Math" pitchFamily="18" charset="0"/>
              <a:cs typeface="Times New Roman" pitchFamily="18" charset="0"/>
            </a:endParaRPr>
          </a:p>
        </p:txBody>
      </p:sp>
      <p:sp>
        <p:nvSpPr>
          <p:cNvPr id="11" name="Title 1"/>
          <p:cNvSpPr txBox="1">
            <a:spLocks/>
          </p:cNvSpPr>
          <p:nvPr/>
        </p:nvSpPr>
        <p:spPr>
          <a:xfrm>
            <a:off x="4724400" y="5049072"/>
            <a:ext cx="3634408" cy="8382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solidFill>
                  <a:srgbClr val="FF0000"/>
                </a:solidFill>
                <a:latin typeface="Times New Roman" pitchFamily="18" charset="0"/>
                <a:ea typeface="Cambria Math" pitchFamily="18" charset="0"/>
                <a:cs typeface="Times New Roman" pitchFamily="18" charset="0"/>
              </a:rPr>
              <a:t>f</a:t>
            </a:r>
            <a:r>
              <a:rPr lang="en-US" sz="2800" baseline="-25000" dirty="0" smtClean="0">
                <a:solidFill>
                  <a:srgbClr val="FF0000"/>
                </a:solidFill>
                <a:latin typeface="Times New Roman" pitchFamily="18" charset="0"/>
                <a:ea typeface="Cambria Math" pitchFamily="18" charset="0"/>
                <a:cs typeface="Times New Roman" pitchFamily="18" charset="0"/>
              </a:rPr>
              <a:t>1</a:t>
            </a:r>
            <a:r>
              <a:rPr lang="en-US" sz="2800" b="1" dirty="0" smtClean="0">
                <a:solidFill>
                  <a:srgbClr val="FF0000"/>
                </a:solidFill>
                <a:latin typeface="Times New Roman" pitchFamily="18" charset="0"/>
                <a:ea typeface="Cambria Math" pitchFamily="18" charset="0"/>
                <a:cs typeface="Times New Roman" pitchFamily="18" charset="0"/>
              </a:rPr>
              <a:t>(</a:t>
            </a:r>
            <a:r>
              <a:rPr lang="en-US" sz="2800" b="1" dirty="0" err="1" smtClean="0">
                <a:solidFill>
                  <a:srgbClr val="FF0000"/>
                </a:solidFill>
                <a:latin typeface="Times New Roman" pitchFamily="18" charset="0"/>
                <a:ea typeface="Cambria Math" pitchFamily="18" charset="0"/>
                <a:cs typeface="Times New Roman" pitchFamily="18" charset="0"/>
              </a:rPr>
              <a:t>d,m</a:t>
            </a:r>
            <a:r>
              <a:rPr lang="en-US" sz="2800" b="1" dirty="0" smtClean="0">
                <a:solidFill>
                  <a:srgbClr val="FF0000"/>
                </a:solidFill>
                <a:latin typeface="Times New Roman" pitchFamily="18" charset="0"/>
                <a:ea typeface="Cambria Math" pitchFamily="18" charset="0"/>
                <a:cs typeface="Times New Roman" pitchFamily="18" charset="0"/>
              </a:rPr>
              <a:t>)</a:t>
            </a:r>
            <a:r>
              <a:rPr lang="en-US" sz="2800" dirty="0" smtClean="0">
                <a:solidFill>
                  <a:srgbClr val="FF0000"/>
                </a:solidFill>
                <a:latin typeface="Times New Roman" pitchFamily="18" charset="0"/>
                <a:ea typeface="Cambria Math" pitchFamily="18" charset="0"/>
                <a:cs typeface="Times New Roman" pitchFamily="18" charset="0"/>
              </a:rPr>
              <a:t>=0   </a:t>
            </a:r>
            <a:r>
              <a:rPr lang="en-US" sz="2800" noProof="0" dirty="0" smtClean="0">
                <a:solidFill>
                  <a:srgbClr val="FF0000"/>
                </a:solidFill>
                <a:latin typeface="Cambria Math" pitchFamily="18" charset="0"/>
                <a:ea typeface="Cambria Math" pitchFamily="18" charset="0"/>
                <a:cs typeface="Times New Roman" pitchFamily="18" charset="0"/>
              </a:rPr>
              <a:t>and  </a:t>
            </a:r>
            <a:r>
              <a:rPr lang="en-US" sz="2800" i="1" noProof="0" dirty="0" smtClean="0">
                <a:solidFill>
                  <a:srgbClr val="FF0000"/>
                </a:solidFill>
                <a:latin typeface="Cambria Math" pitchFamily="18" charset="0"/>
                <a:ea typeface="Cambria Math" pitchFamily="18" charset="0"/>
                <a:cs typeface="Times New Roman" pitchFamily="18" charset="0"/>
              </a:rPr>
              <a:t>L=1</a:t>
            </a:r>
            <a:endParaRPr lang="en-US" sz="2800" i="1" baseline="30000" noProof="0" dirty="0" smtClean="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note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ctr">
              <a:buNone/>
            </a:pPr>
            <a:r>
              <a:rPr lang="en-US" dirty="0" smtClean="0">
                <a:latin typeface="Times New Roman" pitchFamily="18" charset="0"/>
                <a:cs typeface="Times New Roman" pitchFamily="18" charset="0"/>
              </a:rPr>
              <a:t>No guarantee that</a:t>
            </a:r>
          </a:p>
          <a:p>
            <a:pPr algn="ctr">
              <a:buNone/>
            </a:pPr>
            <a:r>
              <a:rPr lang="en-US" b="1" dirty="0" smtClean="0">
                <a:latin typeface="Cambria Math" pitchFamily="18" charset="0"/>
                <a:ea typeface="Cambria Math" pitchFamily="18" charset="0"/>
                <a:cs typeface="Times New Roman" pitchFamily="18" charset="0"/>
              </a:rPr>
              <a:t>f</a:t>
            </a:r>
            <a:r>
              <a:rPr lang="en-US" dirty="0"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d</a:t>
            </a:r>
            <a:r>
              <a:rPr lang="en-US" dirty="0" err="1" smtClean="0">
                <a:latin typeface="Cambria Math" pitchFamily="18" charset="0"/>
                <a:ea typeface="Cambria Math" pitchFamily="18" charset="0"/>
                <a:cs typeface="Times New Roman" pitchFamily="18" charset="0"/>
              </a:rPr>
              <a:t>,</a:t>
            </a:r>
            <a:r>
              <a:rPr lang="en-US" b="1" dirty="0" err="1"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)=0</a:t>
            </a:r>
          </a:p>
          <a:p>
            <a:pPr algn="ctr">
              <a:buNone/>
            </a:pPr>
            <a:r>
              <a:rPr lang="en-US" dirty="0" smtClean="0">
                <a:latin typeface="Times New Roman" pitchFamily="18" charset="0"/>
                <a:cs typeface="Times New Roman" pitchFamily="18" charset="0"/>
              </a:rPr>
              <a:t>contains enough information</a:t>
            </a:r>
          </a:p>
          <a:p>
            <a:pPr algn="ctr">
              <a:buNone/>
            </a:pPr>
            <a:r>
              <a:rPr lang="en-US" dirty="0" smtClean="0">
                <a:latin typeface="Times New Roman" pitchFamily="18" charset="0"/>
                <a:cs typeface="Times New Roman" pitchFamily="18" charset="0"/>
              </a:rPr>
              <a:t>for </a:t>
            </a:r>
            <a:r>
              <a:rPr lang="en-US" i="1" dirty="0" smtClean="0">
                <a:latin typeface="Times New Roman" pitchFamily="18" charset="0"/>
                <a:cs typeface="Times New Roman" pitchFamily="18" charset="0"/>
              </a:rPr>
              <a:t>unique</a:t>
            </a:r>
            <a:r>
              <a:rPr lang="en-US" dirty="0" smtClean="0">
                <a:latin typeface="Times New Roman" pitchFamily="18" charset="0"/>
                <a:cs typeface="Times New Roman" pitchFamily="18" charset="0"/>
              </a:rPr>
              <a:t> estimate </a:t>
            </a:r>
            <a:r>
              <a:rPr lang="en-US" b="1" dirty="0" smtClean="0">
                <a:latin typeface="Times New Roman" pitchFamily="18" charset="0"/>
                <a:cs typeface="Times New Roman" pitchFamily="18" charset="0"/>
              </a:rPr>
              <a:t>m</a:t>
            </a: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determining whether or not there is enough</a:t>
            </a:r>
          </a:p>
          <a:p>
            <a:pPr algn="ctr">
              <a:buNone/>
            </a:pPr>
            <a:r>
              <a:rPr lang="en-US" dirty="0" smtClean="0">
                <a:latin typeface="Times New Roman" pitchFamily="18" charset="0"/>
                <a:cs typeface="Times New Roman" pitchFamily="18" charset="0"/>
              </a:rPr>
              <a:t>is part of the inverse problem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 Explicit Theory</a:t>
            </a:r>
            <a:endParaRPr lang="en-US" dirty="0">
              <a:latin typeface="Times New Roman" pitchFamily="18" charset="0"/>
              <a:cs typeface="Times New Roman" pitchFamily="18" charset="0"/>
            </a:endParaRPr>
          </a:p>
        </p:txBody>
      </p:sp>
      <p:sp>
        <p:nvSpPr>
          <p:cNvPr id="5" name="Title 1"/>
          <p:cNvSpPr txBox="1">
            <a:spLocks/>
          </p:cNvSpPr>
          <p:nvPr/>
        </p:nvSpPr>
        <p:spPr>
          <a:xfrm>
            <a:off x="228600" y="19050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the equation can be arranged so that </a:t>
            </a:r>
            <a:r>
              <a:rPr lang="en-US" sz="2800" b="1" dirty="0" smtClean="0">
                <a:latin typeface="Cambria Math" pitchFamily="18" charset="0"/>
                <a:ea typeface="Cambria Math" pitchFamily="18" charset="0"/>
                <a:cs typeface="Times New Roman" pitchFamily="18" charset="0"/>
              </a:rPr>
              <a:t>d</a:t>
            </a:r>
            <a:r>
              <a:rPr lang="en-US" sz="2800" dirty="0" smtClean="0">
                <a:latin typeface="Times New Roman" pitchFamily="18" charset="0"/>
                <a:ea typeface="+mj-ea"/>
                <a:cs typeface="Times New Roman" pitchFamily="18" charset="0"/>
              </a:rPr>
              <a:t> is a function of </a:t>
            </a:r>
            <a:r>
              <a:rPr lang="en-US" sz="2800" b="1" dirty="0" smtClean="0">
                <a:latin typeface="Cambria Math" pitchFamily="18" charset="0"/>
                <a:ea typeface="Cambria Math" pitchFamily="18" charset="0"/>
                <a:cs typeface="Times New Roman" pitchFamily="18" charset="0"/>
              </a:rPr>
              <a:t>m</a:t>
            </a:r>
            <a:endParaRPr kumimoji="0" lang="en-US" sz="28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 name="Title 1"/>
          <p:cNvSpPr txBox="1">
            <a:spLocks/>
          </p:cNvSpPr>
          <p:nvPr/>
        </p:nvSpPr>
        <p:spPr>
          <a:xfrm>
            <a:off x="152400" y="46482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2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 </a:t>
            </a:r>
            <a:r>
              <a:rPr lang="en-US" sz="2800" i="1" baseline="0" dirty="0" smtClean="0">
                <a:latin typeface="Times New Roman" pitchFamily="18" charset="0"/>
                <a:ea typeface="+mj-ea"/>
                <a:cs typeface="Times New Roman" pitchFamily="18" charset="0"/>
              </a:rPr>
              <a:t>N</a:t>
            </a:r>
            <a:r>
              <a:rPr lang="en-US" sz="2800" baseline="0" dirty="0" smtClean="0">
                <a:latin typeface="Times New Roman" pitchFamily="18" charset="0"/>
                <a:ea typeface="+mj-ea"/>
                <a:cs typeface="Times New Roman" pitchFamily="18" charset="0"/>
              </a:rPr>
              <a:t> </a:t>
            </a:r>
            <a:r>
              <a:rPr lang="en-US" sz="2800" dirty="0" smtClean="0">
                <a:latin typeface="Times New Roman" pitchFamily="18" charset="0"/>
                <a:ea typeface="+mj-ea"/>
                <a:cs typeface="Times New Roman" pitchFamily="18" charset="0"/>
              </a:rPr>
              <a:t>   one equation per datum</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381000" y="3200400"/>
            <a:ext cx="8610600" cy="1143000"/>
          </a:xfrm>
          <a:prstGeom prst="rect">
            <a:avLst/>
          </a:prstGeom>
        </p:spPr>
        <p:txBody>
          <a:bodyPr vert="horz" lIns="91440" tIns="45720" rIns="91440" bIns="45720" rtlCol="0" anchor="ctr">
            <a:normAutofit/>
          </a:bodyPr>
          <a:lstStyle/>
          <a:p>
            <a:pPr lvl="0" algn="ctr">
              <a:spcBef>
                <a:spcPct val="0"/>
              </a:spcBef>
              <a:defRPr/>
            </a:pPr>
            <a:r>
              <a:rPr lang="en-US" sz="2800" b="1" dirty="0" smtClean="0">
                <a:latin typeface="Cambria Math" pitchFamily="18" charset="0"/>
                <a:ea typeface="Cambria Math" pitchFamily="18" charset="0"/>
                <a:cs typeface="Times New Roman" pitchFamily="18" charset="0"/>
              </a:rPr>
              <a:t>d</a:t>
            </a:r>
            <a:r>
              <a:rPr lang="en-US" sz="2800" dirty="0" smtClean="0">
                <a:latin typeface="Cambria Math" pitchFamily="18" charset="0"/>
                <a:ea typeface="Cambria Math" pitchFamily="18" charset="0"/>
                <a:cs typeface="Times New Roman" pitchFamily="18" charset="0"/>
              </a:rPr>
              <a:t> = </a:t>
            </a:r>
            <a:r>
              <a:rPr lang="en-US" sz="2800" b="1" dirty="0" smtClean="0">
                <a:latin typeface="Cambria Math" pitchFamily="18" charset="0"/>
                <a:ea typeface="Cambria Math" pitchFamily="18" charset="0"/>
                <a:cs typeface="Times New Roman" pitchFamily="18" charset="0"/>
              </a:rPr>
              <a:t>g</a:t>
            </a:r>
            <a:r>
              <a:rPr lang="en-US" sz="2800" dirty="0" smtClean="0">
                <a:latin typeface="Cambria Math" pitchFamily="18" charset="0"/>
                <a:ea typeface="Cambria Math" pitchFamily="18" charset="0"/>
                <a:cs typeface="Times New Roman" pitchFamily="18" charset="0"/>
              </a:rPr>
              <a:t>(</a:t>
            </a:r>
            <a:r>
              <a:rPr lang="en-US" sz="2800" b="1" dirty="0" smtClean="0">
                <a:latin typeface="Cambria Math" pitchFamily="18" charset="0"/>
                <a:ea typeface="Cambria Math" pitchFamily="18" charset="0"/>
                <a:cs typeface="Times New Roman" pitchFamily="18" charset="0"/>
              </a:rPr>
              <a:t>m</a:t>
            </a:r>
            <a:r>
              <a:rPr lang="en-US" sz="2800" dirty="0" smtClean="0">
                <a:latin typeface="Cambria Math" pitchFamily="18" charset="0"/>
                <a:ea typeface="Cambria Math" pitchFamily="18" charset="0"/>
                <a:cs typeface="Times New Roman" pitchFamily="18" charset="0"/>
              </a:rPr>
              <a:t>)</a:t>
            </a:r>
            <a:r>
              <a:rPr lang="en-US" sz="2800" b="1" dirty="0" smtClean="0">
                <a:latin typeface="Cambria Math" pitchFamily="18" charset="0"/>
                <a:ea typeface="Cambria Math" pitchFamily="18" charset="0"/>
                <a:cs typeface="Times New Roman" pitchFamily="18" charset="0"/>
              </a:rPr>
              <a:t>     or    d - g</a:t>
            </a:r>
            <a:r>
              <a:rPr lang="en-US" sz="2800" dirty="0" smtClean="0">
                <a:latin typeface="Cambria Math" pitchFamily="18" charset="0"/>
                <a:ea typeface="Cambria Math" pitchFamily="18" charset="0"/>
                <a:cs typeface="Times New Roman" pitchFamily="18" charset="0"/>
              </a:rPr>
              <a:t>(</a:t>
            </a:r>
            <a:r>
              <a:rPr lang="en-US" sz="2800" b="1" dirty="0" smtClean="0">
                <a:latin typeface="Cambria Math" pitchFamily="18" charset="0"/>
                <a:ea typeface="Cambria Math" pitchFamily="18" charset="0"/>
                <a:cs typeface="Times New Roman" pitchFamily="18" charset="0"/>
              </a:rPr>
              <a:t>m</a:t>
            </a:r>
            <a:r>
              <a:rPr lang="en-US" sz="2800" dirty="0" smtClean="0">
                <a:latin typeface="Cambria Math" pitchFamily="18" charset="0"/>
                <a:ea typeface="Cambria Math" pitchFamily="18" charset="0"/>
                <a:cs typeface="Times New Roman" pitchFamily="18" charset="0"/>
              </a:rPr>
              <a:t>)</a:t>
            </a:r>
            <a:r>
              <a:rPr lang="en-US" sz="2800" b="1" dirty="0" smtClean="0">
                <a:latin typeface="Cambria Math"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 0</a:t>
            </a:r>
            <a:endParaRPr kumimoji="0" lang="en-US" sz="28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874"/>
            <a:ext cx="8229600" cy="1143000"/>
          </a:xfrm>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5" name="Title 1"/>
          <p:cNvSpPr txBox="1">
            <a:spLocks/>
          </p:cNvSpPr>
          <p:nvPr/>
        </p:nvSpPr>
        <p:spPr>
          <a:xfrm>
            <a:off x="228600" y="4572000"/>
            <a:ext cx="8610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Circumference = 2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length</a:t>
            </a:r>
            <a:r>
              <a:rPr lang="en-US" sz="2800" dirty="0" smtClean="0">
                <a:latin typeface="Cambria Math"/>
                <a:ea typeface="Cambria Math"/>
                <a:cs typeface="Times New Roman"/>
              </a:rPr>
              <a:t> + 2 ⨉ height</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0" name="Rectangle 19"/>
          <p:cNvSpPr/>
          <p:nvPr/>
        </p:nvSpPr>
        <p:spPr>
          <a:xfrm>
            <a:off x="3581400" y="1981200"/>
            <a:ext cx="2133600" cy="9906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txBox="1">
            <a:spLocks/>
          </p:cNvSpPr>
          <p:nvPr/>
        </p:nvSpPr>
        <p:spPr>
          <a:xfrm>
            <a:off x="4267200" y="2971800"/>
            <a:ext cx="609600" cy="5334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L</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6" name="Title 1"/>
          <p:cNvSpPr txBox="1">
            <a:spLocks/>
          </p:cNvSpPr>
          <p:nvPr/>
        </p:nvSpPr>
        <p:spPr>
          <a:xfrm>
            <a:off x="3733800" y="2057400"/>
            <a:ext cx="16764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rectangle</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7" name="Title 1"/>
          <p:cNvSpPr txBox="1">
            <a:spLocks/>
          </p:cNvSpPr>
          <p:nvPr/>
        </p:nvSpPr>
        <p:spPr>
          <a:xfrm>
            <a:off x="5791200" y="2133600"/>
            <a:ext cx="609600" cy="5334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H</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9" name="Title 1"/>
          <p:cNvSpPr txBox="1">
            <a:spLocks/>
          </p:cNvSpPr>
          <p:nvPr/>
        </p:nvSpPr>
        <p:spPr>
          <a:xfrm>
            <a:off x="304800" y="5257800"/>
            <a:ext cx="8610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Area = length</a:t>
            </a:r>
            <a:r>
              <a:rPr lang="en-US" sz="2800" dirty="0" smtClean="0">
                <a:latin typeface="Cambria Math"/>
                <a:ea typeface="Cambria Math"/>
                <a:cs typeface="Times New Roman"/>
              </a:rPr>
              <a:t> ⨉ height</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228600" y="685800"/>
            <a:ext cx="8610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Cambria Math" pitchFamily="18" charset="0"/>
                <a:ea typeface="Cambria Math" pitchFamily="18" charset="0"/>
                <a:cs typeface="Times New Roman" pitchFamily="18" charset="0"/>
              </a:rPr>
              <a:t>C = 2L+2H</a:t>
            </a:r>
          </a:p>
        </p:txBody>
      </p:sp>
      <p:sp>
        <p:nvSpPr>
          <p:cNvPr id="6" name="Title 1"/>
          <p:cNvSpPr txBox="1">
            <a:spLocks/>
          </p:cNvSpPr>
          <p:nvPr/>
        </p:nvSpPr>
        <p:spPr>
          <a:xfrm>
            <a:off x="1295400" y="2667000"/>
            <a:ext cx="3733800" cy="2362200"/>
          </a:xfrm>
          <a:prstGeom prst="rect">
            <a:avLst/>
          </a:prstGeom>
        </p:spPr>
        <p:txBody>
          <a:bodyPr vert="horz" lIns="91440" tIns="45720" rIns="91440" bIns="45720" rtlCol="0" anchor="ctr">
            <a:normAutofit fontScale="9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Cambria Math" pitchFamily="18" charset="0"/>
                <a:cs typeface="Times New Roman" pitchFamily="18" charset="0"/>
              </a:rPr>
              <a:t>measure</a:t>
            </a:r>
          </a:p>
          <a:p>
            <a:pPr lvl="0">
              <a:spcBef>
                <a:spcPct val="0"/>
              </a:spcBef>
              <a:defRPr/>
            </a:pPr>
            <a:r>
              <a:rPr lang="en-US" sz="2800" dirty="0">
                <a:latin typeface="Times New Roman" pitchFamily="18" charset="0"/>
                <a:ea typeface="Cambria Math" pitchFamily="18" charset="0"/>
                <a:cs typeface="Times New Roman" pitchFamily="18" charset="0"/>
              </a:rPr>
              <a:t>	</a:t>
            </a:r>
            <a:r>
              <a:rPr lang="en-US" sz="2800" dirty="0" smtClean="0">
                <a:latin typeface="Times New Roman" pitchFamily="18" charset="0"/>
                <a:ea typeface="Cambria Math" pitchFamily="18" charset="0"/>
                <a:cs typeface="Times New Roman" pitchFamily="18" charset="0"/>
              </a:rPr>
              <a:t>C=</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p>
          <a:p>
            <a:pPr lvl="0">
              <a:spcBef>
                <a:spcPct val="0"/>
              </a:spcBef>
              <a:defRPr/>
            </a:pPr>
            <a:r>
              <a:rPr lang="en-US" sz="2800" noProof="0" dirty="0">
                <a:latin typeface="Times New Roman" pitchFamily="18" charset="0"/>
                <a:ea typeface="Cambria Math" pitchFamily="18" charset="0"/>
                <a:cs typeface="Times New Roman" pitchFamily="18" charset="0"/>
              </a:rPr>
              <a:t>	</a:t>
            </a:r>
            <a:r>
              <a:rPr lang="en-US" sz="2800" noProof="0" dirty="0" smtClean="0">
                <a:latin typeface="Times New Roman" pitchFamily="18" charset="0"/>
                <a:ea typeface="Cambria Math" pitchFamily="18" charset="0"/>
                <a:cs typeface="Times New Roman" pitchFamily="18" charset="0"/>
              </a:rPr>
              <a:t>A=</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2</a:t>
            </a: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Cambria Math" pitchFamily="18" charset="0"/>
                <a:cs typeface="Times New Roman" pitchFamily="18" charset="0"/>
              </a:rPr>
              <a:t>want to know</a:t>
            </a:r>
          </a:p>
          <a:p>
            <a:pPr lvl="0">
              <a:spcBef>
                <a:spcPct val="0"/>
              </a:spcBef>
            </a:pPr>
            <a:r>
              <a:rPr lang="en-US" sz="2800" noProof="0" dirty="0">
                <a:latin typeface="Times New Roman" pitchFamily="18" charset="0"/>
                <a:ea typeface="Cambria Math" pitchFamily="18" charset="0"/>
                <a:cs typeface="Times New Roman" pitchFamily="18" charset="0"/>
              </a:rPr>
              <a:t>	</a:t>
            </a:r>
            <a:r>
              <a:rPr lang="en-US" sz="2800" dirty="0" smtClean="0">
                <a:latin typeface="Times New Roman" pitchFamily="18" charset="0"/>
                <a:ea typeface="Cambria Math" pitchFamily="18" charset="0"/>
                <a:cs typeface="Times New Roman" pitchFamily="18" charset="0"/>
              </a:rPr>
              <a:t>L</a:t>
            </a:r>
            <a:r>
              <a:rPr lang="en-US" sz="2800" noProof="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Times New Roman" pitchFamily="18" charset="0"/>
                <a:ea typeface="Cambria Math" pitchFamily="18" charset="0"/>
                <a:cs typeface="Times New Roman" pitchFamily="18" charset="0"/>
              </a:rPr>
              <a:t> </a:t>
            </a:r>
          </a:p>
          <a:p>
            <a:pPr lvl="0">
              <a:spcBef>
                <a:spcPct val="0"/>
              </a:spcBef>
            </a:pPr>
            <a:r>
              <a:rPr lang="en-US" sz="2800" dirty="0" smtClean="0">
                <a:latin typeface="Times New Roman" pitchFamily="18" charset="0"/>
                <a:ea typeface="Cambria Math" pitchFamily="18" charset="0"/>
                <a:cs typeface="Times New Roman" pitchFamily="18" charset="0"/>
              </a:rPr>
              <a:t>	H=</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endParaRPr lang="en-US" sz="2800" noProof="0" dirty="0" smtClean="0">
              <a:latin typeface="Times New Roman"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9" name="Title 1"/>
          <p:cNvSpPr txBox="1">
            <a:spLocks/>
          </p:cNvSpPr>
          <p:nvPr/>
        </p:nvSpPr>
        <p:spPr>
          <a:xfrm>
            <a:off x="4648200" y="2819400"/>
            <a:ext cx="3634408" cy="838200"/>
          </a:xfrm>
          <a:prstGeom prst="rect">
            <a:avLst/>
          </a:prstGeom>
        </p:spPr>
        <p:txBody>
          <a:bodyPr vert="horz" lIns="91440" tIns="45720" rIns="91440" bIns="45720" rtlCol="0" anchor="ctr">
            <a:normAutofit/>
          </a:bodyPr>
          <a:lstStyle/>
          <a:p>
            <a:pPr lvl="0">
              <a:spcBef>
                <a:spcPct val="0"/>
              </a:spcBef>
              <a:defRPr/>
            </a:pPr>
            <a:r>
              <a:rPr lang="en-US" sz="2800" b="1" dirty="0" smtClean="0">
                <a:latin typeface="Times New Roman" pitchFamily="18" charset="0"/>
                <a:ea typeface="Cambria Math" pitchFamily="18" charset="0"/>
                <a:cs typeface="Times New Roman" pitchFamily="18" charset="0"/>
              </a:rPr>
              <a:t>d</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Times New Roman" pitchFamily="18" charset="0"/>
                <a:ea typeface="Cambria Math" pitchFamily="18" charset="0"/>
                <a:cs typeface="Times New Roman" pitchFamily="18" charset="0"/>
              </a:rPr>
              <a:t>, </a:t>
            </a:r>
            <a:r>
              <a:rPr lang="en-US" sz="2800" i="1" noProof="0" dirty="0" smtClean="0">
                <a:latin typeface="Cambria Math" pitchFamily="18" charset="0"/>
                <a:ea typeface="Cambria Math" pitchFamily="18" charset="0"/>
                <a:cs typeface="Times New Roman" pitchFamily="18" charset="0"/>
              </a:rPr>
              <a:t>d</a:t>
            </a:r>
            <a:r>
              <a:rPr lang="en-US" sz="2800" i="1" baseline="-25000" noProof="0" dirty="0" smtClean="0">
                <a:latin typeface="Cambria Math" pitchFamily="18" charset="0"/>
                <a:ea typeface="Cambria Math" pitchFamily="18" charset="0"/>
                <a:cs typeface="Times New Roman" pitchFamily="18" charset="0"/>
              </a:rPr>
              <a:t>2</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N=2</a:t>
            </a:r>
            <a:endParaRPr lang="en-US" sz="2800" i="1" baseline="30000" noProof="0" dirty="0" smtClean="0">
              <a:latin typeface="Cambria Math" pitchFamily="18" charset="0"/>
              <a:ea typeface="Cambria Math" pitchFamily="18" charset="0"/>
              <a:cs typeface="Times New Roman" pitchFamily="18" charset="0"/>
            </a:endParaRPr>
          </a:p>
        </p:txBody>
      </p:sp>
      <p:sp>
        <p:nvSpPr>
          <p:cNvPr id="10" name="Title 1"/>
          <p:cNvSpPr txBox="1">
            <a:spLocks/>
          </p:cNvSpPr>
          <p:nvPr/>
        </p:nvSpPr>
        <p:spPr>
          <a:xfrm>
            <a:off x="4671392" y="3657600"/>
            <a:ext cx="3634408" cy="838200"/>
          </a:xfrm>
          <a:prstGeom prst="rect">
            <a:avLst/>
          </a:prstGeom>
        </p:spPr>
        <p:txBody>
          <a:bodyPr vert="horz" lIns="91440" tIns="45720" rIns="91440" bIns="45720" rtlCol="0" anchor="ctr">
            <a:normAutofit fontScale="92500"/>
          </a:bodyPr>
          <a:lstStyle/>
          <a:p>
            <a:pPr lvl="0">
              <a:spcBef>
                <a:spcPct val="0"/>
              </a:spcBef>
              <a:defRPr/>
            </a:pPr>
            <a:r>
              <a:rPr lang="en-US" sz="2800" b="1" dirty="0" smtClean="0">
                <a:latin typeface="Times New Roman" pitchFamily="18" charset="0"/>
                <a:ea typeface="Cambria Math" pitchFamily="18" charset="0"/>
                <a:cs typeface="Times New Roman" pitchFamily="18" charset="0"/>
              </a:rPr>
              <a:t>m</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 </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M=2</a:t>
            </a:r>
            <a:endParaRPr lang="en-US" sz="2800" i="1" baseline="30000" noProof="0" dirty="0" smtClean="0">
              <a:latin typeface="Cambria Math" pitchFamily="18" charset="0"/>
              <a:ea typeface="Cambria Math" pitchFamily="18" charset="0"/>
              <a:cs typeface="Times New Roman" pitchFamily="18" charset="0"/>
            </a:endParaRPr>
          </a:p>
        </p:txBody>
      </p:sp>
      <p:sp>
        <p:nvSpPr>
          <p:cNvPr id="8" name="Title 1"/>
          <p:cNvSpPr txBox="1">
            <a:spLocks/>
          </p:cNvSpPr>
          <p:nvPr/>
        </p:nvSpPr>
        <p:spPr>
          <a:xfrm>
            <a:off x="228600" y="76200"/>
            <a:ext cx="8610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Circumference = 2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length</a:t>
            </a:r>
            <a:r>
              <a:rPr lang="en-US" sz="2800" dirty="0" smtClean="0">
                <a:latin typeface="Cambria Math"/>
                <a:ea typeface="Cambria Math"/>
                <a:cs typeface="Times New Roman"/>
              </a:rPr>
              <a:t> + 2 ⨉ height</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2" name="Title 1"/>
          <p:cNvSpPr txBox="1">
            <a:spLocks/>
          </p:cNvSpPr>
          <p:nvPr/>
        </p:nvSpPr>
        <p:spPr>
          <a:xfrm>
            <a:off x="304800" y="1447800"/>
            <a:ext cx="86106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Area = length</a:t>
            </a:r>
            <a:r>
              <a:rPr lang="en-US" sz="2800" dirty="0" smtClean="0">
                <a:latin typeface="Cambria Math"/>
                <a:ea typeface="Cambria Math"/>
                <a:cs typeface="Times New Roman"/>
              </a:rPr>
              <a:t> ⨉ height</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3" name="Title 1"/>
          <p:cNvSpPr txBox="1">
            <a:spLocks/>
          </p:cNvSpPr>
          <p:nvPr/>
        </p:nvSpPr>
        <p:spPr>
          <a:xfrm>
            <a:off x="304800" y="1905000"/>
            <a:ext cx="8610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u="none" strike="noStrike" kern="1200" cap="none" spc="0" normalizeH="0" baseline="0" dirty="0" smtClean="0">
                <a:ln>
                  <a:noFill/>
                </a:ln>
                <a:solidFill>
                  <a:schemeClr val="tx1"/>
                </a:solidFill>
                <a:effectLst/>
                <a:uLnTx/>
                <a:uFillTx/>
                <a:latin typeface="Cambria Math" pitchFamily="18" charset="0"/>
                <a:ea typeface="Cambria Math" pitchFamily="18" charset="0"/>
                <a:cs typeface="Times New Roman" pitchFamily="18" charset="0"/>
              </a:rPr>
              <a:t>A=LH</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4" name="Rectangle 13"/>
          <p:cNvSpPr/>
          <p:nvPr/>
        </p:nvSpPr>
        <p:spPr>
          <a:xfrm>
            <a:off x="3124200" y="5181600"/>
            <a:ext cx="3517310" cy="584775"/>
          </a:xfrm>
          <a:prstGeom prst="rect">
            <a:avLst/>
          </a:prstGeom>
        </p:spPr>
        <p:txBody>
          <a:bodyPr wrap="none">
            <a:spAutoFit/>
          </a:bodyPr>
          <a:lstStyle/>
          <a:p>
            <a:r>
              <a:rPr lang="en-US" sz="3200" dirty="0" smtClean="0">
                <a:latin typeface="Cambria Math" pitchFamily="18" charset="0"/>
                <a:ea typeface="Cambria Math" pitchFamily="18" charset="0"/>
              </a:rPr>
              <a:t>d</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   2m</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  +  2m</a:t>
            </a:r>
            <a:r>
              <a:rPr lang="en-US" sz="3200" baseline="-25000" dirty="0" smtClean="0">
                <a:latin typeface="Cambria Math" pitchFamily="18" charset="0"/>
                <a:ea typeface="Cambria Math" pitchFamily="18" charset="0"/>
              </a:rPr>
              <a:t>2</a:t>
            </a:r>
            <a:endParaRPr lang="en-US" sz="3200" dirty="0">
              <a:latin typeface="Cambria Math" pitchFamily="18" charset="0"/>
              <a:ea typeface="Cambria Math" pitchFamily="18" charset="0"/>
            </a:endParaRPr>
          </a:p>
        </p:txBody>
      </p:sp>
      <p:sp>
        <p:nvSpPr>
          <p:cNvPr id="15" name="Rectangle 14"/>
          <p:cNvSpPr/>
          <p:nvPr/>
        </p:nvSpPr>
        <p:spPr>
          <a:xfrm>
            <a:off x="3124200" y="5663625"/>
            <a:ext cx="2898550" cy="584775"/>
          </a:xfrm>
          <a:prstGeom prst="rect">
            <a:avLst/>
          </a:prstGeom>
        </p:spPr>
        <p:txBody>
          <a:bodyPr wrap="none">
            <a:spAutoFit/>
          </a:bodyPr>
          <a:lstStyle/>
          <a:p>
            <a:r>
              <a:rPr lang="en-US" sz="3200" dirty="0" smtClean="0">
                <a:latin typeface="Cambria Math" pitchFamily="18" charset="0"/>
                <a:ea typeface="Cambria Math" pitchFamily="18" charset="0"/>
              </a:rPr>
              <a:t>d</a:t>
            </a:r>
            <a:r>
              <a:rPr lang="en-US" sz="3200" baseline="-25000" dirty="0" smtClean="0">
                <a:latin typeface="Cambria Math" pitchFamily="18" charset="0"/>
                <a:ea typeface="Cambria Math" pitchFamily="18" charset="0"/>
              </a:rPr>
              <a:t>2</a:t>
            </a:r>
            <a:r>
              <a:rPr lang="en-US" sz="3200" dirty="0" smtClean="0">
                <a:latin typeface="Cambria Math" pitchFamily="18" charset="0"/>
                <a:ea typeface="Cambria Math" pitchFamily="18" charset="0"/>
              </a:rPr>
              <a:t>               m</a:t>
            </a:r>
            <a:r>
              <a:rPr lang="en-US" sz="3200" baseline="-25000" dirty="0" smtClean="0">
                <a:latin typeface="Cambria Math" pitchFamily="18" charset="0"/>
                <a:ea typeface="Cambria Math" pitchFamily="18" charset="0"/>
              </a:rPr>
              <a:t>1</a:t>
            </a:r>
            <a:r>
              <a:rPr lang="en-US" sz="3200" dirty="0" smtClean="0">
                <a:latin typeface="Cambria Math" pitchFamily="18" charset="0"/>
                <a:ea typeface="Cambria Math" pitchFamily="18" charset="0"/>
              </a:rPr>
              <a:t>m</a:t>
            </a:r>
            <a:r>
              <a:rPr lang="en-US" sz="3200" baseline="-25000" dirty="0" smtClean="0">
                <a:latin typeface="Cambria Math" pitchFamily="18" charset="0"/>
                <a:ea typeface="Cambria Math" pitchFamily="18" charset="0"/>
              </a:rPr>
              <a:t>2</a:t>
            </a:r>
            <a:endParaRPr lang="en-US" sz="3200" dirty="0">
              <a:latin typeface="Cambria Math" pitchFamily="18" charset="0"/>
              <a:ea typeface="Cambria Math" pitchFamily="18" charset="0"/>
            </a:endParaRPr>
          </a:p>
        </p:txBody>
      </p:sp>
      <p:sp>
        <p:nvSpPr>
          <p:cNvPr id="16" name="Double Bracket 15"/>
          <p:cNvSpPr/>
          <p:nvPr/>
        </p:nvSpPr>
        <p:spPr>
          <a:xfrm>
            <a:off x="2971800" y="5105400"/>
            <a:ext cx="762000" cy="1219200"/>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Double Bracket 16"/>
          <p:cNvSpPr/>
          <p:nvPr/>
        </p:nvSpPr>
        <p:spPr>
          <a:xfrm>
            <a:off x="4267200" y="5105400"/>
            <a:ext cx="2438400" cy="1219200"/>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itle 1"/>
          <p:cNvSpPr txBox="1">
            <a:spLocks/>
          </p:cNvSpPr>
          <p:nvPr/>
        </p:nvSpPr>
        <p:spPr>
          <a:xfrm>
            <a:off x="7239000" y="5791200"/>
            <a:ext cx="1600200" cy="838200"/>
          </a:xfrm>
          <a:prstGeom prst="rect">
            <a:avLst/>
          </a:prstGeom>
        </p:spPr>
        <p:txBody>
          <a:bodyPr vert="horz" lIns="91440" tIns="45720" rIns="91440" bIns="45720" rtlCol="0" anchor="ctr">
            <a:normAutofit/>
          </a:bodyPr>
          <a:lstStyle/>
          <a:p>
            <a:pPr lvl="0">
              <a:spcBef>
                <a:spcPct val="0"/>
              </a:spcBef>
              <a:defRPr/>
            </a:pPr>
            <a:r>
              <a:rPr lang="en-US" sz="2800" b="1" dirty="0" smtClean="0">
                <a:solidFill>
                  <a:srgbClr val="FF0000"/>
                </a:solidFill>
                <a:latin typeface="Cambria Math" pitchFamily="18" charset="0"/>
                <a:ea typeface="Cambria Math" pitchFamily="18" charset="0"/>
                <a:cs typeface="Times New Roman" pitchFamily="18" charset="0"/>
              </a:rPr>
              <a:t>d=g(m)</a:t>
            </a:r>
            <a:endParaRPr lang="en-US" sz="2800" b="1" i="1" baseline="30000" noProof="0" dirty="0" smtClean="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534400" cy="6027291"/>
          </a:xfrm>
          <a:prstGeom prst="rect">
            <a:avLst/>
          </a:prstGeom>
        </p:spPr>
        <p:txBody>
          <a:bodyPr wrap="square">
            <a:spAutoFit/>
          </a:bodyPr>
          <a:lstStyle/>
          <a:p>
            <a:pPr>
              <a:spcBef>
                <a:spcPts val="100"/>
              </a:spcBef>
              <a:buFontTx/>
              <a:buNone/>
            </a:pPr>
            <a:r>
              <a:rPr lang="en-US" sz="1600" b="1" dirty="0" smtClean="0">
                <a:latin typeface="Times New Roman" pitchFamily="18" charset="0"/>
                <a:cs typeface="Times New Roman" pitchFamily="18" charset="0"/>
              </a:rPr>
              <a:t>Lecture 01	Describing Inverse Problems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04		The L</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Norm and Simple Least Squares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 Linear Explicit Theory</a:t>
            </a:r>
            <a:endParaRPr lang="en-US" dirty="0">
              <a:latin typeface="Times New Roman" pitchFamily="18" charset="0"/>
              <a:cs typeface="Times New Roman" pitchFamily="18" charset="0"/>
            </a:endParaRPr>
          </a:p>
        </p:txBody>
      </p:sp>
      <p:sp>
        <p:nvSpPr>
          <p:cNvPr id="5" name="Title 1"/>
          <p:cNvSpPr txBox="1">
            <a:spLocks/>
          </p:cNvSpPr>
          <p:nvPr/>
        </p:nvSpPr>
        <p:spPr>
          <a:xfrm>
            <a:off x="228600" y="19050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the function </a:t>
            </a:r>
            <a:r>
              <a:rPr lang="en-US" sz="2800" b="1" dirty="0" smtClean="0">
                <a:latin typeface="Times New Roman" pitchFamily="18" charset="0"/>
                <a:ea typeface="+mj-ea"/>
                <a:cs typeface="Times New Roman" pitchFamily="18" charset="0"/>
              </a:rPr>
              <a:t>g</a:t>
            </a:r>
            <a:r>
              <a:rPr lang="en-US" sz="2800" dirty="0" smtClean="0">
                <a:latin typeface="Times New Roman" pitchFamily="18" charset="0"/>
                <a:ea typeface="+mj-ea"/>
                <a:cs typeface="Times New Roman" pitchFamily="18" charset="0"/>
              </a:rPr>
              <a:t>(</a:t>
            </a:r>
            <a:r>
              <a:rPr lang="en-US" sz="2800" b="1" dirty="0" smtClean="0">
                <a:latin typeface="Times New Roman" pitchFamily="18" charset="0"/>
                <a:ea typeface="+mj-ea"/>
                <a:cs typeface="Times New Roman" pitchFamily="18" charset="0"/>
              </a:rPr>
              <a:t>m</a:t>
            </a:r>
            <a:r>
              <a:rPr lang="en-US" sz="2800" dirty="0" smtClean="0">
                <a:latin typeface="Times New Roman" pitchFamily="18" charset="0"/>
                <a:ea typeface="+mj-ea"/>
                <a:cs typeface="Times New Roman" pitchFamily="18" charset="0"/>
              </a:rPr>
              <a:t>) is a matrix </a:t>
            </a:r>
            <a:r>
              <a:rPr lang="en-US" sz="2800" b="1" dirty="0" smtClean="0">
                <a:latin typeface="Cambria Math" pitchFamily="18" charset="0"/>
                <a:ea typeface="Cambria Math" pitchFamily="18" charset="0"/>
                <a:cs typeface="Times New Roman" pitchFamily="18" charset="0"/>
              </a:rPr>
              <a:t>G</a:t>
            </a:r>
            <a:r>
              <a:rPr lang="en-US" sz="2800" dirty="0" smtClean="0">
                <a:latin typeface="Times New Roman" pitchFamily="18" charset="0"/>
                <a:ea typeface="+mj-ea"/>
                <a:cs typeface="Times New Roman" pitchFamily="18" charset="0"/>
              </a:rPr>
              <a:t> times </a:t>
            </a:r>
            <a:r>
              <a:rPr lang="en-US" sz="2800" b="1" dirty="0" smtClean="0">
                <a:latin typeface="Cambria Math" pitchFamily="18" charset="0"/>
                <a:ea typeface="Cambria Math" pitchFamily="18" charset="0"/>
                <a:cs typeface="Times New Roman" pitchFamily="18" charset="0"/>
              </a:rPr>
              <a:t>m</a:t>
            </a:r>
            <a:endParaRPr kumimoji="0" lang="en-US" sz="28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 name="Title 1"/>
          <p:cNvSpPr txBox="1">
            <a:spLocks/>
          </p:cNvSpPr>
          <p:nvPr/>
        </p:nvSpPr>
        <p:spPr>
          <a:xfrm>
            <a:off x="381000" y="47244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G</a:t>
            </a: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has  </a:t>
            </a:r>
            <a:r>
              <a:rPr lang="en-US" sz="2800" i="1" baseline="0" dirty="0" smtClean="0">
                <a:latin typeface="Times New Roman" pitchFamily="18" charset="0"/>
                <a:ea typeface="+mj-ea"/>
                <a:cs typeface="Times New Roman" pitchFamily="18" charset="0"/>
              </a:rPr>
              <a:t>N</a:t>
            </a:r>
            <a:r>
              <a:rPr lang="en-US" sz="2800" dirty="0" smtClean="0">
                <a:latin typeface="Times New Roman" pitchFamily="18" charset="0"/>
                <a:ea typeface="+mj-ea"/>
                <a:cs typeface="Times New Roman" pitchFamily="18" charset="0"/>
              </a:rPr>
              <a:t> rows and </a:t>
            </a:r>
            <a:r>
              <a:rPr lang="en-US" sz="2800" i="1" dirty="0" smtClean="0">
                <a:latin typeface="Times New Roman" pitchFamily="18" charset="0"/>
                <a:ea typeface="+mj-ea"/>
                <a:cs typeface="Times New Roman" pitchFamily="18" charset="0"/>
              </a:rPr>
              <a:t>M</a:t>
            </a:r>
            <a:r>
              <a:rPr lang="en-US" sz="2800" dirty="0" smtClean="0">
                <a:latin typeface="Times New Roman" pitchFamily="18" charset="0"/>
                <a:ea typeface="+mj-ea"/>
                <a:cs typeface="Times New Roman" pitchFamily="18" charset="0"/>
              </a:rPr>
              <a:t> columns</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381000" y="3200400"/>
            <a:ext cx="8610600" cy="1143000"/>
          </a:xfrm>
          <a:prstGeom prst="rect">
            <a:avLst/>
          </a:prstGeom>
        </p:spPr>
        <p:txBody>
          <a:bodyPr vert="horz" lIns="91440" tIns="45720" rIns="91440" bIns="45720" rtlCol="0" anchor="ctr">
            <a:normAutofit/>
          </a:bodyPr>
          <a:lstStyle/>
          <a:p>
            <a:pPr lvl="0" algn="ctr">
              <a:spcBef>
                <a:spcPct val="0"/>
              </a:spcBef>
              <a:defRPr/>
            </a:pPr>
            <a:r>
              <a:rPr lang="en-US" sz="2800" b="1" dirty="0" smtClean="0">
                <a:latin typeface="Cambria Math" pitchFamily="18" charset="0"/>
                <a:ea typeface="Cambria Math" pitchFamily="18" charset="0"/>
                <a:cs typeface="Times New Roman" pitchFamily="18" charset="0"/>
              </a:rPr>
              <a:t>d</a:t>
            </a:r>
            <a:r>
              <a:rPr lang="en-US" sz="2800" dirty="0" smtClean="0">
                <a:latin typeface="Cambria Math" pitchFamily="18" charset="0"/>
                <a:ea typeface="Cambria Math" pitchFamily="18" charset="0"/>
                <a:cs typeface="Times New Roman" pitchFamily="18" charset="0"/>
              </a:rPr>
              <a:t> = </a:t>
            </a:r>
            <a:r>
              <a:rPr lang="en-US" sz="2800" b="1" dirty="0" smtClean="0">
                <a:latin typeface="Cambria Math" pitchFamily="18" charset="0"/>
                <a:ea typeface="Cambria Math" pitchFamily="18" charset="0"/>
                <a:cs typeface="Times New Roman" pitchFamily="18" charset="0"/>
              </a:rPr>
              <a:t>Gm</a:t>
            </a:r>
            <a:endParaRPr kumimoji="0" lang="en-US" sz="28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 Linear Explicit Theory</a:t>
            </a:r>
            <a:endParaRPr lang="en-US" dirty="0">
              <a:latin typeface="Times New Roman" pitchFamily="18" charset="0"/>
              <a:cs typeface="Times New Roman" pitchFamily="18" charset="0"/>
            </a:endParaRPr>
          </a:p>
        </p:txBody>
      </p:sp>
      <p:sp>
        <p:nvSpPr>
          <p:cNvPr id="5" name="Title 1"/>
          <p:cNvSpPr txBox="1">
            <a:spLocks/>
          </p:cNvSpPr>
          <p:nvPr/>
        </p:nvSpPr>
        <p:spPr>
          <a:xfrm>
            <a:off x="228600" y="19050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the function </a:t>
            </a:r>
            <a:r>
              <a:rPr lang="en-US" sz="2800" b="1" dirty="0" smtClean="0">
                <a:latin typeface="Times New Roman" pitchFamily="18" charset="0"/>
                <a:ea typeface="+mj-ea"/>
                <a:cs typeface="Times New Roman" pitchFamily="18" charset="0"/>
              </a:rPr>
              <a:t>g</a:t>
            </a:r>
            <a:r>
              <a:rPr lang="en-US" sz="2800" dirty="0" smtClean="0">
                <a:latin typeface="Times New Roman" pitchFamily="18" charset="0"/>
                <a:ea typeface="+mj-ea"/>
                <a:cs typeface="Times New Roman" pitchFamily="18" charset="0"/>
              </a:rPr>
              <a:t>(</a:t>
            </a:r>
            <a:r>
              <a:rPr lang="en-US" sz="2800" b="1" dirty="0" smtClean="0">
                <a:latin typeface="Times New Roman" pitchFamily="18" charset="0"/>
                <a:ea typeface="+mj-ea"/>
                <a:cs typeface="Times New Roman" pitchFamily="18" charset="0"/>
              </a:rPr>
              <a:t>m</a:t>
            </a:r>
            <a:r>
              <a:rPr lang="en-US" sz="2800" dirty="0" smtClean="0">
                <a:latin typeface="Times New Roman" pitchFamily="18" charset="0"/>
                <a:ea typeface="+mj-ea"/>
                <a:cs typeface="Times New Roman" pitchFamily="18" charset="0"/>
              </a:rPr>
              <a:t>) is a matrix </a:t>
            </a:r>
            <a:r>
              <a:rPr lang="en-US" sz="2800" b="1" dirty="0" smtClean="0">
                <a:latin typeface="Cambria Math" pitchFamily="18" charset="0"/>
                <a:ea typeface="Cambria Math" pitchFamily="18" charset="0"/>
                <a:cs typeface="Times New Roman" pitchFamily="18" charset="0"/>
              </a:rPr>
              <a:t>G</a:t>
            </a:r>
            <a:r>
              <a:rPr lang="en-US" sz="2800" dirty="0" smtClean="0">
                <a:latin typeface="Times New Roman" pitchFamily="18" charset="0"/>
                <a:ea typeface="+mj-ea"/>
                <a:cs typeface="Times New Roman" pitchFamily="18" charset="0"/>
              </a:rPr>
              <a:t> times </a:t>
            </a:r>
            <a:r>
              <a:rPr lang="en-US" sz="2800" b="1" dirty="0" smtClean="0">
                <a:latin typeface="Cambria Math" pitchFamily="18" charset="0"/>
                <a:ea typeface="Cambria Math" pitchFamily="18" charset="0"/>
                <a:cs typeface="Times New Roman" pitchFamily="18" charset="0"/>
              </a:rPr>
              <a:t>m</a:t>
            </a:r>
            <a:endParaRPr kumimoji="0" lang="en-US" sz="28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 name="Title 1"/>
          <p:cNvSpPr txBox="1">
            <a:spLocks/>
          </p:cNvSpPr>
          <p:nvPr/>
        </p:nvSpPr>
        <p:spPr>
          <a:xfrm>
            <a:off x="381000" y="47244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G</a:t>
            </a: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has  </a:t>
            </a:r>
            <a:r>
              <a:rPr lang="en-US" sz="2800" i="1" baseline="0" dirty="0" smtClean="0">
                <a:latin typeface="Times New Roman" pitchFamily="18" charset="0"/>
                <a:ea typeface="+mj-ea"/>
                <a:cs typeface="Times New Roman" pitchFamily="18" charset="0"/>
              </a:rPr>
              <a:t>N</a:t>
            </a:r>
            <a:r>
              <a:rPr lang="en-US" sz="2800" dirty="0" smtClean="0">
                <a:latin typeface="Times New Roman" pitchFamily="18" charset="0"/>
                <a:ea typeface="+mj-ea"/>
                <a:cs typeface="Times New Roman" pitchFamily="18" charset="0"/>
              </a:rPr>
              <a:t> rows and </a:t>
            </a:r>
            <a:r>
              <a:rPr lang="en-US" sz="2800" i="1" dirty="0" smtClean="0">
                <a:latin typeface="Times New Roman" pitchFamily="18" charset="0"/>
                <a:ea typeface="+mj-ea"/>
                <a:cs typeface="Times New Roman" pitchFamily="18" charset="0"/>
              </a:rPr>
              <a:t>M</a:t>
            </a:r>
            <a:r>
              <a:rPr lang="en-US" sz="2800" dirty="0" smtClean="0">
                <a:latin typeface="Times New Roman" pitchFamily="18" charset="0"/>
                <a:ea typeface="+mj-ea"/>
                <a:cs typeface="Times New Roman" pitchFamily="18" charset="0"/>
              </a:rPr>
              <a:t> columns</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381000" y="3200400"/>
            <a:ext cx="8610600" cy="1143000"/>
          </a:xfrm>
          <a:prstGeom prst="rect">
            <a:avLst/>
          </a:prstGeom>
        </p:spPr>
        <p:txBody>
          <a:bodyPr vert="horz" lIns="91440" tIns="45720" rIns="91440" bIns="45720" rtlCol="0" anchor="ctr">
            <a:normAutofit/>
          </a:bodyPr>
          <a:lstStyle/>
          <a:p>
            <a:pPr lvl="0" algn="ctr">
              <a:spcBef>
                <a:spcPct val="0"/>
              </a:spcBef>
              <a:defRPr/>
            </a:pPr>
            <a:r>
              <a:rPr lang="en-US" sz="2800" b="1" dirty="0" smtClean="0">
                <a:latin typeface="Cambria Math" pitchFamily="18" charset="0"/>
                <a:ea typeface="Cambria Math" pitchFamily="18" charset="0"/>
                <a:cs typeface="Times New Roman" pitchFamily="18" charset="0"/>
              </a:rPr>
              <a:t>d</a:t>
            </a:r>
            <a:r>
              <a:rPr lang="en-US" sz="2800" dirty="0" smtClean="0">
                <a:latin typeface="Cambria Math" pitchFamily="18" charset="0"/>
                <a:ea typeface="Cambria Math" pitchFamily="18" charset="0"/>
                <a:cs typeface="Times New Roman" pitchFamily="18" charset="0"/>
              </a:rPr>
              <a:t> = </a:t>
            </a:r>
            <a:r>
              <a:rPr lang="en-US" sz="2800" b="1" dirty="0" smtClean="0">
                <a:latin typeface="Cambria Math" pitchFamily="18" charset="0"/>
                <a:ea typeface="Cambria Math" pitchFamily="18" charset="0"/>
                <a:cs typeface="Times New Roman" pitchFamily="18" charset="0"/>
              </a:rPr>
              <a:t>Gm</a:t>
            </a:r>
            <a:endParaRPr kumimoji="0" lang="en-US" sz="28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7" name="Freeform 6"/>
          <p:cNvSpPr/>
          <p:nvPr/>
        </p:nvSpPr>
        <p:spPr>
          <a:xfrm>
            <a:off x="4833257" y="3958046"/>
            <a:ext cx="1985554" cy="666205"/>
          </a:xfrm>
          <a:custGeom>
            <a:avLst/>
            <a:gdLst>
              <a:gd name="connsiteX0" fmla="*/ 0 w 1985554"/>
              <a:gd name="connsiteY0" fmla="*/ 0 h 666205"/>
              <a:gd name="connsiteX1" fmla="*/ 613954 w 1985554"/>
              <a:gd name="connsiteY1" fmla="*/ 300445 h 666205"/>
              <a:gd name="connsiteX2" fmla="*/ 561703 w 1985554"/>
              <a:gd name="connsiteY2" fmla="*/ 574765 h 666205"/>
              <a:gd name="connsiteX3" fmla="*/ 1985554 w 1985554"/>
              <a:gd name="connsiteY3" fmla="*/ 666205 h 666205"/>
            </a:gdLst>
            <a:ahLst/>
            <a:cxnLst>
              <a:cxn ang="0">
                <a:pos x="connsiteX0" y="connsiteY0"/>
              </a:cxn>
              <a:cxn ang="0">
                <a:pos x="connsiteX1" y="connsiteY1"/>
              </a:cxn>
              <a:cxn ang="0">
                <a:pos x="connsiteX2" y="connsiteY2"/>
              </a:cxn>
              <a:cxn ang="0">
                <a:pos x="connsiteX3" y="connsiteY3"/>
              </a:cxn>
            </a:cxnLst>
            <a:rect l="l" t="t" r="r" b="b"/>
            <a:pathLst>
              <a:path w="1985554" h="666205">
                <a:moveTo>
                  <a:pt x="0" y="0"/>
                </a:moveTo>
                <a:cubicBezTo>
                  <a:pt x="260168" y="102325"/>
                  <a:pt x="520337" y="204651"/>
                  <a:pt x="613954" y="300445"/>
                </a:cubicBezTo>
                <a:cubicBezTo>
                  <a:pt x="707571" y="396239"/>
                  <a:pt x="333103" y="513805"/>
                  <a:pt x="561703" y="574765"/>
                </a:cubicBezTo>
                <a:cubicBezTo>
                  <a:pt x="790303" y="635725"/>
                  <a:pt x="1387928" y="650965"/>
                  <a:pt x="1985554" y="666205"/>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itle 1"/>
          <p:cNvSpPr txBox="1">
            <a:spLocks/>
          </p:cNvSpPr>
          <p:nvPr/>
        </p:nvSpPr>
        <p:spPr>
          <a:xfrm>
            <a:off x="6553200" y="4280263"/>
            <a:ext cx="2286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u="none" strike="noStrike" kern="1200" cap="none" spc="0" normalizeH="0" noProof="0" dirty="0" smtClean="0">
                <a:ln>
                  <a:noFill/>
                </a:ln>
                <a:solidFill>
                  <a:srgbClr val="FF0000"/>
                </a:solidFill>
                <a:effectLst/>
                <a:uLnTx/>
                <a:uFillTx/>
                <a:latin typeface="Times New Roman" pitchFamily="18" charset="0"/>
                <a:ea typeface="Cambria Math" pitchFamily="18" charset="0"/>
                <a:cs typeface="Times New Roman" pitchFamily="18" charset="0"/>
              </a:rPr>
              <a:t>“data kernel”</a:t>
            </a:r>
            <a:endParaRPr kumimoji="0" lang="en-US" sz="280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 name="Freeform 25"/>
          <p:cNvSpPr/>
          <p:nvPr/>
        </p:nvSpPr>
        <p:spPr>
          <a:xfrm>
            <a:off x="2743200" y="1293223"/>
            <a:ext cx="2991395" cy="1907177"/>
          </a:xfrm>
          <a:custGeom>
            <a:avLst/>
            <a:gdLst>
              <a:gd name="connsiteX0" fmla="*/ 1645920 w 2991395"/>
              <a:gd name="connsiteY0" fmla="*/ 0 h 1907177"/>
              <a:gd name="connsiteX1" fmla="*/ 927463 w 2991395"/>
              <a:gd name="connsiteY1" fmla="*/ 156754 h 1907177"/>
              <a:gd name="connsiteX2" fmla="*/ 522515 w 2991395"/>
              <a:gd name="connsiteY2" fmla="*/ 483326 h 1907177"/>
              <a:gd name="connsiteX3" fmla="*/ 0 w 2991395"/>
              <a:gd name="connsiteY3" fmla="*/ 901337 h 1907177"/>
              <a:gd name="connsiteX4" fmla="*/ 418012 w 2991395"/>
              <a:gd name="connsiteY4" fmla="*/ 1515291 h 1907177"/>
              <a:gd name="connsiteX5" fmla="*/ 522515 w 2991395"/>
              <a:gd name="connsiteY5" fmla="*/ 1789611 h 1907177"/>
              <a:gd name="connsiteX6" fmla="*/ 1005840 w 2991395"/>
              <a:gd name="connsiteY6" fmla="*/ 1907177 h 1907177"/>
              <a:gd name="connsiteX7" fmla="*/ 1293223 w 2991395"/>
              <a:gd name="connsiteY7" fmla="*/ 1907177 h 1907177"/>
              <a:gd name="connsiteX8" fmla="*/ 2547258 w 2991395"/>
              <a:gd name="connsiteY8" fmla="*/ 1737360 h 1907177"/>
              <a:gd name="connsiteX9" fmla="*/ 2991395 w 2991395"/>
              <a:gd name="connsiteY9" fmla="*/ 731520 h 1907177"/>
              <a:gd name="connsiteX10" fmla="*/ 2625635 w 2991395"/>
              <a:gd name="connsiteY10" fmla="*/ 65314 h 1907177"/>
              <a:gd name="connsiteX11" fmla="*/ 1907178 w 2991395"/>
              <a:gd name="connsiteY11" fmla="*/ 0 h 1907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91395" h="1907177">
                <a:moveTo>
                  <a:pt x="1645920" y="0"/>
                </a:moveTo>
                <a:lnTo>
                  <a:pt x="927463" y="156754"/>
                </a:lnTo>
                <a:lnTo>
                  <a:pt x="522515" y="483326"/>
                </a:lnTo>
                <a:lnTo>
                  <a:pt x="0" y="901337"/>
                </a:lnTo>
                <a:lnTo>
                  <a:pt x="418012" y="1515291"/>
                </a:lnTo>
                <a:lnTo>
                  <a:pt x="522515" y="1789611"/>
                </a:lnTo>
                <a:lnTo>
                  <a:pt x="1005840" y="1907177"/>
                </a:lnTo>
                <a:lnTo>
                  <a:pt x="1293223" y="1907177"/>
                </a:lnTo>
                <a:lnTo>
                  <a:pt x="2547258" y="1737360"/>
                </a:lnTo>
                <a:lnTo>
                  <a:pt x="2991395" y="731520"/>
                </a:lnTo>
                <a:lnTo>
                  <a:pt x="2625635" y="65314"/>
                </a:lnTo>
                <a:lnTo>
                  <a:pt x="1907178" y="0"/>
                </a:lnTo>
              </a:path>
            </a:pathLst>
          </a:custGeom>
          <a:solidFill>
            <a:schemeClr val="bg1">
              <a:lumMod val="9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a:xfrm>
            <a:off x="457200" y="155748"/>
            <a:ext cx="8229600" cy="808726"/>
          </a:xfrm>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23" name="Title 1"/>
          <p:cNvSpPr txBox="1">
            <a:spLocks/>
          </p:cNvSpPr>
          <p:nvPr/>
        </p:nvSpPr>
        <p:spPr>
          <a:xfrm>
            <a:off x="533400" y="5867400"/>
            <a:ext cx="8610600" cy="762000"/>
          </a:xfrm>
          <a:prstGeom prst="rect">
            <a:avLst/>
          </a:prstGeom>
        </p:spPr>
        <p:txBody>
          <a:bodyPr vert="horz" lIns="91440" tIns="45720" rIns="91440" bIns="45720" rtlCol="0" anchor="ctr">
            <a:normAutofit/>
          </a:bodyPr>
          <a:lstStyle/>
          <a:p>
            <a:pPr algn="ctr">
              <a:spcBef>
                <a:spcPct val="0"/>
              </a:spcBef>
              <a:defRPr/>
            </a:pPr>
            <a:r>
              <a:rPr lang="en-US" sz="2800" dirty="0" smtClean="0">
                <a:latin typeface="Cambria Math" pitchFamily="18" charset="0"/>
                <a:ea typeface="Cambria Math" pitchFamily="18" charset="0"/>
                <a:cs typeface="Times New Roman" pitchFamily="18" charset="0"/>
              </a:rPr>
              <a:t>M </a:t>
            </a:r>
            <a:r>
              <a:rPr lang="en-US" sz="2800" noProof="0" dirty="0" smtClean="0">
                <a:latin typeface="Cambria Math" pitchFamily="18" charset="0"/>
                <a:ea typeface="Cambria Math" pitchFamily="18" charset="0"/>
                <a:cs typeface="Times New Roman" pitchFamily="18" charset="0"/>
              </a:rPr>
              <a:t>= </a:t>
            </a:r>
            <a:r>
              <a:rPr lang="el-GR" sz="2800" noProof="0" dirty="0" smtClean="0">
                <a:latin typeface="Cambria Math"/>
                <a:ea typeface="Cambria Math"/>
                <a:cs typeface="Times New Roman" pitchFamily="18" charset="0"/>
              </a:rPr>
              <a:t>ρ</a:t>
            </a:r>
            <a:r>
              <a:rPr lang="en-US" sz="2800" baseline="-25000" noProof="0" dirty="0" smtClean="0">
                <a:latin typeface="Cambria Math"/>
                <a:ea typeface="Cambria Math"/>
                <a:cs typeface="Times New Roman" pitchFamily="18" charset="0"/>
              </a:rPr>
              <a:t>g</a:t>
            </a:r>
            <a:r>
              <a:rPr lang="en-US" sz="2800" noProof="0" dirty="0" smtClean="0">
                <a:latin typeface="Cambria Math" pitchFamily="18" charset="0"/>
                <a:ea typeface="Cambria Math" pitchFamily="18" charset="0"/>
                <a:cs typeface="Times New Roman" pitchFamily="18" charset="0"/>
              </a:rPr>
              <a:t>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V</a:t>
            </a:r>
            <a:r>
              <a:rPr lang="en-US" sz="2800" baseline="-25000" dirty="0" smtClean="0">
                <a:latin typeface="Cambria Math"/>
                <a:ea typeface="Cambria Math"/>
                <a:cs typeface="Times New Roman" pitchFamily="18" charset="0"/>
              </a:rPr>
              <a:t> g</a:t>
            </a:r>
            <a:r>
              <a:rPr lang="en-US" sz="2800" dirty="0" smtClean="0">
                <a:latin typeface="Cambria Math" pitchFamily="18" charset="0"/>
                <a:ea typeface="Cambria Math" pitchFamily="18" charset="0"/>
                <a:cs typeface="Times New Roman" pitchFamily="18" charset="0"/>
              </a:rPr>
              <a:t>+ </a:t>
            </a: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q</a:t>
            </a:r>
            <a:r>
              <a:rPr lang="en-US" sz="2800" dirty="0" smtClean="0">
                <a:latin typeface="Cambria Math" pitchFamily="18" charset="0"/>
                <a:ea typeface="Cambria Math" pitchFamily="18" charset="0"/>
                <a:cs typeface="Times New Roman" pitchFamily="18" charset="0"/>
              </a:rPr>
              <a:t>  </a:t>
            </a:r>
            <a:r>
              <a:rPr lang="en-US" sz="2800" dirty="0" smtClean="0">
                <a:latin typeface="Cambria Math"/>
                <a:ea typeface="Cambria Math"/>
                <a:cs typeface="Times New Roman"/>
              </a:rPr>
              <a:t>⨉  </a:t>
            </a:r>
            <a:r>
              <a:rPr lang="en-US" sz="2800" dirty="0" smtClean="0">
                <a:latin typeface="Cambria Math" pitchFamily="18" charset="0"/>
                <a:ea typeface="Cambria Math" pitchFamily="18" charset="0"/>
                <a:cs typeface="Times New Roman" pitchFamily="18" charset="0"/>
              </a:rPr>
              <a:t>V</a:t>
            </a:r>
            <a:r>
              <a:rPr lang="en-US" sz="2800" baseline="-25000" dirty="0" smtClean="0">
                <a:latin typeface="Cambria Math"/>
                <a:ea typeface="Cambria Math"/>
                <a:cs typeface="Times New Roman" pitchFamily="18" charset="0"/>
              </a:rPr>
              <a:t> q</a:t>
            </a:r>
            <a:endParaRPr lang="en-US" sz="2800" dirty="0" smtClean="0">
              <a:latin typeface="Times New Roman"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4" name="Title 1"/>
          <p:cNvSpPr txBox="1">
            <a:spLocks/>
          </p:cNvSpPr>
          <p:nvPr/>
        </p:nvSpPr>
        <p:spPr>
          <a:xfrm>
            <a:off x="5418909" y="2514600"/>
            <a:ext cx="12192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gold</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9" name="Freeform 18"/>
          <p:cNvSpPr/>
          <p:nvPr/>
        </p:nvSpPr>
        <p:spPr>
          <a:xfrm>
            <a:off x="3735978" y="1293223"/>
            <a:ext cx="940525" cy="1907177"/>
          </a:xfrm>
          <a:custGeom>
            <a:avLst/>
            <a:gdLst>
              <a:gd name="connsiteX0" fmla="*/ 574765 w 940525"/>
              <a:gd name="connsiteY0" fmla="*/ 0 h 1907177"/>
              <a:gd name="connsiteX1" fmla="*/ 940525 w 940525"/>
              <a:gd name="connsiteY1" fmla="*/ 0 h 1907177"/>
              <a:gd name="connsiteX2" fmla="*/ 287382 w 940525"/>
              <a:gd name="connsiteY2" fmla="*/ 1907177 h 1907177"/>
              <a:gd name="connsiteX3" fmla="*/ 0 w 940525"/>
              <a:gd name="connsiteY3" fmla="*/ 1894114 h 1907177"/>
              <a:gd name="connsiteX4" fmla="*/ 666205 w 940525"/>
              <a:gd name="connsiteY4" fmla="*/ 13063 h 1907177"/>
              <a:gd name="connsiteX5" fmla="*/ 901337 w 940525"/>
              <a:gd name="connsiteY5" fmla="*/ 0 h 1907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0525" h="1907177">
                <a:moveTo>
                  <a:pt x="574765" y="0"/>
                </a:moveTo>
                <a:lnTo>
                  <a:pt x="940525" y="0"/>
                </a:lnTo>
                <a:lnTo>
                  <a:pt x="287382" y="1907177"/>
                </a:lnTo>
                <a:lnTo>
                  <a:pt x="0" y="1894114"/>
                </a:lnTo>
                <a:lnTo>
                  <a:pt x="666205" y="13063"/>
                </a:lnTo>
                <a:lnTo>
                  <a:pt x="901337" y="0"/>
                </a:lnTo>
              </a:path>
            </a:pathLst>
          </a:custGeom>
          <a:solidFill>
            <a:srgbClr val="FFFF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4297680" y="2111828"/>
            <a:ext cx="1384663" cy="683623"/>
          </a:xfrm>
          <a:custGeom>
            <a:avLst/>
            <a:gdLst>
              <a:gd name="connsiteX0" fmla="*/ 0 w 1384663"/>
              <a:gd name="connsiteY0" fmla="*/ 56606 h 683623"/>
              <a:gd name="connsiteX1" fmla="*/ 757646 w 1384663"/>
              <a:gd name="connsiteY1" fmla="*/ 43543 h 683623"/>
              <a:gd name="connsiteX2" fmla="*/ 705395 w 1384663"/>
              <a:gd name="connsiteY2" fmla="*/ 317863 h 683623"/>
              <a:gd name="connsiteX3" fmla="*/ 1384663 w 1384663"/>
              <a:gd name="connsiteY3" fmla="*/ 683623 h 683623"/>
            </a:gdLst>
            <a:ahLst/>
            <a:cxnLst>
              <a:cxn ang="0">
                <a:pos x="connsiteX0" y="connsiteY0"/>
              </a:cxn>
              <a:cxn ang="0">
                <a:pos x="connsiteX1" y="connsiteY1"/>
              </a:cxn>
              <a:cxn ang="0">
                <a:pos x="connsiteX2" y="connsiteY2"/>
              </a:cxn>
              <a:cxn ang="0">
                <a:pos x="connsiteX3" y="connsiteY3"/>
              </a:cxn>
            </a:cxnLst>
            <a:rect l="l" t="t" r="r" b="b"/>
            <a:pathLst>
              <a:path w="1384663" h="683623">
                <a:moveTo>
                  <a:pt x="0" y="56606"/>
                </a:moveTo>
                <a:cubicBezTo>
                  <a:pt x="320040" y="28303"/>
                  <a:pt x="640080" y="0"/>
                  <a:pt x="757646" y="43543"/>
                </a:cubicBezTo>
                <a:cubicBezTo>
                  <a:pt x="875212" y="87086"/>
                  <a:pt x="600892" y="211183"/>
                  <a:pt x="705395" y="317863"/>
                </a:cubicBezTo>
                <a:cubicBezTo>
                  <a:pt x="809898" y="424543"/>
                  <a:pt x="1097280" y="554083"/>
                  <a:pt x="1384663" y="683623"/>
                </a:cubicBezTo>
              </a:path>
            </a:pathLst>
          </a:cu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Freeform 27"/>
          <p:cNvSpPr/>
          <p:nvPr/>
        </p:nvSpPr>
        <p:spPr>
          <a:xfrm>
            <a:off x="5418909" y="1981200"/>
            <a:ext cx="1384663" cy="683623"/>
          </a:xfrm>
          <a:custGeom>
            <a:avLst/>
            <a:gdLst>
              <a:gd name="connsiteX0" fmla="*/ 0 w 1384663"/>
              <a:gd name="connsiteY0" fmla="*/ 56606 h 683623"/>
              <a:gd name="connsiteX1" fmla="*/ 757646 w 1384663"/>
              <a:gd name="connsiteY1" fmla="*/ 43543 h 683623"/>
              <a:gd name="connsiteX2" fmla="*/ 705395 w 1384663"/>
              <a:gd name="connsiteY2" fmla="*/ 317863 h 683623"/>
              <a:gd name="connsiteX3" fmla="*/ 1384663 w 1384663"/>
              <a:gd name="connsiteY3" fmla="*/ 683623 h 683623"/>
            </a:gdLst>
            <a:ahLst/>
            <a:cxnLst>
              <a:cxn ang="0">
                <a:pos x="connsiteX0" y="connsiteY0"/>
              </a:cxn>
              <a:cxn ang="0">
                <a:pos x="connsiteX1" y="connsiteY1"/>
              </a:cxn>
              <a:cxn ang="0">
                <a:pos x="connsiteX2" y="connsiteY2"/>
              </a:cxn>
              <a:cxn ang="0">
                <a:pos x="connsiteX3" y="connsiteY3"/>
              </a:cxn>
            </a:cxnLst>
            <a:rect l="l" t="t" r="r" b="b"/>
            <a:pathLst>
              <a:path w="1384663" h="683623">
                <a:moveTo>
                  <a:pt x="0" y="56606"/>
                </a:moveTo>
                <a:cubicBezTo>
                  <a:pt x="320040" y="28303"/>
                  <a:pt x="640080" y="0"/>
                  <a:pt x="757646" y="43543"/>
                </a:cubicBezTo>
                <a:cubicBezTo>
                  <a:pt x="875212" y="87086"/>
                  <a:pt x="600892" y="211183"/>
                  <a:pt x="705395" y="317863"/>
                </a:cubicBezTo>
                <a:cubicBezTo>
                  <a:pt x="809898" y="424543"/>
                  <a:pt x="1097280" y="554083"/>
                  <a:pt x="1384663" y="683623"/>
                </a:cubicBezTo>
              </a:path>
            </a:pathLst>
          </a:cu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itle 1"/>
          <p:cNvSpPr txBox="1">
            <a:spLocks/>
          </p:cNvSpPr>
          <p:nvPr/>
        </p:nvSpPr>
        <p:spPr>
          <a:xfrm>
            <a:off x="6790509" y="2286000"/>
            <a:ext cx="1219200" cy="7620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quartz</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0" name="Title 1"/>
          <p:cNvSpPr txBox="1">
            <a:spLocks/>
          </p:cNvSpPr>
          <p:nvPr/>
        </p:nvSpPr>
        <p:spPr>
          <a:xfrm>
            <a:off x="381000" y="5105400"/>
            <a:ext cx="8610600" cy="838200"/>
          </a:xfrm>
          <a:prstGeom prst="rect">
            <a:avLst/>
          </a:prstGeom>
        </p:spPr>
        <p:txBody>
          <a:bodyPr vert="horz" lIns="91440" tIns="45720" rIns="91440" bIns="45720" rtlCol="0" anchor="ctr">
            <a:normAutofit fontScale="92500" lnSpcReduction="10000"/>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total mass = density of gold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volume of gold</a:t>
            </a:r>
          </a:p>
          <a:p>
            <a:pPr lvl="0" algn="ctr">
              <a:spcBef>
                <a:spcPct val="0"/>
              </a:spcBef>
              <a:defRPr/>
            </a:pPr>
            <a:r>
              <a:rPr lang="en-US" sz="2800" dirty="0" smtClean="0">
                <a:latin typeface="Cambria Math" pitchFamily="18" charset="0"/>
                <a:ea typeface="Cambria Math" pitchFamily="18" charset="0"/>
                <a:cs typeface="Times New Roman" pitchFamily="18" charset="0"/>
              </a:rPr>
              <a:t>+ density of quartz  </a:t>
            </a:r>
            <a:r>
              <a:rPr lang="en-US" sz="2800" dirty="0" smtClean="0">
                <a:latin typeface="Cambria Math"/>
                <a:ea typeface="Cambria Math"/>
                <a:cs typeface="Times New Roman"/>
              </a:rPr>
              <a:t>⨉  </a:t>
            </a:r>
            <a:r>
              <a:rPr lang="en-US" sz="2800" dirty="0" smtClean="0">
                <a:latin typeface="Cambria Math" pitchFamily="18" charset="0"/>
                <a:ea typeface="Cambria Math" pitchFamily="18" charset="0"/>
                <a:cs typeface="Times New Roman" pitchFamily="18" charset="0"/>
              </a:rPr>
              <a:t>volume of quartz</a:t>
            </a:r>
            <a:endParaRPr lang="en-US" sz="2800" noProof="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3" name="Title 1"/>
          <p:cNvSpPr txBox="1">
            <a:spLocks/>
          </p:cNvSpPr>
          <p:nvPr/>
        </p:nvSpPr>
        <p:spPr>
          <a:xfrm>
            <a:off x="533400" y="4114800"/>
            <a:ext cx="8610600" cy="762000"/>
          </a:xfrm>
          <a:prstGeom prst="rect">
            <a:avLst/>
          </a:prstGeom>
        </p:spPr>
        <p:txBody>
          <a:bodyPr vert="horz" lIns="91440" tIns="45720" rIns="91440" bIns="45720" rtlCol="0" anchor="ctr">
            <a:normAutofit/>
          </a:bodyPr>
          <a:lstStyle/>
          <a:p>
            <a:pPr algn="ctr">
              <a:spcBef>
                <a:spcPct val="0"/>
              </a:spcBef>
              <a:defRPr/>
            </a:pPr>
            <a:r>
              <a:rPr lang="en-US" sz="2800" dirty="0" smtClean="0">
                <a:latin typeface="Cambria Math" pitchFamily="18" charset="0"/>
                <a:ea typeface="Cambria Math" pitchFamily="18" charset="0"/>
                <a:cs typeface="Times New Roman" pitchFamily="18" charset="0"/>
              </a:rPr>
              <a:t>V </a:t>
            </a:r>
            <a:r>
              <a:rPr lang="en-US" sz="2800" noProof="0" dirty="0" smtClean="0">
                <a:latin typeface="Cambria Math" pitchFamily="18" charset="0"/>
                <a:ea typeface="Cambria Math" pitchFamily="18" charset="0"/>
                <a:cs typeface="Times New Roman" pitchFamily="18" charset="0"/>
              </a:rPr>
              <a:t>= V</a:t>
            </a:r>
            <a:r>
              <a:rPr lang="en-US" sz="2800" baseline="-25000" dirty="0" smtClean="0">
                <a:latin typeface="Cambria Math"/>
                <a:ea typeface="Cambria Math"/>
                <a:cs typeface="Times New Roman" pitchFamily="18" charset="0"/>
              </a:rPr>
              <a:t> g</a:t>
            </a:r>
            <a:r>
              <a:rPr lang="en-US" sz="2800" dirty="0" smtClean="0">
                <a:latin typeface="Cambria Math" pitchFamily="18" charset="0"/>
                <a:ea typeface="Cambria Math" pitchFamily="18" charset="0"/>
                <a:cs typeface="Times New Roman" pitchFamily="18" charset="0"/>
              </a:rPr>
              <a:t>+ V</a:t>
            </a:r>
            <a:r>
              <a:rPr lang="en-US" sz="2800" baseline="-25000" dirty="0" smtClean="0">
                <a:latin typeface="Cambria Math"/>
                <a:ea typeface="Cambria Math"/>
                <a:cs typeface="Times New Roman" pitchFamily="18" charset="0"/>
              </a:rPr>
              <a:t> q</a:t>
            </a:r>
            <a:endParaRPr lang="en-US" sz="2800" dirty="0" smtClean="0">
              <a:latin typeface="Times New Roman"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4" name="Title 1"/>
          <p:cNvSpPr txBox="1">
            <a:spLocks/>
          </p:cNvSpPr>
          <p:nvPr/>
        </p:nvSpPr>
        <p:spPr>
          <a:xfrm>
            <a:off x="381000" y="3581400"/>
            <a:ext cx="8610600" cy="838200"/>
          </a:xfrm>
          <a:prstGeom prst="rect">
            <a:avLst/>
          </a:prstGeom>
        </p:spPr>
        <p:txBody>
          <a:bodyPr vert="horz" lIns="91440" tIns="45720" rIns="91440" bIns="45720" rtlCol="0" anchor="ctr">
            <a:normAutofit/>
          </a:bodyPr>
          <a:lstStyle/>
          <a:p>
            <a:pPr lvl="0" algn="ctr">
              <a:spcBef>
                <a:spcPct val="0"/>
              </a:spcBef>
              <a:defRPr/>
            </a:pPr>
            <a:r>
              <a:rPr lang="en-US" sz="2800" noProof="0" dirty="0" smtClean="0">
                <a:latin typeface="Cambria Math" pitchFamily="18" charset="0"/>
                <a:ea typeface="Cambria Math" pitchFamily="18" charset="0"/>
                <a:cs typeface="Times New Roman" pitchFamily="18" charset="0"/>
              </a:rPr>
              <a:t>total volume = volume of gold </a:t>
            </a:r>
            <a:r>
              <a:rPr lang="en-US" sz="2800" dirty="0" smtClean="0">
                <a:latin typeface="Cambria Math" pitchFamily="18" charset="0"/>
                <a:ea typeface="Cambria Math" pitchFamily="18" charset="0"/>
                <a:cs typeface="Times New Roman" pitchFamily="18" charset="0"/>
              </a:rPr>
              <a:t>+ volume of quartz</a:t>
            </a:r>
            <a:endParaRPr lang="en-US" sz="2800" noProof="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 name="Title 1"/>
          <p:cNvSpPr txBox="1">
            <a:spLocks/>
          </p:cNvSpPr>
          <p:nvPr/>
        </p:nvSpPr>
        <p:spPr>
          <a:xfrm>
            <a:off x="228600" y="1295400"/>
            <a:ext cx="8610600" cy="762000"/>
          </a:xfrm>
          <a:prstGeom prst="rect">
            <a:avLst/>
          </a:prstGeom>
        </p:spPr>
        <p:txBody>
          <a:bodyPr vert="horz" lIns="91440" tIns="45720" rIns="91440" bIns="45720" rtlCol="0" anchor="ctr">
            <a:normAutofit/>
          </a:bodyPr>
          <a:lstStyle/>
          <a:p>
            <a:pPr algn="ctr">
              <a:spcBef>
                <a:spcPct val="0"/>
              </a:spcBef>
              <a:defRPr/>
            </a:pPr>
            <a:r>
              <a:rPr lang="en-US" sz="2800" dirty="0" smtClean="0">
                <a:latin typeface="Cambria Math" pitchFamily="18" charset="0"/>
                <a:ea typeface="Cambria Math" pitchFamily="18" charset="0"/>
                <a:cs typeface="Times New Roman" pitchFamily="18" charset="0"/>
              </a:rPr>
              <a:t>M </a:t>
            </a:r>
            <a:r>
              <a:rPr lang="en-US" sz="2800" noProof="0" dirty="0" smtClean="0">
                <a:latin typeface="Cambria Math" pitchFamily="18" charset="0"/>
                <a:ea typeface="Cambria Math" pitchFamily="18" charset="0"/>
                <a:cs typeface="Times New Roman" pitchFamily="18" charset="0"/>
              </a:rPr>
              <a:t>= </a:t>
            </a:r>
            <a:r>
              <a:rPr lang="el-GR" sz="2800" noProof="0" dirty="0" smtClean="0">
                <a:latin typeface="Cambria Math"/>
                <a:ea typeface="Cambria Math"/>
                <a:cs typeface="Times New Roman" pitchFamily="18" charset="0"/>
              </a:rPr>
              <a:t>ρ</a:t>
            </a:r>
            <a:r>
              <a:rPr lang="en-US" sz="2800" baseline="-25000" noProof="0" dirty="0" smtClean="0">
                <a:latin typeface="Cambria Math"/>
                <a:ea typeface="Cambria Math"/>
                <a:cs typeface="Times New Roman" pitchFamily="18" charset="0"/>
              </a:rPr>
              <a:t>g</a:t>
            </a:r>
            <a:r>
              <a:rPr lang="en-US" sz="2800" noProof="0" dirty="0" smtClean="0">
                <a:latin typeface="Cambria Math" pitchFamily="18" charset="0"/>
                <a:ea typeface="Cambria Math" pitchFamily="18" charset="0"/>
                <a:cs typeface="Times New Roman" pitchFamily="18" charset="0"/>
              </a:rPr>
              <a:t>  </a:t>
            </a:r>
            <a:r>
              <a:rPr lang="en-US" sz="2800" noProof="0" dirty="0" smtClean="0">
                <a:latin typeface="Cambria Math"/>
                <a:ea typeface="Cambria Math"/>
                <a:cs typeface="Times New Roman"/>
              </a:rPr>
              <a:t>⨉  </a:t>
            </a:r>
            <a:r>
              <a:rPr lang="en-US" sz="2800" noProof="0" dirty="0" smtClean="0">
                <a:latin typeface="Cambria Math" pitchFamily="18" charset="0"/>
                <a:ea typeface="Cambria Math" pitchFamily="18" charset="0"/>
                <a:cs typeface="Times New Roman" pitchFamily="18" charset="0"/>
              </a:rPr>
              <a:t>V</a:t>
            </a:r>
            <a:r>
              <a:rPr lang="en-US" sz="2800" baseline="-25000" dirty="0" smtClean="0">
                <a:latin typeface="Cambria Math"/>
                <a:ea typeface="Cambria Math"/>
                <a:cs typeface="Times New Roman" pitchFamily="18" charset="0"/>
              </a:rPr>
              <a:t>g</a:t>
            </a:r>
            <a:r>
              <a:rPr lang="en-US" sz="2800" dirty="0" smtClean="0">
                <a:latin typeface="Cambria Math" pitchFamily="18" charset="0"/>
                <a:ea typeface="Cambria Math" pitchFamily="18" charset="0"/>
                <a:cs typeface="Times New Roman" pitchFamily="18" charset="0"/>
              </a:rPr>
              <a:t>+ </a:t>
            </a: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q</a:t>
            </a:r>
            <a:r>
              <a:rPr lang="en-US" sz="2800" dirty="0" smtClean="0">
                <a:latin typeface="Cambria Math" pitchFamily="18" charset="0"/>
                <a:ea typeface="Cambria Math" pitchFamily="18" charset="0"/>
                <a:cs typeface="Times New Roman" pitchFamily="18" charset="0"/>
              </a:rPr>
              <a:t>  </a:t>
            </a:r>
            <a:r>
              <a:rPr lang="en-US" sz="2800" dirty="0" smtClean="0">
                <a:latin typeface="Cambria Math"/>
                <a:ea typeface="Cambria Math"/>
                <a:cs typeface="Times New Roman"/>
              </a:rPr>
              <a:t>⨉  </a:t>
            </a:r>
            <a:r>
              <a:rPr lang="en-US" sz="2800" dirty="0" smtClean="0">
                <a:latin typeface="Cambria Math" pitchFamily="18" charset="0"/>
                <a:ea typeface="Cambria Math" pitchFamily="18" charset="0"/>
                <a:cs typeface="Times New Roman" pitchFamily="18" charset="0"/>
              </a:rPr>
              <a:t>V</a:t>
            </a:r>
            <a:r>
              <a:rPr lang="en-US" sz="2800" baseline="-25000" dirty="0" smtClean="0">
                <a:latin typeface="Cambria Math"/>
                <a:ea typeface="Cambria Math"/>
                <a:cs typeface="Times New Roman" pitchFamily="18" charset="0"/>
              </a:rPr>
              <a:t> q</a:t>
            </a:r>
            <a:endParaRPr lang="en-US" sz="2800" dirty="0" smtClean="0">
              <a:latin typeface="Times New Roman"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3" name="Title 1"/>
          <p:cNvSpPr txBox="1">
            <a:spLocks/>
          </p:cNvSpPr>
          <p:nvPr/>
        </p:nvSpPr>
        <p:spPr>
          <a:xfrm>
            <a:off x="228600" y="457200"/>
            <a:ext cx="8610600" cy="762000"/>
          </a:xfrm>
          <a:prstGeom prst="rect">
            <a:avLst/>
          </a:prstGeom>
        </p:spPr>
        <p:txBody>
          <a:bodyPr vert="horz" lIns="91440" tIns="45720" rIns="91440" bIns="45720" rtlCol="0" anchor="ctr">
            <a:normAutofit/>
          </a:bodyPr>
          <a:lstStyle/>
          <a:p>
            <a:pPr algn="ctr">
              <a:spcBef>
                <a:spcPct val="0"/>
              </a:spcBef>
              <a:defRPr/>
            </a:pPr>
            <a:r>
              <a:rPr lang="en-US" sz="2800" dirty="0" smtClean="0">
                <a:latin typeface="Cambria Math" pitchFamily="18" charset="0"/>
                <a:ea typeface="Cambria Math" pitchFamily="18" charset="0"/>
                <a:cs typeface="Times New Roman" pitchFamily="18" charset="0"/>
              </a:rPr>
              <a:t>V </a:t>
            </a:r>
            <a:r>
              <a:rPr lang="en-US" sz="2800" noProof="0" dirty="0" smtClean="0">
                <a:latin typeface="Cambria Math" pitchFamily="18" charset="0"/>
                <a:ea typeface="Cambria Math" pitchFamily="18" charset="0"/>
                <a:cs typeface="Times New Roman" pitchFamily="18" charset="0"/>
              </a:rPr>
              <a:t>= V</a:t>
            </a:r>
            <a:r>
              <a:rPr lang="en-US" sz="2800" baseline="-25000" dirty="0" smtClean="0">
                <a:latin typeface="Cambria Math"/>
                <a:ea typeface="Cambria Math"/>
                <a:cs typeface="Times New Roman" pitchFamily="18" charset="0"/>
              </a:rPr>
              <a:t> g</a:t>
            </a:r>
            <a:r>
              <a:rPr lang="en-US" sz="2800" dirty="0" smtClean="0">
                <a:latin typeface="Cambria Math" pitchFamily="18" charset="0"/>
                <a:ea typeface="Cambria Math" pitchFamily="18" charset="0"/>
                <a:cs typeface="Times New Roman" pitchFamily="18" charset="0"/>
              </a:rPr>
              <a:t>+ V</a:t>
            </a:r>
            <a:r>
              <a:rPr lang="en-US" sz="2800" baseline="-25000" dirty="0" smtClean="0">
                <a:latin typeface="Cambria Math"/>
                <a:ea typeface="Cambria Math"/>
                <a:cs typeface="Times New Roman" pitchFamily="18" charset="0"/>
              </a:rPr>
              <a:t> q</a:t>
            </a:r>
            <a:endParaRPr lang="en-US" sz="2800" dirty="0" smtClean="0">
              <a:latin typeface="Times New Roman"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4" name="Title 1"/>
          <p:cNvSpPr txBox="1">
            <a:spLocks/>
          </p:cNvSpPr>
          <p:nvPr/>
        </p:nvSpPr>
        <p:spPr>
          <a:xfrm>
            <a:off x="1143000" y="1828800"/>
            <a:ext cx="3177208" cy="3352800"/>
          </a:xfrm>
          <a:prstGeom prst="rect">
            <a:avLst/>
          </a:prstGeom>
        </p:spPr>
        <p:txBody>
          <a:bodyPr vert="horz" lIns="91440" tIns="45720" rIns="91440" bIns="45720" rtlCol="0" anchor="ctr">
            <a:normAutofit fontScale="8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Cambria Math" pitchFamily="18" charset="0"/>
                <a:cs typeface="Times New Roman" pitchFamily="18" charset="0"/>
              </a:rPr>
              <a:t>measure</a:t>
            </a:r>
          </a:p>
          <a:p>
            <a:pPr lvl="0">
              <a:spcBef>
                <a:spcPct val="0"/>
              </a:spcBef>
              <a:defRPr/>
            </a:pPr>
            <a:r>
              <a:rPr lang="en-US" sz="2800" dirty="0">
                <a:latin typeface="Times New Roman"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 V</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 d</a:t>
            </a:r>
            <a:r>
              <a:rPr lang="en-US" sz="2800" i="1" baseline="-25000" dirty="0" smtClean="0">
                <a:latin typeface="Cambria Math" pitchFamily="18" charset="0"/>
                <a:ea typeface="Cambria Math" pitchFamily="18" charset="0"/>
                <a:cs typeface="Times New Roman" pitchFamily="18" charset="0"/>
              </a:rPr>
              <a:t>1</a:t>
            </a:r>
          </a:p>
          <a:p>
            <a:pPr lvl="0">
              <a:spcBef>
                <a:spcPct val="0"/>
              </a:spcBef>
              <a:defRPr/>
            </a:pPr>
            <a:r>
              <a:rPr lang="en-US" sz="2800" noProof="0" dirty="0">
                <a:latin typeface="Times New Roman" pitchFamily="18" charset="0"/>
                <a:ea typeface="Cambria Math" pitchFamily="18" charset="0"/>
                <a:cs typeface="Times New Roman" pitchFamily="18" charset="0"/>
              </a:rPr>
              <a:t>	</a:t>
            </a:r>
            <a:r>
              <a:rPr lang="en-US" sz="2800" noProof="0" dirty="0" smtClean="0">
                <a:latin typeface="Times New Roman" pitchFamily="18" charset="0"/>
                <a:ea typeface="Cambria Math" pitchFamily="18" charset="0"/>
                <a:cs typeface="Times New Roman" pitchFamily="18" charset="0"/>
              </a:rPr>
              <a:t>M = </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2</a:t>
            </a: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sz="2800" i="1" baseline="-25000" noProof="0" dirty="0" smtClean="0">
              <a:latin typeface="Cambria Math" pitchFamily="18" charset="0"/>
              <a:ea typeface="Cambria Math" pitchFamily="18" charset="0"/>
              <a:cs typeface="Times New Roman" pitchFamily="18" charset="0"/>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Cambria Math" pitchFamily="18" charset="0"/>
                <a:cs typeface="Times New Roman" pitchFamily="18" charset="0"/>
              </a:rPr>
              <a:t>want to know</a:t>
            </a:r>
          </a:p>
          <a:p>
            <a:pPr lvl="0">
              <a:spcBef>
                <a:spcPct val="0"/>
              </a:spcBef>
            </a:pPr>
            <a:r>
              <a:rPr lang="en-US" sz="2800" noProof="0" dirty="0">
                <a:latin typeface="Times New Roman"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 V</a:t>
            </a:r>
            <a:r>
              <a:rPr lang="en-US" sz="2800" baseline="-25000" dirty="0" smtClean="0">
                <a:latin typeface="Cambria Math"/>
                <a:ea typeface="Cambria Math"/>
                <a:cs typeface="Times New Roman" pitchFamily="18" charset="0"/>
              </a:rPr>
              <a:t>g </a:t>
            </a:r>
            <a:r>
              <a:rPr lang="en-US" sz="2800" dirty="0" smtClean="0">
                <a:latin typeface="Cambria Math"/>
                <a:ea typeface="Cambria Math"/>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p>
          <a:p>
            <a:pPr lvl="0">
              <a:spcBef>
                <a:spcPct val="0"/>
              </a:spcBef>
            </a:pPr>
            <a:r>
              <a:rPr lang="en-US" sz="2800" dirty="0" smtClean="0">
                <a:latin typeface="Cambria Math" pitchFamily="18" charset="0"/>
                <a:ea typeface="Cambria Math" pitchFamily="18" charset="0"/>
                <a:cs typeface="Times New Roman" pitchFamily="18" charset="0"/>
              </a:rPr>
              <a:t>	 </a:t>
            </a:r>
            <a:r>
              <a:rPr lang="en-US" sz="2800" dirty="0" err="1" smtClean="0">
                <a:latin typeface="Cambria Math" pitchFamily="18" charset="0"/>
                <a:ea typeface="Cambria Math" pitchFamily="18" charset="0"/>
                <a:cs typeface="Times New Roman" pitchFamily="18" charset="0"/>
              </a:rPr>
              <a:t>V</a:t>
            </a:r>
            <a:r>
              <a:rPr lang="en-US" sz="2800" baseline="-25000" dirty="0" err="1" smtClean="0">
                <a:latin typeface="Cambria Math"/>
                <a:ea typeface="Cambria Math"/>
                <a:cs typeface="Times New Roman" pitchFamily="18" charset="0"/>
              </a:rPr>
              <a:t>q</a:t>
            </a:r>
            <a:r>
              <a:rPr lang="en-US" sz="2800" baseline="-25000" dirty="0" smtClean="0">
                <a:latin typeface="Cambria Math"/>
                <a:ea typeface="Cambria Math"/>
                <a:cs typeface="Times New Roman" pitchFamily="18" charset="0"/>
              </a:rPr>
              <a:t> </a:t>
            </a:r>
            <a:r>
              <a:rPr lang="en-US" sz="2800" dirty="0" smtClean="0">
                <a:latin typeface="Cambria Math"/>
                <a:ea typeface="Cambria Math"/>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p>
          <a:p>
            <a:pPr lvl="0">
              <a:spcBef>
                <a:spcPct val="0"/>
              </a:spcBef>
            </a:pPr>
            <a:endParaRPr lang="en-US" sz="2800" i="1" baseline="-25000" dirty="0" smtClean="0">
              <a:latin typeface="Cambria Math" pitchFamily="18" charset="0"/>
              <a:ea typeface="Cambria Math" pitchFamily="18" charset="0"/>
              <a:cs typeface="Times New Roman" pitchFamily="18" charset="0"/>
            </a:endParaRPr>
          </a:p>
          <a:p>
            <a:pPr lvl="0">
              <a:spcBef>
                <a:spcPct val="0"/>
              </a:spcBef>
              <a:defRPr/>
            </a:pPr>
            <a:r>
              <a:rPr lang="en-US" sz="2800" dirty="0" smtClean="0">
                <a:latin typeface="Times New Roman" pitchFamily="18" charset="0"/>
                <a:ea typeface="Cambria Math" pitchFamily="18" charset="0"/>
                <a:cs typeface="Times New Roman" pitchFamily="18" charset="0"/>
              </a:rPr>
              <a:t>assume</a:t>
            </a:r>
          </a:p>
          <a:p>
            <a:pPr lvl="0">
              <a:spcBef>
                <a:spcPct val="0"/>
              </a:spcBef>
            </a:pPr>
            <a:r>
              <a:rPr lang="en-US" sz="2800" dirty="0" smtClean="0">
                <a:latin typeface="Times New Roman" pitchFamily="18" charset="0"/>
                <a:ea typeface="Cambria Math" pitchFamily="18" charset="0"/>
                <a:cs typeface="Times New Roman" pitchFamily="18" charset="0"/>
              </a:rPr>
              <a:t>	</a:t>
            </a:r>
            <a:r>
              <a:rPr lang="en-US" sz="2800" dirty="0" smtClean="0">
                <a:latin typeface="Cambria Math" pitchFamily="18" charset="0"/>
                <a:ea typeface="Cambria Math" pitchFamily="18" charset="0"/>
                <a:cs typeface="Times New Roman" pitchFamily="18" charset="0"/>
              </a:rPr>
              <a:t> </a:t>
            </a: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g</a:t>
            </a:r>
            <a:endParaRPr lang="en-US" sz="2800" i="1" baseline="-25000" dirty="0" smtClean="0">
              <a:latin typeface="Cambria Math" pitchFamily="18" charset="0"/>
              <a:ea typeface="Cambria Math" pitchFamily="18" charset="0"/>
              <a:cs typeface="Times New Roman" pitchFamily="18" charset="0"/>
            </a:endParaRPr>
          </a:p>
          <a:p>
            <a:pPr lvl="0">
              <a:spcBef>
                <a:spcPct val="0"/>
              </a:spcBef>
            </a:pPr>
            <a:r>
              <a:rPr lang="en-US" sz="2800" dirty="0" smtClean="0">
                <a:latin typeface="Cambria Math" pitchFamily="18" charset="0"/>
                <a:ea typeface="Cambria Math" pitchFamily="18" charset="0"/>
                <a:cs typeface="Times New Roman" pitchFamily="18" charset="0"/>
              </a:rPr>
              <a:t>	 </a:t>
            </a: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q</a:t>
            </a:r>
            <a:endParaRPr lang="en-US" sz="2800" dirty="0" smtClean="0">
              <a:latin typeface="Times New Roman" pitchFamily="18" charset="0"/>
              <a:ea typeface="Cambria Math" pitchFamily="18" charset="0"/>
              <a:cs typeface="Times New Roman" pitchFamily="18" charset="0"/>
            </a:endParaRPr>
          </a:p>
          <a:p>
            <a:pPr lvl="0">
              <a:spcBef>
                <a:spcPct val="0"/>
              </a:spcBef>
            </a:pPr>
            <a:endParaRPr lang="en-US" sz="2800" noProof="0" dirty="0" smtClean="0">
              <a:latin typeface="Times New Roman" pitchFamily="18" charset="0"/>
              <a:ea typeface="Cambria Math" pitchFamily="18" charset="0"/>
              <a:cs typeface="Times New Roman" pitchFamily="18" charset="0"/>
            </a:endParaRPr>
          </a:p>
        </p:txBody>
      </p:sp>
      <p:sp>
        <p:nvSpPr>
          <p:cNvPr id="16" name="Title 1"/>
          <p:cNvSpPr txBox="1">
            <a:spLocks/>
          </p:cNvSpPr>
          <p:nvPr/>
        </p:nvSpPr>
        <p:spPr>
          <a:xfrm>
            <a:off x="4648200" y="2514600"/>
            <a:ext cx="3634408" cy="838200"/>
          </a:xfrm>
          <a:prstGeom prst="rect">
            <a:avLst/>
          </a:prstGeom>
        </p:spPr>
        <p:txBody>
          <a:bodyPr vert="horz" lIns="91440" tIns="45720" rIns="91440" bIns="45720" rtlCol="0" anchor="ctr">
            <a:normAutofit/>
          </a:bodyPr>
          <a:lstStyle/>
          <a:p>
            <a:pPr lvl="0">
              <a:spcBef>
                <a:spcPct val="0"/>
              </a:spcBef>
              <a:defRPr/>
            </a:pPr>
            <a:r>
              <a:rPr lang="en-US" sz="2800" b="1" dirty="0" smtClean="0">
                <a:latin typeface="Times New Roman" pitchFamily="18" charset="0"/>
                <a:ea typeface="Cambria Math" pitchFamily="18" charset="0"/>
                <a:cs typeface="Times New Roman" pitchFamily="18" charset="0"/>
              </a:rPr>
              <a:t>d</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d</a:t>
            </a:r>
            <a:r>
              <a:rPr lang="en-US" sz="2800" i="1" baseline="-25000" dirty="0" smtClean="0">
                <a:latin typeface="Cambria Math" pitchFamily="18" charset="0"/>
                <a:ea typeface="Cambria Math" pitchFamily="18" charset="0"/>
                <a:cs typeface="Times New Roman" pitchFamily="18" charset="0"/>
              </a:rPr>
              <a:t>1</a:t>
            </a:r>
            <a:r>
              <a:rPr lang="en-US" sz="2800" noProof="0" dirty="0" smtClean="0">
                <a:latin typeface="Times New Roman" pitchFamily="18" charset="0"/>
                <a:ea typeface="Cambria Math" pitchFamily="18" charset="0"/>
                <a:cs typeface="Times New Roman" pitchFamily="18" charset="0"/>
              </a:rPr>
              <a:t>, </a:t>
            </a:r>
            <a:r>
              <a:rPr lang="en-US" sz="2800" i="1" noProof="0" dirty="0" smtClean="0">
                <a:latin typeface="Cambria Math" pitchFamily="18" charset="0"/>
                <a:ea typeface="Cambria Math" pitchFamily="18" charset="0"/>
                <a:cs typeface="Times New Roman" pitchFamily="18" charset="0"/>
              </a:rPr>
              <a:t>d</a:t>
            </a:r>
            <a:r>
              <a:rPr lang="en-US" sz="2800" i="1" baseline="-25000" noProof="0" dirty="0" smtClean="0">
                <a:latin typeface="Cambria Math" pitchFamily="18" charset="0"/>
                <a:ea typeface="Cambria Math" pitchFamily="18" charset="0"/>
                <a:cs typeface="Times New Roman" pitchFamily="18" charset="0"/>
              </a:rPr>
              <a:t>2</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N=2</a:t>
            </a:r>
            <a:endParaRPr lang="en-US" sz="2800" i="1" baseline="30000" noProof="0" dirty="0" smtClean="0">
              <a:latin typeface="Cambria Math" pitchFamily="18" charset="0"/>
              <a:ea typeface="Cambria Math" pitchFamily="18" charset="0"/>
              <a:cs typeface="Times New Roman" pitchFamily="18" charset="0"/>
            </a:endParaRPr>
          </a:p>
        </p:txBody>
      </p:sp>
      <p:sp>
        <p:nvSpPr>
          <p:cNvPr id="17" name="Title 1"/>
          <p:cNvSpPr txBox="1">
            <a:spLocks/>
          </p:cNvSpPr>
          <p:nvPr/>
        </p:nvSpPr>
        <p:spPr>
          <a:xfrm>
            <a:off x="4671392" y="3581400"/>
            <a:ext cx="3634408" cy="838200"/>
          </a:xfrm>
          <a:prstGeom prst="rect">
            <a:avLst/>
          </a:prstGeom>
        </p:spPr>
        <p:txBody>
          <a:bodyPr vert="horz" lIns="91440" tIns="45720" rIns="91440" bIns="45720" rtlCol="0" anchor="ctr">
            <a:normAutofit fontScale="92500"/>
          </a:bodyPr>
          <a:lstStyle/>
          <a:p>
            <a:pPr lvl="0">
              <a:spcBef>
                <a:spcPct val="0"/>
              </a:spcBef>
              <a:defRPr/>
            </a:pPr>
            <a:r>
              <a:rPr lang="en-US" sz="2800" b="1" dirty="0" smtClean="0">
                <a:latin typeface="Times New Roman" pitchFamily="18" charset="0"/>
                <a:ea typeface="Cambria Math" pitchFamily="18" charset="0"/>
                <a:cs typeface="Times New Roman" pitchFamily="18" charset="0"/>
              </a:rPr>
              <a:t>m</a:t>
            </a:r>
            <a:r>
              <a:rPr lang="en-US" sz="2800" dirty="0" smtClean="0">
                <a:latin typeface="Times New Roman" pitchFamily="18" charset="0"/>
                <a:ea typeface="Cambria Math" pitchFamily="18" charset="0"/>
                <a:cs typeface="Times New Roman" pitchFamily="18" charset="0"/>
              </a:rPr>
              <a:t>=[</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1</a:t>
            </a:r>
            <a:r>
              <a:rPr lang="en-US" sz="2800"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m</a:t>
            </a:r>
            <a:r>
              <a:rPr lang="en-US" sz="2800" i="1" baseline="-25000" dirty="0" smtClean="0">
                <a:latin typeface="Cambria Math" pitchFamily="18" charset="0"/>
                <a:ea typeface="Cambria Math" pitchFamily="18" charset="0"/>
                <a:cs typeface="Times New Roman" pitchFamily="18" charset="0"/>
              </a:rPr>
              <a:t>2</a:t>
            </a:r>
            <a:r>
              <a:rPr lang="en-US" sz="2800" noProof="0" dirty="0" smtClean="0">
                <a:latin typeface="Cambria Math" pitchFamily="18" charset="0"/>
                <a:ea typeface="Cambria Math" pitchFamily="18" charset="0"/>
                <a:cs typeface="Times New Roman" pitchFamily="18" charset="0"/>
              </a:rPr>
              <a:t>]</a:t>
            </a:r>
            <a:r>
              <a:rPr lang="en-US" sz="2800" baseline="30000" noProof="0" dirty="0" smtClean="0">
                <a:latin typeface="Cambria Math" pitchFamily="18" charset="0"/>
                <a:ea typeface="Cambria Math" pitchFamily="18" charset="0"/>
                <a:cs typeface="Times New Roman" pitchFamily="18" charset="0"/>
              </a:rPr>
              <a:t>T </a:t>
            </a:r>
            <a:r>
              <a:rPr lang="en-US" sz="2800" noProof="0" dirty="0" smtClean="0">
                <a:latin typeface="Cambria Math" pitchFamily="18" charset="0"/>
                <a:ea typeface="Cambria Math" pitchFamily="18" charset="0"/>
                <a:cs typeface="Times New Roman" pitchFamily="18" charset="0"/>
              </a:rPr>
              <a:t> and  </a:t>
            </a:r>
            <a:r>
              <a:rPr lang="en-US" sz="2800" i="1" noProof="0" dirty="0" smtClean="0">
                <a:latin typeface="Cambria Math" pitchFamily="18" charset="0"/>
                <a:ea typeface="Cambria Math" pitchFamily="18" charset="0"/>
                <a:cs typeface="Times New Roman" pitchFamily="18" charset="0"/>
              </a:rPr>
              <a:t>M=2</a:t>
            </a:r>
            <a:endParaRPr lang="en-US" sz="2800" i="1" baseline="30000" noProof="0" dirty="0" smtClean="0">
              <a:latin typeface="Cambria Math" pitchFamily="18" charset="0"/>
              <a:ea typeface="Cambria Math" pitchFamily="18" charset="0"/>
              <a:cs typeface="Times New Roman" pitchFamily="18" charset="0"/>
            </a:endParaRPr>
          </a:p>
        </p:txBody>
      </p:sp>
      <p:sp>
        <p:nvSpPr>
          <p:cNvPr id="20" name="Double Bracket 19"/>
          <p:cNvSpPr/>
          <p:nvPr/>
        </p:nvSpPr>
        <p:spPr>
          <a:xfrm>
            <a:off x="3810000" y="4876800"/>
            <a:ext cx="1676400" cy="1600200"/>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itle 1"/>
          <p:cNvSpPr txBox="1">
            <a:spLocks/>
          </p:cNvSpPr>
          <p:nvPr/>
        </p:nvSpPr>
        <p:spPr>
          <a:xfrm>
            <a:off x="2895600" y="5257800"/>
            <a:ext cx="1219200" cy="838200"/>
          </a:xfrm>
          <a:prstGeom prst="rect">
            <a:avLst/>
          </a:prstGeom>
        </p:spPr>
        <p:txBody>
          <a:bodyPr vert="horz" lIns="91440" tIns="45720" rIns="91440" bIns="45720" rtlCol="0" anchor="ctr">
            <a:normAutofit/>
          </a:bodyPr>
          <a:lstStyle/>
          <a:p>
            <a:pPr>
              <a:spcBef>
                <a:spcPct val="0"/>
              </a:spcBef>
              <a:defRPr/>
            </a:pPr>
            <a:r>
              <a:rPr lang="en-US" sz="2800" b="1" noProof="0" dirty="0" smtClean="0">
                <a:latin typeface="Cambria Math" pitchFamily="18" charset="0"/>
                <a:ea typeface="Cambria Math" pitchFamily="18" charset="0"/>
                <a:cs typeface="Times New Roman" pitchFamily="18" charset="0"/>
              </a:rPr>
              <a:t>d</a:t>
            </a:r>
            <a:r>
              <a:rPr lang="en-US" sz="2800" noProof="0" dirty="0" smtClean="0">
                <a:latin typeface="Cambria Math" pitchFamily="18" charset="0"/>
                <a:ea typeface="Cambria Math" pitchFamily="18" charset="0"/>
                <a:cs typeface="Times New Roman" pitchFamily="18" charset="0"/>
              </a:rPr>
              <a:t> =</a:t>
            </a:r>
            <a:endParaRPr lang="en-US" sz="280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5" name="Title 1"/>
          <p:cNvSpPr txBox="1">
            <a:spLocks/>
          </p:cNvSpPr>
          <p:nvPr/>
        </p:nvSpPr>
        <p:spPr>
          <a:xfrm>
            <a:off x="4038600" y="5181600"/>
            <a:ext cx="533400" cy="457200"/>
          </a:xfrm>
          <a:prstGeom prst="rect">
            <a:avLst/>
          </a:prstGeom>
        </p:spPr>
        <p:txBody>
          <a:bodyPr vert="horz" lIns="91440" tIns="45720" rIns="91440" bIns="45720" rtlCol="0" anchor="ctr">
            <a:normAutofit fontScale="92500" lnSpcReduction="10000"/>
          </a:bodyPr>
          <a:lstStyle/>
          <a:p>
            <a:pPr>
              <a:spcBef>
                <a:spcPct val="0"/>
              </a:spcBef>
              <a:defRPr/>
            </a:pPr>
            <a:r>
              <a:rPr lang="en-US" sz="2800" b="1" noProof="0" dirty="0" smtClean="0">
                <a:latin typeface="Cambria Math" pitchFamily="18" charset="0"/>
                <a:ea typeface="Cambria Math" pitchFamily="18" charset="0"/>
                <a:cs typeface="Times New Roman" pitchFamily="18" charset="0"/>
              </a:rPr>
              <a:t>1</a:t>
            </a:r>
            <a:endParaRPr lang="en-US" sz="280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1" name="Title 1"/>
          <p:cNvSpPr txBox="1">
            <a:spLocks/>
          </p:cNvSpPr>
          <p:nvPr/>
        </p:nvSpPr>
        <p:spPr>
          <a:xfrm>
            <a:off x="4800600" y="5181600"/>
            <a:ext cx="533400" cy="457200"/>
          </a:xfrm>
          <a:prstGeom prst="rect">
            <a:avLst/>
          </a:prstGeom>
        </p:spPr>
        <p:txBody>
          <a:bodyPr vert="horz" lIns="91440" tIns="45720" rIns="91440" bIns="45720" rtlCol="0" anchor="ctr">
            <a:normAutofit fontScale="92500" lnSpcReduction="10000"/>
          </a:bodyPr>
          <a:lstStyle/>
          <a:p>
            <a:pPr>
              <a:spcBef>
                <a:spcPct val="0"/>
              </a:spcBef>
              <a:defRPr/>
            </a:pPr>
            <a:r>
              <a:rPr lang="en-US" sz="2800" b="1" noProof="0" dirty="0" smtClean="0">
                <a:latin typeface="Cambria Math" pitchFamily="18" charset="0"/>
                <a:ea typeface="Cambria Math" pitchFamily="18" charset="0"/>
                <a:cs typeface="Times New Roman" pitchFamily="18" charset="0"/>
              </a:rPr>
              <a:t>1</a:t>
            </a:r>
            <a:endParaRPr lang="en-US" sz="280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2" name="Title 1"/>
          <p:cNvSpPr txBox="1">
            <a:spLocks/>
          </p:cNvSpPr>
          <p:nvPr/>
        </p:nvSpPr>
        <p:spPr>
          <a:xfrm>
            <a:off x="4038600" y="5791200"/>
            <a:ext cx="533400" cy="457200"/>
          </a:xfrm>
          <a:prstGeom prst="rect">
            <a:avLst/>
          </a:prstGeom>
        </p:spPr>
        <p:txBody>
          <a:bodyPr vert="horz" lIns="91440" tIns="45720" rIns="91440" bIns="45720" rtlCol="0" anchor="ctr">
            <a:normAutofit fontScale="92500" lnSpcReduction="10000"/>
          </a:bodyPr>
          <a:lstStyle/>
          <a:p>
            <a:pPr>
              <a:spcBef>
                <a:spcPct val="0"/>
              </a:spcBef>
              <a:defRPr/>
            </a:pP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g</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5" name="Title 1"/>
          <p:cNvSpPr txBox="1">
            <a:spLocks/>
          </p:cNvSpPr>
          <p:nvPr/>
        </p:nvSpPr>
        <p:spPr>
          <a:xfrm>
            <a:off x="4800600" y="5791200"/>
            <a:ext cx="533400" cy="457200"/>
          </a:xfrm>
          <a:prstGeom prst="rect">
            <a:avLst/>
          </a:prstGeom>
        </p:spPr>
        <p:txBody>
          <a:bodyPr vert="horz" lIns="91440" tIns="45720" rIns="91440" bIns="45720" rtlCol="0" anchor="ctr">
            <a:normAutofit fontScale="92500" lnSpcReduction="10000"/>
          </a:bodyPr>
          <a:lstStyle/>
          <a:p>
            <a:pPr>
              <a:spcBef>
                <a:spcPct val="0"/>
              </a:spcBef>
              <a:defRPr/>
            </a:pPr>
            <a:r>
              <a:rPr lang="el-GR" sz="2800" dirty="0" smtClean="0">
                <a:latin typeface="Cambria Math"/>
                <a:ea typeface="Cambria Math"/>
                <a:cs typeface="Times New Roman" pitchFamily="18" charset="0"/>
              </a:rPr>
              <a:t>ρ</a:t>
            </a:r>
            <a:r>
              <a:rPr lang="en-US" sz="2800" baseline="-25000" dirty="0" smtClean="0">
                <a:latin typeface="Cambria Math"/>
                <a:ea typeface="Cambria Math"/>
                <a:cs typeface="Times New Roman" pitchFamily="18" charset="0"/>
              </a:rPr>
              <a:t>q</a:t>
            </a: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6" name="Title 1"/>
          <p:cNvSpPr txBox="1">
            <a:spLocks/>
          </p:cNvSpPr>
          <p:nvPr/>
        </p:nvSpPr>
        <p:spPr>
          <a:xfrm>
            <a:off x="5638800" y="5257800"/>
            <a:ext cx="1219200" cy="838200"/>
          </a:xfrm>
          <a:prstGeom prst="rect">
            <a:avLst/>
          </a:prstGeom>
        </p:spPr>
        <p:txBody>
          <a:bodyPr vert="horz" lIns="91440" tIns="45720" rIns="91440" bIns="45720" rtlCol="0" anchor="ctr">
            <a:normAutofit/>
          </a:bodyPr>
          <a:lstStyle/>
          <a:p>
            <a:pPr>
              <a:spcBef>
                <a:spcPct val="0"/>
              </a:spcBef>
              <a:defRPr/>
            </a:pPr>
            <a:r>
              <a:rPr lang="en-US" sz="2800" b="1" noProof="0" dirty="0" smtClean="0">
                <a:latin typeface="Cambria Math" pitchFamily="18" charset="0"/>
                <a:ea typeface="Cambria Math" pitchFamily="18" charset="0"/>
                <a:cs typeface="Times New Roman" pitchFamily="18" charset="0"/>
              </a:rPr>
              <a:t>m</a:t>
            </a:r>
            <a:endParaRPr lang="en-US" sz="2800" dirty="0" smtClean="0">
              <a:latin typeface="Cambria Math" pitchFamily="18" charset="0"/>
              <a:ea typeface="Cambria Math" pitchFamily="18" charset="0"/>
              <a:cs typeface="Times New Roman" pitchFamily="18" charset="0"/>
            </a:endParaRPr>
          </a:p>
          <a:p>
            <a:pPr lvl="0" algn="ctr">
              <a:spcBef>
                <a:spcPct val="0"/>
              </a:spcBef>
              <a:defRPr/>
            </a:pPr>
            <a:endParaRPr kumimoji="0" lang="en-US" sz="2800" b="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37" name="Left Brace 36"/>
          <p:cNvSpPr/>
          <p:nvPr/>
        </p:nvSpPr>
        <p:spPr>
          <a:xfrm flipH="1">
            <a:off x="2627811" y="4317274"/>
            <a:ext cx="228600" cy="6096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p:cNvSpPr/>
          <p:nvPr/>
        </p:nvSpPr>
        <p:spPr>
          <a:xfrm>
            <a:off x="2895600" y="4343400"/>
            <a:ext cx="1194170" cy="461665"/>
          </a:xfrm>
          <a:prstGeom prst="rect">
            <a:avLst/>
          </a:prstGeom>
        </p:spPr>
        <p:txBody>
          <a:bodyPr wrap="square">
            <a:spAutoFit/>
          </a:bodyPr>
          <a:lstStyle/>
          <a:p>
            <a:pPr lvl="0">
              <a:spcBef>
                <a:spcPct val="0"/>
              </a:spcBef>
              <a:defRPr/>
            </a:pPr>
            <a:r>
              <a:rPr lang="en-US" sz="2400" dirty="0" smtClean="0">
                <a:latin typeface="Times New Roman" pitchFamily="18" charset="0"/>
                <a:ea typeface="Cambria Math" pitchFamily="18" charset="0"/>
                <a:cs typeface="Times New Roman" pitchFamily="18" charset="0"/>
              </a:rPr>
              <a:t>known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 Linear Implicit Theory</a:t>
            </a:r>
            <a:endParaRPr lang="en-US" dirty="0">
              <a:latin typeface="Times New Roman" pitchFamily="18" charset="0"/>
              <a:cs typeface="Times New Roman" pitchFamily="18" charset="0"/>
            </a:endParaRPr>
          </a:p>
        </p:txBody>
      </p:sp>
      <p:sp>
        <p:nvSpPr>
          <p:cNvPr id="5" name="Title 1"/>
          <p:cNvSpPr txBox="1">
            <a:spLocks/>
          </p:cNvSpPr>
          <p:nvPr/>
        </p:nvSpPr>
        <p:spPr>
          <a:xfrm>
            <a:off x="228600" y="19050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mj-ea"/>
                <a:cs typeface="Times New Roman" pitchFamily="18" charset="0"/>
              </a:rPr>
              <a:t>The</a:t>
            </a:r>
            <a:r>
              <a:rPr kumimoji="0" lang="en-US" sz="2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t>
            </a: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2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relationships between the data are linear</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2667000" y="3200400"/>
            <a:ext cx="3886200" cy="1447800"/>
          </a:xfrm>
          <a:prstGeom prst="rect">
            <a:avLst/>
          </a:prstGeom>
          <a:noFill/>
          <a:ln w="9525">
            <a:noFill/>
            <a:miter lim="800000"/>
            <a:headEnd/>
            <a:tailEnd/>
          </a:ln>
        </p:spPr>
      </p:pic>
      <p:sp>
        <p:nvSpPr>
          <p:cNvPr id="6" name="Title 1"/>
          <p:cNvSpPr txBox="1">
            <a:spLocks/>
          </p:cNvSpPr>
          <p:nvPr/>
        </p:nvSpPr>
        <p:spPr>
          <a:xfrm>
            <a:off x="228600" y="5105400"/>
            <a:ext cx="8610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28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rows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i="1" baseline="0" dirty="0" smtClean="0">
                <a:latin typeface="Times New Roman" pitchFamily="18" charset="0"/>
                <a:ea typeface="+mj-ea"/>
                <a:cs typeface="Times New Roman" pitchFamily="18" charset="0"/>
              </a:rPr>
              <a:t>N+M</a:t>
            </a:r>
            <a:r>
              <a:rPr lang="en-US" sz="2800" baseline="0" dirty="0" smtClean="0">
                <a:latin typeface="Times New Roman" pitchFamily="18" charset="0"/>
                <a:ea typeface="+mj-ea"/>
                <a:cs typeface="Times New Roman" pitchFamily="18" charset="0"/>
              </a:rPr>
              <a:t> columns</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7" name="Freeform 6"/>
          <p:cNvSpPr/>
          <p:nvPr/>
        </p:nvSpPr>
        <p:spPr>
          <a:xfrm>
            <a:off x="4611757" y="4267200"/>
            <a:ext cx="318052" cy="901148"/>
          </a:xfrm>
          <a:custGeom>
            <a:avLst/>
            <a:gdLst>
              <a:gd name="connsiteX0" fmla="*/ 251791 w 318052"/>
              <a:gd name="connsiteY0" fmla="*/ 0 h 901148"/>
              <a:gd name="connsiteX1" fmla="*/ 79513 w 318052"/>
              <a:gd name="connsiteY1" fmla="*/ 238539 h 901148"/>
              <a:gd name="connsiteX2" fmla="*/ 304800 w 318052"/>
              <a:gd name="connsiteY2" fmla="*/ 649357 h 901148"/>
              <a:gd name="connsiteX3" fmla="*/ 0 w 318052"/>
              <a:gd name="connsiteY3" fmla="*/ 901148 h 901148"/>
            </a:gdLst>
            <a:ahLst/>
            <a:cxnLst>
              <a:cxn ang="0">
                <a:pos x="connsiteX0" y="connsiteY0"/>
              </a:cxn>
              <a:cxn ang="0">
                <a:pos x="connsiteX1" y="connsiteY1"/>
              </a:cxn>
              <a:cxn ang="0">
                <a:pos x="connsiteX2" y="connsiteY2"/>
              </a:cxn>
              <a:cxn ang="0">
                <a:pos x="connsiteX3" y="connsiteY3"/>
              </a:cxn>
            </a:cxnLst>
            <a:rect l="l" t="t" r="r" b="b"/>
            <a:pathLst>
              <a:path w="318052" h="901148">
                <a:moveTo>
                  <a:pt x="251791" y="0"/>
                </a:moveTo>
                <a:cubicBezTo>
                  <a:pt x="161234" y="65156"/>
                  <a:pt x="70678" y="130313"/>
                  <a:pt x="79513" y="238539"/>
                </a:cubicBezTo>
                <a:cubicBezTo>
                  <a:pt x="88348" y="346765"/>
                  <a:pt x="318052" y="538922"/>
                  <a:pt x="304800" y="649357"/>
                </a:cubicBezTo>
                <a:cubicBezTo>
                  <a:pt x="291548" y="759792"/>
                  <a:pt x="145774" y="830470"/>
                  <a:pt x="0" y="901148"/>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3276600" y="1066800"/>
            <a:ext cx="2667000" cy="15240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in all these examples </a:t>
            </a:r>
            <a:r>
              <a:rPr lang="en-US" sz="4000" b="1" dirty="0" smtClean="0">
                <a:latin typeface="Times New Roman" pitchFamily="18" charset="0"/>
                <a:cs typeface="Times New Roman" pitchFamily="18" charset="0"/>
              </a:rPr>
              <a:t>m</a:t>
            </a:r>
            <a:r>
              <a:rPr lang="en-US" sz="4000" dirty="0" smtClean="0">
                <a:latin typeface="Times New Roman" pitchFamily="18" charset="0"/>
                <a:cs typeface="Times New Roman" pitchFamily="18" charset="0"/>
              </a:rPr>
              <a:t> is discrete</a:t>
            </a:r>
            <a:endParaRPr lang="en-US" sz="4000" dirty="0">
              <a:latin typeface="Times New Roman" pitchFamily="18" charset="0"/>
              <a:cs typeface="Times New Roman" pitchFamily="18" charset="0"/>
            </a:endParaRPr>
          </a:p>
        </p:txBody>
      </p:sp>
      <p:sp>
        <p:nvSpPr>
          <p:cNvPr id="5" name="Title 1"/>
          <p:cNvSpPr txBox="1">
            <a:spLocks/>
          </p:cNvSpPr>
          <p:nvPr/>
        </p:nvSpPr>
        <p:spPr>
          <a:xfrm>
            <a:off x="26126" y="3657600"/>
            <a:ext cx="9144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one</a:t>
            </a:r>
            <a:r>
              <a:rPr kumimoji="0" lang="en-US" sz="40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could have a continuous </a:t>
            </a:r>
            <a:r>
              <a:rPr kumimoji="0" lang="en-US" sz="4000" b="0" i="1"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m(x)</a:t>
            </a:r>
            <a:r>
              <a:rPr kumimoji="0" lang="en-US" sz="40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instead</a:t>
            </a:r>
            <a:endParaRPr kumimoji="0" lang="en-US"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Title 1"/>
          <p:cNvSpPr txBox="1">
            <a:spLocks/>
          </p:cNvSpPr>
          <p:nvPr/>
        </p:nvSpPr>
        <p:spPr>
          <a:xfrm>
            <a:off x="457200" y="2209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i="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discrete</a:t>
            </a:r>
            <a:r>
              <a:rPr kumimoji="0" lang="en-US" sz="4000" i="1"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inverse theory</a:t>
            </a:r>
            <a:endParaRPr kumimoji="0" lang="en-US" sz="4000" i="1"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pic>
        <p:nvPicPr>
          <p:cNvPr id="53251" name="Picture 3"/>
          <p:cNvPicPr>
            <a:picLocks noChangeAspect="1" noChangeArrowheads="1"/>
          </p:cNvPicPr>
          <p:nvPr/>
        </p:nvPicPr>
        <p:blipFill>
          <a:blip r:embed="rId3" cstate="print"/>
          <a:srcRect/>
          <a:stretch>
            <a:fillRect/>
          </a:stretch>
        </p:blipFill>
        <p:spPr bwMode="auto">
          <a:xfrm>
            <a:off x="2667000" y="4648200"/>
            <a:ext cx="3733800" cy="1219200"/>
          </a:xfrm>
          <a:prstGeom prst="rect">
            <a:avLst/>
          </a:prstGeom>
          <a:noFill/>
          <a:ln w="9525">
            <a:noFill/>
            <a:miter lim="800000"/>
            <a:headEnd/>
            <a:tailEnd/>
          </a:ln>
        </p:spPr>
      </p:pic>
      <p:sp>
        <p:nvSpPr>
          <p:cNvPr id="9" name="Title 1"/>
          <p:cNvSpPr txBox="1">
            <a:spLocks/>
          </p:cNvSpPr>
          <p:nvPr/>
        </p:nvSpPr>
        <p:spPr>
          <a:xfrm>
            <a:off x="533400" y="538407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i="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continuous</a:t>
            </a:r>
            <a:r>
              <a:rPr kumimoji="0" lang="en-US" sz="4000" i="1"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inverse theory</a:t>
            </a:r>
            <a:endParaRPr kumimoji="0" lang="en-US" sz="4000" i="1"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a:bodyPr>
          <a:lstStyle/>
          <a:p>
            <a:r>
              <a:rPr lang="en-US" sz="4000" dirty="0" smtClean="0">
                <a:latin typeface="Times New Roman" pitchFamily="18" charset="0"/>
                <a:cs typeface="Times New Roman" pitchFamily="18" charset="0"/>
              </a:rPr>
              <a:t>as a discrete vector </a:t>
            </a:r>
            <a:r>
              <a:rPr lang="en-US" sz="4000" b="1" dirty="0" smtClean="0">
                <a:latin typeface="Times New Roman" pitchFamily="18" charset="0"/>
                <a:cs typeface="Times New Roman" pitchFamily="18" charset="0"/>
              </a:rPr>
              <a:t>m</a:t>
            </a:r>
            <a:endParaRPr lang="en-US" sz="4000" dirty="0">
              <a:latin typeface="Times New Roman" pitchFamily="18" charset="0"/>
              <a:cs typeface="Times New Roman" pitchFamily="18" charset="0"/>
            </a:endParaRPr>
          </a:p>
        </p:txBody>
      </p:sp>
      <p:sp>
        <p:nvSpPr>
          <p:cNvPr id="5" name="Title 1"/>
          <p:cNvSpPr txBox="1">
            <a:spLocks/>
          </p:cNvSpPr>
          <p:nvPr/>
        </p:nvSpPr>
        <p:spPr>
          <a:xfrm>
            <a:off x="0" y="381000"/>
            <a:ext cx="9144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in this course </a:t>
            </a:r>
            <a:r>
              <a:rPr kumimoji="0" lang="en-US" sz="40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we will usually approximate a continuous </a:t>
            </a:r>
            <a:r>
              <a:rPr kumimoji="0" lang="en-US" sz="4000" b="0" i="1"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m(x)</a:t>
            </a:r>
            <a:endParaRPr kumimoji="0" lang="en-US"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Title 1"/>
          <p:cNvSpPr txBox="1">
            <a:spLocks/>
          </p:cNvSpPr>
          <p:nvPr/>
        </p:nvSpPr>
        <p:spPr>
          <a:xfrm>
            <a:off x="446315" y="3054529"/>
            <a:ext cx="8229600" cy="1143000"/>
          </a:xfrm>
          <a:prstGeom prst="rect">
            <a:avLst/>
          </a:prstGeom>
        </p:spPr>
        <p:txBody>
          <a:bodyPr vert="horz" lIns="91440" tIns="45720" rIns="91440" bIns="45720" rtlCol="0" anchor="ctr">
            <a:normAutofit fontScale="92500"/>
          </a:bodyPr>
          <a:lstStyle/>
          <a:p>
            <a:pPr lvl="0" algn="ctr">
              <a:spcBef>
                <a:spcPct val="0"/>
              </a:spcBef>
            </a:pPr>
            <a:r>
              <a:rPr kumimoji="0" lang="en-US" sz="4000" b="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a:t>
            </a:r>
            <a:r>
              <a:rPr kumimoji="0" lang="en-US" sz="400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a:t>
            </a:r>
            <a:r>
              <a:rPr kumimoji="0" lang="en-US" sz="4000" i="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a:t>
            </a:r>
            <a:r>
              <a:rPr kumimoji="0" lang="el-GR" sz="4000" i="1"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Δ</a:t>
            </a:r>
            <a:r>
              <a:rPr kumimoji="0" lang="en-US" sz="4000" i="1" u="none" strike="noStrike" kern="1200" cap="none" spc="0" normalizeH="0" baseline="0" noProof="0" dirty="0" smtClean="0">
                <a:ln>
                  <a:noFill/>
                </a:ln>
                <a:solidFill>
                  <a:schemeClr val="tx1"/>
                </a:solidFill>
                <a:effectLst/>
                <a:uLnTx/>
                <a:uFillTx/>
                <a:latin typeface="Cambria Math"/>
                <a:ea typeface="Cambria Math"/>
                <a:cs typeface="Times New Roman" pitchFamily="18" charset="0"/>
              </a:rPr>
              <a:t>x</a:t>
            </a:r>
            <a:r>
              <a:rPr kumimoji="0" lang="en-US" sz="4000" i="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a:t>
            </a:r>
            <a:r>
              <a:rPr kumimoji="0" lang="en-US" sz="400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t>
            </a:r>
            <a:r>
              <a:rPr lang="en-US" sz="4000" i="1" dirty="0" smtClean="0">
                <a:latin typeface="Times New Roman" pitchFamily="18" charset="0"/>
                <a:ea typeface="Cambria Math" pitchFamily="18" charset="0"/>
                <a:cs typeface="Times New Roman" pitchFamily="18" charset="0"/>
              </a:rPr>
              <a:t>m(2</a:t>
            </a:r>
            <a:r>
              <a:rPr lang="el-GR" sz="4000" i="1" dirty="0" smtClean="0">
                <a:latin typeface="Cambria Math"/>
                <a:ea typeface="Cambria Math"/>
                <a:cs typeface="Times New Roman" pitchFamily="18" charset="0"/>
              </a:rPr>
              <a:t>Δ</a:t>
            </a:r>
            <a:r>
              <a:rPr lang="en-US" sz="4000" i="1" dirty="0" smtClean="0">
                <a:latin typeface="Cambria Math"/>
                <a:ea typeface="Cambria Math"/>
                <a:cs typeface="Times New Roman" pitchFamily="18" charset="0"/>
              </a:rPr>
              <a:t>x</a:t>
            </a:r>
            <a:r>
              <a:rPr lang="en-US" sz="4000" i="1" dirty="0" smtClean="0">
                <a:latin typeface="Times New Roman" pitchFamily="18" charset="0"/>
                <a:ea typeface="Cambria Math" pitchFamily="18" charset="0"/>
                <a:cs typeface="Times New Roman" pitchFamily="18" charset="0"/>
              </a:rPr>
              <a:t>)</a:t>
            </a:r>
            <a:r>
              <a:rPr lang="en-US" sz="4000" dirty="0" smtClean="0">
                <a:latin typeface="Times New Roman" pitchFamily="18" charset="0"/>
                <a:ea typeface="Cambria Math" pitchFamily="18" charset="0"/>
                <a:cs typeface="Times New Roman" pitchFamily="18" charset="0"/>
              </a:rPr>
              <a:t>, </a:t>
            </a:r>
            <a:r>
              <a:rPr lang="en-US" sz="4000" i="1" dirty="0" smtClean="0">
                <a:latin typeface="Times New Roman" pitchFamily="18" charset="0"/>
                <a:ea typeface="Cambria Math" pitchFamily="18" charset="0"/>
                <a:cs typeface="Times New Roman" pitchFamily="18" charset="0"/>
              </a:rPr>
              <a:t>m(3</a:t>
            </a:r>
            <a:r>
              <a:rPr lang="el-GR" sz="4000" i="1" dirty="0" smtClean="0">
                <a:latin typeface="Cambria Math"/>
                <a:ea typeface="Cambria Math"/>
                <a:cs typeface="Times New Roman" pitchFamily="18" charset="0"/>
              </a:rPr>
              <a:t>Δ</a:t>
            </a:r>
            <a:r>
              <a:rPr lang="en-US" sz="4000" i="1" dirty="0" smtClean="0">
                <a:latin typeface="Cambria Math"/>
                <a:ea typeface="Cambria Math"/>
                <a:cs typeface="Times New Roman" pitchFamily="18" charset="0"/>
              </a:rPr>
              <a:t>x</a:t>
            </a:r>
            <a:r>
              <a:rPr lang="en-US" sz="4000" i="1" dirty="0" smtClean="0">
                <a:latin typeface="Times New Roman" pitchFamily="18" charset="0"/>
                <a:ea typeface="Cambria Math" pitchFamily="18" charset="0"/>
                <a:cs typeface="Times New Roman" pitchFamily="18" charset="0"/>
              </a:rPr>
              <a:t>) … m(M</a:t>
            </a:r>
            <a:r>
              <a:rPr lang="el-GR" sz="4000" i="1" dirty="0" smtClean="0">
                <a:latin typeface="Cambria Math"/>
                <a:ea typeface="Cambria Math"/>
                <a:cs typeface="Times New Roman" pitchFamily="18" charset="0"/>
              </a:rPr>
              <a:t>Δ</a:t>
            </a:r>
            <a:r>
              <a:rPr lang="en-US" sz="4000" i="1" dirty="0" smtClean="0">
                <a:latin typeface="Cambria Math"/>
                <a:ea typeface="Cambria Math"/>
                <a:cs typeface="Times New Roman" pitchFamily="18" charset="0"/>
              </a:rPr>
              <a:t>x</a:t>
            </a:r>
            <a:r>
              <a:rPr lang="en-US" sz="4000" i="1" dirty="0" smtClean="0">
                <a:latin typeface="Times New Roman" pitchFamily="18" charset="0"/>
                <a:ea typeface="Cambria Math" pitchFamily="18" charset="0"/>
                <a:cs typeface="Times New Roman" pitchFamily="18" charset="0"/>
              </a:rPr>
              <a:t>)</a:t>
            </a:r>
            <a:r>
              <a:rPr lang="en-US" sz="4000" dirty="0" smtClean="0">
                <a:latin typeface="Times New Roman" pitchFamily="18" charset="0"/>
                <a:ea typeface="Cambria Math" pitchFamily="18" charset="0"/>
                <a:cs typeface="Times New Roman" pitchFamily="18" charset="0"/>
              </a:rPr>
              <a:t>]</a:t>
            </a:r>
            <a:r>
              <a:rPr lang="en-US" sz="4000" baseline="30000" dirty="0" smtClean="0">
                <a:latin typeface="Times New Roman" pitchFamily="18" charset="0"/>
                <a:ea typeface="Cambria Math" pitchFamily="18" charset="0"/>
                <a:cs typeface="Times New Roman" pitchFamily="18" charset="0"/>
              </a:rPr>
              <a:t>T</a:t>
            </a:r>
            <a:r>
              <a:rPr kumimoji="0" lang="en-US" sz="4000" u="none" strike="noStrike" kern="1200" cap="none" spc="0" normalizeH="0" noProof="0" dirty="0" smtClean="0">
                <a:ln>
                  <a:noFill/>
                </a:ln>
                <a:solidFill>
                  <a:schemeClr val="tx1"/>
                </a:solidFill>
                <a:effectLst/>
                <a:uLnTx/>
                <a:uFillTx/>
                <a:latin typeface="Times New Roman" pitchFamily="18" charset="0"/>
                <a:ea typeface="Cambria Math" pitchFamily="18" charset="0"/>
                <a:cs typeface="Times New Roman" pitchFamily="18" charset="0"/>
              </a:rPr>
              <a:t> </a:t>
            </a:r>
            <a:r>
              <a:rPr kumimoji="0" lang="en-US" sz="400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 </a:t>
            </a:r>
            <a:endParaRPr kumimoji="0" lang="en-US" sz="400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
        <p:nvSpPr>
          <p:cNvPr id="8" name="Title 1"/>
          <p:cNvSpPr txBox="1">
            <a:spLocks/>
          </p:cNvSpPr>
          <p:nvPr/>
        </p:nvSpPr>
        <p:spPr>
          <a:xfrm>
            <a:off x="457200" y="4343400"/>
            <a:ext cx="8229600" cy="1752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but we will spend some</a:t>
            </a:r>
            <a:r>
              <a:rPr kumimoji="0" lang="en-US" sz="40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time later in the course dealing with the continuous problem directly </a:t>
            </a:r>
            <a:endParaRPr kumimoji="0" lang="en-US"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Some Examples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8" name="Group 7"/>
          <p:cNvGrpSpPr/>
          <p:nvPr/>
        </p:nvGrpSpPr>
        <p:grpSpPr>
          <a:xfrm>
            <a:off x="1371600" y="1371600"/>
            <a:ext cx="6096000" cy="5029200"/>
            <a:chOff x="2057400" y="1143000"/>
            <a:chExt cx="4876800" cy="3782199"/>
          </a:xfrm>
        </p:grpSpPr>
        <p:pic>
          <p:nvPicPr>
            <p:cNvPr id="1028" name="Picture 4"/>
            <p:cNvPicPr>
              <a:picLocks noChangeAspect="1" noChangeArrowheads="1"/>
            </p:cNvPicPr>
            <p:nvPr/>
          </p:nvPicPr>
          <p:blipFill>
            <a:blip r:embed="rId3" cstate="print"/>
            <a:srcRect l="7143" t="5714" r="5714" b="6253"/>
            <a:stretch>
              <a:fillRect/>
            </a:stretch>
          </p:blipFill>
          <p:spPr bwMode="auto">
            <a:xfrm>
              <a:off x="2286000" y="1143000"/>
              <a:ext cx="4648200" cy="3521765"/>
            </a:xfrm>
            <a:prstGeom prst="rect">
              <a:avLst/>
            </a:prstGeom>
            <a:noFill/>
            <a:ln w="9525">
              <a:noFill/>
              <a:miter lim="800000"/>
              <a:headEnd/>
              <a:tailEnd/>
            </a:ln>
            <a:effectLst/>
          </p:spPr>
        </p:pic>
        <p:sp>
          <p:nvSpPr>
            <p:cNvPr id="4" name="TextBox 3"/>
            <p:cNvSpPr txBox="1"/>
            <p:nvPr/>
          </p:nvSpPr>
          <p:spPr>
            <a:xfrm>
              <a:off x="3939212" y="4648200"/>
              <a:ext cx="21336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time, t  (calendar years)</a:t>
              </a:r>
              <a:endParaRPr lang="en-US" sz="1200" i="1" dirty="0">
                <a:latin typeface="Cambria Math" pitchFamily="18" charset="0"/>
                <a:ea typeface="Cambria Math" pitchFamily="18" charset="0"/>
                <a:cs typeface="Times New Roman" pitchFamily="18" charset="0"/>
              </a:endParaRPr>
            </a:p>
          </p:txBody>
        </p:sp>
        <p:sp>
          <p:nvSpPr>
            <p:cNvPr id="5" name="TextBox 4"/>
            <p:cNvSpPr txBox="1"/>
            <p:nvPr/>
          </p:nvSpPr>
          <p:spPr>
            <a:xfrm rot="16200000">
              <a:off x="748100" y="2452300"/>
              <a:ext cx="28956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temperature anomaly, T</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 (deg C)</a:t>
              </a:r>
              <a:endParaRPr lang="en-US" sz="1200" i="1" dirty="0">
                <a:latin typeface="Cambria Math" pitchFamily="18" charset="0"/>
                <a:ea typeface="Cambria Math" pitchFamily="18" charset="0"/>
                <a:cs typeface="Times New Roman" pitchFamily="18" charset="0"/>
              </a:endParaRPr>
            </a:p>
          </p:txBody>
        </p:sp>
      </p:grpSp>
      <p:sp>
        <p:nvSpPr>
          <p:cNvPr id="6" name="Title 1"/>
          <p:cNvSpPr txBox="1">
            <a:spLocks/>
          </p:cNvSpPr>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A. Fitting a straight line to data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1"/>
          <p:cNvSpPr txBox="1">
            <a:spLocks/>
          </p:cNvSpPr>
          <p:nvPr/>
        </p:nvSpPr>
        <p:spPr>
          <a:xfrm>
            <a:off x="2209800" y="1828800"/>
            <a:ext cx="3657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T = a + </a:t>
            </a:r>
            <a:r>
              <a:rPr kumimoji="0" lang="en-US" sz="2800" u="none" strike="noStrike" kern="1200" cap="none" spc="0" normalizeH="0" noProof="0" dirty="0" err="1" smtClean="0">
                <a:ln>
                  <a:noFill/>
                </a:ln>
                <a:solidFill>
                  <a:schemeClr val="tx1"/>
                </a:solidFill>
                <a:effectLst/>
                <a:uLnTx/>
                <a:uFillTx/>
                <a:latin typeface="Cambria Math" pitchFamily="18" charset="0"/>
                <a:ea typeface="Cambria Math" pitchFamily="18" charset="0"/>
                <a:cs typeface="Times New Roman" pitchFamily="18" charset="0"/>
              </a:rPr>
              <a:t>bt</a:t>
            </a:r>
            <a:endParaRPr kumimoji="0" lang="en-US" sz="280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0" name="Freeform 9"/>
          <p:cNvSpPr/>
          <p:nvPr/>
        </p:nvSpPr>
        <p:spPr>
          <a:xfrm>
            <a:off x="4953000" y="2438400"/>
            <a:ext cx="420189" cy="953588"/>
          </a:xfrm>
          <a:custGeom>
            <a:avLst/>
            <a:gdLst>
              <a:gd name="connsiteX0" fmla="*/ 0 w 420189"/>
              <a:gd name="connsiteY0" fmla="*/ 0 h 953588"/>
              <a:gd name="connsiteX1" fmla="*/ 365760 w 420189"/>
              <a:gd name="connsiteY1" fmla="*/ 195943 h 953588"/>
              <a:gd name="connsiteX2" fmla="*/ 326572 w 420189"/>
              <a:gd name="connsiteY2" fmla="*/ 483325 h 953588"/>
              <a:gd name="connsiteX3" fmla="*/ 235132 w 420189"/>
              <a:gd name="connsiteY3" fmla="*/ 953588 h 953588"/>
            </a:gdLst>
            <a:ahLst/>
            <a:cxnLst>
              <a:cxn ang="0">
                <a:pos x="connsiteX0" y="connsiteY0"/>
              </a:cxn>
              <a:cxn ang="0">
                <a:pos x="connsiteX1" y="connsiteY1"/>
              </a:cxn>
              <a:cxn ang="0">
                <a:pos x="connsiteX2" y="connsiteY2"/>
              </a:cxn>
              <a:cxn ang="0">
                <a:pos x="connsiteX3" y="connsiteY3"/>
              </a:cxn>
            </a:cxnLst>
            <a:rect l="l" t="t" r="r" b="b"/>
            <a:pathLst>
              <a:path w="420189" h="953588">
                <a:moveTo>
                  <a:pt x="0" y="0"/>
                </a:moveTo>
                <a:cubicBezTo>
                  <a:pt x="155665" y="57694"/>
                  <a:pt x="311331" y="115389"/>
                  <a:pt x="365760" y="195943"/>
                </a:cubicBezTo>
                <a:cubicBezTo>
                  <a:pt x="420189" y="276497"/>
                  <a:pt x="348343" y="357051"/>
                  <a:pt x="326572" y="483325"/>
                </a:cubicBezTo>
                <a:cubicBezTo>
                  <a:pt x="304801" y="609599"/>
                  <a:pt x="269966" y="781593"/>
                  <a:pt x="235132" y="953588"/>
                </a:cubicBezTo>
              </a:path>
            </a:pathLst>
          </a:cu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srcRect/>
          <a:stretch>
            <a:fillRect/>
          </a:stretch>
        </p:blipFill>
        <p:spPr bwMode="auto">
          <a:xfrm>
            <a:off x="2590800" y="685800"/>
            <a:ext cx="4038600" cy="3814233"/>
          </a:xfrm>
          <a:prstGeom prst="rect">
            <a:avLst/>
          </a:prstGeom>
          <a:noFill/>
          <a:ln w="9525">
            <a:noFill/>
            <a:miter lim="800000"/>
            <a:headEnd/>
            <a:tailEnd/>
          </a:ln>
        </p:spPr>
      </p:pic>
      <p:sp>
        <p:nvSpPr>
          <p:cNvPr id="5" name="Freeform 4"/>
          <p:cNvSpPr/>
          <p:nvPr/>
        </p:nvSpPr>
        <p:spPr>
          <a:xfrm rot="805573">
            <a:off x="3020347" y="4096078"/>
            <a:ext cx="1042917" cy="746038"/>
          </a:xfrm>
          <a:custGeom>
            <a:avLst/>
            <a:gdLst>
              <a:gd name="connsiteX0" fmla="*/ 0 w 757645"/>
              <a:gd name="connsiteY0" fmla="*/ 0 h 1254034"/>
              <a:gd name="connsiteX1" fmla="*/ 457200 w 757645"/>
              <a:gd name="connsiteY1" fmla="*/ 235132 h 1254034"/>
              <a:gd name="connsiteX2" fmla="*/ 274320 w 757645"/>
              <a:gd name="connsiteY2" fmla="*/ 679269 h 1254034"/>
              <a:gd name="connsiteX3" fmla="*/ 757645 w 757645"/>
              <a:gd name="connsiteY3" fmla="*/ 1254034 h 1254034"/>
            </a:gdLst>
            <a:ahLst/>
            <a:cxnLst>
              <a:cxn ang="0">
                <a:pos x="connsiteX0" y="connsiteY0"/>
              </a:cxn>
              <a:cxn ang="0">
                <a:pos x="connsiteX1" y="connsiteY1"/>
              </a:cxn>
              <a:cxn ang="0">
                <a:pos x="connsiteX2" y="connsiteY2"/>
              </a:cxn>
              <a:cxn ang="0">
                <a:pos x="connsiteX3" y="connsiteY3"/>
              </a:cxn>
            </a:cxnLst>
            <a:rect l="l" t="t" r="r" b="b"/>
            <a:pathLst>
              <a:path w="757645" h="1254034">
                <a:moveTo>
                  <a:pt x="0" y="0"/>
                </a:moveTo>
                <a:cubicBezTo>
                  <a:pt x="205740" y="60960"/>
                  <a:pt x="411480" y="121921"/>
                  <a:pt x="457200" y="235132"/>
                </a:cubicBezTo>
                <a:cubicBezTo>
                  <a:pt x="502920" y="348343"/>
                  <a:pt x="224246" y="509452"/>
                  <a:pt x="274320" y="679269"/>
                </a:cubicBezTo>
                <a:cubicBezTo>
                  <a:pt x="324394" y="849086"/>
                  <a:pt x="541019" y="1051560"/>
                  <a:pt x="757645" y="125403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962400" y="4800600"/>
            <a:ext cx="29718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each data point</a:t>
            </a:r>
            <a:endParaRPr lang="en-US" sz="2800" dirty="0">
              <a:solidFill>
                <a:srgbClr val="FF0000"/>
              </a:solidFill>
              <a:latin typeface="Times New Roman" pitchFamily="18" charset="0"/>
              <a:cs typeface="Times New Roman" pitchFamily="18" charset="0"/>
            </a:endParaRPr>
          </a:p>
        </p:txBody>
      </p:sp>
      <p:sp>
        <p:nvSpPr>
          <p:cNvPr id="7" name="Freeform 6"/>
          <p:cNvSpPr/>
          <p:nvPr/>
        </p:nvSpPr>
        <p:spPr>
          <a:xfrm rot="805573">
            <a:off x="5010428" y="4121607"/>
            <a:ext cx="2115770" cy="748386"/>
          </a:xfrm>
          <a:custGeom>
            <a:avLst/>
            <a:gdLst>
              <a:gd name="connsiteX0" fmla="*/ 0 w 757645"/>
              <a:gd name="connsiteY0" fmla="*/ 0 h 1254034"/>
              <a:gd name="connsiteX1" fmla="*/ 457200 w 757645"/>
              <a:gd name="connsiteY1" fmla="*/ 235132 h 1254034"/>
              <a:gd name="connsiteX2" fmla="*/ 274320 w 757645"/>
              <a:gd name="connsiteY2" fmla="*/ 679269 h 1254034"/>
              <a:gd name="connsiteX3" fmla="*/ 757645 w 757645"/>
              <a:gd name="connsiteY3" fmla="*/ 1254034 h 1254034"/>
            </a:gdLst>
            <a:ahLst/>
            <a:cxnLst>
              <a:cxn ang="0">
                <a:pos x="connsiteX0" y="connsiteY0"/>
              </a:cxn>
              <a:cxn ang="0">
                <a:pos x="connsiteX1" y="connsiteY1"/>
              </a:cxn>
              <a:cxn ang="0">
                <a:pos x="connsiteX2" y="connsiteY2"/>
              </a:cxn>
              <a:cxn ang="0">
                <a:pos x="connsiteX3" y="connsiteY3"/>
              </a:cxn>
            </a:cxnLst>
            <a:rect l="l" t="t" r="r" b="b"/>
            <a:pathLst>
              <a:path w="757645" h="1254034">
                <a:moveTo>
                  <a:pt x="0" y="0"/>
                </a:moveTo>
                <a:cubicBezTo>
                  <a:pt x="205740" y="60960"/>
                  <a:pt x="411480" y="121921"/>
                  <a:pt x="457200" y="235132"/>
                </a:cubicBezTo>
                <a:cubicBezTo>
                  <a:pt x="502920" y="348343"/>
                  <a:pt x="224246" y="509452"/>
                  <a:pt x="274320" y="679269"/>
                </a:cubicBezTo>
                <a:cubicBezTo>
                  <a:pt x="324394" y="849086"/>
                  <a:pt x="541019" y="1051560"/>
                  <a:pt x="757645" y="125403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943600" y="5191967"/>
            <a:ext cx="2971800" cy="954107"/>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is predicted by a straight line</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228600" y="2057400"/>
            <a:ext cx="8610600" cy="3124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distinguish forward and inverse problems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categorize inverse problems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examine a few examples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enumerate different kinds of solutions to inverse problems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matrix formulation</a:t>
            </a:r>
            <a:endParaRPr lang="en-US" dirty="0">
              <a:latin typeface="Times New Roman" pitchFamily="18" charset="0"/>
              <a:cs typeface="Times New Roman" pitchFamily="18" charset="0"/>
            </a:endParaRPr>
          </a:p>
        </p:txBody>
      </p:sp>
      <p:sp>
        <p:nvSpPr>
          <p:cNvPr id="5" name="TextBox 4"/>
          <p:cNvSpPr txBox="1"/>
          <p:nvPr/>
        </p:nvSpPr>
        <p:spPr>
          <a:xfrm>
            <a:off x="2514600" y="5334000"/>
            <a:ext cx="59436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d           =       G           m </a:t>
            </a:r>
            <a:endParaRPr lang="en-US" sz="4000" b="1" dirty="0">
              <a:solidFill>
                <a:srgbClr val="FF0000"/>
              </a:solidFill>
              <a:latin typeface="Cambria Math" pitchFamily="18" charset="0"/>
              <a:ea typeface="Cambria Math" pitchFamily="18" charset="0"/>
              <a:cs typeface="Times New Roman"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2209800" y="2057400"/>
            <a:ext cx="5029200" cy="2794000"/>
          </a:xfrm>
          <a:prstGeom prst="rect">
            <a:avLst/>
          </a:prstGeom>
          <a:noFill/>
          <a:ln w="9525">
            <a:noFill/>
            <a:miter lim="800000"/>
            <a:headEnd/>
            <a:tailEnd/>
          </a:ln>
        </p:spPr>
      </p:pic>
      <p:sp>
        <p:nvSpPr>
          <p:cNvPr id="8" name="TextBox 7"/>
          <p:cNvSpPr txBox="1"/>
          <p:nvPr/>
        </p:nvSpPr>
        <p:spPr>
          <a:xfrm>
            <a:off x="7010400" y="6096000"/>
            <a:ext cx="12954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M=2</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9" name="Freeform 8"/>
          <p:cNvSpPr/>
          <p:nvPr/>
        </p:nvSpPr>
        <p:spPr>
          <a:xfrm>
            <a:off x="6858000" y="6019800"/>
            <a:ext cx="235132" cy="339634"/>
          </a:xfrm>
          <a:custGeom>
            <a:avLst/>
            <a:gdLst>
              <a:gd name="connsiteX0" fmla="*/ 0 w 235132"/>
              <a:gd name="connsiteY0" fmla="*/ 0 h 339634"/>
              <a:gd name="connsiteX1" fmla="*/ 78377 w 235132"/>
              <a:gd name="connsiteY1" fmla="*/ 261257 h 339634"/>
              <a:gd name="connsiteX2" fmla="*/ 235132 w 235132"/>
              <a:gd name="connsiteY2" fmla="*/ 339634 h 339634"/>
            </a:gdLst>
            <a:ahLst/>
            <a:cxnLst>
              <a:cxn ang="0">
                <a:pos x="connsiteX0" y="connsiteY0"/>
              </a:cxn>
              <a:cxn ang="0">
                <a:pos x="connsiteX1" y="connsiteY1"/>
              </a:cxn>
              <a:cxn ang="0">
                <a:pos x="connsiteX2" y="connsiteY2"/>
              </a:cxn>
            </a:cxnLst>
            <a:rect l="l" t="t" r="r" b="b"/>
            <a:pathLst>
              <a:path w="235132" h="339634">
                <a:moveTo>
                  <a:pt x="0" y="0"/>
                </a:moveTo>
                <a:cubicBezTo>
                  <a:pt x="19594" y="102325"/>
                  <a:pt x="39188" y="204651"/>
                  <a:pt x="78377" y="261257"/>
                </a:cubicBezTo>
                <a:cubicBezTo>
                  <a:pt x="117566" y="317863"/>
                  <a:pt x="176349" y="328748"/>
                  <a:pt x="235132" y="339634"/>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1"/>
          <p:cNvSpPr txBox="1">
            <a:spLocks/>
          </p:cNvSpPr>
          <p:nvPr/>
        </p:nvSpPr>
        <p:spPr>
          <a:xfrm>
            <a:off x="457200" y="914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B. Fitting a parabola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Title 1"/>
          <p:cNvSpPr txBox="1">
            <a:spLocks/>
          </p:cNvSpPr>
          <p:nvPr/>
        </p:nvSpPr>
        <p:spPr>
          <a:xfrm>
            <a:off x="1981200" y="2819400"/>
            <a:ext cx="4876800" cy="990600"/>
          </a:xfrm>
          <a:prstGeom prst="rect">
            <a:avLst/>
          </a:prstGeom>
        </p:spPr>
        <p:txBody>
          <a:bodyPr vert="horz" lIns="91440" tIns="45720" rIns="91440" bIns="45720" rtlCol="0" anchor="ctr">
            <a:normAutofit/>
          </a:bodyPr>
          <a:lstStyle/>
          <a:p>
            <a:pPr algn="ctr">
              <a:spcBef>
                <a:spcPct val="0"/>
              </a:spcBef>
              <a:defRPr/>
            </a:pPr>
            <a:r>
              <a:rPr kumimoji="0" lang="en-US" sz="4400"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T = a </a:t>
            </a:r>
            <a:r>
              <a:rPr lang="en-US" sz="4400" dirty="0" smtClean="0">
                <a:latin typeface="Cambria Math" pitchFamily="18" charset="0"/>
                <a:ea typeface="Cambria Math" pitchFamily="18" charset="0"/>
                <a:cs typeface="Times New Roman" pitchFamily="18" charset="0"/>
              </a:rPr>
              <a:t>+ </a:t>
            </a:r>
            <a:r>
              <a:rPr lang="en-US" sz="4400" dirty="0" err="1" smtClean="0">
                <a:latin typeface="Cambria Math" pitchFamily="18" charset="0"/>
                <a:ea typeface="Cambria Math" pitchFamily="18" charset="0"/>
                <a:cs typeface="Times New Roman" pitchFamily="18" charset="0"/>
              </a:rPr>
              <a:t>bt</a:t>
            </a:r>
            <a:r>
              <a:rPr lang="en-US" sz="4400" dirty="0" smtClean="0">
                <a:latin typeface="Cambria Math" pitchFamily="18" charset="0"/>
                <a:ea typeface="Cambria Math" pitchFamily="18" charset="0"/>
                <a:cs typeface="Times New Roman" pitchFamily="18" charset="0"/>
              </a:rPr>
              <a:t>+ ct</a:t>
            </a:r>
            <a:r>
              <a:rPr lang="en-US" sz="4400" baseline="30000" dirty="0" smtClean="0">
                <a:latin typeface="Cambria Math" pitchFamily="18" charset="0"/>
                <a:ea typeface="Cambria Math" pitchFamily="18" charset="0"/>
                <a:cs typeface="Times New Roman" pitchFamily="18" charset="0"/>
              </a:rPr>
              <a:t>2</a:t>
            </a:r>
            <a:endParaRPr lang="en-US" sz="4400" baseline="30000" dirty="0" smtClean="0">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Freeform 4"/>
          <p:cNvSpPr/>
          <p:nvPr/>
        </p:nvSpPr>
        <p:spPr>
          <a:xfrm rot="805573">
            <a:off x="3020347" y="4096078"/>
            <a:ext cx="1042917" cy="746038"/>
          </a:xfrm>
          <a:custGeom>
            <a:avLst/>
            <a:gdLst>
              <a:gd name="connsiteX0" fmla="*/ 0 w 757645"/>
              <a:gd name="connsiteY0" fmla="*/ 0 h 1254034"/>
              <a:gd name="connsiteX1" fmla="*/ 457200 w 757645"/>
              <a:gd name="connsiteY1" fmla="*/ 235132 h 1254034"/>
              <a:gd name="connsiteX2" fmla="*/ 274320 w 757645"/>
              <a:gd name="connsiteY2" fmla="*/ 679269 h 1254034"/>
              <a:gd name="connsiteX3" fmla="*/ 757645 w 757645"/>
              <a:gd name="connsiteY3" fmla="*/ 1254034 h 1254034"/>
            </a:gdLst>
            <a:ahLst/>
            <a:cxnLst>
              <a:cxn ang="0">
                <a:pos x="connsiteX0" y="connsiteY0"/>
              </a:cxn>
              <a:cxn ang="0">
                <a:pos x="connsiteX1" y="connsiteY1"/>
              </a:cxn>
              <a:cxn ang="0">
                <a:pos x="connsiteX2" y="connsiteY2"/>
              </a:cxn>
              <a:cxn ang="0">
                <a:pos x="connsiteX3" y="connsiteY3"/>
              </a:cxn>
            </a:cxnLst>
            <a:rect l="l" t="t" r="r" b="b"/>
            <a:pathLst>
              <a:path w="757645" h="1254034">
                <a:moveTo>
                  <a:pt x="0" y="0"/>
                </a:moveTo>
                <a:cubicBezTo>
                  <a:pt x="205740" y="60960"/>
                  <a:pt x="411480" y="121921"/>
                  <a:pt x="457200" y="235132"/>
                </a:cubicBezTo>
                <a:cubicBezTo>
                  <a:pt x="502920" y="348343"/>
                  <a:pt x="224246" y="509452"/>
                  <a:pt x="274320" y="679269"/>
                </a:cubicBezTo>
                <a:cubicBezTo>
                  <a:pt x="324394" y="849086"/>
                  <a:pt x="541019" y="1051560"/>
                  <a:pt x="757645" y="125403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962400" y="4800600"/>
            <a:ext cx="29718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each data point</a:t>
            </a:r>
            <a:endParaRPr lang="en-US" sz="2800" dirty="0">
              <a:solidFill>
                <a:srgbClr val="FF0000"/>
              </a:solidFill>
              <a:latin typeface="Times New Roman" pitchFamily="18" charset="0"/>
              <a:cs typeface="Times New Roman" pitchFamily="18" charset="0"/>
            </a:endParaRPr>
          </a:p>
        </p:txBody>
      </p:sp>
      <p:sp>
        <p:nvSpPr>
          <p:cNvPr id="7" name="Freeform 6"/>
          <p:cNvSpPr/>
          <p:nvPr/>
        </p:nvSpPr>
        <p:spPr>
          <a:xfrm rot="805573">
            <a:off x="5010428" y="4121607"/>
            <a:ext cx="2115770" cy="748386"/>
          </a:xfrm>
          <a:custGeom>
            <a:avLst/>
            <a:gdLst>
              <a:gd name="connsiteX0" fmla="*/ 0 w 757645"/>
              <a:gd name="connsiteY0" fmla="*/ 0 h 1254034"/>
              <a:gd name="connsiteX1" fmla="*/ 457200 w 757645"/>
              <a:gd name="connsiteY1" fmla="*/ 235132 h 1254034"/>
              <a:gd name="connsiteX2" fmla="*/ 274320 w 757645"/>
              <a:gd name="connsiteY2" fmla="*/ 679269 h 1254034"/>
              <a:gd name="connsiteX3" fmla="*/ 757645 w 757645"/>
              <a:gd name="connsiteY3" fmla="*/ 1254034 h 1254034"/>
            </a:gdLst>
            <a:ahLst/>
            <a:cxnLst>
              <a:cxn ang="0">
                <a:pos x="connsiteX0" y="connsiteY0"/>
              </a:cxn>
              <a:cxn ang="0">
                <a:pos x="connsiteX1" y="connsiteY1"/>
              </a:cxn>
              <a:cxn ang="0">
                <a:pos x="connsiteX2" y="connsiteY2"/>
              </a:cxn>
              <a:cxn ang="0">
                <a:pos x="connsiteX3" y="connsiteY3"/>
              </a:cxn>
            </a:cxnLst>
            <a:rect l="l" t="t" r="r" b="b"/>
            <a:pathLst>
              <a:path w="757645" h="1254034">
                <a:moveTo>
                  <a:pt x="0" y="0"/>
                </a:moveTo>
                <a:cubicBezTo>
                  <a:pt x="205740" y="60960"/>
                  <a:pt x="411480" y="121921"/>
                  <a:pt x="457200" y="235132"/>
                </a:cubicBezTo>
                <a:cubicBezTo>
                  <a:pt x="502920" y="348343"/>
                  <a:pt x="224246" y="509452"/>
                  <a:pt x="274320" y="679269"/>
                </a:cubicBezTo>
                <a:cubicBezTo>
                  <a:pt x="324394" y="849086"/>
                  <a:pt x="541019" y="1051560"/>
                  <a:pt x="757645" y="125403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943600" y="5191967"/>
            <a:ext cx="2971800" cy="954107"/>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is predicted by a </a:t>
            </a:r>
            <a:r>
              <a:rPr lang="en-US" sz="2800" dirty="0" err="1" smtClean="0">
                <a:solidFill>
                  <a:srgbClr val="FF0000"/>
                </a:solidFill>
                <a:latin typeface="Times New Roman" pitchFamily="18" charset="0"/>
                <a:cs typeface="Times New Roman" pitchFamily="18" charset="0"/>
              </a:rPr>
              <a:t>strquadratic</a:t>
            </a:r>
            <a:r>
              <a:rPr lang="en-US" sz="2800" dirty="0" smtClean="0">
                <a:solidFill>
                  <a:srgbClr val="FF0000"/>
                </a:solidFill>
                <a:latin typeface="Times New Roman" pitchFamily="18" charset="0"/>
                <a:cs typeface="Times New Roman" pitchFamily="18" charset="0"/>
              </a:rPr>
              <a:t> curve</a:t>
            </a:r>
            <a:endParaRPr lang="en-US" sz="2800" dirty="0">
              <a:solidFill>
                <a:srgbClr val="FF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2438400" y="838200"/>
            <a:ext cx="4343400" cy="3049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matrix formulation</a:t>
            </a:r>
            <a:endParaRPr lang="en-US" dirty="0">
              <a:latin typeface="Times New Roman" pitchFamily="18" charset="0"/>
              <a:cs typeface="Times New Roman" pitchFamily="18" charset="0"/>
            </a:endParaRPr>
          </a:p>
        </p:txBody>
      </p:sp>
      <p:sp>
        <p:nvSpPr>
          <p:cNvPr id="5" name="TextBox 4"/>
          <p:cNvSpPr txBox="1"/>
          <p:nvPr/>
        </p:nvSpPr>
        <p:spPr>
          <a:xfrm>
            <a:off x="2514600" y="5334000"/>
            <a:ext cx="59436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d           =       G           m </a:t>
            </a:r>
            <a:endParaRPr lang="en-US" sz="4000" b="1" dirty="0">
              <a:solidFill>
                <a:srgbClr val="FF0000"/>
              </a:solidFill>
              <a:latin typeface="Cambria Math" pitchFamily="18" charset="0"/>
              <a:ea typeface="Cambria Math" pitchFamily="18" charset="0"/>
              <a:cs typeface="Times New Roman" pitchFamily="18" charset="0"/>
            </a:endParaRPr>
          </a:p>
        </p:txBody>
      </p:sp>
      <p:pic>
        <p:nvPicPr>
          <p:cNvPr id="5125" name="Picture 5"/>
          <p:cNvPicPr>
            <a:picLocks noChangeAspect="1" noChangeArrowheads="1"/>
          </p:cNvPicPr>
          <p:nvPr/>
        </p:nvPicPr>
        <p:blipFill>
          <a:blip r:embed="rId3" cstate="print"/>
          <a:srcRect/>
          <a:stretch>
            <a:fillRect/>
          </a:stretch>
        </p:blipFill>
        <p:spPr bwMode="auto">
          <a:xfrm>
            <a:off x="1981200" y="1981200"/>
            <a:ext cx="5878286" cy="3048000"/>
          </a:xfrm>
          <a:prstGeom prst="rect">
            <a:avLst/>
          </a:prstGeom>
          <a:noFill/>
          <a:ln w="9525">
            <a:noFill/>
            <a:miter lim="800000"/>
            <a:headEnd/>
            <a:tailEnd/>
          </a:ln>
        </p:spPr>
      </p:pic>
      <p:sp>
        <p:nvSpPr>
          <p:cNvPr id="9" name="TextBox 8"/>
          <p:cNvSpPr txBox="1"/>
          <p:nvPr/>
        </p:nvSpPr>
        <p:spPr>
          <a:xfrm>
            <a:off x="7010400" y="6096000"/>
            <a:ext cx="12954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M=3</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0" name="Freeform 9"/>
          <p:cNvSpPr/>
          <p:nvPr/>
        </p:nvSpPr>
        <p:spPr>
          <a:xfrm>
            <a:off x="6858000" y="6019800"/>
            <a:ext cx="235132" cy="339634"/>
          </a:xfrm>
          <a:custGeom>
            <a:avLst/>
            <a:gdLst>
              <a:gd name="connsiteX0" fmla="*/ 0 w 235132"/>
              <a:gd name="connsiteY0" fmla="*/ 0 h 339634"/>
              <a:gd name="connsiteX1" fmla="*/ 78377 w 235132"/>
              <a:gd name="connsiteY1" fmla="*/ 261257 h 339634"/>
              <a:gd name="connsiteX2" fmla="*/ 235132 w 235132"/>
              <a:gd name="connsiteY2" fmla="*/ 339634 h 339634"/>
            </a:gdLst>
            <a:ahLst/>
            <a:cxnLst>
              <a:cxn ang="0">
                <a:pos x="connsiteX0" y="connsiteY0"/>
              </a:cxn>
              <a:cxn ang="0">
                <a:pos x="connsiteX1" y="connsiteY1"/>
              </a:cxn>
              <a:cxn ang="0">
                <a:pos x="connsiteX2" y="connsiteY2"/>
              </a:cxn>
            </a:cxnLst>
            <a:rect l="l" t="t" r="r" b="b"/>
            <a:pathLst>
              <a:path w="235132" h="339634">
                <a:moveTo>
                  <a:pt x="0" y="0"/>
                </a:moveTo>
                <a:cubicBezTo>
                  <a:pt x="19594" y="102325"/>
                  <a:pt x="39188" y="204651"/>
                  <a:pt x="78377" y="261257"/>
                </a:cubicBezTo>
                <a:cubicBezTo>
                  <a:pt x="117566" y="317863"/>
                  <a:pt x="176349" y="328748"/>
                  <a:pt x="235132" y="339634"/>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3200400" cy="944562"/>
          </a:xfrm>
        </p:spPr>
        <p:txBody>
          <a:bodyPr/>
          <a:lstStyle/>
          <a:p>
            <a:r>
              <a:rPr lang="en-US" dirty="0" smtClean="0">
                <a:latin typeface="Times New Roman" pitchFamily="18" charset="0"/>
                <a:cs typeface="Times New Roman" pitchFamily="18" charset="0"/>
              </a:rPr>
              <a:t>straight line</a:t>
            </a:r>
            <a:endParaRPr lang="en-US" dirty="0">
              <a:latin typeface="Times New Roman" pitchFamily="18" charset="0"/>
              <a:cs typeface="Times New Roman" pitchFamily="18" charset="0"/>
            </a:endParaRPr>
          </a:p>
        </p:txBody>
      </p:sp>
      <p:sp>
        <p:nvSpPr>
          <p:cNvPr id="5" name="TextBox 4"/>
          <p:cNvSpPr txBox="1"/>
          <p:nvPr/>
        </p:nvSpPr>
        <p:spPr>
          <a:xfrm>
            <a:off x="3124200" y="4953000"/>
            <a:ext cx="35814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note similarity</a:t>
            </a:r>
            <a:endParaRPr lang="en-US" sz="4000" b="1" dirty="0">
              <a:solidFill>
                <a:srgbClr val="FF0000"/>
              </a:solidFill>
              <a:latin typeface="Cambria Math" pitchFamily="18" charset="0"/>
              <a:ea typeface="Cambria Math" pitchFamily="18" charset="0"/>
              <a:cs typeface="Times New Roman" pitchFamily="18" charset="0"/>
            </a:endParaRPr>
          </a:p>
        </p:txBody>
      </p:sp>
      <p:pic>
        <p:nvPicPr>
          <p:cNvPr id="5125" name="Picture 5"/>
          <p:cNvPicPr>
            <a:picLocks noChangeAspect="1" noChangeArrowheads="1"/>
          </p:cNvPicPr>
          <p:nvPr/>
        </p:nvPicPr>
        <p:blipFill>
          <a:blip r:embed="rId3" cstate="print"/>
          <a:srcRect/>
          <a:stretch>
            <a:fillRect/>
          </a:stretch>
        </p:blipFill>
        <p:spPr bwMode="auto">
          <a:xfrm>
            <a:off x="4953000" y="2362200"/>
            <a:ext cx="3673929" cy="1905000"/>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990600" y="2514600"/>
            <a:ext cx="3154680" cy="1752600"/>
          </a:xfrm>
          <a:prstGeom prst="rect">
            <a:avLst/>
          </a:prstGeom>
          <a:noFill/>
          <a:ln w="9525">
            <a:noFill/>
            <a:miter lim="800000"/>
            <a:headEnd/>
            <a:tailEnd/>
          </a:ln>
        </p:spPr>
      </p:pic>
      <p:sp>
        <p:nvSpPr>
          <p:cNvPr id="7" name="Title 1"/>
          <p:cNvSpPr txBox="1">
            <a:spLocks/>
          </p:cNvSpPr>
          <p:nvPr/>
        </p:nvSpPr>
        <p:spPr>
          <a:xfrm>
            <a:off x="5029200" y="1447800"/>
            <a:ext cx="3200400" cy="944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parabola</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lstStyle/>
          <a:p>
            <a:r>
              <a:rPr lang="en-US" dirty="0" smtClean="0">
                <a:latin typeface="Times New Roman" pitchFamily="18" charset="0"/>
                <a:cs typeface="Times New Roman" pitchFamily="18" charset="0"/>
              </a:rPr>
              <a:t>in </a:t>
            </a:r>
            <a:r>
              <a:rPr lang="en-US" i="1" dirty="0" err="1" smtClean="0">
                <a:latin typeface="Times New Roman" pitchFamily="18" charset="0"/>
                <a:cs typeface="Times New Roman" pitchFamily="18" charset="0"/>
              </a:rPr>
              <a:t>MatLab</a:t>
            </a:r>
            <a:endParaRPr lang="en-US" i="1" dirty="0">
              <a:latin typeface="Times New Roman" pitchFamily="18" charset="0"/>
              <a:cs typeface="Times New Roman" pitchFamily="18" charset="0"/>
            </a:endParaRPr>
          </a:p>
        </p:txBody>
      </p:sp>
      <p:sp>
        <p:nvSpPr>
          <p:cNvPr id="6145" name="Rectangle 1"/>
          <p:cNvSpPr>
            <a:spLocks noChangeArrowheads="1"/>
          </p:cNvSpPr>
          <p:nvPr/>
        </p:nvSpPr>
        <p:spPr bwMode="auto">
          <a:xfrm>
            <a:off x="1219200" y="2971800"/>
            <a:ext cx="7239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G=[ones(N,1), t, t.^2];</a:t>
            </a:r>
            <a:endParaRPr kumimoji="0" lang="en-US" sz="36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1"/>
          <p:cNvSpPr txBox="1">
            <a:spLocks/>
          </p:cNvSpPr>
          <p:nvPr/>
        </p:nvSpPr>
        <p:spPr>
          <a:xfrm>
            <a:off x="3810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 Acoustic Tomography</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pSp>
        <p:nvGrpSpPr>
          <p:cNvPr id="4" name="Group 37"/>
          <p:cNvGrpSpPr/>
          <p:nvPr/>
        </p:nvGrpSpPr>
        <p:grpSpPr>
          <a:xfrm rot="2621449">
            <a:off x="1883538" y="3907209"/>
            <a:ext cx="371340" cy="225380"/>
            <a:chOff x="1219200" y="2629436"/>
            <a:chExt cx="371340" cy="225380"/>
          </a:xfrm>
        </p:grpSpPr>
        <p:sp>
          <p:nvSpPr>
            <p:cNvPr id="5" name="Freeform 4"/>
            <p:cNvSpPr/>
            <p:nvPr/>
          </p:nvSpPr>
          <p:spPr>
            <a:xfrm>
              <a:off x="1219200" y="2629436"/>
              <a:ext cx="334851" cy="176012"/>
            </a:xfrm>
            <a:custGeom>
              <a:avLst/>
              <a:gdLst>
                <a:gd name="connsiteX0" fmla="*/ 0 w 334851"/>
                <a:gd name="connsiteY0" fmla="*/ 176012 h 176012"/>
                <a:gd name="connsiteX1" fmla="*/ 167426 w 334851"/>
                <a:gd name="connsiteY1" fmla="*/ 137375 h 176012"/>
                <a:gd name="connsiteX2" fmla="*/ 296214 w 334851"/>
                <a:gd name="connsiteY2" fmla="*/ 21465 h 176012"/>
                <a:gd name="connsiteX3" fmla="*/ 334851 w 334851"/>
                <a:gd name="connsiteY3" fmla="*/ 8587 h 176012"/>
              </a:gdLst>
              <a:ahLst/>
              <a:cxnLst>
                <a:cxn ang="0">
                  <a:pos x="connsiteX0" y="connsiteY0"/>
                </a:cxn>
                <a:cxn ang="0">
                  <a:pos x="connsiteX1" y="connsiteY1"/>
                </a:cxn>
                <a:cxn ang="0">
                  <a:pos x="connsiteX2" y="connsiteY2"/>
                </a:cxn>
                <a:cxn ang="0">
                  <a:pos x="connsiteX3" y="connsiteY3"/>
                </a:cxn>
              </a:cxnLst>
              <a:rect l="l" t="t" r="r" b="b"/>
              <a:pathLst>
                <a:path w="334851" h="176012">
                  <a:moveTo>
                    <a:pt x="0" y="176012"/>
                  </a:moveTo>
                  <a:cubicBezTo>
                    <a:pt x="59028" y="169572"/>
                    <a:pt x="118057" y="163133"/>
                    <a:pt x="167426" y="137375"/>
                  </a:cubicBezTo>
                  <a:cubicBezTo>
                    <a:pt x="216795" y="111617"/>
                    <a:pt x="268310" y="42930"/>
                    <a:pt x="296214" y="21465"/>
                  </a:cubicBezTo>
                  <a:cubicBezTo>
                    <a:pt x="324118" y="0"/>
                    <a:pt x="329484" y="4293"/>
                    <a:pt x="334851" y="858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6"/>
            <p:cNvSpPr/>
            <p:nvPr/>
          </p:nvSpPr>
          <p:spPr>
            <a:xfrm>
              <a:off x="1255689" y="2678804"/>
              <a:ext cx="334851" cy="176012"/>
            </a:xfrm>
            <a:custGeom>
              <a:avLst/>
              <a:gdLst>
                <a:gd name="connsiteX0" fmla="*/ 0 w 334851"/>
                <a:gd name="connsiteY0" fmla="*/ 176012 h 176012"/>
                <a:gd name="connsiteX1" fmla="*/ 167426 w 334851"/>
                <a:gd name="connsiteY1" fmla="*/ 137375 h 176012"/>
                <a:gd name="connsiteX2" fmla="*/ 296214 w 334851"/>
                <a:gd name="connsiteY2" fmla="*/ 21465 h 176012"/>
                <a:gd name="connsiteX3" fmla="*/ 334851 w 334851"/>
                <a:gd name="connsiteY3" fmla="*/ 8587 h 176012"/>
              </a:gdLst>
              <a:ahLst/>
              <a:cxnLst>
                <a:cxn ang="0">
                  <a:pos x="connsiteX0" y="connsiteY0"/>
                </a:cxn>
                <a:cxn ang="0">
                  <a:pos x="connsiteX1" y="connsiteY1"/>
                </a:cxn>
                <a:cxn ang="0">
                  <a:pos x="connsiteX2" y="connsiteY2"/>
                </a:cxn>
                <a:cxn ang="0">
                  <a:pos x="connsiteX3" y="connsiteY3"/>
                </a:cxn>
              </a:cxnLst>
              <a:rect l="l" t="t" r="r" b="b"/>
              <a:pathLst>
                <a:path w="334851" h="176012">
                  <a:moveTo>
                    <a:pt x="0" y="176012"/>
                  </a:moveTo>
                  <a:cubicBezTo>
                    <a:pt x="59028" y="169572"/>
                    <a:pt x="118057" y="163133"/>
                    <a:pt x="167426" y="137375"/>
                  </a:cubicBezTo>
                  <a:cubicBezTo>
                    <a:pt x="216795" y="111617"/>
                    <a:pt x="268310" y="42930"/>
                    <a:pt x="296214" y="21465"/>
                  </a:cubicBezTo>
                  <a:cubicBezTo>
                    <a:pt x="324118" y="0"/>
                    <a:pt x="329484" y="4293"/>
                    <a:pt x="334851" y="858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Freeform 7"/>
          <p:cNvSpPr/>
          <p:nvPr/>
        </p:nvSpPr>
        <p:spPr>
          <a:xfrm>
            <a:off x="6537101" y="3861516"/>
            <a:ext cx="334851" cy="176012"/>
          </a:xfrm>
          <a:custGeom>
            <a:avLst/>
            <a:gdLst>
              <a:gd name="connsiteX0" fmla="*/ 0 w 334851"/>
              <a:gd name="connsiteY0" fmla="*/ 176012 h 176012"/>
              <a:gd name="connsiteX1" fmla="*/ 167426 w 334851"/>
              <a:gd name="connsiteY1" fmla="*/ 137375 h 176012"/>
              <a:gd name="connsiteX2" fmla="*/ 296214 w 334851"/>
              <a:gd name="connsiteY2" fmla="*/ 21465 h 176012"/>
              <a:gd name="connsiteX3" fmla="*/ 334851 w 334851"/>
              <a:gd name="connsiteY3" fmla="*/ 8587 h 176012"/>
            </a:gdLst>
            <a:ahLst/>
            <a:cxnLst>
              <a:cxn ang="0">
                <a:pos x="connsiteX0" y="connsiteY0"/>
              </a:cxn>
              <a:cxn ang="0">
                <a:pos x="connsiteX1" y="connsiteY1"/>
              </a:cxn>
              <a:cxn ang="0">
                <a:pos x="connsiteX2" y="connsiteY2"/>
              </a:cxn>
              <a:cxn ang="0">
                <a:pos x="connsiteX3" y="connsiteY3"/>
              </a:cxn>
            </a:cxnLst>
            <a:rect l="l" t="t" r="r" b="b"/>
            <a:pathLst>
              <a:path w="334851" h="176012">
                <a:moveTo>
                  <a:pt x="0" y="176012"/>
                </a:moveTo>
                <a:cubicBezTo>
                  <a:pt x="59028" y="169572"/>
                  <a:pt x="118057" y="163133"/>
                  <a:pt x="167426" y="137375"/>
                </a:cubicBezTo>
                <a:cubicBezTo>
                  <a:pt x="216795" y="111617"/>
                  <a:pt x="268310" y="42930"/>
                  <a:pt x="296214" y="21465"/>
                </a:cubicBezTo>
                <a:cubicBezTo>
                  <a:pt x="324118" y="0"/>
                  <a:pt x="329484" y="4293"/>
                  <a:pt x="334851" y="858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6573590" y="3910884"/>
            <a:ext cx="334851" cy="176012"/>
          </a:xfrm>
          <a:custGeom>
            <a:avLst/>
            <a:gdLst>
              <a:gd name="connsiteX0" fmla="*/ 0 w 334851"/>
              <a:gd name="connsiteY0" fmla="*/ 176012 h 176012"/>
              <a:gd name="connsiteX1" fmla="*/ 167426 w 334851"/>
              <a:gd name="connsiteY1" fmla="*/ 137375 h 176012"/>
              <a:gd name="connsiteX2" fmla="*/ 296214 w 334851"/>
              <a:gd name="connsiteY2" fmla="*/ 21465 h 176012"/>
              <a:gd name="connsiteX3" fmla="*/ 334851 w 334851"/>
              <a:gd name="connsiteY3" fmla="*/ 8587 h 176012"/>
            </a:gdLst>
            <a:ahLst/>
            <a:cxnLst>
              <a:cxn ang="0">
                <a:pos x="connsiteX0" y="connsiteY0"/>
              </a:cxn>
              <a:cxn ang="0">
                <a:pos x="connsiteX1" y="connsiteY1"/>
              </a:cxn>
              <a:cxn ang="0">
                <a:pos x="connsiteX2" y="connsiteY2"/>
              </a:cxn>
              <a:cxn ang="0">
                <a:pos x="connsiteX3" y="connsiteY3"/>
              </a:cxn>
            </a:cxnLst>
            <a:rect l="l" t="t" r="r" b="b"/>
            <a:pathLst>
              <a:path w="334851" h="176012">
                <a:moveTo>
                  <a:pt x="0" y="176012"/>
                </a:moveTo>
                <a:cubicBezTo>
                  <a:pt x="59028" y="169572"/>
                  <a:pt x="118057" y="163133"/>
                  <a:pt x="167426" y="137375"/>
                </a:cubicBezTo>
                <a:cubicBezTo>
                  <a:pt x="216795" y="111617"/>
                  <a:pt x="268310" y="42930"/>
                  <a:pt x="296214" y="21465"/>
                </a:cubicBezTo>
                <a:cubicBezTo>
                  <a:pt x="324118" y="0"/>
                  <a:pt x="329484" y="4293"/>
                  <a:pt x="334851" y="858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6211911" y="3975280"/>
            <a:ext cx="381000" cy="152400"/>
          </a:xfrm>
          <a:prstGeom prst="rect">
            <a:avLst/>
          </a:prstGeom>
          <a:solidFill>
            <a:schemeClr val="tx1">
              <a:lumMod val="50000"/>
              <a:lumOff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21605" y="3975280"/>
            <a:ext cx="381000" cy="152400"/>
          </a:xfrm>
          <a:prstGeom prst="rect">
            <a:avLst/>
          </a:prstGeom>
          <a:solidFill>
            <a:schemeClr val="tx1">
              <a:lumMod val="50000"/>
              <a:lumOff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90800" y="2146480"/>
            <a:ext cx="901959" cy="762000"/>
          </a:xfrm>
          <a:prstGeom prst="rect">
            <a:avLst/>
          </a:prstGeom>
          <a:solidFill>
            <a:srgbClr val="FF21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4" name="Rectangle 13"/>
          <p:cNvSpPr/>
          <p:nvPr/>
        </p:nvSpPr>
        <p:spPr>
          <a:xfrm>
            <a:off x="3505200" y="2146480"/>
            <a:ext cx="901959" cy="762000"/>
          </a:xfrm>
          <a:prstGeom prst="rect">
            <a:avLst/>
          </a:prstGeom>
          <a:solidFill>
            <a:srgbClr val="FF56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419600" y="2146480"/>
            <a:ext cx="901959" cy="762000"/>
          </a:xfrm>
          <a:prstGeom prst="rect">
            <a:avLst/>
          </a:prstGeom>
          <a:solidFill>
            <a:srgbClr val="FDED2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6" name="Rectangle 15"/>
          <p:cNvSpPr/>
          <p:nvPr/>
        </p:nvSpPr>
        <p:spPr>
          <a:xfrm>
            <a:off x="5334000" y="2146480"/>
            <a:ext cx="901959" cy="762000"/>
          </a:xfrm>
          <a:prstGeom prst="rect">
            <a:avLst/>
          </a:prstGeom>
          <a:solidFill>
            <a:srgbClr val="C0FF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7" name="Rectangle 16"/>
          <p:cNvSpPr/>
          <p:nvPr/>
        </p:nvSpPr>
        <p:spPr>
          <a:xfrm>
            <a:off x="2601531" y="2922433"/>
            <a:ext cx="901959" cy="762000"/>
          </a:xfrm>
          <a:prstGeom prst="rect">
            <a:avLst/>
          </a:prstGeom>
          <a:solidFill>
            <a:srgbClr val="FF21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18" name="Rectangle 17"/>
          <p:cNvSpPr/>
          <p:nvPr/>
        </p:nvSpPr>
        <p:spPr>
          <a:xfrm>
            <a:off x="3515931" y="2922433"/>
            <a:ext cx="901959" cy="762000"/>
          </a:xfrm>
          <a:prstGeom prst="rect">
            <a:avLst/>
          </a:prstGeom>
          <a:solidFill>
            <a:srgbClr val="FF56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19" name="Rectangle 18"/>
          <p:cNvSpPr/>
          <p:nvPr/>
        </p:nvSpPr>
        <p:spPr>
          <a:xfrm>
            <a:off x="4430331" y="2922433"/>
            <a:ext cx="901959" cy="762000"/>
          </a:xfrm>
          <a:prstGeom prst="rect">
            <a:avLst/>
          </a:prstGeom>
          <a:solidFill>
            <a:srgbClr val="FDED2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0" name="Rectangle 19"/>
          <p:cNvSpPr/>
          <p:nvPr/>
        </p:nvSpPr>
        <p:spPr>
          <a:xfrm>
            <a:off x="5344731" y="2922433"/>
            <a:ext cx="901959" cy="762000"/>
          </a:xfrm>
          <a:prstGeom prst="rect">
            <a:avLst/>
          </a:prstGeom>
          <a:solidFill>
            <a:srgbClr val="6BFF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1" name="Rectangle 20"/>
          <p:cNvSpPr/>
          <p:nvPr/>
        </p:nvSpPr>
        <p:spPr>
          <a:xfrm>
            <a:off x="2599383" y="3696238"/>
            <a:ext cx="901959" cy="762000"/>
          </a:xfrm>
          <a:prstGeom prst="rect">
            <a:avLst/>
          </a:prstGeom>
          <a:solidFill>
            <a:srgbClr val="FF76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3513783" y="3696238"/>
            <a:ext cx="901959" cy="762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4428183" y="3696238"/>
            <a:ext cx="901959" cy="762000"/>
          </a:xfrm>
          <a:prstGeom prst="rect">
            <a:avLst/>
          </a:prstGeom>
          <a:solidFill>
            <a:srgbClr val="FDED2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5342583" y="3696238"/>
            <a:ext cx="901959" cy="762000"/>
          </a:xfrm>
          <a:prstGeom prst="rect">
            <a:avLst/>
          </a:prstGeom>
          <a:solidFill>
            <a:srgbClr val="22FE8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2599383" y="4471117"/>
            <a:ext cx="901959" cy="762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a:t>
            </a:r>
            <a:endParaRPr lang="en-US" dirty="0">
              <a:solidFill>
                <a:schemeClr val="tx1"/>
              </a:solidFill>
            </a:endParaRPr>
          </a:p>
        </p:txBody>
      </p:sp>
      <p:sp>
        <p:nvSpPr>
          <p:cNvPr id="26" name="Rectangle 25"/>
          <p:cNvSpPr/>
          <p:nvPr/>
        </p:nvSpPr>
        <p:spPr>
          <a:xfrm>
            <a:off x="3513783" y="4471117"/>
            <a:ext cx="901959" cy="7620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14</a:t>
            </a:r>
            <a:endParaRPr lang="en-US" dirty="0">
              <a:solidFill>
                <a:schemeClr val="tx1"/>
              </a:solidFill>
            </a:endParaRPr>
          </a:p>
        </p:txBody>
      </p:sp>
      <p:sp>
        <p:nvSpPr>
          <p:cNvPr id="27" name="Rectangle 26"/>
          <p:cNvSpPr/>
          <p:nvPr/>
        </p:nvSpPr>
        <p:spPr>
          <a:xfrm>
            <a:off x="4428183" y="4471117"/>
            <a:ext cx="901959" cy="762000"/>
          </a:xfrm>
          <a:prstGeom prst="rect">
            <a:avLst/>
          </a:prstGeom>
          <a:solidFill>
            <a:srgbClr val="6BFF2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en-US" dirty="0">
              <a:solidFill>
                <a:schemeClr val="tx1"/>
              </a:solidFill>
            </a:endParaRPr>
          </a:p>
        </p:txBody>
      </p:sp>
      <p:sp>
        <p:nvSpPr>
          <p:cNvPr id="28" name="Rectangle 27"/>
          <p:cNvSpPr/>
          <p:nvPr/>
        </p:nvSpPr>
        <p:spPr>
          <a:xfrm>
            <a:off x="5342583" y="4471117"/>
            <a:ext cx="901959" cy="762000"/>
          </a:xfrm>
          <a:prstGeom prst="rect">
            <a:avLst/>
          </a:prstGeom>
          <a:solidFill>
            <a:srgbClr val="00D9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a:t>
            </a:r>
            <a:endParaRPr lang="en-US" dirty="0">
              <a:solidFill>
                <a:schemeClr val="tx1"/>
              </a:solidFill>
            </a:endParaRPr>
          </a:p>
        </p:txBody>
      </p:sp>
      <p:sp>
        <p:nvSpPr>
          <p:cNvPr id="29" name="Rectangle 28"/>
          <p:cNvSpPr/>
          <p:nvPr/>
        </p:nvSpPr>
        <p:spPr>
          <a:xfrm>
            <a:off x="2581275" y="2146480"/>
            <a:ext cx="3646733" cy="30759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12" idx="3"/>
          </p:cNvCxnSpPr>
          <p:nvPr/>
        </p:nvCxnSpPr>
        <p:spPr>
          <a:xfrm>
            <a:off x="2602605" y="4051480"/>
            <a:ext cx="750195" cy="1588"/>
          </a:xfrm>
          <a:prstGeom prst="straightConnector1">
            <a:avLst/>
          </a:prstGeom>
          <a:ln w="57150">
            <a:solidFill>
              <a:srgbClr val="2B63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276600" y="4051480"/>
            <a:ext cx="750195" cy="1588"/>
          </a:xfrm>
          <a:prstGeom prst="straightConnector1">
            <a:avLst/>
          </a:prstGeom>
          <a:ln w="57150">
            <a:solidFill>
              <a:srgbClr val="2B63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974205" y="4051480"/>
            <a:ext cx="750195" cy="1588"/>
          </a:xfrm>
          <a:prstGeom prst="straightConnector1">
            <a:avLst/>
          </a:prstGeom>
          <a:ln w="57150">
            <a:solidFill>
              <a:srgbClr val="2B63FF"/>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684689" y="4051480"/>
            <a:ext cx="750195" cy="1588"/>
          </a:xfrm>
          <a:prstGeom prst="straightConnector1">
            <a:avLst/>
          </a:prstGeom>
          <a:ln w="57150">
            <a:solidFill>
              <a:srgbClr val="2B63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181600" y="4051480"/>
            <a:ext cx="914400" cy="1588"/>
          </a:xfrm>
          <a:prstGeom prst="straightConnector1">
            <a:avLst/>
          </a:prstGeom>
          <a:ln w="57150">
            <a:solidFill>
              <a:srgbClr val="2B63FF"/>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019800" y="4051480"/>
            <a:ext cx="228600" cy="1588"/>
          </a:xfrm>
          <a:prstGeom prst="straightConnector1">
            <a:avLst/>
          </a:prstGeom>
          <a:ln w="57150">
            <a:solidFill>
              <a:srgbClr val="2B63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 name="Group 64"/>
          <p:cNvGrpSpPr/>
          <p:nvPr/>
        </p:nvGrpSpPr>
        <p:grpSpPr>
          <a:xfrm>
            <a:off x="6336405" y="2146480"/>
            <a:ext cx="266163" cy="764148"/>
            <a:chOff x="6019800" y="762000"/>
            <a:chExt cx="266163" cy="764148"/>
          </a:xfrm>
        </p:grpSpPr>
        <p:cxnSp>
          <p:nvCxnSpPr>
            <p:cNvPr id="37" name="Straight Connector 36"/>
            <p:cNvCxnSpPr/>
            <p:nvPr/>
          </p:nvCxnSpPr>
          <p:spPr>
            <a:xfrm rot="5400000">
              <a:off x="5753100" y="1155342"/>
              <a:ext cx="685800" cy="0"/>
            </a:xfrm>
            <a:prstGeom prst="line">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19800" y="7620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019800" y="1526148"/>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057363" y="990600"/>
              <a:ext cx="2286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h</a:t>
              </a:r>
              <a:endParaRPr lang="en-US" sz="1200" i="1" dirty="0">
                <a:latin typeface="Cambria Math" pitchFamily="18" charset="0"/>
                <a:ea typeface="Cambria Math" pitchFamily="18" charset="0"/>
                <a:cs typeface="Times New Roman" pitchFamily="18" charset="0"/>
              </a:endParaRPr>
            </a:p>
          </p:txBody>
        </p:sp>
      </p:grpSp>
      <p:grpSp>
        <p:nvGrpSpPr>
          <p:cNvPr id="41" name="Group 63"/>
          <p:cNvGrpSpPr/>
          <p:nvPr/>
        </p:nvGrpSpPr>
        <p:grpSpPr>
          <a:xfrm rot="16200000">
            <a:off x="5627774" y="1535026"/>
            <a:ext cx="328999" cy="764148"/>
            <a:chOff x="7010400" y="1369452"/>
            <a:chExt cx="328999" cy="764148"/>
          </a:xfrm>
        </p:grpSpPr>
        <p:cxnSp>
          <p:nvCxnSpPr>
            <p:cNvPr id="42" name="Straight Connector 41"/>
            <p:cNvCxnSpPr/>
            <p:nvPr/>
          </p:nvCxnSpPr>
          <p:spPr>
            <a:xfrm rot="5400000">
              <a:off x="6743700" y="1762794"/>
              <a:ext cx="685800" cy="0"/>
            </a:xfrm>
            <a:prstGeom prst="line">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010400" y="1369452"/>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010400" y="21336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5400000">
              <a:off x="7086600" y="1598052"/>
              <a:ext cx="2286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h</a:t>
              </a:r>
              <a:endParaRPr lang="en-US" sz="1200" i="1" dirty="0">
                <a:latin typeface="Cambria Math" pitchFamily="18" charset="0"/>
                <a:ea typeface="Cambria Math" pitchFamily="18" charset="0"/>
                <a:cs typeface="Times New Roman" pitchFamily="18" charset="0"/>
              </a:endParaRPr>
            </a:p>
          </p:txBody>
        </p:sp>
      </p:grpSp>
      <p:sp>
        <p:nvSpPr>
          <p:cNvPr id="46" name="TextBox 45"/>
          <p:cNvSpPr txBox="1"/>
          <p:nvPr/>
        </p:nvSpPr>
        <p:spPr>
          <a:xfrm>
            <a:off x="1524000" y="4203880"/>
            <a:ext cx="838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source, </a:t>
            </a:r>
            <a:r>
              <a:rPr lang="en-US" sz="1200" i="1" dirty="0" smtClean="0">
                <a:latin typeface="Cambria Math" pitchFamily="18" charset="0"/>
                <a:ea typeface="Cambria Math" pitchFamily="18" charset="0"/>
                <a:cs typeface="Times New Roman" pitchFamily="18" charset="0"/>
              </a:rPr>
              <a:t>S</a:t>
            </a:r>
            <a:endParaRPr lang="en-US" sz="1200" i="1" dirty="0">
              <a:latin typeface="Cambria Math" pitchFamily="18" charset="0"/>
              <a:ea typeface="Cambria Math" pitchFamily="18" charset="0"/>
              <a:cs typeface="Times New Roman" pitchFamily="18" charset="0"/>
            </a:endParaRPr>
          </a:p>
        </p:txBody>
      </p:sp>
      <p:sp>
        <p:nvSpPr>
          <p:cNvPr id="47" name="TextBox 46"/>
          <p:cNvSpPr txBox="1"/>
          <p:nvPr/>
        </p:nvSpPr>
        <p:spPr>
          <a:xfrm>
            <a:off x="6553200" y="4203880"/>
            <a:ext cx="9906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receiver, </a:t>
            </a:r>
            <a:r>
              <a:rPr lang="en-US" sz="1200" i="1" dirty="0" smtClean="0">
                <a:latin typeface="Cambria Math" pitchFamily="18" charset="0"/>
                <a:ea typeface="Cambria Math" pitchFamily="18" charset="0"/>
                <a:cs typeface="Times New Roman" pitchFamily="18" charset="0"/>
              </a:rPr>
              <a:t>R</a:t>
            </a:r>
            <a:endParaRPr lang="en-US" sz="1200" i="1" dirty="0">
              <a:latin typeface="Cambria Math" pitchFamily="18" charset="0"/>
              <a:ea typeface="Cambria Math" pitchFamily="18" charset="0"/>
              <a:cs typeface="Times New Roman" pitchFamily="18" charset="0"/>
            </a:endParaRPr>
          </a:p>
        </p:txBody>
      </p:sp>
      <p:sp>
        <p:nvSpPr>
          <p:cNvPr id="48" name="Title 1"/>
          <p:cNvSpPr txBox="1">
            <a:spLocks/>
          </p:cNvSpPr>
          <p:nvPr/>
        </p:nvSpPr>
        <p:spPr>
          <a:xfrm>
            <a:off x="457200" y="5486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travel</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time = length </a:t>
            </a:r>
            <a:r>
              <a:rPr kumimoji="0" lang="en-US" sz="4400" b="0" i="0" u="none" strike="noStrike" kern="1200" cap="none" spc="0" normalizeH="0" noProof="0" dirty="0" smtClean="0">
                <a:ln>
                  <a:noFill/>
                </a:ln>
                <a:solidFill>
                  <a:schemeClr val="tx1"/>
                </a:solidFill>
                <a:effectLst/>
                <a:uLnTx/>
                <a:uFillTx/>
                <a:latin typeface="Cambria Math"/>
                <a:ea typeface="Cambria Math"/>
                <a:cs typeface="Times New Roman" pitchFamily="18" charset="0"/>
              </a:rPr>
              <a:t>⨉</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slowness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collect data along rows and columns</a:t>
            </a:r>
            <a:endParaRPr lang="en-US" dirty="0">
              <a:latin typeface="Times New Roman" pitchFamily="18" charset="0"/>
              <a:cs typeface="Times New Roman" pitchFamily="18" charset="0"/>
            </a:endParaRPr>
          </a:p>
        </p:txBody>
      </p:sp>
      <p:pic>
        <p:nvPicPr>
          <p:cNvPr id="49154" name="Picture 2"/>
          <p:cNvPicPr>
            <a:picLocks noChangeAspect="1" noChangeArrowheads="1"/>
          </p:cNvPicPr>
          <p:nvPr/>
        </p:nvPicPr>
        <p:blipFill>
          <a:blip r:embed="rId3" cstate="print"/>
          <a:srcRect/>
          <a:stretch>
            <a:fillRect/>
          </a:stretch>
        </p:blipFill>
        <p:spPr bwMode="auto">
          <a:xfrm>
            <a:off x="381000" y="2133600"/>
            <a:ext cx="8487103"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3" cstate="print"/>
          <a:srcRect/>
          <a:stretch>
            <a:fillRect/>
          </a:stretch>
        </p:blipFill>
        <p:spPr bwMode="auto">
          <a:xfrm>
            <a:off x="457200" y="2514600"/>
            <a:ext cx="8253568" cy="15240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dirty="0" smtClean="0">
                <a:latin typeface="Times New Roman" pitchFamily="18" charset="0"/>
                <a:cs typeface="Times New Roman" pitchFamily="18" charset="0"/>
              </a:rPr>
              <a:t>matrix formulation</a:t>
            </a:r>
            <a:endParaRPr lang="en-US" dirty="0">
              <a:latin typeface="Times New Roman" pitchFamily="18" charset="0"/>
              <a:cs typeface="Times New Roman" pitchFamily="18" charset="0"/>
            </a:endParaRPr>
          </a:p>
        </p:txBody>
      </p:sp>
      <p:sp>
        <p:nvSpPr>
          <p:cNvPr id="6" name="TextBox 5"/>
          <p:cNvSpPr txBox="1"/>
          <p:nvPr/>
        </p:nvSpPr>
        <p:spPr>
          <a:xfrm>
            <a:off x="685800" y="4343400"/>
            <a:ext cx="79248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d           =          G                     m </a:t>
            </a:r>
            <a:endParaRPr lang="en-US" sz="4000" b="1" dirty="0">
              <a:solidFill>
                <a:srgbClr val="FF0000"/>
              </a:solidFill>
              <a:latin typeface="Cambria Math" pitchFamily="18" charset="0"/>
              <a:ea typeface="Cambria Math" pitchFamily="18" charset="0"/>
              <a:cs typeface="Times New Roman" pitchFamily="18" charset="0"/>
            </a:endParaRPr>
          </a:p>
        </p:txBody>
      </p:sp>
      <p:sp>
        <p:nvSpPr>
          <p:cNvPr id="7" name="TextBox 6"/>
          <p:cNvSpPr txBox="1"/>
          <p:nvPr/>
        </p:nvSpPr>
        <p:spPr>
          <a:xfrm>
            <a:off x="6781800" y="5257800"/>
            <a:ext cx="12192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M=16</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8" name="Freeform 7"/>
          <p:cNvSpPr/>
          <p:nvPr/>
        </p:nvSpPr>
        <p:spPr>
          <a:xfrm flipH="1">
            <a:off x="7980676" y="5068389"/>
            <a:ext cx="313509" cy="329037"/>
          </a:xfrm>
          <a:custGeom>
            <a:avLst/>
            <a:gdLst>
              <a:gd name="connsiteX0" fmla="*/ 0 w 235132"/>
              <a:gd name="connsiteY0" fmla="*/ 0 h 339634"/>
              <a:gd name="connsiteX1" fmla="*/ 78377 w 235132"/>
              <a:gd name="connsiteY1" fmla="*/ 261257 h 339634"/>
              <a:gd name="connsiteX2" fmla="*/ 235132 w 235132"/>
              <a:gd name="connsiteY2" fmla="*/ 339634 h 339634"/>
            </a:gdLst>
            <a:ahLst/>
            <a:cxnLst>
              <a:cxn ang="0">
                <a:pos x="connsiteX0" y="connsiteY0"/>
              </a:cxn>
              <a:cxn ang="0">
                <a:pos x="connsiteX1" y="connsiteY1"/>
              </a:cxn>
              <a:cxn ang="0">
                <a:pos x="connsiteX2" y="connsiteY2"/>
              </a:cxn>
            </a:cxnLst>
            <a:rect l="l" t="t" r="r" b="b"/>
            <a:pathLst>
              <a:path w="235132" h="339634">
                <a:moveTo>
                  <a:pt x="0" y="0"/>
                </a:moveTo>
                <a:cubicBezTo>
                  <a:pt x="19594" y="102325"/>
                  <a:pt x="39188" y="204651"/>
                  <a:pt x="78377" y="261257"/>
                </a:cubicBezTo>
                <a:cubicBezTo>
                  <a:pt x="117566" y="317863"/>
                  <a:pt x="176349" y="328748"/>
                  <a:pt x="235132" y="339634"/>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219200" y="5181600"/>
            <a:ext cx="12192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N=8</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0" name="Freeform 9"/>
          <p:cNvSpPr/>
          <p:nvPr/>
        </p:nvSpPr>
        <p:spPr>
          <a:xfrm>
            <a:off x="964474" y="4979126"/>
            <a:ext cx="313509" cy="329037"/>
          </a:xfrm>
          <a:custGeom>
            <a:avLst/>
            <a:gdLst>
              <a:gd name="connsiteX0" fmla="*/ 0 w 235132"/>
              <a:gd name="connsiteY0" fmla="*/ 0 h 339634"/>
              <a:gd name="connsiteX1" fmla="*/ 78377 w 235132"/>
              <a:gd name="connsiteY1" fmla="*/ 261257 h 339634"/>
              <a:gd name="connsiteX2" fmla="*/ 235132 w 235132"/>
              <a:gd name="connsiteY2" fmla="*/ 339634 h 339634"/>
            </a:gdLst>
            <a:ahLst/>
            <a:cxnLst>
              <a:cxn ang="0">
                <a:pos x="connsiteX0" y="connsiteY0"/>
              </a:cxn>
              <a:cxn ang="0">
                <a:pos x="connsiteX1" y="connsiteY1"/>
              </a:cxn>
              <a:cxn ang="0">
                <a:pos x="connsiteX2" y="connsiteY2"/>
              </a:cxn>
            </a:cxnLst>
            <a:rect l="l" t="t" r="r" b="b"/>
            <a:pathLst>
              <a:path w="235132" h="339634">
                <a:moveTo>
                  <a:pt x="0" y="0"/>
                </a:moveTo>
                <a:cubicBezTo>
                  <a:pt x="19594" y="102325"/>
                  <a:pt x="39188" y="204651"/>
                  <a:pt x="78377" y="261257"/>
                </a:cubicBezTo>
                <a:cubicBezTo>
                  <a:pt x="117566" y="317863"/>
                  <a:pt x="176349" y="328748"/>
                  <a:pt x="235132" y="339634"/>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071"/>
            <a:ext cx="8229600" cy="1143000"/>
          </a:xfrm>
        </p:spPr>
        <p:txBody>
          <a:bodyPr/>
          <a:lstStyle/>
          <a:p>
            <a:r>
              <a:rPr lang="en-US" dirty="0" smtClean="0">
                <a:latin typeface="Times New Roman" pitchFamily="18" charset="0"/>
                <a:cs typeface="Times New Roman" pitchFamily="18" charset="0"/>
              </a:rPr>
              <a:t>In </a:t>
            </a:r>
            <a:r>
              <a:rPr lang="en-US" i="1" dirty="0" err="1" smtClean="0">
                <a:latin typeface="Times New Roman" pitchFamily="18" charset="0"/>
                <a:cs typeface="Times New Roman" pitchFamily="18" charset="0"/>
              </a:rPr>
              <a:t>MatLab</a:t>
            </a:r>
            <a:endParaRPr lang="en-US" i="1" dirty="0">
              <a:latin typeface="Times New Roman" pitchFamily="18" charset="0"/>
              <a:cs typeface="Times New Roman" pitchFamily="18" charset="0"/>
            </a:endParaRPr>
          </a:p>
        </p:txBody>
      </p:sp>
      <p:sp>
        <p:nvSpPr>
          <p:cNvPr id="51201" name="Rectangle 1"/>
          <p:cNvSpPr>
            <a:spLocks noChangeArrowheads="1"/>
          </p:cNvSpPr>
          <p:nvPr/>
        </p:nvSpPr>
        <p:spPr bwMode="auto">
          <a:xfrm>
            <a:off x="228600" y="1143000"/>
            <a:ext cx="84582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3200" b="1" dirty="0" smtClean="0">
                <a:latin typeface="Courier New" pitchFamily="49" charset="0"/>
                <a:cs typeface="Courier New" pitchFamily="49" charset="0"/>
              </a:rPr>
              <a:t>G=zeros(N,M);</a:t>
            </a:r>
            <a:endParaRPr kumimoji="0" lang="en-US" sz="3200" b="1"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for </a:t>
            </a:r>
            <a:r>
              <a:rPr kumimoji="0" lang="en-US" sz="3200" b="1" i="0" u="none" strike="noStrike" cap="none" normalizeH="0" baseline="0" dirty="0" err="1" smtClean="0">
                <a:ln>
                  <a:noFill/>
                </a:ln>
                <a:solidFill>
                  <a:schemeClr val="tx1"/>
                </a:solidFill>
                <a:effectLst/>
                <a:latin typeface="Courier New" pitchFamily="49" charset="0"/>
                <a:cs typeface="Courier New" pitchFamily="49" charset="0"/>
              </a:rPr>
              <a:t>i</a:t>
            </a: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for j =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 measurements over rows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k = (i-1)*4 + 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G(</a:t>
            </a:r>
            <a:r>
              <a:rPr kumimoji="0" lang="en-US" sz="3200" b="1" i="0" u="none" strike="noStrike" cap="none" normalizeH="0" baseline="0" dirty="0" err="1" smtClean="0">
                <a:ln>
                  <a:noFill/>
                </a:ln>
                <a:solidFill>
                  <a:schemeClr val="tx1"/>
                </a:solidFill>
                <a:effectLst/>
                <a:latin typeface="Courier New" pitchFamily="49" charset="0"/>
                <a:cs typeface="Courier New" pitchFamily="49" charset="0"/>
              </a:rPr>
              <a:t>i,k</a:t>
            </a: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 measurements over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k = (j-1)*4 + </a:t>
            </a:r>
            <a:r>
              <a:rPr kumimoji="0" lang="en-US" sz="3200" b="1" i="0" u="none" strike="noStrike" cap="none" normalizeH="0" baseline="0" dirty="0" err="1" smtClean="0">
                <a:ln>
                  <a:noFill/>
                </a:ln>
                <a:solidFill>
                  <a:schemeClr val="tx1"/>
                </a:solidFill>
                <a:effectLst/>
                <a:latin typeface="Courier New" pitchFamily="49" charset="0"/>
                <a:cs typeface="Courier New" pitchFamily="49" charset="0"/>
              </a:rPr>
              <a:t>i</a:t>
            </a: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G(i+4,k)=1;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end</a:t>
            </a:r>
            <a:endParaRPr kumimoji="0" lang="en-US" sz="3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end</a:t>
            </a:r>
            <a:r>
              <a:rPr kumimoji="0" lang="en-US" sz="3200" b="1" i="0" u="none" strike="noStrike" cap="none" normalizeH="0" baseline="0" dirty="0" smtClean="0">
                <a:ln>
                  <a:noFill/>
                </a:ln>
                <a:solidFill>
                  <a:schemeClr val="tx1"/>
                </a:solidFill>
                <a:effectLst/>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fontScale="90000"/>
          </a:bodyPr>
          <a:lstStyle/>
          <a:p>
            <a:r>
              <a:rPr lang="en-US" dirty="0" smtClean="0">
                <a:latin typeface="Times New Roman" pitchFamily="18" charset="0"/>
                <a:cs typeface="Times New Roman" pitchFamily="18" charset="0"/>
              </a:rPr>
              <a:t>Part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Lingo for discussing the relationship between observations and the things that we want to learn from them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1"/>
          <p:cNvSpPr txBox="1">
            <a:spLocks/>
          </p:cNvSpPr>
          <p:nvPr/>
        </p:nvSpPr>
        <p:spPr>
          <a:xfrm>
            <a:off x="3810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D. X-ray Imaging</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49" name="Oval 48"/>
          <p:cNvSpPr/>
          <p:nvPr/>
        </p:nvSpPr>
        <p:spPr>
          <a:xfrm>
            <a:off x="1676400" y="4412872"/>
            <a:ext cx="228600" cy="228600"/>
          </a:xfrm>
          <a:prstGeom prst="ellips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333500" y="4127122"/>
            <a:ext cx="228600" cy="228600"/>
          </a:xfrm>
          <a:prstGeom prst="ellips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2133600" y="4546222"/>
            <a:ext cx="228600" cy="228600"/>
          </a:xfrm>
          <a:prstGeom prst="ellips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91484" y="3764635"/>
            <a:ext cx="228600" cy="228600"/>
          </a:xfrm>
          <a:prstGeom prst="ellips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000125" y="3374647"/>
            <a:ext cx="228600" cy="228600"/>
          </a:xfrm>
          <a:prstGeom prst="ellipse">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p:cNvPicPr>
            <a:picLocks noChangeAspect="1" noChangeArrowheads="1"/>
          </p:cNvPicPr>
          <p:nvPr/>
        </p:nvPicPr>
        <p:blipFill>
          <a:blip r:embed="rId3" cstate="print"/>
          <a:srcRect/>
          <a:stretch>
            <a:fillRect/>
          </a:stretch>
        </p:blipFill>
        <p:spPr bwMode="auto">
          <a:xfrm>
            <a:off x="4038600" y="1822072"/>
            <a:ext cx="3752850" cy="3086100"/>
          </a:xfrm>
          <a:prstGeom prst="rect">
            <a:avLst/>
          </a:prstGeom>
          <a:noFill/>
          <a:ln w="9525">
            <a:noFill/>
            <a:miter lim="800000"/>
            <a:headEnd/>
            <a:tailEnd/>
          </a:ln>
        </p:spPr>
      </p:pic>
      <p:sp>
        <p:nvSpPr>
          <p:cNvPr id="55" name="Oval 54"/>
          <p:cNvSpPr/>
          <p:nvPr/>
        </p:nvSpPr>
        <p:spPr>
          <a:xfrm>
            <a:off x="1485900" y="2803147"/>
            <a:ext cx="1676400" cy="12954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Block Arc 55"/>
          <p:cNvSpPr/>
          <p:nvPr/>
        </p:nvSpPr>
        <p:spPr>
          <a:xfrm rot="13500000">
            <a:off x="949136" y="2092136"/>
            <a:ext cx="2743200" cy="2743200"/>
          </a:xfrm>
          <a:prstGeom prst="blockArc">
            <a:avLst>
              <a:gd name="adj1" fmla="val 10800000"/>
              <a:gd name="adj2" fmla="val 21552856"/>
              <a:gd name="adj3" fmla="val 5982"/>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rot="2756981">
            <a:off x="3160385" y="2505957"/>
            <a:ext cx="304800" cy="228600"/>
          </a:xfrm>
          <a:prstGeom prst="rect">
            <a:avLst/>
          </a:prstGeom>
          <a:solidFill>
            <a:schemeClr val="tx1">
              <a:lumMod val="50000"/>
              <a:lumOff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a:stCxn id="57" idx="2"/>
            <a:endCxn id="50" idx="7"/>
          </p:cNvCxnSpPr>
          <p:nvPr/>
        </p:nvCxnSpPr>
        <p:spPr>
          <a:xfrm rot="10800000" flipV="1">
            <a:off x="1528622" y="2699728"/>
            <a:ext cx="1702012" cy="1460871"/>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7" idx="2"/>
          </p:cNvCxnSpPr>
          <p:nvPr/>
        </p:nvCxnSpPr>
        <p:spPr>
          <a:xfrm rot="10800000" flipV="1">
            <a:off x="1866900" y="2699729"/>
            <a:ext cx="1363734" cy="1703618"/>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7" idx="2"/>
            <a:endCxn id="51" idx="0"/>
          </p:cNvCxnSpPr>
          <p:nvPr/>
        </p:nvCxnSpPr>
        <p:spPr>
          <a:xfrm rot="10800000" flipV="1">
            <a:off x="2247900" y="2699728"/>
            <a:ext cx="982734" cy="1846493"/>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7" idx="2"/>
          </p:cNvCxnSpPr>
          <p:nvPr/>
        </p:nvCxnSpPr>
        <p:spPr>
          <a:xfrm rot="10800000" flipV="1">
            <a:off x="1314450" y="2699728"/>
            <a:ext cx="1916184" cy="1141643"/>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7" idx="2"/>
            <a:endCxn id="53" idx="6"/>
          </p:cNvCxnSpPr>
          <p:nvPr/>
        </p:nvCxnSpPr>
        <p:spPr>
          <a:xfrm rot="10800000" flipV="1">
            <a:off x="1228726" y="2699729"/>
            <a:ext cx="2001909" cy="789218"/>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3505200" y="2736472"/>
            <a:ext cx="146050" cy="409575"/>
          </a:xfrm>
          <a:custGeom>
            <a:avLst/>
            <a:gdLst>
              <a:gd name="connsiteX0" fmla="*/ 0 w 146050"/>
              <a:gd name="connsiteY0" fmla="*/ 0 h 409575"/>
              <a:gd name="connsiteX1" fmla="*/ 123825 w 146050"/>
              <a:gd name="connsiteY1" fmla="*/ 200025 h 409575"/>
              <a:gd name="connsiteX2" fmla="*/ 133350 w 146050"/>
              <a:gd name="connsiteY2" fmla="*/ 409575 h 409575"/>
            </a:gdLst>
            <a:ahLst/>
            <a:cxnLst>
              <a:cxn ang="0">
                <a:pos x="connsiteX0" y="connsiteY0"/>
              </a:cxn>
              <a:cxn ang="0">
                <a:pos x="connsiteX1" y="connsiteY1"/>
              </a:cxn>
              <a:cxn ang="0">
                <a:pos x="connsiteX2" y="connsiteY2"/>
              </a:cxn>
            </a:cxnLst>
            <a:rect l="l" t="t" r="r" b="b"/>
            <a:pathLst>
              <a:path w="146050" h="409575">
                <a:moveTo>
                  <a:pt x="0" y="0"/>
                </a:moveTo>
                <a:cubicBezTo>
                  <a:pt x="50800" y="65881"/>
                  <a:pt x="101600" y="131763"/>
                  <a:pt x="123825" y="200025"/>
                </a:cubicBezTo>
                <a:cubicBezTo>
                  <a:pt x="146050" y="268287"/>
                  <a:pt x="139700" y="338931"/>
                  <a:pt x="133350" y="409575"/>
                </a:cubicBezTo>
              </a:path>
            </a:pathLst>
          </a:custGeom>
          <a:noFill/>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63"/>
          <p:cNvSpPr/>
          <p:nvPr/>
        </p:nvSpPr>
        <p:spPr>
          <a:xfrm rot="-5700000">
            <a:off x="1590675" y="2203181"/>
            <a:ext cx="146050" cy="409575"/>
          </a:xfrm>
          <a:custGeom>
            <a:avLst/>
            <a:gdLst>
              <a:gd name="connsiteX0" fmla="*/ 0 w 146050"/>
              <a:gd name="connsiteY0" fmla="*/ 0 h 409575"/>
              <a:gd name="connsiteX1" fmla="*/ 123825 w 146050"/>
              <a:gd name="connsiteY1" fmla="*/ 200025 h 409575"/>
              <a:gd name="connsiteX2" fmla="*/ 133350 w 146050"/>
              <a:gd name="connsiteY2" fmla="*/ 409575 h 409575"/>
            </a:gdLst>
            <a:ahLst/>
            <a:cxnLst>
              <a:cxn ang="0">
                <a:pos x="connsiteX0" y="connsiteY0"/>
              </a:cxn>
              <a:cxn ang="0">
                <a:pos x="connsiteX1" y="connsiteY1"/>
              </a:cxn>
              <a:cxn ang="0">
                <a:pos x="connsiteX2" y="connsiteY2"/>
              </a:cxn>
            </a:cxnLst>
            <a:rect l="l" t="t" r="r" b="b"/>
            <a:pathLst>
              <a:path w="146050" h="409575">
                <a:moveTo>
                  <a:pt x="0" y="0"/>
                </a:moveTo>
                <a:cubicBezTo>
                  <a:pt x="50800" y="65881"/>
                  <a:pt x="101600" y="131763"/>
                  <a:pt x="123825" y="200025"/>
                </a:cubicBezTo>
                <a:cubicBezTo>
                  <a:pt x="146050" y="268287"/>
                  <a:pt x="139700" y="338931"/>
                  <a:pt x="133350" y="409575"/>
                </a:cubicBezTo>
              </a:path>
            </a:pathLst>
          </a:custGeom>
          <a:noFill/>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64"/>
          <p:cNvSpPr txBox="1"/>
          <p:nvPr/>
        </p:nvSpPr>
        <p:spPr>
          <a:xfrm>
            <a:off x="3378558" y="2291077"/>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S</a:t>
            </a:r>
            <a:endParaRPr lang="en-US" sz="1200" baseline="-25000" dirty="0">
              <a:latin typeface="Cambria Math" pitchFamily="18" charset="0"/>
              <a:ea typeface="Cambria Math" pitchFamily="18" charset="0"/>
              <a:cs typeface="Times New Roman" pitchFamily="18" charset="0"/>
            </a:endParaRPr>
          </a:p>
        </p:txBody>
      </p:sp>
      <p:sp>
        <p:nvSpPr>
          <p:cNvPr id="66" name="TextBox 65"/>
          <p:cNvSpPr txBox="1"/>
          <p:nvPr/>
        </p:nvSpPr>
        <p:spPr>
          <a:xfrm>
            <a:off x="1123950" y="3165097"/>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R</a:t>
            </a:r>
            <a:r>
              <a:rPr lang="en-US" sz="1200" baseline="-25000" dirty="0" smtClean="0">
                <a:latin typeface="Cambria Math" pitchFamily="18" charset="0"/>
                <a:ea typeface="Cambria Math" pitchFamily="18" charset="0"/>
                <a:cs typeface="Times New Roman" pitchFamily="18" charset="0"/>
              </a:rPr>
              <a:t>1</a:t>
            </a:r>
            <a:endParaRPr lang="en-US" sz="1200" baseline="-25000" dirty="0">
              <a:latin typeface="Cambria Math" pitchFamily="18" charset="0"/>
              <a:ea typeface="Cambria Math" pitchFamily="18" charset="0"/>
              <a:cs typeface="Times New Roman" pitchFamily="18" charset="0"/>
            </a:endParaRPr>
          </a:p>
        </p:txBody>
      </p:sp>
      <p:sp>
        <p:nvSpPr>
          <p:cNvPr id="67" name="TextBox 66"/>
          <p:cNvSpPr txBox="1"/>
          <p:nvPr/>
        </p:nvSpPr>
        <p:spPr>
          <a:xfrm>
            <a:off x="1164867" y="3519565"/>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R</a:t>
            </a:r>
            <a:r>
              <a:rPr lang="en-US" sz="1200" baseline="-25000" dirty="0" smtClean="0">
                <a:latin typeface="Cambria Math" pitchFamily="18" charset="0"/>
                <a:ea typeface="Cambria Math" pitchFamily="18" charset="0"/>
                <a:cs typeface="Times New Roman" pitchFamily="18" charset="0"/>
              </a:rPr>
              <a:t>2</a:t>
            </a:r>
            <a:endParaRPr lang="en-US" sz="1200" baseline="-25000" dirty="0">
              <a:latin typeface="Cambria Math" pitchFamily="18" charset="0"/>
              <a:ea typeface="Cambria Math" pitchFamily="18" charset="0"/>
              <a:cs typeface="Times New Roman" pitchFamily="18" charset="0"/>
            </a:endParaRPr>
          </a:p>
        </p:txBody>
      </p:sp>
      <p:sp>
        <p:nvSpPr>
          <p:cNvPr id="68" name="TextBox 67"/>
          <p:cNvSpPr txBox="1"/>
          <p:nvPr/>
        </p:nvSpPr>
        <p:spPr>
          <a:xfrm>
            <a:off x="1314450" y="3859648"/>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R</a:t>
            </a:r>
            <a:r>
              <a:rPr lang="en-US" sz="1200" baseline="-25000" dirty="0">
                <a:latin typeface="Cambria Math" pitchFamily="18" charset="0"/>
                <a:ea typeface="Cambria Math" pitchFamily="18" charset="0"/>
                <a:cs typeface="Times New Roman" pitchFamily="18" charset="0"/>
              </a:rPr>
              <a:t>3</a:t>
            </a:r>
          </a:p>
        </p:txBody>
      </p:sp>
      <p:sp>
        <p:nvSpPr>
          <p:cNvPr id="69" name="TextBox 68"/>
          <p:cNvSpPr txBox="1"/>
          <p:nvPr/>
        </p:nvSpPr>
        <p:spPr>
          <a:xfrm>
            <a:off x="1581150" y="4145398"/>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R</a:t>
            </a:r>
            <a:r>
              <a:rPr lang="en-US" sz="1200" baseline="-25000" dirty="0" smtClean="0">
                <a:latin typeface="Cambria Math" pitchFamily="18" charset="0"/>
                <a:ea typeface="Cambria Math" pitchFamily="18" charset="0"/>
                <a:cs typeface="Times New Roman" pitchFamily="18" charset="0"/>
              </a:rPr>
              <a:t>4</a:t>
            </a:r>
            <a:endParaRPr lang="en-US" sz="1200" baseline="-25000" dirty="0">
              <a:latin typeface="Cambria Math" pitchFamily="18" charset="0"/>
              <a:ea typeface="Cambria Math" pitchFamily="18" charset="0"/>
              <a:cs typeface="Times New Roman" pitchFamily="18" charset="0"/>
            </a:endParaRPr>
          </a:p>
        </p:txBody>
      </p:sp>
      <p:sp>
        <p:nvSpPr>
          <p:cNvPr id="70" name="TextBox 69"/>
          <p:cNvSpPr txBox="1"/>
          <p:nvPr/>
        </p:nvSpPr>
        <p:spPr>
          <a:xfrm>
            <a:off x="1971675" y="4307323"/>
            <a:ext cx="457200" cy="276999"/>
          </a:xfrm>
          <a:prstGeom prst="rect">
            <a:avLst/>
          </a:prstGeom>
          <a:noFill/>
        </p:spPr>
        <p:txBody>
          <a:bodyPr wrap="square" rtlCol="0">
            <a:spAutoFit/>
          </a:bodyPr>
          <a:lstStyle/>
          <a:p>
            <a:r>
              <a:rPr lang="en-US" sz="1200" dirty="0" smtClean="0">
                <a:latin typeface="Cambria Math" pitchFamily="18" charset="0"/>
                <a:ea typeface="Cambria Math" pitchFamily="18" charset="0"/>
                <a:cs typeface="Times New Roman" pitchFamily="18" charset="0"/>
              </a:rPr>
              <a:t>R</a:t>
            </a:r>
            <a:r>
              <a:rPr lang="en-US" sz="1200" baseline="-25000" dirty="0" smtClean="0">
                <a:latin typeface="Cambria Math" pitchFamily="18" charset="0"/>
                <a:ea typeface="Cambria Math" pitchFamily="18" charset="0"/>
                <a:cs typeface="Times New Roman" pitchFamily="18" charset="0"/>
              </a:rPr>
              <a:t>5</a:t>
            </a:r>
            <a:endParaRPr lang="en-US" sz="1200" baseline="-25000" dirty="0">
              <a:latin typeface="Cambria Math" pitchFamily="18" charset="0"/>
              <a:ea typeface="Cambria Math" pitchFamily="18" charset="0"/>
              <a:cs typeface="Times New Roman" pitchFamily="18" charset="0"/>
            </a:endParaRPr>
          </a:p>
        </p:txBody>
      </p:sp>
      <p:sp>
        <p:nvSpPr>
          <p:cNvPr id="71" name="Freeform 70"/>
          <p:cNvSpPr/>
          <p:nvPr/>
        </p:nvSpPr>
        <p:spPr>
          <a:xfrm>
            <a:off x="4038600" y="3536572"/>
            <a:ext cx="1704975" cy="1000125"/>
          </a:xfrm>
          <a:custGeom>
            <a:avLst/>
            <a:gdLst>
              <a:gd name="connsiteX0" fmla="*/ 1619250 w 1619250"/>
              <a:gd name="connsiteY0" fmla="*/ 9525 h 1000125"/>
              <a:gd name="connsiteX1" fmla="*/ 809625 w 1619250"/>
              <a:gd name="connsiteY1" fmla="*/ 0 h 1000125"/>
              <a:gd name="connsiteX2" fmla="*/ 0 w 1619250"/>
              <a:gd name="connsiteY2" fmla="*/ 1000125 h 1000125"/>
            </a:gdLst>
            <a:ahLst/>
            <a:cxnLst>
              <a:cxn ang="0">
                <a:pos x="connsiteX0" y="connsiteY0"/>
              </a:cxn>
              <a:cxn ang="0">
                <a:pos x="connsiteX1" y="connsiteY1"/>
              </a:cxn>
              <a:cxn ang="0">
                <a:pos x="connsiteX2" y="connsiteY2"/>
              </a:cxn>
            </a:cxnLst>
            <a:rect l="l" t="t" r="r" b="b"/>
            <a:pathLst>
              <a:path w="1619250" h="1000125">
                <a:moveTo>
                  <a:pt x="1619250" y="9525"/>
                </a:moveTo>
                <a:lnTo>
                  <a:pt x="809625" y="0"/>
                </a:lnTo>
                <a:lnTo>
                  <a:pt x="0" y="1000125"/>
                </a:lnTo>
              </a:path>
            </a:pathLst>
          </a:custGeom>
          <a:noFill/>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TextBox 71"/>
          <p:cNvSpPr txBox="1"/>
          <p:nvPr/>
        </p:nvSpPr>
        <p:spPr>
          <a:xfrm>
            <a:off x="3581400" y="4489072"/>
            <a:ext cx="990600" cy="461665"/>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enlarged lymph node</a:t>
            </a:r>
            <a:endParaRPr lang="en-US" sz="1200" baseline="-25000" dirty="0">
              <a:latin typeface="Times New Roman" pitchFamily="18" charset="0"/>
              <a:cs typeface="Times New Roman" pitchFamily="18" charset="0"/>
            </a:endParaRPr>
          </a:p>
        </p:txBody>
      </p:sp>
      <p:sp>
        <p:nvSpPr>
          <p:cNvPr id="73" name="TextBox 72"/>
          <p:cNvSpPr txBox="1"/>
          <p:nvPr/>
        </p:nvSpPr>
        <p:spPr>
          <a:xfrm>
            <a:off x="1143000" y="1926073"/>
            <a:ext cx="457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baseline="-25000" dirty="0">
              <a:latin typeface="Times New Roman" pitchFamily="18" charset="0"/>
              <a:cs typeface="Times New Roman" pitchFamily="18" charset="0"/>
            </a:endParaRPr>
          </a:p>
        </p:txBody>
      </p:sp>
      <p:sp>
        <p:nvSpPr>
          <p:cNvPr id="74" name="TextBox 73"/>
          <p:cNvSpPr txBox="1"/>
          <p:nvPr/>
        </p:nvSpPr>
        <p:spPr>
          <a:xfrm>
            <a:off x="3962400" y="1926847"/>
            <a:ext cx="4572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t>
            </a:r>
            <a:endParaRPr lang="en-US" sz="1200" baseline="-25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theory</a:t>
            </a: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cstate="print"/>
          <a:srcRect/>
          <a:stretch>
            <a:fillRect/>
          </a:stretch>
        </p:blipFill>
        <p:spPr bwMode="auto">
          <a:xfrm>
            <a:off x="2133600" y="1676400"/>
            <a:ext cx="5029200" cy="2514600"/>
          </a:xfrm>
          <a:prstGeom prst="rect">
            <a:avLst/>
          </a:prstGeom>
          <a:noFill/>
          <a:ln w="9525">
            <a:noFill/>
            <a:miter lim="800000"/>
            <a:headEnd/>
            <a:tailEnd/>
          </a:ln>
        </p:spPr>
      </p:pic>
      <p:sp>
        <p:nvSpPr>
          <p:cNvPr id="5" name="Title 1"/>
          <p:cNvSpPr txBox="1">
            <a:spLocks/>
          </p:cNvSpPr>
          <p:nvPr/>
        </p:nvSpPr>
        <p:spPr>
          <a:xfrm>
            <a:off x="381000" y="4343400"/>
            <a:ext cx="8229600" cy="1676400"/>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 Intensity of x-rays (data)</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dirty="0" smtClean="0">
                <a:latin typeface="Cambria Math" pitchFamily="18" charset="0"/>
                <a:ea typeface="Cambria Math" pitchFamily="18" charset="0"/>
                <a:cs typeface="Times New Roman" pitchFamily="18" charset="0"/>
              </a:rPr>
              <a:t>s</a:t>
            </a:r>
            <a:r>
              <a:rPr lang="en-US" sz="4400" dirty="0" smtClean="0">
                <a:latin typeface="Times New Roman" pitchFamily="18" charset="0"/>
                <a:ea typeface="+mj-ea"/>
                <a:cs typeface="Times New Roman" pitchFamily="18" charset="0"/>
              </a:rPr>
              <a:t> = distance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c</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 absorption coefficient (model</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parameters)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5298" name="Picture 2"/>
          <p:cNvPicPr>
            <a:picLocks noGrp="1" noChangeAspect="1" noChangeArrowheads="1"/>
          </p:cNvPicPr>
          <p:nvPr>
            <p:ph idx="1"/>
          </p:nvPr>
        </p:nvPicPr>
        <p:blipFill>
          <a:blip r:embed="rId3" cstate="print"/>
          <a:srcRect/>
          <a:stretch>
            <a:fillRect/>
          </a:stretch>
        </p:blipFill>
        <p:spPr bwMode="auto">
          <a:xfrm>
            <a:off x="1295400" y="228600"/>
            <a:ext cx="6336323" cy="1752600"/>
          </a:xfrm>
          <a:prstGeom prst="rect">
            <a:avLst/>
          </a:prstGeom>
          <a:noFill/>
          <a:ln w="9525">
            <a:noFill/>
            <a:miter lim="800000"/>
            <a:headEnd/>
            <a:tailEnd/>
          </a:ln>
        </p:spPr>
      </p:pic>
      <p:pic>
        <p:nvPicPr>
          <p:cNvPr id="55299" name="Picture 3"/>
          <p:cNvPicPr>
            <a:picLocks noChangeAspect="1" noChangeArrowheads="1"/>
          </p:cNvPicPr>
          <p:nvPr/>
        </p:nvPicPr>
        <p:blipFill>
          <a:blip r:embed="rId4" cstate="print"/>
          <a:srcRect/>
          <a:stretch>
            <a:fillRect/>
          </a:stretch>
        </p:blipFill>
        <p:spPr bwMode="auto">
          <a:xfrm>
            <a:off x="1600200" y="2590800"/>
            <a:ext cx="5809129" cy="1371600"/>
          </a:xfrm>
          <a:prstGeom prst="rect">
            <a:avLst/>
          </a:prstGeom>
          <a:noFill/>
          <a:ln w="9525">
            <a:noFill/>
            <a:miter lim="800000"/>
            <a:headEnd/>
            <a:tailEnd/>
          </a:ln>
        </p:spPr>
      </p:pic>
      <p:pic>
        <p:nvPicPr>
          <p:cNvPr id="55300" name="Picture 4"/>
          <p:cNvPicPr>
            <a:picLocks noChangeAspect="1" noChangeArrowheads="1"/>
          </p:cNvPicPr>
          <p:nvPr/>
        </p:nvPicPr>
        <p:blipFill>
          <a:blip r:embed="rId5" cstate="print"/>
          <a:srcRect/>
          <a:stretch>
            <a:fillRect/>
          </a:stretch>
        </p:blipFill>
        <p:spPr bwMode="auto">
          <a:xfrm>
            <a:off x="2362200" y="4800600"/>
            <a:ext cx="4495800" cy="1600200"/>
          </a:xfrm>
          <a:prstGeom prst="rect">
            <a:avLst/>
          </a:prstGeom>
          <a:noFill/>
          <a:ln w="9525">
            <a:noFill/>
            <a:miter lim="800000"/>
            <a:headEnd/>
            <a:tailEnd/>
          </a:ln>
        </p:spPr>
      </p:pic>
      <p:sp>
        <p:nvSpPr>
          <p:cNvPr id="7" name="Down Arrow 6"/>
          <p:cNvSpPr/>
          <p:nvPr/>
        </p:nvSpPr>
        <p:spPr>
          <a:xfrm>
            <a:off x="3657600" y="19812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657600" y="41910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52600" y="3505200"/>
            <a:ext cx="988423" cy="1776548"/>
          </a:xfrm>
          <a:custGeom>
            <a:avLst/>
            <a:gdLst>
              <a:gd name="connsiteX0" fmla="*/ 988423 w 988423"/>
              <a:gd name="connsiteY0" fmla="*/ 0 h 1776548"/>
              <a:gd name="connsiteX1" fmla="*/ 74023 w 988423"/>
              <a:gd name="connsiteY1" fmla="*/ 574766 h 1776548"/>
              <a:gd name="connsiteX2" fmla="*/ 544286 w 988423"/>
              <a:gd name="connsiteY2" fmla="*/ 1776548 h 1776548"/>
            </a:gdLst>
            <a:ahLst/>
            <a:cxnLst>
              <a:cxn ang="0">
                <a:pos x="connsiteX0" y="connsiteY0"/>
              </a:cxn>
              <a:cxn ang="0">
                <a:pos x="connsiteX1" y="connsiteY1"/>
              </a:cxn>
              <a:cxn ang="0">
                <a:pos x="connsiteX2" y="connsiteY2"/>
              </a:cxn>
            </a:cxnLst>
            <a:rect l="l" t="t" r="r" b="b"/>
            <a:pathLst>
              <a:path w="988423" h="1776548">
                <a:moveTo>
                  <a:pt x="988423" y="0"/>
                </a:moveTo>
                <a:cubicBezTo>
                  <a:pt x="568234" y="139337"/>
                  <a:pt x="148046" y="278675"/>
                  <a:pt x="74023" y="574766"/>
                </a:cubicBezTo>
                <a:cubicBezTo>
                  <a:pt x="0" y="870857"/>
                  <a:pt x="272143" y="1323702"/>
                  <a:pt x="544286" y="1776548"/>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228600" y="38862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3812178"/>
            <a:ext cx="2590800" cy="954107"/>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Taylor Series</a:t>
            </a:r>
          </a:p>
          <a:p>
            <a:r>
              <a:rPr lang="en-US" sz="2800" i="1" dirty="0" smtClean="0">
                <a:solidFill>
                  <a:srgbClr val="FF0000"/>
                </a:solidFill>
                <a:latin typeface="Cambria Math" pitchFamily="18" charset="0"/>
                <a:ea typeface="Cambria Math" pitchFamily="18" charset="0"/>
                <a:cs typeface="Times New Roman" pitchFamily="18" charset="0"/>
              </a:rPr>
              <a:t>approximation</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5" name="Rectangle 14"/>
          <p:cNvSpPr/>
          <p:nvPr/>
        </p:nvSpPr>
        <p:spPr>
          <a:xfrm>
            <a:off x="6400800" y="3886200"/>
            <a:ext cx="2362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 name="Picture 4"/>
          <p:cNvPicPr>
            <a:picLocks noChangeAspect="1" noChangeArrowheads="1"/>
          </p:cNvPicPr>
          <p:nvPr/>
        </p:nvPicPr>
        <p:blipFill>
          <a:blip r:embed="rId3" cstate="print"/>
          <a:srcRect/>
          <a:stretch>
            <a:fillRect/>
          </a:stretch>
        </p:blipFill>
        <p:spPr bwMode="auto">
          <a:xfrm>
            <a:off x="2362200" y="4800600"/>
            <a:ext cx="4495800" cy="1600200"/>
          </a:xfrm>
          <a:prstGeom prst="rect">
            <a:avLst/>
          </a:prstGeom>
          <a:noFill/>
          <a:ln w="9525">
            <a:noFill/>
            <a:miter lim="800000"/>
            <a:headEnd/>
            <a:tailEnd/>
          </a:ln>
        </p:spPr>
      </p:pic>
      <p:pic>
        <p:nvPicPr>
          <p:cNvPr id="55298" name="Picture 2"/>
          <p:cNvPicPr>
            <a:picLocks noGrp="1" noChangeAspect="1" noChangeArrowheads="1"/>
          </p:cNvPicPr>
          <p:nvPr>
            <p:ph idx="1"/>
          </p:nvPr>
        </p:nvPicPr>
        <p:blipFill>
          <a:blip r:embed="rId4" cstate="print"/>
          <a:srcRect/>
          <a:stretch>
            <a:fillRect/>
          </a:stretch>
        </p:blipFill>
        <p:spPr bwMode="auto">
          <a:xfrm>
            <a:off x="1295400" y="228600"/>
            <a:ext cx="6336323" cy="1752600"/>
          </a:xfrm>
          <a:prstGeom prst="rect">
            <a:avLst/>
          </a:prstGeom>
          <a:noFill/>
          <a:ln w="9525">
            <a:noFill/>
            <a:miter lim="800000"/>
            <a:headEnd/>
            <a:tailEnd/>
          </a:ln>
        </p:spPr>
      </p:pic>
      <p:pic>
        <p:nvPicPr>
          <p:cNvPr id="55299" name="Picture 3"/>
          <p:cNvPicPr>
            <a:picLocks noChangeAspect="1" noChangeArrowheads="1"/>
          </p:cNvPicPr>
          <p:nvPr/>
        </p:nvPicPr>
        <p:blipFill>
          <a:blip r:embed="rId5" cstate="print"/>
          <a:srcRect/>
          <a:stretch>
            <a:fillRect/>
          </a:stretch>
        </p:blipFill>
        <p:spPr bwMode="auto">
          <a:xfrm>
            <a:off x="1600200" y="2590800"/>
            <a:ext cx="5809129" cy="1371600"/>
          </a:xfrm>
          <a:prstGeom prst="rect">
            <a:avLst/>
          </a:prstGeom>
          <a:noFill/>
          <a:ln w="9525">
            <a:noFill/>
            <a:miter lim="800000"/>
            <a:headEnd/>
            <a:tailEnd/>
          </a:ln>
        </p:spPr>
      </p:pic>
      <p:sp>
        <p:nvSpPr>
          <p:cNvPr id="7" name="Down Arrow 6"/>
          <p:cNvSpPr/>
          <p:nvPr/>
        </p:nvSpPr>
        <p:spPr>
          <a:xfrm>
            <a:off x="3657600" y="19812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657600" y="41910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52600" y="3505200"/>
            <a:ext cx="988423" cy="1776548"/>
          </a:xfrm>
          <a:custGeom>
            <a:avLst/>
            <a:gdLst>
              <a:gd name="connsiteX0" fmla="*/ 988423 w 988423"/>
              <a:gd name="connsiteY0" fmla="*/ 0 h 1776548"/>
              <a:gd name="connsiteX1" fmla="*/ 74023 w 988423"/>
              <a:gd name="connsiteY1" fmla="*/ 574766 h 1776548"/>
              <a:gd name="connsiteX2" fmla="*/ 544286 w 988423"/>
              <a:gd name="connsiteY2" fmla="*/ 1776548 h 1776548"/>
            </a:gdLst>
            <a:ahLst/>
            <a:cxnLst>
              <a:cxn ang="0">
                <a:pos x="connsiteX0" y="connsiteY0"/>
              </a:cxn>
              <a:cxn ang="0">
                <a:pos x="connsiteX1" y="connsiteY1"/>
              </a:cxn>
              <a:cxn ang="0">
                <a:pos x="connsiteX2" y="connsiteY2"/>
              </a:cxn>
            </a:cxnLst>
            <a:rect l="l" t="t" r="r" b="b"/>
            <a:pathLst>
              <a:path w="988423" h="1776548">
                <a:moveTo>
                  <a:pt x="988423" y="0"/>
                </a:moveTo>
                <a:cubicBezTo>
                  <a:pt x="568234" y="139337"/>
                  <a:pt x="148046" y="278675"/>
                  <a:pt x="74023" y="574766"/>
                </a:cubicBezTo>
                <a:cubicBezTo>
                  <a:pt x="0" y="870857"/>
                  <a:pt x="272143" y="1323702"/>
                  <a:pt x="544286" y="1776548"/>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228600" y="38862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3812178"/>
            <a:ext cx="2590800" cy="954107"/>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Taylor Series</a:t>
            </a:r>
          </a:p>
          <a:p>
            <a:r>
              <a:rPr lang="en-US" sz="2800" i="1" dirty="0" smtClean="0">
                <a:solidFill>
                  <a:srgbClr val="FF0000"/>
                </a:solidFill>
                <a:latin typeface="Cambria Math" pitchFamily="18" charset="0"/>
                <a:ea typeface="Cambria Math" pitchFamily="18" charset="0"/>
                <a:cs typeface="Times New Roman" pitchFamily="18" charset="0"/>
              </a:rPr>
              <a:t>approximation</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3" name="Freeform 12"/>
          <p:cNvSpPr/>
          <p:nvPr/>
        </p:nvSpPr>
        <p:spPr>
          <a:xfrm flipH="1">
            <a:off x="6019800" y="3505200"/>
            <a:ext cx="988423" cy="1776548"/>
          </a:xfrm>
          <a:custGeom>
            <a:avLst/>
            <a:gdLst>
              <a:gd name="connsiteX0" fmla="*/ 988423 w 988423"/>
              <a:gd name="connsiteY0" fmla="*/ 0 h 1776548"/>
              <a:gd name="connsiteX1" fmla="*/ 74023 w 988423"/>
              <a:gd name="connsiteY1" fmla="*/ 574766 h 1776548"/>
              <a:gd name="connsiteX2" fmla="*/ 544286 w 988423"/>
              <a:gd name="connsiteY2" fmla="*/ 1776548 h 1776548"/>
            </a:gdLst>
            <a:ahLst/>
            <a:cxnLst>
              <a:cxn ang="0">
                <a:pos x="connsiteX0" y="connsiteY0"/>
              </a:cxn>
              <a:cxn ang="0">
                <a:pos x="connsiteX1" y="connsiteY1"/>
              </a:cxn>
              <a:cxn ang="0">
                <a:pos x="connsiteX2" y="connsiteY2"/>
              </a:cxn>
            </a:cxnLst>
            <a:rect l="l" t="t" r="r" b="b"/>
            <a:pathLst>
              <a:path w="988423" h="1776548">
                <a:moveTo>
                  <a:pt x="988423" y="0"/>
                </a:moveTo>
                <a:cubicBezTo>
                  <a:pt x="568234" y="139337"/>
                  <a:pt x="148046" y="278675"/>
                  <a:pt x="74023" y="574766"/>
                </a:cubicBezTo>
                <a:cubicBezTo>
                  <a:pt x="0" y="870857"/>
                  <a:pt x="272143" y="1323702"/>
                  <a:pt x="544286" y="1776548"/>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6400800" y="3886200"/>
            <a:ext cx="2362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324600" y="3772989"/>
            <a:ext cx="2590800" cy="954107"/>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discrete pixel</a:t>
            </a:r>
          </a:p>
          <a:p>
            <a:r>
              <a:rPr lang="en-US" sz="2800" i="1" dirty="0" smtClean="0">
                <a:solidFill>
                  <a:srgbClr val="FF0000"/>
                </a:solidFill>
                <a:latin typeface="Cambria Math" pitchFamily="18" charset="0"/>
                <a:ea typeface="Cambria Math" pitchFamily="18" charset="0"/>
                <a:cs typeface="Times New Roman" pitchFamily="18" charset="0"/>
              </a:rPr>
              <a:t>approximation</a:t>
            </a:r>
            <a:endParaRPr lang="en-US" sz="2800" i="1"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5298" name="Picture 2"/>
          <p:cNvPicPr>
            <a:picLocks noGrp="1" noChangeAspect="1" noChangeArrowheads="1"/>
          </p:cNvPicPr>
          <p:nvPr>
            <p:ph idx="1"/>
          </p:nvPr>
        </p:nvPicPr>
        <p:blipFill>
          <a:blip r:embed="rId3" cstate="print"/>
          <a:srcRect/>
          <a:stretch>
            <a:fillRect/>
          </a:stretch>
        </p:blipFill>
        <p:spPr bwMode="auto">
          <a:xfrm>
            <a:off x="1295400" y="228600"/>
            <a:ext cx="6336323" cy="1752600"/>
          </a:xfrm>
          <a:prstGeom prst="rect">
            <a:avLst/>
          </a:prstGeom>
          <a:noFill/>
          <a:ln w="9525">
            <a:noFill/>
            <a:miter lim="800000"/>
            <a:headEnd/>
            <a:tailEnd/>
          </a:ln>
        </p:spPr>
      </p:pic>
      <p:pic>
        <p:nvPicPr>
          <p:cNvPr id="55299" name="Picture 3"/>
          <p:cNvPicPr>
            <a:picLocks noChangeAspect="1" noChangeArrowheads="1"/>
          </p:cNvPicPr>
          <p:nvPr/>
        </p:nvPicPr>
        <p:blipFill>
          <a:blip r:embed="rId4" cstate="print"/>
          <a:srcRect/>
          <a:stretch>
            <a:fillRect/>
          </a:stretch>
        </p:blipFill>
        <p:spPr bwMode="auto">
          <a:xfrm>
            <a:off x="1600200" y="2590800"/>
            <a:ext cx="5809129" cy="1371600"/>
          </a:xfrm>
          <a:prstGeom prst="rect">
            <a:avLst/>
          </a:prstGeom>
          <a:noFill/>
          <a:ln w="9525">
            <a:noFill/>
            <a:miter lim="800000"/>
            <a:headEnd/>
            <a:tailEnd/>
          </a:ln>
        </p:spPr>
      </p:pic>
      <p:pic>
        <p:nvPicPr>
          <p:cNvPr id="55300" name="Picture 4"/>
          <p:cNvPicPr>
            <a:picLocks noChangeAspect="1" noChangeArrowheads="1"/>
          </p:cNvPicPr>
          <p:nvPr/>
        </p:nvPicPr>
        <p:blipFill>
          <a:blip r:embed="rId5" cstate="print"/>
          <a:srcRect/>
          <a:stretch>
            <a:fillRect/>
          </a:stretch>
        </p:blipFill>
        <p:spPr bwMode="auto">
          <a:xfrm>
            <a:off x="2362200" y="4800600"/>
            <a:ext cx="4495800" cy="1600200"/>
          </a:xfrm>
          <a:prstGeom prst="rect">
            <a:avLst/>
          </a:prstGeom>
          <a:noFill/>
          <a:ln w="9525">
            <a:noFill/>
            <a:miter lim="800000"/>
            <a:headEnd/>
            <a:tailEnd/>
          </a:ln>
        </p:spPr>
      </p:pic>
      <p:sp>
        <p:nvSpPr>
          <p:cNvPr id="7" name="Down Arrow 6"/>
          <p:cNvSpPr/>
          <p:nvPr/>
        </p:nvSpPr>
        <p:spPr>
          <a:xfrm>
            <a:off x="3657600" y="19812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657600" y="4191000"/>
            <a:ext cx="1600200" cy="457200"/>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52600" y="3505200"/>
            <a:ext cx="988423" cy="1776548"/>
          </a:xfrm>
          <a:custGeom>
            <a:avLst/>
            <a:gdLst>
              <a:gd name="connsiteX0" fmla="*/ 988423 w 988423"/>
              <a:gd name="connsiteY0" fmla="*/ 0 h 1776548"/>
              <a:gd name="connsiteX1" fmla="*/ 74023 w 988423"/>
              <a:gd name="connsiteY1" fmla="*/ 574766 h 1776548"/>
              <a:gd name="connsiteX2" fmla="*/ 544286 w 988423"/>
              <a:gd name="connsiteY2" fmla="*/ 1776548 h 1776548"/>
            </a:gdLst>
            <a:ahLst/>
            <a:cxnLst>
              <a:cxn ang="0">
                <a:pos x="connsiteX0" y="connsiteY0"/>
              </a:cxn>
              <a:cxn ang="0">
                <a:pos x="connsiteX1" y="connsiteY1"/>
              </a:cxn>
              <a:cxn ang="0">
                <a:pos x="connsiteX2" y="connsiteY2"/>
              </a:cxn>
            </a:cxnLst>
            <a:rect l="l" t="t" r="r" b="b"/>
            <a:pathLst>
              <a:path w="988423" h="1776548">
                <a:moveTo>
                  <a:pt x="988423" y="0"/>
                </a:moveTo>
                <a:cubicBezTo>
                  <a:pt x="568234" y="139337"/>
                  <a:pt x="148046" y="278675"/>
                  <a:pt x="74023" y="574766"/>
                </a:cubicBezTo>
                <a:cubicBezTo>
                  <a:pt x="0" y="870857"/>
                  <a:pt x="272143" y="1323702"/>
                  <a:pt x="544286" y="1776548"/>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228600" y="3886200"/>
            <a:ext cx="274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2400" y="3812178"/>
            <a:ext cx="2590800" cy="954107"/>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Taylor Series</a:t>
            </a:r>
          </a:p>
          <a:p>
            <a:r>
              <a:rPr lang="en-US" sz="2800" i="1" dirty="0" smtClean="0">
                <a:solidFill>
                  <a:srgbClr val="FF0000"/>
                </a:solidFill>
                <a:latin typeface="Cambria Math" pitchFamily="18" charset="0"/>
                <a:ea typeface="Cambria Math" pitchFamily="18" charset="0"/>
                <a:cs typeface="Times New Roman" pitchFamily="18" charset="0"/>
              </a:rPr>
              <a:t>approximation</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3" name="Freeform 12"/>
          <p:cNvSpPr/>
          <p:nvPr/>
        </p:nvSpPr>
        <p:spPr>
          <a:xfrm flipH="1">
            <a:off x="6019800" y="3505200"/>
            <a:ext cx="988423" cy="1776548"/>
          </a:xfrm>
          <a:custGeom>
            <a:avLst/>
            <a:gdLst>
              <a:gd name="connsiteX0" fmla="*/ 988423 w 988423"/>
              <a:gd name="connsiteY0" fmla="*/ 0 h 1776548"/>
              <a:gd name="connsiteX1" fmla="*/ 74023 w 988423"/>
              <a:gd name="connsiteY1" fmla="*/ 574766 h 1776548"/>
              <a:gd name="connsiteX2" fmla="*/ 544286 w 988423"/>
              <a:gd name="connsiteY2" fmla="*/ 1776548 h 1776548"/>
            </a:gdLst>
            <a:ahLst/>
            <a:cxnLst>
              <a:cxn ang="0">
                <a:pos x="connsiteX0" y="connsiteY0"/>
              </a:cxn>
              <a:cxn ang="0">
                <a:pos x="connsiteX1" y="connsiteY1"/>
              </a:cxn>
              <a:cxn ang="0">
                <a:pos x="connsiteX2" y="connsiteY2"/>
              </a:cxn>
            </a:cxnLst>
            <a:rect l="l" t="t" r="r" b="b"/>
            <a:pathLst>
              <a:path w="988423" h="1776548">
                <a:moveTo>
                  <a:pt x="988423" y="0"/>
                </a:moveTo>
                <a:cubicBezTo>
                  <a:pt x="568234" y="139337"/>
                  <a:pt x="148046" y="278675"/>
                  <a:pt x="74023" y="574766"/>
                </a:cubicBezTo>
                <a:cubicBezTo>
                  <a:pt x="0" y="870857"/>
                  <a:pt x="272143" y="1323702"/>
                  <a:pt x="544286" y="1776548"/>
                </a:cubicBezTo>
              </a:path>
            </a:pathLst>
          </a:cu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6400800" y="3886200"/>
            <a:ext cx="2362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324600" y="3772989"/>
            <a:ext cx="2590800" cy="954107"/>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discrete pixel</a:t>
            </a:r>
          </a:p>
          <a:p>
            <a:r>
              <a:rPr lang="en-US" sz="2800" i="1" dirty="0" smtClean="0">
                <a:solidFill>
                  <a:srgbClr val="FF0000"/>
                </a:solidFill>
                <a:latin typeface="Cambria Math" pitchFamily="18" charset="0"/>
                <a:ea typeface="Cambria Math" pitchFamily="18" charset="0"/>
                <a:cs typeface="Times New Roman" pitchFamily="18" charset="0"/>
              </a:rPr>
              <a:t>approximation</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6" name="Freeform 15"/>
          <p:cNvSpPr/>
          <p:nvPr/>
        </p:nvSpPr>
        <p:spPr>
          <a:xfrm>
            <a:off x="5943600" y="5867401"/>
            <a:ext cx="1143000" cy="304800"/>
          </a:xfrm>
          <a:custGeom>
            <a:avLst/>
            <a:gdLst>
              <a:gd name="connsiteX0" fmla="*/ 0 w 692332"/>
              <a:gd name="connsiteY0" fmla="*/ 0 h 444137"/>
              <a:gd name="connsiteX1" fmla="*/ 274320 w 692332"/>
              <a:gd name="connsiteY1" fmla="*/ 91440 h 444137"/>
              <a:gd name="connsiteX2" fmla="*/ 248195 w 692332"/>
              <a:gd name="connsiteY2" fmla="*/ 274320 h 444137"/>
              <a:gd name="connsiteX3" fmla="*/ 692332 w 692332"/>
              <a:gd name="connsiteY3" fmla="*/ 444137 h 444137"/>
            </a:gdLst>
            <a:ahLst/>
            <a:cxnLst>
              <a:cxn ang="0">
                <a:pos x="connsiteX0" y="connsiteY0"/>
              </a:cxn>
              <a:cxn ang="0">
                <a:pos x="connsiteX1" y="connsiteY1"/>
              </a:cxn>
              <a:cxn ang="0">
                <a:pos x="connsiteX2" y="connsiteY2"/>
              </a:cxn>
              <a:cxn ang="0">
                <a:pos x="connsiteX3" y="connsiteY3"/>
              </a:cxn>
            </a:cxnLst>
            <a:rect l="l" t="t" r="r" b="b"/>
            <a:pathLst>
              <a:path w="692332" h="444137">
                <a:moveTo>
                  <a:pt x="0" y="0"/>
                </a:moveTo>
                <a:cubicBezTo>
                  <a:pt x="116477" y="22860"/>
                  <a:pt x="232954" y="45720"/>
                  <a:pt x="274320" y="91440"/>
                </a:cubicBezTo>
                <a:cubicBezTo>
                  <a:pt x="315686" y="137160"/>
                  <a:pt x="178526" y="215537"/>
                  <a:pt x="248195" y="274320"/>
                </a:cubicBezTo>
                <a:cubicBezTo>
                  <a:pt x="317864" y="333103"/>
                  <a:pt x="505098" y="388620"/>
                  <a:pt x="692332" y="444137"/>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10400" y="5473005"/>
            <a:ext cx="2133600" cy="1384995"/>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length of beam I in pixel j</a:t>
            </a:r>
            <a:endParaRPr lang="en-US" sz="2800" i="1" dirty="0">
              <a:solidFill>
                <a:srgbClr val="FF0000"/>
              </a:solidFill>
              <a:latin typeface="Cambria Math" pitchFamily="18" charset="0"/>
              <a:ea typeface="Cambria Math" pitchFamily="18" charset="0"/>
              <a:cs typeface="Times New Roman" pitchFamily="18" charset="0"/>
            </a:endParaRPr>
          </a:p>
        </p:txBody>
      </p:sp>
      <p:sp>
        <p:nvSpPr>
          <p:cNvPr id="19" name="TextBox 18"/>
          <p:cNvSpPr txBox="1"/>
          <p:nvPr/>
        </p:nvSpPr>
        <p:spPr>
          <a:xfrm>
            <a:off x="2514600" y="6019800"/>
            <a:ext cx="7924800" cy="707886"/>
          </a:xfrm>
          <a:prstGeom prst="rect">
            <a:avLst/>
          </a:prstGeom>
          <a:noFill/>
        </p:spPr>
        <p:txBody>
          <a:bodyPr wrap="square" rtlCol="0">
            <a:spAutoFit/>
          </a:bodyPr>
          <a:lstStyle/>
          <a:p>
            <a:r>
              <a:rPr lang="en-US" sz="4000" b="1" dirty="0" err="1" smtClean="0">
                <a:solidFill>
                  <a:srgbClr val="FF0000"/>
                </a:solidFill>
                <a:latin typeface="Cambria Math" pitchFamily="18" charset="0"/>
                <a:ea typeface="Cambria Math" pitchFamily="18" charset="0"/>
                <a:cs typeface="Times New Roman" pitchFamily="18" charset="0"/>
              </a:rPr>
              <a:t>d</a:t>
            </a:r>
            <a:r>
              <a:rPr lang="en-US" sz="4000" b="1" dirty="0" smtClean="0">
                <a:solidFill>
                  <a:srgbClr val="FF0000"/>
                </a:solidFill>
                <a:latin typeface="Cambria Math" pitchFamily="18" charset="0"/>
                <a:ea typeface="Cambria Math" pitchFamily="18" charset="0"/>
                <a:cs typeface="Times New Roman" pitchFamily="18" charset="0"/>
              </a:rPr>
              <a:t>           =      G m </a:t>
            </a:r>
            <a:endParaRPr lang="en-US" sz="4000" b="1"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3" cstate="print"/>
          <a:srcRect/>
          <a:stretch>
            <a:fillRect/>
          </a:stretch>
        </p:blipFill>
        <p:spPr bwMode="auto">
          <a:xfrm>
            <a:off x="533400" y="1905000"/>
            <a:ext cx="8324193" cy="2743200"/>
          </a:xfrm>
          <a:prstGeom prst="rect">
            <a:avLst/>
          </a:prstGeom>
          <a:noFill/>
          <a:ln w="9525">
            <a:noFill/>
            <a:miter lim="800000"/>
            <a:headEnd/>
            <a:tailEnd/>
          </a:ln>
        </p:spPr>
      </p:pic>
      <p:sp>
        <p:nvSpPr>
          <p:cNvPr id="5" name="TextBox 4"/>
          <p:cNvSpPr txBox="1"/>
          <p:nvPr/>
        </p:nvSpPr>
        <p:spPr>
          <a:xfrm>
            <a:off x="685800" y="4343400"/>
            <a:ext cx="7924800" cy="707886"/>
          </a:xfrm>
          <a:prstGeom prst="rect">
            <a:avLst/>
          </a:prstGeom>
          <a:noFill/>
        </p:spPr>
        <p:txBody>
          <a:bodyPr wrap="square" rtlCol="0">
            <a:spAutoFit/>
          </a:bodyPr>
          <a:lstStyle/>
          <a:p>
            <a:r>
              <a:rPr lang="en-US" sz="4000" b="1" dirty="0" smtClean="0">
                <a:solidFill>
                  <a:srgbClr val="FF0000"/>
                </a:solidFill>
                <a:latin typeface="Cambria Math" pitchFamily="18" charset="0"/>
                <a:ea typeface="Cambria Math" pitchFamily="18" charset="0"/>
                <a:cs typeface="Times New Roman" pitchFamily="18" charset="0"/>
              </a:rPr>
              <a:t>d           =           G                     m </a:t>
            </a:r>
            <a:endParaRPr lang="en-US" sz="4000" b="1" dirty="0">
              <a:solidFill>
                <a:srgbClr val="FF0000"/>
              </a:solidFill>
              <a:latin typeface="Cambria Math" pitchFamily="18" charset="0"/>
              <a:ea typeface="Cambria Math" pitchFamily="18" charset="0"/>
              <a:cs typeface="Times New Roman" pitchFamily="18" charset="0"/>
            </a:endParaRPr>
          </a:p>
        </p:txBody>
      </p:sp>
      <p:sp>
        <p:nvSpPr>
          <p:cNvPr id="6" name="Title 1"/>
          <p:cNvSpPr txBox="1">
            <a:spLocks/>
          </p:cNvSpPr>
          <p:nvPr/>
        </p:nvSpPr>
        <p:spPr>
          <a:xfrm>
            <a:off x="457200" y="304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matrix formulation</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extBox 6"/>
          <p:cNvSpPr txBox="1"/>
          <p:nvPr/>
        </p:nvSpPr>
        <p:spPr>
          <a:xfrm>
            <a:off x="6858000" y="5410200"/>
            <a:ext cx="19812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M</a:t>
            </a:r>
            <a:r>
              <a:rPr lang="en-US" sz="2800" i="1" dirty="0" smtClean="0">
                <a:solidFill>
                  <a:srgbClr val="FF0000"/>
                </a:solidFill>
                <a:latin typeface="Cambria Math"/>
                <a:ea typeface="Cambria Math"/>
                <a:cs typeface="Times New Roman" pitchFamily="18" charset="0"/>
              </a:rPr>
              <a:t>≈</a:t>
            </a:r>
            <a:r>
              <a:rPr lang="en-US" sz="2800" i="1" dirty="0" smtClean="0">
                <a:solidFill>
                  <a:srgbClr val="FF0000"/>
                </a:solidFill>
                <a:latin typeface="Cambria Math" pitchFamily="18" charset="0"/>
                <a:ea typeface="Cambria Math" pitchFamily="18" charset="0"/>
                <a:cs typeface="Times New Roman" pitchFamily="18" charset="0"/>
              </a:rPr>
              <a:t>10</a:t>
            </a:r>
            <a:r>
              <a:rPr lang="en-US" sz="2800" i="1" baseline="30000" dirty="0" smtClean="0">
                <a:solidFill>
                  <a:srgbClr val="FF0000"/>
                </a:solidFill>
                <a:latin typeface="Cambria Math" pitchFamily="18" charset="0"/>
                <a:ea typeface="Cambria Math" pitchFamily="18" charset="0"/>
                <a:cs typeface="Times New Roman" pitchFamily="18" charset="0"/>
              </a:rPr>
              <a:t>6</a:t>
            </a:r>
            <a:endParaRPr lang="en-US" sz="2800" i="1" baseline="30000" dirty="0">
              <a:solidFill>
                <a:srgbClr val="FF0000"/>
              </a:solidFill>
              <a:latin typeface="Cambria Math" pitchFamily="18" charset="0"/>
              <a:ea typeface="Cambria Math" pitchFamily="18" charset="0"/>
              <a:cs typeface="Times New Roman" pitchFamily="18" charset="0"/>
            </a:endParaRPr>
          </a:p>
        </p:txBody>
      </p:sp>
      <p:sp>
        <p:nvSpPr>
          <p:cNvPr id="8" name="Freeform 7"/>
          <p:cNvSpPr/>
          <p:nvPr/>
        </p:nvSpPr>
        <p:spPr>
          <a:xfrm flipH="1">
            <a:off x="7980676" y="5068389"/>
            <a:ext cx="313509" cy="329037"/>
          </a:xfrm>
          <a:custGeom>
            <a:avLst/>
            <a:gdLst>
              <a:gd name="connsiteX0" fmla="*/ 0 w 235132"/>
              <a:gd name="connsiteY0" fmla="*/ 0 h 339634"/>
              <a:gd name="connsiteX1" fmla="*/ 78377 w 235132"/>
              <a:gd name="connsiteY1" fmla="*/ 261257 h 339634"/>
              <a:gd name="connsiteX2" fmla="*/ 235132 w 235132"/>
              <a:gd name="connsiteY2" fmla="*/ 339634 h 339634"/>
            </a:gdLst>
            <a:ahLst/>
            <a:cxnLst>
              <a:cxn ang="0">
                <a:pos x="connsiteX0" y="connsiteY0"/>
              </a:cxn>
              <a:cxn ang="0">
                <a:pos x="connsiteX1" y="connsiteY1"/>
              </a:cxn>
              <a:cxn ang="0">
                <a:pos x="connsiteX2" y="connsiteY2"/>
              </a:cxn>
            </a:cxnLst>
            <a:rect l="l" t="t" r="r" b="b"/>
            <a:pathLst>
              <a:path w="235132" h="339634">
                <a:moveTo>
                  <a:pt x="0" y="0"/>
                </a:moveTo>
                <a:cubicBezTo>
                  <a:pt x="19594" y="102325"/>
                  <a:pt x="39188" y="204651"/>
                  <a:pt x="78377" y="261257"/>
                </a:cubicBezTo>
                <a:cubicBezTo>
                  <a:pt x="117566" y="317863"/>
                  <a:pt x="176349" y="328748"/>
                  <a:pt x="235132" y="339634"/>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81000" y="5029200"/>
            <a:ext cx="1981200" cy="523220"/>
          </a:xfrm>
          <a:prstGeom prst="rect">
            <a:avLst/>
          </a:prstGeom>
          <a:noFill/>
        </p:spPr>
        <p:txBody>
          <a:bodyPr wrap="square" rtlCol="0">
            <a:spAutoFit/>
          </a:bodyPr>
          <a:lstStyle/>
          <a:p>
            <a:r>
              <a:rPr lang="en-US" sz="2800" i="1" dirty="0" smtClean="0">
                <a:solidFill>
                  <a:srgbClr val="FF0000"/>
                </a:solidFill>
                <a:latin typeface="Cambria Math" pitchFamily="18" charset="0"/>
                <a:ea typeface="Cambria Math" pitchFamily="18" charset="0"/>
                <a:cs typeface="Times New Roman" pitchFamily="18" charset="0"/>
              </a:rPr>
              <a:t>N</a:t>
            </a:r>
            <a:r>
              <a:rPr lang="en-US" sz="2800" i="1" dirty="0" smtClean="0">
                <a:solidFill>
                  <a:srgbClr val="FF0000"/>
                </a:solidFill>
                <a:latin typeface="Cambria Math"/>
                <a:ea typeface="Cambria Math"/>
                <a:cs typeface="Times New Roman" pitchFamily="18" charset="0"/>
              </a:rPr>
              <a:t>≈</a:t>
            </a:r>
            <a:r>
              <a:rPr lang="en-US" sz="2800" i="1" dirty="0" smtClean="0">
                <a:solidFill>
                  <a:srgbClr val="FF0000"/>
                </a:solidFill>
                <a:latin typeface="Cambria Math" pitchFamily="18" charset="0"/>
                <a:ea typeface="Cambria Math" pitchFamily="18" charset="0"/>
                <a:cs typeface="Times New Roman" pitchFamily="18" charset="0"/>
              </a:rPr>
              <a:t>10</a:t>
            </a:r>
            <a:r>
              <a:rPr lang="en-US" sz="2800" i="1" baseline="30000" dirty="0" smtClean="0">
                <a:solidFill>
                  <a:srgbClr val="FF0000"/>
                </a:solidFill>
                <a:latin typeface="Cambria Math" pitchFamily="18" charset="0"/>
                <a:ea typeface="Cambria Math" pitchFamily="18" charset="0"/>
                <a:cs typeface="Times New Roman" pitchFamily="18" charset="0"/>
              </a:rPr>
              <a:t>6</a:t>
            </a:r>
            <a:endParaRPr lang="en-US" sz="2800" i="1" baseline="30000" dirty="0">
              <a:solidFill>
                <a:srgbClr val="FF0000"/>
              </a:solidFill>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64162"/>
          </a:xfrm>
        </p:spPr>
        <p:txBody>
          <a:bodyPr>
            <a:normAutofit fontScale="90000"/>
          </a:bodyPr>
          <a:lstStyle/>
          <a:p>
            <a:r>
              <a:rPr lang="en-US" dirty="0" smtClean="0">
                <a:latin typeface="Times New Roman" pitchFamily="18" charset="0"/>
                <a:ea typeface="Cambria Math" pitchFamily="18" charset="0"/>
                <a:cs typeface="Times New Roman" pitchFamily="18" charset="0"/>
              </a:rPr>
              <a:t>note that </a:t>
            </a:r>
            <a:r>
              <a:rPr lang="en-US" b="1" dirty="0" smtClean="0">
                <a:latin typeface="Cambria Math" pitchFamily="18" charset="0"/>
                <a:ea typeface="Cambria Math" pitchFamily="18" charset="0"/>
                <a:cs typeface="Times New Roman" pitchFamily="18" charset="0"/>
              </a:rPr>
              <a:t>G</a:t>
            </a:r>
            <a:r>
              <a:rPr lang="en-US" dirty="0" smtClean="0">
                <a:latin typeface="Times New Roman" pitchFamily="18" charset="0"/>
                <a:ea typeface="Cambria Math" pitchFamily="18" charset="0"/>
                <a:cs typeface="Times New Roman" pitchFamily="18" charset="0"/>
              </a:rPr>
              <a:t> is huge</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10</a:t>
            </a:r>
            <a:r>
              <a:rPr lang="en-US" baseline="30000" dirty="0" smtClean="0">
                <a:latin typeface="Times New Roman" pitchFamily="18" charset="0"/>
                <a:ea typeface="Cambria Math" pitchFamily="18" charset="0"/>
                <a:cs typeface="Times New Roman" pitchFamily="18" charset="0"/>
              </a:rPr>
              <a:t>6</a:t>
            </a:r>
            <a:r>
              <a:rPr lang="en-US" dirty="0" smtClean="0">
                <a:latin typeface="Cambria Math"/>
                <a:ea typeface="Cambria Math"/>
                <a:cs typeface="Times New Roman" pitchFamily="18" charset="0"/>
              </a:rPr>
              <a:t>⨉10</a:t>
            </a:r>
            <a:r>
              <a:rPr lang="en-US" baseline="30000" dirty="0" smtClean="0">
                <a:latin typeface="Times New Roman" pitchFamily="18" charset="0"/>
                <a:ea typeface="Cambria Math" pitchFamily="18" charset="0"/>
                <a:cs typeface="Times New Roman" pitchFamily="18" charset="0"/>
              </a:rPr>
              <a:t>6</a:t>
            </a: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but it is sparse</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(mostly zero)</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
            </a:r>
            <a:br>
              <a:rPr lang="en-US" dirty="0" smtClean="0">
                <a:latin typeface="Times New Roman"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since a beam passes through only a tiny fraction of the total number of pixels</a:t>
            </a:r>
            <a:endParaRPr lang="en-US" dirty="0">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 </a:t>
            </a:r>
            <a:r>
              <a:rPr lang="en-US" i="1" dirty="0" err="1" smtClean="0">
                <a:latin typeface="Times New Roman" pitchFamily="18" charset="0"/>
                <a:cs typeface="Times New Roman" pitchFamily="18" charset="0"/>
              </a:rPr>
              <a:t>MatLab</a:t>
            </a:r>
            <a:endParaRPr lang="en-US" i="1" dirty="0">
              <a:latin typeface="Times New Roman" pitchFamily="18" charset="0"/>
              <a:cs typeface="Times New Roman" pitchFamily="18" charset="0"/>
            </a:endParaRPr>
          </a:p>
        </p:txBody>
      </p:sp>
      <p:sp>
        <p:nvSpPr>
          <p:cNvPr id="3" name="Content Placeholder 2"/>
          <p:cNvSpPr>
            <a:spLocks noGrp="1"/>
          </p:cNvSpPr>
          <p:nvPr>
            <p:ph idx="1"/>
          </p:nvPr>
        </p:nvSpPr>
        <p:spPr>
          <a:xfrm>
            <a:off x="0" y="2819400"/>
            <a:ext cx="8839200" cy="838200"/>
          </a:xfrm>
        </p:spPr>
        <p:txBody>
          <a:bodyPr/>
          <a:lstStyle/>
          <a:p>
            <a:pPr>
              <a:buNone/>
            </a:pPr>
            <a:r>
              <a:rPr lang="en-US" sz="2800" b="1" dirty="0" smtClean="0">
                <a:latin typeface="Courier New" pitchFamily="49" charset="0"/>
                <a:cs typeface="Courier New" pitchFamily="49" charset="0"/>
              </a:rPr>
              <a:t>G = </a:t>
            </a:r>
            <a:r>
              <a:rPr lang="en-US" sz="2800" b="1" dirty="0" err="1" smtClean="0">
                <a:latin typeface="Courier New" pitchFamily="49" charset="0"/>
                <a:cs typeface="Courier New" pitchFamily="49" charset="0"/>
              </a:rPr>
              <a:t>spalloc</a:t>
            </a:r>
            <a:r>
              <a:rPr lang="en-US" sz="2800" b="1" dirty="0" smtClean="0">
                <a:latin typeface="Courier New" pitchFamily="49" charset="0"/>
                <a:cs typeface="Courier New" pitchFamily="49" charset="0"/>
              </a:rPr>
              <a:t>( N, M, MAXNONZEROELEMENTS);</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Title 1"/>
          <p:cNvSpPr txBox="1">
            <a:spLocks/>
          </p:cNvSpPr>
          <p:nvPr/>
        </p:nvSpPr>
        <p:spPr>
          <a:xfrm>
            <a:off x="3810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 Spectral Curve Fitting</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30" name="Picture 3"/>
          <p:cNvPicPr>
            <a:picLocks noChangeAspect="1" noChangeArrowheads="1"/>
          </p:cNvPicPr>
          <p:nvPr/>
        </p:nvPicPr>
        <p:blipFill>
          <a:blip r:embed="rId3" cstate="print"/>
          <a:srcRect l="2321" t="4286" r="6250"/>
          <a:stretch>
            <a:fillRect/>
          </a:stretch>
        </p:blipFill>
        <p:spPr bwMode="auto">
          <a:xfrm>
            <a:off x="990600" y="1219200"/>
            <a:ext cx="6858000" cy="5384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single spectral peak</a:t>
            </a:r>
            <a:endParaRPr lang="en-US"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3" cstate="print"/>
          <a:srcRect l="38202" r="35955" b="9869"/>
          <a:stretch>
            <a:fillRect/>
          </a:stretch>
        </p:blipFill>
        <p:spPr bwMode="auto">
          <a:xfrm>
            <a:off x="2362200" y="1600200"/>
            <a:ext cx="4038600" cy="4114800"/>
          </a:xfrm>
          <a:prstGeom prst="rect">
            <a:avLst/>
          </a:prstGeom>
          <a:noFill/>
          <a:ln w="9525">
            <a:noFill/>
            <a:miter lim="800000"/>
            <a:headEnd/>
            <a:tailEnd/>
          </a:ln>
          <a:effectLst/>
        </p:spPr>
      </p:pic>
      <p:sp>
        <p:nvSpPr>
          <p:cNvPr id="5" name="Freeform 4"/>
          <p:cNvSpPr/>
          <p:nvPr/>
        </p:nvSpPr>
        <p:spPr>
          <a:xfrm>
            <a:off x="4598126" y="3265714"/>
            <a:ext cx="1645920" cy="470263"/>
          </a:xfrm>
          <a:custGeom>
            <a:avLst/>
            <a:gdLst>
              <a:gd name="connsiteX0" fmla="*/ 0 w 1645920"/>
              <a:gd name="connsiteY0" fmla="*/ 313509 h 470263"/>
              <a:gd name="connsiteX1" fmla="*/ 509451 w 1645920"/>
              <a:gd name="connsiteY1" fmla="*/ 78377 h 470263"/>
              <a:gd name="connsiteX2" fmla="*/ 705394 w 1645920"/>
              <a:gd name="connsiteY2" fmla="*/ 457200 h 470263"/>
              <a:gd name="connsiteX3" fmla="*/ 1645920 w 1645920"/>
              <a:gd name="connsiteY3" fmla="*/ 0 h 470263"/>
            </a:gdLst>
            <a:ahLst/>
            <a:cxnLst>
              <a:cxn ang="0">
                <a:pos x="connsiteX0" y="connsiteY0"/>
              </a:cxn>
              <a:cxn ang="0">
                <a:pos x="connsiteX1" y="connsiteY1"/>
              </a:cxn>
              <a:cxn ang="0">
                <a:pos x="connsiteX2" y="connsiteY2"/>
              </a:cxn>
              <a:cxn ang="0">
                <a:pos x="connsiteX3" y="connsiteY3"/>
              </a:cxn>
            </a:cxnLst>
            <a:rect l="l" t="t" r="r" b="b"/>
            <a:pathLst>
              <a:path w="1645920" h="470263">
                <a:moveTo>
                  <a:pt x="0" y="313509"/>
                </a:moveTo>
                <a:cubicBezTo>
                  <a:pt x="195942" y="183969"/>
                  <a:pt x="391885" y="54429"/>
                  <a:pt x="509451" y="78377"/>
                </a:cubicBezTo>
                <a:cubicBezTo>
                  <a:pt x="627017" y="102325"/>
                  <a:pt x="515983" y="470263"/>
                  <a:pt x="705394" y="457200"/>
                </a:cubicBezTo>
                <a:cubicBezTo>
                  <a:pt x="894806" y="444137"/>
                  <a:pt x="1270363" y="222068"/>
                  <a:pt x="1645920" y="0"/>
                </a:cubicBezTo>
              </a:path>
            </a:pathLst>
          </a:cu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6" name="Title 1"/>
          <p:cNvSpPr txBox="1">
            <a:spLocks/>
          </p:cNvSpPr>
          <p:nvPr/>
        </p:nvSpPr>
        <p:spPr>
          <a:xfrm>
            <a:off x="6019800" y="2743200"/>
            <a:ext cx="22098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area,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9" name="Title 1"/>
          <p:cNvSpPr txBox="1">
            <a:spLocks/>
          </p:cNvSpPr>
          <p:nvPr/>
        </p:nvSpPr>
        <p:spPr>
          <a:xfrm>
            <a:off x="4419600" y="5486400"/>
            <a:ext cx="24384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position,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f</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0" name="Rectangle 9"/>
          <p:cNvSpPr/>
          <p:nvPr/>
        </p:nvSpPr>
        <p:spPr>
          <a:xfrm>
            <a:off x="4191000" y="5386252"/>
            <a:ext cx="914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a:off x="4164874" y="5501640"/>
            <a:ext cx="762000" cy="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4800" y="4648200"/>
            <a:ext cx="838200" cy="0"/>
          </a:xfrm>
          <a:prstGeom prst="line">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p:nvSpPr>
        <p:spPr>
          <a:xfrm>
            <a:off x="5334000" y="3668485"/>
            <a:ext cx="22098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width,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c</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5" name="Freeform 14"/>
          <p:cNvSpPr/>
          <p:nvPr/>
        </p:nvSpPr>
        <p:spPr>
          <a:xfrm rot="20896118">
            <a:off x="4572000" y="4267200"/>
            <a:ext cx="914400" cy="317863"/>
          </a:xfrm>
          <a:custGeom>
            <a:avLst/>
            <a:gdLst>
              <a:gd name="connsiteX0" fmla="*/ 0 w 1645920"/>
              <a:gd name="connsiteY0" fmla="*/ 313509 h 470263"/>
              <a:gd name="connsiteX1" fmla="*/ 509451 w 1645920"/>
              <a:gd name="connsiteY1" fmla="*/ 78377 h 470263"/>
              <a:gd name="connsiteX2" fmla="*/ 705394 w 1645920"/>
              <a:gd name="connsiteY2" fmla="*/ 457200 h 470263"/>
              <a:gd name="connsiteX3" fmla="*/ 1645920 w 1645920"/>
              <a:gd name="connsiteY3" fmla="*/ 0 h 470263"/>
            </a:gdLst>
            <a:ahLst/>
            <a:cxnLst>
              <a:cxn ang="0">
                <a:pos x="connsiteX0" y="connsiteY0"/>
              </a:cxn>
              <a:cxn ang="0">
                <a:pos x="connsiteX1" y="connsiteY1"/>
              </a:cxn>
              <a:cxn ang="0">
                <a:pos x="connsiteX2" y="connsiteY2"/>
              </a:cxn>
              <a:cxn ang="0">
                <a:pos x="connsiteX3" y="connsiteY3"/>
              </a:cxn>
            </a:cxnLst>
            <a:rect l="l" t="t" r="r" b="b"/>
            <a:pathLst>
              <a:path w="1645920" h="470263">
                <a:moveTo>
                  <a:pt x="0" y="313509"/>
                </a:moveTo>
                <a:cubicBezTo>
                  <a:pt x="195942" y="183969"/>
                  <a:pt x="391885" y="54429"/>
                  <a:pt x="509451" y="78377"/>
                </a:cubicBezTo>
                <a:cubicBezTo>
                  <a:pt x="627017" y="102325"/>
                  <a:pt x="515983" y="470263"/>
                  <a:pt x="705394" y="457200"/>
                </a:cubicBezTo>
                <a:cubicBezTo>
                  <a:pt x="894806" y="444137"/>
                  <a:pt x="1270363" y="222068"/>
                  <a:pt x="1645920" y="0"/>
                </a:cubicBezTo>
              </a:path>
            </a:pathLst>
          </a:cu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17" name="Title 1"/>
          <p:cNvSpPr txBox="1">
            <a:spLocks/>
          </p:cNvSpPr>
          <p:nvPr/>
        </p:nvSpPr>
        <p:spPr>
          <a:xfrm>
            <a:off x="5177244" y="4683033"/>
            <a:ext cx="24384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z</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8" name="Title 1"/>
          <p:cNvSpPr txBox="1">
            <a:spLocks/>
          </p:cNvSpPr>
          <p:nvPr/>
        </p:nvSpPr>
        <p:spPr>
          <a:xfrm>
            <a:off x="533400" y="2947852"/>
            <a:ext cx="2438400" cy="10668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p(z)</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latin typeface="Times New Roman" pitchFamily="18" charset="0"/>
                <a:cs typeface="Times New Roman" pitchFamily="18" charset="0"/>
              </a:rPr>
              <a:t>three important definitions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Cambria Math" pitchFamily="18" charset="0"/>
                <a:ea typeface="Cambria Math" pitchFamily="18" charset="0"/>
                <a:cs typeface="Times New Roman" pitchFamily="18" charset="0"/>
              </a:rPr>
              <a:t>q</a:t>
            </a:r>
            <a:r>
              <a:rPr lang="en-US" dirty="0" smtClean="0">
                <a:latin typeface="Times New Roman" pitchFamily="18" charset="0"/>
                <a:cs typeface="Times New Roman" pitchFamily="18" charset="0"/>
              </a:rPr>
              <a:t> spectral peaks</a:t>
            </a:r>
            <a:endParaRPr lang="en-US" dirty="0">
              <a:latin typeface="Times New Roman" pitchFamily="18" charset="0"/>
              <a:cs typeface="Times New Roman" pitchFamily="18" charset="0"/>
            </a:endParaRPr>
          </a:p>
        </p:txBody>
      </p:sp>
      <p:pic>
        <p:nvPicPr>
          <p:cNvPr id="57346" name="Picture 2"/>
          <p:cNvPicPr>
            <a:picLocks noChangeAspect="1" noChangeArrowheads="1"/>
          </p:cNvPicPr>
          <p:nvPr/>
        </p:nvPicPr>
        <p:blipFill>
          <a:blip r:embed="rId3" cstate="print"/>
          <a:srcRect/>
          <a:stretch>
            <a:fillRect/>
          </a:stretch>
        </p:blipFill>
        <p:spPr bwMode="auto">
          <a:xfrm>
            <a:off x="609600" y="2438400"/>
            <a:ext cx="7696200" cy="1905000"/>
          </a:xfrm>
          <a:prstGeom prst="rect">
            <a:avLst/>
          </a:prstGeom>
          <a:noFill/>
          <a:ln w="9525">
            <a:noFill/>
            <a:miter lim="800000"/>
            <a:headEnd/>
            <a:tailEnd/>
          </a:ln>
        </p:spPr>
      </p:pic>
      <p:sp>
        <p:nvSpPr>
          <p:cNvPr id="16" name="Freeform 15"/>
          <p:cNvSpPr/>
          <p:nvPr/>
        </p:nvSpPr>
        <p:spPr>
          <a:xfrm flipH="1" flipV="1">
            <a:off x="6781800" y="1905000"/>
            <a:ext cx="775063" cy="685800"/>
          </a:xfrm>
          <a:custGeom>
            <a:avLst/>
            <a:gdLst>
              <a:gd name="connsiteX0" fmla="*/ 901337 w 901337"/>
              <a:gd name="connsiteY0" fmla="*/ 0 h 1645920"/>
              <a:gd name="connsiteX1" fmla="*/ 235132 w 901337"/>
              <a:gd name="connsiteY1" fmla="*/ 666206 h 1645920"/>
              <a:gd name="connsiteX2" fmla="*/ 352697 w 901337"/>
              <a:gd name="connsiteY2" fmla="*/ 849086 h 1645920"/>
              <a:gd name="connsiteX3" fmla="*/ 0 w 901337"/>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901337" h="1645920">
                <a:moveTo>
                  <a:pt x="901337" y="0"/>
                </a:moveTo>
                <a:cubicBezTo>
                  <a:pt x="613954" y="262346"/>
                  <a:pt x="326572" y="524692"/>
                  <a:pt x="235132" y="666206"/>
                </a:cubicBezTo>
                <a:cubicBezTo>
                  <a:pt x="143692" y="807720"/>
                  <a:pt x="391886" y="685800"/>
                  <a:pt x="352697" y="849086"/>
                </a:cubicBezTo>
                <a:cubicBezTo>
                  <a:pt x="313508" y="1012372"/>
                  <a:pt x="156754" y="1329146"/>
                  <a:pt x="0" y="1645920"/>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17" name="Title 1"/>
          <p:cNvSpPr txBox="1">
            <a:spLocks/>
          </p:cNvSpPr>
          <p:nvPr/>
        </p:nvSpPr>
        <p:spPr>
          <a:xfrm>
            <a:off x="5867400" y="1066800"/>
            <a:ext cx="2895600" cy="10668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t>
            </a:r>
            <a:r>
              <a:rPr kumimoji="0" lang="en-US" sz="44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Lorentzian</a:t>
            </a: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t>
            </a:r>
            <a:endParaRPr kumimoji="0" lang="en-US" sz="4400" b="0" i="1"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
        <p:nvSpPr>
          <p:cNvPr id="18" name="Title 1"/>
          <p:cNvSpPr txBox="1">
            <a:spLocks/>
          </p:cNvSpPr>
          <p:nvPr/>
        </p:nvSpPr>
        <p:spPr>
          <a:xfrm>
            <a:off x="990600" y="4648200"/>
            <a:ext cx="2895600" cy="106680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d</a:t>
            </a:r>
            <a:r>
              <a:rPr kumimoji="0" lang="en-US" sz="4400" b="0"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   =</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     </a:t>
            </a:r>
            <a:r>
              <a:rPr kumimoji="0" lang="en-US" sz="4400" b="1"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g</a:t>
            </a:r>
            <a:r>
              <a:rPr kumimoji="0" lang="en-US" sz="4400" b="0" i="0" u="none" strike="noStrike" kern="1200" cap="none" spc="0" normalizeH="0" noProof="0" dirty="0" smtClean="0">
                <a:ln>
                  <a:noFill/>
                </a:ln>
                <a:solidFill>
                  <a:srgbClr val="FF0000"/>
                </a:solidFill>
                <a:effectLst/>
                <a:uLnTx/>
                <a:uFillTx/>
                <a:latin typeface="Cambria Math" pitchFamily="18" charset="0"/>
                <a:ea typeface="Cambria Math" pitchFamily="18" charset="0"/>
                <a:cs typeface="Times New Roman" pitchFamily="18" charset="0"/>
              </a:rPr>
              <a:t>(m)</a:t>
            </a:r>
            <a:endParaRPr kumimoji="0" lang="en-US" sz="4400" b="0" i="1" u="none" strike="noStrike" kern="1200" cap="none" spc="0" normalizeH="0" baseline="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4" name="Group 33"/>
          <p:cNvGrpSpPr/>
          <p:nvPr/>
        </p:nvGrpSpPr>
        <p:grpSpPr>
          <a:xfrm>
            <a:off x="1371600" y="1447800"/>
            <a:ext cx="6281733" cy="2551108"/>
            <a:chOff x="576267" y="1109667"/>
            <a:chExt cx="6281733" cy="2551108"/>
          </a:xfrm>
        </p:grpSpPr>
        <p:sp>
          <p:nvSpPr>
            <p:cNvPr id="21" name="Freeform 20"/>
            <p:cNvSpPr/>
            <p:nvPr/>
          </p:nvSpPr>
          <p:spPr>
            <a:xfrm>
              <a:off x="1895475" y="2374900"/>
              <a:ext cx="3603625" cy="1285875"/>
            </a:xfrm>
            <a:custGeom>
              <a:avLst/>
              <a:gdLst>
                <a:gd name="connsiteX0" fmla="*/ 611187 w 4772024"/>
                <a:gd name="connsiteY0" fmla="*/ 168275 h 1555750"/>
                <a:gd name="connsiteX1" fmla="*/ 715962 w 4772024"/>
                <a:gd name="connsiteY1" fmla="*/ 320675 h 1555750"/>
                <a:gd name="connsiteX2" fmla="*/ 858837 w 4772024"/>
                <a:gd name="connsiteY2" fmla="*/ 196850 h 1555750"/>
                <a:gd name="connsiteX3" fmla="*/ 1030287 w 4772024"/>
                <a:gd name="connsiteY3" fmla="*/ 311150 h 1555750"/>
                <a:gd name="connsiteX4" fmla="*/ 1192212 w 4772024"/>
                <a:gd name="connsiteY4" fmla="*/ 225425 h 1555750"/>
                <a:gd name="connsiteX5" fmla="*/ 1325562 w 4772024"/>
                <a:gd name="connsiteY5" fmla="*/ 311150 h 1555750"/>
                <a:gd name="connsiteX6" fmla="*/ 1497012 w 4772024"/>
                <a:gd name="connsiteY6" fmla="*/ 244475 h 1555750"/>
                <a:gd name="connsiteX7" fmla="*/ 1630362 w 4772024"/>
                <a:gd name="connsiteY7" fmla="*/ 301625 h 1555750"/>
                <a:gd name="connsiteX8" fmla="*/ 1801812 w 4772024"/>
                <a:gd name="connsiteY8" fmla="*/ 234950 h 1555750"/>
                <a:gd name="connsiteX9" fmla="*/ 1935162 w 4772024"/>
                <a:gd name="connsiteY9" fmla="*/ 282575 h 1555750"/>
                <a:gd name="connsiteX10" fmla="*/ 2144712 w 4772024"/>
                <a:gd name="connsiteY10" fmla="*/ 225425 h 1555750"/>
                <a:gd name="connsiteX11" fmla="*/ 2306637 w 4772024"/>
                <a:gd name="connsiteY11" fmla="*/ 301625 h 1555750"/>
                <a:gd name="connsiteX12" fmla="*/ 2544762 w 4772024"/>
                <a:gd name="connsiteY12" fmla="*/ 215900 h 1555750"/>
                <a:gd name="connsiteX13" fmla="*/ 2716212 w 4772024"/>
                <a:gd name="connsiteY13" fmla="*/ 292100 h 1555750"/>
                <a:gd name="connsiteX14" fmla="*/ 2897187 w 4772024"/>
                <a:gd name="connsiteY14" fmla="*/ 206375 h 1555750"/>
                <a:gd name="connsiteX15" fmla="*/ 3040062 w 4772024"/>
                <a:gd name="connsiteY15" fmla="*/ 273050 h 1555750"/>
                <a:gd name="connsiteX16" fmla="*/ 3240087 w 4772024"/>
                <a:gd name="connsiteY16" fmla="*/ 263525 h 1555750"/>
                <a:gd name="connsiteX17" fmla="*/ 3373437 w 4772024"/>
                <a:gd name="connsiteY17" fmla="*/ 187325 h 1555750"/>
                <a:gd name="connsiteX18" fmla="*/ 3506787 w 4772024"/>
                <a:gd name="connsiteY18" fmla="*/ 263525 h 1555750"/>
                <a:gd name="connsiteX19" fmla="*/ 3697287 w 4772024"/>
                <a:gd name="connsiteY19" fmla="*/ 273050 h 1555750"/>
                <a:gd name="connsiteX20" fmla="*/ 3792537 w 4772024"/>
                <a:gd name="connsiteY20" fmla="*/ 187325 h 1555750"/>
                <a:gd name="connsiteX21" fmla="*/ 3963987 w 4772024"/>
                <a:gd name="connsiteY21" fmla="*/ 234950 h 1555750"/>
                <a:gd name="connsiteX22" fmla="*/ 4040187 w 4772024"/>
                <a:gd name="connsiteY22" fmla="*/ 292100 h 1555750"/>
                <a:gd name="connsiteX23" fmla="*/ 4183062 w 4772024"/>
                <a:gd name="connsiteY23" fmla="*/ 177800 h 1555750"/>
                <a:gd name="connsiteX24" fmla="*/ 4173537 w 4772024"/>
                <a:gd name="connsiteY24" fmla="*/ 1358900 h 1555750"/>
                <a:gd name="connsiteX25" fmla="*/ 592137 w 4772024"/>
                <a:gd name="connsiteY25" fmla="*/ 1358900 h 1555750"/>
                <a:gd name="connsiteX26" fmla="*/ 620712 w 4772024"/>
                <a:gd name="connsiteY26" fmla="*/ 225425 h 1555750"/>
                <a:gd name="connsiteX0" fmla="*/ 611187 w 4772024"/>
                <a:gd name="connsiteY0" fmla="*/ 63500 h 1450975"/>
                <a:gd name="connsiteX1" fmla="*/ 715962 w 4772024"/>
                <a:gd name="connsiteY1" fmla="*/ 215900 h 1450975"/>
                <a:gd name="connsiteX2" fmla="*/ 858837 w 4772024"/>
                <a:gd name="connsiteY2" fmla="*/ 92075 h 1450975"/>
                <a:gd name="connsiteX3" fmla="*/ 1030287 w 4772024"/>
                <a:gd name="connsiteY3" fmla="*/ 206375 h 1450975"/>
                <a:gd name="connsiteX4" fmla="*/ 1192212 w 4772024"/>
                <a:gd name="connsiteY4" fmla="*/ 120650 h 1450975"/>
                <a:gd name="connsiteX5" fmla="*/ 1325562 w 4772024"/>
                <a:gd name="connsiteY5" fmla="*/ 206375 h 1450975"/>
                <a:gd name="connsiteX6" fmla="*/ 1497012 w 4772024"/>
                <a:gd name="connsiteY6" fmla="*/ 139700 h 1450975"/>
                <a:gd name="connsiteX7" fmla="*/ 1630362 w 4772024"/>
                <a:gd name="connsiteY7" fmla="*/ 196850 h 1450975"/>
                <a:gd name="connsiteX8" fmla="*/ 1801812 w 4772024"/>
                <a:gd name="connsiteY8" fmla="*/ 130175 h 1450975"/>
                <a:gd name="connsiteX9" fmla="*/ 1935162 w 4772024"/>
                <a:gd name="connsiteY9" fmla="*/ 177800 h 1450975"/>
                <a:gd name="connsiteX10" fmla="*/ 2144712 w 4772024"/>
                <a:gd name="connsiteY10" fmla="*/ 120650 h 1450975"/>
                <a:gd name="connsiteX11" fmla="*/ 2306637 w 4772024"/>
                <a:gd name="connsiteY11" fmla="*/ 196850 h 1450975"/>
                <a:gd name="connsiteX12" fmla="*/ 2544762 w 4772024"/>
                <a:gd name="connsiteY12" fmla="*/ 111125 h 1450975"/>
                <a:gd name="connsiteX13" fmla="*/ 2716212 w 4772024"/>
                <a:gd name="connsiteY13" fmla="*/ 187325 h 1450975"/>
                <a:gd name="connsiteX14" fmla="*/ 2897187 w 4772024"/>
                <a:gd name="connsiteY14" fmla="*/ 101600 h 1450975"/>
                <a:gd name="connsiteX15" fmla="*/ 3040062 w 4772024"/>
                <a:gd name="connsiteY15" fmla="*/ 168275 h 1450975"/>
                <a:gd name="connsiteX16" fmla="*/ 3240087 w 4772024"/>
                <a:gd name="connsiteY16" fmla="*/ 158750 h 1450975"/>
                <a:gd name="connsiteX17" fmla="*/ 3373437 w 4772024"/>
                <a:gd name="connsiteY17" fmla="*/ 82550 h 1450975"/>
                <a:gd name="connsiteX18" fmla="*/ 3506787 w 4772024"/>
                <a:gd name="connsiteY18" fmla="*/ 158750 h 1450975"/>
                <a:gd name="connsiteX19" fmla="*/ 3697287 w 4772024"/>
                <a:gd name="connsiteY19" fmla="*/ 168275 h 1450975"/>
                <a:gd name="connsiteX20" fmla="*/ 3792537 w 4772024"/>
                <a:gd name="connsiteY20" fmla="*/ 82550 h 1450975"/>
                <a:gd name="connsiteX21" fmla="*/ 3963987 w 4772024"/>
                <a:gd name="connsiteY21" fmla="*/ 130175 h 1450975"/>
                <a:gd name="connsiteX22" fmla="*/ 4040187 w 4772024"/>
                <a:gd name="connsiteY22" fmla="*/ 187325 h 1450975"/>
                <a:gd name="connsiteX23" fmla="*/ 4183062 w 4772024"/>
                <a:gd name="connsiteY23" fmla="*/ 73025 h 1450975"/>
                <a:gd name="connsiteX24" fmla="*/ 4173537 w 4772024"/>
                <a:gd name="connsiteY24" fmla="*/ 1254125 h 1450975"/>
                <a:gd name="connsiteX25" fmla="*/ 592137 w 4772024"/>
                <a:gd name="connsiteY25" fmla="*/ 1254125 h 1450975"/>
                <a:gd name="connsiteX26" fmla="*/ 620712 w 4772024"/>
                <a:gd name="connsiteY26" fmla="*/ 120650 h 1450975"/>
                <a:gd name="connsiteX0" fmla="*/ 611187 w 4772024"/>
                <a:gd name="connsiteY0" fmla="*/ 63500 h 1450975"/>
                <a:gd name="connsiteX1" fmla="*/ 715962 w 4772024"/>
                <a:gd name="connsiteY1" fmla="*/ 215900 h 1450975"/>
                <a:gd name="connsiteX2" fmla="*/ 858837 w 4772024"/>
                <a:gd name="connsiteY2" fmla="*/ 92075 h 1450975"/>
                <a:gd name="connsiteX3" fmla="*/ 1030287 w 4772024"/>
                <a:gd name="connsiteY3" fmla="*/ 206375 h 1450975"/>
                <a:gd name="connsiteX4" fmla="*/ 1192212 w 4772024"/>
                <a:gd name="connsiteY4" fmla="*/ 120650 h 1450975"/>
                <a:gd name="connsiteX5" fmla="*/ 1325562 w 4772024"/>
                <a:gd name="connsiteY5" fmla="*/ 206375 h 1450975"/>
                <a:gd name="connsiteX6" fmla="*/ 1497012 w 4772024"/>
                <a:gd name="connsiteY6" fmla="*/ 139700 h 1450975"/>
                <a:gd name="connsiteX7" fmla="*/ 1630362 w 4772024"/>
                <a:gd name="connsiteY7" fmla="*/ 196850 h 1450975"/>
                <a:gd name="connsiteX8" fmla="*/ 1801812 w 4772024"/>
                <a:gd name="connsiteY8" fmla="*/ 130175 h 1450975"/>
                <a:gd name="connsiteX9" fmla="*/ 1935162 w 4772024"/>
                <a:gd name="connsiteY9" fmla="*/ 177800 h 1450975"/>
                <a:gd name="connsiteX10" fmla="*/ 2144712 w 4772024"/>
                <a:gd name="connsiteY10" fmla="*/ 120650 h 1450975"/>
                <a:gd name="connsiteX11" fmla="*/ 2306637 w 4772024"/>
                <a:gd name="connsiteY11" fmla="*/ 196850 h 1450975"/>
                <a:gd name="connsiteX12" fmla="*/ 2544762 w 4772024"/>
                <a:gd name="connsiteY12" fmla="*/ 111125 h 1450975"/>
                <a:gd name="connsiteX13" fmla="*/ 2716212 w 4772024"/>
                <a:gd name="connsiteY13" fmla="*/ 187325 h 1450975"/>
                <a:gd name="connsiteX14" fmla="*/ 2897187 w 4772024"/>
                <a:gd name="connsiteY14" fmla="*/ 101600 h 1450975"/>
                <a:gd name="connsiteX15" fmla="*/ 3040062 w 4772024"/>
                <a:gd name="connsiteY15" fmla="*/ 168275 h 1450975"/>
                <a:gd name="connsiteX16" fmla="*/ 3240087 w 4772024"/>
                <a:gd name="connsiteY16" fmla="*/ 158750 h 1450975"/>
                <a:gd name="connsiteX17" fmla="*/ 3373437 w 4772024"/>
                <a:gd name="connsiteY17" fmla="*/ 82550 h 1450975"/>
                <a:gd name="connsiteX18" fmla="*/ 3506787 w 4772024"/>
                <a:gd name="connsiteY18" fmla="*/ 158750 h 1450975"/>
                <a:gd name="connsiteX19" fmla="*/ 3697287 w 4772024"/>
                <a:gd name="connsiteY19" fmla="*/ 168275 h 1450975"/>
                <a:gd name="connsiteX20" fmla="*/ 3792537 w 4772024"/>
                <a:gd name="connsiteY20" fmla="*/ 82550 h 1450975"/>
                <a:gd name="connsiteX21" fmla="*/ 3963987 w 4772024"/>
                <a:gd name="connsiteY21" fmla="*/ 130175 h 1450975"/>
                <a:gd name="connsiteX22" fmla="*/ 4040187 w 4772024"/>
                <a:gd name="connsiteY22" fmla="*/ 187325 h 1450975"/>
                <a:gd name="connsiteX23" fmla="*/ 4183062 w 4772024"/>
                <a:gd name="connsiteY23" fmla="*/ 73025 h 1450975"/>
                <a:gd name="connsiteX24" fmla="*/ 4173537 w 4772024"/>
                <a:gd name="connsiteY24" fmla="*/ 1254125 h 1450975"/>
                <a:gd name="connsiteX25" fmla="*/ 592137 w 4772024"/>
                <a:gd name="connsiteY25" fmla="*/ 1254125 h 1450975"/>
                <a:gd name="connsiteX26" fmla="*/ 620712 w 4772024"/>
                <a:gd name="connsiteY26" fmla="*/ 120650 h 1450975"/>
                <a:gd name="connsiteX0" fmla="*/ 611187 w 4772024"/>
                <a:gd name="connsiteY0" fmla="*/ 63500 h 1450975"/>
                <a:gd name="connsiteX1" fmla="*/ 715962 w 4772024"/>
                <a:gd name="connsiteY1" fmla="*/ 215900 h 1450975"/>
                <a:gd name="connsiteX2" fmla="*/ 858837 w 4772024"/>
                <a:gd name="connsiteY2" fmla="*/ 92075 h 1450975"/>
                <a:gd name="connsiteX3" fmla="*/ 1030287 w 4772024"/>
                <a:gd name="connsiteY3" fmla="*/ 206375 h 1450975"/>
                <a:gd name="connsiteX4" fmla="*/ 1192212 w 4772024"/>
                <a:gd name="connsiteY4" fmla="*/ 120650 h 1450975"/>
                <a:gd name="connsiteX5" fmla="*/ 1325562 w 4772024"/>
                <a:gd name="connsiteY5" fmla="*/ 206375 h 1450975"/>
                <a:gd name="connsiteX6" fmla="*/ 1497012 w 4772024"/>
                <a:gd name="connsiteY6" fmla="*/ 139700 h 1450975"/>
                <a:gd name="connsiteX7" fmla="*/ 1630362 w 4772024"/>
                <a:gd name="connsiteY7" fmla="*/ 196850 h 1450975"/>
                <a:gd name="connsiteX8" fmla="*/ 1801812 w 4772024"/>
                <a:gd name="connsiteY8" fmla="*/ 130175 h 1450975"/>
                <a:gd name="connsiteX9" fmla="*/ 1935162 w 4772024"/>
                <a:gd name="connsiteY9" fmla="*/ 177800 h 1450975"/>
                <a:gd name="connsiteX10" fmla="*/ 2144712 w 4772024"/>
                <a:gd name="connsiteY10" fmla="*/ 120650 h 1450975"/>
                <a:gd name="connsiteX11" fmla="*/ 2306637 w 4772024"/>
                <a:gd name="connsiteY11" fmla="*/ 196850 h 1450975"/>
                <a:gd name="connsiteX12" fmla="*/ 2544762 w 4772024"/>
                <a:gd name="connsiteY12" fmla="*/ 111125 h 1450975"/>
                <a:gd name="connsiteX13" fmla="*/ 2716212 w 4772024"/>
                <a:gd name="connsiteY13" fmla="*/ 187325 h 1450975"/>
                <a:gd name="connsiteX14" fmla="*/ 2897187 w 4772024"/>
                <a:gd name="connsiteY14" fmla="*/ 101600 h 1450975"/>
                <a:gd name="connsiteX15" fmla="*/ 3040062 w 4772024"/>
                <a:gd name="connsiteY15" fmla="*/ 168275 h 1450975"/>
                <a:gd name="connsiteX16" fmla="*/ 3240087 w 4772024"/>
                <a:gd name="connsiteY16" fmla="*/ 158750 h 1450975"/>
                <a:gd name="connsiteX17" fmla="*/ 3373437 w 4772024"/>
                <a:gd name="connsiteY17" fmla="*/ 82550 h 1450975"/>
                <a:gd name="connsiteX18" fmla="*/ 3506787 w 4772024"/>
                <a:gd name="connsiteY18" fmla="*/ 158750 h 1450975"/>
                <a:gd name="connsiteX19" fmla="*/ 3697287 w 4772024"/>
                <a:gd name="connsiteY19" fmla="*/ 168275 h 1450975"/>
                <a:gd name="connsiteX20" fmla="*/ 3792537 w 4772024"/>
                <a:gd name="connsiteY20" fmla="*/ 82550 h 1450975"/>
                <a:gd name="connsiteX21" fmla="*/ 3963987 w 4772024"/>
                <a:gd name="connsiteY21" fmla="*/ 130175 h 1450975"/>
                <a:gd name="connsiteX22" fmla="*/ 4040187 w 4772024"/>
                <a:gd name="connsiteY22" fmla="*/ 187325 h 1450975"/>
                <a:gd name="connsiteX23" fmla="*/ 4183062 w 4772024"/>
                <a:gd name="connsiteY23" fmla="*/ 73025 h 1450975"/>
                <a:gd name="connsiteX24" fmla="*/ 4173537 w 4772024"/>
                <a:gd name="connsiteY24" fmla="*/ 1254125 h 1450975"/>
                <a:gd name="connsiteX25" fmla="*/ 592137 w 4772024"/>
                <a:gd name="connsiteY25" fmla="*/ 1254125 h 1450975"/>
                <a:gd name="connsiteX26" fmla="*/ 620712 w 4772024"/>
                <a:gd name="connsiteY26" fmla="*/ 120650 h 1450975"/>
                <a:gd name="connsiteX0" fmla="*/ 611187 w 4772024"/>
                <a:gd name="connsiteY0" fmla="*/ 63500 h 1450975"/>
                <a:gd name="connsiteX1" fmla="*/ 715962 w 4772024"/>
                <a:gd name="connsiteY1" fmla="*/ 215900 h 1450975"/>
                <a:gd name="connsiteX2" fmla="*/ 858837 w 4772024"/>
                <a:gd name="connsiteY2" fmla="*/ 92075 h 1450975"/>
                <a:gd name="connsiteX3" fmla="*/ 1030287 w 4772024"/>
                <a:gd name="connsiteY3" fmla="*/ 206375 h 1450975"/>
                <a:gd name="connsiteX4" fmla="*/ 1192212 w 4772024"/>
                <a:gd name="connsiteY4" fmla="*/ 120650 h 1450975"/>
                <a:gd name="connsiteX5" fmla="*/ 1325562 w 4772024"/>
                <a:gd name="connsiteY5" fmla="*/ 206375 h 1450975"/>
                <a:gd name="connsiteX6" fmla="*/ 1497012 w 4772024"/>
                <a:gd name="connsiteY6" fmla="*/ 139700 h 1450975"/>
                <a:gd name="connsiteX7" fmla="*/ 1630362 w 4772024"/>
                <a:gd name="connsiteY7" fmla="*/ 196850 h 1450975"/>
                <a:gd name="connsiteX8" fmla="*/ 1801812 w 4772024"/>
                <a:gd name="connsiteY8" fmla="*/ 130175 h 1450975"/>
                <a:gd name="connsiteX9" fmla="*/ 1935162 w 4772024"/>
                <a:gd name="connsiteY9" fmla="*/ 177800 h 1450975"/>
                <a:gd name="connsiteX10" fmla="*/ 2144712 w 4772024"/>
                <a:gd name="connsiteY10" fmla="*/ 120650 h 1450975"/>
                <a:gd name="connsiteX11" fmla="*/ 2306637 w 4772024"/>
                <a:gd name="connsiteY11" fmla="*/ 196850 h 1450975"/>
                <a:gd name="connsiteX12" fmla="*/ 2544762 w 4772024"/>
                <a:gd name="connsiteY12" fmla="*/ 111125 h 1450975"/>
                <a:gd name="connsiteX13" fmla="*/ 2716212 w 4772024"/>
                <a:gd name="connsiteY13" fmla="*/ 187325 h 1450975"/>
                <a:gd name="connsiteX14" fmla="*/ 2897187 w 4772024"/>
                <a:gd name="connsiteY14" fmla="*/ 101600 h 1450975"/>
                <a:gd name="connsiteX15" fmla="*/ 3040062 w 4772024"/>
                <a:gd name="connsiteY15" fmla="*/ 168275 h 1450975"/>
                <a:gd name="connsiteX16" fmla="*/ 3240087 w 4772024"/>
                <a:gd name="connsiteY16" fmla="*/ 158750 h 1450975"/>
                <a:gd name="connsiteX17" fmla="*/ 3373437 w 4772024"/>
                <a:gd name="connsiteY17" fmla="*/ 82550 h 1450975"/>
                <a:gd name="connsiteX18" fmla="*/ 3506787 w 4772024"/>
                <a:gd name="connsiteY18" fmla="*/ 158750 h 1450975"/>
                <a:gd name="connsiteX19" fmla="*/ 3697287 w 4772024"/>
                <a:gd name="connsiteY19" fmla="*/ 168275 h 1450975"/>
                <a:gd name="connsiteX20" fmla="*/ 3792537 w 4772024"/>
                <a:gd name="connsiteY20" fmla="*/ 82550 h 1450975"/>
                <a:gd name="connsiteX21" fmla="*/ 3963987 w 4772024"/>
                <a:gd name="connsiteY21" fmla="*/ 130175 h 1450975"/>
                <a:gd name="connsiteX22" fmla="*/ 4040187 w 4772024"/>
                <a:gd name="connsiteY22" fmla="*/ 187325 h 1450975"/>
                <a:gd name="connsiteX23" fmla="*/ 4183062 w 4772024"/>
                <a:gd name="connsiteY23" fmla="*/ 73025 h 1450975"/>
                <a:gd name="connsiteX24" fmla="*/ 4173537 w 4772024"/>
                <a:gd name="connsiteY24" fmla="*/ 1254125 h 1450975"/>
                <a:gd name="connsiteX25" fmla="*/ 592137 w 4772024"/>
                <a:gd name="connsiteY25" fmla="*/ 1254125 h 1450975"/>
                <a:gd name="connsiteX26" fmla="*/ 620712 w 4772024"/>
                <a:gd name="connsiteY26" fmla="*/ 120650 h 1450975"/>
                <a:gd name="connsiteX0" fmla="*/ 611187 w 4195762"/>
                <a:gd name="connsiteY0" fmla="*/ 63500 h 1450975"/>
                <a:gd name="connsiteX1" fmla="*/ 715962 w 4195762"/>
                <a:gd name="connsiteY1" fmla="*/ 215900 h 1450975"/>
                <a:gd name="connsiteX2" fmla="*/ 858837 w 4195762"/>
                <a:gd name="connsiteY2" fmla="*/ 92075 h 1450975"/>
                <a:gd name="connsiteX3" fmla="*/ 1030287 w 4195762"/>
                <a:gd name="connsiteY3" fmla="*/ 206375 h 1450975"/>
                <a:gd name="connsiteX4" fmla="*/ 1192212 w 4195762"/>
                <a:gd name="connsiteY4" fmla="*/ 120650 h 1450975"/>
                <a:gd name="connsiteX5" fmla="*/ 1325562 w 4195762"/>
                <a:gd name="connsiteY5" fmla="*/ 206375 h 1450975"/>
                <a:gd name="connsiteX6" fmla="*/ 1497012 w 4195762"/>
                <a:gd name="connsiteY6" fmla="*/ 139700 h 1450975"/>
                <a:gd name="connsiteX7" fmla="*/ 1630362 w 4195762"/>
                <a:gd name="connsiteY7" fmla="*/ 196850 h 1450975"/>
                <a:gd name="connsiteX8" fmla="*/ 1801812 w 4195762"/>
                <a:gd name="connsiteY8" fmla="*/ 130175 h 1450975"/>
                <a:gd name="connsiteX9" fmla="*/ 1935162 w 4195762"/>
                <a:gd name="connsiteY9" fmla="*/ 177800 h 1450975"/>
                <a:gd name="connsiteX10" fmla="*/ 2144712 w 4195762"/>
                <a:gd name="connsiteY10" fmla="*/ 120650 h 1450975"/>
                <a:gd name="connsiteX11" fmla="*/ 2306637 w 4195762"/>
                <a:gd name="connsiteY11" fmla="*/ 196850 h 1450975"/>
                <a:gd name="connsiteX12" fmla="*/ 2544762 w 4195762"/>
                <a:gd name="connsiteY12" fmla="*/ 111125 h 1450975"/>
                <a:gd name="connsiteX13" fmla="*/ 2716212 w 4195762"/>
                <a:gd name="connsiteY13" fmla="*/ 187325 h 1450975"/>
                <a:gd name="connsiteX14" fmla="*/ 2897187 w 4195762"/>
                <a:gd name="connsiteY14" fmla="*/ 101600 h 1450975"/>
                <a:gd name="connsiteX15" fmla="*/ 3040062 w 4195762"/>
                <a:gd name="connsiteY15" fmla="*/ 168275 h 1450975"/>
                <a:gd name="connsiteX16" fmla="*/ 3240087 w 4195762"/>
                <a:gd name="connsiteY16" fmla="*/ 158750 h 1450975"/>
                <a:gd name="connsiteX17" fmla="*/ 3373437 w 4195762"/>
                <a:gd name="connsiteY17" fmla="*/ 82550 h 1450975"/>
                <a:gd name="connsiteX18" fmla="*/ 3506787 w 4195762"/>
                <a:gd name="connsiteY18" fmla="*/ 158750 h 1450975"/>
                <a:gd name="connsiteX19" fmla="*/ 3697287 w 4195762"/>
                <a:gd name="connsiteY19" fmla="*/ 168275 h 1450975"/>
                <a:gd name="connsiteX20" fmla="*/ 3792537 w 4195762"/>
                <a:gd name="connsiteY20" fmla="*/ 82550 h 1450975"/>
                <a:gd name="connsiteX21" fmla="*/ 3963987 w 4195762"/>
                <a:gd name="connsiteY21" fmla="*/ 130175 h 1450975"/>
                <a:gd name="connsiteX22" fmla="*/ 4040187 w 4195762"/>
                <a:gd name="connsiteY22" fmla="*/ 187325 h 1450975"/>
                <a:gd name="connsiteX23" fmla="*/ 4183062 w 4195762"/>
                <a:gd name="connsiteY23" fmla="*/ 73025 h 1450975"/>
                <a:gd name="connsiteX24" fmla="*/ 4173537 w 4195762"/>
                <a:gd name="connsiteY24" fmla="*/ 1254125 h 1450975"/>
                <a:gd name="connsiteX25" fmla="*/ 592137 w 4195762"/>
                <a:gd name="connsiteY25" fmla="*/ 1254125 h 1450975"/>
                <a:gd name="connsiteX26" fmla="*/ 620712 w 4195762"/>
                <a:gd name="connsiteY26" fmla="*/ 120650 h 1450975"/>
                <a:gd name="connsiteX0" fmla="*/ 611187 w 4195762"/>
                <a:gd name="connsiteY0" fmla="*/ 63500 h 1443037"/>
                <a:gd name="connsiteX1" fmla="*/ 715962 w 4195762"/>
                <a:gd name="connsiteY1" fmla="*/ 215900 h 1443037"/>
                <a:gd name="connsiteX2" fmla="*/ 858837 w 4195762"/>
                <a:gd name="connsiteY2" fmla="*/ 92075 h 1443037"/>
                <a:gd name="connsiteX3" fmla="*/ 1030287 w 4195762"/>
                <a:gd name="connsiteY3" fmla="*/ 206375 h 1443037"/>
                <a:gd name="connsiteX4" fmla="*/ 1192212 w 4195762"/>
                <a:gd name="connsiteY4" fmla="*/ 120650 h 1443037"/>
                <a:gd name="connsiteX5" fmla="*/ 1325562 w 4195762"/>
                <a:gd name="connsiteY5" fmla="*/ 206375 h 1443037"/>
                <a:gd name="connsiteX6" fmla="*/ 1497012 w 4195762"/>
                <a:gd name="connsiteY6" fmla="*/ 139700 h 1443037"/>
                <a:gd name="connsiteX7" fmla="*/ 1630362 w 4195762"/>
                <a:gd name="connsiteY7" fmla="*/ 196850 h 1443037"/>
                <a:gd name="connsiteX8" fmla="*/ 1801812 w 4195762"/>
                <a:gd name="connsiteY8" fmla="*/ 130175 h 1443037"/>
                <a:gd name="connsiteX9" fmla="*/ 1935162 w 4195762"/>
                <a:gd name="connsiteY9" fmla="*/ 177800 h 1443037"/>
                <a:gd name="connsiteX10" fmla="*/ 2144712 w 4195762"/>
                <a:gd name="connsiteY10" fmla="*/ 120650 h 1443037"/>
                <a:gd name="connsiteX11" fmla="*/ 2306637 w 4195762"/>
                <a:gd name="connsiteY11" fmla="*/ 196850 h 1443037"/>
                <a:gd name="connsiteX12" fmla="*/ 2544762 w 4195762"/>
                <a:gd name="connsiteY12" fmla="*/ 111125 h 1443037"/>
                <a:gd name="connsiteX13" fmla="*/ 2716212 w 4195762"/>
                <a:gd name="connsiteY13" fmla="*/ 187325 h 1443037"/>
                <a:gd name="connsiteX14" fmla="*/ 2897187 w 4195762"/>
                <a:gd name="connsiteY14" fmla="*/ 101600 h 1443037"/>
                <a:gd name="connsiteX15" fmla="*/ 3040062 w 4195762"/>
                <a:gd name="connsiteY15" fmla="*/ 168275 h 1443037"/>
                <a:gd name="connsiteX16" fmla="*/ 3240087 w 4195762"/>
                <a:gd name="connsiteY16" fmla="*/ 158750 h 1443037"/>
                <a:gd name="connsiteX17" fmla="*/ 3373437 w 4195762"/>
                <a:gd name="connsiteY17" fmla="*/ 82550 h 1443037"/>
                <a:gd name="connsiteX18" fmla="*/ 3506787 w 4195762"/>
                <a:gd name="connsiteY18" fmla="*/ 158750 h 1443037"/>
                <a:gd name="connsiteX19" fmla="*/ 3697287 w 4195762"/>
                <a:gd name="connsiteY19" fmla="*/ 168275 h 1443037"/>
                <a:gd name="connsiteX20" fmla="*/ 3792537 w 4195762"/>
                <a:gd name="connsiteY20" fmla="*/ 82550 h 1443037"/>
                <a:gd name="connsiteX21" fmla="*/ 3963987 w 4195762"/>
                <a:gd name="connsiteY21" fmla="*/ 130175 h 1443037"/>
                <a:gd name="connsiteX22" fmla="*/ 4040187 w 4195762"/>
                <a:gd name="connsiteY22" fmla="*/ 187325 h 1443037"/>
                <a:gd name="connsiteX23" fmla="*/ 4183062 w 4195762"/>
                <a:gd name="connsiteY23" fmla="*/ 73025 h 1443037"/>
                <a:gd name="connsiteX24" fmla="*/ 4173537 w 4195762"/>
                <a:gd name="connsiteY24" fmla="*/ 1254125 h 1443037"/>
                <a:gd name="connsiteX25" fmla="*/ 592137 w 4195762"/>
                <a:gd name="connsiteY25" fmla="*/ 1254125 h 1443037"/>
                <a:gd name="connsiteX26" fmla="*/ 620712 w 4195762"/>
                <a:gd name="connsiteY26" fmla="*/ 120650 h 1443037"/>
                <a:gd name="connsiteX0" fmla="*/ 611187 w 4195762"/>
                <a:gd name="connsiteY0" fmla="*/ 63500 h 1285875"/>
                <a:gd name="connsiteX1" fmla="*/ 715962 w 4195762"/>
                <a:gd name="connsiteY1" fmla="*/ 215900 h 1285875"/>
                <a:gd name="connsiteX2" fmla="*/ 858837 w 4195762"/>
                <a:gd name="connsiteY2" fmla="*/ 92075 h 1285875"/>
                <a:gd name="connsiteX3" fmla="*/ 1030287 w 4195762"/>
                <a:gd name="connsiteY3" fmla="*/ 206375 h 1285875"/>
                <a:gd name="connsiteX4" fmla="*/ 1192212 w 4195762"/>
                <a:gd name="connsiteY4" fmla="*/ 120650 h 1285875"/>
                <a:gd name="connsiteX5" fmla="*/ 1325562 w 4195762"/>
                <a:gd name="connsiteY5" fmla="*/ 206375 h 1285875"/>
                <a:gd name="connsiteX6" fmla="*/ 1497012 w 4195762"/>
                <a:gd name="connsiteY6" fmla="*/ 139700 h 1285875"/>
                <a:gd name="connsiteX7" fmla="*/ 1630362 w 4195762"/>
                <a:gd name="connsiteY7" fmla="*/ 196850 h 1285875"/>
                <a:gd name="connsiteX8" fmla="*/ 1801812 w 4195762"/>
                <a:gd name="connsiteY8" fmla="*/ 130175 h 1285875"/>
                <a:gd name="connsiteX9" fmla="*/ 1935162 w 4195762"/>
                <a:gd name="connsiteY9" fmla="*/ 177800 h 1285875"/>
                <a:gd name="connsiteX10" fmla="*/ 2144712 w 4195762"/>
                <a:gd name="connsiteY10" fmla="*/ 120650 h 1285875"/>
                <a:gd name="connsiteX11" fmla="*/ 2306637 w 4195762"/>
                <a:gd name="connsiteY11" fmla="*/ 196850 h 1285875"/>
                <a:gd name="connsiteX12" fmla="*/ 2544762 w 4195762"/>
                <a:gd name="connsiteY12" fmla="*/ 111125 h 1285875"/>
                <a:gd name="connsiteX13" fmla="*/ 2716212 w 4195762"/>
                <a:gd name="connsiteY13" fmla="*/ 187325 h 1285875"/>
                <a:gd name="connsiteX14" fmla="*/ 2897187 w 4195762"/>
                <a:gd name="connsiteY14" fmla="*/ 101600 h 1285875"/>
                <a:gd name="connsiteX15" fmla="*/ 3040062 w 4195762"/>
                <a:gd name="connsiteY15" fmla="*/ 168275 h 1285875"/>
                <a:gd name="connsiteX16" fmla="*/ 3240087 w 4195762"/>
                <a:gd name="connsiteY16" fmla="*/ 158750 h 1285875"/>
                <a:gd name="connsiteX17" fmla="*/ 3373437 w 4195762"/>
                <a:gd name="connsiteY17" fmla="*/ 82550 h 1285875"/>
                <a:gd name="connsiteX18" fmla="*/ 3506787 w 4195762"/>
                <a:gd name="connsiteY18" fmla="*/ 158750 h 1285875"/>
                <a:gd name="connsiteX19" fmla="*/ 3697287 w 4195762"/>
                <a:gd name="connsiteY19" fmla="*/ 168275 h 1285875"/>
                <a:gd name="connsiteX20" fmla="*/ 3792537 w 4195762"/>
                <a:gd name="connsiteY20" fmla="*/ 82550 h 1285875"/>
                <a:gd name="connsiteX21" fmla="*/ 3963987 w 4195762"/>
                <a:gd name="connsiteY21" fmla="*/ 130175 h 1285875"/>
                <a:gd name="connsiteX22" fmla="*/ 4040187 w 4195762"/>
                <a:gd name="connsiteY22" fmla="*/ 187325 h 1285875"/>
                <a:gd name="connsiteX23" fmla="*/ 4183062 w 4195762"/>
                <a:gd name="connsiteY23" fmla="*/ 73025 h 1285875"/>
                <a:gd name="connsiteX24" fmla="*/ 4173537 w 4195762"/>
                <a:gd name="connsiteY24" fmla="*/ 1254125 h 1285875"/>
                <a:gd name="connsiteX25" fmla="*/ 592137 w 4195762"/>
                <a:gd name="connsiteY25" fmla="*/ 1254125 h 1285875"/>
                <a:gd name="connsiteX26" fmla="*/ 620712 w 4195762"/>
                <a:gd name="connsiteY26" fmla="*/ 120650 h 1285875"/>
                <a:gd name="connsiteX0" fmla="*/ 300831 w 3885406"/>
                <a:gd name="connsiteY0" fmla="*/ 63500 h 1285875"/>
                <a:gd name="connsiteX1" fmla="*/ 405606 w 3885406"/>
                <a:gd name="connsiteY1" fmla="*/ 215900 h 1285875"/>
                <a:gd name="connsiteX2" fmla="*/ 548481 w 3885406"/>
                <a:gd name="connsiteY2" fmla="*/ 92075 h 1285875"/>
                <a:gd name="connsiteX3" fmla="*/ 719931 w 3885406"/>
                <a:gd name="connsiteY3" fmla="*/ 206375 h 1285875"/>
                <a:gd name="connsiteX4" fmla="*/ 881856 w 3885406"/>
                <a:gd name="connsiteY4" fmla="*/ 120650 h 1285875"/>
                <a:gd name="connsiteX5" fmla="*/ 1015206 w 3885406"/>
                <a:gd name="connsiteY5" fmla="*/ 206375 h 1285875"/>
                <a:gd name="connsiteX6" fmla="*/ 1186656 w 3885406"/>
                <a:gd name="connsiteY6" fmla="*/ 139700 h 1285875"/>
                <a:gd name="connsiteX7" fmla="*/ 1320006 w 3885406"/>
                <a:gd name="connsiteY7" fmla="*/ 196850 h 1285875"/>
                <a:gd name="connsiteX8" fmla="*/ 1491456 w 3885406"/>
                <a:gd name="connsiteY8" fmla="*/ 130175 h 1285875"/>
                <a:gd name="connsiteX9" fmla="*/ 1624806 w 3885406"/>
                <a:gd name="connsiteY9" fmla="*/ 177800 h 1285875"/>
                <a:gd name="connsiteX10" fmla="*/ 1834356 w 3885406"/>
                <a:gd name="connsiteY10" fmla="*/ 120650 h 1285875"/>
                <a:gd name="connsiteX11" fmla="*/ 1996281 w 3885406"/>
                <a:gd name="connsiteY11" fmla="*/ 196850 h 1285875"/>
                <a:gd name="connsiteX12" fmla="*/ 2234406 w 3885406"/>
                <a:gd name="connsiteY12" fmla="*/ 111125 h 1285875"/>
                <a:gd name="connsiteX13" fmla="*/ 2405856 w 3885406"/>
                <a:gd name="connsiteY13" fmla="*/ 187325 h 1285875"/>
                <a:gd name="connsiteX14" fmla="*/ 2586831 w 3885406"/>
                <a:gd name="connsiteY14" fmla="*/ 101600 h 1285875"/>
                <a:gd name="connsiteX15" fmla="*/ 2729706 w 3885406"/>
                <a:gd name="connsiteY15" fmla="*/ 168275 h 1285875"/>
                <a:gd name="connsiteX16" fmla="*/ 2929731 w 3885406"/>
                <a:gd name="connsiteY16" fmla="*/ 158750 h 1285875"/>
                <a:gd name="connsiteX17" fmla="*/ 3063081 w 3885406"/>
                <a:gd name="connsiteY17" fmla="*/ 82550 h 1285875"/>
                <a:gd name="connsiteX18" fmla="*/ 3196431 w 3885406"/>
                <a:gd name="connsiteY18" fmla="*/ 158750 h 1285875"/>
                <a:gd name="connsiteX19" fmla="*/ 3386931 w 3885406"/>
                <a:gd name="connsiteY19" fmla="*/ 168275 h 1285875"/>
                <a:gd name="connsiteX20" fmla="*/ 3482181 w 3885406"/>
                <a:gd name="connsiteY20" fmla="*/ 82550 h 1285875"/>
                <a:gd name="connsiteX21" fmla="*/ 3653631 w 3885406"/>
                <a:gd name="connsiteY21" fmla="*/ 130175 h 1285875"/>
                <a:gd name="connsiteX22" fmla="*/ 3729831 w 3885406"/>
                <a:gd name="connsiteY22" fmla="*/ 187325 h 1285875"/>
                <a:gd name="connsiteX23" fmla="*/ 3872706 w 3885406"/>
                <a:gd name="connsiteY23" fmla="*/ 73025 h 1285875"/>
                <a:gd name="connsiteX24" fmla="*/ 3863181 w 3885406"/>
                <a:gd name="connsiteY24" fmla="*/ 1254125 h 1285875"/>
                <a:gd name="connsiteX25" fmla="*/ 281781 w 3885406"/>
                <a:gd name="connsiteY25" fmla="*/ 1254125 h 1285875"/>
                <a:gd name="connsiteX26" fmla="*/ 310356 w 3885406"/>
                <a:gd name="connsiteY26" fmla="*/ 120650 h 1285875"/>
                <a:gd name="connsiteX0" fmla="*/ 19050 w 3603625"/>
                <a:gd name="connsiteY0" fmla="*/ 63500 h 1285875"/>
                <a:gd name="connsiteX1" fmla="*/ 123825 w 3603625"/>
                <a:gd name="connsiteY1" fmla="*/ 215900 h 1285875"/>
                <a:gd name="connsiteX2" fmla="*/ 266700 w 3603625"/>
                <a:gd name="connsiteY2" fmla="*/ 92075 h 1285875"/>
                <a:gd name="connsiteX3" fmla="*/ 438150 w 3603625"/>
                <a:gd name="connsiteY3" fmla="*/ 206375 h 1285875"/>
                <a:gd name="connsiteX4" fmla="*/ 600075 w 3603625"/>
                <a:gd name="connsiteY4" fmla="*/ 120650 h 1285875"/>
                <a:gd name="connsiteX5" fmla="*/ 733425 w 3603625"/>
                <a:gd name="connsiteY5" fmla="*/ 206375 h 1285875"/>
                <a:gd name="connsiteX6" fmla="*/ 904875 w 3603625"/>
                <a:gd name="connsiteY6" fmla="*/ 139700 h 1285875"/>
                <a:gd name="connsiteX7" fmla="*/ 1038225 w 3603625"/>
                <a:gd name="connsiteY7" fmla="*/ 196850 h 1285875"/>
                <a:gd name="connsiteX8" fmla="*/ 1209675 w 3603625"/>
                <a:gd name="connsiteY8" fmla="*/ 130175 h 1285875"/>
                <a:gd name="connsiteX9" fmla="*/ 1343025 w 3603625"/>
                <a:gd name="connsiteY9" fmla="*/ 177800 h 1285875"/>
                <a:gd name="connsiteX10" fmla="*/ 1552575 w 3603625"/>
                <a:gd name="connsiteY10" fmla="*/ 120650 h 1285875"/>
                <a:gd name="connsiteX11" fmla="*/ 1714500 w 3603625"/>
                <a:gd name="connsiteY11" fmla="*/ 196850 h 1285875"/>
                <a:gd name="connsiteX12" fmla="*/ 1952625 w 3603625"/>
                <a:gd name="connsiteY12" fmla="*/ 111125 h 1285875"/>
                <a:gd name="connsiteX13" fmla="*/ 2124075 w 3603625"/>
                <a:gd name="connsiteY13" fmla="*/ 187325 h 1285875"/>
                <a:gd name="connsiteX14" fmla="*/ 2305050 w 3603625"/>
                <a:gd name="connsiteY14" fmla="*/ 101600 h 1285875"/>
                <a:gd name="connsiteX15" fmla="*/ 2447925 w 3603625"/>
                <a:gd name="connsiteY15" fmla="*/ 168275 h 1285875"/>
                <a:gd name="connsiteX16" fmla="*/ 2647950 w 3603625"/>
                <a:gd name="connsiteY16" fmla="*/ 158750 h 1285875"/>
                <a:gd name="connsiteX17" fmla="*/ 2781300 w 3603625"/>
                <a:gd name="connsiteY17" fmla="*/ 82550 h 1285875"/>
                <a:gd name="connsiteX18" fmla="*/ 2914650 w 3603625"/>
                <a:gd name="connsiteY18" fmla="*/ 158750 h 1285875"/>
                <a:gd name="connsiteX19" fmla="*/ 3105150 w 3603625"/>
                <a:gd name="connsiteY19" fmla="*/ 168275 h 1285875"/>
                <a:gd name="connsiteX20" fmla="*/ 3200400 w 3603625"/>
                <a:gd name="connsiteY20" fmla="*/ 82550 h 1285875"/>
                <a:gd name="connsiteX21" fmla="*/ 3371850 w 3603625"/>
                <a:gd name="connsiteY21" fmla="*/ 130175 h 1285875"/>
                <a:gd name="connsiteX22" fmla="*/ 3448050 w 3603625"/>
                <a:gd name="connsiteY22" fmla="*/ 187325 h 1285875"/>
                <a:gd name="connsiteX23" fmla="*/ 3590925 w 3603625"/>
                <a:gd name="connsiteY23" fmla="*/ 73025 h 1285875"/>
                <a:gd name="connsiteX24" fmla="*/ 3581400 w 3603625"/>
                <a:gd name="connsiteY24" fmla="*/ 1254125 h 1285875"/>
                <a:gd name="connsiteX25" fmla="*/ 0 w 3603625"/>
                <a:gd name="connsiteY25" fmla="*/ 1254125 h 1285875"/>
                <a:gd name="connsiteX26" fmla="*/ 28575 w 3603625"/>
                <a:gd name="connsiteY26" fmla="*/ 120650 h 1285875"/>
                <a:gd name="connsiteX0" fmla="*/ 26988 w 3611563"/>
                <a:gd name="connsiteY0" fmla="*/ 63500 h 1285875"/>
                <a:gd name="connsiteX1" fmla="*/ 17463 w 3611563"/>
                <a:gd name="connsiteY1" fmla="*/ 139700 h 1285875"/>
                <a:gd name="connsiteX2" fmla="*/ 131763 w 3611563"/>
                <a:gd name="connsiteY2" fmla="*/ 215900 h 1285875"/>
                <a:gd name="connsiteX3" fmla="*/ 274638 w 3611563"/>
                <a:gd name="connsiteY3" fmla="*/ 92075 h 1285875"/>
                <a:gd name="connsiteX4" fmla="*/ 446088 w 3611563"/>
                <a:gd name="connsiteY4" fmla="*/ 206375 h 1285875"/>
                <a:gd name="connsiteX5" fmla="*/ 608013 w 3611563"/>
                <a:gd name="connsiteY5" fmla="*/ 120650 h 1285875"/>
                <a:gd name="connsiteX6" fmla="*/ 741363 w 3611563"/>
                <a:gd name="connsiteY6" fmla="*/ 206375 h 1285875"/>
                <a:gd name="connsiteX7" fmla="*/ 912813 w 3611563"/>
                <a:gd name="connsiteY7" fmla="*/ 139700 h 1285875"/>
                <a:gd name="connsiteX8" fmla="*/ 1046163 w 3611563"/>
                <a:gd name="connsiteY8" fmla="*/ 196850 h 1285875"/>
                <a:gd name="connsiteX9" fmla="*/ 1217613 w 3611563"/>
                <a:gd name="connsiteY9" fmla="*/ 130175 h 1285875"/>
                <a:gd name="connsiteX10" fmla="*/ 1350963 w 3611563"/>
                <a:gd name="connsiteY10" fmla="*/ 177800 h 1285875"/>
                <a:gd name="connsiteX11" fmla="*/ 1560513 w 3611563"/>
                <a:gd name="connsiteY11" fmla="*/ 120650 h 1285875"/>
                <a:gd name="connsiteX12" fmla="*/ 1722438 w 3611563"/>
                <a:gd name="connsiteY12" fmla="*/ 196850 h 1285875"/>
                <a:gd name="connsiteX13" fmla="*/ 1960563 w 3611563"/>
                <a:gd name="connsiteY13" fmla="*/ 111125 h 1285875"/>
                <a:gd name="connsiteX14" fmla="*/ 2132013 w 3611563"/>
                <a:gd name="connsiteY14" fmla="*/ 187325 h 1285875"/>
                <a:gd name="connsiteX15" fmla="*/ 2312988 w 3611563"/>
                <a:gd name="connsiteY15" fmla="*/ 101600 h 1285875"/>
                <a:gd name="connsiteX16" fmla="*/ 2455863 w 3611563"/>
                <a:gd name="connsiteY16" fmla="*/ 168275 h 1285875"/>
                <a:gd name="connsiteX17" fmla="*/ 2655888 w 3611563"/>
                <a:gd name="connsiteY17" fmla="*/ 158750 h 1285875"/>
                <a:gd name="connsiteX18" fmla="*/ 2789238 w 3611563"/>
                <a:gd name="connsiteY18" fmla="*/ 82550 h 1285875"/>
                <a:gd name="connsiteX19" fmla="*/ 2922588 w 3611563"/>
                <a:gd name="connsiteY19" fmla="*/ 158750 h 1285875"/>
                <a:gd name="connsiteX20" fmla="*/ 3113088 w 3611563"/>
                <a:gd name="connsiteY20" fmla="*/ 168275 h 1285875"/>
                <a:gd name="connsiteX21" fmla="*/ 3208338 w 3611563"/>
                <a:gd name="connsiteY21" fmla="*/ 82550 h 1285875"/>
                <a:gd name="connsiteX22" fmla="*/ 3379788 w 3611563"/>
                <a:gd name="connsiteY22" fmla="*/ 130175 h 1285875"/>
                <a:gd name="connsiteX23" fmla="*/ 3455988 w 3611563"/>
                <a:gd name="connsiteY23" fmla="*/ 187325 h 1285875"/>
                <a:gd name="connsiteX24" fmla="*/ 3598863 w 3611563"/>
                <a:gd name="connsiteY24" fmla="*/ 73025 h 1285875"/>
                <a:gd name="connsiteX25" fmla="*/ 3589338 w 3611563"/>
                <a:gd name="connsiteY25" fmla="*/ 1254125 h 1285875"/>
                <a:gd name="connsiteX26" fmla="*/ 7938 w 3611563"/>
                <a:gd name="connsiteY26" fmla="*/ 1254125 h 1285875"/>
                <a:gd name="connsiteX27" fmla="*/ 36513 w 3611563"/>
                <a:gd name="connsiteY27" fmla="*/ 120650 h 1285875"/>
                <a:gd name="connsiteX0" fmla="*/ 19050 w 3603625"/>
                <a:gd name="connsiteY0" fmla="*/ 63500 h 1285875"/>
                <a:gd name="connsiteX1" fmla="*/ 9525 w 3603625"/>
                <a:gd name="connsiteY1" fmla="*/ 139700 h 1285875"/>
                <a:gd name="connsiteX2" fmla="*/ 9525 w 3603625"/>
                <a:gd name="connsiteY2" fmla="*/ 139700 h 1285875"/>
                <a:gd name="connsiteX3" fmla="*/ 123825 w 3603625"/>
                <a:gd name="connsiteY3" fmla="*/ 215900 h 1285875"/>
                <a:gd name="connsiteX4" fmla="*/ 266700 w 3603625"/>
                <a:gd name="connsiteY4" fmla="*/ 92075 h 1285875"/>
                <a:gd name="connsiteX5" fmla="*/ 438150 w 3603625"/>
                <a:gd name="connsiteY5" fmla="*/ 206375 h 1285875"/>
                <a:gd name="connsiteX6" fmla="*/ 600075 w 3603625"/>
                <a:gd name="connsiteY6" fmla="*/ 120650 h 1285875"/>
                <a:gd name="connsiteX7" fmla="*/ 733425 w 3603625"/>
                <a:gd name="connsiteY7" fmla="*/ 206375 h 1285875"/>
                <a:gd name="connsiteX8" fmla="*/ 904875 w 3603625"/>
                <a:gd name="connsiteY8" fmla="*/ 139700 h 1285875"/>
                <a:gd name="connsiteX9" fmla="*/ 1038225 w 3603625"/>
                <a:gd name="connsiteY9" fmla="*/ 196850 h 1285875"/>
                <a:gd name="connsiteX10" fmla="*/ 1209675 w 3603625"/>
                <a:gd name="connsiteY10" fmla="*/ 130175 h 1285875"/>
                <a:gd name="connsiteX11" fmla="*/ 1343025 w 3603625"/>
                <a:gd name="connsiteY11" fmla="*/ 177800 h 1285875"/>
                <a:gd name="connsiteX12" fmla="*/ 1552575 w 3603625"/>
                <a:gd name="connsiteY12" fmla="*/ 120650 h 1285875"/>
                <a:gd name="connsiteX13" fmla="*/ 1714500 w 3603625"/>
                <a:gd name="connsiteY13" fmla="*/ 196850 h 1285875"/>
                <a:gd name="connsiteX14" fmla="*/ 1952625 w 3603625"/>
                <a:gd name="connsiteY14" fmla="*/ 111125 h 1285875"/>
                <a:gd name="connsiteX15" fmla="*/ 2124075 w 3603625"/>
                <a:gd name="connsiteY15" fmla="*/ 187325 h 1285875"/>
                <a:gd name="connsiteX16" fmla="*/ 2305050 w 3603625"/>
                <a:gd name="connsiteY16" fmla="*/ 101600 h 1285875"/>
                <a:gd name="connsiteX17" fmla="*/ 2447925 w 3603625"/>
                <a:gd name="connsiteY17" fmla="*/ 168275 h 1285875"/>
                <a:gd name="connsiteX18" fmla="*/ 2647950 w 3603625"/>
                <a:gd name="connsiteY18" fmla="*/ 158750 h 1285875"/>
                <a:gd name="connsiteX19" fmla="*/ 2781300 w 3603625"/>
                <a:gd name="connsiteY19" fmla="*/ 82550 h 1285875"/>
                <a:gd name="connsiteX20" fmla="*/ 2914650 w 3603625"/>
                <a:gd name="connsiteY20" fmla="*/ 158750 h 1285875"/>
                <a:gd name="connsiteX21" fmla="*/ 3105150 w 3603625"/>
                <a:gd name="connsiteY21" fmla="*/ 168275 h 1285875"/>
                <a:gd name="connsiteX22" fmla="*/ 3200400 w 3603625"/>
                <a:gd name="connsiteY22" fmla="*/ 82550 h 1285875"/>
                <a:gd name="connsiteX23" fmla="*/ 3371850 w 3603625"/>
                <a:gd name="connsiteY23" fmla="*/ 130175 h 1285875"/>
                <a:gd name="connsiteX24" fmla="*/ 3448050 w 3603625"/>
                <a:gd name="connsiteY24" fmla="*/ 187325 h 1285875"/>
                <a:gd name="connsiteX25" fmla="*/ 3590925 w 3603625"/>
                <a:gd name="connsiteY25" fmla="*/ 73025 h 1285875"/>
                <a:gd name="connsiteX26" fmla="*/ 3581400 w 3603625"/>
                <a:gd name="connsiteY26" fmla="*/ 1254125 h 1285875"/>
                <a:gd name="connsiteX27" fmla="*/ 0 w 3603625"/>
                <a:gd name="connsiteY27" fmla="*/ 1254125 h 1285875"/>
                <a:gd name="connsiteX28" fmla="*/ 28575 w 3603625"/>
                <a:gd name="connsiteY28" fmla="*/ 120650 h 1285875"/>
                <a:gd name="connsiteX0" fmla="*/ 19050 w 3603625"/>
                <a:gd name="connsiteY0" fmla="*/ 63500 h 1285875"/>
                <a:gd name="connsiteX1" fmla="*/ 9525 w 3603625"/>
                <a:gd name="connsiteY1" fmla="*/ 139700 h 1285875"/>
                <a:gd name="connsiteX2" fmla="*/ 9525 w 3603625"/>
                <a:gd name="connsiteY2" fmla="*/ 139700 h 1285875"/>
                <a:gd name="connsiteX3" fmla="*/ 123825 w 3603625"/>
                <a:gd name="connsiteY3" fmla="*/ 215900 h 1285875"/>
                <a:gd name="connsiteX4" fmla="*/ 266700 w 3603625"/>
                <a:gd name="connsiteY4" fmla="*/ 92075 h 1285875"/>
                <a:gd name="connsiteX5" fmla="*/ 438150 w 3603625"/>
                <a:gd name="connsiteY5" fmla="*/ 206375 h 1285875"/>
                <a:gd name="connsiteX6" fmla="*/ 600075 w 3603625"/>
                <a:gd name="connsiteY6" fmla="*/ 120650 h 1285875"/>
                <a:gd name="connsiteX7" fmla="*/ 733425 w 3603625"/>
                <a:gd name="connsiteY7" fmla="*/ 206375 h 1285875"/>
                <a:gd name="connsiteX8" fmla="*/ 904875 w 3603625"/>
                <a:gd name="connsiteY8" fmla="*/ 139700 h 1285875"/>
                <a:gd name="connsiteX9" fmla="*/ 1038225 w 3603625"/>
                <a:gd name="connsiteY9" fmla="*/ 196850 h 1285875"/>
                <a:gd name="connsiteX10" fmla="*/ 1209675 w 3603625"/>
                <a:gd name="connsiteY10" fmla="*/ 130175 h 1285875"/>
                <a:gd name="connsiteX11" fmla="*/ 1343025 w 3603625"/>
                <a:gd name="connsiteY11" fmla="*/ 177800 h 1285875"/>
                <a:gd name="connsiteX12" fmla="*/ 1552575 w 3603625"/>
                <a:gd name="connsiteY12" fmla="*/ 120650 h 1285875"/>
                <a:gd name="connsiteX13" fmla="*/ 1714500 w 3603625"/>
                <a:gd name="connsiteY13" fmla="*/ 196850 h 1285875"/>
                <a:gd name="connsiteX14" fmla="*/ 1952625 w 3603625"/>
                <a:gd name="connsiteY14" fmla="*/ 111125 h 1285875"/>
                <a:gd name="connsiteX15" fmla="*/ 2124075 w 3603625"/>
                <a:gd name="connsiteY15" fmla="*/ 187325 h 1285875"/>
                <a:gd name="connsiteX16" fmla="*/ 2305050 w 3603625"/>
                <a:gd name="connsiteY16" fmla="*/ 101600 h 1285875"/>
                <a:gd name="connsiteX17" fmla="*/ 2447925 w 3603625"/>
                <a:gd name="connsiteY17" fmla="*/ 168275 h 1285875"/>
                <a:gd name="connsiteX18" fmla="*/ 2647950 w 3603625"/>
                <a:gd name="connsiteY18" fmla="*/ 158750 h 1285875"/>
                <a:gd name="connsiteX19" fmla="*/ 2781300 w 3603625"/>
                <a:gd name="connsiteY19" fmla="*/ 82550 h 1285875"/>
                <a:gd name="connsiteX20" fmla="*/ 2914650 w 3603625"/>
                <a:gd name="connsiteY20" fmla="*/ 158750 h 1285875"/>
                <a:gd name="connsiteX21" fmla="*/ 3105150 w 3603625"/>
                <a:gd name="connsiteY21" fmla="*/ 168275 h 1285875"/>
                <a:gd name="connsiteX22" fmla="*/ 3200400 w 3603625"/>
                <a:gd name="connsiteY22" fmla="*/ 82550 h 1285875"/>
                <a:gd name="connsiteX23" fmla="*/ 3371850 w 3603625"/>
                <a:gd name="connsiteY23" fmla="*/ 130175 h 1285875"/>
                <a:gd name="connsiteX24" fmla="*/ 3448050 w 3603625"/>
                <a:gd name="connsiteY24" fmla="*/ 187325 h 1285875"/>
                <a:gd name="connsiteX25" fmla="*/ 3590925 w 3603625"/>
                <a:gd name="connsiteY25" fmla="*/ 73025 h 1285875"/>
                <a:gd name="connsiteX26" fmla="*/ 3581400 w 3603625"/>
                <a:gd name="connsiteY26" fmla="*/ 1254125 h 1285875"/>
                <a:gd name="connsiteX27" fmla="*/ 0 w 3603625"/>
                <a:gd name="connsiteY27" fmla="*/ 1254125 h 1285875"/>
                <a:gd name="connsiteX28" fmla="*/ 28575 w 3603625"/>
                <a:gd name="connsiteY28" fmla="*/ 120650 h 1285875"/>
                <a:gd name="connsiteX29" fmla="*/ 19050 w 3603625"/>
                <a:gd name="connsiteY29" fmla="*/ 63500 h 1285875"/>
                <a:gd name="connsiteX0" fmla="*/ 19050 w 3603625"/>
                <a:gd name="connsiteY0" fmla="*/ 63500 h 1285875"/>
                <a:gd name="connsiteX1" fmla="*/ 9525 w 3603625"/>
                <a:gd name="connsiteY1" fmla="*/ 139700 h 1285875"/>
                <a:gd name="connsiteX2" fmla="*/ 123825 w 3603625"/>
                <a:gd name="connsiteY2" fmla="*/ 215900 h 1285875"/>
                <a:gd name="connsiteX3" fmla="*/ 266700 w 3603625"/>
                <a:gd name="connsiteY3" fmla="*/ 92075 h 1285875"/>
                <a:gd name="connsiteX4" fmla="*/ 438150 w 3603625"/>
                <a:gd name="connsiteY4" fmla="*/ 206375 h 1285875"/>
                <a:gd name="connsiteX5" fmla="*/ 600075 w 3603625"/>
                <a:gd name="connsiteY5" fmla="*/ 120650 h 1285875"/>
                <a:gd name="connsiteX6" fmla="*/ 733425 w 3603625"/>
                <a:gd name="connsiteY6" fmla="*/ 206375 h 1285875"/>
                <a:gd name="connsiteX7" fmla="*/ 904875 w 3603625"/>
                <a:gd name="connsiteY7" fmla="*/ 139700 h 1285875"/>
                <a:gd name="connsiteX8" fmla="*/ 1038225 w 3603625"/>
                <a:gd name="connsiteY8" fmla="*/ 196850 h 1285875"/>
                <a:gd name="connsiteX9" fmla="*/ 1209675 w 3603625"/>
                <a:gd name="connsiteY9" fmla="*/ 130175 h 1285875"/>
                <a:gd name="connsiteX10" fmla="*/ 1343025 w 3603625"/>
                <a:gd name="connsiteY10" fmla="*/ 177800 h 1285875"/>
                <a:gd name="connsiteX11" fmla="*/ 1552575 w 3603625"/>
                <a:gd name="connsiteY11" fmla="*/ 120650 h 1285875"/>
                <a:gd name="connsiteX12" fmla="*/ 1714500 w 3603625"/>
                <a:gd name="connsiteY12" fmla="*/ 196850 h 1285875"/>
                <a:gd name="connsiteX13" fmla="*/ 1952625 w 3603625"/>
                <a:gd name="connsiteY13" fmla="*/ 111125 h 1285875"/>
                <a:gd name="connsiteX14" fmla="*/ 2124075 w 3603625"/>
                <a:gd name="connsiteY14" fmla="*/ 187325 h 1285875"/>
                <a:gd name="connsiteX15" fmla="*/ 2305050 w 3603625"/>
                <a:gd name="connsiteY15" fmla="*/ 101600 h 1285875"/>
                <a:gd name="connsiteX16" fmla="*/ 2447925 w 3603625"/>
                <a:gd name="connsiteY16" fmla="*/ 168275 h 1285875"/>
                <a:gd name="connsiteX17" fmla="*/ 2647950 w 3603625"/>
                <a:gd name="connsiteY17" fmla="*/ 158750 h 1285875"/>
                <a:gd name="connsiteX18" fmla="*/ 2781300 w 3603625"/>
                <a:gd name="connsiteY18" fmla="*/ 82550 h 1285875"/>
                <a:gd name="connsiteX19" fmla="*/ 2914650 w 3603625"/>
                <a:gd name="connsiteY19" fmla="*/ 158750 h 1285875"/>
                <a:gd name="connsiteX20" fmla="*/ 3105150 w 3603625"/>
                <a:gd name="connsiteY20" fmla="*/ 168275 h 1285875"/>
                <a:gd name="connsiteX21" fmla="*/ 3200400 w 3603625"/>
                <a:gd name="connsiteY21" fmla="*/ 82550 h 1285875"/>
                <a:gd name="connsiteX22" fmla="*/ 3371850 w 3603625"/>
                <a:gd name="connsiteY22" fmla="*/ 130175 h 1285875"/>
                <a:gd name="connsiteX23" fmla="*/ 3448050 w 3603625"/>
                <a:gd name="connsiteY23" fmla="*/ 187325 h 1285875"/>
                <a:gd name="connsiteX24" fmla="*/ 3590925 w 3603625"/>
                <a:gd name="connsiteY24" fmla="*/ 73025 h 1285875"/>
                <a:gd name="connsiteX25" fmla="*/ 3581400 w 3603625"/>
                <a:gd name="connsiteY25" fmla="*/ 1254125 h 1285875"/>
                <a:gd name="connsiteX26" fmla="*/ 0 w 3603625"/>
                <a:gd name="connsiteY26" fmla="*/ 1254125 h 1285875"/>
                <a:gd name="connsiteX27" fmla="*/ 28575 w 3603625"/>
                <a:gd name="connsiteY27" fmla="*/ 120650 h 1285875"/>
                <a:gd name="connsiteX28" fmla="*/ 19050 w 3603625"/>
                <a:gd name="connsiteY28" fmla="*/ 63500 h 1285875"/>
                <a:gd name="connsiteX0" fmla="*/ 19050 w 3603625"/>
                <a:gd name="connsiteY0" fmla="*/ 63500 h 1285875"/>
                <a:gd name="connsiteX1" fmla="*/ 123825 w 3603625"/>
                <a:gd name="connsiteY1" fmla="*/ 215900 h 1285875"/>
                <a:gd name="connsiteX2" fmla="*/ 266700 w 3603625"/>
                <a:gd name="connsiteY2" fmla="*/ 92075 h 1285875"/>
                <a:gd name="connsiteX3" fmla="*/ 438150 w 3603625"/>
                <a:gd name="connsiteY3" fmla="*/ 206375 h 1285875"/>
                <a:gd name="connsiteX4" fmla="*/ 600075 w 3603625"/>
                <a:gd name="connsiteY4" fmla="*/ 120650 h 1285875"/>
                <a:gd name="connsiteX5" fmla="*/ 733425 w 3603625"/>
                <a:gd name="connsiteY5" fmla="*/ 206375 h 1285875"/>
                <a:gd name="connsiteX6" fmla="*/ 904875 w 3603625"/>
                <a:gd name="connsiteY6" fmla="*/ 139700 h 1285875"/>
                <a:gd name="connsiteX7" fmla="*/ 1038225 w 3603625"/>
                <a:gd name="connsiteY7" fmla="*/ 196850 h 1285875"/>
                <a:gd name="connsiteX8" fmla="*/ 1209675 w 3603625"/>
                <a:gd name="connsiteY8" fmla="*/ 130175 h 1285875"/>
                <a:gd name="connsiteX9" fmla="*/ 1343025 w 3603625"/>
                <a:gd name="connsiteY9" fmla="*/ 177800 h 1285875"/>
                <a:gd name="connsiteX10" fmla="*/ 1552575 w 3603625"/>
                <a:gd name="connsiteY10" fmla="*/ 120650 h 1285875"/>
                <a:gd name="connsiteX11" fmla="*/ 1714500 w 3603625"/>
                <a:gd name="connsiteY11" fmla="*/ 196850 h 1285875"/>
                <a:gd name="connsiteX12" fmla="*/ 1952625 w 3603625"/>
                <a:gd name="connsiteY12" fmla="*/ 111125 h 1285875"/>
                <a:gd name="connsiteX13" fmla="*/ 2124075 w 3603625"/>
                <a:gd name="connsiteY13" fmla="*/ 187325 h 1285875"/>
                <a:gd name="connsiteX14" fmla="*/ 2305050 w 3603625"/>
                <a:gd name="connsiteY14" fmla="*/ 101600 h 1285875"/>
                <a:gd name="connsiteX15" fmla="*/ 2447925 w 3603625"/>
                <a:gd name="connsiteY15" fmla="*/ 168275 h 1285875"/>
                <a:gd name="connsiteX16" fmla="*/ 2647950 w 3603625"/>
                <a:gd name="connsiteY16" fmla="*/ 158750 h 1285875"/>
                <a:gd name="connsiteX17" fmla="*/ 2781300 w 3603625"/>
                <a:gd name="connsiteY17" fmla="*/ 82550 h 1285875"/>
                <a:gd name="connsiteX18" fmla="*/ 2914650 w 3603625"/>
                <a:gd name="connsiteY18" fmla="*/ 158750 h 1285875"/>
                <a:gd name="connsiteX19" fmla="*/ 3105150 w 3603625"/>
                <a:gd name="connsiteY19" fmla="*/ 168275 h 1285875"/>
                <a:gd name="connsiteX20" fmla="*/ 3200400 w 3603625"/>
                <a:gd name="connsiteY20" fmla="*/ 82550 h 1285875"/>
                <a:gd name="connsiteX21" fmla="*/ 3371850 w 3603625"/>
                <a:gd name="connsiteY21" fmla="*/ 130175 h 1285875"/>
                <a:gd name="connsiteX22" fmla="*/ 3448050 w 3603625"/>
                <a:gd name="connsiteY22" fmla="*/ 187325 h 1285875"/>
                <a:gd name="connsiteX23" fmla="*/ 3590925 w 3603625"/>
                <a:gd name="connsiteY23" fmla="*/ 73025 h 1285875"/>
                <a:gd name="connsiteX24" fmla="*/ 3581400 w 3603625"/>
                <a:gd name="connsiteY24" fmla="*/ 1254125 h 1285875"/>
                <a:gd name="connsiteX25" fmla="*/ 0 w 3603625"/>
                <a:gd name="connsiteY25" fmla="*/ 1254125 h 1285875"/>
                <a:gd name="connsiteX26" fmla="*/ 28575 w 3603625"/>
                <a:gd name="connsiteY26" fmla="*/ 120650 h 1285875"/>
                <a:gd name="connsiteX27" fmla="*/ 19050 w 3603625"/>
                <a:gd name="connsiteY27" fmla="*/ 6350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03625" h="1285875">
                  <a:moveTo>
                    <a:pt x="19050" y="63500"/>
                  </a:moveTo>
                  <a:cubicBezTo>
                    <a:pt x="34925" y="79375"/>
                    <a:pt x="82550" y="211138"/>
                    <a:pt x="123825" y="215900"/>
                  </a:cubicBezTo>
                  <a:cubicBezTo>
                    <a:pt x="165100" y="220662"/>
                    <a:pt x="214313" y="93662"/>
                    <a:pt x="266700" y="92075"/>
                  </a:cubicBezTo>
                  <a:cubicBezTo>
                    <a:pt x="319087" y="90488"/>
                    <a:pt x="382588" y="201613"/>
                    <a:pt x="438150" y="206375"/>
                  </a:cubicBezTo>
                  <a:cubicBezTo>
                    <a:pt x="493713" y="211138"/>
                    <a:pt x="550863" y="120650"/>
                    <a:pt x="600075" y="120650"/>
                  </a:cubicBezTo>
                  <a:cubicBezTo>
                    <a:pt x="649287" y="120650"/>
                    <a:pt x="682625" y="203200"/>
                    <a:pt x="733425" y="206375"/>
                  </a:cubicBezTo>
                  <a:cubicBezTo>
                    <a:pt x="784225" y="209550"/>
                    <a:pt x="854075" y="141288"/>
                    <a:pt x="904875" y="139700"/>
                  </a:cubicBezTo>
                  <a:cubicBezTo>
                    <a:pt x="955675" y="138113"/>
                    <a:pt x="987425" y="198438"/>
                    <a:pt x="1038225" y="196850"/>
                  </a:cubicBezTo>
                  <a:cubicBezTo>
                    <a:pt x="1089025" y="195263"/>
                    <a:pt x="1158875" y="133350"/>
                    <a:pt x="1209675" y="130175"/>
                  </a:cubicBezTo>
                  <a:cubicBezTo>
                    <a:pt x="1260475" y="127000"/>
                    <a:pt x="1285875" y="179388"/>
                    <a:pt x="1343025" y="177800"/>
                  </a:cubicBezTo>
                  <a:cubicBezTo>
                    <a:pt x="1400175" y="176213"/>
                    <a:pt x="1490662" y="117475"/>
                    <a:pt x="1552575" y="120650"/>
                  </a:cubicBezTo>
                  <a:cubicBezTo>
                    <a:pt x="1614488" y="123825"/>
                    <a:pt x="1647825" y="198437"/>
                    <a:pt x="1714500" y="196850"/>
                  </a:cubicBezTo>
                  <a:cubicBezTo>
                    <a:pt x="1781175" y="195263"/>
                    <a:pt x="1884363" y="112712"/>
                    <a:pt x="1952625" y="111125"/>
                  </a:cubicBezTo>
                  <a:cubicBezTo>
                    <a:pt x="2020887" y="109538"/>
                    <a:pt x="2065338" y="188912"/>
                    <a:pt x="2124075" y="187325"/>
                  </a:cubicBezTo>
                  <a:cubicBezTo>
                    <a:pt x="2182812" y="185738"/>
                    <a:pt x="2251075" y="104775"/>
                    <a:pt x="2305050" y="101600"/>
                  </a:cubicBezTo>
                  <a:cubicBezTo>
                    <a:pt x="2359025" y="98425"/>
                    <a:pt x="2390775" y="158750"/>
                    <a:pt x="2447925" y="168275"/>
                  </a:cubicBezTo>
                  <a:cubicBezTo>
                    <a:pt x="2505075" y="177800"/>
                    <a:pt x="2592388" y="173038"/>
                    <a:pt x="2647950" y="158750"/>
                  </a:cubicBezTo>
                  <a:cubicBezTo>
                    <a:pt x="2703513" y="144463"/>
                    <a:pt x="2736850" y="82550"/>
                    <a:pt x="2781300" y="82550"/>
                  </a:cubicBezTo>
                  <a:cubicBezTo>
                    <a:pt x="2825750" y="82550"/>
                    <a:pt x="2860675" y="144463"/>
                    <a:pt x="2914650" y="158750"/>
                  </a:cubicBezTo>
                  <a:cubicBezTo>
                    <a:pt x="2968625" y="173038"/>
                    <a:pt x="3057525" y="180975"/>
                    <a:pt x="3105150" y="168275"/>
                  </a:cubicBezTo>
                  <a:cubicBezTo>
                    <a:pt x="3152775" y="155575"/>
                    <a:pt x="3155950" y="88900"/>
                    <a:pt x="3200400" y="82550"/>
                  </a:cubicBezTo>
                  <a:cubicBezTo>
                    <a:pt x="3244850" y="76200"/>
                    <a:pt x="3330575" y="112713"/>
                    <a:pt x="3371850" y="130175"/>
                  </a:cubicBezTo>
                  <a:cubicBezTo>
                    <a:pt x="3413125" y="147638"/>
                    <a:pt x="3411538" y="196850"/>
                    <a:pt x="3448050" y="187325"/>
                  </a:cubicBezTo>
                  <a:cubicBezTo>
                    <a:pt x="3484562" y="177800"/>
                    <a:pt x="3504406" y="0"/>
                    <a:pt x="3590925" y="73025"/>
                  </a:cubicBezTo>
                  <a:cubicBezTo>
                    <a:pt x="3598863" y="303213"/>
                    <a:pt x="3603625" y="940594"/>
                    <a:pt x="3581400" y="1254125"/>
                  </a:cubicBezTo>
                  <a:cubicBezTo>
                    <a:pt x="2916238" y="1262856"/>
                    <a:pt x="565943" y="1285875"/>
                    <a:pt x="0" y="1254125"/>
                  </a:cubicBezTo>
                  <a:cubicBezTo>
                    <a:pt x="17463" y="781844"/>
                    <a:pt x="20638" y="614362"/>
                    <a:pt x="28575" y="120650"/>
                  </a:cubicBezTo>
                  <a:lnTo>
                    <a:pt x="19050" y="63500"/>
                  </a:lnTo>
                  <a:close/>
                </a:path>
              </a:pathLst>
            </a:custGeom>
            <a:solidFill>
              <a:schemeClr val="accent1">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1905000" y="3276600"/>
              <a:ext cx="3581400" cy="3333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rrowheads="1"/>
            </p:cNvPicPr>
            <p:nvPr/>
          </p:nvPicPr>
          <p:blipFill>
            <a:blip r:embed="rId3" cstate="print"/>
            <a:srcRect l="42143" t="32619" r="56250" b="36310"/>
            <a:stretch>
              <a:fillRect/>
            </a:stretch>
          </p:blipFill>
          <p:spPr bwMode="auto">
            <a:xfrm>
              <a:off x="6305545" y="1423988"/>
              <a:ext cx="228600" cy="1243012"/>
            </a:xfrm>
            <a:prstGeom prst="rect">
              <a:avLst/>
            </a:prstGeom>
            <a:noFill/>
            <a:ln w="9525">
              <a:noFill/>
              <a:miter lim="800000"/>
              <a:headEnd/>
              <a:tailEnd/>
            </a:ln>
            <a:effectLst/>
          </p:spPr>
        </p:pic>
        <p:pic>
          <p:nvPicPr>
            <p:cNvPr id="5" name="Picture 2"/>
            <p:cNvPicPr>
              <a:picLocks noChangeArrowheads="1"/>
            </p:cNvPicPr>
            <p:nvPr/>
          </p:nvPicPr>
          <p:blipFill>
            <a:blip r:embed="rId3" cstate="print"/>
            <a:srcRect l="13661" t="29405" r="83482" b="34405"/>
            <a:stretch>
              <a:fillRect/>
            </a:stretch>
          </p:blipFill>
          <p:spPr bwMode="auto">
            <a:xfrm>
              <a:off x="838199" y="1295400"/>
              <a:ext cx="366713" cy="1447800"/>
            </a:xfrm>
            <a:prstGeom prst="rect">
              <a:avLst/>
            </a:prstGeom>
            <a:noFill/>
            <a:ln w="9525">
              <a:noFill/>
              <a:miter lim="800000"/>
              <a:headEnd/>
              <a:tailEnd/>
            </a:ln>
            <a:effectLst/>
          </p:spPr>
        </p:pic>
        <p:pic>
          <p:nvPicPr>
            <p:cNvPr id="6" name="Picture 2"/>
            <p:cNvPicPr>
              <a:picLocks noChangeArrowheads="1"/>
            </p:cNvPicPr>
            <p:nvPr/>
          </p:nvPicPr>
          <p:blipFill>
            <a:blip r:embed="rId3" cstate="print"/>
            <a:srcRect l="18759" t="32500" r="79639" b="36786"/>
            <a:stretch>
              <a:fillRect/>
            </a:stretch>
          </p:blipFill>
          <p:spPr bwMode="auto">
            <a:xfrm>
              <a:off x="2181224" y="1419225"/>
              <a:ext cx="252413" cy="1228725"/>
            </a:xfrm>
            <a:prstGeom prst="rect">
              <a:avLst/>
            </a:prstGeom>
            <a:noFill/>
            <a:ln w="9525">
              <a:noFill/>
              <a:miter lim="800000"/>
              <a:headEnd/>
              <a:tailEnd/>
            </a:ln>
            <a:effectLst/>
          </p:spPr>
        </p:pic>
        <p:pic>
          <p:nvPicPr>
            <p:cNvPr id="7" name="Picture 2"/>
            <p:cNvPicPr>
              <a:picLocks noChangeArrowheads="1"/>
            </p:cNvPicPr>
            <p:nvPr/>
          </p:nvPicPr>
          <p:blipFill>
            <a:blip r:embed="rId3" cstate="print"/>
            <a:srcRect l="23601" t="32262" r="74881" b="36310"/>
            <a:stretch>
              <a:fillRect/>
            </a:stretch>
          </p:blipFill>
          <p:spPr bwMode="auto">
            <a:xfrm>
              <a:off x="2886080" y="1409700"/>
              <a:ext cx="274320" cy="1257300"/>
            </a:xfrm>
            <a:prstGeom prst="rect">
              <a:avLst/>
            </a:prstGeom>
            <a:noFill/>
            <a:ln w="9525">
              <a:noFill/>
              <a:miter lim="800000"/>
              <a:headEnd/>
              <a:tailEnd/>
            </a:ln>
            <a:effectLst/>
          </p:spPr>
        </p:pic>
        <p:pic>
          <p:nvPicPr>
            <p:cNvPr id="8" name="Picture 2"/>
            <p:cNvPicPr>
              <a:picLocks noChangeArrowheads="1"/>
            </p:cNvPicPr>
            <p:nvPr/>
          </p:nvPicPr>
          <p:blipFill>
            <a:blip r:embed="rId3" cstate="print"/>
            <a:srcRect l="27976" t="32619" r="70238" b="36310"/>
            <a:stretch>
              <a:fillRect/>
            </a:stretch>
          </p:blipFill>
          <p:spPr bwMode="auto">
            <a:xfrm>
              <a:off x="3576642" y="1423988"/>
              <a:ext cx="274320" cy="1243012"/>
            </a:xfrm>
            <a:prstGeom prst="rect">
              <a:avLst/>
            </a:prstGeom>
            <a:noFill/>
            <a:ln w="9525">
              <a:noFill/>
              <a:miter lim="800000"/>
              <a:headEnd/>
              <a:tailEnd/>
            </a:ln>
            <a:effectLst/>
          </p:spPr>
        </p:pic>
        <p:pic>
          <p:nvPicPr>
            <p:cNvPr id="9" name="Picture 2"/>
            <p:cNvPicPr>
              <a:picLocks noChangeArrowheads="1"/>
            </p:cNvPicPr>
            <p:nvPr/>
          </p:nvPicPr>
          <p:blipFill>
            <a:blip r:embed="rId3" cstate="print"/>
            <a:srcRect l="32709" t="32381" r="65684" b="36072"/>
            <a:stretch>
              <a:fillRect/>
            </a:stretch>
          </p:blipFill>
          <p:spPr bwMode="auto">
            <a:xfrm>
              <a:off x="4286254" y="1414463"/>
              <a:ext cx="274320" cy="1262062"/>
            </a:xfrm>
            <a:prstGeom prst="rect">
              <a:avLst/>
            </a:prstGeom>
            <a:noFill/>
            <a:ln w="9525">
              <a:noFill/>
              <a:miter lim="800000"/>
              <a:headEnd/>
              <a:tailEnd/>
            </a:ln>
            <a:effectLst/>
          </p:spPr>
        </p:pic>
        <p:pic>
          <p:nvPicPr>
            <p:cNvPr id="10" name="Picture 2"/>
            <p:cNvPicPr>
              <a:picLocks noChangeArrowheads="1"/>
            </p:cNvPicPr>
            <p:nvPr/>
          </p:nvPicPr>
          <p:blipFill>
            <a:blip r:embed="rId3" cstate="print"/>
            <a:srcRect l="37441" t="32619" r="60952" b="36191"/>
            <a:stretch>
              <a:fillRect/>
            </a:stretch>
          </p:blipFill>
          <p:spPr bwMode="auto">
            <a:xfrm>
              <a:off x="4972054" y="1423988"/>
              <a:ext cx="274320" cy="1247775"/>
            </a:xfrm>
            <a:prstGeom prst="rect">
              <a:avLst/>
            </a:prstGeom>
            <a:noFill/>
            <a:ln w="9525">
              <a:noFill/>
              <a:miter lim="800000"/>
              <a:headEnd/>
              <a:tailEnd/>
            </a:ln>
            <a:effectLst/>
          </p:spPr>
        </p:pic>
        <p:sp>
          <p:nvSpPr>
            <p:cNvPr id="16" name="Freeform 15"/>
            <p:cNvSpPr/>
            <p:nvPr/>
          </p:nvSpPr>
          <p:spPr>
            <a:xfrm>
              <a:off x="1181100" y="1676400"/>
              <a:ext cx="4962525" cy="1933575"/>
            </a:xfrm>
            <a:custGeom>
              <a:avLst/>
              <a:gdLst>
                <a:gd name="connsiteX0" fmla="*/ 0 w 4962525"/>
                <a:gd name="connsiteY0" fmla="*/ 19050 h 1933575"/>
                <a:gd name="connsiteX1" fmla="*/ 742950 w 4962525"/>
                <a:gd name="connsiteY1" fmla="*/ 495300 h 1933575"/>
                <a:gd name="connsiteX2" fmla="*/ 723900 w 4962525"/>
                <a:gd name="connsiteY2" fmla="*/ 1933575 h 1933575"/>
                <a:gd name="connsiteX3" fmla="*/ 4314825 w 4962525"/>
                <a:gd name="connsiteY3" fmla="*/ 1933575 h 1933575"/>
                <a:gd name="connsiteX4" fmla="*/ 4314825 w 4962525"/>
                <a:gd name="connsiteY4" fmla="*/ 485775 h 1933575"/>
                <a:gd name="connsiteX5" fmla="*/ 4962525 w 4962525"/>
                <a:gd name="connsiteY5" fmla="*/ 0 h 193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2525" h="1933575">
                  <a:moveTo>
                    <a:pt x="0" y="19050"/>
                  </a:moveTo>
                  <a:lnTo>
                    <a:pt x="742950" y="495300"/>
                  </a:lnTo>
                  <a:lnTo>
                    <a:pt x="723900" y="1933575"/>
                  </a:lnTo>
                  <a:lnTo>
                    <a:pt x="4314825" y="1933575"/>
                  </a:lnTo>
                  <a:lnTo>
                    <a:pt x="4314825" y="485775"/>
                  </a:lnTo>
                  <a:lnTo>
                    <a:pt x="4962525" y="0"/>
                  </a:ln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rot="5400000">
              <a:off x="2141654" y="313872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524138" y="313872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4953794" y="313872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849222" y="313872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267994" y="3138720"/>
              <a:ext cx="304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5660573" y="1607456"/>
              <a:ext cx="297543" cy="2576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320800" y="1640114"/>
              <a:ext cx="348343" cy="2177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477000" y="13716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49" name="TextBox 48"/>
            <p:cNvSpPr txBox="1"/>
            <p:nvPr/>
          </p:nvSpPr>
          <p:spPr>
            <a:xfrm>
              <a:off x="6477000" y="16383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50" name="TextBox 49"/>
            <p:cNvSpPr txBox="1"/>
            <p:nvPr/>
          </p:nvSpPr>
          <p:spPr>
            <a:xfrm>
              <a:off x="6477000" y="19050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3</a:t>
              </a:r>
              <a:endParaRPr lang="en-US" sz="1200" i="1" baseline="-25000" dirty="0">
                <a:latin typeface="Cambria Math" pitchFamily="18" charset="0"/>
                <a:ea typeface="Cambria Math" pitchFamily="18" charset="0"/>
                <a:cs typeface="Times New Roman" pitchFamily="18" charset="0"/>
              </a:endParaRPr>
            </a:p>
          </p:txBody>
        </p:sp>
        <p:sp>
          <p:nvSpPr>
            <p:cNvPr id="51" name="TextBox 50"/>
            <p:cNvSpPr txBox="1"/>
            <p:nvPr/>
          </p:nvSpPr>
          <p:spPr>
            <a:xfrm>
              <a:off x="6477000" y="2143122"/>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4</a:t>
              </a:r>
              <a:endParaRPr lang="en-US" sz="1200" i="1" baseline="-25000" dirty="0">
                <a:latin typeface="Cambria Math" pitchFamily="18" charset="0"/>
                <a:ea typeface="Cambria Math" pitchFamily="18" charset="0"/>
                <a:cs typeface="Times New Roman" pitchFamily="18" charset="0"/>
              </a:endParaRPr>
            </a:p>
          </p:txBody>
        </p:sp>
        <p:sp>
          <p:nvSpPr>
            <p:cNvPr id="52" name="TextBox 51"/>
            <p:cNvSpPr txBox="1"/>
            <p:nvPr/>
          </p:nvSpPr>
          <p:spPr>
            <a:xfrm>
              <a:off x="6477000" y="2409822"/>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5</a:t>
              </a:r>
              <a:endParaRPr lang="en-US" sz="1200" i="1" baseline="-25000" dirty="0">
                <a:latin typeface="Cambria Math" pitchFamily="18" charset="0"/>
                <a:ea typeface="Cambria Math" pitchFamily="18" charset="0"/>
                <a:cs typeface="Times New Roman" pitchFamily="18" charset="0"/>
              </a:endParaRPr>
            </a:p>
          </p:txBody>
        </p:sp>
        <p:sp>
          <p:nvSpPr>
            <p:cNvPr id="53" name="TextBox 52"/>
            <p:cNvSpPr txBox="1"/>
            <p:nvPr/>
          </p:nvSpPr>
          <p:spPr>
            <a:xfrm>
              <a:off x="576267" y="13716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54" name="TextBox 53"/>
            <p:cNvSpPr txBox="1"/>
            <p:nvPr/>
          </p:nvSpPr>
          <p:spPr>
            <a:xfrm>
              <a:off x="576267" y="16383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55" name="TextBox 54"/>
            <p:cNvSpPr txBox="1"/>
            <p:nvPr/>
          </p:nvSpPr>
          <p:spPr>
            <a:xfrm>
              <a:off x="576267" y="1871667"/>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3</a:t>
              </a:r>
              <a:endParaRPr lang="en-US" sz="1200" i="1" baseline="-25000" dirty="0">
                <a:latin typeface="Cambria Math" pitchFamily="18" charset="0"/>
                <a:ea typeface="Cambria Math" pitchFamily="18" charset="0"/>
                <a:cs typeface="Times New Roman" pitchFamily="18" charset="0"/>
              </a:endParaRPr>
            </a:p>
          </p:txBody>
        </p:sp>
        <p:sp>
          <p:nvSpPr>
            <p:cNvPr id="56" name="TextBox 55"/>
            <p:cNvSpPr txBox="1"/>
            <p:nvPr/>
          </p:nvSpPr>
          <p:spPr>
            <a:xfrm>
              <a:off x="576267" y="2133596"/>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4</a:t>
              </a:r>
              <a:endParaRPr lang="en-US" sz="1200" i="1" baseline="-25000" dirty="0">
                <a:latin typeface="Cambria Math" pitchFamily="18" charset="0"/>
                <a:ea typeface="Cambria Math" pitchFamily="18" charset="0"/>
                <a:cs typeface="Times New Roman" pitchFamily="18" charset="0"/>
              </a:endParaRPr>
            </a:p>
          </p:txBody>
        </p:sp>
        <p:sp>
          <p:nvSpPr>
            <p:cNvPr id="57" name="TextBox 56"/>
            <p:cNvSpPr txBox="1"/>
            <p:nvPr/>
          </p:nvSpPr>
          <p:spPr>
            <a:xfrm>
              <a:off x="576267" y="2371718"/>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e</a:t>
              </a:r>
              <a:r>
                <a:rPr lang="en-US" sz="1200" i="1" baseline="-25000" dirty="0" smtClean="0">
                  <a:latin typeface="Cambria Math" pitchFamily="18" charset="0"/>
                  <a:ea typeface="Cambria Math" pitchFamily="18" charset="0"/>
                  <a:cs typeface="Times New Roman" pitchFamily="18" charset="0"/>
                </a:rPr>
                <a:t>5</a:t>
              </a:r>
              <a:endParaRPr lang="en-US" sz="1200" i="1" baseline="-25000" dirty="0">
                <a:latin typeface="Cambria Math" pitchFamily="18" charset="0"/>
                <a:ea typeface="Cambria Math" pitchFamily="18" charset="0"/>
                <a:cs typeface="Times New Roman" pitchFamily="18" charset="0"/>
              </a:endParaRPr>
            </a:p>
          </p:txBody>
        </p:sp>
        <p:sp>
          <p:nvSpPr>
            <p:cNvPr id="58" name="TextBox 57"/>
            <p:cNvSpPr txBox="1"/>
            <p:nvPr/>
          </p:nvSpPr>
          <p:spPr>
            <a:xfrm>
              <a:off x="819150" y="1143000"/>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s</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59" name="TextBox 58"/>
            <p:cNvSpPr txBox="1"/>
            <p:nvPr/>
          </p:nvSpPr>
          <p:spPr>
            <a:xfrm>
              <a:off x="6248400" y="1109667"/>
              <a:ext cx="381000" cy="276999"/>
            </a:xfrm>
            <a:prstGeom prst="rect">
              <a:avLst/>
            </a:prstGeom>
            <a:noFill/>
          </p:spPr>
          <p:txBody>
            <a:bodyPr wrap="square" rtlCol="0">
              <a:spAutoFit/>
            </a:bodyPr>
            <a:lstStyle/>
            <a:p>
              <a:r>
                <a:rPr lang="en-US" sz="1200" i="1" dirty="0" smtClean="0">
                  <a:latin typeface="Cambria Math" pitchFamily="18" charset="0"/>
                  <a:ea typeface="Cambria Math" pitchFamily="18" charset="0"/>
                  <a:cs typeface="Times New Roman" pitchFamily="18" charset="0"/>
                </a:rPr>
                <a:t>s</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60" name="TextBox 59"/>
            <p:cNvSpPr txBox="1"/>
            <p:nvPr/>
          </p:nvSpPr>
          <p:spPr>
            <a:xfrm>
              <a:off x="3363684" y="2746831"/>
              <a:ext cx="762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ocean</a:t>
              </a:r>
              <a:endParaRPr lang="en-US" sz="1200" dirty="0">
                <a:latin typeface="Times New Roman" pitchFamily="18" charset="0"/>
                <a:cs typeface="Times New Roman" pitchFamily="18" charset="0"/>
              </a:endParaRPr>
            </a:p>
          </p:txBody>
        </p:sp>
        <p:sp>
          <p:nvSpPr>
            <p:cNvPr id="61" name="TextBox 60"/>
            <p:cNvSpPr txBox="1"/>
            <p:nvPr/>
          </p:nvSpPr>
          <p:spPr>
            <a:xfrm>
              <a:off x="3301998" y="3305628"/>
              <a:ext cx="762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sediment</a:t>
              </a:r>
              <a:endParaRPr lang="en-US" sz="1200" dirty="0">
                <a:latin typeface="Times New Roman" pitchFamily="18" charset="0"/>
                <a:cs typeface="Times New Roman" pitchFamily="18" charset="0"/>
              </a:endParaRPr>
            </a:p>
          </p:txBody>
        </p:sp>
      </p:grpSp>
      <p:sp>
        <p:nvSpPr>
          <p:cNvPr id="35" name="Title 1"/>
          <p:cNvSpPr txBox="1">
            <a:spLocks/>
          </p:cNvSpPr>
          <p:nvPr/>
        </p:nvSpPr>
        <p:spPr>
          <a:xfrm>
            <a:off x="3810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F. Factor Analysis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36" name="Picture 2"/>
          <p:cNvPicPr>
            <a:picLocks noGrp="1" noChangeAspect="1" noChangeArrowheads="1"/>
          </p:cNvPicPr>
          <p:nvPr>
            <p:ph idx="1"/>
          </p:nvPr>
        </p:nvPicPr>
        <p:blipFill>
          <a:blip r:embed="rId4" cstate="print"/>
          <a:srcRect/>
          <a:stretch>
            <a:fillRect/>
          </a:stretch>
        </p:blipFill>
        <p:spPr bwMode="auto">
          <a:xfrm>
            <a:off x="914400" y="4038600"/>
            <a:ext cx="7440706" cy="1524000"/>
          </a:xfrm>
          <a:prstGeom prst="rect">
            <a:avLst/>
          </a:prstGeom>
          <a:noFill/>
          <a:ln w="9525">
            <a:noFill/>
            <a:miter lim="800000"/>
            <a:headEnd/>
            <a:tailEnd/>
          </a:ln>
        </p:spPr>
      </p:pic>
      <p:sp>
        <p:nvSpPr>
          <p:cNvPr id="37" name="TextBox 36"/>
          <p:cNvSpPr txBox="1"/>
          <p:nvPr/>
        </p:nvSpPr>
        <p:spPr>
          <a:xfrm>
            <a:off x="533400" y="5562600"/>
            <a:ext cx="7769340" cy="584776"/>
          </a:xfrm>
          <a:prstGeom prst="rect">
            <a:avLst/>
          </a:prstGeom>
          <a:noFill/>
        </p:spPr>
        <p:txBody>
          <a:bodyPr wrap="none" rtlCol="0">
            <a:spAutoFit/>
          </a:bodyPr>
          <a:lstStyle/>
          <a:p>
            <a:r>
              <a:rPr lang="en-US" sz="2800" i="1" dirty="0" err="1" smtClean="0">
                <a:latin typeface="Times New Roman"/>
              </a:rPr>
              <a:t>S</a:t>
            </a:r>
            <a:r>
              <a:rPr lang="en-US" sz="2800" i="1" baseline="-25000" dirty="0" err="1" smtClean="0">
                <a:latin typeface="Times New Roman"/>
              </a:rPr>
              <a:t>ij</a:t>
            </a:r>
            <a:r>
              <a:rPr lang="en-US" sz="2800" i="1" dirty="0" smtClean="0">
                <a:latin typeface="Times New Roman"/>
              </a:rPr>
              <a:t> = </a:t>
            </a:r>
            <a:r>
              <a:rPr lang="en-US" sz="2800" i="1" dirty="0" err="1" smtClean="0">
                <a:latin typeface="Times New Roman"/>
              </a:rPr>
              <a:t>Σ</a:t>
            </a:r>
            <a:r>
              <a:rPr lang="en-US" sz="2800" i="1" baseline="-25000" dirty="0" err="1" smtClean="0">
                <a:latin typeface="Times New Roman"/>
              </a:rPr>
              <a:t>k</a:t>
            </a:r>
            <a:r>
              <a:rPr lang="en-US" sz="2800" i="1" baseline="-25000" dirty="0" smtClean="0">
                <a:latin typeface="Times New Roman"/>
              </a:rPr>
              <a:t> </a:t>
            </a:r>
            <a:r>
              <a:rPr lang="en-US" sz="2800" i="1" dirty="0" err="1" smtClean="0">
                <a:latin typeface="Times New Roman"/>
              </a:rPr>
              <a:t>C</a:t>
            </a:r>
            <a:r>
              <a:rPr lang="en-US" sz="2800" i="1" baseline="-25000" dirty="0" err="1" smtClean="0">
                <a:latin typeface="Times New Roman"/>
              </a:rPr>
              <a:t>ik</a:t>
            </a:r>
            <a:r>
              <a:rPr lang="en-US" sz="2800" i="1" dirty="0" smtClean="0">
                <a:latin typeface="Times New Roman"/>
              </a:rPr>
              <a:t> </a:t>
            </a:r>
            <a:r>
              <a:rPr lang="en-US" sz="2800" i="1" dirty="0" err="1" smtClean="0">
                <a:latin typeface="Times New Roman"/>
              </a:rPr>
              <a:t>F</a:t>
            </a:r>
            <a:r>
              <a:rPr lang="en-US" sz="2800" i="1" baseline="-25000" dirty="0" err="1" smtClean="0">
                <a:latin typeface="Times New Roman"/>
              </a:rPr>
              <a:t>kj</a:t>
            </a:r>
            <a:r>
              <a:rPr lang="en-US" sz="2800" i="1" dirty="0" smtClean="0">
                <a:latin typeface="Times New Roman"/>
              </a:rPr>
              <a:t>  </a:t>
            </a:r>
            <a:r>
              <a:rPr lang="en-US" sz="2400" dirty="0" smtClean="0"/>
              <a:t>for </a:t>
            </a:r>
            <a:r>
              <a:rPr lang="en-US" sz="2400" i="1" dirty="0" err="1" smtClean="0"/>
              <a:t>I</a:t>
            </a:r>
            <a:r>
              <a:rPr lang="en-US" sz="2400" baseline="30000" dirty="0" err="1" smtClean="0"/>
              <a:t>th</a:t>
            </a:r>
            <a:r>
              <a:rPr lang="en-US" sz="2400" dirty="0" smtClean="0"/>
              <a:t> sample and chemical </a:t>
            </a:r>
            <a:r>
              <a:rPr lang="en-US" sz="2400" i="1" dirty="0" err="1" smtClean="0"/>
              <a:t>j</a:t>
            </a:r>
            <a:r>
              <a:rPr lang="en-US" sz="2400" dirty="0" smtClean="0"/>
              <a:t>,  or  </a:t>
            </a:r>
            <a:r>
              <a:rPr lang="en-US" sz="3200" dirty="0" smtClean="0"/>
              <a:t>S = C F</a:t>
            </a:r>
            <a:endParaRPr lang="en-US" sz="3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200400"/>
          </a:xfrm>
        </p:spPr>
        <p:txBody>
          <a:bodyPr>
            <a:normAutofit/>
          </a:bodyPr>
          <a:lstStyle/>
          <a:p>
            <a:r>
              <a:rPr lang="en-US" dirty="0" smtClean="0">
                <a:latin typeface="Times New Roman" pitchFamily="18" charset="0"/>
                <a:cs typeface="Times New Roman" pitchFamily="18" charset="0"/>
              </a:rPr>
              <a:t>Part 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What kind of solution are we looking for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343400"/>
          </a:xfrm>
        </p:spPr>
        <p:txBody>
          <a:bodyPr>
            <a:normAutofit/>
          </a:bodyPr>
          <a:lstStyle/>
          <a:p>
            <a:r>
              <a:rPr lang="en-US" dirty="0" smtClean="0">
                <a:latin typeface="Times New Roman" pitchFamily="18" charset="0"/>
                <a:cs typeface="Times New Roman" pitchFamily="18" charset="0"/>
              </a:rPr>
              <a:t>A:  Estimate of model parameters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meaning numerical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10.5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7.2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048000"/>
          </a:xfrm>
        </p:spPr>
        <p:txBody>
          <a:bodyPr>
            <a:normAutofit/>
          </a:bodyPr>
          <a:lstStyle/>
          <a:p>
            <a:r>
              <a:rPr lang="en-US" dirty="0" smtClean="0">
                <a:latin typeface="Times New Roman" pitchFamily="18" charset="0"/>
                <a:cs typeface="Times New Roman" pitchFamily="18" charset="0"/>
              </a:rPr>
              <a:t>But we really need confidence limits, too</a:t>
            </a:r>
            <a:endParaRPr lang="en-US" dirty="0">
              <a:latin typeface="Times New Roman" pitchFamily="18" charset="0"/>
              <a:cs typeface="Times New Roman" pitchFamily="18" charset="0"/>
            </a:endParaRPr>
          </a:p>
        </p:txBody>
      </p:sp>
      <p:sp>
        <p:nvSpPr>
          <p:cNvPr id="3" name="Rectangle 2"/>
          <p:cNvSpPr/>
          <p:nvPr/>
        </p:nvSpPr>
        <p:spPr>
          <a:xfrm>
            <a:off x="1143000" y="3276600"/>
            <a:ext cx="4572000" cy="954107"/>
          </a:xfrm>
          <a:prstGeom prst="rect">
            <a:avLst/>
          </a:prstGeom>
        </p:spPr>
        <p:txBody>
          <a:bodyPr wrap="square">
            <a:spAutoFit/>
          </a:bodyPr>
          <a:lstStyle/>
          <a:p>
            <a:r>
              <a:rPr lang="en-US" sz="2800" dirty="0" smtClean="0">
                <a:solidFill>
                  <a:srgbClr val="FF0000"/>
                </a:solidFill>
                <a:latin typeface="Cambria Math" pitchFamily="18" charset="0"/>
                <a:ea typeface="Cambria Math" pitchFamily="18" charset="0"/>
                <a:cs typeface="Times New Roman" pitchFamily="18" charset="0"/>
              </a:rPr>
              <a:t>m</a:t>
            </a:r>
            <a:r>
              <a:rPr lang="en-US" sz="2800" baseline="-25000" dirty="0" smtClean="0">
                <a:solidFill>
                  <a:srgbClr val="FF0000"/>
                </a:solidFill>
                <a:latin typeface="Cambria Math" pitchFamily="18" charset="0"/>
                <a:ea typeface="Cambria Math" pitchFamily="18" charset="0"/>
                <a:cs typeface="Times New Roman" pitchFamily="18" charset="0"/>
              </a:rPr>
              <a:t>1</a:t>
            </a:r>
            <a:r>
              <a:rPr lang="en-US" sz="2800" dirty="0" smtClean="0">
                <a:solidFill>
                  <a:srgbClr val="FF0000"/>
                </a:solidFill>
                <a:latin typeface="Cambria Math" pitchFamily="18" charset="0"/>
                <a:ea typeface="Cambria Math" pitchFamily="18" charset="0"/>
                <a:cs typeface="Times New Roman" pitchFamily="18" charset="0"/>
              </a:rPr>
              <a:t> = 10.5 ± 0.2</a:t>
            </a:r>
            <a:br>
              <a:rPr lang="en-US" sz="2800" dirty="0" smtClean="0">
                <a:solidFill>
                  <a:srgbClr val="FF0000"/>
                </a:solidFill>
                <a:latin typeface="Cambria Math" pitchFamily="18" charset="0"/>
                <a:ea typeface="Cambria Math" pitchFamily="18" charset="0"/>
                <a:cs typeface="Times New Roman" pitchFamily="18" charset="0"/>
              </a:rPr>
            </a:br>
            <a:r>
              <a:rPr lang="en-US" sz="2800" dirty="0" smtClean="0">
                <a:solidFill>
                  <a:srgbClr val="FF0000"/>
                </a:solidFill>
                <a:latin typeface="Cambria Math" pitchFamily="18" charset="0"/>
                <a:ea typeface="Cambria Math" pitchFamily="18" charset="0"/>
                <a:cs typeface="Times New Roman" pitchFamily="18" charset="0"/>
              </a:rPr>
              <a:t>m</a:t>
            </a:r>
            <a:r>
              <a:rPr lang="en-US" sz="2800" baseline="-25000" dirty="0" smtClean="0">
                <a:solidFill>
                  <a:srgbClr val="FF0000"/>
                </a:solidFill>
                <a:latin typeface="Cambria Math" pitchFamily="18" charset="0"/>
                <a:ea typeface="Cambria Math" pitchFamily="18" charset="0"/>
                <a:cs typeface="Times New Roman" pitchFamily="18" charset="0"/>
              </a:rPr>
              <a:t>2</a:t>
            </a:r>
            <a:r>
              <a:rPr lang="en-US" sz="2800" dirty="0" smtClean="0">
                <a:solidFill>
                  <a:srgbClr val="FF0000"/>
                </a:solidFill>
                <a:latin typeface="Cambria Math" pitchFamily="18" charset="0"/>
                <a:ea typeface="Cambria Math" pitchFamily="18" charset="0"/>
                <a:cs typeface="Times New Roman" pitchFamily="18" charset="0"/>
              </a:rPr>
              <a:t> = 7.2 ± 0.1</a:t>
            </a:r>
            <a:endParaRPr lang="en-US" sz="2800" dirty="0">
              <a:solidFill>
                <a:srgbClr val="FF0000"/>
              </a:solidFill>
              <a:latin typeface="Cambria Math" pitchFamily="18" charset="0"/>
              <a:ea typeface="Cambria Math" pitchFamily="18" charset="0"/>
            </a:endParaRPr>
          </a:p>
        </p:txBody>
      </p:sp>
      <p:sp>
        <p:nvSpPr>
          <p:cNvPr id="4" name="Rectangle 3"/>
          <p:cNvSpPr/>
          <p:nvPr/>
        </p:nvSpPr>
        <p:spPr>
          <a:xfrm>
            <a:off x="5181600" y="3276600"/>
            <a:ext cx="3352800" cy="954107"/>
          </a:xfrm>
          <a:prstGeom prst="rect">
            <a:avLst/>
          </a:prstGeom>
        </p:spPr>
        <p:txBody>
          <a:bodyPr wrap="square">
            <a:spAutoFit/>
          </a:bodyPr>
          <a:lstStyle/>
          <a:p>
            <a:r>
              <a:rPr lang="en-US" sz="2800" dirty="0" smtClean="0">
                <a:solidFill>
                  <a:srgbClr val="FF0000"/>
                </a:solidFill>
                <a:latin typeface="Cambria Math" pitchFamily="18" charset="0"/>
                <a:ea typeface="Cambria Math" pitchFamily="18" charset="0"/>
                <a:cs typeface="Times New Roman" pitchFamily="18" charset="0"/>
              </a:rPr>
              <a:t>m</a:t>
            </a:r>
            <a:r>
              <a:rPr lang="en-US" sz="2800" baseline="-25000" dirty="0" smtClean="0">
                <a:solidFill>
                  <a:srgbClr val="FF0000"/>
                </a:solidFill>
                <a:latin typeface="Cambria Math" pitchFamily="18" charset="0"/>
                <a:ea typeface="Cambria Math" pitchFamily="18" charset="0"/>
                <a:cs typeface="Times New Roman" pitchFamily="18" charset="0"/>
              </a:rPr>
              <a:t>1</a:t>
            </a:r>
            <a:r>
              <a:rPr lang="en-US" sz="2800" dirty="0" smtClean="0">
                <a:solidFill>
                  <a:srgbClr val="FF0000"/>
                </a:solidFill>
                <a:latin typeface="Cambria Math" pitchFamily="18" charset="0"/>
                <a:ea typeface="Cambria Math" pitchFamily="18" charset="0"/>
                <a:cs typeface="Times New Roman" pitchFamily="18" charset="0"/>
              </a:rPr>
              <a:t> = 10.5 ± 22.3</a:t>
            </a:r>
            <a:br>
              <a:rPr lang="en-US" sz="2800" dirty="0" smtClean="0">
                <a:solidFill>
                  <a:srgbClr val="FF0000"/>
                </a:solidFill>
                <a:latin typeface="Cambria Math" pitchFamily="18" charset="0"/>
                <a:ea typeface="Cambria Math" pitchFamily="18" charset="0"/>
                <a:cs typeface="Times New Roman" pitchFamily="18" charset="0"/>
              </a:rPr>
            </a:br>
            <a:r>
              <a:rPr lang="en-US" sz="2800" dirty="0" smtClean="0">
                <a:solidFill>
                  <a:srgbClr val="FF0000"/>
                </a:solidFill>
                <a:latin typeface="Cambria Math" pitchFamily="18" charset="0"/>
                <a:ea typeface="Cambria Math" pitchFamily="18" charset="0"/>
                <a:cs typeface="Times New Roman" pitchFamily="18" charset="0"/>
              </a:rPr>
              <a:t>m</a:t>
            </a:r>
            <a:r>
              <a:rPr lang="en-US" sz="2800" baseline="-25000" dirty="0" smtClean="0">
                <a:solidFill>
                  <a:srgbClr val="FF0000"/>
                </a:solidFill>
                <a:latin typeface="Cambria Math" pitchFamily="18" charset="0"/>
                <a:ea typeface="Cambria Math" pitchFamily="18" charset="0"/>
                <a:cs typeface="Times New Roman" pitchFamily="18" charset="0"/>
              </a:rPr>
              <a:t>2</a:t>
            </a:r>
            <a:r>
              <a:rPr lang="en-US" sz="2800" dirty="0" smtClean="0">
                <a:solidFill>
                  <a:srgbClr val="FF0000"/>
                </a:solidFill>
                <a:latin typeface="Cambria Math" pitchFamily="18" charset="0"/>
                <a:ea typeface="Cambria Math" pitchFamily="18" charset="0"/>
                <a:cs typeface="Times New Roman" pitchFamily="18" charset="0"/>
              </a:rPr>
              <a:t> = 7.2 ± 9.1</a:t>
            </a:r>
            <a:endParaRPr lang="en-US" sz="2800" dirty="0">
              <a:solidFill>
                <a:srgbClr val="FF0000"/>
              </a:solidFill>
              <a:latin typeface="Cambria Math" pitchFamily="18" charset="0"/>
              <a:ea typeface="Cambria Math" pitchFamily="18" charset="0"/>
            </a:endParaRPr>
          </a:p>
        </p:txBody>
      </p:sp>
      <p:sp>
        <p:nvSpPr>
          <p:cNvPr id="5" name="Rectangle 4"/>
          <p:cNvSpPr/>
          <p:nvPr/>
        </p:nvSpPr>
        <p:spPr>
          <a:xfrm>
            <a:off x="4038600" y="3505200"/>
            <a:ext cx="838200" cy="533400"/>
          </a:xfrm>
          <a:prstGeom prst="rect">
            <a:avLst/>
          </a:prstGeom>
        </p:spPr>
        <p:txBody>
          <a:bodyPr wrap="square">
            <a:spAutoFit/>
          </a:bodyPr>
          <a:lstStyle/>
          <a:p>
            <a:r>
              <a:rPr lang="en-US" sz="2800" dirty="0" smtClean="0">
                <a:solidFill>
                  <a:srgbClr val="FF0000"/>
                </a:solidFill>
                <a:latin typeface="Cambria Math" pitchFamily="18" charset="0"/>
                <a:ea typeface="Cambria Math" pitchFamily="18" charset="0"/>
                <a:cs typeface="Times New Roman" pitchFamily="18" charset="0"/>
              </a:rPr>
              <a:t>or</a:t>
            </a:r>
            <a:endParaRPr lang="en-US" sz="2800" dirty="0">
              <a:solidFill>
                <a:srgbClr val="FF0000"/>
              </a:solidFill>
              <a:latin typeface="Cambria Math" pitchFamily="18" charset="0"/>
              <a:ea typeface="Cambria Math" pitchFamily="18" charset="0"/>
            </a:endParaRPr>
          </a:p>
        </p:txBody>
      </p:sp>
      <p:sp>
        <p:nvSpPr>
          <p:cNvPr id="6" name="Rectangle 5"/>
          <p:cNvSpPr/>
          <p:nvPr/>
        </p:nvSpPr>
        <p:spPr>
          <a:xfrm>
            <a:off x="2068285" y="4572000"/>
            <a:ext cx="5486400" cy="523220"/>
          </a:xfrm>
          <a:prstGeom prst="rect">
            <a:avLst/>
          </a:prstGeom>
        </p:spPr>
        <p:txBody>
          <a:bodyPr wrap="square">
            <a:spAutoFit/>
          </a:bodyPr>
          <a:lstStyle/>
          <a:p>
            <a:r>
              <a:rPr lang="en-US" sz="2800" dirty="0" smtClean="0">
                <a:solidFill>
                  <a:srgbClr val="FF0000"/>
                </a:solidFill>
                <a:latin typeface="Cambria Math" pitchFamily="18" charset="0"/>
                <a:ea typeface="Cambria Math" pitchFamily="18" charset="0"/>
                <a:cs typeface="Times New Roman" pitchFamily="18" charset="0"/>
              </a:rPr>
              <a:t>completely different implications!</a:t>
            </a:r>
            <a:endParaRPr lang="en-US" sz="2800" dirty="0">
              <a:solidFill>
                <a:srgbClr val="FF0000"/>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1219200"/>
          </a:xfrm>
        </p:spPr>
        <p:txBody>
          <a:bodyPr>
            <a:normAutofit/>
          </a:bodyPr>
          <a:lstStyle/>
          <a:p>
            <a:r>
              <a:rPr lang="en-US" dirty="0" smtClean="0">
                <a:latin typeface="Times New Roman" pitchFamily="18" charset="0"/>
                <a:cs typeface="Times New Roman" pitchFamily="18" charset="0"/>
              </a:rPr>
              <a:t>B:  probability density functions</a:t>
            </a:r>
            <a:endParaRPr lang="en-US" dirty="0">
              <a:latin typeface="Times New Roman" pitchFamily="18" charset="0"/>
              <a:cs typeface="Times New Roman" pitchFamily="18" charset="0"/>
            </a:endParaRPr>
          </a:p>
        </p:txBody>
      </p:sp>
      <p:sp>
        <p:nvSpPr>
          <p:cNvPr id="3" name="Rectangle 2"/>
          <p:cNvSpPr/>
          <p:nvPr/>
        </p:nvSpPr>
        <p:spPr>
          <a:xfrm>
            <a:off x="228600" y="4953000"/>
            <a:ext cx="8610600" cy="954107"/>
          </a:xfrm>
          <a:prstGeom prst="rect">
            <a:avLst/>
          </a:prstGeom>
        </p:spPr>
        <p:txBody>
          <a:bodyPr wrap="square">
            <a:spAutoFit/>
          </a:bodyPr>
          <a:lstStyle/>
          <a:p>
            <a:pPr algn="ctr"/>
            <a:r>
              <a:rPr lang="en-US" sz="2800" dirty="0" smtClean="0">
                <a:latin typeface="Times New Roman" pitchFamily="18" charset="0"/>
                <a:ea typeface="Cambria Math" pitchFamily="18" charset="0"/>
                <a:cs typeface="Times New Roman" pitchFamily="18" charset="0"/>
              </a:rPr>
              <a:t>if</a:t>
            </a:r>
            <a:r>
              <a:rPr lang="en-US" sz="2800" i="1"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cs typeface="Times New Roman" pitchFamily="18" charset="0"/>
              </a:rPr>
              <a:t>p(m</a:t>
            </a:r>
            <a:r>
              <a:rPr lang="en-US" sz="2800" i="1" baseline="-25000" dirty="0" smtClean="0">
                <a:latin typeface="Cambria Math" pitchFamily="18" charset="0"/>
                <a:ea typeface="Cambria Math" pitchFamily="18" charset="0"/>
                <a:cs typeface="Times New Roman" pitchFamily="18" charset="0"/>
              </a:rPr>
              <a:t>1</a:t>
            </a:r>
            <a:r>
              <a:rPr lang="en-US" sz="2800" i="1" dirty="0" smtClean="0">
                <a:latin typeface="Cambria Math" pitchFamily="18" charset="0"/>
                <a:ea typeface="Cambria Math" pitchFamily="18" charset="0"/>
                <a:cs typeface="Times New Roman" pitchFamily="18" charset="0"/>
              </a:rPr>
              <a:t>)</a:t>
            </a:r>
            <a:r>
              <a:rPr lang="en-US" sz="2800" dirty="0" smtClean="0">
                <a:latin typeface="Cambria Math" pitchFamily="18" charset="0"/>
                <a:ea typeface="Cambria Math" pitchFamily="18" charset="0"/>
                <a:cs typeface="Times New Roman" pitchFamily="18" charset="0"/>
              </a:rPr>
              <a:t> </a:t>
            </a:r>
            <a:r>
              <a:rPr lang="en-US" sz="2800" dirty="0" smtClean="0">
                <a:latin typeface="Times New Roman" pitchFamily="18" charset="0"/>
                <a:ea typeface="Cambria Math" pitchFamily="18" charset="0"/>
                <a:cs typeface="Times New Roman" pitchFamily="18" charset="0"/>
              </a:rPr>
              <a:t>simple</a:t>
            </a:r>
          </a:p>
          <a:p>
            <a:pPr algn="ctr"/>
            <a:r>
              <a:rPr lang="en-US" sz="2800" dirty="0" smtClean="0">
                <a:latin typeface="Times New Roman" pitchFamily="18" charset="0"/>
                <a:ea typeface="Cambria Math" pitchFamily="18" charset="0"/>
                <a:cs typeface="Times New Roman" pitchFamily="18" charset="0"/>
              </a:rPr>
              <a:t>not so different than confidence intervals</a:t>
            </a:r>
            <a:endParaRPr lang="en-US" sz="2800" dirty="0">
              <a:latin typeface="Times New Roman" pitchFamily="18" charset="0"/>
              <a:ea typeface="Cambria Math" pitchFamily="18" charset="0"/>
              <a:cs typeface="Times New Roman" pitchFamily="18" charset="0"/>
            </a:endParaRPr>
          </a:p>
        </p:txBody>
      </p:sp>
      <p:pic>
        <p:nvPicPr>
          <p:cNvPr id="7" name="Picture 3"/>
          <p:cNvPicPr>
            <a:picLocks noChangeAspect="1" noChangeArrowheads="1"/>
          </p:cNvPicPr>
          <p:nvPr/>
        </p:nvPicPr>
        <p:blipFill>
          <a:blip r:embed="rId3" cstate="print"/>
          <a:srcRect l="7090" r="64550"/>
          <a:stretch>
            <a:fillRect/>
          </a:stretch>
        </p:blipFill>
        <p:spPr bwMode="auto">
          <a:xfrm>
            <a:off x="3048000" y="1752600"/>
            <a:ext cx="2880597"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7090" r="6647"/>
          <a:stretch>
            <a:fillRect/>
          </a:stretch>
        </p:blipFill>
        <p:spPr bwMode="auto">
          <a:xfrm>
            <a:off x="339633" y="936170"/>
            <a:ext cx="8531240" cy="2819400"/>
          </a:xfrm>
          <a:prstGeom prst="rect">
            <a:avLst/>
          </a:prstGeom>
          <a:noFill/>
          <a:ln w="9525">
            <a:noFill/>
            <a:miter lim="800000"/>
            <a:headEnd/>
            <a:tailEnd/>
          </a:ln>
          <a:effectLst/>
        </p:spPr>
      </p:pic>
      <p:sp>
        <p:nvSpPr>
          <p:cNvPr id="9" name="Rectangle 8"/>
          <p:cNvSpPr/>
          <p:nvPr/>
        </p:nvSpPr>
        <p:spPr>
          <a:xfrm>
            <a:off x="990600" y="4077831"/>
            <a:ext cx="1970315" cy="1815882"/>
          </a:xfrm>
          <a:prstGeom prst="rect">
            <a:avLst/>
          </a:prstGeom>
        </p:spPr>
        <p:txBody>
          <a:bodyPr wrap="square">
            <a:spAutoFit/>
          </a:bodyPr>
          <a:lstStyle/>
          <a:p>
            <a:pPr algn="ctr"/>
            <a:r>
              <a:rPr lang="en-US" sz="2800" dirty="0" smtClean="0">
                <a:solidFill>
                  <a:srgbClr val="FF0000"/>
                </a:solidFill>
                <a:latin typeface="Cambria Math" pitchFamily="18" charset="0"/>
                <a:ea typeface="Cambria Math" pitchFamily="18" charset="0"/>
                <a:cs typeface="Times New Roman" pitchFamily="18" charset="0"/>
              </a:rPr>
              <a:t>m is about 5</a:t>
            </a:r>
          </a:p>
          <a:p>
            <a:pPr algn="ctr"/>
            <a:r>
              <a:rPr lang="en-US" sz="2800" dirty="0" smtClean="0">
                <a:solidFill>
                  <a:srgbClr val="FF0000"/>
                </a:solidFill>
                <a:latin typeface="Cambria Math" pitchFamily="18" charset="0"/>
                <a:ea typeface="Cambria Math" pitchFamily="18" charset="0"/>
                <a:cs typeface="Times New Roman" pitchFamily="18" charset="0"/>
              </a:rPr>
              <a:t>plus or minus 1.5</a:t>
            </a:r>
            <a:endParaRPr lang="en-US" sz="2800" dirty="0">
              <a:solidFill>
                <a:srgbClr val="FF0000"/>
              </a:solidFill>
              <a:latin typeface="Cambria Math" pitchFamily="18" charset="0"/>
              <a:ea typeface="Cambria Math" pitchFamily="18" charset="0"/>
            </a:endParaRPr>
          </a:p>
        </p:txBody>
      </p:sp>
      <p:sp>
        <p:nvSpPr>
          <p:cNvPr id="10" name="Rectangle 9"/>
          <p:cNvSpPr/>
          <p:nvPr/>
        </p:nvSpPr>
        <p:spPr>
          <a:xfrm>
            <a:off x="3505200" y="3505200"/>
            <a:ext cx="2590800" cy="3108543"/>
          </a:xfrm>
          <a:prstGeom prst="rect">
            <a:avLst/>
          </a:prstGeom>
        </p:spPr>
        <p:txBody>
          <a:bodyPr wrap="square">
            <a:spAutoFit/>
          </a:bodyPr>
          <a:lstStyle/>
          <a:p>
            <a:pPr algn="ctr"/>
            <a:r>
              <a:rPr lang="en-US" sz="2800" dirty="0" smtClean="0">
                <a:solidFill>
                  <a:srgbClr val="FF0000"/>
                </a:solidFill>
                <a:latin typeface="Cambria Math" pitchFamily="18" charset="0"/>
                <a:ea typeface="Cambria Math" pitchFamily="18" charset="0"/>
                <a:cs typeface="Times New Roman" pitchFamily="18" charset="0"/>
              </a:rPr>
              <a:t>m is either</a:t>
            </a:r>
          </a:p>
          <a:p>
            <a:pPr algn="ctr"/>
            <a:r>
              <a:rPr lang="en-US" sz="2800" dirty="0" smtClean="0">
                <a:solidFill>
                  <a:srgbClr val="FF0000"/>
                </a:solidFill>
                <a:latin typeface="Cambria Math" pitchFamily="18" charset="0"/>
                <a:ea typeface="Cambria Math" pitchFamily="18" charset="0"/>
                <a:cs typeface="Times New Roman" pitchFamily="18" charset="0"/>
              </a:rPr>
              <a:t>about 3</a:t>
            </a:r>
          </a:p>
          <a:p>
            <a:pPr algn="ctr"/>
            <a:r>
              <a:rPr lang="en-US" sz="2800" dirty="0" smtClean="0">
                <a:solidFill>
                  <a:srgbClr val="FF0000"/>
                </a:solidFill>
                <a:latin typeface="Cambria Math" pitchFamily="18" charset="0"/>
                <a:ea typeface="Cambria Math" pitchFamily="18" charset="0"/>
                <a:cs typeface="Times New Roman" pitchFamily="18" charset="0"/>
              </a:rPr>
              <a:t>plus of minus 1</a:t>
            </a:r>
          </a:p>
          <a:p>
            <a:pPr algn="ctr"/>
            <a:r>
              <a:rPr lang="en-US" sz="2800" dirty="0" smtClean="0">
                <a:solidFill>
                  <a:srgbClr val="FF0000"/>
                </a:solidFill>
                <a:latin typeface="Cambria Math" pitchFamily="18" charset="0"/>
                <a:ea typeface="Cambria Math" pitchFamily="18" charset="0"/>
                <a:cs typeface="Times New Roman" pitchFamily="18" charset="0"/>
              </a:rPr>
              <a:t>or about 8</a:t>
            </a:r>
          </a:p>
          <a:p>
            <a:pPr algn="ctr"/>
            <a:r>
              <a:rPr lang="en-US" sz="2800" dirty="0" smtClean="0">
                <a:solidFill>
                  <a:srgbClr val="FF0000"/>
                </a:solidFill>
                <a:latin typeface="Cambria Math" pitchFamily="18" charset="0"/>
                <a:ea typeface="Cambria Math" pitchFamily="18" charset="0"/>
                <a:cs typeface="Times New Roman" pitchFamily="18" charset="0"/>
              </a:rPr>
              <a:t>plus or minus 1</a:t>
            </a:r>
          </a:p>
          <a:p>
            <a:pPr algn="ctr"/>
            <a:r>
              <a:rPr lang="en-US" sz="2800" dirty="0" smtClean="0">
                <a:solidFill>
                  <a:srgbClr val="FF0000"/>
                </a:solidFill>
                <a:latin typeface="Cambria Math" pitchFamily="18" charset="0"/>
                <a:ea typeface="Cambria Math" pitchFamily="18" charset="0"/>
                <a:cs typeface="Times New Roman" pitchFamily="18" charset="0"/>
              </a:rPr>
              <a:t>but that’s less likely</a:t>
            </a:r>
            <a:endParaRPr lang="en-US" sz="2800" dirty="0">
              <a:solidFill>
                <a:srgbClr val="FF0000"/>
              </a:solidFill>
              <a:latin typeface="Cambria Math" pitchFamily="18" charset="0"/>
              <a:ea typeface="Cambria Math" pitchFamily="18" charset="0"/>
            </a:endParaRPr>
          </a:p>
        </p:txBody>
      </p:sp>
      <p:sp>
        <p:nvSpPr>
          <p:cNvPr id="11" name="Rectangle 10"/>
          <p:cNvSpPr/>
          <p:nvPr/>
        </p:nvSpPr>
        <p:spPr>
          <a:xfrm>
            <a:off x="6172200" y="4154031"/>
            <a:ext cx="2743200" cy="1384995"/>
          </a:xfrm>
          <a:prstGeom prst="rect">
            <a:avLst/>
          </a:prstGeom>
        </p:spPr>
        <p:txBody>
          <a:bodyPr wrap="square">
            <a:spAutoFit/>
          </a:bodyPr>
          <a:lstStyle/>
          <a:p>
            <a:pPr algn="ctr"/>
            <a:r>
              <a:rPr lang="en-US" sz="2800" dirty="0" smtClean="0">
                <a:solidFill>
                  <a:srgbClr val="FF0000"/>
                </a:solidFill>
                <a:latin typeface="Cambria Math" pitchFamily="18" charset="0"/>
                <a:ea typeface="Cambria Math" pitchFamily="18" charset="0"/>
                <a:cs typeface="Times New Roman" pitchFamily="18" charset="0"/>
              </a:rPr>
              <a:t>we don’t really know anything useful about m</a:t>
            </a:r>
            <a:endParaRPr lang="en-US" sz="2800" dirty="0">
              <a:solidFill>
                <a:srgbClr val="FF0000"/>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1219200"/>
          </a:xfrm>
        </p:spPr>
        <p:txBody>
          <a:bodyPr>
            <a:normAutofit/>
          </a:bodyPr>
          <a:lstStyle/>
          <a:p>
            <a:r>
              <a:rPr lang="en-US" dirty="0" smtClean="0">
                <a:latin typeface="Times New Roman" pitchFamily="18" charset="0"/>
                <a:cs typeface="Times New Roman" pitchFamily="18" charset="0"/>
              </a:rPr>
              <a:t>C:  localized averages</a:t>
            </a:r>
            <a:endParaRPr lang="en-US" dirty="0">
              <a:latin typeface="Times New Roman" pitchFamily="18" charset="0"/>
              <a:cs typeface="Times New Roman" pitchFamily="18" charset="0"/>
            </a:endParaRPr>
          </a:p>
        </p:txBody>
      </p:sp>
      <p:sp>
        <p:nvSpPr>
          <p:cNvPr id="3" name="Rectangle 2"/>
          <p:cNvSpPr/>
          <p:nvPr/>
        </p:nvSpPr>
        <p:spPr>
          <a:xfrm>
            <a:off x="0" y="2600742"/>
            <a:ext cx="9144000" cy="2123658"/>
          </a:xfrm>
          <a:prstGeom prst="rect">
            <a:avLst/>
          </a:prstGeom>
        </p:spPr>
        <p:txBody>
          <a:bodyPr wrap="square">
            <a:spAutoFit/>
          </a:bodyPr>
          <a:lstStyle/>
          <a:p>
            <a:pPr algn="ctr"/>
            <a:r>
              <a:rPr lang="en-US" sz="4400" i="1" dirty="0" smtClean="0">
                <a:latin typeface="Cambria Math" pitchFamily="18" charset="0"/>
                <a:ea typeface="Cambria Math" pitchFamily="18" charset="0"/>
                <a:cs typeface="Times New Roman" pitchFamily="18" charset="0"/>
              </a:rPr>
              <a:t>A = 0.2m</a:t>
            </a:r>
            <a:r>
              <a:rPr lang="en-US" sz="4400" i="1" baseline="-25000" dirty="0" smtClean="0">
                <a:latin typeface="Cambria Math" pitchFamily="18" charset="0"/>
                <a:ea typeface="Cambria Math" pitchFamily="18" charset="0"/>
                <a:cs typeface="Times New Roman" pitchFamily="18" charset="0"/>
              </a:rPr>
              <a:t>9</a:t>
            </a:r>
            <a:r>
              <a:rPr lang="en-US" sz="4400" i="1" dirty="0" smtClean="0">
                <a:latin typeface="Cambria Math" pitchFamily="18" charset="0"/>
                <a:ea typeface="Cambria Math" pitchFamily="18" charset="0"/>
                <a:cs typeface="Times New Roman" pitchFamily="18" charset="0"/>
              </a:rPr>
              <a:t> + 0.6m</a:t>
            </a:r>
            <a:r>
              <a:rPr lang="en-US" sz="4400" i="1" baseline="-25000" dirty="0" smtClean="0">
                <a:latin typeface="Cambria Math" pitchFamily="18" charset="0"/>
                <a:ea typeface="Cambria Math" pitchFamily="18" charset="0"/>
                <a:cs typeface="Times New Roman" pitchFamily="18" charset="0"/>
              </a:rPr>
              <a:t>10 </a:t>
            </a:r>
            <a:r>
              <a:rPr lang="en-US" sz="4400" i="1" dirty="0" smtClean="0">
                <a:latin typeface="Cambria Math" pitchFamily="18" charset="0"/>
                <a:ea typeface="Cambria Math" pitchFamily="18" charset="0"/>
                <a:cs typeface="Times New Roman" pitchFamily="18" charset="0"/>
              </a:rPr>
              <a:t>+ 0.2m</a:t>
            </a:r>
            <a:r>
              <a:rPr lang="en-US" sz="4400" i="1" baseline="-25000" dirty="0" smtClean="0">
                <a:latin typeface="Cambria Math" pitchFamily="18" charset="0"/>
                <a:ea typeface="Cambria Math" pitchFamily="18" charset="0"/>
                <a:cs typeface="Times New Roman" pitchFamily="18" charset="0"/>
              </a:rPr>
              <a:t>11</a:t>
            </a:r>
          </a:p>
          <a:p>
            <a:pPr algn="ctr"/>
            <a:r>
              <a:rPr lang="en-US" sz="4400" dirty="0" smtClean="0">
                <a:latin typeface="Times New Roman" pitchFamily="18" charset="0"/>
                <a:ea typeface="Cambria Math" pitchFamily="18" charset="0"/>
                <a:cs typeface="Times New Roman" pitchFamily="18" charset="0"/>
              </a:rPr>
              <a:t>might be better determined than either</a:t>
            </a:r>
          </a:p>
          <a:p>
            <a:pPr algn="ctr"/>
            <a:r>
              <a:rPr lang="en-US" sz="4400" i="1" dirty="0" smtClean="0">
                <a:latin typeface="Cambria Math" pitchFamily="18" charset="0"/>
                <a:ea typeface="Cambria Math" pitchFamily="18" charset="0"/>
                <a:cs typeface="Times New Roman" pitchFamily="18" charset="0"/>
              </a:rPr>
              <a:t>m</a:t>
            </a:r>
            <a:r>
              <a:rPr lang="en-US" sz="4400" i="1" baseline="-25000" dirty="0" smtClean="0">
                <a:latin typeface="Cambria Math" pitchFamily="18" charset="0"/>
                <a:ea typeface="Cambria Math" pitchFamily="18" charset="0"/>
                <a:cs typeface="Times New Roman" pitchFamily="18" charset="0"/>
              </a:rPr>
              <a:t>9</a:t>
            </a:r>
            <a:r>
              <a:rPr lang="en-US" sz="4400" dirty="0" smtClean="0">
                <a:latin typeface="Times New Roman" pitchFamily="18" charset="0"/>
                <a:ea typeface="Cambria Math" pitchFamily="18" charset="0"/>
                <a:cs typeface="Times New Roman" pitchFamily="18" charset="0"/>
              </a:rPr>
              <a:t> or </a:t>
            </a:r>
            <a:r>
              <a:rPr lang="en-US" sz="4400" i="1" dirty="0" smtClean="0">
                <a:latin typeface="Cambria Math" pitchFamily="18" charset="0"/>
                <a:ea typeface="Cambria Math" pitchFamily="18" charset="0"/>
                <a:cs typeface="Times New Roman" pitchFamily="18" charset="0"/>
              </a:rPr>
              <a:t>m</a:t>
            </a:r>
            <a:r>
              <a:rPr lang="en-US" sz="4400" i="1" baseline="-25000" dirty="0" smtClean="0">
                <a:latin typeface="Cambria Math" pitchFamily="18" charset="0"/>
                <a:ea typeface="Cambria Math" pitchFamily="18" charset="0"/>
                <a:cs typeface="Times New Roman" pitchFamily="18" charset="0"/>
              </a:rPr>
              <a:t>10</a:t>
            </a:r>
            <a:r>
              <a:rPr lang="en-US" sz="4400" dirty="0" smtClean="0">
                <a:latin typeface="Times New Roman" pitchFamily="18" charset="0"/>
                <a:ea typeface="Cambria Math" pitchFamily="18" charset="0"/>
                <a:cs typeface="Times New Roman" pitchFamily="18" charset="0"/>
              </a:rPr>
              <a:t> or </a:t>
            </a:r>
            <a:r>
              <a:rPr lang="en-US" sz="4400" i="1" dirty="0" smtClean="0">
                <a:latin typeface="Cambria Math" pitchFamily="18" charset="0"/>
                <a:ea typeface="Cambria Math" pitchFamily="18" charset="0"/>
                <a:cs typeface="Times New Roman" pitchFamily="18" charset="0"/>
              </a:rPr>
              <a:t>m</a:t>
            </a:r>
            <a:r>
              <a:rPr lang="en-US" sz="4400" i="1" baseline="-25000" dirty="0" smtClean="0">
                <a:latin typeface="Cambria Math" pitchFamily="18" charset="0"/>
                <a:ea typeface="Cambria Math" pitchFamily="18" charset="0"/>
                <a:cs typeface="Times New Roman" pitchFamily="18" charset="0"/>
              </a:rPr>
              <a:t>11</a:t>
            </a:r>
            <a:r>
              <a:rPr lang="en-US" sz="4400" dirty="0" smtClean="0">
                <a:latin typeface="Times New Roman" pitchFamily="18" charset="0"/>
                <a:ea typeface="Cambria Math" pitchFamily="18" charset="0"/>
                <a:cs typeface="Times New Roman" pitchFamily="18" charset="0"/>
              </a:rPr>
              <a:t> individually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991600" cy="6019800"/>
          </a:xfrm>
        </p:spPr>
        <p:txBody>
          <a:bodyPr>
            <a:normAutofit/>
          </a:bodyPr>
          <a:lstStyle/>
          <a:p>
            <a:r>
              <a:rPr lang="en-US" dirty="0" smtClean="0">
                <a:latin typeface="Times New Roman" pitchFamily="18" charset="0"/>
                <a:cs typeface="Times New Roman" pitchFamily="18" charset="0"/>
              </a:rPr>
              <a:t>Is this useful?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Do we care about</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A = 0.2m</a:t>
            </a:r>
            <a:r>
              <a:rPr lang="en-US" i="1" baseline="-25000" dirty="0" smtClean="0">
                <a:latin typeface="Cambria Math" pitchFamily="18" charset="0"/>
                <a:ea typeface="Cambria Math" pitchFamily="18" charset="0"/>
                <a:cs typeface="Times New Roman" pitchFamily="18" charset="0"/>
              </a:rPr>
              <a:t>9</a:t>
            </a:r>
            <a:r>
              <a:rPr lang="en-US" i="1" dirty="0" smtClean="0">
                <a:latin typeface="Cambria Math" pitchFamily="18" charset="0"/>
                <a:ea typeface="Cambria Math" pitchFamily="18" charset="0"/>
                <a:cs typeface="Times New Roman" pitchFamily="18" charset="0"/>
              </a:rPr>
              <a:t> + 0.6m</a:t>
            </a:r>
            <a:r>
              <a:rPr lang="en-US" i="1" baseline="-25000" dirty="0" smtClean="0">
                <a:latin typeface="Cambria Math" pitchFamily="18" charset="0"/>
                <a:ea typeface="Cambria Math" pitchFamily="18" charset="0"/>
                <a:cs typeface="Times New Roman" pitchFamily="18" charset="0"/>
              </a:rPr>
              <a:t>10 </a:t>
            </a:r>
            <a:r>
              <a:rPr lang="en-US" i="1" dirty="0" smtClean="0">
                <a:latin typeface="Cambria Math" pitchFamily="18" charset="0"/>
                <a:ea typeface="Cambria Math" pitchFamily="18" charset="0"/>
                <a:cs typeface="Times New Roman" pitchFamily="18" charset="0"/>
              </a:rPr>
              <a:t>+ 0.2m</a:t>
            </a:r>
            <a:r>
              <a:rPr lang="en-US" i="1" baseline="-25000" dirty="0" smtClean="0">
                <a:latin typeface="Cambria Math" pitchFamily="18" charset="0"/>
                <a:ea typeface="Cambria Math" pitchFamily="18" charset="0"/>
                <a:cs typeface="Times New Roman" pitchFamily="18" charset="0"/>
              </a:rPr>
              <a:t>11</a:t>
            </a:r>
            <a:r>
              <a:rPr lang="en-US" i="1" baseline="-25000" dirty="0" smtClean="0">
                <a:latin typeface="Times New Roman" pitchFamily="18" charset="0"/>
                <a:ea typeface="Cambria Math" pitchFamily="18" charset="0"/>
                <a:cs typeface="Times New Roman" pitchFamily="18" charset="0"/>
              </a:rPr>
              <a:t/>
            </a:r>
            <a:br>
              <a:rPr lang="en-US" i="1" baseline="-25000" dirty="0" smtClean="0">
                <a:latin typeface="Times New Roman" pitchFamily="18" charset="0"/>
                <a:ea typeface="Cambria Math" pitchFamily="18" charset="0"/>
                <a:cs typeface="Times New Roman" pitchFamily="18" charset="0"/>
              </a:rPr>
            </a:b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Maybe</a:t>
            </a:r>
            <a:r>
              <a:rPr lang="en-US" dirty="0" smtClean="0">
                <a:latin typeface="Times New Roman" pitchFamily="18" charset="0"/>
                <a:cs typeface="Times New Roman" pitchFamily="18" charset="0"/>
              </a:rPr>
              <a:t> …</a:t>
            </a:r>
            <a:r>
              <a:rPr lang="en-US" baseline="-25000" dirty="0" smtClean="0">
                <a:latin typeface="Times New Roman" pitchFamily="18" charset="0"/>
                <a:ea typeface="Cambria Math" pitchFamily="18" charset="0"/>
                <a:cs typeface="Times New Roman" pitchFamily="18" charset="0"/>
              </a:rPr>
              <a:t/>
            </a:r>
            <a:br>
              <a:rPr lang="en-US" baseline="-25000" dirty="0" smtClean="0">
                <a:latin typeface="Times New Roman" pitchFamily="18" charset="0"/>
                <a:ea typeface="Cambria Math" pitchFamily="18" charset="0"/>
                <a:cs typeface="Times New Roman" pitchFamily="18" charset="0"/>
              </a:rPr>
            </a:b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991600" cy="1676400"/>
          </a:xfrm>
        </p:spPr>
        <p:txBody>
          <a:bodyPr>
            <a:normAutofit/>
          </a:bodyPr>
          <a:lstStyle/>
          <a:p>
            <a:r>
              <a:rPr lang="en-US" sz="3200" dirty="0" smtClean="0">
                <a:latin typeface="Times New Roman" pitchFamily="18" charset="0"/>
                <a:cs typeface="Times New Roman" pitchFamily="18" charset="0"/>
              </a:rPr>
              <a:t>Suppose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if </a:t>
            </a:r>
            <a:r>
              <a:rPr lang="en-US" sz="3200" b="1" dirty="0" smtClean="0">
                <a:latin typeface="Cambria Math" pitchFamily="18" charset="0"/>
                <a:ea typeface="Cambria Math" pitchFamily="18" charset="0"/>
                <a:cs typeface="Times New Roman" pitchFamily="18" charset="0"/>
              </a:rPr>
              <a:t>m</a:t>
            </a:r>
            <a:r>
              <a:rPr lang="en-US" sz="3200" dirty="0" smtClean="0">
                <a:latin typeface="Times New Roman" pitchFamily="18" charset="0"/>
                <a:cs typeface="Times New Roman" pitchFamily="18" charset="0"/>
              </a:rPr>
              <a:t> is a discrete approximation of </a:t>
            </a:r>
            <a:r>
              <a:rPr lang="en-US" sz="3200" i="1" dirty="0" smtClean="0">
                <a:latin typeface="Cambria Math" pitchFamily="18" charset="0"/>
                <a:ea typeface="Cambria Math" pitchFamily="18" charset="0"/>
                <a:cs typeface="Times New Roman" pitchFamily="18" charset="0"/>
              </a:rPr>
              <a:t>m(x)</a:t>
            </a:r>
            <a:endParaRPr lang="en-US" dirty="0">
              <a:latin typeface="Times New Roman" pitchFamily="18" charset="0"/>
              <a:cs typeface="Times New Roman" pitchFamily="18" charset="0"/>
            </a:endParaRPr>
          </a:p>
        </p:txBody>
      </p:sp>
      <p:sp>
        <p:nvSpPr>
          <p:cNvPr id="3" name="Freeform 2"/>
          <p:cNvSpPr/>
          <p:nvPr/>
        </p:nvSpPr>
        <p:spPr>
          <a:xfrm>
            <a:off x="1961322" y="3154017"/>
            <a:ext cx="5830956" cy="2623931"/>
          </a:xfrm>
          <a:custGeom>
            <a:avLst/>
            <a:gdLst>
              <a:gd name="connsiteX0" fmla="*/ 13252 w 5830956"/>
              <a:gd name="connsiteY0" fmla="*/ 0 h 2623931"/>
              <a:gd name="connsiteX1" fmla="*/ 0 w 5830956"/>
              <a:gd name="connsiteY1" fmla="*/ 2623931 h 2623931"/>
              <a:gd name="connsiteX2" fmla="*/ 5830956 w 5830956"/>
              <a:gd name="connsiteY2" fmla="*/ 2623931 h 2623931"/>
            </a:gdLst>
            <a:ahLst/>
            <a:cxnLst>
              <a:cxn ang="0">
                <a:pos x="connsiteX0" y="connsiteY0"/>
              </a:cxn>
              <a:cxn ang="0">
                <a:pos x="connsiteX1" y="connsiteY1"/>
              </a:cxn>
              <a:cxn ang="0">
                <a:pos x="connsiteX2" y="connsiteY2"/>
              </a:cxn>
            </a:cxnLst>
            <a:rect l="l" t="t" r="r" b="b"/>
            <a:pathLst>
              <a:path w="5830956" h="2623931">
                <a:moveTo>
                  <a:pt x="13252" y="0"/>
                </a:moveTo>
                <a:cubicBezTo>
                  <a:pt x="8835" y="874644"/>
                  <a:pt x="4417" y="1749287"/>
                  <a:pt x="0" y="2623931"/>
                </a:cubicBezTo>
                <a:lnTo>
                  <a:pt x="5830956" y="2623931"/>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2239617" y="3299791"/>
            <a:ext cx="5406887" cy="1848678"/>
          </a:xfrm>
          <a:custGeom>
            <a:avLst/>
            <a:gdLst>
              <a:gd name="connsiteX0" fmla="*/ 0 w 5406887"/>
              <a:gd name="connsiteY0" fmla="*/ 1232452 h 1848678"/>
              <a:gd name="connsiteX1" fmla="*/ 702366 w 5406887"/>
              <a:gd name="connsiteY1" fmla="*/ 728870 h 1848678"/>
              <a:gd name="connsiteX2" fmla="*/ 1828800 w 5406887"/>
              <a:gd name="connsiteY2" fmla="*/ 954157 h 1848678"/>
              <a:gd name="connsiteX3" fmla="*/ 2849218 w 5406887"/>
              <a:gd name="connsiteY3" fmla="*/ 1802296 h 1848678"/>
              <a:gd name="connsiteX4" fmla="*/ 4240696 w 5406887"/>
              <a:gd name="connsiteY4" fmla="*/ 1232452 h 1848678"/>
              <a:gd name="connsiteX5" fmla="*/ 5406887 w 5406887"/>
              <a:gd name="connsiteY5" fmla="*/ 0 h 184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6887" h="1848678">
                <a:moveTo>
                  <a:pt x="0" y="1232452"/>
                </a:moveTo>
                <a:cubicBezTo>
                  <a:pt x="198783" y="1003852"/>
                  <a:pt x="397566" y="775253"/>
                  <a:pt x="702366" y="728870"/>
                </a:cubicBezTo>
                <a:cubicBezTo>
                  <a:pt x="1007166" y="682488"/>
                  <a:pt x="1470991" y="775253"/>
                  <a:pt x="1828800" y="954157"/>
                </a:cubicBezTo>
                <a:cubicBezTo>
                  <a:pt x="2186609" y="1133061"/>
                  <a:pt x="2447235" y="1755914"/>
                  <a:pt x="2849218" y="1802296"/>
                </a:cubicBezTo>
                <a:cubicBezTo>
                  <a:pt x="3251201" y="1848678"/>
                  <a:pt x="3814418" y="1532835"/>
                  <a:pt x="4240696" y="1232452"/>
                </a:cubicBezTo>
                <a:cubicBezTo>
                  <a:pt x="4666974" y="932069"/>
                  <a:pt x="5036930" y="466034"/>
                  <a:pt x="5406887" y="0"/>
                </a:cubicBezTo>
              </a:path>
            </a:pathLst>
          </a:cu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2438400" y="415786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81745" y="393920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25090" y="3965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68435" y="407504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11780" y="4346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15200" y="353171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71850" y="405517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28505" y="445936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85160" y="470452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41815" y="493643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470" y="502257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55125" y="480392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54764" y="413467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m(x)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8" name="Rectangle 17"/>
          <p:cNvSpPr/>
          <p:nvPr/>
        </p:nvSpPr>
        <p:spPr>
          <a:xfrm>
            <a:off x="4419600" y="571130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9" name="Rectangle 18"/>
          <p:cNvSpPr/>
          <p:nvPr/>
        </p:nvSpPr>
        <p:spPr>
          <a:xfrm>
            <a:off x="2590800" y="35052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0" name="Rectangle 19"/>
          <p:cNvSpPr/>
          <p:nvPr/>
        </p:nvSpPr>
        <p:spPr>
          <a:xfrm>
            <a:off x="3253408" y="35814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1" name="Rectangle 20"/>
          <p:cNvSpPr/>
          <p:nvPr/>
        </p:nvSpPr>
        <p:spPr>
          <a:xfrm>
            <a:off x="2133600" y="3703984"/>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9</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6"/>
          <p:cNvSpPr txBox="1"/>
          <p:nvPr/>
        </p:nvSpPr>
        <p:spPr>
          <a:xfrm>
            <a:off x="1828800" y="1394792"/>
            <a:ext cx="6019800"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things that are measured in an experiment or observed in nature…</a:t>
            </a:r>
            <a:endParaRPr lang="en-US" sz="2800" dirty="0">
              <a:latin typeface="Times New Roman" pitchFamily="18" charset="0"/>
              <a:cs typeface="Times New Roman" pitchFamily="18" charset="0"/>
            </a:endParaRPr>
          </a:p>
        </p:txBody>
      </p:sp>
      <p:sp>
        <p:nvSpPr>
          <p:cNvPr id="12" name="TextBox 11"/>
          <p:cNvSpPr txBox="1"/>
          <p:nvPr/>
        </p:nvSpPr>
        <p:spPr>
          <a:xfrm>
            <a:off x="381000" y="457200"/>
            <a:ext cx="6324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data, </a:t>
            </a:r>
            <a:r>
              <a:rPr lang="en-US" sz="4000" b="1" dirty="0" smtClean="0">
                <a:latin typeface="Cambria Math" pitchFamily="18" charset="0"/>
                <a:ea typeface="Cambria Math" pitchFamily="18" charset="0"/>
                <a:cs typeface="Times New Roman" pitchFamily="18" charset="0"/>
              </a:rPr>
              <a:t>d </a:t>
            </a:r>
            <a:r>
              <a:rPr lang="en-US" sz="4000" dirty="0" smtClean="0">
                <a:latin typeface="Cambria Math" pitchFamily="18" charset="0"/>
                <a:ea typeface="Cambria Math" pitchFamily="18" charset="0"/>
                <a:cs typeface="Times New Roman" pitchFamily="18" charset="0"/>
              </a:rPr>
              <a:t>= [</a:t>
            </a:r>
            <a:r>
              <a:rPr lang="en-US" sz="4000" i="1" dirty="0" smtClean="0">
                <a:latin typeface="Cambria Math" pitchFamily="18" charset="0"/>
                <a:ea typeface="Cambria Math" pitchFamily="18" charset="0"/>
                <a:cs typeface="Times New Roman" pitchFamily="18" charset="0"/>
              </a:rPr>
              <a:t>d</a:t>
            </a:r>
            <a:r>
              <a:rPr lang="en-US" sz="4000" i="1" baseline="-25000" dirty="0" smtClean="0">
                <a:latin typeface="Cambria Math" pitchFamily="18" charset="0"/>
                <a:ea typeface="Cambria Math" pitchFamily="18" charset="0"/>
                <a:cs typeface="Times New Roman" pitchFamily="18" charset="0"/>
              </a:rPr>
              <a:t>1</a:t>
            </a:r>
            <a:r>
              <a:rPr lang="en-US" sz="4000" i="1" dirty="0" smtClean="0">
                <a:latin typeface="Cambria Math" pitchFamily="18" charset="0"/>
                <a:ea typeface="Cambria Math" pitchFamily="18" charset="0"/>
                <a:cs typeface="Times New Roman" pitchFamily="18" charset="0"/>
              </a:rPr>
              <a:t>, d</a:t>
            </a:r>
            <a:r>
              <a:rPr lang="en-US" sz="4000" i="1" baseline="-25000" dirty="0" smtClean="0">
                <a:latin typeface="Cambria Math" pitchFamily="18" charset="0"/>
                <a:ea typeface="Cambria Math" pitchFamily="18" charset="0"/>
                <a:cs typeface="Times New Roman" pitchFamily="18" charset="0"/>
              </a:rPr>
              <a:t>2</a:t>
            </a:r>
            <a:r>
              <a:rPr lang="en-US" sz="4000" i="1" dirty="0" smtClean="0">
                <a:latin typeface="Cambria Math" pitchFamily="18" charset="0"/>
                <a:ea typeface="Cambria Math" pitchFamily="18" charset="0"/>
                <a:cs typeface="Times New Roman" pitchFamily="18" charset="0"/>
              </a:rPr>
              <a:t>, … </a:t>
            </a:r>
            <a:r>
              <a:rPr lang="en-US" sz="4000" i="1" dirty="0" err="1" smtClean="0">
                <a:latin typeface="Cambria Math" pitchFamily="18" charset="0"/>
                <a:ea typeface="Cambria Math" pitchFamily="18" charset="0"/>
                <a:cs typeface="Times New Roman" pitchFamily="18" charset="0"/>
              </a:rPr>
              <a:t>d</a:t>
            </a:r>
            <a:r>
              <a:rPr lang="en-US" sz="4000" i="1" baseline="-25000" dirty="0" err="1" smtClean="0">
                <a:latin typeface="Cambria Math" pitchFamily="18" charset="0"/>
                <a:ea typeface="Cambria Math" pitchFamily="18" charset="0"/>
                <a:cs typeface="Times New Roman" pitchFamily="18" charset="0"/>
              </a:rPr>
              <a:t>N</a:t>
            </a:r>
            <a:r>
              <a:rPr lang="en-US" sz="4000" dirty="0" smtClean="0">
                <a:latin typeface="Cambria Math" pitchFamily="18" charset="0"/>
                <a:ea typeface="Cambria Math" pitchFamily="18" charset="0"/>
                <a:cs typeface="Times New Roman" pitchFamily="18" charset="0"/>
              </a:rPr>
              <a:t>]</a:t>
            </a:r>
            <a:r>
              <a:rPr lang="en-US" sz="4000" baseline="30000" dirty="0" smtClean="0">
                <a:latin typeface="Cambria Math" pitchFamily="18" charset="0"/>
                <a:ea typeface="Cambria Math" pitchFamily="18" charset="0"/>
                <a:cs typeface="Times New Roman" pitchFamily="18" charset="0"/>
              </a:rPr>
              <a:t>T</a:t>
            </a:r>
            <a:r>
              <a:rPr lang="en-US" sz="4000" dirty="0" smtClean="0">
                <a:latin typeface="Cambria Math" pitchFamily="18" charset="0"/>
                <a:ea typeface="Cambria Math" pitchFamily="18" charset="0"/>
                <a:cs typeface="Times New Roman" pitchFamily="18" charset="0"/>
              </a:rPr>
              <a:t> </a:t>
            </a:r>
            <a:endParaRPr lang="en-US" sz="4000" baseline="30000" dirty="0">
              <a:latin typeface="Cambria Math" pitchFamily="18" charset="0"/>
              <a:ea typeface="Cambria Math" pitchFamily="18" charset="0"/>
              <a:cs typeface="Times New Roman" pitchFamily="18" charset="0"/>
            </a:endParaRPr>
          </a:p>
        </p:txBody>
      </p:sp>
      <p:sp>
        <p:nvSpPr>
          <p:cNvPr id="19" name="TextBox 18"/>
          <p:cNvSpPr txBox="1"/>
          <p:nvPr/>
        </p:nvSpPr>
        <p:spPr>
          <a:xfrm>
            <a:off x="1828800" y="3743980"/>
            <a:ext cx="65532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things you want to know about the world …</a:t>
            </a:r>
            <a:endParaRPr lang="en-US" sz="2800" dirty="0">
              <a:latin typeface="Times New Roman" pitchFamily="18" charset="0"/>
              <a:cs typeface="Times New Roman" pitchFamily="18" charset="0"/>
            </a:endParaRPr>
          </a:p>
        </p:txBody>
      </p:sp>
      <p:sp>
        <p:nvSpPr>
          <p:cNvPr id="20" name="TextBox 19"/>
          <p:cNvSpPr txBox="1"/>
          <p:nvPr/>
        </p:nvSpPr>
        <p:spPr>
          <a:xfrm>
            <a:off x="381000" y="2806388"/>
            <a:ext cx="8610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model parameters, </a:t>
            </a:r>
            <a:r>
              <a:rPr lang="en-US" sz="4000" b="1" dirty="0" err="1" smtClean="0">
                <a:latin typeface="Cambria Math" pitchFamily="18" charset="0"/>
                <a:ea typeface="Cambria Math" pitchFamily="18" charset="0"/>
                <a:cs typeface="Times New Roman" pitchFamily="18" charset="0"/>
              </a:rPr>
              <a:t>m</a:t>
            </a:r>
            <a:r>
              <a:rPr lang="en-US" sz="4000" dirty="0" smtClean="0">
                <a:latin typeface="Cambria Math" pitchFamily="18" charset="0"/>
                <a:ea typeface="Cambria Math" pitchFamily="18" charset="0"/>
                <a:cs typeface="Times New Roman" pitchFamily="18" charset="0"/>
              </a:rPr>
              <a:t>=[</a:t>
            </a:r>
            <a:r>
              <a:rPr lang="en-US" sz="4000" i="1" dirty="0" smtClean="0">
                <a:latin typeface="Cambria Math" pitchFamily="18" charset="0"/>
                <a:ea typeface="Cambria Math" pitchFamily="18" charset="0"/>
                <a:cs typeface="Times New Roman" pitchFamily="18" charset="0"/>
              </a:rPr>
              <a:t>m</a:t>
            </a:r>
            <a:r>
              <a:rPr lang="en-US" sz="4000" i="1" baseline="-25000" dirty="0" smtClean="0">
                <a:latin typeface="Cambria Math" pitchFamily="18" charset="0"/>
                <a:ea typeface="Cambria Math" pitchFamily="18" charset="0"/>
                <a:cs typeface="Times New Roman" pitchFamily="18" charset="0"/>
              </a:rPr>
              <a:t>1</a:t>
            </a:r>
            <a:r>
              <a:rPr lang="en-US" sz="4000" i="1" dirty="0" smtClean="0">
                <a:latin typeface="Cambria Math" pitchFamily="18" charset="0"/>
                <a:ea typeface="Cambria Math" pitchFamily="18" charset="0"/>
                <a:cs typeface="Times New Roman" pitchFamily="18" charset="0"/>
              </a:rPr>
              <a:t>, m</a:t>
            </a:r>
            <a:r>
              <a:rPr lang="en-US" sz="4000" i="1" baseline="-25000" dirty="0" smtClean="0">
                <a:latin typeface="Cambria Math" pitchFamily="18" charset="0"/>
                <a:ea typeface="Cambria Math" pitchFamily="18" charset="0"/>
                <a:cs typeface="Times New Roman" pitchFamily="18" charset="0"/>
              </a:rPr>
              <a:t>2</a:t>
            </a:r>
            <a:r>
              <a:rPr lang="en-US" sz="4000" i="1" dirty="0" smtClean="0">
                <a:latin typeface="Cambria Math" pitchFamily="18" charset="0"/>
                <a:ea typeface="Cambria Math" pitchFamily="18" charset="0"/>
                <a:cs typeface="Times New Roman" pitchFamily="18" charset="0"/>
              </a:rPr>
              <a:t>, … </a:t>
            </a:r>
            <a:r>
              <a:rPr lang="en-US" sz="4000" i="1" dirty="0" err="1" smtClean="0">
                <a:latin typeface="Cambria Math" pitchFamily="18" charset="0"/>
                <a:ea typeface="Cambria Math" pitchFamily="18" charset="0"/>
                <a:cs typeface="Times New Roman" pitchFamily="18" charset="0"/>
              </a:rPr>
              <a:t>m</a:t>
            </a:r>
            <a:r>
              <a:rPr lang="en-US" sz="4000" i="1" baseline="-25000" dirty="0" err="1" smtClean="0">
                <a:latin typeface="Cambria Math" pitchFamily="18" charset="0"/>
                <a:ea typeface="Cambria Math" pitchFamily="18" charset="0"/>
                <a:cs typeface="Times New Roman" pitchFamily="18" charset="0"/>
              </a:rPr>
              <a:t>M</a:t>
            </a:r>
            <a:r>
              <a:rPr lang="en-US" sz="4000" dirty="0" err="1" smtClean="0">
                <a:latin typeface="Cambria Math" pitchFamily="18" charset="0"/>
                <a:ea typeface="Cambria Math" pitchFamily="18" charset="0"/>
                <a:cs typeface="Times New Roman" pitchFamily="18" charset="0"/>
              </a:rPr>
              <a:t>]</a:t>
            </a:r>
            <a:r>
              <a:rPr lang="en-US" sz="4000" baseline="30000" dirty="0" err="1" smtClean="0">
                <a:latin typeface="Cambria Math" pitchFamily="18" charset="0"/>
                <a:ea typeface="Cambria Math" pitchFamily="18" charset="0"/>
                <a:cs typeface="Times New Roman" pitchFamily="18" charset="0"/>
              </a:rPr>
              <a:t>T</a:t>
            </a:r>
            <a:r>
              <a:rPr lang="en-US" sz="4000" dirty="0" smtClean="0">
                <a:latin typeface="Cambria Math" pitchFamily="18" charset="0"/>
                <a:ea typeface="Cambria Math" pitchFamily="18" charset="0"/>
                <a:cs typeface="Times New Roman" pitchFamily="18" charset="0"/>
              </a:rPr>
              <a:t> </a:t>
            </a:r>
            <a:endParaRPr lang="en-US" sz="4000" baseline="30000" dirty="0">
              <a:latin typeface="Cambria Math" pitchFamily="18" charset="0"/>
              <a:ea typeface="Cambria Math" pitchFamily="18" charset="0"/>
              <a:cs typeface="Times New Roman" pitchFamily="18" charset="0"/>
            </a:endParaRPr>
          </a:p>
        </p:txBody>
      </p:sp>
      <p:sp>
        <p:nvSpPr>
          <p:cNvPr id="21" name="TextBox 20"/>
          <p:cNvSpPr txBox="1"/>
          <p:nvPr/>
        </p:nvSpPr>
        <p:spPr>
          <a:xfrm>
            <a:off x="1828800" y="5953780"/>
            <a:ext cx="708660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relationship between data and model parameters</a:t>
            </a:r>
            <a:endParaRPr lang="en-US" sz="2800" dirty="0">
              <a:latin typeface="Times New Roman" pitchFamily="18" charset="0"/>
              <a:cs typeface="Times New Roman" pitchFamily="18" charset="0"/>
            </a:endParaRPr>
          </a:p>
        </p:txBody>
      </p:sp>
      <p:sp>
        <p:nvSpPr>
          <p:cNvPr id="22" name="TextBox 21"/>
          <p:cNvSpPr txBox="1"/>
          <p:nvPr/>
        </p:nvSpPr>
        <p:spPr>
          <a:xfrm>
            <a:off x="381000" y="5016188"/>
            <a:ext cx="8610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quantitative model (or </a:t>
            </a:r>
            <a:r>
              <a:rPr lang="en-US" sz="4000" i="1" dirty="0" smtClean="0">
                <a:latin typeface="Times New Roman" pitchFamily="18" charset="0"/>
                <a:cs typeface="Times New Roman" pitchFamily="18" charset="0"/>
              </a:rPr>
              <a:t>theory</a:t>
            </a:r>
            <a:r>
              <a:rPr lang="en-US" sz="4000" dirty="0" smtClean="0">
                <a:latin typeface="Times New Roman" pitchFamily="18" charset="0"/>
                <a:cs typeface="Times New Roman" pitchFamily="18" charset="0"/>
              </a:rPr>
              <a:t>)</a:t>
            </a:r>
            <a:endParaRPr lang="en-US" sz="4000" baseline="30000"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Isosceles Triangle 26"/>
          <p:cNvSpPr/>
          <p:nvPr/>
        </p:nvSpPr>
        <p:spPr>
          <a:xfrm>
            <a:off x="2150168" y="5549348"/>
            <a:ext cx="1649896" cy="2418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961322" y="3154017"/>
            <a:ext cx="5830956" cy="2623931"/>
          </a:xfrm>
          <a:custGeom>
            <a:avLst/>
            <a:gdLst>
              <a:gd name="connsiteX0" fmla="*/ 13252 w 5830956"/>
              <a:gd name="connsiteY0" fmla="*/ 0 h 2623931"/>
              <a:gd name="connsiteX1" fmla="*/ 0 w 5830956"/>
              <a:gd name="connsiteY1" fmla="*/ 2623931 h 2623931"/>
              <a:gd name="connsiteX2" fmla="*/ 5830956 w 5830956"/>
              <a:gd name="connsiteY2" fmla="*/ 2623931 h 2623931"/>
            </a:gdLst>
            <a:ahLst/>
            <a:cxnLst>
              <a:cxn ang="0">
                <a:pos x="connsiteX0" y="connsiteY0"/>
              </a:cxn>
              <a:cxn ang="0">
                <a:pos x="connsiteX1" y="connsiteY1"/>
              </a:cxn>
              <a:cxn ang="0">
                <a:pos x="connsiteX2" y="connsiteY2"/>
              </a:cxn>
            </a:cxnLst>
            <a:rect l="l" t="t" r="r" b="b"/>
            <a:pathLst>
              <a:path w="5830956" h="2623931">
                <a:moveTo>
                  <a:pt x="13252" y="0"/>
                </a:moveTo>
                <a:cubicBezTo>
                  <a:pt x="8835" y="874644"/>
                  <a:pt x="4417" y="1749287"/>
                  <a:pt x="0" y="2623931"/>
                </a:cubicBezTo>
                <a:lnTo>
                  <a:pt x="5830956" y="2623931"/>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2239617" y="3299791"/>
            <a:ext cx="5406887" cy="1848678"/>
          </a:xfrm>
          <a:custGeom>
            <a:avLst/>
            <a:gdLst>
              <a:gd name="connsiteX0" fmla="*/ 0 w 5406887"/>
              <a:gd name="connsiteY0" fmla="*/ 1232452 h 1848678"/>
              <a:gd name="connsiteX1" fmla="*/ 702366 w 5406887"/>
              <a:gd name="connsiteY1" fmla="*/ 728870 h 1848678"/>
              <a:gd name="connsiteX2" fmla="*/ 1828800 w 5406887"/>
              <a:gd name="connsiteY2" fmla="*/ 954157 h 1848678"/>
              <a:gd name="connsiteX3" fmla="*/ 2849218 w 5406887"/>
              <a:gd name="connsiteY3" fmla="*/ 1802296 h 1848678"/>
              <a:gd name="connsiteX4" fmla="*/ 4240696 w 5406887"/>
              <a:gd name="connsiteY4" fmla="*/ 1232452 h 1848678"/>
              <a:gd name="connsiteX5" fmla="*/ 5406887 w 5406887"/>
              <a:gd name="connsiteY5" fmla="*/ 0 h 184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6887" h="1848678">
                <a:moveTo>
                  <a:pt x="0" y="1232452"/>
                </a:moveTo>
                <a:cubicBezTo>
                  <a:pt x="198783" y="1003852"/>
                  <a:pt x="397566" y="775253"/>
                  <a:pt x="702366" y="728870"/>
                </a:cubicBezTo>
                <a:cubicBezTo>
                  <a:pt x="1007166" y="682488"/>
                  <a:pt x="1470991" y="775253"/>
                  <a:pt x="1828800" y="954157"/>
                </a:cubicBezTo>
                <a:cubicBezTo>
                  <a:pt x="2186609" y="1133061"/>
                  <a:pt x="2447235" y="1755914"/>
                  <a:pt x="2849218" y="1802296"/>
                </a:cubicBezTo>
                <a:cubicBezTo>
                  <a:pt x="3251201" y="1848678"/>
                  <a:pt x="3814418" y="1532835"/>
                  <a:pt x="4240696" y="1232452"/>
                </a:cubicBezTo>
                <a:cubicBezTo>
                  <a:pt x="4666974" y="932069"/>
                  <a:pt x="5036930" y="466034"/>
                  <a:pt x="5406887" y="0"/>
                </a:cubicBezTo>
              </a:path>
            </a:pathLst>
          </a:cu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2438400" y="415786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81745" y="393920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25090" y="3965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68435" y="407504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11780" y="4346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15200" y="353171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71850" y="405517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28505" y="445936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85160" y="470452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41815" y="493643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470" y="502257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55125" y="480392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54764" y="413467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m(x)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8" name="Rectangle 17"/>
          <p:cNvSpPr/>
          <p:nvPr/>
        </p:nvSpPr>
        <p:spPr>
          <a:xfrm>
            <a:off x="4419600" y="571130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9" name="Rectangle 18"/>
          <p:cNvSpPr/>
          <p:nvPr/>
        </p:nvSpPr>
        <p:spPr>
          <a:xfrm>
            <a:off x="2590800" y="35052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0" name="Rectangle 19"/>
          <p:cNvSpPr/>
          <p:nvPr/>
        </p:nvSpPr>
        <p:spPr>
          <a:xfrm>
            <a:off x="3253408" y="35814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1" name="Rectangle 20"/>
          <p:cNvSpPr/>
          <p:nvPr/>
        </p:nvSpPr>
        <p:spPr>
          <a:xfrm>
            <a:off x="2133600" y="3703984"/>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9</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3" name="Title 1"/>
          <p:cNvSpPr txBox="1">
            <a:spLocks/>
          </p:cNvSpPr>
          <p:nvPr/>
        </p:nvSpPr>
        <p:spPr>
          <a:xfrm>
            <a:off x="0" y="0"/>
            <a:ext cx="8991600" cy="2895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
            <a:br>
              <a:rPr kumimoji="0" lang="en-US" sz="44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 0.2m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9</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+ 0.6m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10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+ 0.2m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11</a:t>
            </a:r>
            <a:r>
              <a:rPr kumimoji="0" lang="en-US" sz="44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
            <a:br>
              <a:rPr kumimoji="0" lang="en-US" sz="4400" b="0" i="1"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weighted average of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m(x)</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in the vicinity of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x</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10</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25" name="Straight Connector 24"/>
          <p:cNvCxnSpPr/>
          <p:nvPr/>
        </p:nvCxnSpPr>
        <p:spPr>
          <a:xfrm rot="5400000">
            <a:off x="2095500" y="5067300"/>
            <a:ext cx="1752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743200" y="5781260"/>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x</a:t>
            </a:r>
            <a:r>
              <a:rPr lang="en-US" sz="3200" i="1" baseline="-25000" dirty="0" smtClean="0">
                <a:latin typeface="Cambria Math" pitchFamily="18" charset="0"/>
                <a:ea typeface="Cambria Math" pitchFamily="18" charset="0"/>
                <a:cs typeface="Times New Roman" pitchFamily="18" charset="0"/>
              </a:rPr>
              <a:t>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Isosceles Triangle 26"/>
          <p:cNvSpPr/>
          <p:nvPr/>
        </p:nvSpPr>
        <p:spPr>
          <a:xfrm>
            <a:off x="2150168" y="5549348"/>
            <a:ext cx="1649896" cy="2418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961322" y="3154017"/>
            <a:ext cx="5830956" cy="2623931"/>
          </a:xfrm>
          <a:custGeom>
            <a:avLst/>
            <a:gdLst>
              <a:gd name="connsiteX0" fmla="*/ 13252 w 5830956"/>
              <a:gd name="connsiteY0" fmla="*/ 0 h 2623931"/>
              <a:gd name="connsiteX1" fmla="*/ 0 w 5830956"/>
              <a:gd name="connsiteY1" fmla="*/ 2623931 h 2623931"/>
              <a:gd name="connsiteX2" fmla="*/ 5830956 w 5830956"/>
              <a:gd name="connsiteY2" fmla="*/ 2623931 h 2623931"/>
            </a:gdLst>
            <a:ahLst/>
            <a:cxnLst>
              <a:cxn ang="0">
                <a:pos x="connsiteX0" y="connsiteY0"/>
              </a:cxn>
              <a:cxn ang="0">
                <a:pos x="connsiteX1" y="connsiteY1"/>
              </a:cxn>
              <a:cxn ang="0">
                <a:pos x="connsiteX2" y="connsiteY2"/>
              </a:cxn>
            </a:cxnLst>
            <a:rect l="l" t="t" r="r" b="b"/>
            <a:pathLst>
              <a:path w="5830956" h="2623931">
                <a:moveTo>
                  <a:pt x="13252" y="0"/>
                </a:moveTo>
                <a:cubicBezTo>
                  <a:pt x="8835" y="874644"/>
                  <a:pt x="4417" y="1749287"/>
                  <a:pt x="0" y="2623931"/>
                </a:cubicBezTo>
                <a:lnTo>
                  <a:pt x="5830956" y="2623931"/>
                </a:lnTo>
              </a:path>
            </a:pathLst>
          </a:cu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2239617" y="3299791"/>
            <a:ext cx="5406887" cy="1848678"/>
          </a:xfrm>
          <a:custGeom>
            <a:avLst/>
            <a:gdLst>
              <a:gd name="connsiteX0" fmla="*/ 0 w 5406887"/>
              <a:gd name="connsiteY0" fmla="*/ 1232452 h 1848678"/>
              <a:gd name="connsiteX1" fmla="*/ 702366 w 5406887"/>
              <a:gd name="connsiteY1" fmla="*/ 728870 h 1848678"/>
              <a:gd name="connsiteX2" fmla="*/ 1828800 w 5406887"/>
              <a:gd name="connsiteY2" fmla="*/ 954157 h 1848678"/>
              <a:gd name="connsiteX3" fmla="*/ 2849218 w 5406887"/>
              <a:gd name="connsiteY3" fmla="*/ 1802296 h 1848678"/>
              <a:gd name="connsiteX4" fmla="*/ 4240696 w 5406887"/>
              <a:gd name="connsiteY4" fmla="*/ 1232452 h 1848678"/>
              <a:gd name="connsiteX5" fmla="*/ 5406887 w 5406887"/>
              <a:gd name="connsiteY5" fmla="*/ 0 h 184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6887" h="1848678">
                <a:moveTo>
                  <a:pt x="0" y="1232452"/>
                </a:moveTo>
                <a:cubicBezTo>
                  <a:pt x="198783" y="1003852"/>
                  <a:pt x="397566" y="775253"/>
                  <a:pt x="702366" y="728870"/>
                </a:cubicBezTo>
                <a:cubicBezTo>
                  <a:pt x="1007166" y="682488"/>
                  <a:pt x="1470991" y="775253"/>
                  <a:pt x="1828800" y="954157"/>
                </a:cubicBezTo>
                <a:cubicBezTo>
                  <a:pt x="2186609" y="1133061"/>
                  <a:pt x="2447235" y="1755914"/>
                  <a:pt x="2849218" y="1802296"/>
                </a:cubicBezTo>
                <a:cubicBezTo>
                  <a:pt x="3251201" y="1848678"/>
                  <a:pt x="3814418" y="1532835"/>
                  <a:pt x="4240696" y="1232452"/>
                </a:cubicBezTo>
                <a:cubicBezTo>
                  <a:pt x="4666974" y="932069"/>
                  <a:pt x="5036930" y="466034"/>
                  <a:pt x="5406887" y="0"/>
                </a:cubicBezTo>
              </a:path>
            </a:pathLst>
          </a:cu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2438400" y="415786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81745" y="3939208"/>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25090" y="3965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68435" y="407504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11780" y="434671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15200" y="353171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71850" y="4055172"/>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28505" y="445936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85160" y="4704524"/>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541815" y="493643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470" y="5022576"/>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55125" y="4803920"/>
            <a:ext cx="152400" cy="152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54764" y="413467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m(x)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8" name="Rectangle 17"/>
          <p:cNvSpPr/>
          <p:nvPr/>
        </p:nvSpPr>
        <p:spPr>
          <a:xfrm>
            <a:off x="4419600" y="5711306"/>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x</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19" name="Rectangle 18"/>
          <p:cNvSpPr/>
          <p:nvPr/>
        </p:nvSpPr>
        <p:spPr>
          <a:xfrm>
            <a:off x="2590800" y="35052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0" name="Rectangle 19"/>
          <p:cNvSpPr/>
          <p:nvPr/>
        </p:nvSpPr>
        <p:spPr>
          <a:xfrm>
            <a:off x="3253408" y="3581400"/>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11</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1" name="Rectangle 20"/>
          <p:cNvSpPr/>
          <p:nvPr/>
        </p:nvSpPr>
        <p:spPr>
          <a:xfrm>
            <a:off x="2133600" y="3703984"/>
            <a:ext cx="1219200" cy="738664"/>
          </a:xfrm>
          <a:prstGeom prst="rect">
            <a:avLst/>
          </a:prstGeom>
        </p:spPr>
        <p:txBody>
          <a:bodyPr wrap="square">
            <a:spAutoFit/>
          </a:bodyPr>
          <a:lstStyle/>
          <a:p>
            <a:r>
              <a:rPr lang="en-US" sz="2400" i="1" dirty="0" smtClean="0">
                <a:latin typeface="Cambria Math" pitchFamily="18" charset="0"/>
                <a:ea typeface="Cambria Math" pitchFamily="18" charset="0"/>
                <a:cs typeface="Times New Roman" pitchFamily="18" charset="0"/>
              </a:rPr>
              <a:t>m</a:t>
            </a:r>
            <a:r>
              <a:rPr lang="en-US" sz="2400" i="1" baseline="-25000" dirty="0" smtClean="0">
                <a:latin typeface="Cambria Math" pitchFamily="18" charset="0"/>
                <a:ea typeface="Cambria Math" pitchFamily="18" charset="0"/>
                <a:cs typeface="Times New Roman" pitchFamily="18" charset="0"/>
              </a:rPr>
              <a:t>9</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3" name="Title 1"/>
          <p:cNvSpPr txBox="1">
            <a:spLocks/>
          </p:cNvSpPr>
          <p:nvPr/>
        </p:nvSpPr>
        <p:spPr>
          <a:xfrm>
            <a:off x="0" y="0"/>
            <a:ext cx="8991600" cy="2895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average “localized’</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in the vicinity of </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x</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10</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cxnSp>
        <p:nvCxnSpPr>
          <p:cNvPr id="25" name="Straight Connector 24"/>
          <p:cNvCxnSpPr/>
          <p:nvPr/>
        </p:nvCxnSpPr>
        <p:spPr>
          <a:xfrm rot="5400000">
            <a:off x="2095500" y="5067300"/>
            <a:ext cx="1752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743200" y="5781260"/>
            <a:ext cx="1219200" cy="861774"/>
          </a:xfrm>
          <a:prstGeom prst="rect">
            <a:avLst/>
          </a:prstGeom>
        </p:spPr>
        <p:txBody>
          <a:bodyPr wrap="square">
            <a:spAutoFit/>
          </a:bodyPr>
          <a:lstStyle/>
          <a:p>
            <a:r>
              <a:rPr lang="en-US" sz="3200" i="1" dirty="0" smtClean="0">
                <a:latin typeface="Cambria Math" pitchFamily="18" charset="0"/>
                <a:ea typeface="Cambria Math" pitchFamily="18" charset="0"/>
                <a:cs typeface="Times New Roman" pitchFamily="18" charset="0"/>
              </a:rPr>
              <a:t>x</a:t>
            </a:r>
            <a:r>
              <a:rPr lang="en-US" sz="3200" i="1" baseline="-25000" dirty="0" smtClean="0">
                <a:latin typeface="Cambria Math" pitchFamily="18" charset="0"/>
                <a:ea typeface="Cambria Math" pitchFamily="18" charset="0"/>
                <a:cs typeface="Times New Roman" pitchFamily="18" charset="0"/>
              </a:rPr>
              <a:t>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28" name="Freeform 27"/>
          <p:cNvSpPr/>
          <p:nvPr/>
        </p:nvSpPr>
        <p:spPr>
          <a:xfrm>
            <a:off x="3429000" y="5562600"/>
            <a:ext cx="2517913" cy="662609"/>
          </a:xfrm>
          <a:custGeom>
            <a:avLst/>
            <a:gdLst>
              <a:gd name="connsiteX0" fmla="*/ 0 w 2517913"/>
              <a:gd name="connsiteY0" fmla="*/ 39757 h 662609"/>
              <a:gd name="connsiteX1" fmla="*/ 1378226 w 2517913"/>
              <a:gd name="connsiteY1" fmla="*/ 13252 h 662609"/>
              <a:gd name="connsiteX2" fmla="*/ 1378226 w 2517913"/>
              <a:gd name="connsiteY2" fmla="*/ 119270 h 662609"/>
              <a:gd name="connsiteX3" fmla="*/ 2517913 w 2517913"/>
              <a:gd name="connsiteY3" fmla="*/ 662609 h 662609"/>
            </a:gdLst>
            <a:ahLst/>
            <a:cxnLst>
              <a:cxn ang="0">
                <a:pos x="connsiteX0" y="connsiteY0"/>
              </a:cxn>
              <a:cxn ang="0">
                <a:pos x="connsiteX1" y="connsiteY1"/>
              </a:cxn>
              <a:cxn ang="0">
                <a:pos x="connsiteX2" y="connsiteY2"/>
              </a:cxn>
              <a:cxn ang="0">
                <a:pos x="connsiteX3" y="connsiteY3"/>
              </a:cxn>
            </a:cxnLst>
            <a:rect l="l" t="t" r="r" b="b"/>
            <a:pathLst>
              <a:path w="2517913" h="662609">
                <a:moveTo>
                  <a:pt x="0" y="39757"/>
                </a:moveTo>
                <a:cubicBezTo>
                  <a:pt x="574261" y="19878"/>
                  <a:pt x="1148522" y="0"/>
                  <a:pt x="1378226" y="13252"/>
                </a:cubicBezTo>
                <a:cubicBezTo>
                  <a:pt x="1607930" y="26504"/>
                  <a:pt x="1188278" y="11044"/>
                  <a:pt x="1378226" y="119270"/>
                </a:cubicBezTo>
                <a:cubicBezTo>
                  <a:pt x="1568174" y="227496"/>
                  <a:pt x="2043043" y="445052"/>
                  <a:pt x="2517913" y="66260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itle 1"/>
          <p:cNvSpPr txBox="1">
            <a:spLocks/>
          </p:cNvSpPr>
          <p:nvPr/>
        </p:nvSpPr>
        <p:spPr>
          <a:xfrm>
            <a:off x="5860776" y="5857464"/>
            <a:ext cx="1524000" cy="762000"/>
          </a:xfrm>
          <a:prstGeom prst="rect">
            <a:avLst/>
          </a:prstGeom>
          <a:ln>
            <a:noFill/>
          </a:ln>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weights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solidFill>
                  <a:srgbClr val="FF0000"/>
                </a:solidFill>
                <a:latin typeface="Times New Roman" pitchFamily="18" charset="0"/>
                <a:ea typeface="+mj-ea"/>
                <a:cs typeface="Times New Roman" pitchFamily="18" charset="0"/>
              </a:rPr>
              <a:t>of weighted average</a:t>
            </a:r>
            <a:endParaRPr kumimoji="0" lang="en-US" sz="2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8991600" cy="4953000"/>
          </a:xfrm>
        </p:spPr>
        <p:txBody>
          <a:bodyPr>
            <a:normAutofit/>
          </a:bodyPr>
          <a:lstStyle/>
          <a:p>
            <a:r>
              <a:rPr lang="en-US" dirty="0" smtClean="0">
                <a:latin typeface="Times New Roman" pitchFamily="18" charset="0"/>
                <a:cs typeface="Times New Roman" pitchFamily="18" charset="0"/>
              </a:rPr>
              <a:t>Localized average mean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can’t determine </a:t>
            </a:r>
            <a:r>
              <a:rPr lang="en-US" i="1" dirty="0" smtClean="0">
                <a:latin typeface="Cambria Math" pitchFamily="18" charset="0"/>
                <a:ea typeface="Cambria Math" pitchFamily="18" charset="0"/>
                <a:cs typeface="Times New Roman" pitchFamily="18" charset="0"/>
              </a:rPr>
              <a:t>m(x)</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at</a:t>
            </a:r>
            <a:r>
              <a:rPr lang="en-US" dirty="0" smtClean="0">
                <a:latin typeface="Times New Roman"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x=10</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but can determine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average value of </a:t>
            </a:r>
            <a:r>
              <a:rPr lang="en-US" i="1" dirty="0" smtClean="0">
                <a:latin typeface="Cambria Math" pitchFamily="18" charset="0"/>
                <a:ea typeface="Cambria Math" pitchFamily="18" charset="0"/>
                <a:cs typeface="Times New Roman" pitchFamily="18" charset="0"/>
              </a:rPr>
              <a:t>m(x)</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near</a:t>
            </a:r>
            <a:r>
              <a:rPr lang="en-US" dirty="0" smtClean="0">
                <a:latin typeface="Times New Roman"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x=10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Such a localized average might very well be useful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extBox 6"/>
          <p:cNvSpPr txBox="1"/>
          <p:nvPr/>
        </p:nvSpPr>
        <p:spPr>
          <a:xfrm>
            <a:off x="1828800" y="1394792"/>
            <a:ext cx="6019800"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gravitational accelerations</a:t>
            </a:r>
          </a:p>
          <a:p>
            <a:r>
              <a:rPr lang="en-US" sz="2800" dirty="0" smtClean="0">
                <a:latin typeface="Times New Roman" pitchFamily="18" charset="0"/>
                <a:cs typeface="Times New Roman" pitchFamily="18" charset="0"/>
              </a:rPr>
              <a:t>travel time of seismic waves</a:t>
            </a:r>
            <a:endParaRPr lang="en-US" sz="2800" dirty="0">
              <a:latin typeface="Times New Roman" pitchFamily="18" charset="0"/>
              <a:cs typeface="Times New Roman" pitchFamily="18" charset="0"/>
            </a:endParaRPr>
          </a:p>
        </p:txBody>
      </p:sp>
      <p:sp>
        <p:nvSpPr>
          <p:cNvPr id="12" name="TextBox 11"/>
          <p:cNvSpPr txBox="1"/>
          <p:nvPr/>
        </p:nvSpPr>
        <p:spPr>
          <a:xfrm>
            <a:off x="381000" y="457200"/>
            <a:ext cx="6324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data, </a:t>
            </a:r>
            <a:r>
              <a:rPr lang="en-US" sz="4000" b="1" dirty="0" smtClean="0">
                <a:latin typeface="Cambria Math" pitchFamily="18" charset="0"/>
                <a:ea typeface="Cambria Math" pitchFamily="18" charset="0"/>
                <a:cs typeface="Times New Roman" pitchFamily="18" charset="0"/>
              </a:rPr>
              <a:t>d </a:t>
            </a:r>
            <a:r>
              <a:rPr lang="en-US" sz="4000" dirty="0" smtClean="0">
                <a:latin typeface="Cambria Math" pitchFamily="18" charset="0"/>
                <a:ea typeface="Cambria Math" pitchFamily="18" charset="0"/>
                <a:cs typeface="Times New Roman" pitchFamily="18" charset="0"/>
              </a:rPr>
              <a:t>= [</a:t>
            </a:r>
            <a:r>
              <a:rPr lang="en-US" sz="4000" i="1" dirty="0" smtClean="0">
                <a:latin typeface="Cambria Math" pitchFamily="18" charset="0"/>
                <a:ea typeface="Cambria Math" pitchFamily="18" charset="0"/>
                <a:cs typeface="Times New Roman" pitchFamily="18" charset="0"/>
              </a:rPr>
              <a:t>d</a:t>
            </a:r>
            <a:r>
              <a:rPr lang="en-US" sz="4000" i="1" baseline="-25000" dirty="0" smtClean="0">
                <a:latin typeface="Cambria Math" pitchFamily="18" charset="0"/>
                <a:ea typeface="Cambria Math" pitchFamily="18" charset="0"/>
                <a:cs typeface="Times New Roman" pitchFamily="18" charset="0"/>
              </a:rPr>
              <a:t>1</a:t>
            </a:r>
            <a:r>
              <a:rPr lang="en-US" sz="4000" i="1" dirty="0" smtClean="0">
                <a:latin typeface="Cambria Math" pitchFamily="18" charset="0"/>
                <a:ea typeface="Cambria Math" pitchFamily="18" charset="0"/>
                <a:cs typeface="Times New Roman" pitchFamily="18" charset="0"/>
              </a:rPr>
              <a:t>, d</a:t>
            </a:r>
            <a:r>
              <a:rPr lang="en-US" sz="4000" i="1" baseline="-25000" dirty="0" smtClean="0">
                <a:latin typeface="Cambria Math" pitchFamily="18" charset="0"/>
                <a:ea typeface="Cambria Math" pitchFamily="18" charset="0"/>
                <a:cs typeface="Times New Roman" pitchFamily="18" charset="0"/>
              </a:rPr>
              <a:t>2</a:t>
            </a:r>
            <a:r>
              <a:rPr lang="en-US" sz="4000" i="1" dirty="0" smtClean="0">
                <a:latin typeface="Cambria Math" pitchFamily="18" charset="0"/>
                <a:ea typeface="Cambria Math" pitchFamily="18" charset="0"/>
                <a:cs typeface="Times New Roman" pitchFamily="18" charset="0"/>
              </a:rPr>
              <a:t>, … </a:t>
            </a:r>
            <a:r>
              <a:rPr lang="en-US" sz="4000" i="1" dirty="0" err="1" smtClean="0">
                <a:latin typeface="Cambria Math" pitchFamily="18" charset="0"/>
                <a:ea typeface="Cambria Math" pitchFamily="18" charset="0"/>
                <a:cs typeface="Times New Roman" pitchFamily="18" charset="0"/>
              </a:rPr>
              <a:t>d</a:t>
            </a:r>
            <a:r>
              <a:rPr lang="en-US" sz="4000" i="1" baseline="-25000" dirty="0" err="1" smtClean="0">
                <a:latin typeface="Cambria Math" pitchFamily="18" charset="0"/>
                <a:ea typeface="Cambria Math" pitchFamily="18" charset="0"/>
                <a:cs typeface="Times New Roman" pitchFamily="18" charset="0"/>
              </a:rPr>
              <a:t>N</a:t>
            </a:r>
            <a:r>
              <a:rPr lang="en-US" sz="4000" dirty="0" smtClean="0">
                <a:latin typeface="Cambria Math" pitchFamily="18" charset="0"/>
                <a:ea typeface="Cambria Math" pitchFamily="18" charset="0"/>
                <a:cs typeface="Times New Roman" pitchFamily="18" charset="0"/>
              </a:rPr>
              <a:t>]</a:t>
            </a:r>
            <a:r>
              <a:rPr lang="en-US" sz="4000" baseline="30000" dirty="0" smtClean="0">
                <a:latin typeface="Cambria Math" pitchFamily="18" charset="0"/>
                <a:ea typeface="Cambria Math" pitchFamily="18" charset="0"/>
                <a:cs typeface="Times New Roman" pitchFamily="18" charset="0"/>
              </a:rPr>
              <a:t>T</a:t>
            </a:r>
            <a:r>
              <a:rPr lang="en-US" sz="4000" dirty="0" smtClean="0">
                <a:latin typeface="Cambria Math" pitchFamily="18" charset="0"/>
                <a:ea typeface="Cambria Math" pitchFamily="18" charset="0"/>
                <a:cs typeface="Times New Roman" pitchFamily="18" charset="0"/>
              </a:rPr>
              <a:t> </a:t>
            </a:r>
            <a:endParaRPr lang="en-US" sz="4000" baseline="30000" dirty="0">
              <a:latin typeface="Cambria Math" pitchFamily="18" charset="0"/>
              <a:ea typeface="Cambria Math" pitchFamily="18" charset="0"/>
              <a:cs typeface="Times New Roman" pitchFamily="18" charset="0"/>
            </a:endParaRPr>
          </a:p>
        </p:txBody>
      </p:sp>
      <p:sp>
        <p:nvSpPr>
          <p:cNvPr id="20" name="TextBox 19"/>
          <p:cNvSpPr txBox="1"/>
          <p:nvPr/>
        </p:nvSpPr>
        <p:spPr>
          <a:xfrm>
            <a:off x="381000" y="2806388"/>
            <a:ext cx="8610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model parameters, </a:t>
            </a:r>
            <a:r>
              <a:rPr lang="en-US" sz="4000" b="1" dirty="0" err="1" smtClean="0">
                <a:latin typeface="Cambria Math" pitchFamily="18" charset="0"/>
                <a:ea typeface="Cambria Math" pitchFamily="18" charset="0"/>
                <a:cs typeface="Times New Roman" pitchFamily="18" charset="0"/>
              </a:rPr>
              <a:t>m</a:t>
            </a:r>
            <a:r>
              <a:rPr lang="en-US" sz="4000" dirty="0" smtClean="0">
                <a:latin typeface="Cambria Math" pitchFamily="18" charset="0"/>
                <a:ea typeface="Cambria Math" pitchFamily="18" charset="0"/>
                <a:cs typeface="Times New Roman" pitchFamily="18" charset="0"/>
              </a:rPr>
              <a:t>=[</a:t>
            </a:r>
            <a:r>
              <a:rPr lang="en-US" sz="4000" i="1" dirty="0" smtClean="0">
                <a:latin typeface="Cambria Math" pitchFamily="18" charset="0"/>
                <a:ea typeface="Cambria Math" pitchFamily="18" charset="0"/>
                <a:cs typeface="Times New Roman" pitchFamily="18" charset="0"/>
              </a:rPr>
              <a:t>m</a:t>
            </a:r>
            <a:r>
              <a:rPr lang="en-US" sz="4000" i="1" baseline="-25000" dirty="0" smtClean="0">
                <a:latin typeface="Cambria Math" pitchFamily="18" charset="0"/>
                <a:ea typeface="Cambria Math" pitchFamily="18" charset="0"/>
                <a:cs typeface="Times New Roman" pitchFamily="18" charset="0"/>
              </a:rPr>
              <a:t>1</a:t>
            </a:r>
            <a:r>
              <a:rPr lang="en-US" sz="4000" i="1" dirty="0" smtClean="0">
                <a:latin typeface="Cambria Math" pitchFamily="18" charset="0"/>
                <a:ea typeface="Cambria Math" pitchFamily="18" charset="0"/>
                <a:cs typeface="Times New Roman" pitchFamily="18" charset="0"/>
              </a:rPr>
              <a:t>, m</a:t>
            </a:r>
            <a:r>
              <a:rPr lang="en-US" sz="4000" i="1" baseline="-25000" dirty="0" smtClean="0">
                <a:latin typeface="Cambria Math" pitchFamily="18" charset="0"/>
                <a:ea typeface="Cambria Math" pitchFamily="18" charset="0"/>
                <a:cs typeface="Times New Roman" pitchFamily="18" charset="0"/>
              </a:rPr>
              <a:t>2</a:t>
            </a:r>
            <a:r>
              <a:rPr lang="en-US" sz="4000" i="1" dirty="0" smtClean="0">
                <a:latin typeface="Cambria Math" pitchFamily="18" charset="0"/>
                <a:ea typeface="Cambria Math" pitchFamily="18" charset="0"/>
                <a:cs typeface="Times New Roman" pitchFamily="18" charset="0"/>
              </a:rPr>
              <a:t>, … </a:t>
            </a:r>
            <a:r>
              <a:rPr lang="en-US" sz="4000" i="1" dirty="0" err="1" smtClean="0">
                <a:latin typeface="Cambria Math" pitchFamily="18" charset="0"/>
                <a:ea typeface="Cambria Math" pitchFamily="18" charset="0"/>
                <a:cs typeface="Times New Roman" pitchFamily="18" charset="0"/>
              </a:rPr>
              <a:t>m</a:t>
            </a:r>
            <a:r>
              <a:rPr lang="en-US" sz="4000" i="1" baseline="-25000" dirty="0" err="1" smtClean="0">
                <a:latin typeface="Cambria Math" pitchFamily="18" charset="0"/>
                <a:ea typeface="Cambria Math" pitchFamily="18" charset="0"/>
                <a:cs typeface="Times New Roman" pitchFamily="18" charset="0"/>
              </a:rPr>
              <a:t>M</a:t>
            </a:r>
            <a:r>
              <a:rPr lang="en-US" sz="4000" dirty="0" err="1" smtClean="0">
                <a:latin typeface="Cambria Math" pitchFamily="18" charset="0"/>
                <a:ea typeface="Cambria Math" pitchFamily="18" charset="0"/>
                <a:cs typeface="Times New Roman" pitchFamily="18" charset="0"/>
              </a:rPr>
              <a:t>]</a:t>
            </a:r>
            <a:r>
              <a:rPr lang="en-US" sz="4000" baseline="30000" dirty="0" err="1" smtClean="0">
                <a:latin typeface="Cambria Math" pitchFamily="18" charset="0"/>
                <a:ea typeface="Cambria Math" pitchFamily="18" charset="0"/>
                <a:cs typeface="Times New Roman" pitchFamily="18" charset="0"/>
              </a:rPr>
              <a:t>T</a:t>
            </a:r>
            <a:r>
              <a:rPr lang="en-US" sz="4000" dirty="0" smtClean="0">
                <a:latin typeface="Cambria Math" pitchFamily="18" charset="0"/>
                <a:ea typeface="Cambria Math" pitchFamily="18" charset="0"/>
                <a:cs typeface="Times New Roman" pitchFamily="18" charset="0"/>
              </a:rPr>
              <a:t> </a:t>
            </a:r>
            <a:endParaRPr lang="en-US" sz="4000" baseline="30000" dirty="0">
              <a:latin typeface="Cambria Math" pitchFamily="18" charset="0"/>
              <a:ea typeface="Cambria Math" pitchFamily="18" charset="0"/>
              <a:cs typeface="Times New Roman" pitchFamily="18" charset="0"/>
            </a:endParaRPr>
          </a:p>
        </p:txBody>
      </p:sp>
      <p:sp>
        <p:nvSpPr>
          <p:cNvPr id="22" name="TextBox 21"/>
          <p:cNvSpPr txBox="1"/>
          <p:nvPr/>
        </p:nvSpPr>
        <p:spPr>
          <a:xfrm>
            <a:off x="381000" y="5016188"/>
            <a:ext cx="86106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quantitative model (or </a:t>
            </a:r>
            <a:r>
              <a:rPr lang="en-US" sz="4000" i="1" dirty="0" smtClean="0">
                <a:latin typeface="Times New Roman" pitchFamily="18" charset="0"/>
                <a:cs typeface="Times New Roman" pitchFamily="18" charset="0"/>
              </a:rPr>
              <a:t>theory</a:t>
            </a:r>
            <a:r>
              <a:rPr lang="en-US" sz="4000" dirty="0" smtClean="0">
                <a:latin typeface="Times New Roman" pitchFamily="18" charset="0"/>
                <a:cs typeface="Times New Roman" pitchFamily="18" charset="0"/>
              </a:rPr>
              <a:t>)</a:t>
            </a:r>
            <a:endParaRPr lang="en-US" sz="4000" baseline="30000" dirty="0">
              <a:latin typeface="Cambria Math" pitchFamily="18" charset="0"/>
              <a:ea typeface="Cambria Math" pitchFamily="18" charset="0"/>
              <a:cs typeface="Times New Roman" pitchFamily="18" charset="0"/>
            </a:endParaRPr>
          </a:p>
        </p:txBody>
      </p:sp>
      <p:sp>
        <p:nvSpPr>
          <p:cNvPr id="8" name="TextBox 7"/>
          <p:cNvSpPr txBox="1"/>
          <p:nvPr/>
        </p:nvSpPr>
        <p:spPr>
          <a:xfrm>
            <a:off x="1828800" y="3505200"/>
            <a:ext cx="6019800"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density</a:t>
            </a:r>
          </a:p>
          <a:p>
            <a:r>
              <a:rPr lang="en-US" sz="2800" dirty="0" smtClean="0">
                <a:latin typeface="Times New Roman" pitchFamily="18" charset="0"/>
                <a:cs typeface="Times New Roman" pitchFamily="18" charset="0"/>
              </a:rPr>
              <a:t>seismic velocity</a:t>
            </a:r>
            <a:endParaRPr lang="en-US" sz="2800" dirty="0">
              <a:latin typeface="Times New Roman" pitchFamily="18" charset="0"/>
              <a:cs typeface="Times New Roman" pitchFamily="18" charset="0"/>
            </a:endParaRPr>
          </a:p>
        </p:txBody>
      </p:sp>
      <p:sp>
        <p:nvSpPr>
          <p:cNvPr id="9" name="TextBox 8"/>
          <p:cNvSpPr txBox="1"/>
          <p:nvPr/>
        </p:nvSpPr>
        <p:spPr>
          <a:xfrm>
            <a:off x="1828800" y="5638800"/>
            <a:ext cx="6019800"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Newton’s law of gravity</a:t>
            </a:r>
          </a:p>
          <a:p>
            <a:r>
              <a:rPr lang="en-US" sz="2800" dirty="0" smtClean="0">
                <a:latin typeface="Times New Roman" pitchFamily="18" charset="0"/>
                <a:cs typeface="Times New Roman" pitchFamily="18" charset="0"/>
              </a:rPr>
              <a:t>seismic wave equation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3352800" y="9144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41148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29000" y="1600200"/>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8" name="TextBox 7"/>
          <p:cNvSpPr txBox="1"/>
          <p:nvPr/>
        </p:nvSpPr>
        <p:spPr>
          <a:xfrm>
            <a:off x="3505200" y="4876801"/>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11" name="TextBox 10"/>
          <p:cNvSpPr txBox="1"/>
          <p:nvPr/>
        </p:nvSpPr>
        <p:spPr>
          <a:xfrm>
            <a:off x="838200" y="1524000"/>
            <a:ext cx="11430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est</a:t>
            </a:r>
            <a:endParaRPr lang="en-US" sz="4000" baseline="30000" dirty="0">
              <a:latin typeface="Cambria Math" pitchFamily="18" charset="0"/>
              <a:ea typeface="Cambria Math" pitchFamily="18" charset="0"/>
              <a:cs typeface="Times New Roman" pitchFamily="18" charset="0"/>
            </a:endParaRPr>
          </a:p>
        </p:txBody>
      </p:sp>
      <p:sp>
        <p:nvSpPr>
          <p:cNvPr id="12" name="TextBox 11"/>
          <p:cNvSpPr txBox="1"/>
          <p:nvPr/>
        </p:nvSpPr>
        <p:spPr>
          <a:xfrm>
            <a:off x="6477000" y="1524000"/>
            <a:ext cx="19050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d</a:t>
            </a:r>
            <a:r>
              <a:rPr lang="en-US" sz="4000" baseline="30000" dirty="0" err="1" smtClean="0">
                <a:latin typeface="Cambria Math" pitchFamily="18" charset="0"/>
                <a:ea typeface="Cambria Math" pitchFamily="18" charset="0"/>
                <a:cs typeface="Times New Roman" pitchFamily="18" charset="0"/>
              </a:rPr>
              <a:t>pre</a:t>
            </a:r>
            <a:endParaRPr lang="en-US" sz="4000" baseline="30000" dirty="0">
              <a:latin typeface="Cambria Math" pitchFamily="18" charset="0"/>
              <a:ea typeface="Cambria Math" pitchFamily="18" charset="0"/>
              <a:cs typeface="Times New Roman" pitchFamily="18" charset="0"/>
            </a:endParaRPr>
          </a:p>
        </p:txBody>
      </p:sp>
      <p:sp>
        <p:nvSpPr>
          <p:cNvPr id="13" name="Right Arrow 12"/>
          <p:cNvSpPr/>
          <p:nvPr/>
        </p:nvSpPr>
        <p:spPr>
          <a:xfrm>
            <a:off x="27432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8674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2000" y="4724400"/>
            <a:ext cx="14478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est</a:t>
            </a:r>
            <a:endParaRPr lang="en-US" sz="4000" baseline="30000" dirty="0">
              <a:latin typeface="Cambria Math" pitchFamily="18" charset="0"/>
              <a:ea typeface="Cambria Math" pitchFamily="18" charset="0"/>
              <a:cs typeface="Times New Roman" pitchFamily="18" charset="0"/>
            </a:endParaRPr>
          </a:p>
        </p:txBody>
      </p:sp>
      <p:sp>
        <p:nvSpPr>
          <p:cNvPr id="16" name="TextBox 15"/>
          <p:cNvSpPr txBox="1"/>
          <p:nvPr/>
        </p:nvSpPr>
        <p:spPr>
          <a:xfrm>
            <a:off x="6506816" y="4684644"/>
            <a:ext cx="1089992" cy="707886"/>
          </a:xfrm>
          <a:prstGeom prst="rect">
            <a:avLst/>
          </a:prstGeom>
          <a:noFill/>
        </p:spPr>
        <p:txBody>
          <a:bodyPr wrap="square" rtlCol="0">
            <a:spAutoFit/>
          </a:bodyPr>
          <a:lstStyle/>
          <a:p>
            <a:r>
              <a:rPr lang="en-US" sz="4000" b="1" dirty="0" smtClean="0">
                <a:latin typeface="Cambria Math" pitchFamily="18" charset="0"/>
                <a:ea typeface="Cambria Math" pitchFamily="18" charset="0"/>
                <a:cs typeface="Times New Roman" pitchFamily="18" charset="0"/>
              </a:rPr>
              <a:t>d</a:t>
            </a:r>
            <a:r>
              <a:rPr lang="en-US" sz="4000" baseline="30000" dirty="0" smtClean="0">
                <a:latin typeface="Cambria Math" pitchFamily="18" charset="0"/>
                <a:ea typeface="Cambria Math" pitchFamily="18" charset="0"/>
                <a:cs typeface="Times New Roman" pitchFamily="18" charset="0"/>
              </a:rPr>
              <a:t>obs</a:t>
            </a:r>
            <a:endParaRPr lang="en-US" sz="4000" baseline="30000" dirty="0">
              <a:latin typeface="Cambria Math" pitchFamily="18" charset="0"/>
              <a:ea typeface="Cambria Math" pitchFamily="18" charset="0"/>
              <a:cs typeface="Times New Roman" pitchFamily="18" charset="0"/>
            </a:endParaRPr>
          </a:p>
        </p:txBody>
      </p:sp>
      <p:sp>
        <p:nvSpPr>
          <p:cNvPr id="17" name="Right Arrow 16"/>
          <p:cNvSpPr/>
          <p:nvPr/>
        </p:nvSpPr>
        <p:spPr>
          <a:xfrm flipH="1">
            <a:off x="27432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flipH="1">
            <a:off x="58674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05000" y="152400"/>
            <a:ext cx="5105400" cy="707886"/>
          </a:xfrm>
          <a:prstGeom prst="rect">
            <a:avLst/>
          </a:prstGeom>
          <a:noFill/>
        </p:spPr>
        <p:txBody>
          <a:bodyPr wrap="square" rtlCol="0">
            <a:spAutoFit/>
          </a:bodyPr>
          <a:lstStyle/>
          <a:p>
            <a:pPr algn="ctr"/>
            <a:r>
              <a:rPr lang="en-US" sz="4000" dirty="0" smtClean="0">
                <a:latin typeface="Times New Roman" pitchFamily="18" charset="0"/>
                <a:cs typeface="Times New Roman" pitchFamily="18" charset="0"/>
              </a:rPr>
              <a:t>Forward Theory</a:t>
            </a:r>
            <a:endParaRPr lang="en-US" sz="4000" dirty="0">
              <a:latin typeface="Times New Roman" pitchFamily="18" charset="0"/>
              <a:cs typeface="Times New Roman" pitchFamily="18" charset="0"/>
            </a:endParaRPr>
          </a:p>
        </p:txBody>
      </p:sp>
      <p:sp>
        <p:nvSpPr>
          <p:cNvPr id="20" name="TextBox 19"/>
          <p:cNvSpPr txBox="1"/>
          <p:nvPr/>
        </p:nvSpPr>
        <p:spPr>
          <a:xfrm>
            <a:off x="1905000" y="3330714"/>
            <a:ext cx="5105400" cy="707886"/>
          </a:xfrm>
          <a:prstGeom prst="rect">
            <a:avLst/>
          </a:prstGeom>
          <a:noFill/>
        </p:spPr>
        <p:txBody>
          <a:bodyPr wrap="square" rtlCol="0">
            <a:spAutoFit/>
          </a:bodyPr>
          <a:lstStyle/>
          <a:p>
            <a:pPr algn="ctr"/>
            <a:r>
              <a:rPr lang="en-US" sz="4000" dirty="0" smtClean="0">
                <a:latin typeface="Times New Roman" pitchFamily="18" charset="0"/>
                <a:cs typeface="Times New Roman" pitchFamily="18" charset="0"/>
              </a:rPr>
              <a:t>Inverse Theory</a:t>
            </a:r>
            <a:endParaRPr lang="en-US" sz="4000" dirty="0">
              <a:latin typeface="Times New Roman" pitchFamily="18" charset="0"/>
              <a:cs typeface="Times New Roman" pitchFamily="18" charset="0"/>
            </a:endParaRPr>
          </a:p>
        </p:txBody>
      </p:sp>
      <p:sp>
        <p:nvSpPr>
          <p:cNvPr id="21" name="TextBox 20"/>
          <p:cNvSpPr txBox="1"/>
          <p:nvPr/>
        </p:nvSpPr>
        <p:spPr>
          <a:xfrm>
            <a:off x="152400" y="2133600"/>
            <a:ext cx="2286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estimates</a:t>
            </a:r>
            <a:endParaRPr lang="en-US" sz="3200" dirty="0">
              <a:latin typeface="Times New Roman" pitchFamily="18" charset="0"/>
              <a:cs typeface="Times New Roman" pitchFamily="18" charset="0"/>
            </a:endParaRPr>
          </a:p>
        </p:txBody>
      </p:sp>
      <p:sp>
        <p:nvSpPr>
          <p:cNvPr id="22" name="TextBox 21"/>
          <p:cNvSpPr txBox="1"/>
          <p:nvPr/>
        </p:nvSpPr>
        <p:spPr>
          <a:xfrm>
            <a:off x="6019800" y="2133600"/>
            <a:ext cx="2286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predictions</a:t>
            </a:r>
            <a:endParaRPr lang="en-US" sz="3200" dirty="0">
              <a:latin typeface="Times New Roman" pitchFamily="18" charset="0"/>
              <a:cs typeface="Times New Roman" pitchFamily="18" charset="0"/>
            </a:endParaRPr>
          </a:p>
        </p:txBody>
      </p:sp>
      <p:sp>
        <p:nvSpPr>
          <p:cNvPr id="23" name="TextBox 22"/>
          <p:cNvSpPr txBox="1"/>
          <p:nvPr/>
        </p:nvSpPr>
        <p:spPr>
          <a:xfrm>
            <a:off x="6172200" y="5282625"/>
            <a:ext cx="2286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observations</a:t>
            </a:r>
            <a:endParaRPr lang="en-US" sz="3200" dirty="0">
              <a:latin typeface="Times New Roman" pitchFamily="18" charset="0"/>
              <a:cs typeface="Times New Roman" pitchFamily="18" charset="0"/>
            </a:endParaRPr>
          </a:p>
        </p:txBody>
      </p:sp>
      <p:sp>
        <p:nvSpPr>
          <p:cNvPr id="24" name="TextBox 23"/>
          <p:cNvSpPr txBox="1"/>
          <p:nvPr/>
        </p:nvSpPr>
        <p:spPr>
          <a:xfrm>
            <a:off x="152400" y="5257800"/>
            <a:ext cx="2286000"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estimates</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3352800" y="9144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4114800"/>
            <a:ext cx="2286000" cy="182880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29000" y="1600200"/>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8" name="TextBox 7"/>
          <p:cNvSpPr txBox="1"/>
          <p:nvPr/>
        </p:nvSpPr>
        <p:spPr>
          <a:xfrm>
            <a:off x="3505200" y="4876801"/>
            <a:ext cx="2057400" cy="380999"/>
          </a:xfrm>
          <a:prstGeom prst="rect">
            <a:avLst/>
          </a:prstGeom>
          <a:noFill/>
        </p:spPr>
        <p:txBody>
          <a:bodyPr wrap="square" rtlCol="0">
            <a:spAutoFit/>
          </a:bodyPr>
          <a:lstStyle/>
          <a:p>
            <a:r>
              <a:rPr lang="en-US" dirty="0" smtClean="0">
                <a:latin typeface="Times New Roman" pitchFamily="18" charset="0"/>
                <a:cs typeface="Times New Roman" pitchFamily="18" charset="0"/>
              </a:rPr>
              <a:t>Quantitative Model</a:t>
            </a:r>
            <a:endParaRPr lang="en-US" dirty="0">
              <a:latin typeface="Times New Roman" pitchFamily="18" charset="0"/>
              <a:cs typeface="Times New Roman" pitchFamily="18" charset="0"/>
            </a:endParaRPr>
          </a:p>
        </p:txBody>
      </p:sp>
      <p:sp>
        <p:nvSpPr>
          <p:cNvPr id="11" name="TextBox 10"/>
          <p:cNvSpPr txBox="1"/>
          <p:nvPr/>
        </p:nvSpPr>
        <p:spPr>
          <a:xfrm>
            <a:off x="914400" y="1524000"/>
            <a:ext cx="12954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true</a:t>
            </a:r>
            <a:endParaRPr lang="en-US" sz="4000" baseline="30000" dirty="0">
              <a:latin typeface="Cambria Math" pitchFamily="18" charset="0"/>
              <a:ea typeface="Cambria Math" pitchFamily="18" charset="0"/>
              <a:cs typeface="Times New Roman" pitchFamily="18" charset="0"/>
            </a:endParaRPr>
          </a:p>
        </p:txBody>
      </p:sp>
      <p:sp>
        <p:nvSpPr>
          <p:cNvPr id="12" name="TextBox 11"/>
          <p:cNvSpPr txBox="1"/>
          <p:nvPr/>
        </p:nvSpPr>
        <p:spPr>
          <a:xfrm>
            <a:off x="6477000" y="1524000"/>
            <a:ext cx="19050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d</a:t>
            </a:r>
            <a:r>
              <a:rPr lang="en-US" sz="4000" baseline="30000" dirty="0" err="1" smtClean="0">
                <a:latin typeface="Cambria Math" pitchFamily="18" charset="0"/>
                <a:ea typeface="Cambria Math" pitchFamily="18" charset="0"/>
                <a:cs typeface="Times New Roman" pitchFamily="18" charset="0"/>
              </a:rPr>
              <a:t>pre</a:t>
            </a:r>
            <a:endParaRPr lang="en-US" sz="4000" baseline="30000" dirty="0">
              <a:latin typeface="Cambria Math" pitchFamily="18" charset="0"/>
              <a:ea typeface="Cambria Math" pitchFamily="18" charset="0"/>
              <a:cs typeface="Times New Roman" pitchFamily="18" charset="0"/>
            </a:endParaRPr>
          </a:p>
        </p:txBody>
      </p:sp>
      <p:sp>
        <p:nvSpPr>
          <p:cNvPr id="13" name="Right Arrow 12"/>
          <p:cNvSpPr/>
          <p:nvPr/>
        </p:nvSpPr>
        <p:spPr>
          <a:xfrm>
            <a:off x="27432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867400" y="13716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453808" y="4777408"/>
            <a:ext cx="1905000" cy="707886"/>
          </a:xfrm>
          <a:prstGeom prst="rect">
            <a:avLst/>
          </a:prstGeom>
          <a:noFill/>
        </p:spPr>
        <p:txBody>
          <a:bodyPr wrap="square" rtlCol="0">
            <a:spAutoFit/>
          </a:bodyPr>
          <a:lstStyle/>
          <a:p>
            <a:r>
              <a:rPr lang="en-US" sz="4000" b="1" dirty="0" smtClean="0">
                <a:latin typeface="Cambria Math" pitchFamily="18" charset="0"/>
                <a:ea typeface="Cambria Math" pitchFamily="18" charset="0"/>
                <a:cs typeface="Times New Roman" pitchFamily="18" charset="0"/>
              </a:rPr>
              <a:t>d</a:t>
            </a:r>
            <a:r>
              <a:rPr lang="en-US" sz="4000" baseline="30000" dirty="0" smtClean="0">
                <a:latin typeface="Cambria Math" pitchFamily="18" charset="0"/>
                <a:ea typeface="Cambria Math" pitchFamily="18" charset="0"/>
                <a:cs typeface="Times New Roman" pitchFamily="18" charset="0"/>
              </a:rPr>
              <a:t>obs</a:t>
            </a:r>
            <a:endParaRPr lang="en-US" sz="4000" baseline="30000" dirty="0">
              <a:latin typeface="Cambria Math" pitchFamily="18" charset="0"/>
              <a:ea typeface="Cambria Math" pitchFamily="18" charset="0"/>
              <a:cs typeface="Times New Roman" pitchFamily="18" charset="0"/>
            </a:endParaRPr>
          </a:p>
        </p:txBody>
      </p:sp>
      <p:sp>
        <p:nvSpPr>
          <p:cNvPr id="17" name="Right Arrow 16"/>
          <p:cNvSpPr/>
          <p:nvPr/>
        </p:nvSpPr>
        <p:spPr>
          <a:xfrm flipH="1">
            <a:off x="27432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flipH="1">
            <a:off x="5867400" y="4572000"/>
            <a:ext cx="304800" cy="990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48400" y="12954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48400" y="4495800"/>
            <a:ext cx="1981200" cy="1219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943600" y="2870537"/>
            <a:ext cx="1143000" cy="1015663"/>
          </a:xfrm>
          <a:prstGeom prst="rect">
            <a:avLst/>
          </a:prstGeom>
          <a:noFill/>
        </p:spPr>
        <p:txBody>
          <a:bodyPr wrap="square" rtlCol="0">
            <a:spAutoFit/>
          </a:bodyPr>
          <a:lstStyle/>
          <a:p>
            <a:r>
              <a:rPr lang="en-US" sz="6000" dirty="0" smtClean="0">
                <a:solidFill>
                  <a:srgbClr val="FF0000"/>
                </a:solidFill>
                <a:latin typeface="Cambria Math" pitchFamily="18" charset="0"/>
                <a:ea typeface="Cambria Math" pitchFamily="18" charset="0"/>
                <a:cs typeface="Times New Roman"/>
              </a:rPr>
              <a:t>≠</a:t>
            </a:r>
            <a:endParaRPr lang="en-US" sz="6000" dirty="0">
              <a:solidFill>
                <a:srgbClr val="FF0000"/>
              </a:solidFill>
              <a:latin typeface="Cambria Math" pitchFamily="18" charset="0"/>
              <a:ea typeface="Cambria Math" pitchFamily="18" charset="0"/>
              <a:cs typeface="Times New Roman" pitchFamily="18" charset="0"/>
            </a:endParaRPr>
          </a:p>
        </p:txBody>
      </p:sp>
      <p:sp>
        <p:nvSpPr>
          <p:cNvPr id="22" name="TextBox 21"/>
          <p:cNvSpPr txBox="1"/>
          <p:nvPr/>
        </p:nvSpPr>
        <p:spPr>
          <a:xfrm>
            <a:off x="914400" y="4778514"/>
            <a:ext cx="1295400" cy="707886"/>
          </a:xfrm>
          <a:prstGeom prst="rect">
            <a:avLst/>
          </a:prstGeom>
          <a:noFill/>
        </p:spPr>
        <p:txBody>
          <a:bodyPr wrap="square" rtlCol="0">
            <a:spAutoFit/>
          </a:bodyPr>
          <a:lstStyle/>
          <a:p>
            <a:r>
              <a:rPr lang="en-US" sz="4000" b="1" dirty="0" err="1" smtClean="0">
                <a:latin typeface="Cambria Math" pitchFamily="18" charset="0"/>
                <a:ea typeface="Cambria Math" pitchFamily="18" charset="0"/>
                <a:cs typeface="Times New Roman" pitchFamily="18" charset="0"/>
              </a:rPr>
              <a:t>m</a:t>
            </a:r>
            <a:r>
              <a:rPr lang="en-US" sz="4000" baseline="30000" dirty="0" err="1" smtClean="0">
                <a:latin typeface="Cambria Math" pitchFamily="18" charset="0"/>
                <a:ea typeface="Cambria Math" pitchFamily="18" charset="0"/>
                <a:cs typeface="Times New Roman" pitchFamily="18" charset="0"/>
              </a:rPr>
              <a:t>est</a:t>
            </a:r>
            <a:endParaRPr lang="en-US" sz="4000" baseline="30000" dirty="0">
              <a:latin typeface="Cambria Math" pitchFamily="18" charset="0"/>
              <a:ea typeface="Cambria Math" pitchFamily="18" charset="0"/>
              <a:cs typeface="Times New Roman" pitchFamily="18" charset="0"/>
            </a:endParaRPr>
          </a:p>
        </p:txBody>
      </p:sp>
      <p:sp>
        <p:nvSpPr>
          <p:cNvPr id="23" name="TextBox 22"/>
          <p:cNvSpPr txBox="1"/>
          <p:nvPr/>
        </p:nvSpPr>
        <p:spPr>
          <a:xfrm>
            <a:off x="6629400" y="2667000"/>
            <a:ext cx="2362200" cy="1384995"/>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due to observational error</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1611</TotalTime>
  <Words>4117</Words>
  <Application>Microsoft Office PowerPoint</Application>
  <PresentationFormat>On-screen Show (4:3)</PresentationFormat>
  <Paragraphs>529</Paragraphs>
  <Slides>62</Slides>
  <Notes>57</Notes>
  <HiddenSlides>0</HiddenSlides>
  <MMClips>0</MMClips>
  <ScaleCrop>false</ScaleCrop>
  <HeadingPairs>
    <vt:vector size="4" baseType="variant">
      <vt:variant>
        <vt:lpstr>Design Template</vt:lpstr>
      </vt:variant>
      <vt:variant>
        <vt:i4>1</vt:i4>
      </vt:variant>
      <vt:variant>
        <vt:lpstr>Slide Titles</vt:lpstr>
      </vt:variant>
      <vt:variant>
        <vt:i4>62</vt:i4>
      </vt:variant>
    </vt:vector>
  </HeadingPairs>
  <TitlesOfParts>
    <vt:vector size="63" baseType="lpstr">
      <vt:lpstr>Office Theme</vt:lpstr>
      <vt:lpstr>Lecture 1  Describing Inverse Problems</vt:lpstr>
      <vt:lpstr>Syllabus</vt:lpstr>
      <vt:lpstr>Purpose of the Lecture</vt:lpstr>
      <vt:lpstr>Part 1  Lingo for discussing the relationship between observations and the things that we want to learn from them</vt:lpstr>
      <vt:lpstr>three important definitions</vt:lpstr>
      <vt:lpstr>Slide 6</vt:lpstr>
      <vt:lpstr>Slide 7</vt:lpstr>
      <vt:lpstr>Slide 8</vt:lpstr>
      <vt:lpstr>Slide 9</vt:lpstr>
      <vt:lpstr>Slide 10</vt:lpstr>
      <vt:lpstr>Slide 11</vt:lpstr>
      <vt:lpstr>Part 2   types of quantitative models (or theories)</vt:lpstr>
      <vt:lpstr>A. Implicit Theory</vt:lpstr>
      <vt:lpstr>Example</vt:lpstr>
      <vt:lpstr>Slide 15</vt:lpstr>
      <vt:lpstr>note</vt:lpstr>
      <vt:lpstr>B. Explicit Theory</vt:lpstr>
      <vt:lpstr>Example</vt:lpstr>
      <vt:lpstr>Slide 19</vt:lpstr>
      <vt:lpstr>C. Linear Explicit Theory</vt:lpstr>
      <vt:lpstr>C. Linear Explicit Theory</vt:lpstr>
      <vt:lpstr>Example</vt:lpstr>
      <vt:lpstr>Slide 23</vt:lpstr>
      <vt:lpstr>D. Linear Implicit Theory</vt:lpstr>
      <vt:lpstr>in all these examples m is discrete</vt:lpstr>
      <vt:lpstr>as a discrete vector m</vt:lpstr>
      <vt:lpstr>Part 3  Some Examples</vt:lpstr>
      <vt:lpstr>Slide 28</vt:lpstr>
      <vt:lpstr>Slide 29</vt:lpstr>
      <vt:lpstr>matrix formulation</vt:lpstr>
      <vt:lpstr>Slide 31</vt:lpstr>
      <vt:lpstr>Slide 32</vt:lpstr>
      <vt:lpstr>matrix formulation</vt:lpstr>
      <vt:lpstr>straight line</vt:lpstr>
      <vt:lpstr>in MatLab</vt:lpstr>
      <vt:lpstr>Slide 36</vt:lpstr>
      <vt:lpstr>collect data along rows and columns</vt:lpstr>
      <vt:lpstr>matrix formulation</vt:lpstr>
      <vt:lpstr>In MatLab</vt:lpstr>
      <vt:lpstr>Slide 40</vt:lpstr>
      <vt:lpstr>theory</vt:lpstr>
      <vt:lpstr>Slide 42</vt:lpstr>
      <vt:lpstr>Slide 43</vt:lpstr>
      <vt:lpstr>Slide 44</vt:lpstr>
      <vt:lpstr>Slide 45</vt:lpstr>
      <vt:lpstr>note that G is huge 106⨉106 but it is sparse (mostly zero)  since a beam passes through only a tiny fraction of the total number of pixels</vt:lpstr>
      <vt:lpstr>in MatLab</vt:lpstr>
      <vt:lpstr>Slide 48</vt:lpstr>
      <vt:lpstr>single spectral peak</vt:lpstr>
      <vt:lpstr>q spectral peaks</vt:lpstr>
      <vt:lpstr>Slide 51</vt:lpstr>
      <vt:lpstr>Part 4  What kind of solution are we looking for ?</vt:lpstr>
      <vt:lpstr>A:  Estimate of model parameters  meaning numerical values   m1 = 10.5 m2 = 7.2</vt:lpstr>
      <vt:lpstr>But we really need confidence limits, too</vt:lpstr>
      <vt:lpstr>B:  probability density functions</vt:lpstr>
      <vt:lpstr>Slide 56</vt:lpstr>
      <vt:lpstr>C:  localized averages</vt:lpstr>
      <vt:lpstr>Is this useful?  Do we care about A = 0.2m9 + 0.6m10 + 0.2m11 ?  Maybe …  </vt:lpstr>
      <vt:lpstr>Suppose  if m is a discrete approximation of m(x)</vt:lpstr>
      <vt:lpstr>Slide 60</vt:lpstr>
      <vt:lpstr>Slide 61</vt:lpstr>
      <vt:lpstr>Localized average mean can’t determine m(x) at x=10 but can determine average value of m(x) near x=10   Such a localized average might very well be useful</vt:lpstr>
    </vt:vector>
  </TitlesOfParts>
  <Company>Columbia University</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Lupei Zhu</cp:lastModifiedBy>
  <cp:revision>114</cp:revision>
  <dcterms:created xsi:type="dcterms:W3CDTF">2014-09-11T02:41:42Z</dcterms:created>
  <dcterms:modified xsi:type="dcterms:W3CDTF">2014-09-11T02:45:34Z</dcterms:modified>
</cp:coreProperties>
</file>