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64.xml" ContentType="application/vnd.openxmlformats-officedocument.presentationml.notesSlide+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65.xml" ContentType="application/vnd.openxmlformats-officedocument.presentationml.notes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Default Extension="emf" ContentType="image/x-emf"/>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Default Extension="xml" ContentType="application/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docProps/core.xml" ContentType="application/vnd.openxmlformats-package.core-properties+xml"/>
  <Override PartName="/ppt/notesSlides/notesSlide66.xml" ContentType="application/vnd.openxmlformats-officedocument.presentationml.notesSlide+xml"/>
  <Override PartName="/ppt/slides/slide68.xml" ContentType="application/vnd.openxmlformats-officedocument.presentationml.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Default Extension="png" ContentType="image/png"/>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s/slide63.xml" ContentType="application/vnd.openxmlformats-officedocument.presentationml.slide+xml"/>
  <Override PartName="/ppt/notesSlides/notesSlide38.xml" ContentType="application/vnd.openxmlformats-officedocument.presentationml.notesSlide+xml"/>
  <Override PartName="/ppt/notesSlides/notesSlide48.xml" ContentType="application/vnd.openxmlformats-officedocument.presentationml.notes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49.xml" ContentType="application/vnd.openxmlformats-officedocument.presentationml.notesSlide+xml"/>
  <Override PartName="/ppt/presentation.xml" ContentType="application/vnd.openxmlformats-officedocument.presentationml.presentation.main+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s/slide65.xml" ContentType="application/vnd.openxmlformats-officedocument.presentationml.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70"/>
  </p:notesMasterIdLst>
  <p:sldIdLst>
    <p:sldId id="256" r:id="rId2"/>
    <p:sldId id="257" r:id="rId3"/>
    <p:sldId id="266" r:id="rId4"/>
    <p:sldId id="270" r:id="rId5"/>
    <p:sldId id="272" r:id="rId6"/>
    <p:sldId id="273" r:id="rId7"/>
    <p:sldId id="328" r:id="rId8"/>
    <p:sldId id="313" r:id="rId9"/>
    <p:sldId id="314" r:id="rId10"/>
    <p:sldId id="280" r:id="rId11"/>
    <p:sldId id="320" r:id="rId12"/>
    <p:sldId id="282" r:id="rId13"/>
    <p:sldId id="283" r:id="rId14"/>
    <p:sldId id="315" r:id="rId15"/>
    <p:sldId id="319" r:id="rId16"/>
    <p:sldId id="317" r:id="rId17"/>
    <p:sldId id="318" r:id="rId18"/>
    <p:sldId id="323" r:id="rId19"/>
    <p:sldId id="321" r:id="rId20"/>
    <p:sldId id="322" r:id="rId21"/>
    <p:sldId id="291" r:id="rId22"/>
    <p:sldId id="294" r:id="rId23"/>
    <p:sldId id="316" r:id="rId24"/>
    <p:sldId id="295" r:id="rId25"/>
    <p:sldId id="325" r:id="rId26"/>
    <p:sldId id="324" r:id="rId27"/>
    <p:sldId id="297" r:id="rId28"/>
    <p:sldId id="298" r:id="rId29"/>
    <p:sldId id="299" r:id="rId30"/>
    <p:sldId id="300" r:id="rId31"/>
    <p:sldId id="302" r:id="rId32"/>
    <p:sldId id="326" r:id="rId33"/>
    <p:sldId id="329" r:id="rId34"/>
    <p:sldId id="331" r:id="rId35"/>
    <p:sldId id="332" r:id="rId36"/>
    <p:sldId id="330" r:id="rId37"/>
    <p:sldId id="333" r:id="rId38"/>
    <p:sldId id="335" r:id="rId39"/>
    <p:sldId id="334" r:id="rId40"/>
    <p:sldId id="336" r:id="rId41"/>
    <p:sldId id="337" r:id="rId42"/>
    <p:sldId id="338" r:id="rId43"/>
    <p:sldId id="339" r:id="rId44"/>
    <p:sldId id="341" r:id="rId45"/>
    <p:sldId id="342" r:id="rId46"/>
    <p:sldId id="361" r:id="rId47"/>
    <p:sldId id="344" r:id="rId48"/>
    <p:sldId id="343" r:id="rId49"/>
    <p:sldId id="327" r:id="rId50"/>
    <p:sldId id="303" r:id="rId51"/>
    <p:sldId id="346" r:id="rId52"/>
    <p:sldId id="347" r:id="rId53"/>
    <p:sldId id="348" r:id="rId54"/>
    <p:sldId id="345" r:id="rId55"/>
    <p:sldId id="365" r:id="rId56"/>
    <p:sldId id="304" r:id="rId57"/>
    <p:sldId id="351" r:id="rId58"/>
    <p:sldId id="350" r:id="rId59"/>
    <p:sldId id="353" r:id="rId60"/>
    <p:sldId id="354" r:id="rId61"/>
    <p:sldId id="352" r:id="rId62"/>
    <p:sldId id="355" r:id="rId63"/>
    <p:sldId id="356" r:id="rId64"/>
    <p:sldId id="357" r:id="rId65"/>
    <p:sldId id="362" r:id="rId66"/>
    <p:sldId id="363" r:id="rId67"/>
    <p:sldId id="358" r:id="rId68"/>
    <p:sldId id="366"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07" d="100"/>
          <a:sy n="107" d="100"/>
        </p:scale>
        <p:origin x="-9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9/10/14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Probability</a:t>
            </a:r>
            <a:r>
              <a:rPr lang="en-US" baseline="0" dirty="0" smtClean="0"/>
              <a:t> is relevant to data analysis because all data contains noise, and noise can be understood using </a:t>
            </a:r>
            <a:r>
              <a:rPr lang="en-US" baseline="0" dirty="0" err="1" smtClean="0"/>
              <a:t>concerpts</a:t>
            </a:r>
            <a:r>
              <a:rPr lang="en-US" baseline="0" dirty="0" smtClean="0"/>
              <a:t> drawn from probability.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random variable must take on some value, so the probability</a:t>
            </a:r>
            <a:r>
              <a:rPr lang="en-US" baseline="0" dirty="0" smtClean="0"/>
              <a:t> that it falls somewhere between its minimum and maximum bounds is unity (100%).</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a:t>
            </a:r>
            <a:r>
              <a:rPr lang="en-US" baseline="0" dirty="0" smtClean="0"/>
              <a:t> to get the class to describe what these two </a:t>
            </a:r>
            <a:r>
              <a:rPr lang="en-US" baseline="0" dirty="0" err="1" smtClean="0"/>
              <a:t>p.d.f.’s</a:t>
            </a:r>
            <a:r>
              <a:rPr lang="en-US" baseline="0" dirty="0" smtClean="0"/>
              <a:t> mean.  In the red </a:t>
            </a:r>
            <a:r>
              <a:rPr lang="en-US" baseline="0" dirty="0" err="1" smtClean="0"/>
              <a:t>p.d.f</a:t>
            </a:r>
            <a:r>
              <a:rPr lang="en-US" baseline="0" dirty="0" smtClean="0"/>
              <a:t>. case, most of the probability is concentrated on a fairly narrow range near d=4.  In the blue </a:t>
            </a:r>
            <a:r>
              <a:rPr lang="en-US" baseline="0" dirty="0" err="1" smtClean="0"/>
              <a:t>p.d.f</a:t>
            </a:r>
            <a:r>
              <a:rPr lang="en-US" baseline="0" dirty="0" smtClean="0"/>
              <a:t>. case, the most of the probability is at lower values, near 2-3, but its is less concentrated.</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properties of a </a:t>
            </a:r>
            <a:r>
              <a:rPr lang="en-US" dirty="0" err="1" smtClean="0"/>
              <a:t>p.d.f</a:t>
            </a:r>
            <a:r>
              <a:rPr lang="en-US" dirty="0" smtClean="0"/>
              <a:t>. are</a:t>
            </a:r>
            <a:r>
              <a:rPr lang="en-US" baseline="0" dirty="0" smtClean="0"/>
              <a:t> the typical value of a realization and the amount of scatter of realizations about the typical one.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2.3. The maximum likelihood point,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ML</a:t>
            </a:r>
            <a:r>
              <a:rPr lang="en-US" sz="1200" dirty="0" smtClean="0">
                <a:latin typeface="Times New Roman" pitchFamily="18" charset="0"/>
                <a:cs typeface="Times New Roman" pitchFamily="18" charset="0"/>
              </a:rPr>
              <a:t>, of the probability density function, </a:t>
            </a:r>
            <a:r>
              <a:rPr lang="en-US" sz="1200" i="1" dirty="0" smtClean="0">
                <a:latin typeface="Cambria Math" pitchFamily="18" charset="0"/>
                <a:ea typeface="Cambria Math" pitchFamily="18" charset="0"/>
                <a:cs typeface="Times New Roman" pitchFamily="18" charset="0"/>
              </a:rPr>
              <a:t>p(d)</a:t>
            </a:r>
            <a:r>
              <a:rPr lang="en-US" sz="1200" dirty="0" smtClean="0">
                <a:latin typeface="Times New Roman" pitchFamily="18" charset="0"/>
                <a:cs typeface="Times New Roman" pitchFamily="18" charset="0"/>
              </a:rPr>
              <a:t>,  gives the most probable value of the datum, </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sctipt</a:t>
            </a:r>
            <a:r>
              <a:rPr lang="en-US" sz="1200" dirty="0" smtClean="0">
                <a:latin typeface="Times New Roman" pitchFamily="18" charset="0"/>
                <a:cs typeface="Times New Roman" pitchFamily="18" charset="0"/>
              </a:rPr>
              <a: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2.3. </a:t>
            </a:r>
            <a:r>
              <a:rPr lang="en-US" sz="1200" dirty="0" err="1" smtClean="0">
                <a:latin typeface="Times New Roman" pitchFamily="18" charset="0"/>
                <a:cs typeface="Times New Roman" pitchFamily="18" charset="0"/>
              </a:rPr>
              <a:t>Firty</a:t>
            </a:r>
            <a:r>
              <a:rPr lang="en-US" sz="1200" dirty="0" smtClean="0">
                <a:latin typeface="Times New Roman" pitchFamily="18" charset="0"/>
                <a:cs typeface="Times New Roman" pitchFamily="18" charset="0"/>
              </a:rPr>
              <a:t> percent of realization</a:t>
            </a:r>
            <a:r>
              <a:rPr lang="en-US" sz="1200" baseline="0" dirty="0" smtClean="0">
                <a:latin typeface="Times New Roman" pitchFamily="18" charset="0"/>
                <a:cs typeface="Times New Roman" pitchFamily="18" charset="0"/>
              </a:rPr>
              <a:t> are less than t</a:t>
            </a:r>
            <a:r>
              <a:rPr lang="en-US" sz="1200" dirty="0" smtClean="0">
                <a:latin typeface="Times New Roman" pitchFamily="18" charset="0"/>
                <a:cs typeface="Times New Roman" pitchFamily="18" charset="0"/>
              </a:rPr>
              <a:t>he median,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medin</a:t>
            </a:r>
            <a:r>
              <a:rPr lang="en-US" sz="1200" i="1" baseline="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 of the probability density function, </a:t>
            </a:r>
            <a:r>
              <a:rPr lang="en-US" sz="1200" i="1" dirty="0" smtClean="0">
                <a:latin typeface="Cambria Math" pitchFamily="18" charset="0"/>
                <a:ea typeface="Cambria Math" pitchFamily="18" charset="0"/>
                <a:cs typeface="Times New Roman" pitchFamily="18" charset="0"/>
              </a:rPr>
              <a:t>p(d)</a:t>
            </a:r>
            <a:r>
              <a:rPr lang="en-US" sz="1200" dirty="0" smtClean="0">
                <a:latin typeface="Times New Roman" pitchFamily="18" charset="0"/>
                <a:cs typeface="Times New Roman" pitchFamily="18" charset="0"/>
              </a:rPr>
              <a:t>,</a:t>
            </a:r>
            <a:r>
              <a:rPr lang="en-US" sz="1200" baseline="0" dirty="0" smtClean="0">
                <a:latin typeface="Times New Roman" pitchFamily="18" charset="0"/>
                <a:cs typeface="Times New Roman" pitchFamily="18" charset="0"/>
              </a:rPr>
              <a:t> and 50% are greater</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sctipt</a:t>
            </a:r>
            <a:r>
              <a:rPr lang="en-US" sz="1200" dirty="0" smtClean="0">
                <a:latin typeface="Times New Roman" pitchFamily="18" charset="0"/>
                <a:cs typeface="Times New Roman" pitchFamily="18" charset="0"/>
              </a:rPr>
              <a: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2.3. The mean or “expected” datum, </a:t>
            </a:r>
            <a:r>
              <a:rPr lang="en-US" sz="1200" i="1" dirty="0" smtClean="0">
                <a:latin typeface="Cambria Math" pitchFamily="18" charset="0"/>
                <a:ea typeface="Cambria Math" pitchFamily="18" charset="0"/>
                <a:cs typeface="Times New Roman" pitchFamily="18" charset="0"/>
              </a:rPr>
              <a:t>&lt;d&gt;</a:t>
            </a:r>
            <a:r>
              <a:rPr lang="en-US" sz="1200" dirty="0" smtClean="0">
                <a:latin typeface="Times New Roman" pitchFamily="18" charset="0"/>
                <a:cs typeface="Times New Roman" pitchFamily="18" charset="0"/>
              </a:rPr>
              <a:t>, is at the “balancing point” of the distribution., (in the sense</a:t>
            </a:r>
            <a:r>
              <a:rPr lang="en-US" sz="1200" baseline="0" dirty="0" smtClean="0">
                <a:latin typeface="Times New Roman" pitchFamily="18" charset="0"/>
                <a:cs typeface="Times New Roman" pitchFamily="18" charset="0"/>
              </a:rPr>
              <a:t> that it would balance if a fulcrum were placed at that point)</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sctipt</a:t>
            </a:r>
            <a:r>
              <a:rPr lang="en-US" sz="1200" dirty="0" smtClean="0">
                <a:latin typeface="Times New Roman" pitchFamily="18" charset="0"/>
                <a:cs typeface="Times New Roman" pitchFamily="18" charset="0"/>
              </a:rPr>
              <a: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mean,</a:t>
            </a:r>
            <a:r>
              <a:rPr lang="en-US" sz="1200" baseline="0" dirty="0" smtClean="0">
                <a:latin typeface="Times New Roman" pitchFamily="18" charset="0"/>
                <a:cs typeface="Times New Roman" pitchFamily="18" charset="0"/>
              </a:rPr>
              <a:t> median and mode are, in general, all different.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Formula for the mean is an integral.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derivation shows that the integral formula for the mean can be derived from the usual formula for the “sample mean”.  Note that the last summation is very similar to the integral.</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fact, it becomes the </a:t>
            </a:r>
            <a:r>
              <a:rPr lang="en-US" dirty="0" err="1" smtClean="0"/>
              <a:t>intergral</a:t>
            </a:r>
            <a:r>
              <a:rPr lang="en-US" baseline="0" dirty="0" smtClean="0"/>
              <a:t> in the case where the histogram has indefinitely narrow bins.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width of a </a:t>
            </a:r>
            <a:r>
              <a:rPr lang="en-US" dirty="0" err="1" smtClean="0"/>
              <a:t>p.d.f</a:t>
            </a:r>
            <a:r>
              <a:rPr lang="en-US" dirty="0" smtClean="0"/>
              <a:t>.</a:t>
            </a:r>
            <a:r>
              <a:rPr lang="en-US" baseline="0" dirty="0" smtClean="0"/>
              <a:t> quantifies scatter.  Small width, small scatter, low observational noise.  Large width, large scatter, high observational noise.</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Measures</a:t>
            </a:r>
            <a:r>
              <a:rPr lang="en-US" baseline="0" dirty="0" smtClean="0"/>
              <a:t> of with are based on multiplying the </a:t>
            </a:r>
            <a:r>
              <a:rPr lang="en-US" baseline="0" dirty="0" err="1" smtClean="0"/>
              <a:t>p.d.f</a:t>
            </a:r>
            <a:r>
              <a:rPr lang="en-US" baseline="0" dirty="0" smtClean="0"/>
              <a:t>. by a quadratic.</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Graphical</a:t>
            </a:r>
            <a:r>
              <a:rPr lang="en-US" sz="1200" baseline="0" dirty="0" smtClean="0">
                <a:latin typeface="Times New Roman" pitchFamily="18" charset="0"/>
                <a:cs typeface="Times New Roman" pitchFamily="18" charset="0"/>
              </a:rPr>
              <a:t> interpretation.  (Top row) Narrow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(Bottom row) Wide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Area (yellow) is a quantitative measure of width.</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2.4. (A and D). Parabola of the form, </a:t>
            </a:r>
            <a:r>
              <a:rPr lang="en-US" sz="1200" i="1" dirty="0" smtClean="0">
                <a:latin typeface="Cambria Math" pitchFamily="18" charset="0"/>
                <a:ea typeface="Cambria Math" pitchFamily="18" charset="0"/>
                <a:cs typeface="Times New Roman" pitchFamily="18" charset="0"/>
              </a:rPr>
              <a:t>q(d)=(d-&lt;d&gt;)</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is used to measure the width of two probability density functions, </a:t>
            </a:r>
            <a:r>
              <a:rPr lang="en-US" sz="1200" i="1" dirty="0" smtClean="0">
                <a:latin typeface="Cambria Math" pitchFamily="18" charset="0"/>
                <a:ea typeface="Cambria Math" pitchFamily="18" charset="0"/>
                <a:cs typeface="Times New Roman" pitchFamily="18" charset="0"/>
              </a:rPr>
              <a:t>p(d)</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 and E), which have the same mean, </a:t>
            </a:r>
            <a:r>
              <a:rPr lang="en-US" sz="1200" i="1" dirty="0" smtClean="0">
                <a:latin typeface="Cambria Math" pitchFamily="18" charset="0"/>
                <a:ea typeface="Cambria Math" pitchFamily="18" charset="0"/>
                <a:cs typeface="Times New Roman" pitchFamily="18" charset="0"/>
              </a:rPr>
              <a:t>&lt;d&gt;</a:t>
            </a:r>
            <a:r>
              <a:rPr lang="en-US" sz="1200" dirty="0" smtClean="0">
                <a:latin typeface="Times New Roman" pitchFamily="18" charset="0"/>
                <a:cs typeface="Times New Roman" pitchFamily="18" charset="0"/>
              </a:rPr>
              <a:t>, but different widths.  The product, </a:t>
            </a:r>
            <a:r>
              <a:rPr lang="en-US" sz="1200" i="1" dirty="0" err="1" smtClean="0">
                <a:latin typeface="Cambria Math" pitchFamily="18" charset="0"/>
                <a:ea typeface="Cambria Math" pitchFamily="18" charset="0"/>
                <a:cs typeface="Times New Roman" pitchFamily="18" charset="0"/>
              </a:rPr>
              <a:t>qp</a:t>
            </a:r>
            <a:r>
              <a:rPr lang="en-US" sz="1200" dirty="0" smtClean="0">
                <a:latin typeface="Times New Roman" pitchFamily="18" charset="0"/>
                <a:cs typeface="Times New Roman" pitchFamily="18" charset="0"/>
              </a:rPr>
              <a:t>, is everywhere small for the narrow function (C) but had two large peaks for the wider distribution (F). The area (shaded orange) under </a:t>
            </a:r>
            <a:r>
              <a:rPr lang="en-US" sz="1200" i="1" dirty="0" err="1" smtClean="0">
                <a:latin typeface="Cambria Math" pitchFamily="18" charset="0"/>
                <a:ea typeface="Cambria Math" pitchFamily="18" charset="0"/>
                <a:cs typeface="Times New Roman" pitchFamily="18" charset="0"/>
              </a:rPr>
              <a:t>qp</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is a measure of the width of the function, </a:t>
            </a:r>
            <a:r>
              <a:rPr lang="en-US" sz="1200" i="1" dirty="0" smtClean="0">
                <a:latin typeface="Cambria Math" pitchFamily="18" charset="0"/>
                <a:ea typeface="Cambria Math" pitchFamily="18" charset="0"/>
                <a:cs typeface="Times New Roman" pitchFamily="18" charset="0"/>
              </a:rPr>
              <a:t>p(d)</a:t>
            </a:r>
            <a:r>
              <a:rPr lang="en-US" sz="1200" dirty="0" smtClean="0">
                <a:latin typeface="Times New Roman" pitchFamily="18" charset="0"/>
                <a:cs typeface="Times New Roman" pitchFamily="18" charset="0"/>
              </a:rPr>
              <a:t>,  and is called the variance.  The variances of A) and F) are </a:t>
            </a:r>
            <a:r>
              <a:rPr lang="en-US" sz="1200" i="1" dirty="0" smtClean="0">
                <a:latin typeface="Cambria Math" pitchFamily="18" charset="0"/>
                <a:ea typeface="Cambria Math" pitchFamily="18" charset="0"/>
                <a:cs typeface="Times New Roman" pitchFamily="18" charset="0"/>
              </a:rPr>
              <a:t>(0.5)</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(1.5)</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respectively.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sctipt</a:t>
            </a:r>
            <a:r>
              <a:rPr lang="en-US" sz="1200" dirty="0" smtClean="0">
                <a:latin typeface="Times New Roman" pitchFamily="18" charset="0"/>
                <a:cs typeface="Times New Roman" pitchFamily="18" charset="0"/>
              </a:rPr>
              <a: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Variance as a measure of the width of the </a:t>
            </a:r>
            <a:r>
              <a:rPr lang="en-US" dirty="0" err="1" smtClean="0"/>
              <a:t>p.d.f</a:t>
            </a:r>
            <a:r>
              <a:rPr lang="en-US" dirty="0" smtClean="0"/>
              <a:t>. is the first of</a:t>
            </a:r>
            <a:r>
              <a:rPr lang="en-US" baseline="0" dirty="0" smtClean="0"/>
              <a:t> the two </a:t>
            </a:r>
            <a:r>
              <a:rPr lang="en-US" dirty="0" smtClean="0"/>
              <a:t>important concepts of the chapter.</a:t>
            </a:r>
            <a:r>
              <a:rPr lang="en-US" baseline="0" dirty="0" smtClean="0"/>
              <a:t>  Be sure to emphasize it.  Explain that width is a measure of uncertainty.  Narrow </a:t>
            </a:r>
            <a:r>
              <a:rPr lang="en-US" baseline="0" dirty="0" err="1" smtClean="0"/>
              <a:t>p.d.f</a:t>
            </a:r>
            <a:r>
              <a:rPr lang="en-US" baseline="0" dirty="0" smtClean="0"/>
              <a:t>. corresponds to certain data.  Wide </a:t>
            </a:r>
            <a:r>
              <a:rPr lang="en-US" baseline="0" dirty="0" err="1" smtClean="0"/>
              <a:t>p.d.f</a:t>
            </a:r>
            <a:r>
              <a:rPr lang="en-US" baseline="0" dirty="0" smtClean="0"/>
              <a:t>. corresponds to uncertain data.</a:t>
            </a:r>
            <a:endParaRPr lang="en-US" dirty="0" smtClean="0"/>
          </a:p>
          <a:p>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derive</a:t>
            </a:r>
            <a:r>
              <a:rPr lang="en-US" baseline="0" dirty="0" smtClean="0"/>
              <a:t> these in a future lecture.  Point out that at “estimate” of the mean and variance made from realizations of a random variable is not the same as the true mean and true variance of the </a:t>
            </a:r>
            <a:r>
              <a:rPr lang="en-US" baseline="0" dirty="0" err="1" smtClean="0"/>
              <a:t>p.d.f</a:t>
            </a:r>
            <a:r>
              <a:rPr lang="en-US" baseline="0" dirty="0" smtClean="0"/>
              <a:t>., as determined by performing the integral.  One would hope that the estimated would become very close to the true when the number of data are made indefinitely large.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literature, the word “sample” is often used instead of “estimated”.</a:t>
            </a:r>
          </a:p>
          <a:p>
            <a:r>
              <a:rPr lang="en-US" baseline="0" dirty="0" smtClean="0"/>
              <a:t>Note the lingo “standard deviation” for the “square root of the variance”.  However, “standard deviation” often is used synonymously with “sample standard deviation”.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section,</a:t>
            </a:r>
            <a:r>
              <a:rPr lang="en-US" baseline="0" dirty="0" smtClean="0"/>
              <a:t> we presume that we know the </a:t>
            </a:r>
            <a:r>
              <a:rPr lang="en-US" baseline="0" dirty="0" err="1" smtClean="0"/>
              <a:t>p.d.f</a:t>
            </a:r>
            <a:r>
              <a:rPr lang="en-US" baseline="0" dirty="0" smtClean="0"/>
              <a:t>. and are computing the true mean and variance from it. </a:t>
            </a:r>
            <a:r>
              <a:rPr lang="en-US" dirty="0" smtClean="0"/>
              <a:t>Go through</a:t>
            </a:r>
            <a:r>
              <a:rPr lang="en-US" baseline="0" dirty="0" smtClean="0"/>
              <a:t> each of the steps.  The starting point are two vectors, d and p. The first line computes the mean.  The second creates a quadratic function centered at the mean.  The third computes the area under the product q(d)p(d) by approximating the integral as a sum.  The fourth just takes the square root of variance to produce a measure of the width of p(d).</a:t>
            </a:r>
          </a:p>
          <a:p>
            <a:r>
              <a:rPr lang="en-US" dirty="0" smtClean="0"/>
              <a:t>In the section, we assume that the </a:t>
            </a:r>
            <a:r>
              <a:rPr lang="en-US" dirty="0" err="1" smtClean="0"/>
              <a:t>p.d.f</a:t>
            </a:r>
            <a:r>
              <a:rPr lang="en-US" dirty="0" smtClean="0"/>
              <a:t>. is unknown;</a:t>
            </a:r>
            <a:r>
              <a:rPr lang="en-US" baseline="0" dirty="0" smtClean="0"/>
              <a:t> we just have realizations of the data and need to estimate the mean and variance from it.</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out that there are hundreds of named </a:t>
            </a:r>
            <a:r>
              <a:rPr lang="en-US" dirty="0" err="1" smtClean="0"/>
              <a:t>p.d.f.’s</a:t>
            </a:r>
            <a:r>
              <a:rPr lang="en-US" dirty="0" smtClean="0"/>
              <a:t>.</a:t>
            </a:r>
            <a:r>
              <a:rPr lang="en-US" baseline="0" dirty="0" smtClean="0"/>
              <a:t>  But these are two very important ones.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 this</a:t>
            </a:r>
            <a:r>
              <a:rPr lang="en-US" baseline="0" dirty="0" smtClean="0"/>
              <a:t> </a:t>
            </a:r>
            <a:r>
              <a:rPr lang="en-US" baseline="0" dirty="0" err="1" smtClean="0"/>
              <a:t>p.d.f</a:t>
            </a:r>
            <a:r>
              <a:rPr lang="en-US" baseline="0" dirty="0" smtClean="0"/>
              <a:t>. is useful for characterizing a state of no information.  A datum can be anything between its minimum and maximum bound, with equal probability. Mention that the area must be unity, so the amplitude is 1/(</a:t>
            </a:r>
            <a:r>
              <a:rPr lang="en-US" baseline="0" dirty="0" err="1" smtClean="0"/>
              <a:t>dmax-dmin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the basic</a:t>
            </a:r>
            <a:r>
              <a:rPr lang="en-US" baseline="0" dirty="0" smtClean="0"/>
              <a:t> characteristics of the distribution:  Symmetric around the mean, so mean=median=mode.  Relatively short-tailed (little probability far from the mean).</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key idea is the random variable.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what level</a:t>
            </a:r>
            <a:r>
              <a:rPr lang="en-US" baseline="0" dirty="0" smtClean="0"/>
              <a:t> of certainty is needed to make decisions of various kinds.  Suppose that you knew to 68.27% certainty that a pair of shoes were going to fit.  Would you buy them.  Suppose that you knew to 99.73% certainty that a wild mushroom was non-</a:t>
            </a:r>
            <a:r>
              <a:rPr lang="en-US" baseline="0" dirty="0" err="1" smtClean="0"/>
              <a:t>poisonus</a:t>
            </a:r>
            <a:r>
              <a:rPr lang="en-US" baseline="0" dirty="0" smtClean="0"/>
              <a:t>. Would you eat it?</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Correlation</a:t>
            </a:r>
            <a:r>
              <a:rPr lang="en-US" baseline="0" dirty="0" smtClean="0"/>
              <a:t> means that a relationship exists between the noise in two different data types.</a:t>
            </a:r>
          </a:p>
          <a:p>
            <a:r>
              <a:rPr lang="en-US" baseline="0" dirty="0" smtClean="0"/>
              <a:t>Suppose that many people measured the width and height of an object with their own personal rulers, but that these rulers were inaccurate; some had too large a scale, some too small.  One would then tend to find that, in a pair of measurements of width and height performed by the same person, a measurement of width that was unusually large would tend to be accompanied by measurement of height that was also unusually large.  This is correlation.</a:t>
            </a:r>
            <a:r>
              <a:rPr lang="en-US" baseline="0" dirty="0"/>
              <a:t> </a:t>
            </a:r>
            <a:r>
              <a:rPr lang="en-US" baseline="0" dirty="0" smtClean="0"/>
              <a:t> Correlation is usually an undesirable aspect of measurement.</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Lingo</a:t>
            </a:r>
            <a:r>
              <a:rPr lang="en-US" baseline="0" dirty="0" smtClean="0"/>
              <a:t> – “uncorrelated” sometimes described as d</a:t>
            </a:r>
            <a:r>
              <a:rPr lang="en-US" baseline="-25000" dirty="0" smtClean="0"/>
              <a:t>1</a:t>
            </a:r>
            <a:r>
              <a:rPr lang="en-US" baseline="0" dirty="0" smtClean="0"/>
              <a:t> is independent of d</a:t>
            </a:r>
            <a:r>
              <a:rPr lang="en-US" baseline="-25000" dirty="0" smtClean="0"/>
              <a:t>2</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2.5. The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displayed as an image, with values given by the accompanying color bar.  These data are uncorrelated, since especially large values of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are no more or less likely if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is large or small. In this example, the variance of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are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=(1.5)</a:t>
            </a:r>
            <a:r>
              <a:rPr lang="en-US" sz="1200" i="1" baseline="30000" dirty="0" smtClean="0">
                <a:latin typeface="Cambria Math" pitchFamily="18" charset="0"/>
                <a:ea typeface="Cambria Math" pitchFamily="18" charset="0"/>
                <a:cs typeface="Times New Roman" pitchFamily="18" charset="0"/>
              </a:rPr>
              <a:t>2 </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2</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(0.5)</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respectively.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smtClean="0">
                <a:solidFill>
                  <a:srgbClr val="FF0000"/>
                </a:solidFill>
                <a:latin typeface="Times New Roman" pitchFamily="18" charset="0"/>
                <a:ea typeface="+mn-ea"/>
                <a:cs typeface="Times New Roman" pitchFamily="18" charset="0"/>
              </a:rPr>
              <a:t>Uncorrelated: No tendency for </a:t>
            </a:r>
            <a:r>
              <a:rPr lang="en-US" sz="1200" i="1" kern="0" dirty="0" smtClean="0">
                <a:solidFill>
                  <a:srgbClr val="FF0000"/>
                </a:solidFill>
                <a:latin typeface="Cambria Math" pitchFamily="18" charset="0"/>
                <a:ea typeface="Cambria Math" pitchFamily="18" charset="0"/>
                <a:cs typeface="Times New Roman" pitchFamily="18" charset="0"/>
              </a:rPr>
              <a:t>d</a:t>
            </a:r>
            <a:r>
              <a:rPr lang="en-US" sz="1200" i="1" kern="0" baseline="-25000" dirty="0" smtClean="0">
                <a:solidFill>
                  <a:srgbClr val="FF0000"/>
                </a:solidFill>
                <a:latin typeface="Cambria Math" pitchFamily="18" charset="0"/>
                <a:ea typeface="Cambria Math" pitchFamily="18" charset="0"/>
                <a:cs typeface="Times New Roman" pitchFamily="18" charset="0"/>
              </a:rPr>
              <a:t>2</a:t>
            </a:r>
            <a:r>
              <a:rPr lang="en-US" sz="1200" kern="0" dirty="0" smtClean="0">
                <a:solidFill>
                  <a:srgbClr val="FF0000"/>
                </a:solidFill>
                <a:latin typeface="Times New Roman" pitchFamily="18" charset="0"/>
                <a:ea typeface="+mn-ea"/>
                <a:cs typeface="Times New Roman" pitchFamily="18" charset="0"/>
              </a:rPr>
              <a:t> to be either high or low when </a:t>
            </a:r>
            <a:r>
              <a:rPr lang="en-US" sz="1200" i="1" kern="0" dirty="0" smtClean="0">
                <a:solidFill>
                  <a:srgbClr val="FF0000"/>
                </a:solidFill>
                <a:latin typeface="Cambria Math" pitchFamily="18" charset="0"/>
                <a:ea typeface="Cambria Math" pitchFamily="18" charset="0"/>
                <a:cs typeface="Times New Roman" pitchFamily="18" charset="0"/>
              </a:rPr>
              <a:t>d</a:t>
            </a:r>
            <a:r>
              <a:rPr lang="en-US" sz="1200" i="1" kern="0" baseline="-25000" dirty="0" smtClean="0">
                <a:solidFill>
                  <a:srgbClr val="FF0000"/>
                </a:solidFill>
                <a:latin typeface="Cambria Math" pitchFamily="18" charset="0"/>
                <a:ea typeface="Cambria Math" pitchFamily="18" charset="0"/>
                <a:cs typeface="Times New Roman" pitchFamily="18" charset="0"/>
              </a:rPr>
              <a:t>1</a:t>
            </a:r>
            <a:r>
              <a:rPr lang="en-US" sz="1200" kern="0" dirty="0" smtClean="0">
                <a:solidFill>
                  <a:srgbClr val="FF0000"/>
                </a:solidFill>
                <a:latin typeface="Times New Roman" pitchFamily="18" charset="0"/>
                <a:ea typeface="+mn-ea"/>
                <a:cs typeface="Times New Roman" pitchFamily="18" charset="0"/>
              </a:rPr>
              <a:t> is high</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Uncorrelated:</a:t>
            </a:r>
            <a:r>
              <a:rPr lang="en-US" baseline="0" dirty="0" smtClean="0"/>
              <a:t> Joint </a:t>
            </a:r>
            <a:r>
              <a:rPr lang="en-US" baseline="0" dirty="0" err="1" smtClean="0"/>
              <a:t>p.d.f</a:t>
            </a:r>
            <a:r>
              <a:rPr lang="en-US" baseline="0" dirty="0" smtClean="0"/>
              <a:t>. just product of individual </a:t>
            </a:r>
            <a:r>
              <a:rPr lang="en-US" baseline="0" dirty="0" err="1" smtClean="0"/>
              <a:t>p.d.f.’s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Explain the idea of a joint distribution</a:t>
            </a:r>
            <a:r>
              <a:rPr lang="en-US" sz="1200" baseline="0" dirty="0" smtClean="0">
                <a:latin typeface="Times New Roman" pitchFamily="18" charset="0"/>
                <a:cs typeface="Times New Roman" pitchFamily="18" charset="0"/>
              </a:rPr>
              <a:t> as quantifying the probability that, given a realization of the pair (d1,d2), that d1 is near a given value and d2 is near a given value.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2.6. The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displayed as an image, with values given by the accompanying color bar.  These data are positively correlated, since large values of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are especially probable if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is large. The function has means,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Cambria Math" pitchFamily="18" charset="0"/>
                <a:ea typeface="Cambria Math" pitchFamily="18" charset="0"/>
                <a:cs typeface="Times New Roman" pitchFamily="18" charset="0"/>
              </a:rPr>
              <a:t>&gt;=5 </a:t>
            </a:r>
            <a:r>
              <a:rPr lang="en-US" sz="1200" dirty="0" smtClean="0">
                <a:latin typeface="Times New Roman" pitchFamily="18" charset="0"/>
                <a:cs typeface="Times New Roman" pitchFamily="18" charset="0"/>
              </a:rPr>
              <a:t>and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 </a:t>
            </a:r>
            <a:r>
              <a:rPr lang="en-US" sz="1200" dirty="0" smtClean="0">
                <a:latin typeface="Cambria Math" pitchFamily="18" charset="0"/>
                <a:ea typeface="Cambria Math" pitchFamily="18" charset="0"/>
                <a:cs typeface="Times New Roman" pitchFamily="18" charset="0"/>
              </a:rPr>
              <a:t>&gt;=5 and widths in the coordinate directions,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=1.5</a:t>
            </a:r>
            <a:r>
              <a:rPr lang="en-US" sz="1200" i="1" baseline="-25000"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and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=0.5</a:t>
            </a:r>
            <a:r>
              <a:rPr lang="en-US" sz="1200" dirty="0" smtClean="0">
                <a:latin typeface="Cambria Math" pitchFamily="18" charset="0"/>
                <a:ea typeface="Cambria Math" pitchFamily="18" charset="0"/>
                <a:cs typeface="Times New Roman" pitchFamily="18" charset="0"/>
              </a:rPr>
              <a:t>.  The angle, </a:t>
            </a:r>
            <a:r>
              <a:rPr lang="el-GR" sz="1200" i="1" dirty="0" smtClean="0">
                <a:latin typeface="Cambria Math"/>
                <a:ea typeface="Cambria Math"/>
                <a:cs typeface="Times New Roman" pitchFamily="18" charset="0"/>
              </a:rPr>
              <a:t>θ</a:t>
            </a:r>
            <a:r>
              <a:rPr lang="en-US" sz="1200" dirty="0" smtClean="0">
                <a:latin typeface="Cambria Math"/>
                <a:ea typeface="Cambria Math"/>
                <a:cs typeface="Times New Roman" pitchFamily="18" charset="0"/>
              </a:rPr>
              <a:t> </a:t>
            </a:r>
            <a:r>
              <a:rPr lang="en-US" sz="1200" dirty="0" smtClean="0">
                <a:latin typeface="Cambria Math" pitchFamily="18" charset="0"/>
                <a:ea typeface="Cambria Math" pitchFamily="18" charset="0"/>
                <a:cs typeface="Times New Roman" pitchFamily="18" charset="0"/>
              </a:rPr>
              <a:t>,is a measure of the degree of correlation and is related to the covariance, </a:t>
            </a:r>
            <a:r>
              <a:rPr lang="en-US" sz="1200" dirty="0" smtClean="0">
                <a:latin typeface="Times New Roman" pitchFamily="18" charset="0"/>
                <a:cs typeface="Times New Roman" pitchFamily="18" charset="0"/>
              </a:rPr>
              <a:t> </a:t>
            </a:r>
            <a:r>
              <a:rPr lang="en-US" sz="1200" i="1" dirty="0" err="1" smtClean="0">
                <a:latin typeface="Cambria Math" pitchFamily="18" charset="0"/>
                <a:ea typeface="Cambria Math" pitchFamily="18" charset="0"/>
                <a:cs typeface="Times New Roman" pitchFamily="18" charset="0"/>
              </a:rPr>
              <a:t>cov</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)=0.4</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Positive</a:t>
            </a:r>
            <a:r>
              <a:rPr lang="en-US" sz="1200" baseline="0" dirty="0" smtClean="0">
                <a:latin typeface="Times New Roman" pitchFamily="18" charset="0"/>
                <a:cs typeface="Times New Roman" pitchFamily="18" charset="0"/>
              </a:rPr>
              <a:t> Correlation:  When d1 is high, d2 tends to be high, too.</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2.6. The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displayed as an image, with values given by the accompanying color bar.  These data are positively correlated, since large values of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are especially probable if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is large. The function has means,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Cambria Math" pitchFamily="18" charset="0"/>
                <a:ea typeface="Cambria Math" pitchFamily="18" charset="0"/>
                <a:cs typeface="Times New Roman" pitchFamily="18" charset="0"/>
              </a:rPr>
              <a:t>&gt;=5 </a:t>
            </a:r>
            <a:r>
              <a:rPr lang="en-US" sz="1200" dirty="0" smtClean="0">
                <a:latin typeface="Times New Roman" pitchFamily="18" charset="0"/>
                <a:cs typeface="Times New Roman" pitchFamily="18" charset="0"/>
              </a:rPr>
              <a:t>and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 </a:t>
            </a:r>
            <a:r>
              <a:rPr lang="en-US" sz="1200" dirty="0" smtClean="0">
                <a:latin typeface="Cambria Math" pitchFamily="18" charset="0"/>
                <a:ea typeface="Cambria Math" pitchFamily="18" charset="0"/>
                <a:cs typeface="Times New Roman" pitchFamily="18" charset="0"/>
              </a:rPr>
              <a:t>&gt;=5 and widths in the coordinate directions,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=1.5</a:t>
            </a:r>
            <a:r>
              <a:rPr lang="en-US" sz="1200" i="1" baseline="-25000"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and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=0.5</a:t>
            </a:r>
            <a:r>
              <a:rPr lang="en-US" sz="1200" dirty="0" smtClean="0">
                <a:latin typeface="Cambria Math" pitchFamily="18" charset="0"/>
                <a:ea typeface="Cambria Math" pitchFamily="18" charset="0"/>
                <a:cs typeface="Times New Roman" pitchFamily="18" charset="0"/>
              </a:rPr>
              <a:t>.  The angle, </a:t>
            </a:r>
            <a:r>
              <a:rPr lang="el-GR" sz="1200" i="1" dirty="0" smtClean="0">
                <a:latin typeface="Cambria Math"/>
                <a:ea typeface="Cambria Math"/>
                <a:cs typeface="Times New Roman" pitchFamily="18" charset="0"/>
              </a:rPr>
              <a:t>θ</a:t>
            </a:r>
            <a:r>
              <a:rPr lang="en-US" sz="1200" dirty="0" smtClean="0">
                <a:latin typeface="Cambria Math"/>
                <a:ea typeface="Cambria Math"/>
                <a:cs typeface="Times New Roman" pitchFamily="18" charset="0"/>
              </a:rPr>
              <a:t> </a:t>
            </a:r>
            <a:r>
              <a:rPr lang="en-US" sz="1200" dirty="0" smtClean="0">
                <a:latin typeface="Cambria Math" pitchFamily="18" charset="0"/>
                <a:ea typeface="Cambria Math" pitchFamily="18" charset="0"/>
                <a:cs typeface="Times New Roman" pitchFamily="18" charset="0"/>
              </a:rPr>
              <a:t>,is a measure of the degree of correlation and is related to the covariance, </a:t>
            </a:r>
            <a:r>
              <a:rPr lang="en-US" sz="1200" dirty="0" smtClean="0">
                <a:latin typeface="Times New Roman" pitchFamily="18" charset="0"/>
                <a:cs typeface="Times New Roman" pitchFamily="18" charset="0"/>
              </a:rPr>
              <a:t> </a:t>
            </a:r>
            <a:r>
              <a:rPr lang="en-US" sz="1200" i="1" dirty="0" err="1" smtClean="0">
                <a:latin typeface="Cambria Math" pitchFamily="18" charset="0"/>
                <a:ea typeface="Cambria Math" pitchFamily="18" charset="0"/>
                <a:cs typeface="Times New Roman" pitchFamily="18" charset="0"/>
              </a:rPr>
              <a:t>cov</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)=0.4</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Variance</a:t>
            </a:r>
            <a:r>
              <a:rPr lang="en-US" sz="1200" baseline="0" dirty="0" smtClean="0">
                <a:latin typeface="Times New Roman" pitchFamily="18" charset="0"/>
                <a:cs typeface="Times New Roman" pitchFamily="18" charset="0"/>
              </a:rPr>
              <a:t> measures the width of the distribution along the two coordinate axed.  To describe correlation, you must somehow quantify the “tilt” or “theta” of the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2.6. The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displayed as an image, with values given by the accompanying color bar.  These data are positively correlated, since large values of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are especially probable if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is large. The function has means,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Cambria Math" pitchFamily="18" charset="0"/>
                <a:ea typeface="Cambria Math" pitchFamily="18" charset="0"/>
                <a:cs typeface="Times New Roman" pitchFamily="18" charset="0"/>
              </a:rPr>
              <a:t>&gt;=5 </a:t>
            </a:r>
            <a:r>
              <a:rPr lang="en-US" sz="1200" dirty="0" smtClean="0">
                <a:latin typeface="Times New Roman" pitchFamily="18" charset="0"/>
                <a:cs typeface="Times New Roman" pitchFamily="18" charset="0"/>
              </a:rPr>
              <a:t>and </a:t>
            </a:r>
            <a:r>
              <a:rPr lang="en-US" sz="1200" dirty="0" smtClean="0">
                <a:latin typeface="Cambria Math" pitchFamily="18" charset="0"/>
                <a:ea typeface="Cambria Math" pitchFamily="18" charset="0"/>
                <a:cs typeface="Times New Roman" pitchFamily="18" charset="0"/>
              </a:rPr>
              <a:t>&lt;</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 </a:t>
            </a:r>
            <a:r>
              <a:rPr lang="en-US" sz="1200" dirty="0" smtClean="0">
                <a:latin typeface="Cambria Math" pitchFamily="18" charset="0"/>
                <a:ea typeface="Cambria Math" pitchFamily="18" charset="0"/>
                <a:cs typeface="Times New Roman" pitchFamily="18" charset="0"/>
              </a:rPr>
              <a:t>&gt;=5 and widths in the coordinate directions,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=1.5</a:t>
            </a:r>
            <a:r>
              <a:rPr lang="en-US" sz="1200" i="1" baseline="-25000"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and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=0.5</a:t>
            </a:r>
            <a:r>
              <a:rPr lang="en-US" sz="1200" dirty="0" smtClean="0">
                <a:latin typeface="Cambria Math" pitchFamily="18" charset="0"/>
                <a:ea typeface="Cambria Math" pitchFamily="18" charset="0"/>
                <a:cs typeface="Times New Roman" pitchFamily="18" charset="0"/>
              </a:rPr>
              <a:t>.  The angle, </a:t>
            </a:r>
            <a:r>
              <a:rPr lang="el-GR" sz="1200" i="1" dirty="0" smtClean="0">
                <a:latin typeface="Cambria Math"/>
                <a:ea typeface="Cambria Math"/>
                <a:cs typeface="Times New Roman" pitchFamily="18" charset="0"/>
              </a:rPr>
              <a:t>θ</a:t>
            </a:r>
            <a:r>
              <a:rPr lang="en-US" sz="1200" dirty="0" smtClean="0">
                <a:latin typeface="Cambria Math"/>
                <a:ea typeface="Cambria Math"/>
                <a:cs typeface="Times New Roman" pitchFamily="18" charset="0"/>
              </a:rPr>
              <a:t> </a:t>
            </a:r>
            <a:r>
              <a:rPr lang="en-US" sz="1200" dirty="0" smtClean="0">
                <a:latin typeface="Cambria Math" pitchFamily="18" charset="0"/>
                <a:ea typeface="Cambria Math" pitchFamily="18" charset="0"/>
                <a:cs typeface="Times New Roman" pitchFamily="18" charset="0"/>
              </a:rPr>
              <a:t>,is a measure of the degree of correlation and is related to the covariance, </a:t>
            </a:r>
            <a:r>
              <a:rPr lang="en-US" sz="1200" dirty="0" smtClean="0">
                <a:latin typeface="Times New Roman" pitchFamily="18" charset="0"/>
                <a:cs typeface="Times New Roman" pitchFamily="18" charset="0"/>
              </a:rPr>
              <a:t> </a:t>
            </a:r>
            <a:r>
              <a:rPr lang="en-US" sz="1200" i="1" dirty="0" err="1" smtClean="0">
                <a:latin typeface="Cambria Math" pitchFamily="18" charset="0"/>
                <a:ea typeface="Cambria Math" pitchFamily="18" charset="0"/>
                <a:cs typeface="Times New Roman" pitchFamily="18" charset="0"/>
              </a:rPr>
              <a:t>cov</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)=0.4</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Fig. 2.7. The function, </a:t>
            </a:r>
            <a:r>
              <a:rPr lang="en-US" sz="1200" i="1" dirty="0" smtClean="0">
                <a:latin typeface="Cambria Math" pitchFamily="18" charset="0"/>
                <a:ea typeface="Cambria Math" pitchFamily="18" charset="0"/>
                <a:cs typeface="Times New Roman" pitchFamily="18" charset="0"/>
              </a:rPr>
              <a:t>q(d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-&lt;d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&gt;)(d2-&lt;d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&gt;), </a:t>
            </a:r>
            <a:r>
              <a:rPr lang="en-US" sz="1200" dirty="0" smtClean="0">
                <a:latin typeface="Times New Roman" pitchFamily="18" charset="0"/>
                <a:cs typeface="Times New Roman" pitchFamily="18" charset="0"/>
              </a:rPr>
              <a:t>divides the </a:t>
            </a:r>
            <a:r>
              <a:rPr lang="en-US" sz="1200" i="1" dirty="0" smtClean="0">
                <a:latin typeface="Times New Roman"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Times New Roman"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plane into four quadrants of alternating sign.  The idea is to</a:t>
            </a:r>
            <a:r>
              <a:rPr lang="en-US" sz="1200" baseline="0" dirty="0" smtClean="0">
                <a:latin typeface="Times New Roman" pitchFamily="18" charset="0"/>
                <a:cs typeface="Times New Roman" pitchFamily="18" charset="0"/>
              </a:rPr>
              <a:t> multiply the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by this function.</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that in this analogy, the random variable, d, has indeterminate value when it is in the box.  Every time it is taken out of the box, it takes on a new value.</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2.8. The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displayed as an image, when the data are (A) uncorrelated, (B) positively correlated and (C) negatively correlated.  The dashed lines indicated the four quadrants of alternating sign used to determine the correlation (see Figure 2.?).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Formula for the covariance, in the special case of a two-</a:t>
            </a:r>
            <a:r>
              <a:rPr lang="en-US" dirty="0" err="1" smtClean="0"/>
              <a:t>dimensiona</a:t>
            </a:r>
            <a:r>
              <a:rPr lang="en-US" baseline="0" dirty="0" smtClean="0"/>
              <a:t> </a:t>
            </a:r>
            <a:r>
              <a:rPr lang="en-US" baseline="0" dirty="0" err="1" smtClean="0"/>
              <a:t>p.d.f</a:t>
            </a:r>
            <a:r>
              <a:rPr lang="en-US" baseline="0" dirty="0" smtClean="0"/>
              <a:t>., p(d1,d2)</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a higher dimensional </a:t>
            </a:r>
            <a:r>
              <a:rPr lang="en-US" baseline="0" dirty="0" err="1" smtClean="0"/>
              <a:t>p.d.f</a:t>
            </a:r>
            <a:r>
              <a:rPr lang="en-US" baseline="0" dirty="0" smtClean="0"/>
              <a:t>., a very powerful idea is to group the means into a vector and the variances/</a:t>
            </a:r>
            <a:r>
              <a:rPr lang="en-US" baseline="0" dirty="0" err="1" smtClean="0"/>
              <a:t>covariances</a:t>
            </a:r>
            <a:r>
              <a:rPr lang="en-US" baseline="0" dirty="0" smtClean="0"/>
              <a:t> into a matrix.  This arrangement substantially simplifies calculations.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a:t>
            </a:r>
            <a:r>
              <a:rPr lang="en-US" baseline="0" dirty="0" smtClean="0"/>
              <a:t> as with mean and variance, covariance can also be estimated from data.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univariate</a:t>
            </a:r>
            <a:r>
              <a:rPr lang="en-US" dirty="0" smtClean="0"/>
              <a:t> distribution can describes</a:t>
            </a:r>
            <a:r>
              <a:rPr lang="en-US" baseline="0" dirty="0" smtClean="0"/>
              <a:t> the behavior of a single random variable.  It can always be computed from a joint </a:t>
            </a:r>
            <a:r>
              <a:rPr lang="en-US" baseline="0" dirty="0" err="1" smtClean="0"/>
              <a:t>p.d.f</a:t>
            </a:r>
            <a:r>
              <a:rPr lang="en-US" baseline="0" dirty="0" smtClean="0"/>
              <a:t>. by integrating over the other variables.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 Graphical interpretation of computing </a:t>
            </a:r>
            <a:r>
              <a:rPr lang="en-US" sz="1200" dirty="0" err="1" smtClean="0">
                <a:latin typeface="Times New Roman" pitchFamily="18" charset="0"/>
                <a:cs typeface="Times New Roman" pitchFamily="18" charset="0"/>
              </a:rPr>
              <a:t>univariate</a:t>
            </a:r>
            <a:r>
              <a:rPr lang="en-US" sz="1200" dirty="0" smtClean="0">
                <a:latin typeface="Times New Roman" pitchFamily="18" charset="0"/>
                <a:cs typeface="Times New Roman" pitchFamily="18" charset="0"/>
              </a:rPr>
              <a:t> probability density functions,  </a:t>
            </a:r>
            <a:r>
              <a:rPr lang="en-US" sz="1200" i="1" dirty="0" smtClean="0">
                <a:latin typeface="Times New Roman" pitchFamily="18" charset="0"/>
                <a:cs typeface="Times New Roman" pitchFamily="18" charset="0"/>
              </a:rPr>
              <a:t>p(d</a:t>
            </a:r>
            <a:r>
              <a:rPr lang="en-US" sz="1200" i="1" baseline="-25000" dirty="0" smtClean="0">
                <a:latin typeface="Times New Roman" pitchFamily="18" charset="0"/>
                <a:cs typeface="Times New Roman" pitchFamily="18" charset="0"/>
              </a:rPr>
              <a:t>1</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and </a:t>
            </a:r>
            <a:r>
              <a:rPr lang="en-US" sz="1200" i="1" dirty="0" smtClean="0">
                <a:latin typeface="Times New Roman" pitchFamily="18" charset="0"/>
                <a:cs typeface="Times New Roman" pitchFamily="18" charset="0"/>
              </a:rPr>
              <a:t>p(d</a:t>
            </a:r>
            <a:r>
              <a:rPr lang="en-US" sz="1200" i="1" baseline="-25000" dirty="0" smtClean="0">
                <a:latin typeface="Times New Roman" pitchFamily="18" charset="0"/>
                <a:cs typeface="Times New Roman" pitchFamily="18" charset="0"/>
              </a:rPr>
              <a:t>2</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from the joint probability density function, </a:t>
            </a:r>
            <a:r>
              <a:rPr lang="en-US" sz="1200" i="1" dirty="0" smtClean="0">
                <a:latin typeface="Times New Roman" pitchFamily="18" charset="0"/>
                <a:cs typeface="Times New Roman" pitchFamily="18" charset="0"/>
              </a:rPr>
              <a:t>p(d</a:t>
            </a:r>
            <a:r>
              <a:rPr lang="en-US" sz="1200" i="1" baseline="-25000" dirty="0" smtClean="0">
                <a:latin typeface="Times New Roman" pitchFamily="18" charset="0"/>
                <a:cs typeface="Times New Roman" pitchFamily="18" charset="0"/>
              </a:rPr>
              <a:t>1</a:t>
            </a:r>
            <a:r>
              <a:rPr lang="en-US" sz="1200" dirty="0" smtClean="0">
                <a:latin typeface="Times New Roman" pitchFamily="18" charset="0"/>
                <a:cs typeface="Times New Roman" pitchFamily="18" charset="0"/>
              </a:rPr>
              <a:t>,</a:t>
            </a:r>
            <a:r>
              <a:rPr lang="en-US" sz="1200" i="1" dirty="0" smtClean="0">
                <a:latin typeface="Times New Roman" pitchFamily="18" charset="0"/>
                <a:cs typeface="Times New Roman" pitchFamily="18" charset="0"/>
              </a:rPr>
              <a:t>d</a:t>
            </a:r>
            <a:r>
              <a:rPr lang="en-US" sz="1200" i="1" baseline="-25000" dirty="0" smtClean="0">
                <a:latin typeface="Times New Roman" pitchFamily="18" charset="0"/>
                <a:cs typeface="Times New Roman" pitchFamily="18" charset="0"/>
              </a:rPr>
              <a:t>2</a:t>
            </a:r>
            <a:r>
              <a:rPr lang="en-US" sz="1200" i="1" dirty="0" smtClean="0">
                <a:latin typeface="Times New Roman" pitchFamily="18" charset="0"/>
                <a:cs typeface="Times New Roman" pitchFamily="18" charset="0"/>
              </a:rPr>
              <a:t>).   </a:t>
            </a:r>
            <a:r>
              <a:rPr lang="en-US" sz="1200" i="0" dirty="0" smtClean="0">
                <a:latin typeface="Times New Roman" pitchFamily="18" charset="0"/>
                <a:cs typeface="Times New Roman" pitchFamily="18" charset="0"/>
              </a:rPr>
              <a:t>One adds up all the probability</a:t>
            </a:r>
            <a:r>
              <a:rPr lang="en-US" sz="1200" i="0" baseline="0" dirty="0" smtClean="0">
                <a:latin typeface="Times New Roman" pitchFamily="18" charset="0"/>
                <a:cs typeface="Times New Roman" pitchFamily="18" charset="0"/>
              </a:rPr>
              <a:t> along lines parallel to the given axis.</a:t>
            </a:r>
            <a:endParaRPr lang="en-US" i="0"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formula</a:t>
            </a:r>
            <a:r>
              <a:rPr lang="en-US" baseline="0" dirty="0" smtClean="0"/>
              <a:t> for a multivariate Gaussian distribution.  The formula has been chosen so that it has A) Unit area, B) Mean &lt;d&gt; and C) Covariance [</a:t>
            </a:r>
            <a:r>
              <a:rPr lang="en-US" baseline="0" dirty="0" err="1" smtClean="0"/>
              <a:t>cov</a:t>
            </a:r>
            <a:r>
              <a:rPr lang="en-US" baseline="0" dirty="0" smtClean="0"/>
              <a:t> d] and so that it reduces to the product of </a:t>
            </a:r>
            <a:r>
              <a:rPr lang="en-US" baseline="0" dirty="0" err="1" smtClean="0"/>
              <a:t>univariate</a:t>
            </a:r>
            <a:r>
              <a:rPr lang="en-US" baseline="0" dirty="0" smtClean="0"/>
              <a:t> Gaussian distributions in the uncorrelated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it explicitly contains the mean and covariance.  There</a:t>
            </a:r>
            <a:r>
              <a:rPr lang="en-US" baseline="0" dirty="0" smtClean="0"/>
              <a:t> is no need to compute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a:t>
            </a:r>
            <a:r>
              <a:rPr lang="en-US" baseline="0" dirty="0" smtClean="0"/>
              <a:t>contain noise and are thus random variables.  Model parameters are functions of data.  Thus model parameters are random variables, too.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one of the</a:t>
            </a:r>
            <a:r>
              <a:rPr lang="en-US" baseline="0" dirty="0" smtClean="0"/>
              <a:t> </a:t>
            </a:r>
            <a:r>
              <a:rPr lang="en-US" dirty="0" smtClean="0"/>
              <a:t>most important concepts of the lecture.</a:t>
            </a:r>
            <a:r>
              <a:rPr lang="en-US" baseline="0" dirty="0" smtClean="0"/>
              <a:t>  Be sure to emphasize it.</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a:t>
            </a:r>
            <a:r>
              <a:rPr lang="en-US" baseline="0" dirty="0" smtClean="0"/>
              <a:t> though realizations of a random variable are all different, the underlying variable has well-defined properties.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the first two terms just says that the total probability of d is unity.  We then use the chain rule to derive the equivalent statement for the model parameters; their total probability is unity, too.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By comparing intermediate terms, we find the relationship between p(d) and p(m).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rule</a:t>
            </a:r>
            <a:r>
              <a:rPr lang="en-US" baseline="0" dirty="0" smtClean="0"/>
              <a:t> for a multivariate distribution is similar, but it requires knowing </a:t>
            </a:r>
            <a:r>
              <a:rPr lang="en-US" baseline="0" dirty="0" err="1" smtClean="0"/>
              <a:t>dow</a:t>
            </a:r>
            <a:r>
              <a:rPr lang="en-US" baseline="0" dirty="0" smtClean="0"/>
              <a:t> to transform the volume element.  This involves the so-called </a:t>
            </a:r>
            <a:r>
              <a:rPr lang="en-US" baseline="0" dirty="0" err="1" smtClean="0"/>
              <a:t>Jabobian</a:t>
            </a:r>
            <a:r>
              <a:rPr lang="en-US" baseline="0" dirty="0" smtClean="0"/>
              <a:t> determinant.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rule</a:t>
            </a:r>
            <a:r>
              <a:rPr lang="en-US" baseline="0" dirty="0" smtClean="0"/>
              <a:t> for a multivariate distribution is similar, but it requires knowing </a:t>
            </a:r>
            <a:r>
              <a:rPr lang="en-US" baseline="0" dirty="0" err="1" smtClean="0"/>
              <a:t>dow</a:t>
            </a:r>
            <a:r>
              <a:rPr lang="en-US" baseline="0" dirty="0" smtClean="0"/>
              <a:t> to transform the volume element.  This involves the so-called </a:t>
            </a:r>
            <a:r>
              <a:rPr lang="en-US" baseline="0" dirty="0" err="1" smtClean="0"/>
              <a:t>Jabobian</a:t>
            </a:r>
            <a:r>
              <a:rPr lang="en-US" baseline="0" dirty="0" smtClean="0"/>
              <a:t> determinant.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a:t>
            </a:r>
            <a:r>
              <a:rPr lang="en-US" baseline="0" dirty="0" smtClean="0"/>
              <a:t> because: p(d) is uniform and thus very simple; and d and m have a simple linear proportional relationship.</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 each step.</a:t>
            </a:r>
          </a:p>
          <a:p>
            <a:r>
              <a:rPr lang="en-US" dirty="0" smtClean="0"/>
              <a:t>Note the need to</a:t>
            </a:r>
            <a:r>
              <a:rPr lang="en-US" baseline="0" dirty="0" smtClean="0"/>
              <a:t> invert the m(d) to d(m) in order to compute </a:t>
            </a:r>
            <a:r>
              <a:rPr lang="en-US" baseline="0" dirty="0" err="1" smtClean="0"/>
              <a:t>dd</a:t>
            </a:r>
            <a:r>
              <a:rPr lang="en-US" baseline="0" dirty="0" smtClean="0"/>
              <a:t>/dm.</a:t>
            </a:r>
          </a:p>
          <a:p>
            <a:r>
              <a:rPr lang="en-US" baseline="0" dirty="0" smtClean="0"/>
              <a:t>Note the way the limits of the distribution are computed.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a:t>
            </a:r>
            <a:r>
              <a:rPr lang="en-US" sz="1200" baseline="0" dirty="0" smtClean="0">
                <a:latin typeface="Times New Roman" pitchFamily="18" charset="0"/>
                <a:cs typeface="Times New Roman" pitchFamily="18" charset="0"/>
              </a:rPr>
              <a:t> that the limits change according to f(d), from (0,1) to (0,2).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 that</a:t>
            </a:r>
            <a:r>
              <a:rPr lang="en-US" sz="1200" baseline="0" dirty="0" smtClean="0">
                <a:latin typeface="Times New Roman" pitchFamily="18" charset="0"/>
                <a:cs typeface="Times New Roman" pitchFamily="18" charset="0"/>
              </a:rPr>
              <a:t> a sliver of area is stretched by a factor of 2.  This is the meaning of the |</a:t>
            </a:r>
            <a:r>
              <a:rPr lang="en-US" sz="1200" baseline="0" dirty="0" err="1" smtClean="0">
                <a:latin typeface="Times New Roman" pitchFamily="18" charset="0"/>
                <a:cs typeface="Times New Roman" pitchFamily="18" charset="0"/>
              </a:rPr>
              <a:t>dd</a:t>
            </a:r>
            <a:r>
              <a:rPr lang="en-US" sz="1200" baseline="0" dirty="0" smtClean="0">
                <a:latin typeface="Times New Roman" pitchFamily="18" charset="0"/>
                <a:cs typeface="Times New Roman" pitchFamily="18" charset="0"/>
              </a:rPr>
              <a:t>/dm| in the formula.  It adjusts for stretching and squeezing of areas.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in both cases the total area is unity A = 1x1 = 2x1/2 = 1.</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 function is non-linear, involving a square.</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a:t>
            </a:r>
            <a:r>
              <a:rPr lang="en-US" baseline="0" dirty="0" smtClean="0"/>
              <a:t> each step.</a:t>
            </a:r>
          </a:p>
          <a:p>
            <a:r>
              <a:rPr lang="en-US" dirty="0" smtClean="0"/>
              <a:t>Note the need to</a:t>
            </a:r>
            <a:r>
              <a:rPr lang="en-US" baseline="0" dirty="0" smtClean="0"/>
              <a:t> invert the m(d) to d(m) in order to compute </a:t>
            </a:r>
            <a:r>
              <a:rPr lang="en-US" baseline="0" dirty="0" err="1" smtClean="0"/>
              <a:t>dd</a:t>
            </a:r>
            <a:r>
              <a:rPr lang="en-US" baseline="0" dirty="0" smtClean="0"/>
              <a:t>/dm.</a:t>
            </a:r>
          </a:p>
          <a:p>
            <a:r>
              <a:rPr lang="en-US" baseline="0" dirty="0" smtClean="0"/>
              <a:t>Note the way the limits of the distribution are computed. </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a:t>
            </a:r>
            <a:r>
              <a:rPr lang="en-US" baseline="0" dirty="0" smtClean="0"/>
              <a:t> realizations of a random variable, 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a:t>
            </a:r>
            <a:r>
              <a:rPr lang="en-US" sz="1200" baseline="0" dirty="0" smtClean="0">
                <a:latin typeface="Times New Roman" pitchFamily="18" charset="0"/>
                <a:cs typeface="Times New Roman" pitchFamily="18" charset="0"/>
              </a:rPr>
              <a:t> that the limits are the same in both case, (0,1).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 that</a:t>
            </a:r>
            <a:r>
              <a:rPr lang="en-US" sz="1200" baseline="0" dirty="0" smtClean="0">
                <a:latin typeface="Times New Roman" pitchFamily="18" charset="0"/>
                <a:cs typeface="Times New Roman" pitchFamily="18" charset="0"/>
              </a:rPr>
              <a:t> a sliver of area is stretched or squeezed, depending upon its position.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2.10. A) The uniform  probability density function, </a:t>
            </a:r>
            <a:r>
              <a:rPr lang="en-US" sz="1200" i="1" dirty="0" smtClean="0">
                <a:latin typeface="Cambria Math" pitchFamily="18" charset="0"/>
                <a:ea typeface="Cambria Math" pitchFamily="18" charset="0"/>
                <a:cs typeface="Times New Roman" pitchFamily="18" charset="0"/>
              </a:rPr>
              <a:t>p(d)=1 </a:t>
            </a:r>
            <a:r>
              <a:rPr lang="en-US" sz="1200" dirty="0" smtClean="0">
                <a:latin typeface="Times New Roman" pitchFamily="18" charset="0"/>
                <a:cs typeface="Times New Roman" pitchFamily="18" charset="0"/>
              </a:rPr>
              <a:t>on the interval </a:t>
            </a:r>
            <a:r>
              <a:rPr lang="en-US" sz="1200" i="1" dirty="0" smtClean="0">
                <a:latin typeface="Cambria Math" pitchFamily="18" charset="0"/>
                <a:ea typeface="Cambria Math" pitchFamily="18" charset="0"/>
                <a:cs typeface="Times New Roman" pitchFamily="18" charset="0"/>
              </a:rPr>
              <a:t>0&lt;d&lt;1</a:t>
            </a:r>
            <a:r>
              <a:rPr lang="en-US" sz="1200" dirty="0" smtClean="0">
                <a:latin typeface="Times New Roman" pitchFamily="18" charset="0"/>
                <a:cs typeface="Times New Roman" pitchFamily="18" charset="0"/>
              </a:rPr>
              <a:t>.  B) The transformed probability density function, </a:t>
            </a:r>
            <a:r>
              <a:rPr lang="en-US" sz="1200" i="1" dirty="0" smtClean="0">
                <a:latin typeface="Cambria Math" pitchFamily="18" charset="0"/>
                <a:ea typeface="Cambria Math" pitchFamily="18" charset="0"/>
                <a:cs typeface="Times New Roman" pitchFamily="18" charset="0"/>
              </a:rPr>
              <a:t>p(m), </a:t>
            </a:r>
            <a:r>
              <a:rPr lang="en-US" sz="1200" dirty="0" smtClean="0">
                <a:latin typeface="Times New Roman" pitchFamily="18" charset="0"/>
                <a:cs typeface="Times New Roman" pitchFamily="18" charset="0"/>
              </a:rPr>
              <a:t>given the relationship, </a:t>
            </a:r>
            <a:r>
              <a:rPr lang="en-US" sz="1200" i="1" dirty="0" smtClean="0">
                <a:latin typeface="Cambria Math" pitchFamily="18" charset="0"/>
                <a:ea typeface="Cambria Math" pitchFamily="18" charset="0"/>
                <a:cs typeface="Times New Roman" pitchFamily="18" charset="0"/>
              </a:rPr>
              <a:t>m=</a:t>
            </a:r>
            <a:r>
              <a:rPr lang="en-US" sz="1200" i="1" dirty="0" smtClean="0">
                <a:latin typeface="Times New Roman"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Note areas of equal probability, which are of equal height and width in the variable, d, are transformed into areas of unequal height and width in the variable, </a:t>
            </a:r>
            <a:r>
              <a:rPr lang="en-US" sz="1200" i="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function</a:t>
            </a:r>
            <a:r>
              <a:rPr lang="en-US" baseline="0" dirty="0" smtClean="0"/>
              <a:t> is linear.</a:t>
            </a:r>
            <a:endParaRPr lang="en-US" dirty="0"/>
          </a:p>
        </p:txBody>
      </p:sp>
      <p:sp>
        <p:nvSpPr>
          <p:cNvPr id="4" name="Slide Number Placeholder 3"/>
          <p:cNvSpPr>
            <a:spLocks noGrp="1"/>
          </p:cNvSpPr>
          <p:nvPr>
            <p:ph type="sldNum" sz="quarter" idx="10"/>
          </p:nvPr>
        </p:nvSpPr>
        <p:spPr/>
        <p:txBody>
          <a:bodyPr/>
          <a:lstStyle/>
          <a:p>
            <a:fld id="{FD466815-0D95-47C5-9249-8299F627C374}"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d(d1,d2) is shown in red.  It has constant amplitude of unity. Note that its area is unity as well.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two linear functions are shown as dashed lines.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pays to use matrix notation here.  Note that the determinant</a:t>
            </a:r>
            <a:r>
              <a:rPr lang="en-US" baseline="0" dirty="0" smtClean="0"/>
              <a:t> of a matrix inverse is the reciprocal of the determinant of the original matrix.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Although</a:t>
            </a:r>
            <a:r>
              <a:rPr lang="en-US" sz="1200" baseline="0" dirty="0" smtClean="0">
                <a:latin typeface="Times New Roman" pitchFamily="18" charset="0"/>
                <a:cs typeface="Times New Roman" pitchFamily="18" charset="0"/>
              </a:rPr>
              <a:t> the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is “uniform” in the sense of having constant amplitude, the shape of its region has changed.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Everything works out so that the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has unit area.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multivariate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p(m1,m2)</a:t>
            </a:r>
            <a:r>
              <a:rPr lang="en-US" sz="1200" baseline="0" dirty="0" smtClean="0">
                <a:latin typeface="Times New Roman" pitchFamily="18" charset="0"/>
                <a:cs typeface="Times New Roman" pitchFamily="18" charset="0"/>
              </a:rPr>
              <a:t> is integrated to give a </a:t>
            </a:r>
            <a:r>
              <a:rPr lang="en-US" sz="1200" baseline="0" dirty="0" err="1" smtClean="0">
                <a:latin typeface="Times New Roman" pitchFamily="18" charset="0"/>
                <a:cs typeface="Times New Roman" pitchFamily="18" charset="0"/>
              </a:rPr>
              <a:t>univariate</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p(m1). Its shape is triangular, in contrast to p(d1), which is uniform.  This emphasizes that the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of the model parameters can be very different than the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of the data.</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2.11. A) The uniform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)=1 </a:t>
            </a:r>
            <a:r>
              <a:rPr lang="en-US" sz="1200" dirty="0" smtClean="0">
                <a:latin typeface="Times New Roman" pitchFamily="18" charset="0"/>
                <a:ea typeface="Cambria Math" pitchFamily="18" charset="0"/>
                <a:cs typeface="Times New Roman" pitchFamily="18" charset="0"/>
              </a:rPr>
              <a:t>on the interval </a:t>
            </a:r>
            <a:r>
              <a:rPr lang="en-US" sz="1200" i="1" dirty="0" smtClean="0">
                <a:latin typeface="Cambria Math" pitchFamily="18" charset="0"/>
                <a:ea typeface="Cambria Math" pitchFamily="18" charset="0"/>
                <a:cs typeface="Times New Roman" pitchFamily="18" charset="0"/>
              </a:rPr>
              <a:t>0&lt;d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&lt;1</a:t>
            </a:r>
            <a:r>
              <a:rPr lang="en-US" sz="1200" dirty="0" smtClean="0">
                <a:latin typeface="Times New Roman" pitchFamily="18" charset="0"/>
                <a:ea typeface="Cambria Math"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0&lt;d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&lt;1.</a:t>
            </a:r>
            <a:r>
              <a:rPr lang="en-US" sz="1200"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 Also shown are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axes, where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B) The transformed probability density function,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)=0.25</a:t>
            </a:r>
            <a:r>
              <a:rPr lang="en-US" sz="1200" dirty="0" smtClean="0">
                <a:latin typeface="Times New Roman" pitchFamily="18" charset="0"/>
                <a:cs typeface="Times New Roman" pitchFamily="18" charset="0"/>
              </a:rPr>
              <a:t>. C) The </a:t>
            </a:r>
            <a:r>
              <a:rPr lang="en-US" sz="1200" dirty="0" err="1" smtClean="0">
                <a:latin typeface="Times New Roman" pitchFamily="18" charset="0"/>
                <a:cs typeface="Times New Roman" pitchFamily="18" charset="0"/>
              </a:rPr>
              <a:t>univariate</a:t>
            </a:r>
            <a:r>
              <a:rPr lang="en-US" sz="1200" dirty="0" smtClean="0">
                <a:latin typeface="Times New Roman" pitchFamily="18" charset="0"/>
                <a:cs typeface="Times New Roman" pitchFamily="18" charset="0"/>
              </a:rPr>
              <a:t> distribution,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formed by integrating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over</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It is a uniform distribution of amplitude 1. The </a:t>
            </a:r>
            <a:r>
              <a:rPr lang="en-US" sz="1200" dirty="0" err="1" smtClean="0">
                <a:latin typeface="Times New Roman" pitchFamily="18" charset="0"/>
                <a:cs typeface="Times New Roman" pitchFamily="18" charset="0"/>
              </a:rPr>
              <a:t>univariate</a:t>
            </a:r>
            <a:r>
              <a:rPr lang="en-US" sz="1200" dirty="0" smtClean="0">
                <a:latin typeface="Times New Roman" pitchFamily="18" charset="0"/>
                <a:cs typeface="Times New Roman" pitchFamily="18" charset="0"/>
              </a:rPr>
              <a:t> distribution,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formed by integrating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over</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It is a triangular distribution of peak amplitude 0.5. </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probability density function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in</a:t>
            </a:r>
            <a:r>
              <a:rPr lang="en-US" sz="1200" baseline="0" dirty="0" smtClean="0">
                <a:latin typeface="Times New Roman" pitchFamily="18" charset="0"/>
                <a:cs typeface="Times New Roman" pitchFamily="18" charset="0"/>
              </a:rPr>
              <a:t> (B) completely describes the behavior of the random variable.  It is the idealization of a histogram of the realizations, in the limit of an indefinitely large number of realizations.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2.1. (A) Histogram showing data from </a:t>
            </a:r>
            <a:r>
              <a:rPr lang="en-US" sz="1200" i="1" dirty="0" smtClean="0">
                <a:latin typeface="Cambria Math" pitchFamily="18" charset="0"/>
                <a:ea typeface="Cambria Math" pitchFamily="18" charset="0"/>
                <a:cs typeface="Times New Roman" pitchFamily="18" charset="0"/>
              </a:rPr>
              <a:t>200</a:t>
            </a:r>
            <a:r>
              <a:rPr lang="en-US" sz="1200" dirty="0" smtClean="0">
                <a:latin typeface="Times New Roman" pitchFamily="18" charset="0"/>
                <a:cs typeface="Times New Roman" pitchFamily="18" charset="0"/>
              </a:rPr>
              <a:t> repetitions of an experiment in which datum, </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is measured. Noise causes observations to scatter about their mean value, </a:t>
            </a:r>
            <a:r>
              <a:rPr lang="en-US" sz="1200" i="1" dirty="0" smtClean="0">
                <a:latin typeface="Cambria Math" pitchFamily="18" charset="0"/>
                <a:ea typeface="Cambria Math" pitchFamily="18" charset="0"/>
                <a:cs typeface="Times New Roman" pitchFamily="18" charset="0"/>
              </a:rPr>
              <a:t>&lt;d&gt;=5</a:t>
            </a:r>
            <a:r>
              <a:rPr lang="en-US" sz="1200" dirty="0" smtClean="0">
                <a:latin typeface="Times New Roman" pitchFamily="18" charset="0"/>
                <a:cs typeface="Times New Roman" pitchFamily="18" charset="0"/>
              </a:rPr>
              <a:t>.  (B)  Probability density function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p(d)</a:t>
            </a:r>
            <a:r>
              <a:rPr lang="en-US" sz="1200" dirty="0" smtClean="0">
                <a:latin typeface="Times New Roman" pitchFamily="18" charset="0"/>
                <a:cs typeface="Times New Roman" pitchFamily="18" charset="0"/>
              </a:rPr>
              <a:t>, of the data. (C) Histogram (blue) and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(red) superimposed. Note that the histogram has a shape similar to the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p.d.f</a:t>
            </a:r>
            <a:r>
              <a:rPr lang="en-US" sz="1200" baseline="0" dirty="0" smtClean="0">
                <a:latin typeface="Times New Roman" pitchFamily="18" charset="0"/>
                <a:cs typeface="Times New Roman" pitchFamily="18" charset="0"/>
              </a:rPr>
              <a:t>. describes the probability that a realization with be close to a given value,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2.2.   The shaded area, </a:t>
            </a:r>
            <a:r>
              <a:rPr lang="en-US" sz="1200" i="1" dirty="0" smtClean="0">
                <a:latin typeface="Cambria Math" pitchFamily="18" charset="0"/>
                <a:ea typeface="Cambria Math" pitchFamily="18" charset="0"/>
                <a:cs typeface="Times New Roman" pitchFamily="18" charset="0"/>
              </a:rPr>
              <a:t>p(d)</a:t>
            </a:r>
            <a:r>
              <a:rPr lang="el-GR" sz="1200" i="1" dirty="0" smtClean="0">
                <a:latin typeface="Cambria Math"/>
                <a:ea typeface="Cambria Math"/>
                <a:cs typeface="Times New Roman" pitchFamily="18" charset="0"/>
              </a:rPr>
              <a:t>Δ</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of the probability density function, </a:t>
            </a:r>
            <a:r>
              <a:rPr lang="en-US" sz="1200" i="1" dirty="0" smtClean="0">
                <a:latin typeface="Cambria Math" pitchFamily="18" charset="0"/>
                <a:ea typeface="Cambria Math" pitchFamily="18" charset="0"/>
                <a:cs typeface="Times New Roman" pitchFamily="18" charset="0"/>
              </a:rPr>
              <a:t>p(d)</a:t>
            </a:r>
            <a:r>
              <a:rPr lang="en-US" sz="1200" dirty="0" smtClean="0">
                <a:latin typeface="Times New Roman" pitchFamily="18" charset="0"/>
                <a:cs typeface="Times New Roman" pitchFamily="18" charset="0"/>
              </a:rPr>
              <a:t>, gives the probability,</a:t>
            </a:r>
            <a:r>
              <a:rPr lang="en-US" sz="1200" i="1" dirty="0" smtClean="0">
                <a:latin typeface="Times New Roman" pitchFamily="18" charset="0"/>
                <a:cs typeface="Times New Roman" pitchFamily="18" charset="0"/>
              </a:rPr>
              <a:t> P</a:t>
            </a:r>
            <a:r>
              <a:rPr lang="en-US" sz="1200" dirty="0" smtClean="0">
                <a:latin typeface="Times New Roman" pitchFamily="18" charset="0"/>
                <a:cs typeface="Times New Roman" pitchFamily="18" charset="0"/>
              </a:rPr>
              <a:t>, that the observation will fall between </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d+</a:t>
            </a:r>
            <a:r>
              <a:rPr lang="el-GR" sz="1200" i="1" dirty="0" smtClean="0">
                <a:latin typeface="Cambria Math"/>
                <a:ea typeface="Cambria Math"/>
                <a:cs typeface="Times New Roman" pitchFamily="18" charset="0"/>
              </a:rPr>
              <a:t>Δ</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sctipt</a:t>
            </a:r>
            <a:r>
              <a:rPr lang="en-US" sz="1200" dirty="0" smtClean="0">
                <a:latin typeface="Times New Roman" pitchFamily="18" charset="0"/>
                <a:cs typeface="Times New Roman" pitchFamily="18" charset="0"/>
              </a:rPr>
              <a:t> gda02_?.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probability</a:t>
            </a:r>
            <a:r>
              <a:rPr lang="en-US" baseline="0" dirty="0" smtClean="0"/>
              <a:t> P is a number between 0 and 1 (0% and 100%).</a:t>
            </a:r>
          </a:p>
          <a:p>
            <a:r>
              <a:rPr lang="en-US" baseline="0" dirty="0" smtClean="0"/>
              <a:t>The probability that the random variable will take on a value between d</a:t>
            </a:r>
            <a:r>
              <a:rPr lang="en-US" baseline="-25000" dirty="0" smtClean="0"/>
              <a:t>1</a:t>
            </a:r>
            <a:r>
              <a:rPr lang="en-US" baseline="0" dirty="0" smtClean="0"/>
              <a:t> and d</a:t>
            </a:r>
            <a:r>
              <a:rPr lang="en-US" baseline="-25000" dirty="0" smtClean="0"/>
              <a:t>2</a:t>
            </a:r>
            <a:r>
              <a:rPr lang="en-US" baseline="0" dirty="0" smtClean="0"/>
              <a:t> is given by the </a:t>
            </a:r>
            <a:r>
              <a:rPr lang="en-US" baseline="0" dirty="0" err="1" smtClean="0"/>
              <a:t>intergal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9/10/14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9144000" cy="3429000"/>
          </a:xfrm>
        </p:spPr>
        <p:txBody>
          <a:bodyPr>
            <a:normAutofit/>
          </a:bodyPr>
          <a:lstStyle/>
          <a:p>
            <a:r>
              <a:rPr lang="en-US" dirty="0" smtClean="0">
                <a:latin typeface="Times New Roman" pitchFamily="18" charset="0"/>
                <a:cs typeface="Times New Roman" pitchFamily="18" charset="0"/>
              </a:rPr>
              <a:t>Lecture 2</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Probability and Measurement Error, Part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latin typeface="Times New Roman" pitchFamily="18" charset="0"/>
                <a:cs typeface="Times New Roman" pitchFamily="18" charset="0"/>
              </a:rPr>
              <a:t>in general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probability is the integral</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362200" y="3276600"/>
            <a:ext cx="4038600" cy="1219200"/>
          </a:xfrm>
          <a:prstGeom prst="rect">
            <a:avLst/>
          </a:prstGeom>
          <a:noFill/>
          <a:ln w="9525">
            <a:noFill/>
            <a:miter lim="800000"/>
            <a:headEnd/>
            <a:tailEnd/>
          </a:ln>
        </p:spPr>
      </p:pic>
      <p:sp>
        <p:nvSpPr>
          <p:cNvPr id="5" name="Title 1"/>
          <p:cNvSpPr txBox="1">
            <a:spLocks/>
          </p:cNvSpPr>
          <p:nvPr/>
        </p:nvSpPr>
        <p:spPr bwMode="auto">
          <a:xfrm>
            <a:off x="3505200" y="5029200"/>
            <a:ext cx="4267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probability that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 is between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2800" b="0" i="1" u="none" strike="noStrike" kern="0" cap="none" spc="0" normalizeH="0" baseline="-25000" noProof="0" dirty="0" smtClean="0">
                <a:ln>
                  <a:noFill/>
                </a:ln>
                <a:solidFill>
                  <a:srgbClr val="FF0000"/>
                </a:solidFill>
                <a:effectLst/>
                <a:uLnTx/>
                <a:uFillTx/>
                <a:latin typeface="Cambria Math" pitchFamily="18" charset="0"/>
                <a:ea typeface="Cambria Math" pitchFamily="18" charset="0"/>
                <a:cs typeface="Times New Roman" pitchFamily="18" charset="0"/>
              </a:rPr>
              <a:t>1</a:t>
            </a: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 and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2800" b="0" i="1" u="none" strike="noStrike" kern="0" cap="none" spc="0" normalizeH="0" baseline="-25000" noProof="0" dirty="0" smtClean="0">
                <a:ln>
                  <a:noFill/>
                </a:ln>
                <a:solidFill>
                  <a:srgbClr val="FF0000"/>
                </a:solidFill>
                <a:effectLst/>
                <a:uLnTx/>
                <a:uFillTx/>
                <a:latin typeface="Cambria Math" pitchFamily="18" charset="0"/>
                <a:ea typeface="Cambria Math" pitchFamily="18" charset="0"/>
                <a:cs typeface="Times New Roman" pitchFamily="18" charset="0"/>
              </a:rPr>
              <a:t>2</a:t>
            </a:r>
            <a:endParaRPr kumimoji="0" lang="en-US" sz="2800" b="0" i="1" u="none" strike="noStrike" kern="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6" name="Freeform 5"/>
          <p:cNvSpPr/>
          <p:nvPr/>
        </p:nvSpPr>
        <p:spPr>
          <a:xfrm>
            <a:off x="2819400" y="4191000"/>
            <a:ext cx="690562" cy="1066800"/>
          </a:xfrm>
          <a:custGeom>
            <a:avLst/>
            <a:gdLst>
              <a:gd name="connsiteX0" fmla="*/ 0 w 783431"/>
              <a:gd name="connsiteY0" fmla="*/ 0 h 914400"/>
              <a:gd name="connsiteX1" fmla="*/ 700087 w 783431"/>
              <a:gd name="connsiteY1" fmla="*/ 371475 h 914400"/>
              <a:gd name="connsiteX2" fmla="*/ 500062 w 783431"/>
              <a:gd name="connsiteY2" fmla="*/ 671512 h 914400"/>
              <a:gd name="connsiteX3" fmla="*/ 728662 w 783431"/>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783431" h="914400">
                <a:moveTo>
                  <a:pt x="0" y="0"/>
                </a:moveTo>
                <a:cubicBezTo>
                  <a:pt x="308371" y="129778"/>
                  <a:pt x="616743" y="259556"/>
                  <a:pt x="700087" y="371475"/>
                </a:cubicBezTo>
                <a:cubicBezTo>
                  <a:pt x="783431" y="483394"/>
                  <a:pt x="495300" y="581025"/>
                  <a:pt x="500062" y="671512"/>
                </a:cubicBezTo>
                <a:cubicBezTo>
                  <a:pt x="504824" y="761999"/>
                  <a:pt x="616743" y="838199"/>
                  <a:pt x="728662" y="914400"/>
                </a:cubicBezTo>
              </a:path>
            </a:pathLst>
          </a:custGeom>
          <a:ln w="57150">
            <a:solidFill>
              <a:srgbClr val="FF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905000"/>
          </a:xfrm>
        </p:spPr>
        <p:txBody>
          <a:bodyPr/>
          <a:lstStyle/>
          <a:p>
            <a:r>
              <a:rPr lang="en-US" dirty="0" smtClean="0">
                <a:latin typeface="Times New Roman" pitchFamily="18" charset="0"/>
                <a:cs typeface="Times New Roman" pitchFamily="18" charset="0"/>
              </a:rPr>
              <a:t>the probability that </a:t>
            </a:r>
            <a:r>
              <a:rPr lang="en-US" i="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has some value is 100% or unity</a:t>
            </a:r>
            <a:endParaRPr lang="en-US" dirty="0">
              <a:latin typeface="Times New Roman" pitchFamily="18" charset="0"/>
              <a:cs typeface="Times New Roman" pitchFamily="18" charset="0"/>
            </a:endParaRPr>
          </a:p>
        </p:txBody>
      </p:sp>
      <p:sp>
        <p:nvSpPr>
          <p:cNvPr id="5" name="Title 1"/>
          <p:cNvSpPr txBox="1">
            <a:spLocks/>
          </p:cNvSpPr>
          <p:nvPr/>
        </p:nvSpPr>
        <p:spPr bwMode="auto">
          <a:xfrm>
            <a:off x="2819400" y="5105400"/>
            <a:ext cx="4267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probability that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 is between its minimum and maximum bounds,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lang="en-US" sz="2800" i="1" kern="0" baseline="-25000" dirty="0" smtClean="0">
                <a:solidFill>
                  <a:srgbClr val="FF0000"/>
                </a:solidFill>
                <a:latin typeface="Cambria Math" pitchFamily="18" charset="0"/>
                <a:ea typeface="Cambria Math" pitchFamily="18" charset="0"/>
                <a:cs typeface="Times New Roman" pitchFamily="18" charset="0"/>
              </a:rPr>
              <a:t>min</a:t>
            </a:r>
            <a:r>
              <a:rPr kumimoji="0" lang="en-US" sz="28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 and </a:t>
            </a:r>
            <a:r>
              <a:rPr kumimoji="0" lang="en-US" sz="2800" b="0" i="1" u="none" strike="noStrike" kern="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lang="en-US" sz="2800" i="1" kern="0" baseline="-25000" dirty="0" smtClean="0">
                <a:solidFill>
                  <a:srgbClr val="FF0000"/>
                </a:solidFill>
                <a:latin typeface="Cambria Math" pitchFamily="18" charset="0"/>
                <a:ea typeface="Cambria Math" pitchFamily="18" charset="0"/>
                <a:cs typeface="Times New Roman" pitchFamily="18" charset="0"/>
              </a:rPr>
              <a:t>max</a:t>
            </a:r>
            <a:endParaRPr kumimoji="0" lang="en-US" sz="2800" b="0" i="1" u="none" strike="noStrike" kern="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1676400" y="2819400"/>
            <a:ext cx="5638800" cy="1447800"/>
          </a:xfrm>
          <a:prstGeom prst="rect">
            <a:avLst/>
          </a:prstGeom>
          <a:noFill/>
          <a:ln w="9525">
            <a:noFill/>
            <a:miter lim="800000"/>
            <a:headEnd/>
            <a:tailEnd/>
          </a:ln>
        </p:spPr>
      </p:pic>
      <p:sp>
        <p:nvSpPr>
          <p:cNvPr id="6" name="Freeform 5"/>
          <p:cNvSpPr/>
          <p:nvPr/>
        </p:nvSpPr>
        <p:spPr>
          <a:xfrm>
            <a:off x="2133600" y="3962400"/>
            <a:ext cx="690562" cy="1295400"/>
          </a:xfrm>
          <a:custGeom>
            <a:avLst/>
            <a:gdLst>
              <a:gd name="connsiteX0" fmla="*/ 0 w 783431"/>
              <a:gd name="connsiteY0" fmla="*/ 0 h 914400"/>
              <a:gd name="connsiteX1" fmla="*/ 700087 w 783431"/>
              <a:gd name="connsiteY1" fmla="*/ 371475 h 914400"/>
              <a:gd name="connsiteX2" fmla="*/ 500062 w 783431"/>
              <a:gd name="connsiteY2" fmla="*/ 671512 h 914400"/>
              <a:gd name="connsiteX3" fmla="*/ 728662 w 783431"/>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783431" h="914400">
                <a:moveTo>
                  <a:pt x="0" y="0"/>
                </a:moveTo>
                <a:cubicBezTo>
                  <a:pt x="308371" y="129778"/>
                  <a:pt x="616743" y="259556"/>
                  <a:pt x="700087" y="371475"/>
                </a:cubicBezTo>
                <a:cubicBezTo>
                  <a:pt x="783431" y="483394"/>
                  <a:pt x="495300" y="581025"/>
                  <a:pt x="500062" y="671512"/>
                </a:cubicBezTo>
                <a:cubicBezTo>
                  <a:pt x="504824" y="761999"/>
                  <a:pt x="616743" y="838199"/>
                  <a:pt x="728662" y="914400"/>
                </a:cubicBezTo>
              </a:path>
            </a:pathLst>
          </a:custGeom>
          <a:ln w="57150">
            <a:solidFill>
              <a:srgbClr val="FF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latin typeface="Times New Roman" pitchFamily="18" charset="0"/>
                <a:cs typeface="Times New Roman" pitchFamily="18" charset="0"/>
              </a:rPr>
              <a:t>How do these two </a:t>
            </a:r>
            <a:r>
              <a:rPr lang="en-US" dirty="0" err="1" smtClean="0">
                <a:latin typeface="Times New Roman" pitchFamily="18" charset="0"/>
                <a:cs typeface="Times New Roman" pitchFamily="18" charset="0"/>
              </a:rPr>
              <a:t>p.d.f.’s</a:t>
            </a:r>
            <a:r>
              <a:rPr lang="en-US" dirty="0" smtClean="0">
                <a:latin typeface="Times New Roman" pitchFamily="18" charset="0"/>
                <a:cs typeface="Times New Roman" pitchFamily="18" charset="0"/>
              </a:rPr>
              <a:t> differ?</a:t>
            </a:r>
            <a:endParaRPr lang="en-US" dirty="0">
              <a:latin typeface="Times New Roman" pitchFamily="18" charset="0"/>
              <a:cs typeface="Times New Roman" pitchFamily="18" charset="0"/>
            </a:endParaRPr>
          </a:p>
        </p:txBody>
      </p:sp>
      <p:sp>
        <p:nvSpPr>
          <p:cNvPr id="5" name="Freeform 4"/>
          <p:cNvSpPr/>
          <p:nvPr/>
        </p:nvSpPr>
        <p:spPr>
          <a:xfrm>
            <a:off x="2381256" y="1785938"/>
            <a:ext cx="4714875" cy="1485900"/>
          </a:xfrm>
          <a:custGeom>
            <a:avLst/>
            <a:gdLst>
              <a:gd name="connsiteX0" fmla="*/ 0 w 4714875"/>
              <a:gd name="connsiteY0" fmla="*/ 0 h 1485900"/>
              <a:gd name="connsiteX1" fmla="*/ 0 w 4714875"/>
              <a:gd name="connsiteY1" fmla="*/ 1485900 h 1485900"/>
              <a:gd name="connsiteX2" fmla="*/ 4714875 w 4714875"/>
              <a:gd name="connsiteY2" fmla="*/ 1485900 h 1485900"/>
            </a:gdLst>
            <a:ahLst/>
            <a:cxnLst>
              <a:cxn ang="0">
                <a:pos x="connsiteX0" y="connsiteY0"/>
              </a:cxn>
              <a:cxn ang="0">
                <a:pos x="connsiteX1" y="connsiteY1"/>
              </a:cxn>
              <a:cxn ang="0">
                <a:pos x="connsiteX2" y="connsiteY2"/>
              </a:cxn>
            </a:cxnLst>
            <a:rect l="l" t="t" r="r" b="b"/>
            <a:pathLst>
              <a:path w="4714875" h="1485900">
                <a:moveTo>
                  <a:pt x="0" y="0"/>
                </a:moveTo>
                <a:lnTo>
                  <a:pt x="0" y="1485900"/>
                </a:lnTo>
                <a:lnTo>
                  <a:pt x="4714875" y="148590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2438406" y="1676400"/>
            <a:ext cx="4329113" cy="1595438"/>
          </a:xfrm>
          <a:custGeom>
            <a:avLst/>
            <a:gdLst>
              <a:gd name="connsiteX0" fmla="*/ 0 w 4329113"/>
              <a:gd name="connsiteY0" fmla="*/ 447675 h 461963"/>
              <a:gd name="connsiteX1" fmla="*/ 728663 w 4329113"/>
              <a:gd name="connsiteY1" fmla="*/ 390525 h 461963"/>
              <a:gd name="connsiteX2" fmla="*/ 1200150 w 4329113"/>
              <a:gd name="connsiteY2" fmla="*/ 219075 h 461963"/>
              <a:gd name="connsiteX3" fmla="*/ 1614488 w 4329113"/>
              <a:gd name="connsiteY3" fmla="*/ 4763 h 461963"/>
              <a:gd name="connsiteX4" fmla="*/ 2286000 w 4329113"/>
              <a:gd name="connsiteY4" fmla="*/ 190500 h 461963"/>
              <a:gd name="connsiteX5" fmla="*/ 3257550 w 4329113"/>
              <a:gd name="connsiteY5" fmla="*/ 347663 h 461963"/>
              <a:gd name="connsiteX6" fmla="*/ 4329113 w 4329113"/>
              <a:gd name="connsiteY6" fmla="*/ 461963 h 461963"/>
              <a:gd name="connsiteX0" fmla="*/ 0 w 4329113"/>
              <a:gd name="connsiteY0" fmla="*/ 1433513 h 1447801"/>
              <a:gd name="connsiteX1" fmla="*/ 728663 w 4329113"/>
              <a:gd name="connsiteY1" fmla="*/ 1376363 h 1447801"/>
              <a:gd name="connsiteX2" fmla="*/ 1200150 w 4329113"/>
              <a:gd name="connsiteY2" fmla="*/ 1204913 h 1447801"/>
              <a:gd name="connsiteX3" fmla="*/ 3809994 w 4329113"/>
              <a:gd name="connsiteY3" fmla="*/ 4763 h 1447801"/>
              <a:gd name="connsiteX4" fmla="*/ 2286000 w 4329113"/>
              <a:gd name="connsiteY4" fmla="*/ 1176338 h 1447801"/>
              <a:gd name="connsiteX5" fmla="*/ 3257550 w 4329113"/>
              <a:gd name="connsiteY5" fmla="*/ 1333501 h 1447801"/>
              <a:gd name="connsiteX6" fmla="*/ 4329113 w 4329113"/>
              <a:gd name="connsiteY6" fmla="*/ 1447801 h 1447801"/>
              <a:gd name="connsiteX0" fmla="*/ 0 w 4329113"/>
              <a:gd name="connsiteY0" fmla="*/ 1501775 h 1516063"/>
              <a:gd name="connsiteX1" fmla="*/ 728663 w 4329113"/>
              <a:gd name="connsiteY1" fmla="*/ 1444625 h 1516063"/>
              <a:gd name="connsiteX2" fmla="*/ 1200150 w 4329113"/>
              <a:gd name="connsiteY2" fmla="*/ 1273175 h 1516063"/>
              <a:gd name="connsiteX3" fmla="*/ 3809994 w 4329113"/>
              <a:gd name="connsiteY3" fmla="*/ 73025 h 1516063"/>
              <a:gd name="connsiteX4" fmla="*/ 3886194 w 4329113"/>
              <a:gd name="connsiteY4" fmla="*/ 835025 h 1516063"/>
              <a:gd name="connsiteX5" fmla="*/ 3257550 w 4329113"/>
              <a:gd name="connsiteY5" fmla="*/ 1401763 h 1516063"/>
              <a:gd name="connsiteX6" fmla="*/ 4329113 w 4329113"/>
              <a:gd name="connsiteY6" fmla="*/ 1516063 h 1516063"/>
              <a:gd name="connsiteX0" fmla="*/ 0 w 4329113"/>
              <a:gd name="connsiteY0" fmla="*/ 1517650 h 1612900"/>
              <a:gd name="connsiteX1" fmla="*/ 728663 w 4329113"/>
              <a:gd name="connsiteY1" fmla="*/ 1460500 h 1612900"/>
              <a:gd name="connsiteX2" fmla="*/ 2971794 w 4329113"/>
              <a:gd name="connsiteY2" fmla="*/ 1384300 h 1612900"/>
              <a:gd name="connsiteX3" fmla="*/ 3809994 w 4329113"/>
              <a:gd name="connsiteY3" fmla="*/ 88900 h 1612900"/>
              <a:gd name="connsiteX4" fmla="*/ 3886194 w 4329113"/>
              <a:gd name="connsiteY4" fmla="*/ 850900 h 1612900"/>
              <a:gd name="connsiteX5" fmla="*/ 3257550 w 4329113"/>
              <a:gd name="connsiteY5" fmla="*/ 1417638 h 1612900"/>
              <a:gd name="connsiteX6" fmla="*/ 4329113 w 4329113"/>
              <a:gd name="connsiteY6" fmla="*/ 1531938 h 1612900"/>
              <a:gd name="connsiteX0" fmla="*/ 0 w 4329113"/>
              <a:gd name="connsiteY0" fmla="*/ 1517650 h 1612900"/>
              <a:gd name="connsiteX1" fmla="*/ 728663 w 4329113"/>
              <a:gd name="connsiteY1" fmla="*/ 1460500 h 1612900"/>
              <a:gd name="connsiteX2" fmla="*/ 2971794 w 4329113"/>
              <a:gd name="connsiteY2" fmla="*/ 1384300 h 1612900"/>
              <a:gd name="connsiteX3" fmla="*/ 3809994 w 4329113"/>
              <a:gd name="connsiteY3" fmla="*/ 88900 h 1612900"/>
              <a:gd name="connsiteX4" fmla="*/ 3886194 w 4329113"/>
              <a:gd name="connsiteY4" fmla="*/ 850900 h 1612900"/>
              <a:gd name="connsiteX5" fmla="*/ 3809994 w 4329113"/>
              <a:gd name="connsiteY5" fmla="*/ 1460500 h 1612900"/>
              <a:gd name="connsiteX6" fmla="*/ 4329113 w 4329113"/>
              <a:gd name="connsiteY6" fmla="*/ 1531938 h 1612900"/>
              <a:gd name="connsiteX0" fmla="*/ 0 w 4329113"/>
              <a:gd name="connsiteY0" fmla="*/ 1517650 h 1612900"/>
              <a:gd name="connsiteX1" fmla="*/ 728663 w 4329113"/>
              <a:gd name="connsiteY1" fmla="*/ 1460500 h 1612900"/>
              <a:gd name="connsiteX2" fmla="*/ 2971794 w 4329113"/>
              <a:gd name="connsiteY2" fmla="*/ 1384300 h 1612900"/>
              <a:gd name="connsiteX3" fmla="*/ 3809994 w 4329113"/>
              <a:gd name="connsiteY3" fmla="*/ 88900 h 1612900"/>
              <a:gd name="connsiteX4" fmla="*/ 3886194 w 4329113"/>
              <a:gd name="connsiteY4" fmla="*/ 850900 h 1612900"/>
              <a:gd name="connsiteX5" fmla="*/ 3809994 w 4329113"/>
              <a:gd name="connsiteY5" fmla="*/ 1460500 h 1612900"/>
              <a:gd name="connsiteX6" fmla="*/ 4329113 w 4329113"/>
              <a:gd name="connsiteY6" fmla="*/ 1531938 h 1612900"/>
              <a:gd name="connsiteX0" fmla="*/ 0 w 4329113"/>
              <a:gd name="connsiteY0" fmla="*/ 1517650 h 1612900"/>
              <a:gd name="connsiteX1" fmla="*/ 728663 w 4329113"/>
              <a:gd name="connsiteY1" fmla="*/ 1460500 h 1612900"/>
              <a:gd name="connsiteX2" fmla="*/ 2971794 w 4329113"/>
              <a:gd name="connsiteY2" fmla="*/ 1384300 h 1612900"/>
              <a:gd name="connsiteX3" fmla="*/ 3809994 w 4329113"/>
              <a:gd name="connsiteY3" fmla="*/ 88900 h 1612900"/>
              <a:gd name="connsiteX4" fmla="*/ 3733794 w 4329113"/>
              <a:gd name="connsiteY4" fmla="*/ 850900 h 1612900"/>
              <a:gd name="connsiteX5" fmla="*/ 3809994 w 4329113"/>
              <a:gd name="connsiteY5" fmla="*/ 1460500 h 1612900"/>
              <a:gd name="connsiteX6" fmla="*/ 4329113 w 4329113"/>
              <a:gd name="connsiteY6" fmla="*/ 1531938 h 1612900"/>
              <a:gd name="connsiteX0" fmla="*/ 0 w 4329113"/>
              <a:gd name="connsiteY0" fmla="*/ 1441450 h 1524000"/>
              <a:gd name="connsiteX1" fmla="*/ 728663 w 4329113"/>
              <a:gd name="connsiteY1" fmla="*/ 1384300 h 1524000"/>
              <a:gd name="connsiteX2" fmla="*/ 2971794 w 4329113"/>
              <a:gd name="connsiteY2" fmla="*/ 1308100 h 1524000"/>
              <a:gd name="connsiteX3" fmla="*/ 3581394 w 4329113"/>
              <a:gd name="connsiteY3" fmla="*/ 88900 h 1524000"/>
              <a:gd name="connsiteX4" fmla="*/ 3733794 w 4329113"/>
              <a:gd name="connsiteY4" fmla="*/ 774700 h 1524000"/>
              <a:gd name="connsiteX5" fmla="*/ 3809994 w 4329113"/>
              <a:gd name="connsiteY5" fmla="*/ 1384300 h 1524000"/>
              <a:gd name="connsiteX6" fmla="*/ 4329113 w 4329113"/>
              <a:gd name="connsiteY6" fmla="*/ 1455738 h 1524000"/>
              <a:gd name="connsiteX0" fmla="*/ 0 w 4329113"/>
              <a:gd name="connsiteY0" fmla="*/ 1441450 h 1524000"/>
              <a:gd name="connsiteX1" fmla="*/ 728663 w 4329113"/>
              <a:gd name="connsiteY1" fmla="*/ 1384300 h 1524000"/>
              <a:gd name="connsiteX2" fmla="*/ 3124194 w 4329113"/>
              <a:gd name="connsiteY2" fmla="*/ 1308100 h 1524000"/>
              <a:gd name="connsiteX3" fmla="*/ 3581394 w 4329113"/>
              <a:gd name="connsiteY3" fmla="*/ 88900 h 1524000"/>
              <a:gd name="connsiteX4" fmla="*/ 3733794 w 4329113"/>
              <a:gd name="connsiteY4" fmla="*/ 774700 h 1524000"/>
              <a:gd name="connsiteX5" fmla="*/ 3809994 w 4329113"/>
              <a:gd name="connsiteY5" fmla="*/ 1384300 h 1524000"/>
              <a:gd name="connsiteX6" fmla="*/ 4329113 w 4329113"/>
              <a:gd name="connsiteY6" fmla="*/ 1455738 h 1524000"/>
              <a:gd name="connsiteX0" fmla="*/ 0 w 4329113"/>
              <a:gd name="connsiteY0" fmla="*/ 1441450 h 1524000"/>
              <a:gd name="connsiteX1" fmla="*/ 728663 w 4329113"/>
              <a:gd name="connsiteY1" fmla="*/ 1384300 h 1524000"/>
              <a:gd name="connsiteX2" fmla="*/ 3124194 w 4329113"/>
              <a:gd name="connsiteY2" fmla="*/ 1308100 h 1524000"/>
              <a:gd name="connsiteX3" fmla="*/ 3581394 w 4329113"/>
              <a:gd name="connsiteY3" fmla="*/ 88900 h 1524000"/>
              <a:gd name="connsiteX4" fmla="*/ 3733794 w 4329113"/>
              <a:gd name="connsiteY4" fmla="*/ 774700 h 1524000"/>
              <a:gd name="connsiteX5" fmla="*/ 3809994 w 4329113"/>
              <a:gd name="connsiteY5" fmla="*/ 1384300 h 1524000"/>
              <a:gd name="connsiteX6" fmla="*/ 4329113 w 4329113"/>
              <a:gd name="connsiteY6" fmla="*/ 1455738 h 1524000"/>
              <a:gd name="connsiteX0" fmla="*/ 0 w 4329113"/>
              <a:gd name="connsiteY0" fmla="*/ 1352550 h 1435100"/>
              <a:gd name="connsiteX1" fmla="*/ 728663 w 4329113"/>
              <a:gd name="connsiteY1" fmla="*/ 1295400 h 1435100"/>
              <a:gd name="connsiteX2" fmla="*/ 3124194 w 4329113"/>
              <a:gd name="connsiteY2" fmla="*/ 1219200 h 1435100"/>
              <a:gd name="connsiteX3" fmla="*/ 3581394 w 4329113"/>
              <a:gd name="connsiteY3" fmla="*/ 0 h 1435100"/>
              <a:gd name="connsiteX4" fmla="*/ 3733794 w 4329113"/>
              <a:gd name="connsiteY4" fmla="*/ 685800 h 1435100"/>
              <a:gd name="connsiteX5" fmla="*/ 3809994 w 4329113"/>
              <a:gd name="connsiteY5" fmla="*/ 1295400 h 1435100"/>
              <a:gd name="connsiteX6" fmla="*/ 4329113 w 4329113"/>
              <a:gd name="connsiteY6" fmla="*/ 1366838 h 1435100"/>
              <a:gd name="connsiteX0" fmla="*/ 0 w 4329113"/>
              <a:gd name="connsiteY0" fmla="*/ 1352550 h 1366838"/>
              <a:gd name="connsiteX1" fmla="*/ 762001 w 4329113"/>
              <a:gd name="connsiteY1" fmla="*/ 1338263 h 1366838"/>
              <a:gd name="connsiteX2" fmla="*/ 3124194 w 4329113"/>
              <a:gd name="connsiteY2" fmla="*/ 1219200 h 1366838"/>
              <a:gd name="connsiteX3" fmla="*/ 3581394 w 4329113"/>
              <a:gd name="connsiteY3" fmla="*/ 0 h 1366838"/>
              <a:gd name="connsiteX4" fmla="*/ 3733794 w 4329113"/>
              <a:gd name="connsiteY4" fmla="*/ 685800 h 1366838"/>
              <a:gd name="connsiteX5" fmla="*/ 3809994 w 4329113"/>
              <a:gd name="connsiteY5" fmla="*/ 1295400 h 1366838"/>
              <a:gd name="connsiteX6" fmla="*/ 4329113 w 4329113"/>
              <a:gd name="connsiteY6" fmla="*/ 1366838 h 1366838"/>
              <a:gd name="connsiteX0" fmla="*/ 0 w 4329113"/>
              <a:gd name="connsiteY0" fmla="*/ 1352550 h 1366838"/>
              <a:gd name="connsiteX1" fmla="*/ 762001 w 4329113"/>
              <a:gd name="connsiteY1" fmla="*/ 1338263 h 1366838"/>
              <a:gd name="connsiteX2" fmla="*/ 3124194 w 4329113"/>
              <a:gd name="connsiteY2" fmla="*/ 1219200 h 1366838"/>
              <a:gd name="connsiteX3" fmla="*/ 3581394 w 4329113"/>
              <a:gd name="connsiteY3" fmla="*/ 0 h 1366838"/>
              <a:gd name="connsiteX4" fmla="*/ 3733794 w 4329113"/>
              <a:gd name="connsiteY4" fmla="*/ 685800 h 1366838"/>
              <a:gd name="connsiteX5" fmla="*/ 3809994 w 4329113"/>
              <a:gd name="connsiteY5" fmla="*/ 1295400 h 1366838"/>
              <a:gd name="connsiteX6" fmla="*/ 4329113 w 4329113"/>
              <a:gd name="connsiteY6" fmla="*/ 1366838 h 1366838"/>
              <a:gd name="connsiteX0" fmla="*/ 0 w 4329113"/>
              <a:gd name="connsiteY0" fmla="*/ 1352550 h 1366838"/>
              <a:gd name="connsiteX1" fmla="*/ 762001 w 4329113"/>
              <a:gd name="connsiteY1" fmla="*/ 1338263 h 1366838"/>
              <a:gd name="connsiteX2" fmla="*/ 3124194 w 4329113"/>
              <a:gd name="connsiteY2" fmla="*/ 1219200 h 1366838"/>
              <a:gd name="connsiteX3" fmla="*/ 3581394 w 4329113"/>
              <a:gd name="connsiteY3" fmla="*/ 0 h 1366838"/>
              <a:gd name="connsiteX4" fmla="*/ 3733794 w 4329113"/>
              <a:gd name="connsiteY4" fmla="*/ 685800 h 1366838"/>
              <a:gd name="connsiteX5" fmla="*/ 3809994 w 4329113"/>
              <a:gd name="connsiteY5" fmla="*/ 1295400 h 1366838"/>
              <a:gd name="connsiteX6" fmla="*/ 4329113 w 4329113"/>
              <a:gd name="connsiteY6" fmla="*/ 1366838 h 1366838"/>
              <a:gd name="connsiteX0" fmla="*/ 0 w 4329113"/>
              <a:gd name="connsiteY0" fmla="*/ 1581150 h 1595438"/>
              <a:gd name="connsiteX1" fmla="*/ 762001 w 4329113"/>
              <a:gd name="connsiteY1" fmla="*/ 1566863 h 1595438"/>
              <a:gd name="connsiteX2" fmla="*/ 3124194 w 4329113"/>
              <a:gd name="connsiteY2" fmla="*/ 1447800 h 1595438"/>
              <a:gd name="connsiteX3" fmla="*/ 3581394 w 4329113"/>
              <a:gd name="connsiteY3" fmla="*/ 0 h 1595438"/>
              <a:gd name="connsiteX4" fmla="*/ 3733794 w 4329113"/>
              <a:gd name="connsiteY4" fmla="*/ 914400 h 1595438"/>
              <a:gd name="connsiteX5" fmla="*/ 3809994 w 4329113"/>
              <a:gd name="connsiteY5" fmla="*/ 1524000 h 1595438"/>
              <a:gd name="connsiteX6" fmla="*/ 4329113 w 4329113"/>
              <a:gd name="connsiteY6" fmla="*/ 1595438 h 1595438"/>
              <a:gd name="connsiteX0" fmla="*/ 0 w 4329113"/>
              <a:gd name="connsiteY0" fmla="*/ 1581150 h 1595438"/>
              <a:gd name="connsiteX1" fmla="*/ 762001 w 4329113"/>
              <a:gd name="connsiteY1" fmla="*/ 1566863 h 1595438"/>
              <a:gd name="connsiteX2" fmla="*/ 3124194 w 4329113"/>
              <a:gd name="connsiteY2" fmla="*/ 1447800 h 1595438"/>
              <a:gd name="connsiteX3" fmla="*/ 3581394 w 4329113"/>
              <a:gd name="connsiteY3" fmla="*/ 0 h 1595438"/>
              <a:gd name="connsiteX4" fmla="*/ 3657594 w 4329113"/>
              <a:gd name="connsiteY4" fmla="*/ 914400 h 1595438"/>
              <a:gd name="connsiteX5" fmla="*/ 3809994 w 4329113"/>
              <a:gd name="connsiteY5" fmla="*/ 1524000 h 1595438"/>
              <a:gd name="connsiteX6" fmla="*/ 4329113 w 4329113"/>
              <a:gd name="connsiteY6" fmla="*/ 1595438 h 1595438"/>
              <a:gd name="connsiteX0" fmla="*/ 0 w 4329113"/>
              <a:gd name="connsiteY0" fmla="*/ 1581150 h 1595438"/>
              <a:gd name="connsiteX1" fmla="*/ 762001 w 4329113"/>
              <a:gd name="connsiteY1" fmla="*/ 1566863 h 1595438"/>
              <a:gd name="connsiteX2" fmla="*/ 3124194 w 4329113"/>
              <a:gd name="connsiteY2" fmla="*/ 1447800 h 1595438"/>
              <a:gd name="connsiteX3" fmla="*/ 3581394 w 4329113"/>
              <a:gd name="connsiteY3" fmla="*/ 0 h 1595438"/>
              <a:gd name="connsiteX4" fmla="*/ 3729032 w 4329113"/>
              <a:gd name="connsiteY4" fmla="*/ 942975 h 1595438"/>
              <a:gd name="connsiteX5" fmla="*/ 3809994 w 4329113"/>
              <a:gd name="connsiteY5" fmla="*/ 1524000 h 1595438"/>
              <a:gd name="connsiteX6" fmla="*/ 4329113 w 4329113"/>
              <a:gd name="connsiteY6" fmla="*/ 1595438 h 1595438"/>
              <a:gd name="connsiteX0" fmla="*/ 0 w 4329113"/>
              <a:gd name="connsiteY0" fmla="*/ 1581150 h 1595438"/>
              <a:gd name="connsiteX1" fmla="*/ 762001 w 4329113"/>
              <a:gd name="connsiteY1" fmla="*/ 1566863 h 1595438"/>
              <a:gd name="connsiteX2" fmla="*/ 3124194 w 4329113"/>
              <a:gd name="connsiteY2" fmla="*/ 1447800 h 1595438"/>
              <a:gd name="connsiteX3" fmla="*/ 3581394 w 4329113"/>
              <a:gd name="connsiteY3" fmla="*/ 0 h 1595438"/>
              <a:gd name="connsiteX4" fmla="*/ 3729032 w 4329113"/>
              <a:gd name="connsiteY4" fmla="*/ 942975 h 1595438"/>
              <a:gd name="connsiteX5" fmla="*/ 3867144 w 4329113"/>
              <a:gd name="connsiteY5" fmla="*/ 1481137 h 1595438"/>
              <a:gd name="connsiteX6" fmla="*/ 4329113 w 4329113"/>
              <a:gd name="connsiteY6" fmla="*/ 1595438 h 1595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113" h="1595438">
                <a:moveTo>
                  <a:pt x="0" y="1581150"/>
                </a:moveTo>
                <a:cubicBezTo>
                  <a:pt x="264319" y="1571625"/>
                  <a:pt x="241302" y="1589088"/>
                  <a:pt x="762001" y="1566863"/>
                </a:cubicBezTo>
                <a:cubicBezTo>
                  <a:pt x="1549399" y="1527175"/>
                  <a:pt x="2979734" y="1530351"/>
                  <a:pt x="3124194" y="1447800"/>
                </a:cubicBezTo>
                <a:cubicBezTo>
                  <a:pt x="3575043" y="1200944"/>
                  <a:pt x="3479794" y="88900"/>
                  <a:pt x="3581394" y="0"/>
                </a:cubicBezTo>
                <a:cubicBezTo>
                  <a:pt x="3730619" y="53975"/>
                  <a:pt x="3681407" y="696119"/>
                  <a:pt x="3729032" y="942975"/>
                </a:cubicBezTo>
                <a:cubicBezTo>
                  <a:pt x="3776657" y="1189831"/>
                  <a:pt x="3793324" y="1367631"/>
                  <a:pt x="3867144" y="1481137"/>
                </a:cubicBezTo>
                <a:cubicBezTo>
                  <a:pt x="4017164" y="1485106"/>
                  <a:pt x="3963591" y="1560910"/>
                  <a:pt x="4329113" y="1595438"/>
                </a:cubicBezTo>
              </a:path>
            </a:pathLst>
          </a:custGeom>
          <a:ln w="57150">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p:cNvSpPr txBox="1">
            <a:spLocks/>
          </p:cNvSpPr>
          <p:nvPr/>
        </p:nvSpPr>
        <p:spPr bwMode="auto">
          <a:xfrm>
            <a:off x="6743704" y="2867024"/>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d</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0" name="Title 1"/>
          <p:cNvSpPr txBox="1">
            <a:spLocks/>
          </p:cNvSpPr>
          <p:nvPr/>
        </p:nvSpPr>
        <p:spPr bwMode="auto">
          <a:xfrm>
            <a:off x="1143000" y="2076456"/>
            <a:ext cx="1295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p(d)</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1" name="Freeform 10"/>
          <p:cNvSpPr/>
          <p:nvPr/>
        </p:nvSpPr>
        <p:spPr>
          <a:xfrm>
            <a:off x="2343152" y="4100514"/>
            <a:ext cx="4714875" cy="1485900"/>
          </a:xfrm>
          <a:custGeom>
            <a:avLst/>
            <a:gdLst>
              <a:gd name="connsiteX0" fmla="*/ 0 w 4714875"/>
              <a:gd name="connsiteY0" fmla="*/ 0 h 1485900"/>
              <a:gd name="connsiteX1" fmla="*/ 0 w 4714875"/>
              <a:gd name="connsiteY1" fmla="*/ 1485900 h 1485900"/>
              <a:gd name="connsiteX2" fmla="*/ 4714875 w 4714875"/>
              <a:gd name="connsiteY2" fmla="*/ 1485900 h 1485900"/>
            </a:gdLst>
            <a:ahLst/>
            <a:cxnLst>
              <a:cxn ang="0">
                <a:pos x="connsiteX0" y="connsiteY0"/>
              </a:cxn>
              <a:cxn ang="0">
                <a:pos x="connsiteX1" y="connsiteY1"/>
              </a:cxn>
              <a:cxn ang="0">
                <a:pos x="connsiteX2" y="connsiteY2"/>
              </a:cxn>
            </a:cxnLst>
            <a:rect l="l" t="t" r="r" b="b"/>
            <a:pathLst>
              <a:path w="4714875" h="1485900">
                <a:moveTo>
                  <a:pt x="0" y="0"/>
                </a:moveTo>
                <a:lnTo>
                  <a:pt x="0" y="1485900"/>
                </a:lnTo>
                <a:lnTo>
                  <a:pt x="4714875" y="148590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2400302" y="5124451"/>
            <a:ext cx="4329113" cy="461963"/>
          </a:xfrm>
          <a:custGeom>
            <a:avLst/>
            <a:gdLst>
              <a:gd name="connsiteX0" fmla="*/ 0 w 4329113"/>
              <a:gd name="connsiteY0" fmla="*/ 447675 h 461963"/>
              <a:gd name="connsiteX1" fmla="*/ 728663 w 4329113"/>
              <a:gd name="connsiteY1" fmla="*/ 390525 h 461963"/>
              <a:gd name="connsiteX2" fmla="*/ 1200150 w 4329113"/>
              <a:gd name="connsiteY2" fmla="*/ 219075 h 461963"/>
              <a:gd name="connsiteX3" fmla="*/ 1614488 w 4329113"/>
              <a:gd name="connsiteY3" fmla="*/ 4763 h 461963"/>
              <a:gd name="connsiteX4" fmla="*/ 2286000 w 4329113"/>
              <a:gd name="connsiteY4" fmla="*/ 190500 h 461963"/>
              <a:gd name="connsiteX5" fmla="*/ 3257550 w 4329113"/>
              <a:gd name="connsiteY5" fmla="*/ 347663 h 461963"/>
              <a:gd name="connsiteX6" fmla="*/ 4329113 w 4329113"/>
              <a:gd name="connsiteY6" fmla="*/ 461963 h 46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9113" h="461963">
                <a:moveTo>
                  <a:pt x="0" y="447675"/>
                </a:moveTo>
                <a:cubicBezTo>
                  <a:pt x="264319" y="438150"/>
                  <a:pt x="528638" y="428625"/>
                  <a:pt x="728663" y="390525"/>
                </a:cubicBezTo>
                <a:cubicBezTo>
                  <a:pt x="928688" y="352425"/>
                  <a:pt x="1052513" y="283369"/>
                  <a:pt x="1200150" y="219075"/>
                </a:cubicBezTo>
                <a:cubicBezTo>
                  <a:pt x="1347787" y="154781"/>
                  <a:pt x="1433513" y="9526"/>
                  <a:pt x="1614488" y="4763"/>
                </a:cubicBezTo>
                <a:cubicBezTo>
                  <a:pt x="1795463" y="0"/>
                  <a:pt x="2012156" y="133350"/>
                  <a:pt x="2286000" y="190500"/>
                </a:cubicBezTo>
                <a:cubicBezTo>
                  <a:pt x="2559844" y="247650"/>
                  <a:pt x="2917031" y="302419"/>
                  <a:pt x="3257550" y="347663"/>
                </a:cubicBezTo>
                <a:cubicBezTo>
                  <a:pt x="3598069" y="392907"/>
                  <a:pt x="3963591" y="427435"/>
                  <a:pt x="4329113" y="461963"/>
                </a:cubicBezTo>
              </a:path>
            </a:pathLst>
          </a:custGeom>
          <a:ln w="57150">
            <a:solidFill>
              <a:srgbClr val="5675F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txBox="1">
            <a:spLocks/>
          </p:cNvSpPr>
          <p:nvPr/>
        </p:nvSpPr>
        <p:spPr bwMode="auto">
          <a:xfrm>
            <a:off x="6705600" y="5181600"/>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d</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4" name="Title 1"/>
          <p:cNvSpPr txBox="1">
            <a:spLocks/>
          </p:cNvSpPr>
          <p:nvPr/>
        </p:nvSpPr>
        <p:spPr bwMode="auto">
          <a:xfrm>
            <a:off x="1104896" y="4391032"/>
            <a:ext cx="1295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p(d)</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5" name="Title 1"/>
          <p:cNvSpPr txBox="1">
            <a:spLocks/>
          </p:cNvSpPr>
          <p:nvPr/>
        </p:nvSpPr>
        <p:spPr bwMode="auto">
          <a:xfrm>
            <a:off x="1828800" y="3352800"/>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0</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6" name="Title 1"/>
          <p:cNvSpPr txBox="1">
            <a:spLocks/>
          </p:cNvSpPr>
          <p:nvPr/>
        </p:nvSpPr>
        <p:spPr bwMode="auto">
          <a:xfrm>
            <a:off x="1828800" y="5562600"/>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0</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6743700" y="33909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743700" y="5719764"/>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bwMode="auto">
          <a:xfrm>
            <a:off x="6324600" y="3352800"/>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5</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23" name="Title 1"/>
          <p:cNvSpPr txBox="1">
            <a:spLocks/>
          </p:cNvSpPr>
          <p:nvPr/>
        </p:nvSpPr>
        <p:spPr bwMode="auto">
          <a:xfrm>
            <a:off x="6272208" y="5695952"/>
            <a:ext cx="106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5</a:t>
            </a:r>
            <a:endParaRPr kumimoji="0" lang="en-US" sz="36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Summarizing a probability density function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typical value</a:t>
            </a:r>
          </a:p>
          <a:p>
            <a:pPr>
              <a:buNone/>
            </a:pPr>
            <a:r>
              <a:rPr lang="en-US" dirty="0" smtClean="0">
                <a:latin typeface="Times New Roman" pitchFamily="18" charset="0"/>
                <a:cs typeface="Times New Roman" pitchFamily="18" charset="0"/>
              </a:rPr>
              <a:t>	“center of the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amount of scatter around the typical value</a:t>
            </a:r>
          </a:p>
          <a:p>
            <a:pPr>
              <a:buNone/>
            </a:pPr>
            <a:r>
              <a:rPr lang="en-US" dirty="0" smtClean="0">
                <a:latin typeface="Times New Roman" pitchFamily="18" charset="0"/>
                <a:cs typeface="Times New Roman" pitchFamily="18" charset="0"/>
              </a:rPr>
              <a:t>	“width of the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347216" y="1901952"/>
            <a:ext cx="6352794" cy="3424428"/>
          </a:xfrm>
          <a:prstGeom prst="rect">
            <a:avLst/>
          </a:prstGeom>
          <a:noFill/>
          <a:ln w="9525">
            <a:noFill/>
            <a:miter lim="800000"/>
            <a:headEnd/>
            <a:tailEnd/>
          </a:ln>
          <a:effectLst/>
        </p:spPr>
      </p:pic>
      <p:sp>
        <p:nvSpPr>
          <p:cNvPr id="17" name="Rectangle 16"/>
          <p:cNvSpPr/>
          <p:nvPr/>
        </p:nvSpPr>
        <p:spPr>
          <a:xfrm>
            <a:off x="4419600" y="4974336"/>
            <a:ext cx="512064" cy="512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0669" y="3182112"/>
            <a:ext cx="512064" cy="512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1003824" y="3141456"/>
            <a:ext cx="896112" cy="465358"/>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a:off x="7235952" y="4418999"/>
            <a:ext cx="512064" cy="465358"/>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15" name="TextBox 14"/>
          <p:cNvSpPr txBox="1"/>
          <p:nvPr/>
        </p:nvSpPr>
        <p:spPr>
          <a:xfrm>
            <a:off x="2211307" y="4923970"/>
            <a:ext cx="896112" cy="465358"/>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ML</a:t>
            </a:r>
            <a:endParaRPr lang="en-US" sz="2400" i="1" baseline="-25000" dirty="0">
              <a:latin typeface="Cambria Math" pitchFamily="18" charset="0"/>
              <a:ea typeface="Cambria Math" pitchFamily="18" charset="0"/>
              <a:cs typeface="Times New Roman" pitchFamily="18" charset="0"/>
            </a:endParaRPr>
          </a:p>
        </p:txBody>
      </p:sp>
      <p:cxnSp>
        <p:nvCxnSpPr>
          <p:cNvPr id="20" name="Straight Connector 19"/>
          <p:cNvCxnSpPr/>
          <p:nvPr/>
        </p:nvCxnSpPr>
        <p:spPr>
          <a:xfrm rot="5400000">
            <a:off x="2403351" y="4702300"/>
            <a:ext cx="512064" cy="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57200" y="274638"/>
            <a:ext cx="8229600" cy="11430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Several possibilities</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for a typical value</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Freeform 13"/>
          <p:cNvSpPr/>
          <p:nvPr/>
        </p:nvSpPr>
        <p:spPr>
          <a:xfrm flipV="1">
            <a:off x="2971801" y="5268844"/>
            <a:ext cx="990600" cy="522356"/>
          </a:xfrm>
          <a:custGeom>
            <a:avLst/>
            <a:gdLst>
              <a:gd name="connsiteX0" fmla="*/ 0 w 1417983"/>
              <a:gd name="connsiteY0" fmla="*/ 424069 h 468244"/>
              <a:gd name="connsiteX1" fmla="*/ 450574 w 1417983"/>
              <a:gd name="connsiteY1" fmla="*/ 185530 h 468244"/>
              <a:gd name="connsiteX2" fmla="*/ 477079 w 1417983"/>
              <a:gd name="connsiteY2" fmla="*/ 437322 h 468244"/>
              <a:gd name="connsiteX3" fmla="*/ 1417983 w 1417983"/>
              <a:gd name="connsiteY3" fmla="*/ 0 h 468244"/>
            </a:gdLst>
            <a:ahLst/>
            <a:cxnLst>
              <a:cxn ang="0">
                <a:pos x="connsiteX0" y="connsiteY0"/>
              </a:cxn>
              <a:cxn ang="0">
                <a:pos x="connsiteX1" y="connsiteY1"/>
              </a:cxn>
              <a:cxn ang="0">
                <a:pos x="connsiteX2" y="connsiteY2"/>
              </a:cxn>
              <a:cxn ang="0">
                <a:pos x="connsiteX3" y="connsiteY3"/>
              </a:cxn>
            </a:cxnLst>
            <a:rect l="l" t="t" r="r" b="b"/>
            <a:pathLst>
              <a:path w="1417983" h="468244">
                <a:moveTo>
                  <a:pt x="0" y="424069"/>
                </a:moveTo>
                <a:cubicBezTo>
                  <a:pt x="185530" y="303695"/>
                  <a:pt x="371061" y="183321"/>
                  <a:pt x="450574" y="185530"/>
                </a:cubicBezTo>
                <a:cubicBezTo>
                  <a:pt x="530087" y="187739"/>
                  <a:pt x="315844" y="468244"/>
                  <a:pt x="477079" y="437322"/>
                </a:cubicBezTo>
                <a:cubicBezTo>
                  <a:pt x="638314" y="406400"/>
                  <a:pt x="1028148" y="203200"/>
                  <a:pt x="1417983" y="0"/>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965712" y="5105400"/>
            <a:ext cx="2590800" cy="1569660"/>
          </a:xfrm>
          <a:prstGeom prst="rect">
            <a:avLst/>
          </a:prstGeom>
          <a:noFill/>
        </p:spPr>
        <p:txBody>
          <a:bodyPr wrap="square" rtlCol="0">
            <a:spAutoFit/>
          </a:bodyPr>
          <a:lstStyle/>
          <a:p>
            <a:pPr algn="ctr"/>
            <a:r>
              <a:rPr lang="en-US" sz="2400" dirty="0" smtClean="0">
                <a:latin typeface="Times New Roman" pitchFamily="18" charset="0"/>
                <a:ea typeface="Cambria Math" pitchFamily="18" charset="0"/>
                <a:cs typeface="Times New Roman" pitchFamily="18" charset="0"/>
              </a:rPr>
              <a:t>point beneath the peak or “maximum likelihood point” or “mode”</a:t>
            </a:r>
            <a:endParaRPr lang="en-US" sz="2400" baseline="-25000" dirty="0">
              <a:latin typeface="Times New Roman" pitchFamily="18" charset="0"/>
              <a:ea typeface="Cambria Math" pitchFamily="18" charset="0"/>
              <a:cs typeface="Times New Roman" pitchFamily="18" charset="0"/>
            </a:endParaRPr>
          </a:p>
        </p:txBody>
      </p:sp>
      <p:sp>
        <p:nvSpPr>
          <p:cNvPr id="25" name="Rectangle 24"/>
          <p:cNvSpPr/>
          <p:nvPr/>
        </p:nvSpPr>
        <p:spPr>
          <a:xfrm>
            <a:off x="3581400" y="4357689"/>
            <a:ext cx="200025" cy="338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347216" y="1901952"/>
            <a:ext cx="6352794" cy="3424428"/>
          </a:xfrm>
          <a:prstGeom prst="rect">
            <a:avLst/>
          </a:prstGeom>
          <a:noFill/>
          <a:ln w="9525">
            <a:noFill/>
            <a:miter lim="800000"/>
            <a:headEnd/>
            <a:tailEnd/>
          </a:ln>
          <a:effectLst/>
        </p:spPr>
      </p:pic>
      <p:sp>
        <p:nvSpPr>
          <p:cNvPr id="17" name="Rectangle 16"/>
          <p:cNvSpPr/>
          <p:nvPr/>
        </p:nvSpPr>
        <p:spPr>
          <a:xfrm>
            <a:off x="4419600" y="4974336"/>
            <a:ext cx="512064" cy="512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0669" y="3182112"/>
            <a:ext cx="512064" cy="512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1003824" y="3141456"/>
            <a:ext cx="896112" cy="465358"/>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a:off x="7235952" y="4418999"/>
            <a:ext cx="512064" cy="465358"/>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15" name="TextBox 14"/>
          <p:cNvSpPr txBox="1"/>
          <p:nvPr/>
        </p:nvSpPr>
        <p:spPr>
          <a:xfrm>
            <a:off x="3124200" y="4953000"/>
            <a:ext cx="1143000" cy="461665"/>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median</a:t>
            </a:r>
            <a:endParaRPr lang="en-US" sz="2400" i="1" baseline="-25000" dirty="0">
              <a:latin typeface="Cambria Math" pitchFamily="18" charset="0"/>
              <a:ea typeface="Cambria Math" pitchFamily="18" charset="0"/>
              <a:cs typeface="Times New Roman" pitchFamily="18" charset="0"/>
            </a:endParaRPr>
          </a:p>
        </p:txBody>
      </p:sp>
      <p:sp>
        <p:nvSpPr>
          <p:cNvPr id="14" name="Freeform 13"/>
          <p:cNvSpPr/>
          <p:nvPr/>
        </p:nvSpPr>
        <p:spPr>
          <a:xfrm flipV="1">
            <a:off x="3886200" y="5486400"/>
            <a:ext cx="1417983" cy="522356"/>
          </a:xfrm>
          <a:custGeom>
            <a:avLst/>
            <a:gdLst>
              <a:gd name="connsiteX0" fmla="*/ 0 w 1417983"/>
              <a:gd name="connsiteY0" fmla="*/ 424069 h 468244"/>
              <a:gd name="connsiteX1" fmla="*/ 450574 w 1417983"/>
              <a:gd name="connsiteY1" fmla="*/ 185530 h 468244"/>
              <a:gd name="connsiteX2" fmla="*/ 477079 w 1417983"/>
              <a:gd name="connsiteY2" fmla="*/ 437322 h 468244"/>
              <a:gd name="connsiteX3" fmla="*/ 1417983 w 1417983"/>
              <a:gd name="connsiteY3" fmla="*/ 0 h 468244"/>
            </a:gdLst>
            <a:ahLst/>
            <a:cxnLst>
              <a:cxn ang="0">
                <a:pos x="connsiteX0" y="connsiteY0"/>
              </a:cxn>
              <a:cxn ang="0">
                <a:pos x="connsiteX1" y="connsiteY1"/>
              </a:cxn>
              <a:cxn ang="0">
                <a:pos x="connsiteX2" y="connsiteY2"/>
              </a:cxn>
              <a:cxn ang="0">
                <a:pos x="connsiteX3" y="connsiteY3"/>
              </a:cxn>
            </a:cxnLst>
            <a:rect l="l" t="t" r="r" b="b"/>
            <a:pathLst>
              <a:path w="1417983" h="468244">
                <a:moveTo>
                  <a:pt x="0" y="424069"/>
                </a:moveTo>
                <a:cubicBezTo>
                  <a:pt x="185530" y="303695"/>
                  <a:pt x="371061" y="183321"/>
                  <a:pt x="450574" y="185530"/>
                </a:cubicBezTo>
                <a:cubicBezTo>
                  <a:pt x="530087" y="187739"/>
                  <a:pt x="315844" y="468244"/>
                  <a:pt x="477079" y="437322"/>
                </a:cubicBezTo>
                <a:cubicBezTo>
                  <a:pt x="638314" y="406400"/>
                  <a:pt x="1028148" y="203200"/>
                  <a:pt x="1417983" y="0"/>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334000" y="5791200"/>
            <a:ext cx="2590800" cy="830997"/>
          </a:xfrm>
          <a:prstGeom prst="rect">
            <a:avLst/>
          </a:prstGeom>
          <a:noFill/>
        </p:spPr>
        <p:txBody>
          <a:bodyPr wrap="square" rtlCol="0">
            <a:spAutoFit/>
          </a:bodyPr>
          <a:lstStyle/>
          <a:p>
            <a:pPr algn="ctr"/>
            <a:r>
              <a:rPr lang="en-US" sz="2400" dirty="0" smtClean="0">
                <a:latin typeface="Times New Roman" pitchFamily="18" charset="0"/>
                <a:ea typeface="Cambria Math" pitchFamily="18" charset="0"/>
                <a:cs typeface="Times New Roman" pitchFamily="18" charset="0"/>
              </a:rPr>
              <a:t>point dividing area in half or “median”</a:t>
            </a:r>
            <a:endParaRPr lang="en-US" sz="2400" baseline="-25000" dirty="0">
              <a:latin typeface="Times New Roman" pitchFamily="18" charset="0"/>
              <a:ea typeface="Cambria Math" pitchFamily="18" charset="0"/>
              <a:cs typeface="Times New Roman" pitchFamily="18" charset="0"/>
            </a:endParaRPr>
          </a:p>
        </p:txBody>
      </p:sp>
      <p:sp>
        <p:nvSpPr>
          <p:cNvPr id="12" name="Freeform 11"/>
          <p:cNvSpPr/>
          <p:nvPr/>
        </p:nvSpPr>
        <p:spPr>
          <a:xfrm>
            <a:off x="2187438" y="2590179"/>
            <a:ext cx="1244875" cy="2115586"/>
          </a:xfrm>
          <a:custGeom>
            <a:avLst/>
            <a:gdLst>
              <a:gd name="connsiteX0" fmla="*/ 178904 w 1625599"/>
              <a:gd name="connsiteY0" fmla="*/ 2102679 h 2246244"/>
              <a:gd name="connsiteX1" fmla="*/ 351182 w 1625599"/>
              <a:gd name="connsiteY1" fmla="*/ 1797879 h 2246244"/>
              <a:gd name="connsiteX2" fmla="*/ 443947 w 1625599"/>
              <a:gd name="connsiteY2" fmla="*/ 1188279 h 2246244"/>
              <a:gd name="connsiteX3" fmla="*/ 523460 w 1625599"/>
              <a:gd name="connsiteY3" fmla="*/ 552174 h 2246244"/>
              <a:gd name="connsiteX4" fmla="*/ 602973 w 1625599"/>
              <a:gd name="connsiteY4" fmla="*/ 128105 h 2246244"/>
              <a:gd name="connsiteX5" fmla="*/ 669234 w 1625599"/>
              <a:gd name="connsiteY5" fmla="*/ 22087 h 2246244"/>
              <a:gd name="connsiteX6" fmla="*/ 722243 w 1625599"/>
              <a:gd name="connsiteY6" fmla="*/ 260626 h 2246244"/>
              <a:gd name="connsiteX7" fmla="*/ 815008 w 1625599"/>
              <a:gd name="connsiteY7" fmla="*/ 737705 h 2246244"/>
              <a:gd name="connsiteX8" fmla="*/ 881269 w 1625599"/>
              <a:gd name="connsiteY8" fmla="*/ 1082261 h 2246244"/>
              <a:gd name="connsiteX9" fmla="*/ 1013791 w 1625599"/>
              <a:gd name="connsiteY9" fmla="*/ 1400313 h 2246244"/>
              <a:gd name="connsiteX10" fmla="*/ 1119808 w 1625599"/>
              <a:gd name="connsiteY10" fmla="*/ 1440070 h 2246244"/>
              <a:gd name="connsiteX11" fmla="*/ 1384852 w 1625599"/>
              <a:gd name="connsiteY11" fmla="*/ 1347305 h 2246244"/>
              <a:gd name="connsiteX12" fmla="*/ 1424608 w 1625599"/>
              <a:gd name="connsiteY12" fmla="*/ 2115931 h 2246244"/>
              <a:gd name="connsiteX13" fmla="*/ 178904 w 1625599"/>
              <a:gd name="connsiteY13" fmla="*/ 2102679 h 2246244"/>
              <a:gd name="connsiteX0" fmla="*/ 178904 w 1625599"/>
              <a:gd name="connsiteY0" fmla="*/ 2102679 h 2246244"/>
              <a:gd name="connsiteX1" fmla="*/ 351182 w 1625599"/>
              <a:gd name="connsiteY1" fmla="*/ 1797879 h 2246244"/>
              <a:gd name="connsiteX2" fmla="*/ 443947 w 1625599"/>
              <a:gd name="connsiteY2" fmla="*/ 1188279 h 2246244"/>
              <a:gd name="connsiteX3" fmla="*/ 523460 w 1625599"/>
              <a:gd name="connsiteY3" fmla="*/ 552174 h 2246244"/>
              <a:gd name="connsiteX4" fmla="*/ 602973 w 1625599"/>
              <a:gd name="connsiteY4" fmla="*/ 128105 h 2246244"/>
              <a:gd name="connsiteX5" fmla="*/ 669234 w 1625599"/>
              <a:gd name="connsiteY5" fmla="*/ 22087 h 2246244"/>
              <a:gd name="connsiteX6" fmla="*/ 722243 w 1625599"/>
              <a:gd name="connsiteY6" fmla="*/ 260626 h 2246244"/>
              <a:gd name="connsiteX7" fmla="*/ 815008 w 1625599"/>
              <a:gd name="connsiteY7" fmla="*/ 737705 h 2246244"/>
              <a:gd name="connsiteX8" fmla="*/ 881269 w 1625599"/>
              <a:gd name="connsiteY8" fmla="*/ 1082261 h 2246244"/>
              <a:gd name="connsiteX9" fmla="*/ 1013791 w 1625599"/>
              <a:gd name="connsiteY9" fmla="*/ 1400313 h 2246244"/>
              <a:gd name="connsiteX10" fmla="*/ 1119808 w 1625599"/>
              <a:gd name="connsiteY10" fmla="*/ 1440070 h 2246244"/>
              <a:gd name="connsiteX11" fmla="*/ 1384852 w 1625599"/>
              <a:gd name="connsiteY11" fmla="*/ 1347305 h 2246244"/>
              <a:gd name="connsiteX12" fmla="*/ 1424608 w 1625599"/>
              <a:gd name="connsiteY12" fmla="*/ 2115931 h 2246244"/>
              <a:gd name="connsiteX13" fmla="*/ 178904 w 1625599"/>
              <a:gd name="connsiteY13" fmla="*/ 2102679 h 2246244"/>
              <a:gd name="connsiteX0" fmla="*/ 178904 w 1625599"/>
              <a:gd name="connsiteY0" fmla="*/ 2102679 h 2246244"/>
              <a:gd name="connsiteX1" fmla="*/ 351182 w 1625599"/>
              <a:gd name="connsiteY1" fmla="*/ 1797879 h 2246244"/>
              <a:gd name="connsiteX2" fmla="*/ 443947 w 1625599"/>
              <a:gd name="connsiteY2" fmla="*/ 1188279 h 2246244"/>
              <a:gd name="connsiteX3" fmla="*/ 523460 w 1625599"/>
              <a:gd name="connsiteY3" fmla="*/ 552174 h 2246244"/>
              <a:gd name="connsiteX4" fmla="*/ 602973 w 1625599"/>
              <a:gd name="connsiteY4" fmla="*/ 128105 h 2246244"/>
              <a:gd name="connsiteX5" fmla="*/ 669234 w 1625599"/>
              <a:gd name="connsiteY5" fmla="*/ 22087 h 2246244"/>
              <a:gd name="connsiteX6" fmla="*/ 722243 w 1625599"/>
              <a:gd name="connsiteY6" fmla="*/ 260626 h 2246244"/>
              <a:gd name="connsiteX7" fmla="*/ 815008 w 1625599"/>
              <a:gd name="connsiteY7" fmla="*/ 737705 h 2246244"/>
              <a:gd name="connsiteX8" fmla="*/ 881269 w 1625599"/>
              <a:gd name="connsiteY8" fmla="*/ 1082261 h 2246244"/>
              <a:gd name="connsiteX9" fmla="*/ 1013791 w 1625599"/>
              <a:gd name="connsiteY9" fmla="*/ 1400313 h 2246244"/>
              <a:gd name="connsiteX10" fmla="*/ 1119808 w 1625599"/>
              <a:gd name="connsiteY10" fmla="*/ 1440070 h 2246244"/>
              <a:gd name="connsiteX11" fmla="*/ 1384852 w 1625599"/>
              <a:gd name="connsiteY11" fmla="*/ 1347305 h 2246244"/>
              <a:gd name="connsiteX12" fmla="*/ 1424608 w 1625599"/>
              <a:gd name="connsiteY12" fmla="*/ 2115931 h 2246244"/>
              <a:gd name="connsiteX13" fmla="*/ 178904 w 1625599"/>
              <a:gd name="connsiteY13" fmla="*/ 2102679 h 2246244"/>
              <a:gd name="connsiteX0" fmla="*/ 178904 w 1426127"/>
              <a:gd name="connsiteY0" fmla="*/ 2102679 h 2246244"/>
              <a:gd name="connsiteX1" fmla="*/ 351182 w 1426127"/>
              <a:gd name="connsiteY1" fmla="*/ 1797879 h 2246244"/>
              <a:gd name="connsiteX2" fmla="*/ 443947 w 1426127"/>
              <a:gd name="connsiteY2" fmla="*/ 1188279 h 2246244"/>
              <a:gd name="connsiteX3" fmla="*/ 523460 w 1426127"/>
              <a:gd name="connsiteY3" fmla="*/ 552174 h 2246244"/>
              <a:gd name="connsiteX4" fmla="*/ 602973 w 1426127"/>
              <a:gd name="connsiteY4" fmla="*/ 128105 h 2246244"/>
              <a:gd name="connsiteX5" fmla="*/ 669234 w 1426127"/>
              <a:gd name="connsiteY5" fmla="*/ 22087 h 2246244"/>
              <a:gd name="connsiteX6" fmla="*/ 722243 w 1426127"/>
              <a:gd name="connsiteY6" fmla="*/ 260626 h 2246244"/>
              <a:gd name="connsiteX7" fmla="*/ 815008 w 1426127"/>
              <a:gd name="connsiteY7" fmla="*/ 737705 h 2246244"/>
              <a:gd name="connsiteX8" fmla="*/ 881269 w 1426127"/>
              <a:gd name="connsiteY8" fmla="*/ 1082261 h 2246244"/>
              <a:gd name="connsiteX9" fmla="*/ 1013791 w 1426127"/>
              <a:gd name="connsiteY9" fmla="*/ 1400313 h 2246244"/>
              <a:gd name="connsiteX10" fmla="*/ 1119808 w 1426127"/>
              <a:gd name="connsiteY10" fmla="*/ 1440070 h 2246244"/>
              <a:gd name="connsiteX11" fmla="*/ 1384852 w 1426127"/>
              <a:gd name="connsiteY11" fmla="*/ 1347305 h 2246244"/>
              <a:gd name="connsiteX12" fmla="*/ 1424608 w 1426127"/>
              <a:gd name="connsiteY12" fmla="*/ 2115931 h 2246244"/>
              <a:gd name="connsiteX13" fmla="*/ 178904 w 1426127"/>
              <a:gd name="connsiteY13" fmla="*/ 2102679 h 2246244"/>
              <a:gd name="connsiteX0" fmla="*/ 178904 w 1426127"/>
              <a:gd name="connsiteY0" fmla="*/ 2102679 h 2155688"/>
              <a:gd name="connsiteX1" fmla="*/ 351182 w 1426127"/>
              <a:gd name="connsiteY1" fmla="*/ 1797879 h 2155688"/>
              <a:gd name="connsiteX2" fmla="*/ 443947 w 1426127"/>
              <a:gd name="connsiteY2" fmla="*/ 1188279 h 2155688"/>
              <a:gd name="connsiteX3" fmla="*/ 523460 w 1426127"/>
              <a:gd name="connsiteY3" fmla="*/ 552174 h 2155688"/>
              <a:gd name="connsiteX4" fmla="*/ 602973 w 1426127"/>
              <a:gd name="connsiteY4" fmla="*/ 128105 h 2155688"/>
              <a:gd name="connsiteX5" fmla="*/ 669234 w 1426127"/>
              <a:gd name="connsiteY5" fmla="*/ 22087 h 2155688"/>
              <a:gd name="connsiteX6" fmla="*/ 722243 w 1426127"/>
              <a:gd name="connsiteY6" fmla="*/ 260626 h 2155688"/>
              <a:gd name="connsiteX7" fmla="*/ 815008 w 1426127"/>
              <a:gd name="connsiteY7" fmla="*/ 737705 h 2155688"/>
              <a:gd name="connsiteX8" fmla="*/ 881269 w 1426127"/>
              <a:gd name="connsiteY8" fmla="*/ 1082261 h 2155688"/>
              <a:gd name="connsiteX9" fmla="*/ 1013791 w 1426127"/>
              <a:gd name="connsiteY9" fmla="*/ 1400313 h 2155688"/>
              <a:gd name="connsiteX10" fmla="*/ 1119808 w 1426127"/>
              <a:gd name="connsiteY10" fmla="*/ 1440070 h 2155688"/>
              <a:gd name="connsiteX11" fmla="*/ 1384852 w 1426127"/>
              <a:gd name="connsiteY11" fmla="*/ 1347305 h 2155688"/>
              <a:gd name="connsiteX12" fmla="*/ 1424608 w 1426127"/>
              <a:gd name="connsiteY12" fmla="*/ 2115931 h 2155688"/>
              <a:gd name="connsiteX13" fmla="*/ 178904 w 1426127"/>
              <a:gd name="connsiteY13" fmla="*/ 2102679 h 2155688"/>
              <a:gd name="connsiteX0" fmla="*/ 178904 w 1426127"/>
              <a:gd name="connsiteY0" fmla="*/ 2102679 h 2146232"/>
              <a:gd name="connsiteX1" fmla="*/ 351182 w 1426127"/>
              <a:gd name="connsiteY1" fmla="*/ 1797879 h 2146232"/>
              <a:gd name="connsiteX2" fmla="*/ 443947 w 1426127"/>
              <a:gd name="connsiteY2" fmla="*/ 1188279 h 2146232"/>
              <a:gd name="connsiteX3" fmla="*/ 523460 w 1426127"/>
              <a:gd name="connsiteY3" fmla="*/ 552174 h 2146232"/>
              <a:gd name="connsiteX4" fmla="*/ 602973 w 1426127"/>
              <a:gd name="connsiteY4" fmla="*/ 128105 h 2146232"/>
              <a:gd name="connsiteX5" fmla="*/ 669234 w 1426127"/>
              <a:gd name="connsiteY5" fmla="*/ 22087 h 2146232"/>
              <a:gd name="connsiteX6" fmla="*/ 722243 w 1426127"/>
              <a:gd name="connsiteY6" fmla="*/ 260626 h 2146232"/>
              <a:gd name="connsiteX7" fmla="*/ 815008 w 1426127"/>
              <a:gd name="connsiteY7" fmla="*/ 737705 h 2146232"/>
              <a:gd name="connsiteX8" fmla="*/ 881269 w 1426127"/>
              <a:gd name="connsiteY8" fmla="*/ 1082261 h 2146232"/>
              <a:gd name="connsiteX9" fmla="*/ 1013791 w 1426127"/>
              <a:gd name="connsiteY9" fmla="*/ 1400313 h 2146232"/>
              <a:gd name="connsiteX10" fmla="*/ 1119808 w 1426127"/>
              <a:gd name="connsiteY10" fmla="*/ 1440070 h 2146232"/>
              <a:gd name="connsiteX11" fmla="*/ 1384852 w 1426127"/>
              <a:gd name="connsiteY11" fmla="*/ 1347305 h 2146232"/>
              <a:gd name="connsiteX12" fmla="*/ 1424608 w 1426127"/>
              <a:gd name="connsiteY12" fmla="*/ 2115931 h 2146232"/>
              <a:gd name="connsiteX13" fmla="*/ 178904 w 1426127"/>
              <a:gd name="connsiteY13" fmla="*/ 2102679 h 2146232"/>
              <a:gd name="connsiteX0" fmla="*/ 0 w 1247223"/>
              <a:gd name="connsiteY0" fmla="*/ 2102679 h 2146232"/>
              <a:gd name="connsiteX1" fmla="*/ 172278 w 1247223"/>
              <a:gd name="connsiteY1" fmla="*/ 1797879 h 2146232"/>
              <a:gd name="connsiteX2" fmla="*/ 265043 w 1247223"/>
              <a:gd name="connsiteY2" fmla="*/ 1188279 h 2146232"/>
              <a:gd name="connsiteX3" fmla="*/ 344556 w 1247223"/>
              <a:gd name="connsiteY3" fmla="*/ 552174 h 2146232"/>
              <a:gd name="connsiteX4" fmla="*/ 424069 w 1247223"/>
              <a:gd name="connsiteY4" fmla="*/ 128105 h 2146232"/>
              <a:gd name="connsiteX5" fmla="*/ 490330 w 1247223"/>
              <a:gd name="connsiteY5" fmla="*/ 22087 h 2146232"/>
              <a:gd name="connsiteX6" fmla="*/ 543339 w 1247223"/>
              <a:gd name="connsiteY6" fmla="*/ 260626 h 2146232"/>
              <a:gd name="connsiteX7" fmla="*/ 636104 w 1247223"/>
              <a:gd name="connsiteY7" fmla="*/ 737705 h 2146232"/>
              <a:gd name="connsiteX8" fmla="*/ 702365 w 1247223"/>
              <a:gd name="connsiteY8" fmla="*/ 1082261 h 2146232"/>
              <a:gd name="connsiteX9" fmla="*/ 834887 w 1247223"/>
              <a:gd name="connsiteY9" fmla="*/ 1400313 h 2146232"/>
              <a:gd name="connsiteX10" fmla="*/ 940904 w 1247223"/>
              <a:gd name="connsiteY10" fmla="*/ 1440070 h 2146232"/>
              <a:gd name="connsiteX11" fmla="*/ 1205948 w 1247223"/>
              <a:gd name="connsiteY11" fmla="*/ 1347305 h 2146232"/>
              <a:gd name="connsiteX12" fmla="*/ 1245704 w 1247223"/>
              <a:gd name="connsiteY12" fmla="*/ 2115931 h 2146232"/>
              <a:gd name="connsiteX13" fmla="*/ 0 w 1247223"/>
              <a:gd name="connsiteY13" fmla="*/ 2102679 h 2146232"/>
              <a:gd name="connsiteX0" fmla="*/ 0 w 1247223"/>
              <a:gd name="connsiteY0" fmla="*/ 2102679 h 2146232"/>
              <a:gd name="connsiteX1" fmla="*/ 172278 w 1247223"/>
              <a:gd name="connsiteY1" fmla="*/ 1797879 h 2146232"/>
              <a:gd name="connsiteX2" fmla="*/ 265043 w 1247223"/>
              <a:gd name="connsiteY2" fmla="*/ 1188279 h 2146232"/>
              <a:gd name="connsiteX3" fmla="*/ 344556 w 1247223"/>
              <a:gd name="connsiteY3" fmla="*/ 552174 h 2146232"/>
              <a:gd name="connsiteX4" fmla="*/ 424069 w 1247223"/>
              <a:gd name="connsiteY4" fmla="*/ 128105 h 2146232"/>
              <a:gd name="connsiteX5" fmla="*/ 490330 w 1247223"/>
              <a:gd name="connsiteY5" fmla="*/ 22087 h 2146232"/>
              <a:gd name="connsiteX6" fmla="*/ 543339 w 1247223"/>
              <a:gd name="connsiteY6" fmla="*/ 260626 h 2146232"/>
              <a:gd name="connsiteX7" fmla="*/ 636104 w 1247223"/>
              <a:gd name="connsiteY7" fmla="*/ 737705 h 2146232"/>
              <a:gd name="connsiteX8" fmla="*/ 702365 w 1247223"/>
              <a:gd name="connsiteY8" fmla="*/ 1082261 h 2146232"/>
              <a:gd name="connsiteX9" fmla="*/ 834887 w 1247223"/>
              <a:gd name="connsiteY9" fmla="*/ 1400313 h 2146232"/>
              <a:gd name="connsiteX10" fmla="*/ 940904 w 1247223"/>
              <a:gd name="connsiteY10" fmla="*/ 1440070 h 2146232"/>
              <a:gd name="connsiteX11" fmla="*/ 1205948 w 1247223"/>
              <a:gd name="connsiteY11" fmla="*/ 1347305 h 2146232"/>
              <a:gd name="connsiteX12" fmla="*/ 1245704 w 1247223"/>
              <a:gd name="connsiteY12" fmla="*/ 2115931 h 2146232"/>
              <a:gd name="connsiteX13" fmla="*/ 0 w 1247223"/>
              <a:gd name="connsiteY13" fmla="*/ 2102679 h 2146232"/>
              <a:gd name="connsiteX0" fmla="*/ 0 w 1224032"/>
              <a:gd name="connsiteY0" fmla="*/ 2135809 h 2169769"/>
              <a:gd name="connsiteX1" fmla="*/ 149087 w 1224032"/>
              <a:gd name="connsiteY1" fmla="*/ 1797879 h 2169769"/>
              <a:gd name="connsiteX2" fmla="*/ 241852 w 1224032"/>
              <a:gd name="connsiteY2" fmla="*/ 1188279 h 2169769"/>
              <a:gd name="connsiteX3" fmla="*/ 321365 w 1224032"/>
              <a:gd name="connsiteY3" fmla="*/ 552174 h 2169769"/>
              <a:gd name="connsiteX4" fmla="*/ 400878 w 1224032"/>
              <a:gd name="connsiteY4" fmla="*/ 128105 h 2169769"/>
              <a:gd name="connsiteX5" fmla="*/ 467139 w 1224032"/>
              <a:gd name="connsiteY5" fmla="*/ 22087 h 2169769"/>
              <a:gd name="connsiteX6" fmla="*/ 520148 w 1224032"/>
              <a:gd name="connsiteY6" fmla="*/ 260626 h 2169769"/>
              <a:gd name="connsiteX7" fmla="*/ 612913 w 1224032"/>
              <a:gd name="connsiteY7" fmla="*/ 737705 h 2169769"/>
              <a:gd name="connsiteX8" fmla="*/ 679174 w 1224032"/>
              <a:gd name="connsiteY8" fmla="*/ 1082261 h 2169769"/>
              <a:gd name="connsiteX9" fmla="*/ 811696 w 1224032"/>
              <a:gd name="connsiteY9" fmla="*/ 1400313 h 2169769"/>
              <a:gd name="connsiteX10" fmla="*/ 917713 w 1224032"/>
              <a:gd name="connsiteY10" fmla="*/ 1440070 h 2169769"/>
              <a:gd name="connsiteX11" fmla="*/ 1182757 w 1224032"/>
              <a:gd name="connsiteY11" fmla="*/ 1347305 h 2169769"/>
              <a:gd name="connsiteX12" fmla="*/ 1222513 w 1224032"/>
              <a:gd name="connsiteY12" fmla="*/ 2115931 h 2169769"/>
              <a:gd name="connsiteX13" fmla="*/ 0 w 1224032"/>
              <a:gd name="connsiteY13" fmla="*/ 2135809 h 2169769"/>
              <a:gd name="connsiteX0" fmla="*/ 0 w 1224032"/>
              <a:gd name="connsiteY0" fmla="*/ 2135809 h 2146232"/>
              <a:gd name="connsiteX1" fmla="*/ 149087 w 1224032"/>
              <a:gd name="connsiteY1" fmla="*/ 1797879 h 2146232"/>
              <a:gd name="connsiteX2" fmla="*/ 241852 w 1224032"/>
              <a:gd name="connsiteY2" fmla="*/ 1188279 h 2146232"/>
              <a:gd name="connsiteX3" fmla="*/ 321365 w 1224032"/>
              <a:gd name="connsiteY3" fmla="*/ 552174 h 2146232"/>
              <a:gd name="connsiteX4" fmla="*/ 400878 w 1224032"/>
              <a:gd name="connsiteY4" fmla="*/ 128105 h 2146232"/>
              <a:gd name="connsiteX5" fmla="*/ 467139 w 1224032"/>
              <a:gd name="connsiteY5" fmla="*/ 22087 h 2146232"/>
              <a:gd name="connsiteX6" fmla="*/ 520148 w 1224032"/>
              <a:gd name="connsiteY6" fmla="*/ 260626 h 2146232"/>
              <a:gd name="connsiteX7" fmla="*/ 612913 w 1224032"/>
              <a:gd name="connsiteY7" fmla="*/ 737705 h 2146232"/>
              <a:gd name="connsiteX8" fmla="*/ 679174 w 1224032"/>
              <a:gd name="connsiteY8" fmla="*/ 1082261 h 2146232"/>
              <a:gd name="connsiteX9" fmla="*/ 811696 w 1224032"/>
              <a:gd name="connsiteY9" fmla="*/ 1400313 h 2146232"/>
              <a:gd name="connsiteX10" fmla="*/ 917713 w 1224032"/>
              <a:gd name="connsiteY10" fmla="*/ 1440070 h 2146232"/>
              <a:gd name="connsiteX11" fmla="*/ 1182757 w 1224032"/>
              <a:gd name="connsiteY11" fmla="*/ 1347305 h 2146232"/>
              <a:gd name="connsiteX12" fmla="*/ 1222513 w 1224032"/>
              <a:gd name="connsiteY12" fmla="*/ 2115931 h 2146232"/>
              <a:gd name="connsiteX13" fmla="*/ 0 w 1224032"/>
              <a:gd name="connsiteY13" fmla="*/ 2135809 h 2146232"/>
              <a:gd name="connsiteX0" fmla="*/ 0 w 1224032"/>
              <a:gd name="connsiteY0" fmla="*/ 2135809 h 2135809"/>
              <a:gd name="connsiteX1" fmla="*/ 149087 w 1224032"/>
              <a:gd name="connsiteY1" fmla="*/ 1797879 h 2135809"/>
              <a:gd name="connsiteX2" fmla="*/ 241852 w 1224032"/>
              <a:gd name="connsiteY2" fmla="*/ 1188279 h 2135809"/>
              <a:gd name="connsiteX3" fmla="*/ 321365 w 1224032"/>
              <a:gd name="connsiteY3" fmla="*/ 552174 h 2135809"/>
              <a:gd name="connsiteX4" fmla="*/ 400878 w 1224032"/>
              <a:gd name="connsiteY4" fmla="*/ 128105 h 2135809"/>
              <a:gd name="connsiteX5" fmla="*/ 467139 w 1224032"/>
              <a:gd name="connsiteY5" fmla="*/ 22087 h 2135809"/>
              <a:gd name="connsiteX6" fmla="*/ 520148 w 1224032"/>
              <a:gd name="connsiteY6" fmla="*/ 260626 h 2135809"/>
              <a:gd name="connsiteX7" fmla="*/ 612913 w 1224032"/>
              <a:gd name="connsiteY7" fmla="*/ 737705 h 2135809"/>
              <a:gd name="connsiteX8" fmla="*/ 679174 w 1224032"/>
              <a:gd name="connsiteY8" fmla="*/ 1082261 h 2135809"/>
              <a:gd name="connsiteX9" fmla="*/ 811696 w 1224032"/>
              <a:gd name="connsiteY9" fmla="*/ 1400313 h 2135809"/>
              <a:gd name="connsiteX10" fmla="*/ 917713 w 1224032"/>
              <a:gd name="connsiteY10" fmla="*/ 1440070 h 2135809"/>
              <a:gd name="connsiteX11" fmla="*/ 1182757 w 1224032"/>
              <a:gd name="connsiteY11" fmla="*/ 1347305 h 2135809"/>
              <a:gd name="connsiteX12" fmla="*/ 1203463 w 1224032"/>
              <a:gd name="connsiteY12" fmla="*/ 2101644 h 2135809"/>
              <a:gd name="connsiteX13" fmla="*/ 0 w 1224032"/>
              <a:gd name="connsiteY13" fmla="*/ 2135809 h 2135809"/>
              <a:gd name="connsiteX0" fmla="*/ 0 w 1224032"/>
              <a:gd name="connsiteY0" fmla="*/ 2135809 h 2135809"/>
              <a:gd name="connsiteX1" fmla="*/ 149087 w 1224032"/>
              <a:gd name="connsiteY1" fmla="*/ 1797879 h 2135809"/>
              <a:gd name="connsiteX2" fmla="*/ 241852 w 1224032"/>
              <a:gd name="connsiteY2" fmla="*/ 1188279 h 2135809"/>
              <a:gd name="connsiteX3" fmla="*/ 330890 w 1224032"/>
              <a:gd name="connsiteY3" fmla="*/ 566462 h 2135809"/>
              <a:gd name="connsiteX4" fmla="*/ 400878 w 1224032"/>
              <a:gd name="connsiteY4" fmla="*/ 128105 h 2135809"/>
              <a:gd name="connsiteX5" fmla="*/ 467139 w 1224032"/>
              <a:gd name="connsiteY5" fmla="*/ 22087 h 2135809"/>
              <a:gd name="connsiteX6" fmla="*/ 520148 w 1224032"/>
              <a:gd name="connsiteY6" fmla="*/ 260626 h 2135809"/>
              <a:gd name="connsiteX7" fmla="*/ 612913 w 1224032"/>
              <a:gd name="connsiteY7" fmla="*/ 737705 h 2135809"/>
              <a:gd name="connsiteX8" fmla="*/ 679174 w 1224032"/>
              <a:gd name="connsiteY8" fmla="*/ 1082261 h 2135809"/>
              <a:gd name="connsiteX9" fmla="*/ 811696 w 1224032"/>
              <a:gd name="connsiteY9" fmla="*/ 1400313 h 2135809"/>
              <a:gd name="connsiteX10" fmla="*/ 917713 w 1224032"/>
              <a:gd name="connsiteY10" fmla="*/ 1440070 h 2135809"/>
              <a:gd name="connsiteX11" fmla="*/ 1182757 w 1224032"/>
              <a:gd name="connsiteY11" fmla="*/ 1347305 h 2135809"/>
              <a:gd name="connsiteX12" fmla="*/ 1203463 w 1224032"/>
              <a:gd name="connsiteY12" fmla="*/ 2101644 h 2135809"/>
              <a:gd name="connsiteX13" fmla="*/ 0 w 1224032"/>
              <a:gd name="connsiteY13" fmla="*/ 2135809 h 2135809"/>
              <a:gd name="connsiteX0" fmla="*/ 0 w 1224032"/>
              <a:gd name="connsiteY0" fmla="*/ 2135809 h 2135809"/>
              <a:gd name="connsiteX1" fmla="*/ 149087 w 1224032"/>
              <a:gd name="connsiteY1" fmla="*/ 1797879 h 2135809"/>
              <a:gd name="connsiteX2" fmla="*/ 256139 w 1224032"/>
              <a:gd name="connsiteY2" fmla="*/ 1188279 h 2135809"/>
              <a:gd name="connsiteX3" fmla="*/ 330890 w 1224032"/>
              <a:gd name="connsiteY3" fmla="*/ 566462 h 2135809"/>
              <a:gd name="connsiteX4" fmla="*/ 400878 w 1224032"/>
              <a:gd name="connsiteY4" fmla="*/ 128105 h 2135809"/>
              <a:gd name="connsiteX5" fmla="*/ 467139 w 1224032"/>
              <a:gd name="connsiteY5" fmla="*/ 22087 h 2135809"/>
              <a:gd name="connsiteX6" fmla="*/ 520148 w 1224032"/>
              <a:gd name="connsiteY6" fmla="*/ 260626 h 2135809"/>
              <a:gd name="connsiteX7" fmla="*/ 612913 w 1224032"/>
              <a:gd name="connsiteY7" fmla="*/ 737705 h 2135809"/>
              <a:gd name="connsiteX8" fmla="*/ 679174 w 1224032"/>
              <a:gd name="connsiteY8" fmla="*/ 1082261 h 2135809"/>
              <a:gd name="connsiteX9" fmla="*/ 811696 w 1224032"/>
              <a:gd name="connsiteY9" fmla="*/ 1400313 h 2135809"/>
              <a:gd name="connsiteX10" fmla="*/ 917713 w 1224032"/>
              <a:gd name="connsiteY10" fmla="*/ 1440070 h 2135809"/>
              <a:gd name="connsiteX11" fmla="*/ 1182757 w 1224032"/>
              <a:gd name="connsiteY11" fmla="*/ 1347305 h 2135809"/>
              <a:gd name="connsiteX12" fmla="*/ 1203463 w 1224032"/>
              <a:gd name="connsiteY12" fmla="*/ 2101644 h 2135809"/>
              <a:gd name="connsiteX13" fmla="*/ 0 w 1224032"/>
              <a:gd name="connsiteY13" fmla="*/ 2135809 h 2135809"/>
              <a:gd name="connsiteX0" fmla="*/ 0 w 1224032"/>
              <a:gd name="connsiteY0" fmla="*/ 2135809 h 2135809"/>
              <a:gd name="connsiteX1" fmla="*/ 149087 w 1224032"/>
              <a:gd name="connsiteY1" fmla="*/ 1797879 h 2135809"/>
              <a:gd name="connsiteX2" fmla="*/ 256139 w 1224032"/>
              <a:gd name="connsiteY2" fmla="*/ 1188279 h 2135809"/>
              <a:gd name="connsiteX3" fmla="*/ 349940 w 1224032"/>
              <a:gd name="connsiteY3" fmla="*/ 561699 h 2135809"/>
              <a:gd name="connsiteX4" fmla="*/ 400878 w 1224032"/>
              <a:gd name="connsiteY4" fmla="*/ 128105 h 2135809"/>
              <a:gd name="connsiteX5" fmla="*/ 467139 w 1224032"/>
              <a:gd name="connsiteY5" fmla="*/ 22087 h 2135809"/>
              <a:gd name="connsiteX6" fmla="*/ 520148 w 1224032"/>
              <a:gd name="connsiteY6" fmla="*/ 260626 h 2135809"/>
              <a:gd name="connsiteX7" fmla="*/ 612913 w 1224032"/>
              <a:gd name="connsiteY7" fmla="*/ 737705 h 2135809"/>
              <a:gd name="connsiteX8" fmla="*/ 679174 w 1224032"/>
              <a:gd name="connsiteY8" fmla="*/ 1082261 h 2135809"/>
              <a:gd name="connsiteX9" fmla="*/ 811696 w 1224032"/>
              <a:gd name="connsiteY9" fmla="*/ 1400313 h 2135809"/>
              <a:gd name="connsiteX10" fmla="*/ 917713 w 1224032"/>
              <a:gd name="connsiteY10" fmla="*/ 1440070 h 2135809"/>
              <a:gd name="connsiteX11" fmla="*/ 1182757 w 1224032"/>
              <a:gd name="connsiteY11" fmla="*/ 1347305 h 2135809"/>
              <a:gd name="connsiteX12" fmla="*/ 1203463 w 1224032"/>
              <a:gd name="connsiteY12" fmla="*/ 2101644 h 2135809"/>
              <a:gd name="connsiteX13" fmla="*/ 0 w 1224032"/>
              <a:gd name="connsiteY13" fmla="*/ 2135809 h 2135809"/>
              <a:gd name="connsiteX0" fmla="*/ 0 w 1224032"/>
              <a:gd name="connsiteY0" fmla="*/ 2134221 h 2134221"/>
              <a:gd name="connsiteX1" fmla="*/ 149087 w 1224032"/>
              <a:gd name="connsiteY1" fmla="*/ 1796291 h 2134221"/>
              <a:gd name="connsiteX2" fmla="*/ 256139 w 1224032"/>
              <a:gd name="connsiteY2" fmla="*/ 1186691 h 2134221"/>
              <a:gd name="connsiteX3" fmla="*/ 349940 w 1224032"/>
              <a:gd name="connsiteY3" fmla="*/ 560111 h 2134221"/>
              <a:gd name="connsiteX4" fmla="*/ 410403 w 1224032"/>
              <a:gd name="connsiteY4" fmla="*/ 136042 h 2134221"/>
              <a:gd name="connsiteX5" fmla="*/ 467139 w 1224032"/>
              <a:gd name="connsiteY5" fmla="*/ 20499 h 2134221"/>
              <a:gd name="connsiteX6" fmla="*/ 520148 w 1224032"/>
              <a:gd name="connsiteY6" fmla="*/ 259038 h 2134221"/>
              <a:gd name="connsiteX7" fmla="*/ 612913 w 1224032"/>
              <a:gd name="connsiteY7" fmla="*/ 736117 h 2134221"/>
              <a:gd name="connsiteX8" fmla="*/ 679174 w 1224032"/>
              <a:gd name="connsiteY8" fmla="*/ 1080673 h 2134221"/>
              <a:gd name="connsiteX9" fmla="*/ 811696 w 1224032"/>
              <a:gd name="connsiteY9" fmla="*/ 1398725 h 2134221"/>
              <a:gd name="connsiteX10" fmla="*/ 917713 w 1224032"/>
              <a:gd name="connsiteY10" fmla="*/ 1438482 h 2134221"/>
              <a:gd name="connsiteX11" fmla="*/ 1182757 w 1224032"/>
              <a:gd name="connsiteY11" fmla="*/ 1345717 h 2134221"/>
              <a:gd name="connsiteX12" fmla="*/ 1203463 w 1224032"/>
              <a:gd name="connsiteY12" fmla="*/ 2100056 h 2134221"/>
              <a:gd name="connsiteX13" fmla="*/ 0 w 1224032"/>
              <a:gd name="connsiteY13" fmla="*/ 2134221 h 2134221"/>
              <a:gd name="connsiteX0" fmla="*/ 0 w 1252607"/>
              <a:gd name="connsiteY0" fmla="*/ 2134221 h 2134221"/>
              <a:gd name="connsiteX1" fmla="*/ 149087 w 1252607"/>
              <a:gd name="connsiteY1" fmla="*/ 1796291 h 2134221"/>
              <a:gd name="connsiteX2" fmla="*/ 256139 w 1252607"/>
              <a:gd name="connsiteY2" fmla="*/ 1186691 h 2134221"/>
              <a:gd name="connsiteX3" fmla="*/ 349940 w 1252607"/>
              <a:gd name="connsiteY3" fmla="*/ 560111 h 2134221"/>
              <a:gd name="connsiteX4" fmla="*/ 410403 w 1252607"/>
              <a:gd name="connsiteY4" fmla="*/ 136042 h 2134221"/>
              <a:gd name="connsiteX5" fmla="*/ 467139 w 1252607"/>
              <a:gd name="connsiteY5" fmla="*/ 20499 h 2134221"/>
              <a:gd name="connsiteX6" fmla="*/ 520148 w 1252607"/>
              <a:gd name="connsiteY6" fmla="*/ 259038 h 2134221"/>
              <a:gd name="connsiteX7" fmla="*/ 612913 w 1252607"/>
              <a:gd name="connsiteY7" fmla="*/ 736117 h 2134221"/>
              <a:gd name="connsiteX8" fmla="*/ 679174 w 1252607"/>
              <a:gd name="connsiteY8" fmla="*/ 1080673 h 2134221"/>
              <a:gd name="connsiteX9" fmla="*/ 811696 w 1252607"/>
              <a:gd name="connsiteY9" fmla="*/ 1398725 h 2134221"/>
              <a:gd name="connsiteX10" fmla="*/ 917713 w 1252607"/>
              <a:gd name="connsiteY10" fmla="*/ 1438482 h 2134221"/>
              <a:gd name="connsiteX11" fmla="*/ 1211332 w 1252607"/>
              <a:gd name="connsiteY11" fmla="*/ 1350480 h 2134221"/>
              <a:gd name="connsiteX12" fmla="*/ 1203463 w 1252607"/>
              <a:gd name="connsiteY12" fmla="*/ 2100056 h 2134221"/>
              <a:gd name="connsiteX13" fmla="*/ 0 w 1252607"/>
              <a:gd name="connsiteY13" fmla="*/ 2134221 h 2134221"/>
              <a:gd name="connsiteX0" fmla="*/ 0 w 1211332"/>
              <a:gd name="connsiteY0" fmla="*/ 2134221 h 2134221"/>
              <a:gd name="connsiteX1" fmla="*/ 149087 w 1211332"/>
              <a:gd name="connsiteY1" fmla="*/ 1796291 h 2134221"/>
              <a:gd name="connsiteX2" fmla="*/ 256139 w 1211332"/>
              <a:gd name="connsiteY2" fmla="*/ 1186691 h 2134221"/>
              <a:gd name="connsiteX3" fmla="*/ 349940 w 1211332"/>
              <a:gd name="connsiteY3" fmla="*/ 560111 h 2134221"/>
              <a:gd name="connsiteX4" fmla="*/ 410403 w 1211332"/>
              <a:gd name="connsiteY4" fmla="*/ 136042 h 2134221"/>
              <a:gd name="connsiteX5" fmla="*/ 467139 w 1211332"/>
              <a:gd name="connsiteY5" fmla="*/ 20499 h 2134221"/>
              <a:gd name="connsiteX6" fmla="*/ 520148 w 1211332"/>
              <a:gd name="connsiteY6" fmla="*/ 259038 h 2134221"/>
              <a:gd name="connsiteX7" fmla="*/ 612913 w 1211332"/>
              <a:gd name="connsiteY7" fmla="*/ 736117 h 2134221"/>
              <a:gd name="connsiteX8" fmla="*/ 679174 w 1211332"/>
              <a:gd name="connsiteY8" fmla="*/ 1080673 h 2134221"/>
              <a:gd name="connsiteX9" fmla="*/ 811696 w 1211332"/>
              <a:gd name="connsiteY9" fmla="*/ 1398725 h 2134221"/>
              <a:gd name="connsiteX10" fmla="*/ 917713 w 1211332"/>
              <a:gd name="connsiteY10" fmla="*/ 1438482 h 2134221"/>
              <a:gd name="connsiteX11" fmla="*/ 1211332 w 1211332"/>
              <a:gd name="connsiteY11" fmla="*/ 1350480 h 2134221"/>
              <a:gd name="connsiteX12" fmla="*/ 1203463 w 1211332"/>
              <a:gd name="connsiteY12" fmla="*/ 2100056 h 2134221"/>
              <a:gd name="connsiteX13" fmla="*/ 0 w 1211332"/>
              <a:gd name="connsiteY13" fmla="*/ 2134221 h 2134221"/>
              <a:gd name="connsiteX0" fmla="*/ 0 w 1211332"/>
              <a:gd name="connsiteY0" fmla="*/ 2134221 h 2134221"/>
              <a:gd name="connsiteX1" fmla="*/ 149087 w 1211332"/>
              <a:gd name="connsiteY1" fmla="*/ 1796291 h 2134221"/>
              <a:gd name="connsiteX2" fmla="*/ 256139 w 1211332"/>
              <a:gd name="connsiteY2" fmla="*/ 1186691 h 2134221"/>
              <a:gd name="connsiteX3" fmla="*/ 349940 w 1211332"/>
              <a:gd name="connsiteY3" fmla="*/ 560111 h 2134221"/>
              <a:gd name="connsiteX4" fmla="*/ 410403 w 1211332"/>
              <a:gd name="connsiteY4" fmla="*/ 136042 h 2134221"/>
              <a:gd name="connsiteX5" fmla="*/ 467139 w 1211332"/>
              <a:gd name="connsiteY5" fmla="*/ 20499 h 2134221"/>
              <a:gd name="connsiteX6" fmla="*/ 520148 w 1211332"/>
              <a:gd name="connsiteY6" fmla="*/ 259038 h 2134221"/>
              <a:gd name="connsiteX7" fmla="*/ 612913 w 1211332"/>
              <a:gd name="connsiteY7" fmla="*/ 736117 h 2134221"/>
              <a:gd name="connsiteX8" fmla="*/ 679174 w 1211332"/>
              <a:gd name="connsiteY8" fmla="*/ 1080673 h 2134221"/>
              <a:gd name="connsiteX9" fmla="*/ 811696 w 1211332"/>
              <a:gd name="connsiteY9" fmla="*/ 1398725 h 2134221"/>
              <a:gd name="connsiteX10" fmla="*/ 917713 w 1211332"/>
              <a:gd name="connsiteY10" fmla="*/ 1438482 h 2134221"/>
              <a:gd name="connsiteX11" fmla="*/ 1211332 w 1211332"/>
              <a:gd name="connsiteY11" fmla="*/ 1350480 h 2134221"/>
              <a:gd name="connsiteX12" fmla="*/ 1193938 w 1211332"/>
              <a:gd name="connsiteY12" fmla="*/ 2128631 h 2134221"/>
              <a:gd name="connsiteX13" fmla="*/ 0 w 1211332"/>
              <a:gd name="connsiteY13" fmla="*/ 2134221 h 2134221"/>
              <a:gd name="connsiteX0" fmla="*/ 0 w 1211332"/>
              <a:gd name="connsiteY0" fmla="*/ 2134221 h 2134221"/>
              <a:gd name="connsiteX1" fmla="*/ 149087 w 1211332"/>
              <a:gd name="connsiteY1" fmla="*/ 1796291 h 2134221"/>
              <a:gd name="connsiteX2" fmla="*/ 256139 w 1211332"/>
              <a:gd name="connsiteY2" fmla="*/ 1186691 h 2134221"/>
              <a:gd name="connsiteX3" fmla="*/ 349940 w 1211332"/>
              <a:gd name="connsiteY3" fmla="*/ 560111 h 2134221"/>
              <a:gd name="connsiteX4" fmla="*/ 410403 w 1211332"/>
              <a:gd name="connsiteY4" fmla="*/ 136042 h 2134221"/>
              <a:gd name="connsiteX5" fmla="*/ 467139 w 1211332"/>
              <a:gd name="connsiteY5" fmla="*/ 20499 h 2134221"/>
              <a:gd name="connsiteX6" fmla="*/ 520148 w 1211332"/>
              <a:gd name="connsiteY6" fmla="*/ 259038 h 2134221"/>
              <a:gd name="connsiteX7" fmla="*/ 612913 w 1211332"/>
              <a:gd name="connsiteY7" fmla="*/ 736117 h 2134221"/>
              <a:gd name="connsiteX8" fmla="*/ 679174 w 1211332"/>
              <a:gd name="connsiteY8" fmla="*/ 1080673 h 2134221"/>
              <a:gd name="connsiteX9" fmla="*/ 811696 w 1211332"/>
              <a:gd name="connsiteY9" fmla="*/ 1398725 h 2134221"/>
              <a:gd name="connsiteX10" fmla="*/ 917713 w 1211332"/>
              <a:gd name="connsiteY10" fmla="*/ 1438482 h 2134221"/>
              <a:gd name="connsiteX11" fmla="*/ 1211332 w 1211332"/>
              <a:gd name="connsiteY11" fmla="*/ 1350480 h 2134221"/>
              <a:gd name="connsiteX12" fmla="*/ 1193938 w 1211332"/>
              <a:gd name="connsiteY12" fmla="*/ 2128631 h 2134221"/>
              <a:gd name="connsiteX13" fmla="*/ 0 w 1211332"/>
              <a:gd name="connsiteY13" fmla="*/ 2134221 h 2134221"/>
              <a:gd name="connsiteX0" fmla="*/ 0 w 1237767"/>
              <a:gd name="connsiteY0" fmla="*/ 2134221 h 2134221"/>
              <a:gd name="connsiteX1" fmla="*/ 149087 w 1237767"/>
              <a:gd name="connsiteY1" fmla="*/ 1796291 h 2134221"/>
              <a:gd name="connsiteX2" fmla="*/ 256139 w 1237767"/>
              <a:gd name="connsiteY2" fmla="*/ 1186691 h 2134221"/>
              <a:gd name="connsiteX3" fmla="*/ 349940 w 1237767"/>
              <a:gd name="connsiteY3" fmla="*/ 560111 h 2134221"/>
              <a:gd name="connsiteX4" fmla="*/ 410403 w 1237767"/>
              <a:gd name="connsiteY4" fmla="*/ 136042 h 2134221"/>
              <a:gd name="connsiteX5" fmla="*/ 467139 w 1237767"/>
              <a:gd name="connsiteY5" fmla="*/ 20499 h 2134221"/>
              <a:gd name="connsiteX6" fmla="*/ 520148 w 1237767"/>
              <a:gd name="connsiteY6" fmla="*/ 259038 h 2134221"/>
              <a:gd name="connsiteX7" fmla="*/ 612913 w 1237767"/>
              <a:gd name="connsiteY7" fmla="*/ 736117 h 2134221"/>
              <a:gd name="connsiteX8" fmla="*/ 679174 w 1237767"/>
              <a:gd name="connsiteY8" fmla="*/ 1080673 h 2134221"/>
              <a:gd name="connsiteX9" fmla="*/ 811696 w 1237767"/>
              <a:gd name="connsiteY9" fmla="*/ 1398725 h 2134221"/>
              <a:gd name="connsiteX10" fmla="*/ 917713 w 1237767"/>
              <a:gd name="connsiteY10" fmla="*/ 1438482 h 2134221"/>
              <a:gd name="connsiteX11" fmla="*/ 1211332 w 1237767"/>
              <a:gd name="connsiteY11" fmla="*/ 1350480 h 2134221"/>
              <a:gd name="connsiteX12" fmla="*/ 1222513 w 1237767"/>
              <a:gd name="connsiteY12" fmla="*/ 2114344 h 2134221"/>
              <a:gd name="connsiteX13" fmla="*/ 0 w 1237767"/>
              <a:gd name="connsiteY13" fmla="*/ 2134221 h 2134221"/>
              <a:gd name="connsiteX0" fmla="*/ 0 w 1222513"/>
              <a:gd name="connsiteY0" fmla="*/ 2134221 h 2134221"/>
              <a:gd name="connsiteX1" fmla="*/ 149087 w 1222513"/>
              <a:gd name="connsiteY1" fmla="*/ 1796291 h 2134221"/>
              <a:gd name="connsiteX2" fmla="*/ 256139 w 1222513"/>
              <a:gd name="connsiteY2" fmla="*/ 1186691 h 2134221"/>
              <a:gd name="connsiteX3" fmla="*/ 349940 w 1222513"/>
              <a:gd name="connsiteY3" fmla="*/ 560111 h 2134221"/>
              <a:gd name="connsiteX4" fmla="*/ 410403 w 1222513"/>
              <a:gd name="connsiteY4" fmla="*/ 136042 h 2134221"/>
              <a:gd name="connsiteX5" fmla="*/ 467139 w 1222513"/>
              <a:gd name="connsiteY5" fmla="*/ 20499 h 2134221"/>
              <a:gd name="connsiteX6" fmla="*/ 520148 w 1222513"/>
              <a:gd name="connsiteY6" fmla="*/ 259038 h 2134221"/>
              <a:gd name="connsiteX7" fmla="*/ 612913 w 1222513"/>
              <a:gd name="connsiteY7" fmla="*/ 736117 h 2134221"/>
              <a:gd name="connsiteX8" fmla="*/ 679174 w 1222513"/>
              <a:gd name="connsiteY8" fmla="*/ 1080673 h 2134221"/>
              <a:gd name="connsiteX9" fmla="*/ 811696 w 1222513"/>
              <a:gd name="connsiteY9" fmla="*/ 1398725 h 2134221"/>
              <a:gd name="connsiteX10" fmla="*/ 917713 w 1222513"/>
              <a:gd name="connsiteY10" fmla="*/ 1438482 h 2134221"/>
              <a:gd name="connsiteX11" fmla="*/ 1211332 w 1222513"/>
              <a:gd name="connsiteY11" fmla="*/ 1350480 h 2134221"/>
              <a:gd name="connsiteX12" fmla="*/ 1222513 w 1222513"/>
              <a:gd name="connsiteY12" fmla="*/ 2114344 h 2134221"/>
              <a:gd name="connsiteX13" fmla="*/ 0 w 1222513"/>
              <a:gd name="connsiteY13" fmla="*/ 2134221 h 2134221"/>
              <a:gd name="connsiteX0" fmla="*/ 0 w 1222514"/>
              <a:gd name="connsiteY0" fmla="*/ 2134222 h 2134222"/>
              <a:gd name="connsiteX1" fmla="*/ 149088 w 1222514"/>
              <a:gd name="connsiteY1" fmla="*/ 1796291 h 2134222"/>
              <a:gd name="connsiteX2" fmla="*/ 256140 w 1222514"/>
              <a:gd name="connsiteY2" fmla="*/ 1186691 h 2134222"/>
              <a:gd name="connsiteX3" fmla="*/ 349941 w 1222514"/>
              <a:gd name="connsiteY3" fmla="*/ 560111 h 2134222"/>
              <a:gd name="connsiteX4" fmla="*/ 410404 w 1222514"/>
              <a:gd name="connsiteY4" fmla="*/ 136042 h 2134222"/>
              <a:gd name="connsiteX5" fmla="*/ 467140 w 1222514"/>
              <a:gd name="connsiteY5" fmla="*/ 20499 h 2134222"/>
              <a:gd name="connsiteX6" fmla="*/ 520149 w 1222514"/>
              <a:gd name="connsiteY6" fmla="*/ 259038 h 2134222"/>
              <a:gd name="connsiteX7" fmla="*/ 612914 w 1222514"/>
              <a:gd name="connsiteY7" fmla="*/ 736117 h 2134222"/>
              <a:gd name="connsiteX8" fmla="*/ 679175 w 1222514"/>
              <a:gd name="connsiteY8" fmla="*/ 1080673 h 2134222"/>
              <a:gd name="connsiteX9" fmla="*/ 811697 w 1222514"/>
              <a:gd name="connsiteY9" fmla="*/ 1398725 h 2134222"/>
              <a:gd name="connsiteX10" fmla="*/ 917714 w 1222514"/>
              <a:gd name="connsiteY10" fmla="*/ 1438482 h 2134222"/>
              <a:gd name="connsiteX11" fmla="*/ 1211333 w 1222514"/>
              <a:gd name="connsiteY11" fmla="*/ 1350480 h 2134222"/>
              <a:gd name="connsiteX12" fmla="*/ 1222514 w 1222514"/>
              <a:gd name="connsiteY12" fmla="*/ 2114344 h 2134222"/>
              <a:gd name="connsiteX13" fmla="*/ 0 w 1222514"/>
              <a:gd name="connsiteY13" fmla="*/ 2134222 h 2134222"/>
              <a:gd name="connsiteX0" fmla="*/ 1073426 w 1073426"/>
              <a:gd name="connsiteY0" fmla="*/ 2114344 h 2115586"/>
              <a:gd name="connsiteX1" fmla="*/ 0 w 1073426"/>
              <a:gd name="connsiteY1" fmla="*/ 1796291 h 2115586"/>
              <a:gd name="connsiteX2" fmla="*/ 107052 w 1073426"/>
              <a:gd name="connsiteY2" fmla="*/ 1186691 h 2115586"/>
              <a:gd name="connsiteX3" fmla="*/ 200853 w 1073426"/>
              <a:gd name="connsiteY3" fmla="*/ 560111 h 2115586"/>
              <a:gd name="connsiteX4" fmla="*/ 261316 w 1073426"/>
              <a:gd name="connsiteY4" fmla="*/ 136042 h 2115586"/>
              <a:gd name="connsiteX5" fmla="*/ 318052 w 1073426"/>
              <a:gd name="connsiteY5" fmla="*/ 20499 h 2115586"/>
              <a:gd name="connsiteX6" fmla="*/ 371061 w 1073426"/>
              <a:gd name="connsiteY6" fmla="*/ 259038 h 2115586"/>
              <a:gd name="connsiteX7" fmla="*/ 463826 w 1073426"/>
              <a:gd name="connsiteY7" fmla="*/ 736117 h 2115586"/>
              <a:gd name="connsiteX8" fmla="*/ 530087 w 1073426"/>
              <a:gd name="connsiteY8" fmla="*/ 1080673 h 2115586"/>
              <a:gd name="connsiteX9" fmla="*/ 662609 w 1073426"/>
              <a:gd name="connsiteY9" fmla="*/ 1398725 h 2115586"/>
              <a:gd name="connsiteX10" fmla="*/ 768626 w 1073426"/>
              <a:gd name="connsiteY10" fmla="*/ 1438482 h 2115586"/>
              <a:gd name="connsiteX11" fmla="*/ 1062245 w 1073426"/>
              <a:gd name="connsiteY11" fmla="*/ 1350480 h 2115586"/>
              <a:gd name="connsiteX12" fmla="*/ 1073426 w 1073426"/>
              <a:gd name="connsiteY12" fmla="*/ 2114344 h 2115586"/>
              <a:gd name="connsiteX0" fmla="*/ 1230588 w 1230588"/>
              <a:gd name="connsiteY0" fmla="*/ 2114344 h 2124904"/>
              <a:gd name="connsiteX1" fmla="*/ 0 w 1230588"/>
              <a:gd name="connsiteY1" fmla="*/ 2124904 h 2124904"/>
              <a:gd name="connsiteX2" fmla="*/ 264214 w 1230588"/>
              <a:gd name="connsiteY2" fmla="*/ 1186691 h 2124904"/>
              <a:gd name="connsiteX3" fmla="*/ 358015 w 1230588"/>
              <a:gd name="connsiteY3" fmla="*/ 560111 h 2124904"/>
              <a:gd name="connsiteX4" fmla="*/ 418478 w 1230588"/>
              <a:gd name="connsiteY4" fmla="*/ 136042 h 2124904"/>
              <a:gd name="connsiteX5" fmla="*/ 475214 w 1230588"/>
              <a:gd name="connsiteY5" fmla="*/ 20499 h 2124904"/>
              <a:gd name="connsiteX6" fmla="*/ 528223 w 1230588"/>
              <a:gd name="connsiteY6" fmla="*/ 259038 h 2124904"/>
              <a:gd name="connsiteX7" fmla="*/ 620988 w 1230588"/>
              <a:gd name="connsiteY7" fmla="*/ 736117 h 2124904"/>
              <a:gd name="connsiteX8" fmla="*/ 687249 w 1230588"/>
              <a:gd name="connsiteY8" fmla="*/ 1080673 h 2124904"/>
              <a:gd name="connsiteX9" fmla="*/ 819771 w 1230588"/>
              <a:gd name="connsiteY9" fmla="*/ 1398725 h 2124904"/>
              <a:gd name="connsiteX10" fmla="*/ 925788 w 1230588"/>
              <a:gd name="connsiteY10" fmla="*/ 1438482 h 2124904"/>
              <a:gd name="connsiteX11" fmla="*/ 1219407 w 1230588"/>
              <a:gd name="connsiteY11" fmla="*/ 1350480 h 2124904"/>
              <a:gd name="connsiteX12" fmla="*/ 1230588 w 1230588"/>
              <a:gd name="connsiteY12" fmla="*/ 2114344 h 2124904"/>
              <a:gd name="connsiteX0" fmla="*/ 1230588 w 1230588"/>
              <a:gd name="connsiteY0" fmla="*/ 2114344 h 2124904"/>
              <a:gd name="connsiteX1" fmla="*/ 0 w 1230588"/>
              <a:gd name="connsiteY1" fmla="*/ 2124904 h 2124904"/>
              <a:gd name="connsiteX2" fmla="*/ 264214 w 1230588"/>
              <a:gd name="connsiteY2" fmla="*/ 1186691 h 2124904"/>
              <a:gd name="connsiteX3" fmla="*/ 358015 w 1230588"/>
              <a:gd name="connsiteY3" fmla="*/ 560111 h 2124904"/>
              <a:gd name="connsiteX4" fmla="*/ 418478 w 1230588"/>
              <a:gd name="connsiteY4" fmla="*/ 136042 h 2124904"/>
              <a:gd name="connsiteX5" fmla="*/ 475214 w 1230588"/>
              <a:gd name="connsiteY5" fmla="*/ 20499 h 2124904"/>
              <a:gd name="connsiteX6" fmla="*/ 528223 w 1230588"/>
              <a:gd name="connsiteY6" fmla="*/ 259038 h 2124904"/>
              <a:gd name="connsiteX7" fmla="*/ 620988 w 1230588"/>
              <a:gd name="connsiteY7" fmla="*/ 736117 h 2124904"/>
              <a:gd name="connsiteX8" fmla="*/ 687249 w 1230588"/>
              <a:gd name="connsiteY8" fmla="*/ 1080673 h 2124904"/>
              <a:gd name="connsiteX9" fmla="*/ 819771 w 1230588"/>
              <a:gd name="connsiteY9" fmla="*/ 1398725 h 2124904"/>
              <a:gd name="connsiteX10" fmla="*/ 925788 w 1230588"/>
              <a:gd name="connsiteY10" fmla="*/ 1438482 h 2124904"/>
              <a:gd name="connsiteX11" fmla="*/ 1219407 w 1230588"/>
              <a:gd name="connsiteY11" fmla="*/ 1350480 h 2124904"/>
              <a:gd name="connsiteX12" fmla="*/ 1230588 w 1230588"/>
              <a:gd name="connsiteY12" fmla="*/ 2114344 h 2124904"/>
              <a:gd name="connsiteX0" fmla="*/ 1230588 w 1230588"/>
              <a:gd name="connsiteY0" fmla="*/ 2114344 h 2124904"/>
              <a:gd name="connsiteX1" fmla="*/ 0 w 1230588"/>
              <a:gd name="connsiteY1" fmla="*/ 2124904 h 2124904"/>
              <a:gd name="connsiteX2" fmla="*/ 264214 w 1230588"/>
              <a:gd name="connsiteY2" fmla="*/ 1186691 h 2124904"/>
              <a:gd name="connsiteX3" fmla="*/ 358015 w 1230588"/>
              <a:gd name="connsiteY3" fmla="*/ 560111 h 2124904"/>
              <a:gd name="connsiteX4" fmla="*/ 418478 w 1230588"/>
              <a:gd name="connsiteY4" fmla="*/ 136042 h 2124904"/>
              <a:gd name="connsiteX5" fmla="*/ 475214 w 1230588"/>
              <a:gd name="connsiteY5" fmla="*/ 20499 h 2124904"/>
              <a:gd name="connsiteX6" fmla="*/ 528223 w 1230588"/>
              <a:gd name="connsiteY6" fmla="*/ 259038 h 2124904"/>
              <a:gd name="connsiteX7" fmla="*/ 620988 w 1230588"/>
              <a:gd name="connsiteY7" fmla="*/ 736117 h 2124904"/>
              <a:gd name="connsiteX8" fmla="*/ 687249 w 1230588"/>
              <a:gd name="connsiteY8" fmla="*/ 1080673 h 2124904"/>
              <a:gd name="connsiteX9" fmla="*/ 819771 w 1230588"/>
              <a:gd name="connsiteY9" fmla="*/ 1398725 h 2124904"/>
              <a:gd name="connsiteX10" fmla="*/ 925788 w 1230588"/>
              <a:gd name="connsiteY10" fmla="*/ 1438482 h 2124904"/>
              <a:gd name="connsiteX11" fmla="*/ 1219407 w 1230588"/>
              <a:gd name="connsiteY11" fmla="*/ 1350480 h 2124904"/>
              <a:gd name="connsiteX12" fmla="*/ 1230588 w 1230588"/>
              <a:gd name="connsiteY12" fmla="*/ 2114344 h 2124904"/>
              <a:gd name="connsiteX0" fmla="*/ 1244875 w 1244875"/>
              <a:gd name="connsiteY0" fmla="*/ 2114344 h 2115586"/>
              <a:gd name="connsiteX1" fmla="*/ 0 w 1244875"/>
              <a:gd name="connsiteY1" fmla="*/ 2105854 h 2115586"/>
              <a:gd name="connsiteX2" fmla="*/ 278501 w 1244875"/>
              <a:gd name="connsiteY2" fmla="*/ 1186691 h 2115586"/>
              <a:gd name="connsiteX3" fmla="*/ 372302 w 1244875"/>
              <a:gd name="connsiteY3" fmla="*/ 560111 h 2115586"/>
              <a:gd name="connsiteX4" fmla="*/ 432765 w 1244875"/>
              <a:gd name="connsiteY4" fmla="*/ 136042 h 2115586"/>
              <a:gd name="connsiteX5" fmla="*/ 489501 w 1244875"/>
              <a:gd name="connsiteY5" fmla="*/ 20499 h 2115586"/>
              <a:gd name="connsiteX6" fmla="*/ 542510 w 1244875"/>
              <a:gd name="connsiteY6" fmla="*/ 259038 h 2115586"/>
              <a:gd name="connsiteX7" fmla="*/ 635275 w 1244875"/>
              <a:gd name="connsiteY7" fmla="*/ 736117 h 2115586"/>
              <a:gd name="connsiteX8" fmla="*/ 701536 w 1244875"/>
              <a:gd name="connsiteY8" fmla="*/ 1080673 h 2115586"/>
              <a:gd name="connsiteX9" fmla="*/ 834058 w 1244875"/>
              <a:gd name="connsiteY9" fmla="*/ 1398725 h 2115586"/>
              <a:gd name="connsiteX10" fmla="*/ 940075 w 1244875"/>
              <a:gd name="connsiteY10" fmla="*/ 1438482 h 2115586"/>
              <a:gd name="connsiteX11" fmla="*/ 1233694 w 1244875"/>
              <a:gd name="connsiteY11" fmla="*/ 1350480 h 2115586"/>
              <a:gd name="connsiteX12" fmla="*/ 1244875 w 1244875"/>
              <a:gd name="connsiteY12" fmla="*/ 2114344 h 2115586"/>
              <a:gd name="connsiteX0" fmla="*/ 1427196 w 1427196"/>
              <a:gd name="connsiteY0" fmla="*/ 2114344 h 2115586"/>
              <a:gd name="connsiteX1" fmla="*/ 182321 w 1427196"/>
              <a:gd name="connsiteY1" fmla="*/ 2105854 h 2115586"/>
              <a:gd name="connsiteX2" fmla="*/ 333271 w 1427196"/>
              <a:gd name="connsiteY2" fmla="*/ 1700834 h 2115586"/>
              <a:gd name="connsiteX3" fmla="*/ 460822 w 1427196"/>
              <a:gd name="connsiteY3" fmla="*/ 1186691 h 2115586"/>
              <a:gd name="connsiteX4" fmla="*/ 554623 w 1427196"/>
              <a:gd name="connsiteY4" fmla="*/ 560111 h 2115586"/>
              <a:gd name="connsiteX5" fmla="*/ 615086 w 1427196"/>
              <a:gd name="connsiteY5" fmla="*/ 136042 h 2115586"/>
              <a:gd name="connsiteX6" fmla="*/ 671822 w 1427196"/>
              <a:gd name="connsiteY6" fmla="*/ 20499 h 2115586"/>
              <a:gd name="connsiteX7" fmla="*/ 724831 w 1427196"/>
              <a:gd name="connsiteY7" fmla="*/ 259038 h 2115586"/>
              <a:gd name="connsiteX8" fmla="*/ 817596 w 1427196"/>
              <a:gd name="connsiteY8" fmla="*/ 736117 h 2115586"/>
              <a:gd name="connsiteX9" fmla="*/ 883857 w 1427196"/>
              <a:gd name="connsiteY9" fmla="*/ 1080673 h 2115586"/>
              <a:gd name="connsiteX10" fmla="*/ 1016379 w 1427196"/>
              <a:gd name="connsiteY10" fmla="*/ 1398725 h 2115586"/>
              <a:gd name="connsiteX11" fmla="*/ 1122396 w 1427196"/>
              <a:gd name="connsiteY11" fmla="*/ 1438482 h 2115586"/>
              <a:gd name="connsiteX12" fmla="*/ 1416015 w 1427196"/>
              <a:gd name="connsiteY12" fmla="*/ 1350480 h 2115586"/>
              <a:gd name="connsiteX13" fmla="*/ 1427196 w 1427196"/>
              <a:gd name="connsiteY13" fmla="*/ 2114344 h 2115586"/>
              <a:gd name="connsiteX0" fmla="*/ 1244875 w 1244875"/>
              <a:gd name="connsiteY0" fmla="*/ 2114344 h 2115586"/>
              <a:gd name="connsiteX1" fmla="*/ 0 w 1244875"/>
              <a:gd name="connsiteY1" fmla="*/ 2105854 h 2115586"/>
              <a:gd name="connsiteX2" fmla="*/ 150950 w 1244875"/>
              <a:gd name="connsiteY2" fmla="*/ 1700834 h 2115586"/>
              <a:gd name="connsiteX3" fmla="*/ 278501 w 1244875"/>
              <a:gd name="connsiteY3" fmla="*/ 1186691 h 2115586"/>
              <a:gd name="connsiteX4" fmla="*/ 372302 w 1244875"/>
              <a:gd name="connsiteY4" fmla="*/ 560111 h 2115586"/>
              <a:gd name="connsiteX5" fmla="*/ 432765 w 1244875"/>
              <a:gd name="connsiteY5" fmla="*/ 136042 h 2115586"/>
              <a:gd name="connsiteX6" fmla="*/ 489501 w 1244875"/>
              <a:gd name="connsiteY6" fmla="*/ 20499 h 2115586"/>
              <a:gd name="connsiteX7" fmla="*/ 542510 w 1244875"/>
              <a:gd name="connsiteY7" fmla="*/ 259038 h 2115586"/>
              <a:gd name="connsiteX8" fmla="*/ 635275 w 1244875"/>
              <a:gd name="connsiteY8" fmla="*/ 736117 h 2115586"/>
              <a:gd name="connsiteX9" fmla="*/ 701536 w 1244875"/>
              <a:gd name="connsiteY9" fmla="*/ 1080673 h 2115586"/>
              <a:gd name="connsiteX10" fmla="*/ 834058 w 1244875"/>
              <a:gd name="connsiteY10" fmla="*/ 1398725 h 2115586"/>
              <a:gd name="connsiteX11" fmla="*/ 940075 w 1244875"/>
              <a:gd name="connsiteY11" fmla="*/ 1438482 h 2115586"/>
              <a:gd name="connsiteX12" fmla="*/ 1233694 w 1244875"/>
              <a:gd name="connsiteY12" fmla="*/ 1350480 h 2115586"/>
              <a:gd name="connsiteX13" fmla="*/ 1244875 w 1244875"/>
              <a:gd name="connsiteY13" fmla="*/ 2114344 h 2115586"/>
              <a:gd name="connsiteX0" fmla="*/ 1244875 w 1244875"/>
              <a:gd name="connsiteY0" fmla="*/ 2114344 h 2115586"/>
              <a:gd name="connsiteX1" fmla="*/ 0 w 1244875"/>
              <a:gd name="connsiteY1" fmla="*/ 2105854 h 2115586"/>
              <a:gd name="connsiteX2" fmla="*/ 174763 w 1244875"/>
              <a:gd name="connsiteY2" fmla="*/ 1710359 h 2115586"/>
              <a:gd name="connsiteX3" fmla="*/ 278501 w 1244875"/>
              <a:gd name="connsiteY3" fmla="*/ 1186691 h 2115586"/>
              <a:gd name="connsiteX4" fmla="*/ 372302 w 1244875"/>
              <a:gd name="connsiteY4" fmla="*/ 560111 h 2115586"/>
              <a:gd name="connsiteX5" fmla="*/ 432765 w 1244875"/>
              <a:gd name="connsiteY5" fmla="*/ 136042 h 2115586"/>
              <a:gd name="connsiteX6" fmla="*/ 489501 w 1244875"/>
              <a:gd name="connsiteY6" fmla="*/ 20499 h 2115586"/>
              <a:gd name="connsiteX7" fmla="*/ 542510 w 1244875"/>
              <a:gd name="connsiteY7" fmla="*/ 259038 h 2115586"/>
              <a:gd name="connsiteX8" fmla="*/ 635275 w 1244875"/>
              <a:gd name="connsiteY8" fmla="*/ 736117 h 2115586"/>
              <a:gd name="connsiteX9" fmla="*/ 701536 w 1244875"/>
              <a:gd name="connsiteY9" fmla="*/ 1080673 h 2115586"/>
              <a:gd name="connsiteX10" fmla="*/ 834058 w 1244875"/>
              <a:gd name="connsiteY10" fmla="*/ 1398725 h 2115586"/>
              <a:gd name="connsiteX11" fmla="*/ 940075 w 1244875"/>
              <a:gd name="connsiteY11" fmla="*/ 1438482 h 2115586"/>
              <a:gd name="connsiteX12" fmla="*/ 1233694 w 1244875"/>
              <a:gd name="connsiteY12" fmla="*/ 1350480 h 2115586"/>
              <a:gd name="connsiteX13" fmla="*/ 1244875 w 1244875"/>
              <a:gd name="connsiteY13" fmla="*/ 2114344 h 2115586"/>
              <a:gd name="connsiteX0" fmla="*/ 1244875 w 1244875"/>
              <a:gd name="connsiteY0" fmla="*/ 2114344 h 2115586"/>
              <a:gd name="connsiteX1" fmla="*/ 0 w 1244875"/>
              <a:gd name="connsiteY1" fmla="*/ 2105854 h 2115586"/>
              <a:gd name="connsiteX2" fmla="*/ 174763 w 1244875"/>
              <a:gd name="connsiteY2" fmla="*/ 1710359 h 2115586"/>
              <a:gd name="connsiteX3" fmla="*/ 278501 w 1244875"/>
              <a:gd name="connsiteY3" fmla="*/ 1186691 h 2115586"/>
              <a:gd name="connsiteX4" fmla="*/ 372302 w 1244875"/>
              <a:gd name="connsiteY4" fmla="*/ 560111 h 2115586"/>
              <a:gd name="connsiteX5" fmla="*/ 432765 w 1244875"/>
              <a:gd name="connsiteY5" fmla="*/ 136042 h 2115586"/>
              <a:gd name="connsiteX6" fmla="*/ 489501 w 1244875"/>
              <a:gd name="connsiteY6" fmla="*/ 20499 h 2115586"/>
              <a:gd name="connsiteX7" fmla="*/ 542510 w 1244875"/>
              <a:gd name="connsiteY7" fmla="*/ 259038 h 2115586"/>
              <a:gd name="connsiteX8" fmla="*/ 635275 w 1244875"/>
              <a:gd name="connsiteY8" fmla="*/ 736117 h 2115586"/>
              <a:gd name="connsiteX9" fmla="*/ 701536 w 1244875"/>
              <a:gd name="connsiteY9" fmla="*/ 1080673 h 2115586"/>
              <a:gd name="connsiteX10" fmla="*/ 834058 w 1244875"/>
              <a:gd name="connsiteY10" fmla="*/ 1398725 h 2115586"/>
              <a:gd name="connsiteX11" fmla="*/ 940075 w 1244875"/>
              <a:gd name="connsiteY11" fmla="*/ 1438482 h 2115586"/>
              <a:gd name="connsiteX12" fmla="*/ 1233694 w 1244875"/>
              <a:gd name="connsiteY12" fmla="*/ 1350480 h 2115586"/>
              <a:gd name="connsiteX13" fmla="*/ 1244875 w 1244875"/>
              <a:gd name="connsiteY13" fmla="*/ 2114344 h 2115586"/>
              <a:gd name="connsiteX0" fmla="*/ 1244875 w 1244875"/>
              <a:gd name="connsiteY0" fmla="*/ 2114344 h 2115586"/>
              <a:gd name="connsiteX1" fmla="*/ 0 w 1244875"/>
              <a:gd name="connsiteY1" fmla="*/ 2105854 h 2115586"/>
              <a:gd name="connsiteX2" fmla="*/ 174763 w 1244875"/>
              <a:gd name="connsiteY2" fmla="*/ 1710359 h 2115586"/>
              <a:gd name="connsiteX3" fmla="*/ 278501 w 1244875"/>
              <a:gd name="connsiteY3" fmla="*/ 1186691 h 2115586"/>
              <a:gd name="connsiteX4" fmla="*/ 372302 w 1244875"/>
              <a:gd name="connsiteY4" fmla="*/ 560111 h 2115586"/>
              <a:gd name="connsiteX5" fmla="*/ 432765 w 1244875"/>
              <a:gd name="connsiteY5" fmla="*/ 136042 h 2115586"/>
              <a:gd name="connsiteX6" fmla="*/ 489501 w 1244875"/>
              <a:gd name="connsiteY6" fmla="*/ 20499 h 2115586"/>
              <a:gd name="connsiteX7" fmla="*/ 542510 w 1244875"/>
              <a:gd name="connsiteY7" fmla="*/ 259038 h 2115586"/>
              <a:gd name="connsiteX8" fmla="*/ 635275 w 1244875"/>
              <a:gd name="connsiteY8" fmla="*/ 736117 h 2115586"/>
              <a:gd name="connsiteX9" fmla="*/ 701536 w 1244875"/>
              <a:gd name="connsiteY9" fmla="*/ 1080673 h 2115586"/>
              <a:gd name="connsiteX10" fmla="*/ 834058 w 1244875"/>
              <a:gd name="connsiteY10" fmla="*/ 1398725 h 2115586"/>
              <a:gd name="connsiteX11" fmla="*/ 940075 w 1244875"/>
              <a:gd name="connsiteY11" fmla="*/ 1438482 h 2115586"/>
              <a:gd name="connsiteX12" fmla="*/ 1233694 w 1244875"/>
              <a:gd name="connsiteY12" fmla="*/ 1350480 h 2115586"/>
              <a:gd name="connsiteX13" fmla="*/ 1244875 w 1244875"/>
              <a:gd name="connsiteY13" fmla="*/ 2114344 h 211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4875" h="2115586">
                <a:moveTo>
                  <a:pt x="1244875" y="2114344"/>
                </a:moveTo>
                <a:lnTo>
                  <a:pt x="0" y="2105854"/>
                </a:lnTo>
                <a:cubicBezTo>
                  <a:pt x="93904" y="1955974"/>
                  <a:pt x="123584" y="1939754"/>
                  <a:pt x="174763" y="1710359"/>
                </a:cubicBezTo>
                <a:cubicBezTo>
                  <a:pt x="221180" y="1557165"/>
                  <a:pt x="245578" y="1378399"/>
                  <a:pt x="278501" y="1186691"/>
                </a:cubicBezTo>
                <a:cubicBezTo>
                  <a:pt x="311424" y="994983"/>
                  <a:pt x="346591" y="735219"/>
                  <a:pt x="372302" y="560111"/>
                </a:cubicBezTo>
                <a:cubicBezTo>
                  <a:pt x="398013" y="385003"/>
                  <a:pt x="413232" y="225977"/>
                  <a:pt x="432765" y="136042"/>
                </a:cubicBezTo>
                <a:cubicBezTo>
                  <a:pt x="452298" y="46107"/>
                  <a:pt x="471210" y="0"/>
                  <a:pt x="489501" y="20499"/>
                </a:cubicBezTo>
                <a:cubicBezTo>
                  <a:pt x="507792" y="40998"/>
                  <a:pt x="518214" y="139769"/>
                  <a:pt x="542510" y="259038"/>
                </a:cubicBezTo>
                <a:cubicBezTo>
                  <a:pt x="566806" y="378307"/>
                  <a:pt x="608771" y="599178"/>
                  <a:pt x="635275" y="736117"/>
                </a:cubicBezTo>
                <a:cubicBezTo>
                  <a:pt x="661779" y="873056"/>
                  <a:pt x="668406" y="970238"/>
                  <a:pt x="701536" y="1080673"/>
                </a:cubicBezTo>
                <a:cubicBezTo>
                  <a:pt x="734666" y="1191108"/>
                  <a:pt x="794302" y="1339090"/>
                  <a:pt x="834058" y="1398725"/>
                </a:cubicBezTo>
                <a:cubicBezTo>
                  <a:pt x="873814" y="1458360"/>
                  <a:pt x="873469" y="1446523"/>
                  <a:pt x="940075" y="1438482"/>
                </a:cubicBezTo>
                <a:cubicBezTo>
                  <a:pt x="1006681" y="1430441"/>
                  <a:pt x="1106694" y="1371187"/>
                  <a:pt x="1233694" y="1350480"/>
                </a:cubicBezTo>
                <a:cubicBezTo>
                  <a:pt x="1232106" y="2115586"/>
                  <a:pt x="1236317" y="1712570"/>
                  <a:pt x="1244875" y="211434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438400" y="4114800"/>
            <a:ext cx="914400" cy="461665"/>
          </a:xfrm>
          <a:prstGeom prst="rect">
            <a:avLst/>
          </a:prstGeom>
          <a:noFill/>
        </p:spPr>
        <p:txBody>
          <a:bodyPr wrap="square" rtlCol="0">
            <a:spAutoFit/>
          </a:bodyPr>
          <a:lstStyle/>
          <a:p>
            <a:pPr algn="ctr"/>
            <a:r>
              <a:rPr lang="en-US" sz="2400" dirty="0" smtClean="0">
                <a:latin typeface="Times New Roman" pitchFamily="18" charset="0"/>
                <a:ea typeface="Cambria Math" pitchFamily="18" charset="0"/>
                <a:cs typeface="Times New Roman" pitchFamily="18" charset="0"/>
              </a:rPr>
              <a:t>50%</a:t>
            </a:r>
            <a:endParaRPr lang="en-US" sz="2400" baseline="-25000" dirty="0">
              <a:latin typeface="Times New Roman" pitchFamily="18" charset="0"/>
              <a:ea typeface="Cambria Math" pitchFamily="18" charset="0"/>
              <a:cs typeface="Times New Roman" pitchFamily="18" charset="0"/>
            </a:endParaRPr>
          </a:p>
        </p:txBody>
      </p:sp>
      <p:sp>
        <p:nvSpPr>
          <p:cNvPr id="21" name="TextBox 20"/>
          <p:cNvSpPr txBox="1"/>
          <p:nvPr/>
        </p:nvSpPr>
        <p:spPr>
          <a:xfrm>
            <a:off x="3667540" y="4118112"/>
            <a:ext cx="914400" cy="461665"/>
          </a:xfrm>
          <a:prstGeom prst="rect">
            <a:avLst/>
          </a:prstGeom>
          <a:noFill/>
        </p:spPr>
        <p:txBody>
          <a:bodyPr wrap="square" rtlCol="0">
            <a:spAutoFit/>
          </a:bodyPr>
          <a:lstStyle/>
          <a:p>
            <a:pPr algn="ctr"/>
            <a:r>
              <a:rPr lang="en-US" sz="2400" dirty="0" smtClean="0">
                <a:latin typeface="Times New Roman" pitchFamily="18" charset="0"/>
                <a:ea typeface="Cambria Math" pitchFamily="18" charset="0"/>
                <a:cs typeface="Times New Roman" pitchFamily="18" charset="0"/>
              </a:rPr>
              <a:t>50%</a:t>
            </a:r>
            <a:endParaRPr lang="en-US" sz="2400" baseline="-25000" dirty="0">
              <a:latin typeface="Times New Roman" pitchFamily="18" charset="0"/>
              <a:ea typeface="Cambria Math" pitchFamily="18" charset="0"/>
              <a:cs typeface="Times New Roman" pitchFamily="18" charset="0"/>
            </a:endParaRPr>
          </a:p>
        </p:txBody>
      </p:sp>
      <p:cxnSp>
        <p:nvCxnSpPr>
          <p:cNvPr id="20" name="Straight Connector 19"/>
          <p:cNvCxnSpPr>
            <a:stCxn id="12" idx="12"/>
          </p:cNvCxnSpPr>
          <p:nvPr/>
        </p:nvCxnSpPr>
        <p:spPr>
          <a:xfrm>
            <a:off x="3421132" y="3940659"/>
            <a:ext cx="7868" cy="101767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581400" y="4352926"/>
            <a:ext cx="200025" cy="338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1"/>
          <p:cNvGrpSpPr>
            <a:grpSpLocks noChangeAspect="1"/>
          </p:cNvGrpSpPr>
          <p:nvPr/>
        </p:nvGrpSpPr>
        <p:grpSpPr>
          <a:xfrm>
            <a:off x="1219200" y="1901952"/>
            <a:ext cx="6528816" cy="3584448"/>
            <a:chOff x="2209800" y="990600"/>
            <a:chExt cx="3886200" cy="2133600"/>
          </a:xfrm>
        </p:grpSpPr>
        <p:pic>
          <p:nvPicPr>
            <p:cNvPr id="2050" name="Picture 2"/>
            <p:cNvPicPr>
              <a:picLocks noChangeAspect="1" noChangeArrowheads="1"/>
            </p:cNvPicPr>
            <p:nvPr/>
          </p:nvPicPr>
          <p:blipFill>
            <a:blip r:embed="rId3" cstate="print"/>
            <a:srcRect/>
            <a:stretch>
              <a:fillRect/>
            </a:stretch>
          </p:blipFill>
          <p:spPr bwMode="auto">
            <a:xfrm>
              <a:off x="2286000" y="990600"/>
              <a:ext cx="3781425" cy="2038350"/>
            </a:xfrm>
            <a:prstGeom prst="rect">
              <a:avLst/>
            </a:prstGeom>
            <a:noFill/>
            <a:ln w="9525">
              <a:noFill/>
              <a:miter lim="800000"/>
              <a:headEnd/>
              <a:tailEnd/>
            </a:ln>
            <a:effectLst/>
          </p:spPr>
        </p:pic>
        <p:sp>
          <p:nvSpPr>
            <p:cNvPr id="17" name="Rectangle 16"/>
            <p:cNvSpPr/>
            <p:nvPr/>
          </p:nvSpPr>
          <p:spPr>
            <a:xfrm>
              <a:off x="4114800" y="28194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34484" y="1752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2081600" y="1728400"/>
              <a:ext cx="533400" cy="276999"/>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a:off x="5791200" y="2488842"/>
              <a:ext cx="304800" cy="276999"/>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16" name="TextBox 15"/>
            <p:cNvSpPr txBox="1"/>
            <p:nvPr/>
          </p:nvSpPr>
          <p:spPr>
            <a:xfrm>
              <a:off x="3400414" y="2808472"/>
              <a:ext cx="533400" cy="276999"/>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&lt;d&gt;</a:t>
              </a:r>
              <a:endParaRPr lang="en-US" sz="2400" i="1" baseline="-25000" dirty="0">
                <a:latin typeface="Cambria Math" pitchFamily="18" charset="0"/>
                <a:ea typeface="Cambria Math" pitchFamily="18" charset="0"/>
                <a:cs typeface="Times New Roman" pitchFamily="18" charset="0"/>
              </a:endParaRPr>
            </a:p>
          </p:txBody>
        </p:sp>
        <p:cxnSp>
          <p:nvCxnSpPr>
            <p:cNvPr id="21" name="Straight Connector 20"/>
            <p:cNvCxnSpPr/>
            <p:nvPr/>
          </p:nvCxnSpPr>
          <p:spPr>
            <a:xfrm rot="5400000">
              <a:off x="3514717" y="2657474"/>
              <a:ext cx="304800" cy="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876800" y="5257800"/>
            <a:ext cx="3200400" cy="830997"/>
          </a:xfrm>
          <a:prstGeom prst="rect">
            <a:avLst/>
          </a:prstGeom>
          <a:noFill/>
        </p:spPr>
        <p:txBody>
          <a:bodyPr wrap="square" rtlCol="0">
            <a:spAutoFit/>
          </a:bodyPr>
          <a:lstStyle/>
          <a:p>
            <a:pPr algn="ctr"/>
            <a:r>
              <a:rPr lang="en-US" sz="2400" dirty="0" smtClean="0">
                <a:latin typeface="Times New Roman" pitchFamily="18" charset="0"/>
                <a:ea typeface="Cambria Math" pitchFamily="18" charset="0"/>
                <a:cs typeface="Times New Roman" pitchFamily="18" charset="0"/>
              </a:rPr>
              <a:t>balancing point or “mean” or “expectation”</a:t>
            </a:r>
            <a:endParaRPr lang="en-US" sz="2400" baseline="-25000" dirty="0">
              <a:latin typeface="Times New Roman" pitchFamily="18" charset="0"/>
              <a:ea typeface="Cambria Math" pitchFamily="18" charset="0"/>
              <a:cs typeface="Times New Roman" pitchFamily="18" charset="0"/>
            </a:endParaRPr>
          </a:p>
        </p:txBody>
      </p:sp>
      <p:sp>
        <p:nvSpPr>
          <p:cNvPr id="24" name="Freeform 23"/>
          <p:cNvSpPr/>
          <p:nvPr/>
        </p:nvSpPr>
        <p:spPr>
          <a:xfrm flipV="1">
            <a:off x="3886201" y="5573644"/>
            <a:ext cx="1066800" cy="217556"/>
          </a:xfrm>
          <a:custGeom>
            <a:avLst/>
            <a:gdLst>
              <a:gd name="connsiteX0" fmla="*/ 0 w 1417983"/>
              <a:gd name="connsiteY0" fmla="*/ 424069 h 468244"/>
              <a:gd name="connsiteX1" fmla="*/ 450574 w 1417983"/>
              <a:gd name="connsiteY1" fmla="*/ 185530 h 468244"/>
              <a:gd name="connsiteX2" fmla="*/ 477079 w 1417983"/>
              <a:gd name="connsiteY2" fmla="*/ 437322 h 468244"/>
              <a:gd name="connsiteX3" fmla="*/ 1417983 w 1417983"/>
              <a:gd name="connsiteY3" fmla="*/ 0 h 468244"/>
            </a:gdLst>
            <a:ahLst/>
            <a:cxnLst>
              <a:cxn ang="0">
                <a:pos x="connsiteX0" y="connsiteY0"/>
              </a:cxn>
              <a:cxn ang="0">
                <a:pos x="connsiteX1" y="connsiteY1"/>
              </a:cxn>
              <a:cxn ang="0">
                <a:pos x="connsiteX2" y="connsiteY2"/>
              </a:cxn>
              <a:cxn ang="0">
                <a:pos x="connsiteX3" y="connsiteY3"/>
              </a:cxn>
            </a:cxnLst>
            <a:rect l="l" t="t" r="r" b="b"/>
            <a:pathLst>
              <a:path w="1417983" h="468244">
                <a:moveTo>
                  <a:pt x="0" y="424069"/>
                </a:moveTo>
                <a:cubicBezTo>
                  <a:pt x="185530" y="303695"/>
                  <a:pt x="371061" y="183321"/>
                  <a:pt x="450574" y="185530"/>
                </a:cubicBezTo>
                <a:cubicBezTo>
                  <a:pt x="530087" y="187739"/>
                  <a:pt x="315844" y="468244"/>
                  <a:pt x="477079" y="437322"/>
                </a:cubicBezTo>
                <a:cubicBezTo>
                  <a:pt x="638314" y="406400"/>
                  <a:pt x="1028148" y="203200"/>
                  <a:pt x="1417983" y="0"/>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
          <p:cNvSpPr txBox="1">
            <a:spLocks/>
          </p:cNvSpPr>
          <p:nvPr/>
        </p:nvSpPr>
        <p:spPr>
          <a:xfrm>
            <a:off x="533400" y="1752600"/>
            <a:ext cx="8229600" cy="29718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can all be different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lvl="0" algn="ctr">
              <a:spcBef>
                <a:spcPct val="0"/>
              </a:spcBef>
            </a:pPr>
            <a:r>
              <a:rPr lang="en-US" sz="4400" i="1" dirty="0" err="1" smtClean="0">
                <a:latin typeface="Cambria Math" pitchFamily="18" charset="0"/>
                <a:ea typeface="Cambria Math" pitchFamily="18" charset="0"/>
                <a:cs typeface="Times New Roman" pitchFamily="18" charset="0"/>
              </a:rPr>
              <a:t>d</a:t>
            </a:r>
            <a:r>
              <a:rPr lang="en-US" sz="4400" i="1" baseline="-25000" dirty="0" err="1" smtClean="0">
                <a:latin typeface="Cambria Math" pitchFamily="18" charset="0"/>
                <a:ea typeface="Cambria Math" pitchFamily="18" charset="0"/>
                <a:cs typeface="Times New Roman" pitchFamily="18" charset="0"/>
              </a:rPr>
              <a:t>ML</a:t>
            </a:r>
            <a:r>
              <a:rPr lang="en-US" sz="4400" i="1" dirty="0" smtClean="0">
                <a:latin typeface="Cambria Math"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a:rPr>
              <a:t>≠ </a:t>
            </a:r>
            <a:r>
              <a:rPr lang="en-US" sz="4400" i="1" dirty="0" err="1" smtClean="0">
                <a:latin typeface="Cambria Math" pitchFamily="18" charset="0"/>
                <a:ea typeface="Cambria Math" pitchFamily="18" charset="0"/>
                <a:cs typeface="Times New Roman"/>
              </a:rPr>
              <a:t>d</a:t>
            </a:r>
            <a:r>
              <a:rPr lang="en-US" sz="4400" i="1" baseline="-25000" dirty="0" err="1" smtClean="0">
                <a:latin typeface="Cambria Math" pitchFamily="18" charset="0"/>
                <a:ea typeface="Cambria Math" pitchFamily="18" charset="0"/>
                <a:cs typeface="Times New Roman"/>
              </a:rPr>
              <a:t>median</a:t>
            </a:r>
            <a:r>
              <a:rPr lang="en-US" sz="4400" i="1" dirty="0" smtClean="0">
                <a:latin typeface="Cambria Math" pitchFamily="18" charset="0"/>
                <a:ea typeface="Cambria Math" pitchFamily="18" charset="0"/>
                <a:cs typeface="Times New Roman"/>
              </a:rPr>
              <a:t> ≠ &lt;d&gt;</a:t>
            </a:r>
            <a:endParaRPr lang="en-US" sz="4400" i="1" dirty="0" smtClean="0">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743200" y="2590800"/>
            <a:ext cx="4343400" cy="1828800"/>
          </a:xfrm>
          <a:prstGeom prst="rect">
            <a:avLst/>
          </a:prstGeom>
          <a:noFill/>
          <a:ln w="9525">
            <a:noFill/>
            <a:miter lim="800000"/>
            <a:headEnd/>
            <a:tailEnd/>
          </a:ln>
        </p:spPr>
      </p:pic>
      <p:sp>
        <p:nvSpPr>
          <p:cNvPr id="5" name="TextBox 4"/>
          <p:cNvSpPr txBox="1"/>
          <p:nvPr/>
        </p:nvSpPr>
        <p:spPr>
          <a:xfrm>
            <a:off x="0" y="304800"/>
            <a:ext cx="9144000" cy="1446550"/>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formula for</a:t>
            </a:r>
          </a:p>
          <a:p>
            <a:pPr algn="ctr"/>
            <a:r>
              <a:rPr lang="en-US" sz="4400" dirty="0" smtClean="0">
                <a:latin typeface="Times New Roman" pitchFamily="18" charset="0"/>
                <a:cs typeface="Times New Roman" pitchFamily="18" charset="0"/>
              </a:rPr>
              <a:t>“mean” or “expected value”</a:t>
            </a:r>
            <a:endParaRPr lang="en-US" sz="4400" dirty="0">
              <a:latin typeface="Times New Roman" pitchFamily="18" charset="0"/>
              <a:cs typeface="Times New Roman" pitchFamily="18" charset="0"/>
            </a:endParaRPr>
          </a:p>
        </p:txBody>
      </p:sp>
      <p:sp>
        <p:nvSpPr>
          <p:cNvPr id="14" name="Rectangle 13"/>
          <p:cNvSpPr/>
          <p:nvPr/>
        </p:nvSpPr>
        <p:spPr>
          <a:xfrm>
            <a:off x="2819400" y="4038600"/>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43434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42660" y="3183836"/>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838200" y="685800"/>
            <a:ext cx="2662244" cy="112871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38200" y="2557463"/>
            <a:ext cx="3500443" cy="1100137"/>
          </a:xfrm>
          <a:prstGeom prst="rect">
            <a:avLst/>
          </a:prstGeom>
          <a:noFill/>
          <a:ln w="9525">
            <a:noFill/>
            <a:miter lim="800000"/>
            <a:headEnd/>
            <a:tailEnd/>
          </a:ln>
        </p:spPr>
      </p:pic>
      <p:sp>
        <p:nvSpPr>
          <p:cNvPr id="6" name="Rectangle 5"/>
          <p:cNvSpPr/>
          <p:nvPr/>
        </p:nvSpPr>
        <p:spPr>
          <a:xfrm>
            <a:off x="857256" y="2709863"/>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57256" y="2633663"/>
            <a:ext cx="990600" cy="646331"/>
          </a:xfrm>
          <a:prstGeom prst="rect">
            <a:avLst/>
          </a:prstGeom>
          <a:noFill/>
        </p:spPr>
        <p:txBody>
          <a:bodyPr wrap="square" rtlCol="0">
            <a:spAutoFit/>
          </a:bodyPr>
          <a:lstStyle/>
          <a:p>
            <a:r>
              <a:rPr lang="en-US" sz="3600" dirty="0" smtClean="0">
                <a:latin typeface="Cambria Math"/>
                <a:ea typeface="Cambria Math"/>
              </a:rPr>
              <a:t>≈</a:t>
            </a:r>
            <a:endParaRPr lang="en-US" sz="3600" dirty="0"/>
          </a:p>
        </p:txBody>
      </p:sp>
      <p:sp>
        <p:nvSpPr>
          <p:cNvPr id="8" name="Rectangle 7"/>
          <p:cNvSpPr/>
          <p:nvPr/>
        </p:nvSpPr>
        <p:spPr>
          <a:xfrm>
            <a:off x="2228856" y="3014663"/>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19320" y="2824159"/>
            <a:ext cx="990600" cy="584775"/>
          </a:xfrm>
          <a:prstGeom prst="rect">
            <a:avLst/>
          </a:prstGeom>
          <a:noFill/>
        </p:spPr>
        <p:txBody>
          <a:bodyPr wrap="square" rtlCol="0">
            <a:spAutoFit/>
          </a:bodyPr>
          <a:lstStyle/>
          <a:p>
            <a:r>
              <a:rPr lang="en-US" sz="3200" i="1" dirty="0" smtClean="0">
                <a:latin typeface="Cambria Math"/>
                <a:ea typeface="Cambria Math"/>
              </a:rPr>
              <a:t>s</a:t>
            </a:r>
            <a:endParaRPr lang="en-US" sz="3200" i="1" dirty="0"/>
          </a:p>
        </p:txBody>
      </p:sp>
      <p:cxnSp>
        <p:nvCxnSpPr>
          <p:cNvPr id="11" name="Straight Connector 10"/>
          <p:cNvCxnSpPr/>
          <p:nvPr/>
        </p:nvCxnSpPr>
        <p:spPr>
          <a:xfrm>
            <a:off x="5124456" y="1295400"/>
            <a:ext cx="350520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bwMode="auto">
          <a:xfrm>
            <a:off x="8458200" y="1033464"/>
            <a:ext cx="68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smtClean="0">
                <a:solidFill>
                  <a:schemeClr val="tx2"/>
                </a:solidFill>
                <a:latin typeface="Cambria Math" pitchFamily="18" charset="0"/>
                <a:ea typeface="Cambria Math" pitchFamily="18" charset="0"/>
                <a:cs typeface="Times New Roman" pitchFamily="18" charset="0"/>
              </a:rPr>
              <a:t>d</a:t>
            </a:r>
            <a:endParaRPr kumimoji="0" lang="en-US" sz="28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5" name="Oval 14"/>
          <p:cNvSpPr/>
          <p:nvPr/>
        </p:nvSpPr>
        <p:spPr>
          <a:xfrm>
            <a:off x="59626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1912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2674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960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5722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8008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294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1056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58056" y="1214432"/>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912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6390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4198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6484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8770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353056" y="1219200"/>
            <a:ext cx="152400" cy="152400"/>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5048256" y="2971799"/>
            <a:ext cx="350520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itle 1"/>
          <p:cNvSpPr txBox="1">
            <a:spLocks/>
          </p:cNvSpPr>
          <p:nvPr/>
        </p:nvSpPr>
        <p:spPr bwMode="auto">
          <a:xfrm>
            <a:off x="8382000" y="2709863"/>
            <a:ext cx="68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err="1" smtClean="0">
                <a:solidFill>
                  <a:schemeClr val="tx2"/>
                </a:solidFill>
                <a:latin typeface="Cambria Math" pitchFamily="18" charset="0"/>
                <a:ea typeface="Cambria Math" pitchFamily="18" charset="0"/>
                <a:cs typeface="Times New Roman" pitchFamily="18" charset="0"/>
              </a:rPr>
              <a:t>d</a:t>
            </a:r>
            <a:r>
              <a:rPr lang="en-US" sz="2800" i="1" kern="0" baseline="-25000" dirty="0" err="1" smtClean="0">
                <a:solidFill>
                  <a:schemeClr val="tx2"/>
                </a:solidFill>
                <a:latin typeface="Cambria Math" pitchFamily="18" charset="0"/>
                <a:ea typeface="Cambria Math" pitchFamily="18" charset="0"/>
                <a:cs typeface="Times New Roman" pitchFamily="18" charset="0"/>
              </a:rPr>
              <a:t>s</a:t>
            </a:r>
            <a:endParaRPr kumimoji="0" lang="en-US" sz="2800" b="0" i="1" u="none" strike="noStrike" kern="0" cap="none" spc="0" normalizeH="0" baseline="-2500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50" name="Rectangle 49"/>
          <p:cNvSpPr/>
          <p:nvPr/>
        </p:nvSpPr>
        <p:spPr>
          <a:xfrm>
            <a:off x="5200656" y="2886076"/>
            <a:ext cx="266700" cy="8096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767392" y="2881313"/>
            <a:ext cx="266700" cy="8572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38856" y="2776538"/>
            <a:ext cx="266700" cy="1905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310315" y="2671763"/>
            <a:ext cx="266700" cy="29527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81777" y="2767013"/>
            <a:ext cx="266700" cy="20002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862765" y="2771777"/>
            <a:ext cx="266700" cy="19526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143751" y="2862263"/>
            <a:ext cx="266700" cy="10477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24743" y="2867026"/>
            <a:ext cx="266700" cy="1000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3"/>
          <p:cNvPicPr>
            <a:picLocks noChangeAspect="1" noChangeArrowheads="1"/>
          </p:cNvPicPr>
          <p:nvPr/>
        </p:nvPicPr>
        <p:blipFill>
          <a:blip r:embed="rId4" cstate="print"/>
          <a:srcRect/>
          <a:stretch>
            <a:fillRect/>
          </a:stretch>
        </p:blipFill>
        <p:spPr bwMode="auto">
          <a:xfrm>
            <a:off x="838200" y="4267200"/>
            <a:ext cx="3499649" cy="1100137"/>
          </a:xfrm>
          <a:prstGeom prst="rect">
            <a:avLst/>
          </a:prstGeom>
          <a:noFill/>
          <a:ln w="9525">
            <a:noFill/>
            <a:miter lim="800000"/>
            <a:headEnd/>
            <a:tailEnd/>
          </a:ln>
        </p:spPr>
      </p:pic>
      <p:sp>
        <p:nvSpPr>
          <p:cNvPr id="60" name="Rectangle 59"/>
          <p:cNvSpPr/>
          <p:nvPr/>
        </p:nvSpPr>
        <p:spPr>
          <a:xfrm>
            <a:off x="856462" y="4419600"/>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56462" y="4343400"/>
            <a:ext cx="990600" cy="646331"/>
          </a:xfrm>
          <a:prstGeom prst="rect">
            <a:avLst/>
          </a:prstGeom>
          <a:noFill/>
        </p:spPr>
        <p:txBody>
          <a:bodyPr wrap="square" rtlCol="0">
            <a:spAutoFit/>
          </a:bodyPr>
          <a:lstStyle/>
          <a:p>
            <a:r>
              <a:rPr lang="en-US" sz="3600" dirty="0" smtClean="0">
                <a:latin typeface="Cambria Math"/>
                <a:ea typeface="Cambria Math"/>
              </a:rPr>
              <a:t>≈</a:t>
            </a:r>
            <a:endParaRPr lang="en-US" sz="3600" dirty="0"/>
          </a:p>
        </p:txBody>
      </p:sp>
      <p:sp>
        <p:nvSpPr>
          <p:cNvPr id="62" name="Rectangle 61"/>
          <p:cNvSpPr/>
          <p:nvPr/>
        </p:nvSpPr>
        <p:spPr>
          <a:xfrm>
            <a:off x="2228062" y="47244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118526" y="4562472"/>
            <a:ext cx="990600" cy="584775"/>
          </a:xfrm>
          <a:prstGeom prst="rect">
            <a:avLst/>
          </a:prstGeom>
          <a:noFill/>
        </p:spPr>
        <p:txBody>
          <a:bodyPr wrap="square" rtlCol="0">
            <a:spAutoFit/>
          </a:bodyPr>
          <a:lstStyle/>
          <a:p>
            <a:r>
              <a:rPr lang="en-US" sz="3200" i="1" dirty="0" smtClean="0">
                <a:latin typeface="Cambria Math"/>
                <a:ea typeface="Cambria Math"/>
              </a:rPr>
              <a:t>s</a:t>
            </a:r>
            <a:endParaRPr lang="en-US" sz="3200" i="1" dirty="0"/>
          </a:p>
        </p:txBody>
      </p:sp>
      <p:sp>
        <p:nvSpPr>
          <p:cNvPr id="65" name="Rectangle 64"/>
          <p:cNvSpPr/>
          <p:nvPr/>
        </p:nvSpPr>
        <p:spPr>
          <a:xfrm>
            <a:off x="1466062" y="4191000"/>
            <a:ext cx="381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828262" y="4267200"/>
            <a:ext cx="533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828262" y="4114800"/>
            <a:ext cx="990600" cy="646331"/>
          </a:xfrm>
          <a:prstGeom prst="rect">
            <a:avLst/>
          </a:prstGeom>
          <a:noFill/>
        </p:spPr>
        <p:txBody>
          <a:bodyPr wrap="square" rtlCol="0">
            <a:spAutoFit/>
          </a:bodyPr>
          <a:lstStyle/>
          <a:p>
            <a:r>
              <a:rPr lang="en-US" sz="3600" i="1" dirty="0" smtClean="0">
                <a:latin typeface="Cambria Math"/>
                <a:ea typeface="Cambria Math"/>
              </a:rPr>
              <a:t>N</a:t>
            </a:r>
            <a:r>
              <a:rPr lang="en-US" sz="3600" i="1" baseline="-25000" dirty="0" smtClean="0">
                <a:latin typeface="Cambria Math"/>
                <a:ea typeface="Cambria Math"/>
              </a:rPr>
              <a:t>s</a:t>
            </a:r>
            <a:endParaRPr lang="en-US" sz="3600" i="1" baseline="-25000" dirty="0"/>
          </a:p>
        </p:txBody>
      </p:sp>
      <p:sp>
        <p:nvSpPr>
          <p:cNvPr id="68" name="TextBox 67"/>
          <p:cNvSpPr txBox="1"/>
          <p:nvPr/>
        </p:nvSpPr>
        <p:spPr>
          <a:xfrm>
            <a:off x="3828262" y="4648200"/>
            <a:ext cx="990600" cy="646331"/>
          </a:xfrm>
          <a:prstGeom prst="rect">
            <a:avLst/>
          </a:prstGeom>
          <a:noFill/>
        </p:spPr>
        <p:txBody>
          <a:bodyPr wrap="square" rtlCol="0">
            <a:spAutoFit/>
          </a:bodyPr>
          <a:lstStyle/>
          <a:p>
            <a:r>
              <a:rPr lang="en-US" sz="3600" i="1" dirty="0" smtClean="0">
                <a:latin typeface="Cambria Math"/>
                <a:ea typeface="Cambria Math"/>
              </a:rPr>
              <a:t>N</a:t>
            </a:r>
            <a:endParaRPr lang="en-US" sz="3600" i="1" baseline="-25000" dirty="0"/>
          </a:p>
        </p:txBody>
      </p:sp>
      <p:cxnSp>
        <p:nvCxnSpPr>
          <p:cNvPr id="70" name="Straight Connector 69"/>
          <p:cNvCxnSpPr/>
          <p:nvPr/>
        </p:nvCxnSpPr>
        <p:spPr>
          <a:xfrm>
            <a:off x="3904462" y="4752976"/>
            <a:ext cx="60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53056" y="1371600"/>
            <a:ext cx="3505200" cy="457200"/>
          </a:xfrm>
          <a:prstGeom prst="rect">
            <a:avLst/>
          </a:prstGeom>
          <a:noFill/>
        </p:spPr>
        <p:txBody>
          <a:bodyPr wrap="square" rtlCol="0">
            <a:spAutoFit/>
          </a:bodyPr>
          <a:lstStyle/>
          <a:p>
            <a:pPr algn="r"/>
            <a:r>
              <a:rPr lang="en-US" sz="2400" dirty="0" smtClean="0">
                <a:solidFill>
                  <a:srgbClr val="FF0000"/>
                </a:solidFill>
                <a:latin typeface="Times New Roman" pitchFamily="18" charset="0"/>
                <a:cs typeface="Times New Roman" pitchFamily="18" charset="0"/>
              </a:rPr>
              <a:t>data</a:t>
            </a:r>
            <a:endParaRPr lang="en-US" sz="2400" dirty="0">
              <a:solidFill>
                <a:srgbClr val="FF0000"/>
              </a:solidFill>
              <a:latin typeface="Times New Roman" pitchFamily="18" charset="0"/>
              <a:cs typeface="Times New Roman" pitchFamily="18" charset="0"/>
            </a:endParaRPr>
          </a:p>
        </p:txBody>
      </p:sp>
      <p:sp>
        <p:nvSpPr>
          <p:cNvPr id="72" name="TextBox 71"/>
          <p:cNvSpPr txBox="1"/>
          <p:nvPr/>
        </p:nvSpPr>
        <p:spPr>
          <a:xfrm>
            <a:off x="5353056" y="3167063"/>
            <a:ext cx="3505200" cy="457200"/>
          </a:xfrm>
          <a:prstGeom prst="rect">
            <a:avLst/>
          </a:prstGeom>
          <a:noFill/>
        </p:spPr>
        <p:txBody>
          <a:bodyPr wrap="square" rtlCol="0">
            <a:spAutoFit/>
          </a:bodyPr>
          <a:lstStyle/>
          <a:p>
            <a:pPr algn="r"/>
            <a:r>
              <a:rPr lang="en-US" sz="2400" dirty="0" smtClean="0">
                <a:solidFill>
                  <a:srgbClr val="FF0000"/>
                </a:solidFill>
                <a:latin typeface="Times New Roman" pitchFamily="18" charset="0"/>
                <a:cs typeface="Times New Roman" pitchFamily="18" charset="0"/>
              </a:rPr>
              <a:t>histogram</a:t>
            </a:r>
            <a:endParaRPr lang="en-US" sz="2400" dirty="0">
              <a:solidFill>
                <a:srgbClr val="FF0000"/>
              </a:solidFill>
              <a:latin typeface="Times New Roman" pitchFamily="18" charset="0"/>
              <a:cs typeface="Times New Roman" pitchFamily="18" charset="0"/>
            </a:endParaRPr>
          </a:p>
        </p:txBody>
      </p:sp>
      <p:sp>
        <p:nvSpPr>
          <p:cNvPr id="74" name="Title 1"/>
          <p:cNvSpPr txBox="1">
            <a:spLocks/>
          </p:cNvSpPr>
          <p:nvPr/>
        </p:nvSpPr>
        <p:spPr bwMode="auto">
          <a:xfrm>
            <a:off x="4462464" y="2433639"/>
            <a:ext cx="68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smtClean="0">
                <a:solidFill>
                  <a:schemeClr val="tx2"/>
                </a:solidFill>
                <a:latin typeface="Cambria Math" pitchFamily="18" charset="0"/>
                <a:ea typeface="Cambria Math" pitchFamily="18" charset="0"/>
                <a:cs typeface="Times New Roman" pitchFamily="18" charset="0"/>
              </a:rPr>
              <a:t>N</a:t>
            </a:r>
            <a:r>
              <a:rPr lang="en-US" sz="2800" i="1" kern="0" baseline="-25000" dirty="0" smtClean="0">
                <a:solidFill>
                  <a:schemeClr val="tx2"/>
                </a:solidFill>
                <a:latin typeface="Cambria Math" pitchFamily="18" charset="0"/>
                <a:ea typeface="Cambria Math" pitchFamily="18" charset="0"/>
                <a:cs typeface="Times New Roman" pitchFamily="18" charset="0"/>
              </a:rPr>
              <a:t>s</a:t>
            </a:r>
            <a:endParaRPr kumimoji="0" lang="en-US" sz="2800" b="0" i="1" u="none" strike="noStrike" kern="0" cap="none" spc="0" normalizeH="0" baseline="-25000" noProof="0" dirty="0">
              <a:ln>
                <a:noFill/>
              </a:ln>
              <a:solidFill>
                <a:schemeClr val="tx2"/>
              </a:solidFill>
              <a:effectLst/>
              <a:uLnTx/>
              <a:uFillTx/>
              <a:latin typeface="Cambria Math" pitchFamily="18" charset="0"/>
              <a:ea typeface="Cambria Math" pitchFamily="18" charset="0"/>
              <a:cs typeface="Times New Roman" pitchFamily="18" charset="0"/>
            </a:endParaRPr>
          </a:p>
        </p:txBody>
      </p:sp>
      <p:cxnSp>
        <p:nvCxnSpPr>
          <p:cNvPr id="76" name="Straight Arrow Connector 75"/>
          <p:cNvCxnSpPr/>
          <p:nvPr/>
        </p:nvCxnSpPr>
        <p:spPr>
          <a:xfrm rot="5400000" flipH="1" flipV="1">
            <a:off x="4819656" y="2738439"/>
            <a:ext cx="4572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048256" y="5823742"/>
            <a:ext cx="350520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itle 1"/>
          <p:cNvSpPr txBox="1">
            <a:spLocks/>
          </p:cNvSpPr>
          <p:nvPr/>
        </p:nvSpPr>
        <p:spPr bwMode="auto">
          <a:xfrm>
            <a:off x="8382000" y="5561806"/>
            <a:ext cx="68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err="1" smtClean="0">
                <a:solidFill>
                  <a:schemeClr val="tx2"/>
                </a:solidFill>
                <a:latin typeface="Cambria Math" pitchFamily="18" charset="0"/>
                <a:ea typeface="Cambria Math" pitchFamily="18" charset="0"/>
                <a:cs typeface="Times New Roman" pitchFamily="18" charset="0"/>
              </a:rPr>
              <a:t>d</a:t>
            </a:r>
            <a:r>
              <a:rPr lang="en-US" sz="2800" i="1" kern="0" baseline="-25000" dirty="0" err="1" smtClean="0">
                <a:solidFill>
                  <a:schemeClr val="tx2"/>
                </a:solidFill>
                <a:latin typeface="Cambria Math" pitchFamily="18" charset="0"/>
                <a:ea typeface="Cambria Math" pitchFamily="18" charset="0"/>
                <a:cs typeface="Times New Roman" pitchFamily="18" charset="0"/>
              </a:rPr>
              <a:t>s</a:t>
            </a:r>
            <a:endParaRPr kumimoji="0" lang="en-US" sz="2800" b="0" i="1" u="none" strike="noStrike" kern="0" cap="none" spc="0" normalizeH="0" baseline="-25000" noProof="0" dirty="0">
              <a:ln>
                <a:noFill/>
              </a:ln>
              <a:solidFill>
                <a:schemeClr val="tx2"/>
              </a:solidFill>
              <a:effectLst/>
              <a:uLnTx/>
              <a:uFillTx/>
              <a:latin typeface="Cambria Math" pitchFamily="18" charset="0"/>
              <a:ea typeface="Cambria Math" pitchFamily="18" charset="0"/>
              <a:cs typeface="Times New Roman" pitchFamily="18" charset="0"/>
            </a:endParaRPr>
          </a:p>
        </p:txBody>
      </p:sp>
      <p:cxnSp>
        <p:nvCxnSpPr>
          <p:cNvPr id="89" name="Straight Arrow Connector 88"/>
          <p:cNvCxnSpPr/>
          <p:nvPr/>
        </p:nvCxnSpPr>
        <p:spPr>
          <a:xfrm rot="5400000" flipH="1" flipV="1">
            <a:off x="4819656" y="5590382"/>
            <a:ext cx="4572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itle 1"/>
          <p:cNvSpPr txBox="1">
            <a:spLocks/>
          </p:cNvSpPr>
          <p:nvPr/>
        </p:nvSpPr>
        <p:spPr bwMode="auto">
          <a:xfrm>
            <a:off x="4742662" y="4876800"/>
            <a:ext cx="68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smtClean="0">
                <a:solidFill>
                  <a:schemeClr val="tx2"/>
                </a:solidFill>
                <a:latin typeface="Cambria Math" pitchFamily="18" charset="0"/>
                <a:ea typeface="Cambria Math" pitchFamily="18" charset="0"/>
                <a:cs typeface="Times New Roman" pitchFamily="18" charset="0"/>
              </a:rPr>
              <a:t>p</a:t>
            </a:r>
            <a:endParaRPr kumimoji="0" lang="en-US" sz="2800" b="0" i="1" u="none" strike="noStrike" kern="0" cap="none" spc="0" normalizeH="0" baseline="-25000" noProof="0" dirty="0">
              <a:ln>
                <a:noFill/>
              </a:ln>
              <a:solidFill>
                <a:schemeClr val="tx2"/>
              </a:solidFill>
              <a:effectLst/>
              <a:uLnTx/>
              <a:uFillTx/>
              <a:latin typeface="Cambria Math" pitchFamily="18" charset="0"/>
              <a:ea typeface="Cambria Math" pitchFamily="18" charset="0"/>
              <a:cs typeface="Times New Roman" pitchFamily="18" charset="0"/>
            </a:endParaRPr>
          </a:p>
        </p:txBody>
      </p:sp>
      <p:pic>
        <p:nvPicPr>
          <p:cNvPr id="91" name="Picture 3"/>
          <p:cNvPicPr>
            <a:picLocks noChangeAspect="1" noChangeArrowheads="1"/>
          </p:cNvPicPr>
          <p:nvPr/>
        </p:nvPicPr>
        <p:blipFill>
          <a:blip r:embed="rId5" cstate="print"/>
          <a:srcRect/>
          <a:stretch>
            <a:fillRect/>
          </a:stretch>
        </p:blipFill>
        <p:spPr bwMode="auto">
          <a:xfrm>
            <a:off x="323062" y="5181600"/>
            <a:ext cx="4014787" cy="1100137"/>
          </a:xfrm>
          <a:prstGeom prst="rect">
            <a:avLst/>
          </a:prstGeom>
          <a:noFill/>
          <a:ln w="9525">
            <a:noFill/>
            <a:miter lim="800000"/>
            <a:headEnd/>
            <a:tailEnd/>
          </a:ln>
        </p:spPr>
      </p:pic>
      <p:sp>
        <p:nvSpPr>
          <p:cNvPr id="92" name="Rectangle 91"/>
          <p:cNvSpPr/>
          <p:nvPr/>
        </p:nvSpPr>
        <p:spPr>
          <a:xfrm>
            <a:off x="856462" y="5334000"/>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856462" y="5257800"/>
            <a:ext cx="990600" cy="646331"/>
          </a:xfrm>
          <a:prstGeom prst="rect">
            <a:avLst/>
          </a:prstGeom>
          <a:noFill/>
        </p:spPr>
        <p:txBody>
          <a:bodyPr wrap="square" rtlCol="0">
            <a:spAutoFit/>
          </a:bodyPr>
          <a:lstStyle/>
          <a:p>
            <a:r>
              <a:rPr lang="en-US" sz="3600" dirty="0" smtClean="0">
                <a:latin typeface="Cambria Math"/>
                <a:ea typeface="Cambria Math"/>
              </a:rPr>
              <a:t>≈</a:t>
            </a:r>
            <a:endParaRPr lang="en-US" sz="3600" dirty="0"/>
          </a:p>
        </p:txBody>
      </p:sp>
      <p:sp>
        <p:nvSpPr>
          <p:cNvPr id="94" name="Rectangle 93"/>
          <p:cNvSpPr/>
          <p:nvPr/>
        </p:nvSpPr>
        <p:spPr>
          <a:xfrm>
            <a:off x="2228062" y="56388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104238" y="5462584"/>
            <a:ext cx="990600" cy="584775"/>
          </a:xfrm>
          <a:prstGeom prst="rect">
            <a:avLst/>
          </a:prstGeom>
          <a:noFill/>
        </p:spPr>
        <p:txBody>
          <a:bodyPr wrap="square" rtlCol="0">
            <a:spAutoFit/>
          </a:bodyPr>
          <a:lstStyle/>
          <a:p>
            <a:r>
              <a:rPr lang="en-US" sz="3200" i="1" dirty="0" smtClean="0">
                <a:latin typeface="Cambria Math"/>
                <a:ea typeface="Cambria Math"/>
              </a:rPr>
              <a:t>s</a:t>
            </a:r>
            <a:endParaRPr lang="en-US" sz="3200" i="1" dirty="0"/>
          </a:p>
        </p:txBody>
      </p:sp>
      <p:sp>
        <p:nvSpPr>
          <p:cNvPr id="96" name="Rectangle 95"/>
          <p:cNvSpPr/>
          <p:nvPr/>
        </p:nvSpPr>
        <p:spPr>
          <a:xfrm>
            <a:off x="1466062" y="5105400"/>
            <a:ext cx="381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828262" y="5181600"/>
            <a:ext cx="533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23062" y="5181600"/>
            <a:ext cx="381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3657600" y="5334000"/>
            <a:ext cx="1505738" cy="646331"/>
          </a:xfrm>
          <a:prstGeom prst="rect">
            <a:avLst/>
          </a:prstGeom>
          <a:noFill/>
        </p:spPr>
        <p:txBody>
          <a:bodyPr wrap="square" rtlCol="0">
            <a:spAutoFit/>
          </a:bodyPr>
          <a:lstStyle/>
          <a:p>
            <a:r>
              <a:rPr lang="en-US" sz="3600" i="1" dirty="0" smtClean="0">
                <a:latin typeface="Cambria Math"/>
                <a:ea typeface="Cambria Math"/>
              </a:rPr>
              <a:t>P(</a:t>
            </a:r>
            <a:r>
              <a:rPr lang="en-US" sz="3600" i="1" dirty="0" err="1" smtClean="0">
                <a:latin typeface="Cambria Math"/>
                <a:ea typeface="Cambria Math"/>
              </a:rPr>
              <a:t>d</a:t>
            </a:r>
            <a:r>
              <a:rPr lang="en-US" sz="3600" i="1" baseline="-25000" dirty="0" err="1" smtClean="0">
                <a:latin typeface="Cambria Math"/>
                <a:ea typeface="Cambria Math"/>
              </a:rPr>
              <a:t>s</a:t>
            </a:r>
            <a:r>
              <a:rPr lang="en-US" sz="3600" i="1" dirty="0" smtClean="0">
                <a:latin typeface="Cambria Math"/>
                <a:ea typeface="Cambria Math"/>
              </a:rPr>
              <a:t>)</a:t>
            </a:r>
            <a:endParaRPr lang="en-US" sz="3600" i="1" baseline="-25000" dirty="0"/>
          </a:p>
        </p:txBody>
      </p:sp>
      <p:sp>
        <p:nvSpPr>
          <p:cNvPr id="105" name="TextBox 104"/>
          <p:cNvSpPr txBox="1"/>
          <p:nvPr/>
        </p:nvSpPr>
        <p:spPr>
          <a:xfrm>
            <a:off x="5352262" y="5943600"/>
            <a:ext cx="3505200" cy="457200"/>
          </a:xfrm>
          <a:prstGeom prst="rect">
            <a:avLst/>
          </a:prstGeom>
          <a:noFill/>
        </p:spPr>
        <p:txBody>
          <a:bodyPr wrap="square" rtlCol="0">
            <a:spAutoFit/>
          </a:bodyPr>
          <a:lstStyle/>
          <a:p>
            <a:pPr algn="r"/>
            <a:r>
              <a:rPr lang="en-US" sz="2400" dirty="0" smtClean="0">
                <a:solidFill>
                  <a:srgbClr val="FF0000"/>
                </a:solidFill>
                <a:latin typeface="Times New Roman" pitchFamily="18" charset="0"/>
                <a:cs typeface="Times New Roman" pitchFamily="18" charset="0"/>
              </a:rPr>
              <a:t>probability distribution</a:t>
            </a:r>
            <a:endParaRPr lang="en-US" sz="2400" dirty="0">
              <a:solidFill>
                <a:srgbClr val="FF0000"/>
              </a:solidFill>
              <a:latin typeface="Times New Roman" pitchFamily="18" charset="0"/>
              <a:cs typeface="Times New Roman" pitchFamily="18" charset="0"/>
            </a:endParaRPr>
          </a:p>
        </p:txBody>
      </p:sp>
      <p:sp>
        <p:nvSpPr>
          <p:cNvPr id="106" name="TextBox 105"/>
          <p:cNvSpPr txBox="1"/>
          <p:nvPr/>
        </p:nvSpPr>
        <p:spPr>
          <a:xfrm>
            <a:off x="152400" y="152401"/>
            <a:ext cx="45720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step 1: usual formula for mean</a:t>
            </a:r>
            <a:endParaRPr lang="en-US" sz="2400" dirty="0">
              <a:solidFill>
                <a:srgbClr val="FF0000"/>
              </a:solidFill>
              <a:latin typeface="Times New Roman" pitchFamily="18" charset="0"/>
              <a:cs typeface="Times New Roman" pitchFamily="18" charset="0"/>
            </a:endParaRPr>
          </a:p>
        </p:txBody>
      </p:sp>
      <p:sp>
        <p:nvSpPr>
          <p:cNvPr id="107" name="TextBox 106"/>
          <p:cNvSpPr txBox="1"/>
          <p:nvPr/>
        </p:nvSpPr>
        <p:spPr>
          <a:xfrm>
            <a:off x="152400" y="2133600"/>
            <a:ext cx="52578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step 2: replace data with its histogram</a:t>
            </a:r>
            <a:endParaRPr lang="en-US" sz="2400" dirty="0">
              <a:solidFill>
                <a:srgbClr val="FF0000"/>
              </a:solidFill>
              <a:latin typeface="Times New Roman" pitchFamily="18" charset="0"/>
              <a:cs typeface="Times New Roman" pitchFamily="18" charset="0"/>
            </a:endParaRPr>
          </a:p>
        </p:txBody>
      </p:sp>
      <p:sp>
        <p:nvSpPr>
          <p:cNvPr id="108" name="TextBox 107"/>
          <p:cNvSpPr txBox="1"/>
          <p:nvPr/>
        </p:nvSpPr>
        <p:spPr>
          <a:xfrm>
            <a:off x="152400" y="3814760"/>
            <a:ext cx="70866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step 3: replace histogram with probability distribution.</a:t>
            </a:r>
            <a:endParaRPr lang="en-US" sz="2400" dirty="0">
              <a:solidFill>
                <a:srgbClr val="FF0000"/>
              </a:solidFill>
              <a:latin typeface="Times New Roman" pitchFamily="18" charset="0"/>
              <a:cs typeface="Times New Roman" pitchFamily="18" charset="0"/>
            </a:endParaRPr>
          </a:p>
        </p:txBody>
      </p:sp>
      <p:sp>
        <p:nvSpPr>
          <p:cNvPr id="109" name="Rectangle 108"/>
          <p:cNvSpPr/>
          <p:nvPr/>
        </p:nvSpPr>
        <p:spPr>
          <a:xfrm>
            <a:off x="5534028" y="5775644"/>
            <a:ext cx="266700" cy="457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825330" y="5735639"/>
            <a:ext cx="266700" cy="8572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096794" y="5684044"/>
            <a:ext cx="266700" cy="137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365872" y="5545931"/>
            <a:ext cx="266700" cy="2730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6639715" y="5621339"/>
            <a:ext cx="266700" cy="20002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6920703" y="5676899"/>
            <a:ext cx="266700" cy="14446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7201689" y="5716589"/>
            <a:ext cx="266700" cy="10477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7482681" y="5775644"/>
            <a:ext cx="266700" cy="457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0" y="1007168"/>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
        <p:nvSpPr>
          <p:cNvPr id="79" name="TextBox 78"/>
          <p:cNvSpPr txBox="1"/>
          <p:nvPr/>
        </p:nvSpPr>
        <p:spPr>
          <a:xfrm>
            <a:off x="0" y="2670312"/>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
        <p:nvSpPr>
          <p:cNvPr id="80" name="TextBox 79"/>
          <p:cNvSpPr txBox="1"/>
          <p:nvPr/>
        </p:nvSpPr>
        <p:spPr>
          <a:xfrm>
            <a:off x="0" y="4429780"/>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02	Probability and Measurement Error, Part 1</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743200" y="4953000"/>
            <a:ext cx="4343400" cy="1828800"/>
          </a:xfrm>
          <a:prstGeom prst="rect">
            <a:avLst/>
          </a:prstGeom>
          <a:noFill/>
          <a:ln w="9525">
            <a:noFill/>
            <a:miter lim="800000"/>
            <a:headEnd/>
            <a:tailEnd/>
          </a:ln>
        </p:spPr>
      </p:pic>
      <p:sp>
        <p:nvSpPr>
          <p:cNvPr id="5" name="TextBox 4"/>
          <p:cNvSpPr txBox="1"/>
          <p:nvPr/>
        </p:nvSpPr>
        <p:spPr>
          <a:xfrm>
            <a:off x="0" y="304800"/>
            <a:ext cx="9144000" cy="2123658"/>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If the data are continuous, use analogous formula containing an integral: </a:t>
            </a:r>
            <a:endParaRPr lang="en-US" sz="4400"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4" cstate="print"/>
          <a:srcRect/>
          <a:stretch>
            <a:fillRect/>
          </a:stretch>
        </p:blipFill>
        <p:spPr bwMode="auto">
          <a:xfrm>
            <a:off x="2743200" y="2971800"/>
            <a:ext cx="3557587" cy="1100137"/>
          </a:xfrm>
          <a:prstGeom prst="rect">
            <a:avLst/>
          </a:prstGeom>
          <a:noFill/>
          <a:ln w="9525">
            <a:noFill/>
            <a:miter lim="800000"/>
            <a:headEnd/>
            <a:tailEnd/>
          </a:ln>
        </p:spPr>
      </p:pic>
      <p:sp>
        <p:nvSpPr>
          <p:cNvPr id="7" name="Rectangle 6"/>
          <p:cNvSpPr/>
          <p:nvPr/>
        </p:nvSpPr>
        <p:spPr>
          <a:xfrm>
            <a:off x="2819400" y="3124200"/>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19400" y="3048000"/>
            <a:ext cx="990600" cy="646331"/>
          </a:xfrm>
          <a:prstGeom prst="rect">
            <a:avLst/>
          </a:prstGeom>
          <a:noFill/>
        </p:spPr>
        <p:txBody>
          <a:bodyPr wrap="square" rtlCol="0">
            <a:spAutoFit/>
          </a:bodyPr>
          <a:lstStyle/>
          <a:p>
            <a:r>
              <a:rPr lang="en-US" sz="3600" dirty="0" smtClean="0">
                <a:latin typeface="Cambria Math"/>
                <a:ea typeface="Cambria Math"/>
              </a:rPr>
              <a:t>≈</a:t>
            </a:r>
            <a:endParaRPr lang="en-US" sz="3600" dirty="0"/>
          </a:p>
        </p:txBody>
      </p:sp>
      <p:sp>
        <p:nvSpPr>
          <p:cNvPr id="9" name="Rectangle 8"/>
          <p:cNvSpPr/>
          <p:nvPr/>
        </p:nvSpPr>
        <p:spPr>
          <a:xfrm>
            <a:off x="4191000" y="34290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81464" y="3267072"/>
            <a:ext cx="990600" cy="584775"/>
          </a:xfrm>
          <a:prstGeom prst="rect">
            <a:avLst/>
          </a:prstGeom>
          <a:noFill/>
        </p:spPr>
        <p:txBody>
          <a:bodyPr wrap="square" rtlCol="0">
            <a:spAutoFit/>
          </a:bodyPr>
          <a:lstStyle/>
          <a:p>
            <a:r>
              <a:rPr lang="en-US" sz="3200" i="1" dirty="0" smtClean="0">
                <a:latin typeface="Cambria Math"/>
                <a:ea typeface="Cambria Math"/>
              </a:rPr>
              <a:t>s</a:t>
            </a:r>
            <a:endParaRPr lang="en-US" sz="3200" i="1" dirty="0"/>
          </a:p>
        </p:txBody>
      </p:sp>
      <p:sp>
        <p:nvSpPr>
          <p:cNvPr id="11" name="Rectangle 10"/>
          <p:cNvSpPr/>
          <p:nvPr/>
        </p:nvSpPr>
        <p:spPr>
          <a:xfrm>
            <a:off x="3429000" y="2895600"/>
            <a:ext cx="381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91200" y="2971800"/>
            <a:ext cx="533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19400" y="4038600"/>
            <a:ext cx="457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43434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67400" y="3048000"/>
            <a:ext cx="1981200" cy="646331"/>
          </a:xfrm>
          <a:prstGeom prst="rect">
            <a:avLst/>
          </a:prstGeom>
          <a:noFill/>
        </p:spPr>
        <p:txBody>
          <a:bodyPr wrap="square" rtlCol="0">
            <a:spAutoFit/>
          </a:bodyPr>
          <a:lstStyle/>
          <a:p>
            <a:r>
              <a:rPr lang="en-US" sz="3600" i="1" dirty="0" smtClean="0">
                <a:latin typeface="Cambria Math" pitchFamily="18" charset="0"/>
                <a:ea typeface="Cambria Math" pitchFamily="18" charset="0"/>
              </a:rPr>
              <a:t>P(</a:t>
            </a:r>
            <a:r>
              <a:rPr lang="en-US" sz="3600" i="1" dirty="0" err="1" smtClean="0">
                <a:latin typeface="Cambria Math" pitchFamily="18" charset="0"/>
                <a:ea typeface="Cambria Math" pitchFamily="18" charset="0"/>
              </a:rPr>
              <a:t>d</a:t>
            </a:r>
            <a:r>
              <a:rPr lang="en-US" sz="3600" i="1" baseline="-25000" dirty="0" err="1" smtClean="0">
                <a:latin typeface="Cambria Math" pitchFamily="18" charset="0"/>
                <a:ea typeface="Cambria Math" pitchFamily="18" charset="0"/>
              </a:rPr>
              <a:t>s</a:t>
            </a:r>
            <a:r>
              <a:rPr lang="en-US" sz="3600" i="1" dirty="0" smtClean="0">
                <a:latin typeface="Cambria Math" pitchFamily="18" charset="0"/>
                <a:ea typeface="Cambria Math" pitchFamily="18" charset="0"/>
              </a:rPr>
              <a:t>)</a:t>
            </a:r>
            <a:endParaRPr lang="en-US" sz="3600" i="1" dirty="0">
              <a:latin typeface="Cambria Math" pitchFamily="18" charset="0"/>
              <a:ea typeface="Cambria Math" pitchFamily="18" charset="0"/>
            </a:endParaRPr>
          </a:p>
        </p:txBody>
      </p:sp>
      <p:sp>
        <p:nvSpPr>
          <p:cNvPr id="19" name="Right Arrow 18"/>
          <p:cNvSpPr/>
          <p:nvPr/>
        </p:nvSpPr>
        <p:spPr>
          <a:xfrm rot="5400000">
            <a:off x="4152900" y="4076700"/>
            <a:ext cx="762000" cy="8382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58616" y="3097696"/>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
        <p:nvSpPr>
          <p:cNvPr id="17" name="TextBox 16"/>
          <p:cNvSpPr txBox="1"/>
          <p:nvPr/>
        </p:nvSpPr>
        <p:spPr>
          <a:xfrm>
            <a:off x="1742660" y="5546036"/>
            <a:ext cx="121920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&lt;d&gt;</a:t>
            </a:r>
            <a:endParaRPr lang="en-US" sz="2800" i="1" baseline="-25000" dirty="0">
              <a:latin typeface="Cambria Math" pitchFamily="18" charset="0"/>
              <a:ea typeface="Cambria Math"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743200"/>
            <a:ext cx="8229600" cy="685800"/>
          </a:xfrm>
        </p:spPr>
        <p:txBody>
          <a:bodyPr>
            <a:normAutofit fontScale="92500" lnSpcReduction="10000"/>
          </a:bodyPr>
          <a:lstStyle/>
          <a:p>
            <a:pPr algn="ctr">
              <a:buNone/>
            </a:pPr>
            <a:r>
              <a:rPr lang="en-US" sz="4400" dirty="0" smtClean="0">
                <a:latin typeface="Times New Roman" pitchFamily="18" charset="0"/>
                <a:cs typeface="Times New Roman" pitchFamily="18" charset="0"/>
              </a:rPr>
              <a:t>quantifying width</a:t>
            </a:r>
            <a:endParaRPr lang="en-US" sz="4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bwMode="auto">
          <a:xfrm>
            <a:off x="0" y="0"/>
            <a:ext cx="9144000" cy="685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kern="0" dirty="0" smtClean="0">
                <a:latin typeface="Times New Roman" pitchFamily="18" charset="0"/>
                <a:ea typeface="+mj-ea"/>
                <a:cs typeface="Times New Roman" pitchFamily="18" charset="0"/>
              </a:rPr>
              <a:t>This function grows away from the typical value: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endParaRPr>
          </a:p>
          <a:p>
            <a:pPr algn="ctr"/>
            <a:r>
              <a:rPr lang="en-US" sz="2800" i="1" kern="0" dirty="0" smtClean="0">
                <a:latin typeface="Cambria Math" pitchFamily="18" charset="0"/>
                <a:ea typeface="Cambria Math" pitchFamily="18" charset="0"/>
                <a:cs typeface="Times New Roman" pitchFamily="18" charset="0"/>
              </a:rPr>
              <a:t>q(d) = (d-&lt;d&gt;)</a:t>
            </a:r>
            <a:r>
              <a:rPr lang="en-US" sz="2800" i="1" kern="0" baseline="30000" dirty="0" smtClean="0">
                <a:latin typeface="Cambria Math" pitchFamily="18" charset="0"/>
                <a:ea typeface="Cambria Math" pitchFamily="18" charset="0"/>
                <a:cs typeface="Times New Roman" pitchFamily="18" charset="0"/>
              </a:rPr>
              <a:t>2</a:t>
            </a:r>
          </a:p>
          <a:p>
            <a:pPr algn="ctr"/>
            <a:endParaRPr lang="en-US" sz="2800" kern="0"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so the function </a:t>
            </a:r>
            <a:r>
              <a:rPr kumimoji="0" lang="en-US" sz="2800" b="0" i="1" u="none" strike="noStrike" kern="0" cap="none" spc="0" normalizeH="0" baseline="0" noProof="0" dirty="0" smtClean="0">
                <a:ln>
                  <a:noFill/>
                </a:ln>
                <a:effectLst/>
                <a:uLnTx/>
                <a:uFillTx/>
                <a:latin typeface="Cambria Math" pitchFamily="18" charset="0"/>
                <a:ea typeface="Cambria Math" pitchFamily="18" charset="0"/>
                <a:cs typeface="Times New Roman" pitchFamily="18" charset="0"/>
              </a:rPr>
              <a:t>q(d)p(d)</a:t>
            </a: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 is</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2800" kern="0" dirty="0" smtClean="0">
              <a:latin typeface="Times New Roman" pitchFamily="18" charset="0"/>
              <a:ea typeface="+mj-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small if most of the area is near </a:t>
            </a:r>
            <a:r>
              <a:rPr kumimoji="0" lang="en-US" sz="2800" b="0" i="1" u="none" strike="noStrike" kern="0" cap="none" spc="0" normalizeH="0" baseline="0" noProof="0" dirty="0" smtClean="0">
                <a:ln>
                  <a:noFill/>
                </a:ln>
                <a:effectLst/>
                <a:uLnTx/>
                <a:uFillTx/>
                <a:latin typeface="Cambria Math" pitchFamily="18" charset="0"/>
                <a:ea typeface="Cambria Math" pitchFamily="18" charset="0"/>
                <a:cs typeface="Courier New" pitchFamily="49" charset="0"/>
              </a:rPr>
              <a:t>&lt;d&gt;</a:t>
            </a: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 ,</a:t>
            </a:r>
            <a:r>
              <a:rPr kumimoji="0" lang="en-US" sz="2800" b="0" i="0" u="none" strike="noStrike" kern="0" cap="none" spc="0" normalizeH="0" noProof="0" dirty="0" smtClean="0">
                <a:ln>
                  <a:noFill/>
                </a:ln>
                <a:effectLst/>
                <a:uLnTx/>
                <a:uFillTx/>
                <a:latin typeface="Times New Roman" pitchFamily="18" charset="0"/>
                <a:ea typeface="+mj-ea"/>
                <a:cs typeface="Times New Roman" pitchFamily="18" charset="0"/>
              </a:rPr>
              <a:t> </a:t>
            </a: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that is,</a:t>
            </a:r>
            <a:r>
              <a:rPr kumimoji="0" lang="en-US" sz="2800" b="0" i="0" u="none" strike="noStrike" kern="0" cap="none" spc="0" normalizeH="0" noProof="0" dirty="0" smtClean="0">
                <a:ln>
                  <a:noFill/>
                </a:ln>
                <a:effectLst/>
                <a:uLnTx/>
                <a:uFillTx/>
                <a:latin typeface="Times New Roman" pitchFamily="18" charset="0"/>
                <a:ea typeface="+mj-ea"/>
                <a:cs typeface="Times New Roman" pitchFamily="18" charset="0"/>
              </a:rPr>
              <a:t> a </a:t>
            </a: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narrow</a:t>
            </a:r>
            <a:r>
              <a:rPr kumimoji="0" lang="en-US" sz="2800" b="0" i="0" u="none" strike="noStrike" kern="0" cap="none" spc="0" normalizeH="0" noProof="0" dirty="0" smtClean="0">
                <a:ln>
                  <a:noFill/>
                </a:ln>
                <a:effectLst/>
                <a:uLnTx/>
                <a:uFillTx/>
                <a:latin typeface="Times New Roman" pitchFamily="18" charset="0"/>
                <a:ea typeface="+mj-ea"/>
                <a:cs typeface="Times New Roman" pitchFamily="18" charset="0"/>
              </a:rPr>
              <a:t> </a:t>
            </a:r>
            <a:r>
              <a:rPr kumimoji="0" lang="en-US" sz="2800" b="0" i="1" u="none" strike="noStrike" kern="0" cap="none" spc="0" normalizeH="0" noProof="0" dirty="0" smtClean="0">
                <a:ln>
                  <a:noFill/>
                </a:ln>
                <a:effectLst/>
                <a:uLnTx/>
                <a:uFillTx/>
                <a:latin typeface="Cambria Math" pitchFamily="18" charset="0"/>
                <a:ea typeface="Cambria Math" pitchFamily="18" charset="0"/>
                <a:cs typeface="Times New Roman" pitchFamily="18" charset="0"/>
              </a:rPr>
              <a:t>p(d)</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2800" i="1" kern="0" baseline="0" dirty="0" smtClean="0">
              <a:latin typeface="Cambria Math" pitchFamily="18" charset="0"/>
              <a:ea typeface="Cambria Math" pitchFamily="18" charset="0"/>
              <a:cs typeface="Times New Roman" pitchFamily="18" charset="0"/>
            </a:endParaRPr>
          </a:p>
          <a:p>
            <a:pPr algn="ctr"/>
            <a:r>
              <a:rPr lang="en-US" sz="2800" kern="0" dirty="0" smtClean="0">
                <a:latin typeface="Times New Roman" pitchFamily="18" charset="0"/>
                <a:cs typeface="Times New Roman" pitchFamily="18" charset="0"/>
              </a:rPr>
              <a:t>large if most of the area is far from </a:t>
            </a:r>
            <a:r>
              <a:rPr lang="en-US" sz="2800" i="1" kern="0" dirty="0" smtClean="0">
                <a:latin typeface="Cambria Math" pitchFamily="18" charset="0"/>
                <a:ea typeface="Cambria Math" pitchFamily="18" charset="0"/>
                <a:cs typeface="Courier New" pitchFamily="49" charset="0"/>
              </a:rPr>
              <a:t>&lt;d&gt;</a:t>
            </a:r>
            <a:r>
              <a:rPr lang="en-US" sz="2800" kern="0" dirty="0" smtClean="0">
                <a:latin typeface="Times New Roman" pitchFamily="18" charset="0"/>
                <a:cs typeface="Times New Roman" pitchFamily="18" charset="0"/>
              </a:rPr>
              <a:t> , that is, a wide </a:t>
            </a:r>
            <a:r>
              <a:rPr lang="en-US" sz="2800" i="1" kern="0" dirty="0" smtClean="0">
                <a:latin typeface="Cambria Math" pitchFamily="18" charset="0"/>
                <a:ea typeface="Cambria Math" pitchFamily="18" charset="0"/>
                <a:cs typeface="Times New Roman" pitchFamily="18" charset="0"/>
              </a:rPr>
              <a:t>p(d)</a:t>
            </a:r>
          </a:p>
          <a:p>
            <a:pPr algn="ctr"/>
            <a:endParaRPr lang="en-US" sz="2800" i="1" kern="0" dirty="0" smtClean="0">
              <a:latin typeface="Cambria Math" pitchFamily="18" charset="0"/>
              <a:ea typeface="Cambria Math" pitchFamily="18" charset="0"/>
              <a:cs typeface="Times New Roman" pitchFamily="18" charset="0"/>
            </a:endParaRPr>
          </a:p>
          <a:p>
            <a:pPr algn="ctr"/>
            <a:r>
              <a:rPr lang="en-US" sz="2800" kern="0" dirty="0" smtClean="0">
                <a:latin typeface="Times New Roman" pitchFamily="18" charset="0"/>
                <a:ea typeface="Cambria Math" pitchFamily="18" charset="0"/>
                <a:cs typeface="Times New Roman" pitchFamily="18" charset="0"/>
              </a:rPr>
              <a:t>so quantify width as the area under </a:t>
            </a:r>
            <a:r>
              <a:rPr lang="en-US" sz="2800" i="1" kern="0" dirty="0" smtClean="0">
                <a:latin typeface="Cambria Math" pitchFamily="18" charset="0"/>
                <a:ea typeface="Cambria Math" pitchFamily="18" charset="0"/>
                <a:cs typeface="Times New Roman" pitchFamily="18" charset="0"/>
              </a:rPr>
              <a:t>q(d)p(d)</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1" u="none" strike="noStrike" kern="0" cap="none" spc="0" normalizeH="0" baseline="0" noProof="0" dirty="0">
              <a:ln>
                <a:noFill/>
              </a:ln>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1066800" y="990600"/>
            <a:ext cx="7040880" cy="4895582"/>
            <a:chOff x="1905000" y="1297801"/>
            <a:chExt cx="4572000" cy="3178949"/>
          </a:xfrm>
        </p:grpSpPr>
        <p:pic>
          <p:nvPicPr>
            <p:cNvPr id="3074" name="Picture 2"/>
            <p:cNvPicPr>
              <a:picLocks noChangeAspect="1" noChangeArrowheads="1"/>
            </p:cNvPicPr>
            <p:nvPr/>
          </p:nvPicPr>
          <p:blipFill>
            <a:blip r:embed="rId3" cstate="print"/>
            <a:srcRect l="7143" r="7143"/>
            <a:stretch>
              <a:fillRect/>
            </a:stretch>
          </p:blipFill>
          <p:spPr bwMode="auto">
            <a:xfrm>
              <a:off x="1905000" y="1371600"/>
              <a:ext cx="4572000" cy="3105150"/>
            </a:xfrm>
            <a:prstGeom prst="rect">
              <a:avLst/>
            </a:prstGeom>
            <a:noFill/>
            <a:ln w="9525">
              <a:noFill/>
              <a:miter lim="800000"/>
              <a:headEnd/>
              <a:tailEnd/>
            </a:ln>
            <a:effectLst/>
          </p:spPr>
        </p:pic>
        <p:sp>
          <p:nvSpPr>
            <p:cNvPr id="7" name="TextBox 6"/>
            <p:cNvSpPr txBox="1"/>
            <p:nvPr/>
          </p:nvSpPr>
          <p:spPr>
            <a:xfrm>
              <a:off x="5283200" y="1297801"/>
              <a:ext cx="660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9" name="TextBox 8"/>
            <p:cNvSpPr txBox="1"/>
            <p:nvPr/>
          </p:nvSpPr>
          <p:spPr>
            <a:xfrm>
              <a:off x="3784600" y="1297801"/>
              <a:ext cx="787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
          <p:nvSpPr>
            <p:cNvPr id="10" name="TextBox 9"/>
            <p:cNvSpPr txBox="1"/>
            <p:nvPr/>
          </p:nvSpPr>
          <p:spPr>
            <a:xfrm>
              <a:off x="2247900" y="1297801"/>
              <a:ext cx="9525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1" name="TextBox 10"/>
            <p:cNvSpPr txBox="1"/>
            <p:nvPr/>
          </p:nvSpPr>
          <p:spPr>
            <a:xfrm>
              <a:off x="5295900" y="2771001"/>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a:t>
              </a:r>
              <a:endParaRPr lang="en-US" sz="1200" dirty="0">
                <a:latin typeface="Times New Roman" pitchFamily="18" charset="0"/>
                <a:cs typeface="Times New Roman" pitchFamily="18" charset="0"/>
              </a:endParaRPr>
            </a:p>
          </p:txBody>
        </p:sp>
        <p:sp>
          <p:nvSpPr>
            <p:cNvPr id="12" name="TextBox 11"/>
            <p:cNvSpPr txBox="1"/>
            <p:nvPr/>
          </p:nvSpPr>
          <p:spPr>
            <a:xfrm>
              <a:off x="3797300" y="2771001"/>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(E)</a:t>
              </a:r>
              <a:endParaRPr lang="en-US" sz="1200" dirty="0">
                <a:latin typeface="Times New Roman" pitchFamily="18" charset="0"/>
                <a:cs typeface="Times New Roman" pitchFamily="18" charset="0"/>
              </a:endParaRPr>
            </a:p>
          </p:txBody>
        </p:sp>
        <p:sp>
          <p:nvSpPr>
            <p:cNvPr id="13" name="TextBox 12"/>
            <p:cNvSpPr txBox="1"/>
            <p:nvPr/>
          </p:nvSpPr>
          <p:spPr>
            <a:xfrm>
              <a:off x="2260600" y="2771001"/>
              <a:ext cx="711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(D)</a:t>
              </a:r>
              <a:endParaRPr lang="en-US" sz="1200" dirty="0">
                <a:latin typeface="Times New Roman" pitchFamily="18" charset="0"/>
                <a:cs typeface="Times New Roman" pitchFamily="18" charset="0"/>
              </a:endParaRPr>
            </a:p>
          </p:txBody>
        </p:sp>
        <p:sp>
          <p:nvSpPr>
            <p:cNvPr id="15" name="Freeform 14"/>
            <p:cNvSpPr/>
            <p:nvPr/>
          </p:nvSpPr>
          <p:spPr>
            <a:xfrm>
              <a:off x="5364957" y="3599260"/>
              <a:ext cx="966788" cy="445293"/>
            </a:xfrm>
            <a:custGeom>
              <a:avLst/>
              <a:gdLst>
                <a:gd name="connsiteX0" fmla="*/ 0 w 966788"/>
                <a:gd name="connsiteY0" fmla="*/ 436959 h 445293"/>
                <a:gd name="connsiteX1" fmla="*/ 76200 w 966788"/>
                <a:gd name="connsiteY1" fmla="*/ 344090 h 445293"/>
                <a:gd name="connsiteX2" fmla="*/ 157163 w 966788"/>
                <a:gd name="connsiteY2" fmla="*/ 203596 h 445293"/>
                <a:gd name="connsiteX3" fmla="*/ 230981 w 966788"/>
                <a:gd name="connsiteY3" fmla="*/ 63103 h 445293"/>
                <a:gd name="connsiteX4" fmla="*/ 259556 w 966788"/>
                <a:gd name="connsiteY4" fmla="*/ 17859 h 445293"/>
                <a:gd name="connsiteX5" fmla="*/ 285750 w 966788"/>
                <a:gd name="connsiteY5" fmla="*/ 5953 h 445293"/>
                <a:gd name="connsiteX6" fmla="*/ 323850 w 966788"/>
                <a:gd name="connsiteY6" fmla="*/ 53578 h 445293"/>
                <a:gd name="connsiteX7" fmla="*/ 364331 w 966788"/>
                <a:gd name="connsiteY7" fmla="*/ 160734 h 445293"/>
                <a:gd name="connsiteX8" fmla="*/ 397669 w 966788"/>
                <a:gd name="connsiteY8" fmla="*/ 260746 h 445293"/>
                <a:gd name="connsiteX9" fmla="*/ 428625 w 966788"/>
                <a:gd name="connsiteY9" fmla="*/ 355996 h 445293"/>
                <a:gd name="connsiteX10" fmla="*/ 466725 w 966788"/>
                <a:gd name="connsiteY10" fmla="*/ 420290 h 445293"/>
                <a:gd name="connsiteX11" fmla="*/ 497681 w 966788"/>
                <a:gd name="connsiteY11" fmla="*/ 425053 h 445293"/>
                <a:gd name="connsiteX12" fmla="*/ 540544 w 966788"/>
                <a:gd name="connsiteY12" fmla="*/ 360759 h 445293"/>
                <a:gd name="connsiteX13" fmla="*/ 576263 w 966788"/>
                <a:gd name="connsiteY13" fmla="*/ 232171 h 445293"/>
                <a:gd name="connsiteX14" fmla="*/ 609600 w 966788"/>
                <a:gd name="connsiteY14" fmla="*/ 108346 h 445293"/>
                <a:gd name="connsiteX15" fmla="*/ 645319 w 966788"/>
                <a:gd name="connsiteY15" fmla="*/ 36909 h 445293"/>
                <a:gd name="connsiteX16" fmla="*/ 688181 w 966788"/>
                <a:gd name="connsiteY16" fmla="*/ 3571 h 445293"/>
                <a:gd name="connsiteX17" fmla="*/ 721519 w 966788"/>
                <a:gd name="connsiteY17" fmla="*/ 29765 h 445293"/>
                <a:gd name="connsiteX18" fmla="*/ 776288 w 966788"/>
                <a:gd name="connsiteY18" fmla="*/ 139303 h 445293"/>
                <a:gd name="connsiteX19" fmla="*/ 831056 w 966788"/>
                <a:gd name="connsiteY19" fmla="*/ 263128 h 445293"/>
                <a:gd name="connsiteX20" fmla="*/ 902494 w 966788"/>
                <a:gd name="connsiteY20" fmla="*/ 367903 h 445293"/>
                <a:gd name="connsiteX21" fmla="*/ 957263 w 966788"/>
                <a:gd name="connsiteY21" fmla="*/ 403621 h 445293"/>
                <a:gd name="connsiteX22" fmla="*/ 959644 w 966788"/>
                <a:gd name="connsiteY22" fmla="*/ 439340 h 445293"/>
                <a:gd name="connsiteX23" fmla="*/ 933450 w 966788"/>
                <a:gd name="connsiteY23" fmla="*/ 439340 h 445293"/>
                <a:gd name="connsiteX24" fmla="*/ 0 w 966788"/>
                <a:gd name="connsiteY24" fmla="*/ 436959 h 445293"/>
                <a:gd name="connsiteX0" fmla="*/ 0 w 916905"/>
                <a:gd name="connsiteY0" fmla="*/ 439340 h 445293"/>
                <a:gd name="connsiteX1" fmla="*/ 26317 w 916905"/>
                <a:gd name="connsiteY1" fmla="*/ 344090 h 445293"/>
                <a:gd name="connsiteX2" fmla="*/ 107280 w 916905"/>
                <a:gd name="connsiteY2" fmla="*/ 203596 h 445293"/>
                <a:gd name="connsiteX3" fmla="*/ 181098 w 916905"/>
                <a:gd name="connsiteY3" fmla="*/ 63103 h 445293"/>
                <a:gd name="connsiteX4" fmla="*/ 209673 w 916905"/>
                <a:gd name="connsiteY4" fmla="*/ 17859 h 445293"/>
                <a:gd name="connsiteX5" fmla="*/ 235867 w 916905"/>
                <a:gd name="connsiteY5" fmla="*/ 5953 h 445293"/>
                <a:gd name="connsiteX6" fmla="*/ 273967 w 916905"/>
                <a:gd name="connsiteY6" fmla="*/ 53578 h 445293"/>
                <a:gd name="connsiteX7" fmla="*/ 314448 w 916905"/>
                <a:gd name="connsiteY7" fmla="*/ 160734 h 445293"/>
                <a:gd name="connsiteX8" fmla="*/ 347786 w 916905"/>
                <a:gd name="connsiteY8" fmla="*/ 260746 h 445293"/>
                <a:gd name="connsiteX9" fmla="*/ 378742 w 916905"/>
                <a:gd name="connsiteY9" fmla="*/ 355996 h 445293"/>
                <a:gd name="connsiteX10" fmla="*/ 416842 w 916905"/>
                <a:gd name="connsiteY10" fmla="*/ 420290 h 445293"/>
                <a:gd name="connsiteX11" fmla="*/ 447798 w 916905"/>
                <a:gd name="connsiteY11" fmla="*/ 425053 h 445293"/>
                <a:gd name="connsiteX12" fmla="*/ 490661 w 916905"/>
                <a:gd name="connsiteY12" fmla="*/ 360759 h 445293"/>
                <a:gd name="connsiteX13" fmla="*/ 526380 w 916905"/>
                <a:gd name="connsiteY13" fmla="*/ 232171 h 445293"/>
                <a:gd name="connsiteX14" fmla="*/ 559717 w 916905"/>
                <a:gd name="connsiteY14" fmla="*/ 108346 h 445293"/>
                <a:gd name="connsiteX15" fmla="*/ 595436 w 916905"/>
                <a:gd name="connsiteY15" fmla="*/ 36909 h 445293"/>
                <a:gd name="connsiteX16" fmla="*/ 638298 w 916905"/>
                <a:gd name="connsiteY16" fmla="*/ 3571 h 445293"/>
                <a:gd name="connsiteX17" fmla="*/ 671636 w 916905"/>
                <a:gd name="connsiteY17" fmla="*/ 29765 h 445293"/>
                <a:gd name="connsiteX18" fmla="*/ 726405 w 916905"/>
                <a:gd name="connsiteY18" fmla="*/ 139303 h 445293"/>
                <a:gd name="connsiteX19" fmla="*/ 781173 w 916905"/>
                <a:gd name="connsiteY19" fmla="*/ 263128 h 445293"/>
                <a:gd name="connsiteX20" fmla="*/ 852611 w 916905"/>
                <a:gd name="connsiteY20" fmla="*/ 367903 h 445293"/>
                <a:gd name="connsiteX21" fmla="*/ 907380 w 916905"/>
                <a:gd name="connsiteY21" fmla="*/ 403621 h 445293"/>
                <a:gd name="connsiteX22" fmla="*/ 909761 w 916905"/>
                <a:gd name="connsiteY22" fmla="*/ 439340 h 445293"/>
                <a:gd name="connsiteX23" fmla="*/ 883567 w 916905"/>
                <a:gd name="connsiteY23" fmla="*/ 439340 h 445293"/>
                <a:gd name="connsiteX24" fmla="*/ 0 w 916905"/>
                <a:gd name="connsiteY24" fmla="*/ 439340 h 445293"/>
                <a:gd name="connsiteX0" fmla="*/ 0 w 962038"/>
                <a:gd name="connsiteY0" fmla="*/ 439340 h 445293"/>
                <a:gd name="connsiteX1" fmla="*/ 71450 w 962038"/>
                <a:gd name="connsiteY1" fmla="*/ 344090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2038"/>
                <a:gd name="connsiteY0" fmla="*/ 439340 h 445293"/>
                <a:gd name="connsiteX1" fmla="*/ 71450 w 962038"/>
                <a:gd name="connsiteY1" fmla="*/ 344090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2038"/>
                <a:gd name="connsiteY0" fmla="*/ 439340 h 445293"/>
                <a:gd name="connsiteX1" fmla="*/ 114207 w 962038"/>
                <a:gd name="connsiteY1" fmla="*/ 279797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2038"/>
                <a:gd name="connsiteY0" fmla="*/ 439340 h 445293"/>
                <a:gd name="connsiteX1" fmla="*/ 114207 w 962038"/>
                <a:gd name="connsiteY1" fmla="*/ 279797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2038"/>
                <a:gd name="connsiteY0" fmla="*/ 439340 h 445293"/>
                <a:gd name="connsiteX1" fmla="*/ 114207 w 962038"/>
                <a:gd name="connsiteY1" fmla="*/ 279797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2038"/>
                <a:gd name="connsiteY0" fmla="*/ 439340 h 445293"/>
                <a:gd name="connsiteX1" fmla="*/ 114207 w 962038"/>
                <a:gd name="connsiteY1" fmla="*/ 279797 h 445293"/>
                <a:gd name="connsiteX2" fmla="*/ 152413 w 962038"/>
                <a:gd name="connsiteY2" fmla="*/ 203596 h 445293"/>
                <a:gd name="connsiteX3" fmla="*/ 226231 w 962038"/>
                <a:gd name="connsiteY3" fmla="*/ 63103 h 445293"/>
                <a:gd name="connsiteX4" fmla="*/ 254806 w 962038"/>
                <a:gd name="connsiteY4" fmla="*/ 17859 h 445293"/>
                <a:gd name="connsiteX5" fmla="*/ 281000 w 962038"/>
                <a:gd name="connsiteY5" fmla="*/ 5953 h 445293"/>
                <a:gd name="connsiteX6" fmla="*/ 319100 w 962038"/>
                <a:gd name="connsiteY6" fmla="*/ 53578 h 445293"/>
                <a:gd name="connsiteX7" fmla="*/ 359581 w 962038"/>
                <a:gd name="connsiteY7" fmla="*/ 160734 h 445293"/>
                <a:gd name="connsiteX8" fmla="*/ 392919 w 962038"/>
                <a:gd name="connsiteY8" fmla="*/ 260746 h 445293"/>
                <a:gd name="connsiteX9" fmla="*/ 423875 w 962038"/>
                <a:gd name="connsiteY9" fmla="*/ 355996 h 445293"/>
                <a:gd name="connsiteX10" fmla="*/ 461975 w 962038"/>
                <a:gd name="connsiteY10" fmla="*/ 420290 h 445293"/>
                <a:gd name="connsiteX11" fmla="*/ 492931 w 962038"/>
                <a:gd name="connsiteY11" fmla="*/ 425053 h 445293"/>
                <a:gd name="connsiteX12" fmla="*/ 535794 w 962038"/>
                <a:gd name="connsiteY12" fmla="*/ 360759 h 445293"/>
                <a:gd name="connsiteX13" fmla="*/ 571513 w 962038"/>
                <a:gd name="connsiteY13" fmla="*/ 232171 h 445293"/>
                <a:gd name="connsiteX14" fmla="*/ 604850 w 962038"/>
                <a:gd name="connsiteY14" fmla="*/ 108346 h 445293"/>
                <a:gd name="connsiteX15" fmla="*/ 640569 w 962038"/>
                <a:gd name="connsiteY15" fmla="*/ 36909 h 445293"/>
                <a:gd name="connsiteX16" fmla="*/ 683431 w 962038"/>
                <a:gd name="connsiteY16" fmla="*/ 3571 h 445293"/>
                <a:gd name="connsiteX17" fmla="*/ 716769 w 962038"/>
                <a:gd name="connsiteY17" fmla="*/ 29765 h 445293"/>
                <a:gd name="connsiteX18" fmla="*/ 771538 w 962038"/>
                <a:gd name="connsiteY18" fmla="*/ 139303 h 445293"/>
                <a:gd name="connsiteX19" fmla="*/ 826306 w 962038"/>
                <a:gd name="connsiteY19" fmla="*/ 263128 h 445293"/>
                <a:gd name="connsiteX20" fmla="*/ 897744 w 962038"/>
                <a:gd name="connsiteY20" fmla="*/ 367903 h 445293"/>
                <a:gd name="connsiteX21" fmla="*/ 952513 w 962038"/>
                <a:gd name="connsiteY21" fmla="*/ 403621 h 445293"/>
                <a:gd name="connsiteX22" fmla="*/ 954894 w 962038"/>
                <a:gd name="connsiteY22" fmla="*/ 439340 h 445293"/>
                <a:gd name="connsiteX23" fmla="*/ 928700 w 962038"/>
                <a:gd name="connsiteY23" fmla="*/ 439340 h 445293"/>
                <a:gd name="connsiteX24" fmla="*/ 0 w 962038"/>
                <a:gd name="connsiteY24" fmla="*/ 439340 h 445293"/>
                <a:gd name="connsiteX0" fmla="*/ 0 w 964413"/>
                <a:gd name="connsiteY0" fmla="*/ 439340 h 445293"/>
                <a:gd name="connsiteX1" fmla="*/ 114207 w 964413"/>
                <a:gd name="connsiteY1" fmla="*/ 279797 h 445293"/>
                <a:gd name="connsiteX2" fmla="*/ 152413 w 964413"/>
                <a:gd name="connsiteY2" fmla="*/ 203596 h 445293"/>
                <a:gd name="connsiteX3" fmla="*/ 226231 w 964413"/>
                <a:gd name="connsiteY3" fmla="*/ 63103 h 445293"/>
                <a:gd name="connsiteX4" fmla="*/ 254806 w 964413"/>
                <a:gd name="connsiteY4" fmla="*/ 17859 h 445293"/>
                <a:gd name="connsiteX5" fmla="*/ 281000 w 964413"/>
                <a:gd name="connsiteY5" fmla="*/ 5953 h 445293"/>
                <a:gd name="connsiteX6" fmla="*/ 319100 w 964413"/>
                <a:gd name="connsiteY6" fmla="*/ 53578 h 445293"/>
                <a:gd name="connsiteX7" fmla="*/ 359581 w 964413"/>
                <a:gd name="connsiteY7" fmla="*/ 160734 h 445293"/>
                <a:gd name="connsiteX8" fmla="*/ 392919 w 964413"/>
                <a:gd name="connsiteY8" fmla="*/ 260746 h 445293"/>
                <a:gd name="connsiteX9" fmla="*/ 423875 w 964413"/>
                <a:gd name="connsiteY9" fmla="*/ 355996 h 445293"/>
                <a:gd name="connsiteX10" fmla="*/ 461975 w 964413"/>
                <a:gd name="connsiteY10" fmla="*/ 420290 h 445293"/>
                <a:gd name="connsiteX11" fmla="*/ 492931 w 964413"/>
                <a:gd name="connsiteY11" fmla="*/ 425053 h 445293"/>
                <a:gd name="connsiteX12" fmla="*/ 535794 w 964413"/>
                <a:gd name="connsiteY12" fmla="*/ 360759 h 445293"/>
                <a:gd name="connsiteX13" fmla="*/ 571513 w 964413"/>
                <a:gd name="connsiteY13" fmla="*/ 232171 h 445293"/>
                <a:gd name="connsiteX14" fmla="*/ 604850 w 964413"/>
                <a:gd name="connsiteY14" fmla="*/ 108346 h 445293"/>
                <a:gd name="connsiteX15" fmla="*/ 640569 w 964413"/>
                <a:gd name="connsiteY15" fmla="*/ 36909 h 445293"/>
                <a:gd name="connsiteX16" fmla="*/ 683431 w 964413"/>
                <a:gd name="connsiteY16" fmla="*/ 3571 h 445293"/>
                <a:gd name="connsiteX17" fmla="*/ 716769 w 964413"/>
                <a:gd name="connsiteY17" fmla="*/ 29765 h 445293"/>
                <a:gd name="connsiteX18" fmla="*/ 771538 w 964413"/>
                <a:gd name="connsiteY18" fmla="*/ 139303 h 445293"/>
                <a:gd name="connsiteX19" fmla="*/ 826306 w 964413"/>
                <a:gd name="connsiteY19" fmla="*/ 263128 h 445293"/>
                <a:gd name="connsiteX20" fmla="*/ 897744 w 964413"/>
                <a:gd name="connsiteY20" fmla="*/ 367903 h 445293"/>
                <a:gd name="connsiteX21" fmla="*/ 952513 w 964413"/>
                <a:gd name="connsiteY21" fmla="*/ 403621 h 445293"/>
                <a:gd name="connsiteX22" fmla="*/ 954894 w 964413"/>
                <a:gd name="connsiteY22" fmla="*/ 439340 h 445293"/>
                <a:gd name="connsiteX23" fmla="*/ 928700 w 964413"/>
                <a:gd name="connsiteY23" fmla="*/ 439340 h 445293"/>
                <a:gd name="connsiteX24" fmla="*/ 0 w 964413"/>
                <a:gd name="connsiteY24" fmla="*/ 439340 h 445293"/>
                <a:gd name="connsiteX0" fmla="*/ 0 w 964413"/>
                <a:gd name="connsiteY0" fmla="*/ 439340 h 445293"/>
                <a:gd name="connsiteX1" fmla="*/ 114207 w 964413"/>
                <a:gd name="connsiteY1" fmla="*/ 279797 h 445293"/>
                <a:gd name="connsiteX2" fmla="*/ 152413 w 964413"/>
                <a:gd name="connsiteY2" fmla="*/ 203596 h 445293"/>
                <a:gd name="connsiteX3" fmla="*/ 226231 w 964413"/>
                <a:gd name="connsiteY3" fmla="*/ 63103 h 445293"/>
                <a:gd name="connsiteX4" fmla="*/ 254806 w 964413"/>
                <a:gd name="connsiteY4" fmla="*/ 17859 h 445293"/>
                <a:gd name="connsiteX5" fmla="*/ 281000 w 964413"/>
                <a:gd name="connsiteY5" fmla="*/ 5953 h 445293"/>
                <a:gd name="connsiteX6" fmla="*/ 319100 w 964413"/>
                <a:gd name="connsiteY6" fmla="*/ 53578 h 445293"/>
                <a:gd name="connsiteX7" fmla="*/ 359581 w 964413"/>
                <a:gd name="connsiteY7" fmla="*/ 160734 h 445293"/>
                <a:gd name="connsiteX8" fmla="*/ 392919 w 964413"/>
                <a:gd name="connsiteY8" fmla="*/ 260746 h 445293"/>
                <a:gd name="connsiteX9" fmla="*/ 423875 w 964413"/>
                <a:gd name="connsiteY9" fmla="*/ 355996 h 445293"/>
                <a:gd name="connsiteX10" fmla="*/ 461975 w 964413"/>
                <a:gd name="connsiteY10" fmla="*/ 420290 h 445293"/>
                <a:gd name="connsiteX11" fmla="*/ 492931 w 964413"/>
                <a:gd name="connsiteY11" fmla="*/ 425053 h 445293"/>
                <a:gd name="connsiteX12" fmla="*/ 535794 w 964413"/>
                <a:gd name="connsiteY12" fmla="*/ 360759 h 445293"/>
                <a:gd name="connsiteX13" fmla="*/ 571513 w 964413"/>
                <a:gd name="connsiteY13" fmla="*/ 232171 h 445293"/>
                <a:gd name="connsiteX14" fmla="*/ 604850 w 964413"/>
                <a:gd name="connsiteY14" fmla="*/ 108346 h 445293"/>
                <a:gd name="connsiteX15" fmla="*/ 640569 w 964413"/>
                <a:gd name="connsiteY15" fmla="*/ 36909 h 445293"/>
                <a:gd name="connsiteX16" fmla="*/ 683431 w 964413"/>
                <a:gd name="connsiteY16" fmla="*/ 3571 h 445293"/>
                <a:gd name="connsiteX17" fmla="*/ 716769 w 964413"/>
                <a:gd name="connsiteY17" fmla="*/ 29765 h 445293"/>
                <a:gd name="connsiteX18" fmla="*/ 771538 w 964413"/>
                <a:gd name="connsiteY18" fmla="*/ 139303 h 445293"/>
                <a:gd name="connsiteX19" fmla="*/ 826306 w 964413"/>
                <a:gd name="connsiteY19" fmla="*/ 263128 h 445293"/>
                <a:gd name="connsiteX20" fmla="*/ 897744 w 964413"/>
                <a:gd name="connsiteY20" fmla="*/ 367903 h 445293"/>
                <a:gd name="connsiteX21" fmla="*/ 952513 w 964413"/>
                <a:gd name="connsiteY21" fmla="*/ 403621 h 445293"/>
                <a:gd name="connsiteX22" fmla="*/ 957286 w 964413"/>
                <a:gd name="connsiteY22" fmla="*/ 439340 h 445293"/>
                <a:gd name="connsiteX23" fmla="*/ 928700 w 964413"/>
                <a:gd name="connsiteY23" fmla="*/ 439340 h 445293"/>
                <a:gd name="connsiteX24" fmla="*/ 0 w 964413"/>
                <a:gd name="connsiteY24" fmla="*/ 439340 h 445293"/>
                <a:gd name="connsiteX0" fmla="*/ 0 w 964413"/>
                <a:gd name="connsiteY0" fmla="*/ 439340 h 445293"/>
                <a:gd name="connsiteX1" fmla="*/ 114207 w 964413"/>
                <a:gd name="connsiteY1" fmla="*/ 279797 h 445293"/>
                <a:gd name="connsiteX2" fmla="*/ 152413 w 964413"/>
                <a:gd name="connsiteY2" fmla="*/ 203596 h 445293"/>
                <a:gd name="connsiteX3" fmla="*/ 226231 w 964413"/>
                <a:gd name="connsiteY3" fmla="*/ 63103 h 445293"/>
                <a:gd name="connsiteX4" fmla="*/ 254806 w 964413"/>
                <a:gd name="connsiteY4" fmla="*/ 17859 h 445293"/>
                <a:gd name="connsiteX5" fmla="*/ 281000 w 964413"/>
                <a:gd name="connsiteY5" fmla="*/ 5953 h 445293"/>
                <a:gd name="connsiteX6" fmla="*/ 319100 w 964413"/>
                <a:gd name="connsiteY6" fmla="*/ 53578 h 445293"/>
                <a:gd name="connsiteX7" fmla="*/ 359581 w 964413"/>
                <a:gd name="connsiteY7" fmla="*/ 160734 h 445293"/>
                <a:gd name="connsiteX8" fmla="*/ 392919 w 964413"/>
                <a:gd name="connsiteY8" fmla="*/ 260746 h 445293"/>
                <a:gd name="connsiteX9" fmla="*/ 423875 w 964413"/>
                <a:gd name="connsiteY9" fmla="*/ 355996 h 445293"/>
                <a:gd name="connsiteX10" fmla="*/ 461975 w 964413"/>
                <a:gd name="connsiteY10" fmla="*/ 420290 h 445293"/>
                <a:gd name="connsiteX11" fmla="*/ 492931 w 964413"/>
                <a:gd name="connsiteY11" fmla="*/ 425053 h 445293"/>
                <a:gd name="connsiteX12" fmla="*/ 535794 w 964413"/>
                <a:gd name="connsiteY12" fmla="*/ 360759 h 445293"/>
                <a:gd name="connsiteX13" fmla="*/ 571513 w 964413"/>
                <a:gd name="connsiteY13" fmla="*/ 232171 h 445293"/>
                <a:gd name="connsiteX14" fmla="*/ 604850 w 964413"/>
                <a:gd name="connsiteY14" fmla="*/ 108346 h 445293"/>
                <a:gd name="connsiteX15" fmla="*/ 640569 w 964413"/>
                <a:gd name="connsiteY15" fmla="*/ 36909 h 445293"/>
                <a:gd name="connsiteX16" fmla="*/ 683431 w 964413"/>
                <a:gd name="connsiteY16" fmla="*/ 3571 h 445293"/>
                <a:gd name="connsiteX17" fmla="*/ 716769 w 964413"/>
                <a:gd name="connsiteY17" fmla="*/ 29765 h 445293"/>
                <a:gd name="connsiteX18" fmla="*/ 771538 w 964413"/>
                <a:gd name="connsiteY18" fmla="*/ 139303 h 445293"/>
                <a:gd name="connsiteX19" fmla="*/ 826306 w 964413"/>
                <a:gd name="connsiteY19" fmla="*/ 263128 h 445293"/>
                <a:gd name="connsiteX20" fmla="*/ 897744 w 964413"/>
                <a:gd name="connsiteY20" fmla="*/ 367903 h 445293"/>
                <a:gd name="connsiteX21" fmla="*/ 952513 w 964413"/>
                <a:gd name="connsiteY21" fmla="*/ 403621 h 445293"/>
                <a:gd name="connsiteX22" fmla="*/ 957286 w 964413"/>
                <a:gd name="connsiteY22" fmla="*/ 439340 h 445293"/>
                <a:gd name="connsiteX23" fmla="*/ 928700 w 964413"/>
                <a:gd name="connsiteY23" fmla="*/ 439340 h 445293"/>
                <a:gd name="connsiteX24" fmla="*/ 0 w 964413"/>
                <a:gd name="connsiteY24" fmla="*/ 439340 h 44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4413" h="445293">
                  <a:moveTo>
                    <a:pt x="0" y="439340"/>
                  </a:moveTo>
                  <a:cubicBezTo>
                    <a:pt x="44007" y="383777"/>
                    <a:pt x="88805" y="319088"/>
                    <a:pt x="114207" y="279797"/>
                  </a:cubicBezTo>
                  <a:cubicBezTo>
                    <a:pt x="139609" y="240506"/>
                    <a:pt x="133742" y="239712"/>
                    <a:pt x="152413" y="203596"/>
                  </a:cubicBezTo>
                  <a:cubicBezTo>
                    <a:pt x="171084" y="167480"/>
                    <a:pt x="209165" y="94059"/>
                    <a:pt x="226231" y="63103"/>
                  </a:cubicBezTo>
                  <a:cubicBezTo>
                    <a:pt x="243297" y="32147"/>
                    <a:pt x="245678" y="27384"/>
                    <a:pt x="254806" y="17859"/>
                  </a:cubicBezTo>
                  <a:cubicBezTo>
                    <a:pt x="263934" y="8334"/>
                    <a:pt x="270284" y="0"/>
                    <a:pt x="281000" y="5953"/>
                  </a:cubicBezTo>
                  <a:cubicBezTo>
                    <a:pt x="291716" y="11906"/>
                    <a:pt x="306003" y="27781"/>
                    <a:pt x="319100" y="53578"/>
                  </a:cubicBezTo>
                  <a:cubicBezTo>
                    <a:pt x="332197" y="79375"/>
                    <a:pt x="347278" y="126206"/>
                    <a:pt x="359581" y="160734"/>
                  </a:cubicBezTo>
                  <a:cubicBezTo>
                    <a:pt x="371884" y="195262"/>
                    <a:pt x="382203" y="228202"/>
                    <a:pt x="392919" y="260746"/>
                  </a:cubicBezTo>
                  <a:cubicBezTo>
                    <a:pt x="403635" y="293290"/>
                    <a:pt x="412366" y="329405"/>
                    <a:pt x="423875" y="355996"/>
                  </a:cubicBezTo>
                  <a:cubicBezTo>
                    <a:pt x="435384" y="382587"/>
                    <a:pt x="450466" y="408781"/>
                    <a:pt x="461975" y="420290"/>
                  </a:cubicBezTo>
                  <a:cubicBezTo>
                    <a:pt x="473484" y="431799"/>
                    <a:pt x="480628" y="434975"/>
                    <a:pt x="492931" y="425053"/>
                  </a:cubicBezTo>
                  <a:cubicBezTo>
                    <a:pt x="505234" y="415131"/>
                    <a:pt x="522697" y="392906"/>
                    <a:pt x="535794" y="360759"/>
                  </a:cubicBezTo>
                  <a:cubicBezTo>
                    <a:pt x="548891" y="328612"/>
                    <a:pt x="560004" y="274240"/>
                    <a:pt x="571513" y="232171"/>
                  </a:cubicBezTo>
                  <a:cubicBezTo>
                    <a:pt x="583022" y="190102"/>
                    <a:pt x="593341" y="140890"/>
                    <a:pt x="604850" y="108346"/>
                  </a:cubicBezTo>
                  <a:cubicBezTo>
                    <a:pt x="616359" y="75802"/>
                    <a:pt x="627472" y="54372"/>
                    <a:pt x="640569" y="36909"/>
                  </a:cubicBezTo>
                  <a:cubicBezTo>
                    <a:pt x="653666" y="19447"/>
                    <a:pt x="670731" y="4762"/>
                    <a:pt x="683431" y="3571"/>
                  </a:cubicBezTo>
                  <a:cubicBezTo>
                    <a:pt x="696131" y="2380"/>
                    <a:pt x="702085" y="7143"/>
                    <a:pt x="716769" y="29765"/>
                  </a:cubicBezTo>
                  <a:cubicBezTo>
                    <a:pt x="731454" y="52387"/>
                    <a:pt x="753282" y="100409"/>
                    <a:pt x="771538" y="139303"/>
                  </a:cubicBezTo>
                  <a:cubicBezTo>
                    <a:pt x="789794" y="178197"/>
                    <a:pt x="805272" y="225028"/>
                    <a:pt x="826306" y="263128"/>
                  </a:cubicBezTo>
                  <a:cubicBezTo>
                    <a:pt x="847340" y="301228"/>
                    <a:pt x="876710" y="344488"/>
                    <a:pt x="897744" y="367903"/>
                  </a:cubicBezTo>
                  <a:cubicBezTo>
                    <a:pt x="918778" y="391318"/>
                    <a:pt x="942988" y="391715"/>
                    <a:pt x="952513" y="403621"/>
                  </a:cubicBezTo>
                  <a:cubicBezTo>
                    <a:pt x="964413" y="401240"/>
                    <a:pt x="961255" y="433387"/>
                    <a:pt x="957286" y="439340"/>
                  </a:cubicBezTo>
                  <a:cubicBezTo>
                    <a:pt x="953317" y="445293"/>
                    <a:pt x="928700" y="439340"/>
                    <a:pt x="928700" y="439340"/>
                  </a:cubicBezTo>
                  <a:lnTo>
                    <a:pt x="0" y="439340"/>
                  </a:lnTo>
                  <a:close/>
                </a:path>
              </a:pathLst>
            </a:cu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16" name="Freeform 15"/>
            <p:cNvSpPr/>
            <p:nvPr/>
          </p:nvSpPr>
          <p:spPr>
            <a:xfrm>
              <a:off x="5688807" y="2409825"/>
              <a:ext cx="325834" cy="150020"/>
            </a:xfrm>
            <a:custGeom>
              <a:avLst/>
              <a:gdLst>
                <a:gd name="connsiteX0" fmla="*/ 0 w 318691"/>
                <a:gd name="connsiteY0" fmla="*/ 140494 h 151606"/>
                <a:gd name="connsiteX1" fmla="*/ 50006 w 318691"/>
                <a:gd name="connsiteY1" fmla="*/ 69056 h 151606"/>
                <a:gd name="connsiteX2" fmla="*/ 71437 w 318691"/>
                <a:gd name="connsiteY2" fmla="*/ 23813 h 151606"/>
                <a:gd name="connsiteX3" fmla="*/ 88106 w 318691"/>
                <a:gd name="connsiteY3" fmla="*/ 0 h 151606"/>
                <a:gd name="connsiteX4" fmla="*/ 111918 w 318691"/>
                <a:gd name="connsiteY4" fmla="*/ 23813 h 151606"/>
                <a:gd name="connsiteX5" fmla="*/ 123825 w 318691"/>
                <a:gd name="connsiteY5" fmla="*/ 73819 h 151606"/>
                <a:gd name="connsiteX6" fmla="*/ 133350 w 318691"/>
                <a:gd name="connsiteY6" fmla="*/ 119063 h 151606"/>
                <a:gd name="connsiteX7" fmla="*/ 150018 w 318691"/>
                <a:gd name="connsiteY7" fmla="*/ 140494 h 151606"/>
                <a:gd name="connsiteX8" fmla="*/ 180975 w 318691"/>
                <a:gd name="connsiteY8" fmla="*/ 114300 h 151606"/>
                <a:gd name="connsiteX9" fmla="*/ 188118 w 318691"/>
                <a:gd name="connsiteY9" fmla="*/ 69056 h 151606"/>
                <a:gd name="connsiteX10" fmla="*/ 202406 w 318691"/>
                <a:gd name="connsiteY10" fmla="*/ 26194 h 151606"/>
                <a:gd name="connsiteX11" fmla="*/ 221456 w 318691"/>
                <a:gd name="connsiteY11" fmla="*/ 2381 h 151606"/>
                <a:gd name="connsiteX12" fmla="*/ 242887 w 318691"/>
                <a:gd name="connsiteY12" fmla="*/ 14288 h 151606"/>
                <a:gd name="connsiteX13" fmla="*/ 254793 w 318691"/>
                <a:gd name="connsiteY13" fmla="*/ 59531 h 151606"/>
                <a:gd name="connsiteX14" fmla="*/ 271462 w 318691"/>
                <a:gd name="connsiteY14" fmla="*/ 100013 h 151606"/>
                <a:gd name="connsiteX15" fmla="*/ 295275 w 318691"/>
                <a:gd name="connsiteY15" fmla="*/ 121444 h 151606"/>
                <a:gd name="connsiteX16" fmla="*/ 309562 w 318691"/>
                <a:gd name="connsiteY16" fmla="*/ 140494 h 151606"/>
                <a:gd name="connsiteX17" fmla="*/ 314325 w 318691"/>
                <a:gd name="connsiteY17" fmla="*/ 150019 h 151606"/>
                <a:gd name="connsiteX18" fmla="*/ 283368 w 318691"/>
                <a:gd name="connsiteY18" fmla="*/ 150019 h 151606"/>
                <a:gd name="connsiteX19" fmla="*/ 0 w 318691"/>
                <a:gd name="connsiteY19" fmla="*/ 140494 h 151606"/>
                <a:gd name="connsiteX0" fmla="*/ 0 w 321072"/>
                <a:gd name="connsiteY0" fmla="*/ 147638 h 151606"/>
                <a:gd name="connsiteX1" fmla="*/ 52387 w 321072"/>
                <a:gd name="connsiteY1" fmla="*/ 69056 h 151606"/>
                <a:gd name="connsiteX2" fmla="*/ 73818 w 321072"/>
                <a:gd name="connsiteY2" fmla="*/ 23813 h 151606"/>
                <a:gd name="connsiteX3" fmla="*/ 90487 w 321072"/>
                <a:gd name="connsiteY3" fmla="*/ 0 h 151606"/>
                <a:gd name="connsiteX4" fmla="*/ 114299 w 321072"/>
                <a:gd name="connsiteY4" fmla="*/ 23813 h 151606"/>
                <a:gd name="connsiteX5" fmla="*/ 126206 w 321072"/>
                <a:gd name="connsiteY5" fmla="*/ 73819 h 151606"/>
                <a:gd name="connsiteX6" fmla="*/ 135731 w 321072"/>
                <a:gd name="connsiteY6" fmla="*/ 119063 h 151606"/>
                <a:gd name="connsiteX7" fmla="*/ 152399 w 321072"/>
                <a:gd name="connsiteY7" fmla="*/ 140494 h 151606"/>
                <a:gd name="connsiteX8" fmla="*/ 183356 w 321072"/>
                <a:gd name="connsiteY8" fmla="*/ 114300 h 151606"/>
                <a:gd name="connsiteX9" fmla="*/ 190499 w 321072"/>
                <a:gd name="connsiteY9" fmla="*/ 69056 h 151606"/>
                <a:gd name="connsiteX10" fmla="*/ 204787 w 321072"/>
                <a:gd name="connsiteY10" fmla="*/ 26194 h 151606"/>
                <a:gd name="connsiteX11" fmla="*/ 223837 w 321072"/>
                <a:gd name="connsiteY11" fmla="*/ 2381 h 151606"/>
                <a:gd name="connsiteX12" fmla="*/ 245268 w 321072"/>
                <a:gd name="connsiteY12" fmla="*/ 14288 h 151606"/>
                <a:gd name="connsiteX13" fmla="*/ 257174 w 321072"/>
                <a:gd name="connsiteY13" fmla="*/ 59531 h 151606"/>
                <a:gd name="connsiteX14" fmla="*/ 273843 w 321072"/>
                <a:gd name="connsiteY14" fmla="*/ 100013 h 151606"/>
                <a:gd name="connsiteX15" fmla="*/ 297656 w 321072"/>
                <a:gd name="connsiteY15" fmla="*/ 121444 h 151606"/>
                <a:gd name="connsiteX16" fmla="*/ 311943 w 321072"/>
                <a:gd name="connsiteY16" fmla="*/ 140494 h 151606"/>
                <a:gd name="connsiteX17" fmla="*/ 316706 w 321072"/>
                <a:gd name="connsiteY17" fmla="*/ 150019 h 151606"/>
                <a:gd name="connsiteX18" fmla="*/ 285749 w 321072"/>
                <a:gd name="connsiteY18" fmla="*/ 150019 h 151606"/>
                <a:gd name="connsiteX19" fmla="*/ 0 w 321072"/>
                <a:gd name="connsiteY19" fmla="*/ 147638 h 151606"/>
                <a:gd name="connsiteX0" fmla="*/ 0 w 325834"/>
                <a:gd name="connsiteY0" fmla="*/ 147638 h 150019"/>
                <a:gd name="connsiteX1" fmla="*/ 52387 w 325834"/>
                <a:gd name="connsiteY1" fmla="*/ 69056 h 150019"/>
                <a:gd name="connsiteX2" fmla="*/ 73818 w 325834"/>
                <a:gd name="connsiteY2" fmla="*/ 23813 h 150019"/>
                <a:gd name="connsiteX3" fmla="*/ 90487 w 325834"/>
                <a:gd name="connsiteY3" fmla="*/ 0 h 150019"/>
                <a:gd name="connsiteX4" fmla="*/ 114299 w 325834"/>
                <a:gd name="connsiteY4" fmla="*/ 23813 h 150019"/>
                <a:gd name="connsiteX5" fmla="*/ 126206 w 325834"/>
                <a:gd name="connsiteY5" fmla="*/ 73819 h 150019"/>
                <a:gd name="connsiteX6" fmla="*/ 135731 w 325834"/>
                <a:gd name="connsiteY6" fmla="*/ 119063 h 150019"/>
                <a:gd name="connsiteX7" fmla="*/ 152399 w 325834"/>
                <a:gd name="connsiteY7" fmla="*/ 140494 h 150019"/>
                <a:gd name="connsiteX8" fmla="*/ 183356 w 325834"/>
                <a:gd name="connsiteY8" fmla="*/ 114300 h 150019"/>
                <a:gd name="connsiteX9" fmla="*/ 190499 w 325834"/>
                <a:gd name="connsiteY9" fmla="*/ 69056 h 150019"/>
                <a:gd name="connsiteX10" fmla="*/ 204787 w 325834"/>
                <a:gd name="connsiteY10" fmla="*/ 26194 h 150019"/>
                <a:gd name="connsiteX11" fmla="*/ 223837 w 325834"/>
                <a:gd name="connsiteY11" fmla="*/ 2381 h 150019"/>
                <a:gd name="connsiteX12" fmla="*/ 245268 w 325834"/>
                <a:gd name="connsiteY12" fmla="*/ 14288 h 150019"/>
                <a:gd name="connsiteX13" fmla="*/ 257174 w 325834"/>
                <a:gd name="connsiteY13" fmla="*/ 59531 h 150019"/>
                <a:gd name="connsiteX14" fmla="*/ 273843 w 325834"/>
                <a:gd name="connsiteY14" fmla="*/ 100013 h 150019"/>
                <a:gd name="connsiteX15" fmla="*/ 297656 w 325834"/>
                <a:gd name="connsiteY15" fmla="*/ 121444 h 150019"/>
                <a:gd name="connsiteX16" fmla="*/ 311943 w 325834"/>
                <a:gd name="connsiteY16" fmla="*/ 140494 h 150019"/>
                <a:gd name="connsiteX17" fmla="*/ 321468 w 325834"/>
                <a:gd name="connsiteY17" fmla="*/ 135732 h 150019"/>
                <a:gd name="connsiteX18" fmla="*/ 285749 w 325834"/>
                <a:gd name="connsiteY18" fmla="*/ 150019 h 150019"/>
                <a:gd name="connsiteX19" fmla="*/ 0 w 325834"/>
                <a:gd name="connsiteY19" fmla="*/ 147638 h 150019"/>
                <a:gd name="connsiteX0" fmla="*/ 0 w 325834"/>
                <a:gd name="connsiteY0" fmla="*/ 147638 h 150020"/>
                <a:gd name="connsiteX1" fmla="*/ 52387 w 325834"/>
                <a:gd name="connsiteY1" fmla="*/ 69056 h 150020"/>
                <a:gd name="connsiteX2" fmla="*/ 73818 w 325834"/>
                <a:gd name="connsiteY2" fmla="*/ 23813 h 150020"/>
                <a:gd name="connsiteX3" fmla="*/ 90487 w 325834"/>
                <a:gd name="connsiteY3" fmla="*/ 0 h 150020"/>
                <a:gd name="connsiteX4" fmla="*/ 114299 w 325834"/>
                <a:gd name="connsiteY4" fmla="*/ 23813 h 150020"/>
                <a:gd name="connsiteX5" fmla="*/ 126206 w 325834"/>
                <a:gd name="connsiteY5" fmla="*/ 73819 h 150020"/>
                <a:gd name="connsiteX6" fmla="*/ 135731 w 325834"/>
                <a:gd name="connsiteY6" fmla="*/ 119063 h 150020"/>
                <a:gd name="connsiteX7" fmla="*/ 152399 w 325834"/>
                <a:gd name="connsiteY7" fmla="*/ 140494 h 150020"/>
                <a:gd name="connsiteX8" fmla="*/ 183356 w 325834"/>
                <a:gd name="connsiteY8" fmla="*/ 114300 h 150020"/>
                <a:gd name="connsiteX9" fmla="*/ 190499 w 325834"/>
                <a:gd name="connsiteY9" fmla="*/ 69056 h 150020"/>
                <a:gd name="connsiteX10" fmla="*/ 204787 w 325834"/>
                <a:gd name="connsiteY10" fmla="*/ 26194 h 150020"/>
                <a:gd name="connsiteX11" fmla="*/ 223837 w 325834"/>
                <a:gd name="connsiteY11" fmla="*/ 2381 h 150020"/>
                <a:gd name="connsiteX12" fmla="*/ 245268 w 325834"/>
                <a:gd name="connsiteY12" fmla="*/ 14288 h 150020"/>
                <a:gd name="connsiteX13" fmla="*/ 257174 w 325834"/>
                <a:gd name="connsiteY13" fmla="*/ 59531 h 150020"/>
                <a:gd name="connsiteX14" fmla="*/ 273843 w 325834"/>
                <a:gd name="connsiteY14" fmla="*/ 100013 h 150020"/>
                <a:gd name="connsiteX15" fmla="*/ 297656 w 325834"/>
                <a:gd name="connsiteY15" fmla="*/ 121444 h 150020"/>
                <a:gd name="connsiteX16" fmla="*/ 311943 w 325834"/>
                <a:gd name="connsiteY16" fmla="*/ 140494 h 150020"/>
                <a:gd name="connsiteX17" fmla="*/ 321468 w 325834"/>
                <a:gd name="connsiteY17" fmla="*/ 135732 h 150020"/>
                <a:gd name="connsiteX18" fmla="*/ 285749 w 325834"/>
                <a:gd name="connsiteY18" fmla="*/ 150019 h 150020"/>
                <a:gd name="connsiteX19" fmla="*/ 309562 w 325834"/>
                <a:gd name="connsiteY19" fmla="*/ 150020 h 150020"/>
                <a:gd name="connsiteX20" fmla="*/ 0 w 325834"/>
                <a:gd name="connsiteY20" fmla="*/ 147638 h 15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834" h="150020">
                  <a:moveTo>
                    <a:pt x="0" y="147638"/>
                  </a:moveTo>
                  <a:cubicBezTo>
                    <a:pt x="19050" y="121642"/>
                    <a:pt x="40084" y="89693"/>
                    <a:pt x="52387" y="69056"/>
                  </a:cubicBezTo>
                  <a:cubicBezTo>
                    <a:pt x="64690" y="48419"/>
                    <a:pt x="67468" y="35322"/>
                    <a:pt x="73818" y="23813"/>
                  </a:cubicBezTo>
                  <a:cubicBezTo>
                    <a:pt x="80168" y="12304"/>
                    <a:pt x="83740" y="0"/>
                    <a:pt x="90487" y="0"/>
                  </a:cubicBezTo>
                  <a:cubicBezTo>
                    <a:pt x="97234" y="0"/>
                    <a:pt x="108346" y="11510"/>
                    <a:pt x="114299" y="23813"/>
                  </a:cubicBezTo>
                  <a:cubicBezTo>
                    <a:pt x="120252" y="36116"/>
                    <a:pt x="122634" y="57944"/>
                    <a:pt x="126206" y="73819"/>
                  </a:cubicBezTo>
                  <a:cubicBezTo>
                    <a:pt x="129778" y="89694"/>
                    <a:pt x="131366" y="107951"/>
                    <a:pt x="135731" y="119063"/>
                  </a:cubicBezTo>
                  <a:cubicBezTo>
                    <a:pt x="140096" y="130175"/>
                    <a:pt x="144462" y="141288"/>
                    <a:pt x="152399" y="140494"/>
                  </a:cubicBezTo>
                  <a:cubicBezTo>
                    <a:pt x="160336" y="139700"/>
                    <a:pt x="177006" y="126206"/>
                    <a:pt x="183356" y="114300"/>
                  </a:cubicBezTo>
                  <a:cubicBezTo>
                    <a:pt x="189706" y="102394"/>
                    <a:pt x="186927" y="83740"/>
                    <a:pt x="190499" y="69056"/>
                  </a:cubicBezTo>
                  <a:cubicBezTo>
                    <a:pt x="194071" y="54372"/>
                    <a:pt x="199231" y="37307"/>
                    <a:pt x="204787" y="26194"/>
                  </a:cubicBezTo>
                  <a:cubicBezTo>
                    <a:pt x="210343" y="15082"/>
                    <a:pt x="217090" y="4365"/>
                    <a:pt x="223837" y="2381"/>
                  </a:cubicBezTo>
                  <a:cubicBezTo>
                    <a:pt x="230584" y="397"/>
                    <a:pt x="239712" y="4763"/>
                    <a:pt x="245268" y="14288"/>
                  </a:cubicBezTo>
                  <a:cubicBezTo>
                    <a:pt x="250824" y="23813"/>
                    <a:pt x="252411" y="45243"/>
                    <a:pt x="257174" y="59531"/>
                  </a:cubicBezTo>
                  <a:cubicBezTo>
                    <a:pt x="261937" y="73819"/>
                    <a:pt x="267096" y="89694"/>
                    <a:pt x="273843" y="100013"/>
                  </a:cubicBezTo>
                  <a:cubicBezTo>
                    <a:pt x="280590" y="110332"/>
                    <a:pt x="291306" y="114697"/>
                    <a:pt x="297656" y="121444"/>
                  </a:cubicBezTo>
                  <a:cubicBezTo>
                    <a:pt x="304006" y="128191"/>
                    <a:pt x="307974" y="138113"/>
                    <a:pt x="311943" y="140494"/>
                  </a:cubicBezTo>
                  <a:cubicBezTo>
                    <a:pt x="315912" y="142875"/>
                    <a:pt x="325834" y="134145"/>
                    <a:pt x="321468" y="135732"/>
                  </a:cubicBezTo>
                  <a:cubicBezTo>
                    <a:pt x="317102" y="137319"/>
                    <a:pt x="296465" y="147638"/>
                    <a:pt x="285749" y="150019"/>
                  </a:cubicBezTo>
                  <a:lnTo>
                    <a:pt x="309562" y="150020"/>
                  </a:lnTo>
                  <a:lnTo>
                    <a:pt x="0" y="147638"/>
                  </a:ln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981200" y="1905000"/>
            <a:ext cx="5029200" cy="1676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variance</a:t>
            </a:r>
            <a:endParaRPr lang="en-US" dirty="0">
              <a:latin typeface="Times New Roman" pitchFamily="18" charset="0"/>
              <a:cs typeface="Times New Roman" pitchFamily="18" charset="0"/>
            </a:endParaRPr>
          </a:p>
        </p:txBody>
      </p:sp>
      <p:sp>
        <p:nvSpPr>
          <p:cNvPr id="5" name="Title 1"/>
          <p:cNvSpPr txBox="1">
            <a:spLocks/>
          </p:cNvSpPr>
          <p:nvPr/>
        </p:nvSpPr>
        <p:spPr bwMode="auto">
          <a:xfrm>
            <a:off x="533400" y="49530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effectLst/>
                <a:uLnTx/>
                <a:uFillTx/>
                <a:latin typeface="Times New Roman" pitchFamily="18" charset="0"/>
                <a:ea typeface="+mj-ea"/>
                <a:cs typeface="Times New Roman" pitchFamily="18" charset="0"/>
              </a:rPr>
              <a:t>width is actually square</a:t>
            </a:r>
            <a:r>
              <a:rPr kumimoji="0" lang="en-US" sz="2800" b="0" i="0" u="none" strike="noStrike" kern="0" cap="none" spc="0" normalizeH="0" noProof="0" dirty="0" smtClean="0">
                <a:ln>
                  <a:noFill/>
                </a:ln>
                <a:effectLst/>
                <a:uLnTx/>
                <a:uFillTx/>
                <a:latin typeface="Times New Roman" pitchFamily="18" charset="0"/>
                <a:ea typeface="+mj-ea"/>
                <a:cs typeface="Times New Roman" pitchFamily="18" charset="0"/>
              </a:rPr>
              <a:t> root of variance, that is, </a:t>
            </a:r>
            <a:r>
              <a:rPr kumimoji="0" lang="el-GR" sz="2800" b="0" i="1" u="none" strike="noStrike" kern="0" cap="none" spc="0" normalizeH="0" noProof="0" dirty="0" smtClean="0">
                <a:ln>
                  <a:noFill/>
                </a:ln>
                <a:effectLst/>
                <a:uLnTx/>
                <a:uFillTx/>
                <a:latin typeface="Cambria Math" pitchFamily="18" charset="0"/>
                <a:ea typeface="Cambria Math" pitchFamily="18" charset="0"/>
                <a:cs typeface="Times New Roman" pitchFamily="18" charset="0"/>
              </a:rPr>
              <a:t>σ</a:t>
            </a:r>
            <a:endParaRPr kumimoji="0" lang="en-US" sz="28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sp>
        <p:nvSpPr>
          <p:cNvPr id="6" name="Freeform 5"/>
          <p:cNvSpPr/>
          <p:nvPr/>
        </p:nvSpPr>
        <p:spPr>
          <a:xfrm>
            <a:off x="4953000" y="3048000"/>
            <a:ext cx="1519311" cy="994117"/>
          </a:xfrm>
          <a:custGeom>
            <a:avLst/>
            <a:gdLst>
              <a:gd name="connsiteX0" fmla="*/ 0 w 1519311"/>
              <a:gd name="connsiteY0" fmla="*/ 0 h 994117"/>
              <a:gd name="connsiteX1" fmla="*/ 647114 w 1519311"/>
              <a:gd name="connsiteY1" fmla="*/ 407963 h 994117"/>
              <a:gd name="connsiteX2" fmla="*/ 450166 w 1519311"/>
              <a:gd name="connsiteY2" fmla="*/ 900332 h 994117"/>
              <a:gd name="connsiteX3" fmla="*/ 1519311 w 1519311"/>
              <a:gd name="connsiteY3" fmla="*/ 970671 h 994117"/>
            </a:gdLst>
            <a:ahLst/>
            <a:cxnLst>
              <a:cxn ang="0">
                <a:pos x="connsiteX0" y="connsiteY0"/>
              </a:cxn>
              <a:cxn ang="0">
                <a:pos x="connsiteX1" y="connsiteY1"/>
              </a:cxn>
              <a:cxn ang="0">
                <a:pos x="connsiteX2" y="connsiteY2"/>
              </a:cxn>
              <a:cxn ang="0">
                <a:pos x="connsiteX3" y="connsiteY3"/>
              </a:cxn>
            </a:cxnLst>
            <a:rect l="l" t="t" r="r" b="b"/>
            <a:pathLst>
              <a:path w="1519311" h="994117">
                <a:moveTo>
                  <a:pt x="0" y="0"/>
                </a:moveTo>
                <a:cubicBezTo>
                  <a:pt x="286043" y="128954"/>
                  <a:pt x="572086" y="257908"/>
                  <a:pt x="647114" y="407963"/>
                </a:cubicBezTo>
                <a:cubicBezTo>
                  <a:pt x="722142" y="558018"/>
                  <a:pt x="304800" y="806547"/>
                  <a:pt x="450166" y="900332"/>
                </a:cubicBezTo>
                <a:cubicBezTo>
                  <a:pt x="595532" y="994117"/>
                  <a:pt x="1057421" y="982394"/>
                  <a:pt x="1519311" y="97067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bwMode="auto">
          <a:xfrm>
            <a:off x="5506280" y="3647660"/>
            <a:ext cx="2895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mean</a:t>
            </a:r>
            <a:endParaRPr kumimoji="0" lang="en-US" sz="2400" b="0" i="1" u="none" strike="noStrike" kern="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latin typeface="Times New Roman" pitchFamily="18" charset="0"/>
                <a:cs typeface="Times New Roman" pitchFamily="18" charset="0"/>
              </a:rPr>
              <a:t>estimating mean and variance from data</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066800" y="2590800"/>
            <a:ext cx="7239000" cy="1295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latin typeface="Times New Roman" pitchFamily="18" charset="0"/>
                <a:cs typeface="Times New Roman" pitchFamily="18" charset="0"/>
              </a:rPr>
              <a:t>estimating mean and variance from data</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066800" y="2590800"/>
            <a:ext cx="7239000" cy="1295400"/>
          </a:xfrm>
          <a:prstGeom prst="rect">
            <a:avLst/>
          </a:prstGeom>
          <a:noFill/>
          <a:ln w="9525">
            <a:noFill/>
            <a:miter lim="800000"/>
            <a:headEnd/>
            <a:tailEnd/>
          </a:ln>
        </p:spPr>
      </p:pic>
      <p:sp>
        <p:nvSpPr>
          <p:cNvPr id="5" name="Freeform 4"/>
          <p:cNvSpPr/>
          <p:nvPr/>
        </p:nvSpPr>
        <p:spPr>
          <a:xfrm>
            <a:off x="1600200" y="3657600"/>
            <a:ext cx="1519311" cy="994117"/>
          </a:xfrm>
          <a:custGeom>
            <a:avLst/>
            <a:gdLst>
              <a:gd name="connsiteX0" fmla="*/ 0 w 1519311"/>
              <a:gd name="connsiteY0" fmla="*/ 0 h 994117"/>
              <a:gd name="connsiteX1" fmla="*/ 647114 w 1519311"/>
              <a:gd name="connsiteY1" fmla="*/ 407963 h 994117"/>
              <a:gd name="connsiteX2" fmla="*/ 450166 w 1519311"/>
              <a:gd name="connsiteY2" fmla="*/ 900332 h 994117"/>
              <a:gd name="connsiteX3" fmla="*/ 1519311 w 1519311"/>
              <a:gd name="connsiteY3" fmla="*/ 970671 h 994117"/>
            </a:gdLst>
            <a:ahLst/>
            <a:cxnLst>
              <a:cxn ang="0">
                <a:pos x="connsiteX0" y="connsiteY0"/>
              </a:cxn>
              <a:cxn ang="0">
                <a:pos x="connsiteX1" y="connsiteY1"/>
              </a:cxn>
              <a:cxn ang="0">
                <a:pos x="connsiteX2" y="connsiteY2"/>
              </a:cxn>
              <a:cxn ang="0">
                <a:pos x="connsiteX3" y="connsiteY3"/>
              </a:cxn>
            </a:cxnLst>
            <a:rect l="l" t="t" r="r" b="b"/>
            <a:pathLst>
              <a:path w="1519311" h="994117">
                <a:moveTo>
                  <a:pt x="0" y="0"/>
                </a:moveTo>
                <a:cubicBezTo>
                  <a:pt x="286043" y="128954"/>
                  <a:pt x="572086" y="257908"/>
                  <a:pt x="647114" y="407963"/>
                </a:cubicBezTo>
                <a:cubicBezTo>
                  <a:pt x="722142" y="558018"/>
                  <a:pt x="304800" y="806547"/>
                  <a:pt x="450166" y="900332"/>
                </a:cubicBezTo>
                <a:cubicBezTo>
                  <a:pt x="595532" y="994117"/>
                  <a:pt x="1057421" y="982394"/>
                  <a:pt x="1519311" y="97067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bwMode="auto">
          <a:xfrm>
            <a:off x="3124200" y="4343400"/>
            <a:ext cx="196132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usual formula for “sample mean”</a:t>
            </a:r>
            <a:endParaRPr kumimoji="0" lang="en-US" sz="2400" b="0" i="1" u="none" strike="noStrike" kern="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5506280" y="3657600"/>
            <a:ext cx="1519311" cy="994117"/>
          </a:xfrm>
          <a:custGeom>
            <a:avLst/>
            <a:gdLst>
              <a:gd name="connsiteX0" fmla="*/ 0 w 1519311"/>
              <a:gd name="connsiteY0" fmla="*/ 0 h 994117"/>
              <a:gd name="connsiteX1" fmla="*/ 647114 w 1519311"/>
              <a:gd name="connsiteY1" fmla="*/ 407963 h 994117"/>
              <a:gd name="connsiteX2" fmla="*/ 450166 w 1519311"/>
              <a:gd name="connsiteY2" fmla="*/ 900332 h 994117"/>
              <a:gd name="connsiteX3" fmla="*/ 1519311 w 1519311"/>
              <a:gd name="connsiteY3" fmla="*/ 970671 h 994117"/>
            </a:gdLst>
            <a:ahLst/>
            <a:cxnLst>
              <a:cxn ang="0">
                <a:pos x="connsiteX0" y="connsiteY0"/>
              </a:cxn>
              <a:cxn ang="0">
                <a:pos x="connsiteX1" y="connsiteY1"/>
              </a:cxn>
              <a:cxn ang="0">
                <a:pos x="connsiteX2" y="connsiteY2"/>
              </a:cxn>
              <a:cxn ang="0">
                <a:pos x="connsiteX3" y="connsiteY3"/>
              </a:cxn>
            </a:cxnLst>
            <a:rect l="l" t="t" r="r" b="b"/>
            <a:pathLst>
              <a:path w="1519311" h="994117">
                <a:moveTo>
                  <a:pt x="0" y="0"/>
                </a:moveTo>
                <a:cubicBezTo>
                  <a:pt x="286043" y="128954"/>
                  <a:pt x="572086" y="257908"/>
                  <a:pt x="647114" y="407963"/>
                </a:cubicBezTo>
                <a:cubicBezTo>
                  <a:pt x="722142" y="558018"/>
                  <a:pt x="304800" y="806547"/>
                  <a:pt x="450166" y="900332"/>
                </a:cubicBezTo>
                <a:cubicBezTo>
                  <a:pt x="595532" y="994117"/>
                  <a:pt x="1057421" y="982394"/>
                  <a:pt x="1519311" y="97067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p:cNvSpPr txBox="1">
            <a:spLocks/>
          </p:cNvSpPr>
          <p:nvPr/>
        </p:nvSpPr>
        <p:spPr bwMode="auto">
          <a:xfrm>
            <a:off x="7030280" y="3733800"/>
            <a:ext cx="1961320" cy="2133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usual formula for </a:t>
            </a:r>
            <a:r>
              <a:rPr lang="en-US" sz="2400" kern="0" noProof="0" dirty="0" smtClean="0">
                <a:solidFill>
                  <a:srgbClr val="FF0000"/>
                </a:solidFill>
                <a:latin typeface="Times New Roman" pitchFamily="18" charset="0"/>
                <a:ea typeface="+mj-ea"/>
                <a:cs typeface="Times New Roman" pitchFamily="18" charset="0"/>
              </a:rPr>
              <a:t>s</a:t>
            </a:r>
            <a:r>
              <a:rPr kumimoji="0" lang="en-US" sz="24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quare of “sample standard deviation”</a:t>
            </a:r>
            <a:endParaRPr kumimoji="0" lang="en-US" sz="2400" b="0" i="1" u="none" strike="noStrike" kern="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31838"/>
          </a:xfrm>
        </p:spPr>
        <p:txBody>
          <a:bodyPr/>
          <a:lstStyle/>
          <a:p>
            <a:r>
              <a:rPr lang="en-US" sz="3600" dirty="0" err="1" smtClean="0">
                <a:latin typeface="Times New Roman" pitchFamily="18" charset="0"/>
                <a:ea typeface="Cambria Math" pitchFamily="18" charset="0"/>
                <a:cs typeface="Times New Roman" pitchFamily="18" charset="0"/>
              </a:rPr>
              <a:t>MabLab</a:t>
            </a:r>
            <a:r>
              <a:rPr lang="en-US" sz="3600" dirty="0" smtClean="0">
                <a:latin typeface="Times New Roman" pitchFamily="18" charset="0"/>
                <a:ea typeface="Cambria Math" pitchFamily="18" charset="0"/>
                <a:cs typeface="Times New Roman" pitchFamily="18" charset="0"/>
              </a:rPr>
              <a:t> scripts for mean and variance</a:t>
            </a:r>
            <a:endParaRPr lang="en-US" sz="3600" dirty="0">
              <a:latin typeface="Times New Roman" pitchFamily="18" charset="0"/>
              <a:ea typeface="Cambria Math" pitchFamily="18" charset="0"/>
              <a:cs typeface="Times New Roman" pitchFamily="18" charset="0"/>
            </a:endParaRPr>
          </a:p>
        </p:txBody>
      </p:sp>
      <p:sp>
        <p:nvSpPr>
          <p:cNvPr id="5" name="Content Placeholder 4"/>
          <p:cNvSpPr>
            <a:spLocks noGrp="1"/>
          </p:cNvSpPr>
          <p:nvPr>
            <p:ph idx="1"/>
          </p:nvPr>
        </p:nvSpPr>
        <p:spPr>
          <a:xfrm>
            <a:off x="722200" y="1828800"/>
            <a:ext cx="8458200" cy="2438400"/>
          </a:xfrm>
        </p:spPr>
        <p:txBody>
          <a:bodyPr>
            <a:normAutofit/>
          </a:bodyPr>
          <a:lstStyle/>
          <a:p>
            <a:pPr>
              <a:buNone/>
            </a:pPr>
            <a:r>
              <a:rPr lang="en-US" sz="3100" b="1" dirty="0" err="1" smtClean="0">
                <a:latin typeface="Courier New" pitchFamily="49" charset="0"/>
                <a:cs typeface="Courier New" pitchFamily="49" charset="0"/>
              </a:rPr>
              <a:t>d</a:t>
            </a:r>
            <a:r>
              <a:rPr lang="en-US" b="1" dirty="0" err="1" smtClean="0">
                <a:latin typeface="Courier New" pitchFamily="49" charset="0"/>
                <a:cs typeface="Courier New" pitchFamily="49" charset="0"/>
              </a:rPr>
              <a:t>bar</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Dd</a:t>
            </a:r>
            <a:r>
              <a:rPr lang="en-US" b="1" dirty="0" smtClean="0">
                <a:latin typeface="Courier New" pitchFamily="49" charset="0"/>
                <a:cs typeface="Courier New" pitchFamily="49" charset="0"/>
              </a:rPr>
              <a:t>*sum(d.*p);</a:t>
            </a:r>
          </a:p>
          <a:p>
            <a:pPr>
              <a:buNone/>
            </a:pPr>
            <a:r>
              <a:rPr lang="en-US" b="1" dirty="0" smtClean="0">
                <a:latin typeface="Courier New" pitchFamily="49" charset="0"/>
                <a:cs typeface="Courier New" pitchFamily="49" charset="0"/>
              </a:rPr>
              <a:t>q = (d-</a:t>
            </a:r>
            <a:r>
              <a:rPr lang="en-US" b="1" dirty="0" err="1" smtClean="0">
                <a:latin typeface="Courier New" pitchFamily="49" charset="0"/>
                <a:cs typeface="Courier New" pitchFamily="49" charset="0"/>
              </a:rPr>
              <a:t>dbar</a:t>
            </a:r>
            <a:r>
              <a:rPr lang="en-US" b="1" dirty="0" smtClean="0">
                <a:latin typeface="Courier New" pitchFamily="49" charset="0"/>
                <a:cs typeface="Courier New" pitchFamily="49" charset="0"/>
              </a:rPr>
              <a:t>).^2; </a:t>
            </a:r>
          </a:p>
          <a:p>
            <a:pPr>
              <a:buNone/>
            </a:pPr>
            <a:r>
              <a:rPr lang="en-US" b="1" dirty="0" smtClean="0">
                <a:latin typeface="Courier New" pitchFamily="49" charset="0"/>
                <a:cs typeface="Courier New" pitchFamily="49" charset="0"/>
              </a:rPr>
              <a:t>sigma2 = </a:t>
            </a:r>
            <a:r>
              <a:rPr lang="en-US" b="1" dirty="0" err="1" smtClean="0">
                <a:latin typeface="Courier New" pitchFamily="49" charset="0"/>
                <a:cs typeface="Courier New" pitchFamily="49" charset="0"/>
              </a:rPr>
              <a:t>Dd</a:t>
            </a:r>
            <a:r>
              <a:rPr lang="en-US" b="1" dirty="0" smtClean="0">
                <a:latin typeface="Courier New" pitchFamily="49" charset="0"/>
                <a:cs typeface="Courier New" pitchFamily="49" charset="0"/>
              </a:rPr>
              <a:t>*sum(q.*p); </a:t>
            </a:r>
          </a:p>
          <a:p>
            <a:pPr>
              <a:buNone/>
            </a:pPr>
            <a:r>
              <a:rPr lang="en-US" b="1" dirty="0" smtClean="0">
                <a:latin typeface="Courier New" pitchFamily="49" charset="0"/>
                <a:cs typeface="Courier New" pitchFamily="49" charset="0"/>
              </a:rPr>
              <a:t>sigma = </a:t>
            </a:r>
            <a:r>
              <a:rPr lang="en-US" b="1" dirty="0" err="1" smtClean="0">
                <a:latin typeface="Courier New" pitchFamily="49" charset="0"/>
                <a:cs typeface="Courier New" pitchFamily="49" charset="0"/>
              </a:rPr>
              <a:t>sqrt</a:t>
            </a:r>
            <a:r>
              <a:rPr lang="en-US" b="1" dirty="0" smtClean="0">
                <a:latin typeface="Courier New" pitchFamily="49" charset="0"/>
                <a:cs typeface="Courier New" pitchFamily="49" charset="0"/>
              </a:rPr>
              <a:t>(sigma2); </a:t>
            </a:r>
            <a:endParaRPr lang="en-US" b="1" dirty="0">
              <a:latin typeface="Courier New" pitchFamily="49" charset="0"/>
              <a:cs typeface="Courier New" pitchFamily="49" charset="0"/>
            </a:endParaRPr>
          </a:p>
        </p:txBody>
      </p:sp>
      <p:sp>
        <p:nvSpPr>
          <p:cNvPr id="4" name="Rectangle 3"/>
          <p:cNvSpPr/>
          <p:nvPr/>
        </p:nvSpPr>
        <p:spPr>
          <a:xfrm>
            <a:off x="457200" y="1219200"/>
            <a:ext cx="3853940" cy="584775"/>
          </a:xfrm>
          <a:prstGeom prst="rect">
            <a:avLst/>
          </a:prstGeom>
        </p:spPr>
        <p:txBody>
          <a:bodyPr wrap="none">
            <a:spAutoFit/>
          </a:bodyPr>
          <a:lstStyle/>
          <a:p>
            <a:r>
              <a:rPr lang="en-US" sz="3200" dirty="0" smtClean="0">
                <a:latin typeface="Times New Roman" pitchFamily="18" charset="0"/>
                <a:ea typeface="Cambria Math" pitchFamily="18" charset="0"/>
                <a:cs typeface="Times New Roman" pitchFamily="18" charset="0"/>
              </a:rPr>
              <a:t>from tabulated </a:t>
            </a:r>
            <a:r>
              <a:rPr lang="en-US" sz="3200" dirty="0" err="1" smtClean="0">
                <a:latin typeface="Times New Roman" pitchFamily="18" charset="0"/>
                <a:ea typeface="Cambria Math" pitchFamily="18" charset="0"/>
                <a:cs typeface="Times New Roman" pitchFamily="18" charset="0"/>
              </a:rPr>
              <a:t>p.d.f</a:t>
            </a:r>
            <a:r>
              <a:rPr lang="en-US" sz="3200" dirty="0" smtClean="0">
                <a:latin typeface="Times New Roman" pitchFamily="18" charset="0"/>
                <a:ea typeface="Cambria Math" pitchFamily="18" charset="0"/>
                <a:cs typeface="Times New Roman" pitchFamily="18" charset="0"/>
              </a:rPr>
              <a:t>. p</a:t>
            </a:r>
            <a:endParaRPr lang="en-US" sz="3200" dirty="0"/>
          </a:p>
        </p:txBody>
      </p:sp>
      <p:sp>
        <p:nvSpPr>
          <p:cNvPr id="6" name="Rectangle 5"/>
          <p:cNvSpPr/>
          <p:nvPr/>
        </p:nvSpPr>
        <p:spPr>
          <a:xfrm>
            <a:off x="457200" y="4495800"/>
            <a:ext cx="5368777" cy="1077218"/>
          </a:xfrm>
          <a:prstGeom prst="rect">
            <a:avLst/>
          </a:prstGeom>
        </p:spPr>
        <p:txBody>
          <a:bodyPr wrap="square">
            <a:spAutoFit/>
          </a:bodyPr>
          <a:lstStyle/>
          <a:p>
            <a:r>
              <a:rPr lang="en-US" sz="3200" dirty="0" smtClean="0">
                <a:latin typeface="Times New Roman" pitchFamily="18" charset="0"/>
                <a:ea typeface="Cambria Math" pitchFamily="18" charset="0"/>
                <a:cs typeface="Times New Roman" pitchFamily="18" charset="0"/>
              </a:rPr>
              <a:t>from realizations of data</a:t>
            </a:r>
            <a:endParaRPr lang="en-US" sz="3200" b="1" dirty="0" smtClean="0">
              <a:latin typeface="Courier New" pitchFamily="49" charset="0"/>
              <a:ea typeface="Cambria Math" pitchFamily="18" charset="0"/>
              <a:cs typeface="Courier New" pitchFamily="49" charset="0"/>
            </a:endParaRPr>
          </a:p>
          <a:p>
            <a:endParaRPr lang="en-US" sz="3200" dirty="0"/>
          </a:p>
        </p:txBody>
      </p:sp>
      <p:sp>
        <p:nvSpPr>
          <p:cNvPr id="7" name="Rectangle 6"/>
          <p:cNvSpPr/>
          <p:nvPr/>
        </p:nvSpPr>
        <p:spPr>
          <a:xfrm>
            <a:off x="735183" y="5257800"/>
            <a:ext cx="5368777" cy="1569660"/>
          </a:xfrm>
          <a:prstGeom prst="rect">
            <a:avLst/>
          </a:prstGeom>
        </p:spPr>
        <p:txBody>
          <a:bodyPr wrap="square">
            <a:spAutoFit/>
          </a:bodyPr>
          <a:lstStyle/>
          <a:p>
            <a:pPr>
              <a:buNone/>
            </a:pPr>
            <a:r>
              <a:rPr lang="en-US" sz="3200" b="1" dirty="0" err="1" smtClean="0">
                <a:latin typeface="Courier New" pitchFamily="49" charset="0"/>
                <a:cs typeface="Courier New" pitchFamily="49" charset="0"/>
              </a:rPr>
              <a:t>dbar</a:t>
            </a:r>
            <a:r>
              <a:rPr lang="en-US" sz="3200" b="1" dirty="0" smtClean="0">
                <a:latin typeface="Courier New" pitchFamily="49" charset="0"/>
                <a:cs typeface="Courier New" pitchFamily="49" charset="0"/>
              </a:rPr>
              <a:t> = mean(</a:t>
            </a:r>
            <a:r>
              <a:rPr lang="en-US" sz="3200" b="1" dirty="0" err="1" smtClean="0">
                <a:latin typeface="Courier New" pitchFamily="49" charset="0"/>
                <a:cs typeface="Courier New" pitchFamily="49" charset="0"/>
              </a:rPr>
              <a:t>dr</a:t>
            </a:r>
            <a:r>
              <a:rPr lang="en-US" sz="3200" b="1" dirty="0" smtClean="0">
                <a:latin typeface="Courier New" pitchFamily="49" charset="0"/>
                <a:cs typeface="Courier New" pitchFamily="49" charset="0"/>
              </a:rPr>
              <a:t>);</a:t>
            </a:r>
          </a:p>
          <a:p>
            <a:pPr>
              <a:buNone/>
            </a:pPr>
            <a:r>
              <a:rPr lang="en-US" sz="3200" b="1" dirty="0" smtClean="0">
                <a:latin typeface="Courier New" pitchFamily="49" charset="0"/>
                <a:cs typeface="Courier New" pitchFamily="49" charset="0"/>
              </a:rPr>
              <a:t>sigma = std(</a:t>
            </a:r>
            <a:r>
              <a:rPr lang="en-US" sz="3200" b="1" dirty="0" err="1" smtClean="0">
                <a:latin typeface="Courier New" pitchFamily="49" charset="0"/>
                <a:cs typeface="Courier New" pitchFamily="49" charset="0"/>
              </a:rPr>
              <a:t>dr</a:t>
            </a:r>
            <a:r>
              <a:rPr lang="en-US" sz="3200" b="1" dirty="0" smtClean="0">
                <a:latin typeface="Courier New" pitchFamily="49" charset="0"/>
                <a:cs typeface="Courier New" pitchFamily="49" charset="0"/>
              </a:rPr>
              <a:t>);</a:t>
            </a:r>
          </a:p>
          <a:p>
            <a:pPr>
              <a:buNone/>
            </a:pPr>
            <a:r>
              <a:rPr lang="en-US" sz="3200" b="1" dirty="0" smtClean="0">
                <a:latin typeface="Courier New" pitchFamily="49" charset="0"/>
                <a:cs typeface="Courier New" pitchFamily="49" charset="0"/>
              </a:rPr>
              <a:t>sigma2 = sigma^2;</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8"/>
            <a:ext cx="8229600" cy="1143000"/>
          </a:xfrm>
        </p:spPr>
        <p:txBody>
          <a:bodyPr>
            <a:normAutofit fontScale="90000"/>
          </a:bodyPr>
          <a:lstStyle/>
          <a:p>
            <a:r>
              <a:rPr lang="en-US" dirty="0" smtClean="0">
                <a:latin typeface="Times New Roman" pitchFamily="18" charset="0"/>
                <a:cs typeface="Times New Roman" pitchFamily="18" charset="0"/>
              </a:rPr>
              <a:t>two important probability density functions:</a:t>
            </a:r>
            <a:endParaRPr lang="en-US" dirty="0">
              <a:latin typeface="Times New Roman" pitchFamily="18" charset="0"/>
              <a:cs typeface="Times New Roman" pitchFamily="18" charset="0"/>
            </a:endParaRPr>
          </a:p>
        </p:txBody>
      </p:sp>
      <p:sp>
        <p:nvSpPr>
          <p:cNvPr id="4" name="Title 1"/>
          <p:cNvSpPr txBox="1">
            <a:spLocks/>
          </p:cNvSpPr>
          <p:nvPr/>
        </p:nvSpPr>
        <p:spPr bwMode="auto">
          <a:xfrm>
            <a:off x="609600" y="38862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uniform</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kern="0" dirty="0" smtClean="0">
              <a:solidFill>
                <a:schemeClr val="tx2"/>
              </a:solidFill>
              <a:latin typeface="Times New Roman" pitchFamily="18" charset="0"/>
              <a:ea typeface="+mj-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Gaussian (or Normal)</a:t>
            </a:r>
            <a:endParaRPr kumimoji="0" lang="en-US" sz="44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143000"/>
          </a:xfrm>
        </p:spPr>
        <p:txBody>
          <a:bodyPr/>
          <a:lstStyle/>
          <a:p>
            <a:r>
              <a:rPr lang="en-US" dirty="0" smtClean="0">
                <a:latin typeface="Times New Roman" pitchFamily="18" charset="0"/>
                <a:cs typeface="Times New Roman" pitchFamily="18" charset="0"/>
              </a:rPr>
              <a:t>uniform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Freeform 5"/>
          <p:cNvSpPr/>
          <p:nvPr/>
        </p:nvSpPr>
        <p:spPr>
          <a:xfrm>
            <a:off x="2286000" y="1981200"/>
            <a:ext cx="4572000" cy="1828800"/>
          </a:xfrm>
          <a:custGeom>
            <a:avLst/>
            <a:gdLst>
              <a:gd name="connsiteX0" fmla="*/ 0 w 4572000"/>
              <a:gd name="connsiteY0" fmla="*/ 0 h 1828800"/>
              <a:gd name="connsiteX1" fmla="*/ 0 w 4572000"/>
              <a:gd name="connsiteY1" fmla="*/ 0 h 1828800"/>
              <a:gd name="connsiteX2" fmla="*/ 0 w 4572000"/>
              <a:gd name="connsiteY2" fmla="*/ 1828800 h 1828800"/>
              <a:gd name="connsiteX3" fmla="*/ 4572000 w 45720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4572000" h="1828800">
                <a:moveTo>
                  <a:pt x="0" y="0"/>
                </a:moveTo>
                <a:lnTo>
                  <a:pt x="0" y="0"/>
                </a:lnTo>
                <a:lnTo>
                  <a:pt x="0" y="1828800"/>
                </a:lnTo>
                <a:lnTo>
                  <a:pt x="4572000" y="182880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5400000">
            <a:off x="2933700" y="39243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829300" y="39243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bwMode="auto">
          <a:xfrm>
            <a:off x="6568432" y="3186332"/>
            <a:ext cx="990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1" u="none" strike="noStrike" kern="0" cap="none" spc="0" normalizeH="0" baseline="0" noProof="0" dirty="0" smtClean="0">
                <a:ln>
                  <a:noFill/>
                </a:ln>
                <a:effectLst/>
                <a:uLnTx/>
                <a:uFillTx/>
                <a:latin typeface="Cambria Math" pitchFamily="18" charset="0"/>
                <a:ea typeface="Cambria Math" pitchFamily="18" charset="0"/>
                <a:cs typeface="Times New Roman" pitchFamily="18" charset="0"/>
              </a:rPr>
              <a:t>d</a:t>
            </a:r>
            <a:endParaRPr kumimoji="0" lang="en-US" sz="2800" b="0" i="1" u="none" strike="noStrike" kern="0" cap="none" spc="0" normalizeH="0" baseline="0" noProof="0" dirty="0">
              <a:ln>
                <a:noFill/>
              </a:ln>
              <a:effectLst/>
              <a:uLnTx/>
              <a:uFillTx/>
              <a:latin typeface="Cambria Math" pitchFamily="18" charset="0"/>
              <a:ea typeface="Cambria Math" pitchFamily="18" charset="0"/>
              <a:cs typeface="Times New Roman" pitchFamily="18" charset="0"/>
            </a:endParaRPr>
          </a:p>
        </p:txBody>
      </p:sp>
      <p:sp>
        <p:nvSpPr>
          <p:cNvPr id="11" name="Title 1"/>
          <p:cNvSpPr txBox="1">
            <a:spLocks/>
          </p:cNvSpPr>
          <p:nvPr/>
        </p:nvSpPr>
        <p:spPr bwMode="auto">
          <a:xfrm>
            <a:off x="2514600" y="3657600"/>
            <a:ext cx="990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1" u="none" strike="noStrike" kern="0" cap="none" spc="0" normalizeH="0" baseline="0" noProof="0" dirty="0" err="1" smtClean="0">
                <a:ln>
                  <a:noFill/>
                </a:ln>
                <a:effectLst/>
                <a:uLnTx/>
                <a:uFillTx/>
                <a:latin typeface="Cambria Math" pitchFamily="18" charset="0"/>
                <a:ea typeface="Cambria Math" pitchFamily="18" charset="0"/>
                <a:cs typeface="Times New Roman" pitchFamily="18" charset="0"/>
              </a:rPr>
              <a:t>d</a:t>
            </a:r>
            <a:r>
              <a:rPr kumimoji="0" lang="en-US" sz="2800" b="0" i="1" u="none" strike="noStrike" kern="0" cap="none" spc="0" normalizeH="0" baseline="-25000" noProof="0" dirty="0" err="1" smtClean="0">
                <a:ln>
                  <a:noFill/>
                </a:ln>
                <a:effectLst/>
                <a:uLnTx/>
                <a:uFillTx/>
                <a:latin typeface="Cambria Math" pitchFamily="18" charset="0"/>
                <a:ea typeface="Cambria Math" pitchFamily="18" charset="0"/>
                <a:cs typeface="Times New Roman" pitchFamily="18" charset="0"/>
              </a:rPr>
              <a:t>min</a:t>
            </a:r>
            <a:endParaRPr kumimoji="0" lang="en-US" sz="2800" b="0" i="1" u="none" strike="noStrike" kern="0" cap="none" spc="0" normalizeH="0" baseline="-25000" noProof="0" dirty="0">
              <a:ln>
                <a:noFill/>
              </a:ln>
              <a:effectLst/>
              <a:uLnTx/>
              <a:uFillTx/>
              <a:latin typeface="Cambria Math" pitchFamily="18" charset="0"/>
              <a:ea typeface="Cambria Math" pitchFamily="18" charset="0"/>
              <a:cs typeface="Times New Roman" pitchFamily="18" charset="0"/>
            </a:endParaRPr>
          </a:p>
        </p:txBody>
      </p:sp>
      <p:sp>
        <p:nvSpPr>
          <p:cNvPr id="12" name="Title 1"/>
          <p:cNvSpPr txBox="1">
            <a:spLocks/>
          </p:cNvSpPr>
          <p:nvPr/>
        </p:nvSpPr>
        <p:spPr bwMode="auto">
          <a:xfrm>
            <a:off x="5570808" y="3657600"/>
            <a:ext cx="990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1" u="none" strike="noStrike" kern="0" cap="none" spc="0" normalizeH="0" baseline="0" noProof="0" dirty="0" err="1" smtClean="0">
                <a:ln>
                  <a:noFill/>
                </a:ln>
                <a:effectLst/>
                <a:uLnTx/>
                <a:uFillTx/>
                <a:latin typeface="Cambria Math" pitchFamily="18" charset="0"/>
                <a:ea typeface="Cambria Math" pitchFamily="18" charset="0"/>
                <a:cs typeface="Times New Roman" pitchFamily="18" charset="0"/>
              </a:rPr>
              <a:t>d</a:t>
            </a:r>
            <a:r>
              <a:rPr kumimoji="0" lang="en-US" sz="2800" b="0" i="1" u="none" strike="noStrike" kern="0" cap="none" spc="0" normalizeH="0" baseline="-25000" noProof="0" dirty="0" err="1" smtClean="0">
                <a:ln>
                  <a:noFill/>
                </a:ln>
                <a:effectLst/>
                <a:uLnTx/>
                <a:uFillTx/>
                <a:latin typeface="Cambria Math" pitchFamily="18" charset="0"/>
                <a:ea typeface="Cambria Math" pitchFamily="18" charset="0"/>
                <a:cs typeface="Times New Roman" pitchFamily="18" charset="0"/>
              </a:rPr>
              <a:t>max</a:t>
            </a:r>
            <a:endParaRPr kumimoji="0" lang="en-US" sz="2800" b="0" i="1" u="none" strike="noStrike" kern="0" cap="none" spc="0" normalizeH="0" baseline="-25000" noProof="0" dirty="0">
              <a:ln>
                <a:noFill/>
              </a:ln>
              <a:effectLst/>
              <a:uLnTx/>
              <a:uFillTx/>
              <a:latin typeface="Cambria Math" pitchFamily="18" charset="0"/>
              <a:ea typeface="Cambria Math" pitchFamily="18" charset="0"/>
              <a:cs typeface="Times New Roman" pitchFamily="18" charset="0"/>
            </a:endParaRPr>
          </a:p>
        </p:txBody>
      </p:sp>
      <p:sp>
        <p:nvSpPr>
          <p:cNvPr id="13" name="Title 1"/>
          <p:cNvSpPr txBox="1">
            <a:spLocks/>
          </p:cNvSpPr>
          <p:nvPr/>
        </p:nvSpPr>
        <p:spPr bwMode="auto">
          <a:xfrm>
            <a:off x="1295400" y="1295400"/>
            <a:ext cx="1143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1" u="none" strike="noStrike" kern="0" cap="none" spc="0" normalizeH="0" baseline="0" noProof="0" dirty="0" smtClean="0">
                <a:ln>
                  <a:noFill/>
                </a:ln>
                <a:effectLst/>
                <a:uLnTx/>
                <a:uFillTx/>
                <a:latin typeface="Cambria Math" pitchFamily="18" charset="0"/>
                <a:ea typeface="Cambria Math" pitchFamily="18" charset="0"/>
                <a:cs typeface="Times New Roman" pitchFamily="18" charset="0"/>
              </a:rPr>
              <a:t>p(d)</a:t>
            </a:r>
            <a:endParaRPr kumimoji="0" lang="en-US" sz="2800" b="0" i="1" u="none" strike="noStrike" kern="0" cap="none" spc="0" normalizeH="0" baseline="0" noProof="0" dirty="0">
              <a:ln>
                <a:noFill/>
              </a:ln>
              <a:effectLst/>
              <a:uLnTx/>
              <a:uFillTx/>
              <a:latin typeface="Cambria Math" pitchFamily="18" charset="0"/>
              <a:ea typeface="Cambria Math" pitchFamily="18" charset="0"/>
              <a:cs typeface="Times New Roman" pitchFamily="18" charset="0"/>
            </a:endParaRPr>
          </a:p>
        </p:txBody>
      </p:sp>
      <p:sp>
        <p:nvSpPr>
          <p:cNvPr id="14" name="Rectangle 13"/>
          <p:cNvSpPr/>
          <p:nvPr/>
        </p:nvSpPr>
        <p:spPr>
          <a:xfrm>
            <a:off x="3062068" y="2895600"/>
            <a:ext cx="2895600" cy="914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2133600" y="289560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bwMode="auto">
          <a:xfrm>
            <a:off x="0" y="2362200"/>
            <a:ext cx="274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r>
              <a:rPr kumimoji="0" lang="en-US" b="0" i="1" u="none" strike="noStrike" kern="0" cap="none" spc="0" normalizeH="0" baseline="0" noProof="0" dirty="0" smtClean="0">
                <a:ln>
                  <a:noFill/>
                </a:ln>
                <a:effectLst/>
                <a:uLnTx/>
                <a:uFillTx/>
                <a:latin typeface="Cambria Math" pitchFamily="18" charset="0"/>
                <a:ea typeface="Cambria Math" pitchFamily="18" charset="0"/>
                <a:cs typeface="Times New Roman" pitchFamily="18" charset="0"/>
              </a:rPr>
              <a:t>1/(d</a:t>
            </a:r>
            <a:r>
              <a:rPr lang="en-US" i="1" kern="0" baseline="-25000" dirty="0" smtClean="0">
                <a:latin typeface="Cambria Math" pitchFamily="18" charset="0"/>
                <a:ea typeface="Cambria Math" pitchFamily="18" charset="0"/>
                <a:cs typeface="Times New Roman" pitchFamily="18" charset="0"/>
              </a:rPr>
              <a:t>max</a:t>
            </a:r>
            <a:r>
              <a:rPr kumimoji="0" lang="en-US" b="0" i="1" u="none" strike="noStrike" kern="0" cap="none" spc="0" normalizeH="0" baseline="-25000" noProof="0" dirty="0" smtClean="0">
                <a:ln>
                  <a:noFill/>
                </a:ln>
                <a:effectLst/>
                <a:uLnTx/>
                <a:uFillTx/>
                <a:latin typeface="Cambria Math" pitchFamily="18" charset="0"/>
                <a:ea typeface="Cambria Math" pitchFamily="18" charset="0"/>
                <a:cs typeface="Times New Roman" pitchFamily="18" charset="0"/>
              </a:rPr>
              <a:t>-</a:t>
            </a:r>
            <a:r>
              <a:rPr lang="en-US" i="1" kern="0" dirty="0" smtClean="0">
                <a:latin typeface="Cambria Math" pitchFamily="18" charset="0"/>
                <a:ea typeface="Cambria Math" pitchFamily="18" charset="0"/>
                <a:cs typeface="Times New Roman" pitchFamily="18" charset="0"/>
              </a:rPr>
              <a:t> </a:t>
            </a:r>
            <a:r>
              <a:rPr lang="en-US" i="1" kern="0" dirty="0" err="1" smtClean="0">
                <a:latin typeface="Cambria Math" pitchFamily="18" charset="0"/>
                <a:ea typeface="Cambria Math" pitchFamily="18" charset="0"/>
                <a:cs typeface="Times New Roman" pitchFamily="18" charset="0"/>
              </a:rPr>
              <a:t>d</a:t>
            </a:r>
            <a:r>
              <a:rPr lang="en-US" i="1" kern="0" baseline="-25000" dirty="0" err="1" smtClean="0">
                <a:latin typeface="Cambria Math" pitchFamily="18" charset="0"/>
                <a:ea typeface="Cambria Math" pitchFamily="18" charset="0"/>
                <a:cs typeface="Times New Roman" pitchFamily="18" charset="0"/>
              </a:rPr>
              <a:t>min</a:t>
            </a:r>
            <a:r>
              <a:rPr lang="en-US" i="1" kern="0" dirty="0" smtClean="0">
                <a:latin typeface="Cambria Math" pitchFamily="18" charset="0"/>
                <a:ea typeface="Cambria Math" pitchFamily="18" charset="0"/>
                <a:cs typeface="Times New Roman" pitchFamily="18" charset="0"/>
              </a:rPr>
              <a:t>)</a:t>
            </a:r>
            <a:endParaRPr kumimoji="0" lang="en-US" b="0" i="1" u="none" strike="noStrike" kern="0" cap="none" spc="0" normalizeH="0" noProof="0" dirty="0">
              <a:ln>
                <a:noFill/>
              </a:ln>
              <a:effectLst/>
              <a:uLnTx/>
              <a:uFillTx/>
              <a:latin typeface="Cambria Math" pitchFamily="18" charset="0"/>
              <a:ea typeface="Cambria Math" pitchFamily="18" charset="0"/>
              <a:cs typeface="Times New Roman" pitchFamily="18" charset="0"/>
            </a:endParaRPr>
          </a:p>
        </p:txBody>
      </p:sp>
      <p:sp>
        <p:nvSpPr>
          <p:cNvPr id="18" name="Title 1"/>
          <p:cNvSpPr txBox="1">
            <a:spLocks/>
          </p:cNvSpPr>
          <p:nvPr/>
        </p:nvSpPr>
        <p:spPr bwMode="auto">
          <a:xfrm>
            <a:off x="381000" y="51054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probability is</a:t>
            </a:r>
            <a:r>
              <a:rPr kumimoji="0" lang="en-US" sz="4400" b="0" i="0" u="none" strike="noStrike" kern="0" cap="none" spc="0" normalizeH="0" noProof="0" dirty="0" smtClean="0">
                <a:ln>
                  <a:noFill/>
                </a:ln>
                <a:effectLst/>
                <a:uLnTx/>
                <a:uFillTx/>
                <a:latin typeface="Times New Roman" pitchFamily="18" charset="0"/>
                <a:ea typeface="+mj-ea"/>
                <a:cs typeface="Times New Roman" pitchFamily="18" charset="0"/>
              </a:rPr>
              <a:t> the same everywhere in the range of possible values</a:t>
            </a:r>
            <a:endParaRPr kumimoji="0" lang="en-US" sz="44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sp>
        <p:nvSpPr>
          <p:cNvPr id="19" name="Title 1"/>
          <p:cNvSpPr txBox="1">
            <a:spLocks/>
          </p:cNvSpPr>
          <p:nvPr/>
        </p:nvSpPr>
        <p:spPr bwMode="auto">
          <a:xfrm>
            <a:off x="5048248" y="1909760"/>
            <a:ext cx="3657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Times New Roman" pitchFamily="18" charset="0"/>
                <a:ea typeface="+mj-ea"/>
                <a:cs typeface="Times New Roman" pitchFamily="18" charset="0"/>
              </a:rPr>
              <a:t>box-shaped function</a:t>
            </a:r>
            <a:endParaRPr kumimoji="0" lang="en-US" sz="2400" b="0" i="0" u="none" strike="noStrike" kern="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20" name="Freeform 19"/>
          <p:cNvSpPr/>
          <p:nvPr/>
        </p:nvSpPr>
        <p:spPr>
          <a:xfrm rot="20384753">
            <a:off x="4953000" y="2514600"/>
            <a:ext cx="571500" cy="247650"/>
          </a:xfrm>
          <a:custGeom>
            <a:avLst/>
            <a:gdLst>
              <a:gd name="connsiteX0" fmla="*/ 0 w 571500"/>
              <a:gd name="connsiteY0" fmla="*/ 119062 h 247650"/>
              <a:gd name="connsiteX1" fmla="*/ 271463 w 571500"/>
              <a:gd name="connsiteY1" fmla="*/ 19050 h 247650"/>
              <a:gd name="connsiteX2" fmla="*/ 342900 w 571500"/>
              <a:gd name="connsiteY2" fmla="*/ 233362 h 247650"/>
              <a:gd name="connsiteX3" fmla="*/ 571500 w 571500"/>
              <a:gd name="connsiteY3" fmla="*/ 104775 h 247650"/>
            </a:gdLst>
            <a:ahLst/>
            <a:cxnLst>
              <a:cxn ang="0">
                <a:pos x="connsiteX0" y="connsiteY0"/>
              </a:cxn>
              <a:cxn ang="0">
                <a:pos x="connsiteX1" y="connsiteY1"/>
              </a:cxn>
              <a:cxn ang="0">
                <a:pos x="connsiteX2" y="connsiteY2"/>
              </a:cxn>
              <a:cxn ang="0">
                <a:pos x="connsiteX3" y="connsiteY3"/>
              </a:cxn>
            </a:cxnLst>
            <a:rect l="l" t="t" r="r" b="b"/>
            <a:pathLst>
              <a:path w="571500" h="247650">
                <a:moveTo>
                  <a:pt x="0" y="119062"/>
                </a:moveTo>
                <a:cubicBezTo>
                  <a:pt x="107156" y="59531"/>
                  <a:pt x="214313" y="0"/>
                  <a:pt x="271463" y="19050"/>
                </a:cubicBezTo>
                <a:cubicBezTo>
                  <a:pt x="328613" y="38100"/>
                  <a:pt x="292894" y="219075"/>
                  <a:pt x="342900" y="233362"/>
                </a:cubicBezTo>
                <a:cubicBezTo>
                  <a:pt x="392906" y="247650"/>
                  <a:pt x="482203" y="176212"/>
                  <a:pt x="571500" y="104775"/>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2057400"/>
            <a:ext cx="9144000" cy="3124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review random variables and their probability density functions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introduce correlation and the multivariate Gaussian distribution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relate error propagation to functions of random variables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Title 1"/>
          <p:cNvSpPr txBox="1">
            <a:spLocks/>
          </p:cNvSpPr>
          <p:nvPr/>
        </p:nvSpPr>
        <p:spPr bwMode="auto">
          <a:xfrm>
            <a:off x="533400" y="54102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kern="0" dirty="0" smtClean="0">
                <a:latin typeface="Times New Roman" pitchFamily="18" charset="0"/>
                <a:ea typeface="+mj-ea"/>
                <a:cs typeface="Times New Roman" pitchFamily="18" charset="0"/>
              </a:rPr>
              <a:t>Large probability near the mean, </a:t>
            </a:r>
            <a:r>
              <a:rPr lang="en-US" sz="4400" i="1" kern="0" dirty="0" smtClean="0">
                <a:latin typeface="Cambria Math" pitchFamily="18" charset="0"/>
                <a:ea typeface="Cambria Math" pitchFamily="18" charset="0"/>
                <a:cs typeface="Times New Roman" pitchFamily="18" charset="0"/>
              </a:rPr>
              <a:t>d</a:t>
            </a:r>
            <a:r>
              <a:rPr lang="en-US" sz="4400" kern="0" dirty="0" smtClean="0">
                <a:latin typeface="Times New Roman" pitchFamily="18" charset="0"/>
                <a:ea typeface="+mj-ea"/>
                <a:cs typeface="Times New Roman" pitchFamily="18" charset="0"/>
              </a:rPr>
              <a:t>.  Variance is </a:t>
            </a:r>
            <a:r>
              <a:rPr lang="el-GR" sz="4400" kern="0" dirty="0" smtClean="0">
                <a:latin typeface="Cambria Math"/>
                <a:ea typeface="Cambria Math"/>
                <a:cs typeface="Times New Roman" pitchFamily="18" charset="0"/>
              </a:rPr>
              <a:t>σ</a:t>
            </a:r>
            <a:r>
              <a:rPr lang="en-US" sz="4400" kern="0" baseline="30000" dirty="0" smtClean="0">
                <a:latin typeface="Times New Roman" pitchFamily="18" charset="0"/>
                <a:ea typeface="+mj-ea"/>
                <a:cs typeface="Times New Roman" pitchFamily="18" charset="0"/>
              </a:rPr>
              <a:t>2</a:t>
            </a:r>
            <a:r>
              <a:rPr lang="en-US" sz="4400" kern="0" dirty="0" smtClean="0">
                <a:latin typeface="Times New Roman" pitchFamily="18" charset="0"/>
                <a:ea typeface="+mj-ea"/>
                <a:cs typeface="Times New Roman" pitchFamily="18" charset="0"/>
              </a:rPr>
              <a:t>.</a:t>
            </a:r>
            <a:endParaRPr kumimoji="0" lang="en-US" sz="44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cxnSp>
        <p:nvCxnSpPr>
          <p:cNvPr id="19" name="Straight Connector 18"/>
          <p:cNvCxnSpPr/>
          <p:nvPr/>
        </p:nvCxnSpPr>
        <p:spPr>
          <a:xfrm>
            <a:off x="8305800" y="5382064"/>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3" cstate="print"/>
          <a:srcRect r="44286"/>
          <a:stretch>
            <a:fillRect/>
          </a:stretch>
        </p:blipFill>
        <p:spPr bwMode="auto">
          <a:xfrm>
            <a:off x="2438400" y="2819400"/>
            <a:ext cx="3733800" cy="1902802"/>
          </a:xfrm>
          <a:prstGeom prst="rect">
            <a:avLst/>
          </a:prstGeom>
          <a:noFill/>
          <a:ln w="9525">
            <a:noFill/>
            <a:miter lim="800000"/>
            <a:headEnd/>
            <a:tailEnd/>
          </a:ln>
          <a:effectLst/>
        </p:spPr>
      </p:pic>
      <p:cxnSp>
        <p:nvCxnSpPr>
          <p:cNvPr id="28" name="Straight Connector 27"/>
          <p:cNvCxnSpPr/>
          <p:nvPr/>
        </p:nvCxnSpPr>
        <p:spPr>
          <a:xfrm rot="5400000">
            <a:off x="4447735" y="4670474"/>
            <a:ext cx="304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bwMode="auto">
          <a:xfrm>
            <a:off x="3886200" y="4724400"/>
            <a:ext cx="12954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smtClean="0">
                <a:latin typeface="Cambria Math" pitchFamily="18" charset="0"/>
                <a:ea typeface="Cambria Math" pitchFamily="18" charset="0"/>
                <a:cs typeface="Times New Roman" pitchFamily="18" charset="0"/>
              </a:rPr>
              <a:t>d</a:t>
            </a:r>
            <a:endParaRPr kumimoji="0" lang="en-US" sz="28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cxnSp>
        <p:nvCxnSpPr>
          <p:cNvPr id="30" name="Straight Connector 29"/>
          <p:cNvCxnSpPr/>
          <p:nvPr/>
        </p:nvCxnSpPr>
        <p:spPr>
          <a:xfrm>
            <a:off x="4489940" y="4876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43400" y="3886200"/>
            <a:ext cx="53340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itle 1"/>
          <p:cNvSpPr txBox="1">
            <a:spLocks/>
          </p:cNvSpPr>
          <p:nvPr/>
        </p:nvSpPr>
        <p:spPr bwMode="auto">
          <a:xfrm>
            <a:off x="3940124" y="3733800"/>
            <a:ext cx="12954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i="1" kern="0" dirty="0" smtClean="0">
                <a:latin typeface="Cambria Math" pitchFamily="18" charset="0"/>
                <a:ea typeface="Cambria Math" pitchFamily="18" charset="0"/>
                <a:cs typeface="Times New Roman" pitchFamily="18" charset="0"/>
              </a:rPr>
              <a:t>2</a:t>
            </a:r>
            <a:r>
              <a:rPr lang="el-GR" sz="2800" i="1" kern="0" dirty="0" smtClean="0">
                <a:latin typeface="Cambria Math"/>
                <a:ea typeface="Cambria Math"/>
                <a:cs typeface="Times New Roman" pitchFamily="18" charset="0"/>
              </a:rPr>
              <a:t>σ</a:t>
            </a:r>
            <a:endParaRPr kumimoji="0" lang="en-US" sz="28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sp>
        <p:nvSpPr>
          <p:cNvPr id="34" name="Title 1"/>
          <p:cNvSpPr txBox="1">
            <a:spLocks/>
          </p:cNvSpPr>
          <p:nvPr/>
        </p:nvSpPr>
        <p:spPr bwMode="auto">
          <a:xfrm>
            <a:off x="5334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Gaussian (or “Normal”) </a:t>
            </a:r>
            <a:r>
              <a:rPr kumimoji="0" lang="en-US" sz="4400" b="0" i="0" u="none" strike="noStrike" kern="0" cap="none" spc="0" normalizeH="0" baseline="0" noProof="0" dirty="0" err="1" smtClean="0">
                <a:ln>
                  <a:noFill/>
                </a:ln>
                <a:effectLst/>
                <a:uLnTx/>
                <a:uFillTx/>
                <a:latin typeface="Times New Roman" pitchFamily="18" charset="0"/>
                <a:ea typeface="+mj-ea"/>
                <a:cs typeface="Times New Roman" pitchFamily="18" charset="0"/>
              </a:rPr>
              <a:t>p.d.f</a:t>
            </a: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a:t>
            </a:r>
            <a:endParaRPr kumimoji="0" lang="en-US" sz="4400" b="0" i="0" u="none" strike="noStrike" kern="0" cap="none" spc="0" normalizeH="0" baseline="0" noProof="0" dirty="0">
              <a:ln>
                <a:noFill/>
              </a:ln>
              <a:effectLst/>
              <a:uLnTx/>
              <a:uFillTx/>
              <a:latin typeface="Times New Roman" pitchFamily="18" charset="0"/>
              <a:ea typeface="+mj-ea"/>
              <a:cs typeface="Times New Roman" pitchFamily="18" charset="0"/>
            </a:endParaRPr>
          </a:p>
        </p:txBody>
      </p:sp>
      <p:sp>
        <p:nvSpPr>
          <p:cNvPr id="2" name="Title 1"/>
          <p:cNvSpPr>
            <a:spLocks noGrp="1"/>
          </p:cNvSpPr>
          <p:nvPr>
            <p:ph type="title"/>
          </p:nvPr>
        </p:nvSpPr>
        <p:spPr>
          <a:xfrm>
            <a:off x="5105400" y="3028952"/>
            <a:ext cx="3657600" cy="1143000"/>
          </a:xfrm>
        </p:spPr>
        <p:txBody>
          <a:bodyPr/>
          <a:lstStyle/>
          <a:p>
            <a:r>
              <a:rPr lang="en-US" sz="2400" dirty="0" smtClean="0">
                <a:solidFill>
                  <a:srgbClr val="FF0000"/>
                </a:solidFill>
                <a:latin typeface="Times New Roman" pitchFamily="18" charset="0"/>
                <a:cs typeface="Times New Roman" pitchFamily="18" charset="0"/>
              </a:rPr>
              <a:t>bell-shaped function</a:t>
            </a:r>
            <a:endParaRPr lang="en-US" sz="2400" dirty="0">
              <a:solidFill>
                <a:srgbClr val="FF0000"/>
              </a:solidFill>
              <a:latin typeface="Times New Roman" pitchFamily="18" charset="0"/>
              <a:cs typeface="Times New Roman" pitchFamily="18" charset="0"/>
            </a:endParaRPr>
          </a:p>
        </p:txBody>
      </p:sp>
      <p:sp>
        <p:nvSpPr>
          <p:cNvPr id="35" name="Freeform 34"/>
          <p:cNvSpPr/>
          <p:nvPr/>
        </p:nvSpPr>
        <p:spPr>
          <a:xfrm>
            <a:off x="5057775" y="3481388"/>
            <a:ext cx="571500" cy="247650"/>
          </a:xfrm>
          <a:custGeom>
            <a:avLst/>
            <a:gdLst>
              <a:gd name="connsiteX0" fmla="*/ 0 w 571500"/>
              <a:gd name="connsiteY0" fmla="*/ 119062 h 247650"/>
              <a:gd name="connsiteX1" fmla="*/ 271463 w 571500"/>
              <a:gd name="connsiteY1" fmla="*/ 19050 h 247650"/>
              <a:gd name="connsiteX2" fmla="*/ 342900 w 571500"/>
              <a:gd name="connsiteY2" fmla="*/ 233362 h 247650"/>
              <a:gd name="connsiteX3" fmla="*/ 571500 w 571500"/>
              <a:gd name="connsiteY3" fmla="*/ 104775 h 247650"/>
            </a:gdLst>
            <a:ahLst/>
            <a:cxnLst>
              <a:cxn ang="0">
                <a:pos x="connsiteX0" y="connsiteY0"/>
              </a:cxn>
              <a:cxn ang="0">
                <a:pos x="connsiteX1" y="connsiteY1"/>
              </a:cxn>
              <a:cxn ang="0">
                <a:pos x="connsiteX2" y="connsiteY2"/>
              </a:cxn>
              <a:cxn ang="0">
                <a:pos x="connsiteX3" y="connsiteY3"/>
              </a:cxn>
            </a:cxnLst>
            <a:rect l="l" t="t" r="r" b="b"/>
            <a:pathLst>
              <a:path w="571500" h="247650">
                <a:moveTo>
                  <a:pt x="0" y="119062"/>
                </a:moveTo>
                <a:cubicBezTo>
                  <a:pt x="107156" y="59531"/>
                  <a:pt x="214313" y="0"/>
                  <a:pt x="271463" y="19050"/>
                </a:cubicBezTo>
                <a:cubicBezTo>
                  <a:pt x="328613" y="38100"/>
                  <a:pt x="292894" y="219075"/>
                  <a:pt x="342900" y="233362"/>
                </a:cubicBezTo>
                <a:cubicBezTo>
                  <a:pt x="392906" y="247650"/>
                  <a:pt x="482203" y="176212"/>
                  <a:pt x="571500" y="104775"/>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74" name="Picture 2"/>
          <p:cNvPicPr>
            <a:picLocks noChangeAspect="1" noChangeArrowheads="1"/>
          </p:cNvPicPr>
          <p:nvPr/>
        </p:nvPicPr>
        <p:blipFill>
          <a:blip r:embed="rId4" cstate="print"/>
          <a:srcRect/>
          <a:stretch>
            <a:fillRect/>
          </a:stretch>
        </p:blipFill>
        <p:spPr bwMode="auto">
          <a:xfrm>
            <a:off x="2438400" y="1447800"/>
            <a:ext cx="4419600" cy="1066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0073"/>
            <a:ext cx="8229600" cy="1143000"/>
          </a:xfrm>
        </p:spPr>
        <p:txBody>
          <a:bodyPr/>
          <a:lstStyle/>
          <a:p>
            <a:r>
              <a:rPr lang="en-US" dirty="0" smtClean="0">
                <a:latin typeface="Times New Roman" pitchFamily="18" charset="0"/>
                <a:cs typeface="Times New Roman" pitchFamily="18" charset="0"/>
              </a:rPr>
              <a:t>probability between &lt;</a:t>
            </a:r>
            <a:r>
              <a:rPr lang="en-US" i="1" dirty="0" smtClean="0">
                <a:latin typeface="Cambria Math" pitchFamily="18" charset="0"/>
                <a:ea typeface="Cambria Math" pitchFamily="18" charset="0"/>
              </a:rPr>
              <a:t>d&gt;</a:t>
            </a:r>
            <a:r>
              <a:rPr lang="el-GR" i="1"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l-GR" i="1" dirty="0" smtClean="0">
                <a:latin typeface="Cambria Math" pitchFamily="18" charset="0"/>
                <a:ea typeface="Cambria Math" pitchFamily="18" charset="0"/>
              </a:rPr>
              <a:t>σ</a:t>
            </a:r>
            <a:endParaRPr lang="en-US" i="1" dirty="0">
              <a:latin typeface="Cambria Math" pitchFamily="18" charset="0"/>
              <a:ea typeface="Cambria Math" pitchFamily="18" charset="0"/>
            </a:endParaRPr>
          </a:p>
        </p:txBody>
      </p:sp>
      <p:pic>
        <p:nvPicPr>
          <p:cNvPr id="10242" name="Picture 2"/>
          <p:cNvPicPr>
            <a:picLocks noGrp="1" noChangeAspect="1" noChangeArrowheads="1"/>
          </p:cNvPicPr>
          <p:nvPr>
            <p:ph idx="1"/>
          </p:nvPr>
        </p:nvPicPr>
        <p:blipFill>
          <a:blip r:embed="rId3" cstate="print"/>
          <a:srcRect/>
          <a:stretch>
            <a:fillRect/>
          </a:stretch>
        </p:blipFill>
        <p:spPr bwMode="auto">
          <a:xfrm>
            <a:off x="2057400" y="1981200"/>
            <a:ext cx="4876800" cy="4664765"/>
          </a:xfrm>
          <a:prstGeom prst="rect">
            <a:avLst/>
          </a:prstGeom>
          <a:noFill/>
          <a:ln w="9525">
            <a:noFill/>
            <a:miter lim="800000"/>
            <a:headEnd/>
            <a:tailEnd/>
          </a:ln>
        </p:spPr>
      </p:pic>
      <p:sp>
        <p:nvSpPr>
          <p:cNvPr id="7" name="Title 1"/>
          <p:cNvSpPr txBox="1">
            <a:spLocks/>
          </p:cNvSpPr>
          <p:nvPr/>
        </p:nvSpPr>
        <p:spPr bwMode="auto">
          <a:xfrm>
            <a:off x="6096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Times New Roman" pitchFamily="18" charset="0"/>
                <a:ea typeface="+mj-ea"/>
                <a:cs typeface="Times New Roman" pitchFamily="18" charset="0"/>
              </a:rPr>
              <a:t>Gaussian </a:t>
            </a:r>
            <a:r>
              <a:rPr kumimoji="0" lang="en-US" sz="4400" b="0" i="0" u="none" strike="noStrike" kern="0" cap="none" spc="0" normalizeH="0" baseline="0" noProof="0" dirty="0" err="1" smtClean="0">
                <a:ln>
                  <a:noFill/>
                </a:ln>
                <a:effectLst/>
                <a:uLnTx/>
                <a:uFillTx/>
                <a:latin typeface="Times New Roman" pitchFamily="18" charset="0"/>
                <a:ea typeface="+mj-ea"/>
                <a:cs typeface="Times New Roman" pitchFamily="18" charset="0"/>
              </a:rPr>
              <a:t>p.d.f</a:t>
            </a:r>
            <a:r>
              <a:rPr lang="en-US" sz="4400" kern="0" dirty="0" smtClean="0">
                <a:latin typeface="Times New Roman" pitchFamily="18" charset="0"/>
                <a:ea typeface="+mj-ea"/>
                <a:cs typeface="Times New Roman" pitchFamily="18" charset="0"/>
              </a:rPr>
              <a:t>.</a:t>
            </a:r>
            <a:endParaRPr kumimoji="0" lang="en-US" sz="4400" b="0" i="1" u="none" strike="noStrike" kern="0" cap="none" spc="0" normalizeH="0" baseline="0" noProof="0" dirty="0">
              <a:ln>
                <a:noFill/>
              </a:ln>
              <a:effectLst/>
              <a:uLnTx/>
              <a:uFillTx/>
              <a:latin typeface="Cambria Math" pitchFamily="18" charset="0"/>
              <a:ea typeface="Cambria Math" pitchFamily="18" charset="0"/>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correlated errors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latin typeface="Times New Roman" pitchFamily="18" charset="0"/>
                <a:cs typeface="Times New Roman" pitchFamily="18" charset="0"/>
              </a:rPr>
              <a:t>uncorrelated random variables</a:t>
            </a:r>
            <a:endParaRPr lang="en-US" dirty="0">
              <a:latin typeface="Times New Roman" pitchFamily="18" charset="0"/>
              <a:cs typeface="Times New Roman" pitchFamily="18" charset="0"/>
            </a:endParaRPr>
          </a:p>
        </p:txBody>
      </p:sp>
      <p:sp>
        <p:nvSpPr>
          <p:cNvPr id="5" name="Title 1"/>
          <p:cNvSpPr txBox="1">
            <a:spLocks/>
          </p:cNvSpPr>
          <p:nvPr/>
        </p:nvSpPr>
        <p:spPr>
          <a:xfrm>
            <a:off x="609600" y="2286000"/>
            <a:ext cx="8229600" cy="35052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no</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pattern of between values of one variable and values of another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when </a:t>
            </a:r>
            <a:r>
              <a:rPr lang="en-US" sz="4400" i="1" dirty="0" smtClean="0">
                <a:latin typeface="Cambria Math" pitchFamily="18" charset="0"/>
                <a:ea typeface="Cambria Math" pitchFamily="18" charset="0"/>
                <a:cs typeface="Times New Roman" pitchFamily="18" charset="0"/>
              </a:rPr>
              <a:t>d</a:t>
            </a:r>
            <a:r>
              <a:rPr lang="en-US" sz="4400" i="1" baseline="-25000" dirty="0" smtClean="0">
                <a:latin typeface="Cambria Math" pitchFamily="18" charset="0"/>
                <a:ea typeface="Cambria Math" pitchFamily="18" charset="0"/>
                <a:cs typeface="Times New Roman" pitchFamily="18" charset="0"/>
              </a:rPr>
              <a:t>1</a:t>
            </a:r>
            <a:r>
              <a:rPr lang="en-US" sz="4400" dirty="0" smtClean="0">
                <a:latin typeface="Times New Roman" pitchFamily="18" charset="0"/>
                <a:ea typeface="+mj-ea"/>
                <a:cs typeface="Times New Roman" pitchFamily="18" charset="0"/>
              </a:rPr>
              <a:t> is higher than its mean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is higher or lower than its mean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with equal probability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0" name="Group 19"/>
          <p:cNvGrpSpPr>
            <a:grpSpLocks noChangeAspect="1"/>
          </p:cNvGrpSpPr>
          <p:nvPr/>
        </p:nvGrpSpPr>
        <p:grpSpPr>
          <a:xfrm>
            <a:off x="1645916" y="2043155"/>
            <a:ext cx="6583680" cy="4473597"/>
            <a:chOff x="1676400" y="2438400"/>
            <a:chExt cx="3657600" cy="2485331"/>
          </a:xfrm>
        </p:grpSpPr>
        <p:pic>
          <p:nvPicPr>
            <p:cNvPr id="4098" name="Picture 2"/>
            <p:cNvPicPr>
              <a:picLocks noChangeAspect="1" noChangeArrowheads="1"/>
            </p:cNvPicPr>
            <p:nvPr/>
          </p:nvPicPr>
          <p:blipFill>
            <a:blip r:embed="rId3" cstate="print"/>
            <a:srcRect l="28475" t="21739" r="36271" b="21739"/>
            <a:stretch>
              <a:fillRect/>
            </a:stretch>
          </p:blipFill>
          <p:spPr bwMode="auto">
            <a:xfrm>
              <a:off x="1981200" y="2667000"/>
              <a:ext cx="1981200" cy="1981200"/>
            </a:xfrm>
            <a:prstGeom prst="rect">
              <a:avLst/>
            </a:prstGeom>
            <a:noFill/>
            <a:ln w="9525">
              <a:noFill/>
              <a:miter lim="800000"/>
              <a:headEnd/>
              <a:tailEnd/>
            </a:ln>
            <a:effectLst/>
          </p:spPr>
        </p:pic>
        <p:cxnSp>
          <p:nvCxnSpPr>
            <p:cNvPr id="7" name="Straight Arrow Connector 6"/>
            <p:cNvCxnSpPr/>
            <p:nvPr/>
          </p:nvCxnSpPr>
          <p:spPr>
            <a:xfrm>
              <a:off x="2057400" y="2743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066800" y="3733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6425" y="466725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057650" y="2581275"/>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1905000" y="243840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3733800" y="243840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021681" y="2705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867150" y="2705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1200" y="2743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2600" y="2597951"/>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cxnSp>
          <p:nvCxnSpPr>
            <p:cNvPr id="27" name="Straight Connector 26"/>
            <p:cNvCxnSpPr/>
            <p:nvPr/>
          </p:nvCxnSpPr>
          <p:spPr>
            <a:xfrm>
              <a:off x="1981200" y="4550571"/>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76400" y="4405314"/>
              <a:ext cx="381000" cy="256480"/>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pic>
          <p:nvPicPr>
            <p:cNvPr id="29" name="Picture 3"/>
            <p:cNvPicPr>
              <a:picLocks noChangeAspect="1" noChangeArrowheads="1"/>
            </p:cNvPicPr>
            <p:nvPr/>
          </p:nvPicPr>
          <p:blipFill>
            <a:blip r:embed="rId3" cstate="print"/>
            <a:srcRect l="80085" t="10734" r="12994" b="13179"/>
            <a:stretch>
              <a:fillRect/>
            </a:stretch>
          </p:blipFill>
          <p:spPr bwMode="auto">
            <a:xfrm>
              <a:off x="4349750" y="2667000"/>
              <a:ext cx="288925" cy="1981199"/>
            </a:xfrm>
            <a:prstGeom prst="rect">
              <a:avLst/>
            </a:prstGeom>
            <a:noFill/>
            <a:ln w="9525">
              <a:noFill/>
              <a:miter lim="800000"/>
              <a:headEnd/>
              <a:tailEnd/>
            </a:ln>
            <a:effectLst/>
          </p:spPr>
        </p:pic>
        <p:sp>
          <p:nvSpPr>
            <p:cNvPr id="30" name="TextBox 29"/>
            <p:cNvSpPr txBox="1"/>
            <p:nvPr/>
          </p:nvSpPr>
          <p:spPr>
            <a:xfrm>
              <a:off x="4638674" y="4371978"/>
              <a:ext cx="695326"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a:t>
              </a:r>
              <a:endParaRPr lang="en-US" sz="2400" i="1" baseline="-25000" dirty="0">
                <a:latin typeface="Cambria Math" pitchFamily="18" charset="0"/>
                <a:ea typeface="Cambria Math" pitchFamily="18" charset="0"/>
                <a:cs typeface="Times New Roman" pitchFamily="18" charset="0"/>
              </a:endParaRPr>
            </a:p>
          </p:txBody>
        </p:sp>
        <p:sp>
          <p:nvSpPr>
            <p:cNvPr id="31" name="TextBox 30"/>
            <p:cNvSpPr txBox="1"/>
            <p:nvPr/>
          </p:nvSpPr>
          <p:spPr>
            <a:xfrm>
              <a:off x="4638666" y="2657466"/>
              <a:ext cx="552452"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a:t>
              </a:r>
              <a:endParaRPr lang="en-US" sz="2400" i="1" baseline="-25000" dirty="0">
                <a:latin typeface="Cambria Math" pitchFamily="18" charset="0"/>
                <a:ea typeface="Cambria Math" pitchFamily="18" charset="0"/>
                <a:cs typeface="Times New Roman" pitchFamily="18" charset="0"/>
              </a:endParaRPr>
            </a:p>
          </p:txBody>
        </p:sp>
        <p:sp>
          <p:nvSpPr>
            <p:cNvPr id="32" name="TextBox 31"/>
            <p:cNvSpPr txBox="1"/>
            <p:nvPr/>
          </p:nvSpPr>
          <p:spPr>
            <a:xfrm>
              <a:off x="4419600" y="2490785"/>
              <a:ext cx="552452"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a:t>
              </a:r>
              <a:endParaRPr lang="en-US" sz="2400" i="1" baseline="-25000" dirty="0">
                <a:latin typeface="Cambria Math" pitchFamily="18" charset="0"/>
                <a:ea typeface="Cambria Math" pitchFamily="18" charset="0"/>
                <a:cs typeface="Times New Roman" pitchFamily="18" charset="0"/>
              </a:endParaRPr>
            </a:p>
          </p:txBody>
        </p:sp>
      </p:grpSp>
      <p:sp>
        <p:nvSpPr>
          <p:cNvPr id="21" name="Title 1"/>
          <p:cNvSpPr>
            <a:spLocks noGrp="1"/>
          </p:cNvSpPr>
          <p:nvPr>
            <p:ph type="title"/>
          </p:nvPr>
        </p:nvSpPr>
        <p:spPr>
          <a:xfrm>
            <a:off x="381000" y="381000"/>
            <a:ext cx="8229600" cy="1143000"/>
          </a:xfrm>
        </p:spPr>
        <p:txBody>
          <a:bodyPr>
            <a:normAutofit fontScale="90000"/>
          </a:bodyPr>
          <a:lstStyle/>
          <a:p>
            <a:r>
              <a:rPr lang="en-US" dirty="0" smtClean="0">
                <a:latin typeface="Times New Roman" pitchFamily="18" charset="0"/>
                <a:cs typeface="Times New Roman" pitchFamily="18" charset="0"/>
              </a:rPr>
              <a:t>joint probability density function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uncorrelated case</a:t>
            </a:r>
            <a:endParaRPr lang="en-US" dirty="0">
              <a:latin typeface="Times New Roman" pitchFamily="18" charset="0"/>
              <a:cs typeface="Times New Roman" pitchFamily="18" charset="0"/>
            </a:endParaRPr>
          </a:p>
        </p:txBody>
      </p:sp>
      <p:cxnSp>
        <p:nvCxnSpPr>
          <p:cNvPr id="22" name="Straight Connector 21"/>
          <p:cNvCxnSpPr/>
          <p:nvPr/>
        </p:nvCxnSpPr>
        <p:spPr>
          <a:xfrm flipV="1">
            <a:off x="2085971" y="4215049"/>
            <a:ext cx="256347" cy="1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42996" y="3967867"/>
            <a:ext cx="1143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sp>
        <p:nvSpPr>
          <p:cNvPr id="33" name="TextBox 32"/>
          <p:cNvSpPr txBox="1"/>
          <p:nvPr/>
        </p:nvSpPr>
        <p:spPr>
          <a:xfrm>
            <a:off x="3505196" y="1944752"/>
            <a:ext cx="116681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cxnSp>
        <p:nvCxnSpPr>
          <p:cNvPr id="36" name="Straight Connector 35"/>
          <p:cNvCxnSpPr/>
          <p:nvPr/>
        </p:nvCxnSpPr>
        <p:spPr>
          <a:xfrm rot="5400000">
            <a:off x="3917049" y="2493683"/>
            <a:ext cx="193400" cy="33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9"/>
          <p:cNvGrpSpPr>
            <a:grpSpLocks noChangeAspect="1"/>
          </p:cNvGrpSpPr>
          <p:nvPr/>
        </p:nvGrpSpPr>
        <p:grpSpPr>
          <a:xfrm>
            <a:off x="1341120" y="1698603"/>
            <a:ext cx="6583680" cy="4473597"/>
            <a:chOff x="1676400" y="2438400"/>
            <a:chExt cx="3657600" cy="2485331"/>
          </a:xfrm>
        </p:grpSpPr>
        <p:pic>
          <p:nvPicPr>
            <p:cNvPr id="4098" name="Picture 2"/>
            <p:cNvPicPr>
              <a:picLocks noChangeAspect="1" noChangeArrowheads="1"/>
            </p:cNvPicPr>
            <p:nvPr/>
          </p:nvPicPr>
          <p:blipFill>
            <a:blip r:embed="rId3" cstate="print"/>
            <a:srcRect l="28475" t="21739" r="36271" b="21739"/>
            <a:stretch>
              <a:fillRect/>
            </a:stretch>
          </p:blipFill>
          <p:spPr bwMode="auto">
            <a:xfrm>
              <a:off x="1981200" y="2667000"/>
              <a:ext cx="1981200" cy="1981200"/>
            </a:xfrm>
            <a:prstGeom prst="rect">
              <a:avLst/>
            </a:prstGeom>
            <a:noFill/>
            <a:ln w="9525">
              <a:noFill/>
              <a:miter lim="800000"/>
              <a:headEnd/>
              <a:tailEnd/>
            </a:ln>
            <a:effectLst/>
          </p:spPr>
        </p:pic>
        <p:cxnSp>
          <p:nvCxnSpPr>
            <p:cNvPr id="7" name="Straight Arrow Connector 6"/>
            <p:cNvCxnSpPr/>
            <p:nvPr/>
          </p:nvCxnSpPr>
          <p:spPr>
            <a:xfrm>
              <a:off x="2057400" y="2743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066800" y="3733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6425" y="466725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057650" y="2581275"/>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1905000" y="243840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3733800" y="2438400"/>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021681" y="2705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867150" y="2705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1200" y="2743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2600" y="2597951"/>
              <a:ext cx="381000"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cxnSp>
          <p:nvCxnSpPr>
            <p:cNvPr id="27" name="Straight Connector 26"/>
            <p:cNvCxnSpPr/>
            <p:nvPr/>
          </p:nvCxnSpPr>
          <p:spPr>
            <a:xfrm>
              <a:off x="1981200" y="4550571"/>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76400" y="4405314"/>
              <a:ext cx="381000" cy="256480"/>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pic>
          <p:nvPicPr>
            <p:cNvPr id="29" name="Picture 3"/>
            <p:cNvPicPr>
              <a:picLocks noChangeAspect="1" noChangeArrowheads="1"/>
            </p:cNvPicPr>
            <p:nvPr/>
          </p:nvPicPr>
          <p:blipFill>
            <a:blip r:embed="rId3" cstate="print"/>
            <a:srcRect l="80085" t="10734" r="12994" b="13179"/>
            <a:stretch>
              <a:fillRect/>
            </a:stretch>
          </p:blipFill>
          <p:spPr bwMode="auto">
            <a:xfrm>
              <a:off x="4349750" y="2667000"/>
              <a:ext cx="288925" cy="1981199"/>
            </a:xfrm>
            <a:prstGeom prst="rect">
              <a:avLst/>
            </a:prstGeom>
            <a:noFill/>
            <a:ln w="9525">
              <a:noFill/>
              <a:miter lim="800000"/>
              <a:headEnd/>
              <a:tailEnd/>
            </a:ln>
            <a:effectLst/>
          </p:spPr>
        </p:pic>
        <p:sp>
          <p:nvSpPr>
            <p:cNvPr id="30" name="TextBox 29"/>
            <p:cNvSpPr txBox="1"/>
            <p:nvPr/>
          </p:nvSpPr>
          <p:spPr>
            <a:xfrm>
              <a:off x="4638674" y="4371978"/>
              <a:ext cx="695326"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a:t>
              </a:r>
              <a:endParaRPr lang="en-US" sz="2400" i="1" baseline="-25000" dirty="0">
                <a:latin typeface="Cambria Math" pitchFamily="18" charset="0"/>
                <a:ea typeface="Cambria Math" pitchFamily="18" charset="0"/>
                <a:cs typeface="Times New Roman" pitchFamily="18" charset="0"/>
              </a:endParaRPr>
            </a:p>
          </p:txBody>
        </p:sp>
        <p:sp>
          <p:nvSpPr>
            <p:cNvPr id="31" name="TextBox 30"/>
            <p:cNvSpPr txBox="1"/>
            <p:nvPr/>
          </p:nvSpPr>
          <p:spPr>
            <a:xfrm>
              <a:off x="4638666" y="2657466"/>
              <a:ext cx="552452"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a:t>
              </a:r>
              <a:endParaRPr lang="en-US" sz="2400" i="1" baseline="-25000" dirty="0">
                <a:latin typeface="Cambria Math" pitchFamily="18" charset="0"/>
                <a:ea typeface="Cambria Math" pitchFamily="18" charset="0"/>
                <a:cs typeface="Times New Roman" pitchFamily="18" charset="0"/>
              </a:endParaRPr>
            </a:p>
          </p:txBody>
        </p:sp>
        <p:sp>
          <p:nvSpPr>
            <p:cNvPr id="32" name="TextBox 31"/>
            <p:cNvSpPr txBox="1"/>
            <p:nvPr/>
          </p:nvSpPr>
          <p:spPr>
            <a:xfrm>
              <a:off x="4419600" y="2490785"/>
              <a:ext cx="552452" cy="25648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a:t>
              </a:r>
              <a:endParaRPr lang="en-US" sz="2400" i="1" baseline="-25000" dirty="0">
                <a:latin typeface="Cambria Math" pitchFamily="18" charset="0"/>
                <a:ea typeface="Cambria Math" pitchFamily="18" charset="0"/>
                <a:cs typeface="Times New Roman" pitchFamily="18" charset="0"/>
              </a:endParaRPr>
            </a:p>
          </p:txBody>
        </p:sp>
      </p:grpSp>
      <p:sp>
        <p:nvSpPr>
          <p:cNvPr id="22" name="Oval 21"/>
          <p:cNvSpPr/>
          <p:nvPr/>
        </p:nvSpPr>
        <p:spPr>
          <a:xfrm>
            <a:off x="3647660" y="4535556"/>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rot="17782849" flipH="1">
            <a:off x="3782888" y="4767366"/>
            <a:ext cx="675860" cy="1209260"/>
          </a:xfrm>
          <a:custGeom>
            <a:avLst/>
            <a:gdLst>
              <a:gd name="connsiteX0" fmla="*/ 0 w 1590261"/>
              <a:gd name="connsiteY0" fmla="*/ 0 h 1590260"/>
              <a:gd name="connsiteX1" fmla="*/ 1046922 w 1590261"/>
              <a:gd name="connsiteY1" fmla="*/ 265043 h 1590260"/>
              <a:gd name="connsiteX2" fmla="*/ 728869 w 1590261"/>
              <a:gd name="connsiteY2" fmla="*/ 1126434 h 1590260"/>
              <a:gd name="connsiteX3" fmla="*/ 1590261 w 1590261"/>
              <a:gd name="connsiteY3" fmla="*/ 1590260 h 1590260"/>
            </a:gdLst>
            <a:ahLst/>
            <a:cxnLst>
              <a:cxn ang="0">
                <a:pos x="connsiteX0" y="connsiteY0"/>
              </a:cxn>
              <a:cxn ang="0">
                <a:pos x="connsiteX1" y="connsiteY1"/>
              </a:cxn>
              <a:cxn ang="0">
                <a:pos x="connsiteX2" y="connsiteY2"/>
              </a:cxn>
              <a:cxn ang="0">
                <a:pos x="connsiteX3" y="connsiteY3"/>
              </a:cxn>
            </a:cxnLst>
            <a:rect l="l" t="t" r="r" b="b"/>
            <a:pathLst>
              <a:path w="1590261" h="1590260">
                <a:moveTo>
                  <a:pt x="0" y="0"/>
                </a:moveTo>
                <a:cubicBezTo>
                  <a:pt x="462722" y="38652"/>
                  <a:pt x="925444" y="77304"/>
                  <a:pt x="1046922" y="265043"/>
                </a:cubicBezTo>
                <a:cubicBezTo>
                  <a:pt x="1168400" y="452782"/>
                  <a:pt x="638313" y="905565"/>
                  <a:pt x="728869" y="1126434"/>
                </a:cubicBezTo>
                <a:cubicBezTo>
                  <a:pt x="819426" y="1347304"/>
                  <a:pt x="1204843" y="1468782"/>
                  <a:pt x="1590261" y="159026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itle 1"/>
          <p:cNvSpPr txBox="1">
            <a:spLocks/>
          </p:cNvSpPr>
          <p:nvPr/>
        </p:nvSpPr>
        <p:spPr bwMode="auto">
          <a:xfrm>
            <a:off x="4495800" y="5715000"/>
            <a:ext cx="4648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kern="0" dirty="0" smtClean="0">
                <a:solidFill>
                  <a:srgbClr val="FF0000"/>
                </a:solidFill>
                <a:latin typeface="Times New Roman" pitchFamily="18" charset="0"/>
                <a:ea typeface="+mj-ea"/>
                <a:cs typeface="Times New Roman" pitchFamily="18" charset="0"/>
              </a:rPr>
              <a:t>no tendency for </a:t>
            </a:r>
            <a:r>
              <a:rPr lang="en-US" sz="2800" i="1" kern="0" dirty="0" smtClean="0">
                <a:solidFill>
                  <a:srgbClr val="FF0000"/>
                </a:solidFill>
                <a:latin typeface="Cambria Math" pitchFamily="18" charset="0"/>
                <a:ea typeface="Cambria Math" pitchFamily="18" charset="0"/>
                <a:cs typeface="Times New Roman" pitchFamily="18" charset="0"/>
              </a:rPr>
              <a:t>d</a:t>
            </a:r>
            <a:r>
              <a:rPr lang="en-US" sz="2800" i="1" kern="0" baseline="-25000" dirty="0" smtClean="0">
                <a:solidFill>
                  <a:srgbClr val="FF0000"/>
                </a:solidFill>
                <a:latin typeface="Cambria Math" pitchFamily="18" charset="0"/>
                <a:ea typeface="Cambria Math" pitchFamily="18" charset="0"/>
                <a:cs typeface="Times New Roman" pitchFamily="18" charset="0"/>
              </a:rPr>
              <a:t>2</a:t>
            </a:r>
            <a:r>
              <a:rPr lang="en-US" sz="2800" kern="0" dirty="0" smtClean="0">
                <a:solidFill>
                  <a:srgbClr val="FF0000"/>
                </a:solidFill>
                <a:latin typeface="Times New Roman" pitchFamily="18" charset="0"/>
                <a:ea typeface="+mj-ea"/>
                <a:cs typeface="Times New Roman" pitchFamily="18" charset="0"/>
              </a:rPr>
              <a:t> to be either high or low when </a:t>
            </a:r>
            <a:r>
              <a:rPr lang="en-US" sz="2800" i="1" kern="0" dirty="0" smtClean="0">
                <a:solidFill>
                  <a:srgbClr val="FF0000"/>
                </a:solidFill>
                <a:latin typeface="Cambria Math" pitchFamily="18" charset="0"/>
                <a:ea typeface="Cambria Math" pitchFamily="18" charset="0"/>
                <a:cs typeface="Times New Roman" pitchFamily="18" charset="0"/>
              </a:rPr>
              <a:t>d</a:t>
            </a:r>
            <a:r>
              <a:rPr lang="en-US" sz="2800" i="1" kern="0" baseline="-25000" dirty="0" smtClean="0">
                <a:solidFill>
                  <a:srgbClr val="FF0000"/>
                </a:solidFill>
                <a:latin typeface="Cambria Math" pitchFamily="18" charset="0"/>
                <a:ea typeface="Cambria Math" pitchFamily="18" charset="0"/>
                <a:cs typeface="Times New Roman" pitchFamily="18" charset="0"/>
              </a:rPr>
              <a:t>1</a:t>
            </a:r>
            <a:r>
              <a:rPr lang="en-US" sz="2800" kern="0" dirty="0" smtClean="0">
                <a:solidFill>
                  <a:srgbClr val="FF0000"/>
                </a:solidFill>
                <a:latin typeface="Times New Roman" pitchFamily="18" charset="0"/>
                <a:ea typeface="+mj-ea"/>
                <a:cs typeface="Times New Roman" pitchFamily="18" charset="0"/>
              </a:rPr>
              <a:t> is high</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1" u="none" strike="noStrike" kern="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cxnSp>
        <p:nvCxnSpPr>
          <p:cNvPr id="34" name="Straight Connector 33"/>
          <p:cNvCxnSpPr/>
          <p:nvPr/>
        </p:nvCxnSpPr>
        <p:spPr>
          <a:xfrm flipV="1">
            <a:off x="1794427" y="3870497"/>
            <a:ext cx="256347" cy="1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51452" y="3623315"/>
            <a:ext cx="1143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sp>
        <p:nvSpPr>
          <p:cNvPr id="36" name="TextBox 35"/>
          <p:cNvSpPr txBox="1"/>
          <p:nvPr/>
        </p:nvSpPr>
        <p:spPr>
          <a:xfrm>
            <a:off x="3213652" y="1600200"/>
            <a:ext cx="116681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cxnSp>
        <p:nvCxnSpPr>
          <p:cNvPr id="37" name="Straight Connector 36"/>
          <p:cNvCxnSpPr/>
          <p:nvPr/>
        </p:nvCxnSpPr>
        <p:spPr>
          <a:xfrm rot="5400000">
            <a:off x="3625505" y="2149131"/>
            <a:ext cx="193400" cy="33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latin typeface="Times New Roman" pitchFamily="18" charset="0"/>
                <a:cs typeface="Times New Roman" pitchFamily="18" charset="0"/>
              </a:rPr>
              <a:t>in uncorrelated case</a:t>
            </a:r>
            <a:endParaRPr lang="en-US"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3" cstate="print"/>
          <a:srcRect/>
          <a:stretch>
            <a:fillRect/>
          </a:stretch>
        </p:blipFill>
        <p:spPr bwMode="auto">
          <a:xfrm>
            <a:off x="1219200" y="4267200"/>
            <a:ext cx="6934200" cy="1066800"/>
          </a:xfrm>
          <a:prstGeom prst="rect">
            <a:avLst/>
          </a:prstGeom>
          <a:noFill/>
          <a:ln w="9525">
            <a:noFill/>
            <a:miter lim="800000"/>
            <a:headEnd/>
            <a:tailEnd/>
          </a:ln>
        </p:spPr>
      </p:pic>
      <p:sp>
        <p:nvSpPr>
          <p:cNvPr id="5" name="Title 1"/>
          <p:cNvSpPr txBox="1">
            <a:spLocks/>
          </p:cNvSpPr>
          <p:nvPr/>
        </p:nvSpPr>
        <p:spPr>
          <a:xfrm>
            <a:off x="0" y="2362200"/>
            <a:ext cx="91440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joint</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noProof="0" dirty="0" err="1" smtClean="0">
                <a:ln>
                  <a:noFill/>
                </a:ln>
                <a:solidFill>
                  <a:schemeClr val="tx1"/>
                </a:solidFill>
                <a:effectLst/>
                <a:uLnTx/>
                <a:uFillTx/>
                <a:latin typeface="Times New Roman" pitchFamily="18" charset="0"/>
                <a:ea typeface="+mj-ea"/>
                <a:cs typeface="Times New Roman" pitchFamily="18" charset="0"/>
              </a:rPr>
              <a:t>p.d.f</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a:t>
            </a:r>
            <a:b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is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just the product of individual</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noProof="0" dirty="0" err="1" smtClean="0">
                <a:ln>
                  <a:noFill/>
                </a:ln>
                <a:solidFill>
                  <a:schemeClr val="tx1"/>
                </a:solidFill>
                <a:effectLst/>
                <a:uLnTx/>
                <a:uFillTx/>
                <a:latin typeface="Times New Roman" pitchFamily="18" charset="0"/>
                <a:ea typeface="+mj-ea"/>
                <a:cs typeface="Times New Roman" pitchFamily="18" charset="0"/>
              </a:rPr>
              <a:t>p.d.f.’s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 name="Group 37"/>
          <p:cNvGrpSpPr>
            <a:grpSpLocks noChangeAspect="1"/>
          </p:cNvGrpSpPr>
          <p:nvPr/>
        </p:nvGrpSpPr>
        <p:grpSpPr>
          <a:xfrm>
            <a:off x="838200" y="838200"/>
            <a:ext cx="7391386" cy="5071766"/>
            <a:chOff x="1952625" y="1219200"/>
            <a:chExt cx="3695693" cy="2535883"/>
          </a:xfrm>
        </p:grpSpPr>
        <p:pic>
          <p:nvPicPr>
            <p:cNvPr id="5122" name="Picture 2"/>
            <p:cNvPicPr>
              <a:picLocks noChangeAspect="1" noChangeArrowheads="1"/>
            </p:cNvPicPr>
            <p:nvPr/>
          </p:nvPicPr>
          <p:blipFill>
            <a:blip r:embed="rId3" cstate="print"/>
            <a:srcRect l="26726" t="26371" r="39349" b="26371"/>
            <a:stretch>
              <a:fillRect/>
            </a:stretch>
          </p:blipFill>
          <p:spPr bwMode="auto">
            <a:xfrm>
              <a:off x="2514600" y="1593376"/>
              <a:ext cx="1866900" cy="182348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l="80085" t="10734" r="12994" b="13179"/>
            <a:stretch>
              <a:fillRect/>
            </a:stretch>
          </p:blipFill>
          <p:spPr bwMode="auto">
            <a:xfrm>
              <a:off x="4806950" y="1524000"/>
              <a:ext cx="288925" cy="1981199"/>
            </a:xfrm>
            <a:prstGeom prst="rect">
              <a:avLst/>
            </a:prstGeom>
            <a:noFill/>
            <a:ln w="9525">
              <a:noFill/>
              <a:miter lim="800000"/>
              <a:headEnd/>
              <a:tailEnd/>
            </a:ln>
            <a:effectLst/>
          </p:spPr>
        </p:pic>
        <p:cxnSp>
          <p:nvCxnSpPr>
            <p:cNvPr id="7" name="Straight Arrow Connector 6"/>
            <p:cNvCxnSpPr/>
            <p:nvPr/>
          </p:nvCxnSpPr>
          <p:spPr>
            <a:xfrm>
              <a:off x="2514600" y="1600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524000" y="2590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3625" y="352425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542146" y="1438275"/>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2409968" y="130222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4191000" y="129540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478881"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324350"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38400" y="1600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9800" y="1482247"/>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cxnSp>
          <p:nvCxnSpPr>
            <p:cNvPr id="27" name="Straight Connector 26"/>
            <p:cNvCxnSpPr/>
            <p:nvPr/>
          </p:nvCxnSpPr>
          <p:spPr>
            <a:xfrm>
              <a:off x="2438400" y="3407571"/>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600" y="326231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sp>
          <p:nvSpPr>
            <p:cNvPr id="19" name="TextBox 18"/>
            <p:cNvSpPr txBox="1"/>
            <p:nvPr/>
          </p:nvSpPr>
          <p:spPr>
            <a:xfrm>
              <a:off x="5095874" y="3269922"/>
              <a:ext cx="542926"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0.00</a:t>
              </a:r>
              <a:endParaRPr lang="en-US" sz="2400" i="1" baseline="-25000" dirty="0">
                <a:latin typeface="Cambria Math" pitchFamily="18" charset="0"/>
                <a:ea typeface="Cambria Math" pitchFamily="18" charset="0"/>
                <a:cs typeface="Times New Roman" pitchFamily="18" charset="0"/>
              </a:endParaRPr>
            </a:p>
          </p:txBody>
        </p:sp>
        <p:sp>
          <p:nvSpPr>
            <p:cNvPr id="20" name="TextBox 19"/>
            <p:cNvSpPr txBox="1"/>
            <p:nvPr/>
          </p:nvSpPr>
          <p:spPr>
            <a:xfrm>
              <a:off x="5095866" y="1480346"/>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0.25</a:t>
              </a:r>
              <a:endParaRPr lang="en-US" sz="2400" i="1" baseline="-25000" dirty="0">
                <a:latin typeface="Cambria Math" pitchFamily="18" charset="0"/>
                <a:ea typeface="Cambria Math" pitchFamily="18" charset="0"/>
                <a:cs typeface="Times New Roman" pitchFamily="18" charset="0"/>
              </a:endParaRPr>
            </a:p>
          </p:txBody>
        </p:sp>
        <p:sp>
          <p:nvSpPr>
            <p:cNvPr id="21" name="TextBox 20"/>
            <p:cNvSpPr txBox="1"/>
            <p:nvPr/>
          </p:nvSpPr>
          <p:spPr>
            <a:xfrm>
              <a:off x="4876800" y="1347785"/>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a:t>
              </a:r>
              <a:endParaRPr lang="en-US" sz="2400" i="1" baseline="-25000" dirty="0">
                <a:latin typeface="Cambria Math" pitchFamily="18" charset="0"/>
                <a:ea typeface="Cambria Math" pitchFamily="18" charset="0"/>
                <a:cs typeface="Times New Roman" pitchFamily="18" charset="0"/>
              </a:endParaRPr>
            </a:p>
          </p:txBody>
        </p:sp>
        <p:sp>
          <p:nvSpPr>
            <p:cNvPr id="29" name="TextBox 28"/>
            <p:cNvSpPr txBox="1"/>
            <p:nvPr/>
          </p:nvSpPr>
          <p:spPr>
            <a:xfrm>
              <a:off x="3200400" y="3352800"/>
              <a:ext cx="552452" cy="276999"/>
            </a:xfrm>
            <a:prstGeom prst="rect">
              <a:avLst/>
            </a:prstGeom>
            <a:noFill/>
          </p:spPr>
          <p:txBody>
            <a:bodyPr wrap="square" rtlCol="0">
              <a:spAutoFit/>
            </a:bodyPr>
            <a:lstStyle/>
            <a:p>
              <a:r>
                <a:rPr lang="en-US" sz="1200" i="1" dirty="0" smtClean="0">
                  <a:solidFill>
                    <a:schemeClr val="bg1"/>
                  </a:solidFill>
                  <a:latin typeface="Cambria Math" pitchFamily="18" charset="0"/>
                  <a:ea typeface="Cambria Math" pitchFamily="18" charset="0"/>
                  <a:cs typeface="Times New Roman" pitchFamily="18" charset="0"/>
                </a:rPr>
                <a:t>2</a:t>
              </a:r>
              <a:r>
                <a:rPr lang="el-GR" sz="1200" i="1" dirty="0" smtClean="0">
                  <a:solidFill>
                    <a:schemeClr val="bg1"/>
                  </a:solidFill>
                  <a:latin typeface="Cambria Math"/>
                  <a:ea typeface="Cambria Math"/>
                  <a:cs typeface="Times New Roman" pitchFamily="18" charset="0"/>
                </a:rPr>
                <a:t>σ</a:t>
              </a:r>
              <a:r>
                <a:rPr lang="en-US" sz="1200" i="1" baseline="-25000" dirty="0" smtClean="0">
                  <a:solidFill>
                    <a:schemeClr val="bg1"/>
                  </a:solidFill>
                  <a:latin typeface="Cambria Math"/>
                  <a:ea typeface="Cambria Math"/>
                  <a:cs typeface="Times New Roman" pitchFamily="18" charset="0"/>
                </a:rPr>
                <a:t>1</a:t>
              </a:r>
              <a:endParaRPr lang="en-US" sz="1200" i="1" baseline="-25000" dirty="0">
                <a:solidFill>
                  <a:schemeClr val="bg1"/>
                </a:solidFill>
                <a:latin typeface="Cambria Math" pitchFamily="18" charset="0"/>
                <a:ea typeface="Cambria Math" pitchFamily="18" charset="0"/>
                <a:cs typeface="Times New Roman" pitchFamily="18" charset="0"/>
              </a:endParaRPr>
            </a:p>
          </p:txBody>
        </p:sp>
        <p:cxnSp>
          <p:nvCxnSpPr>
            <p:cNvPr id="31" name="Straight Connector 30"/>
            <p:cNvCxnSpPr/>
            <p:nvPr/>
          </p:nvCxnSpPr>
          <p:spPr>
            <a:xfrm>
              <a:off x="2438400" y="2524125"/>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52625" y="2403144"/>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sp>
          <p:nvSpPr>
            <p:cNvPr id="34" name="TextBox 33"/>
            <p:cNvSpPr txBox="1"/>
            <p:nvPr/>
          </p:nvSpPr>
          <p:spPr>
            <a:xfrm>
              <a:off x="3148015" y="1219200"/>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cxnSp>
          <p:nvCxnSpPr>
            <p:cNvPr id="36" name="Straight Connector 35"/>
            <p:cNvCxnSpPr/>
            <p:nvPr/>
          </p:nvCxnSpPr>
          <p:spPr>
            <a:xfrm rot="5400000">
              <a:off x="3414715"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7"/>
          <p:cNvGrpSpPr>
            <a:grpSpLocks noChangeAspect="1"/>
          </p:cNvGrpSpPr>
          <p:nvPr/>
        </p:nvGrpSpPr>
        <p:grpSpPr>
          <a:xfrm>
            <a:off x="838200" y="838200"/>
            <a:ext cx="7391386" cy="5071766"/>
            <a:chOff x="1952625" y="1219200"/>
            <a:chExt cx="3695693" cy="2535883"/>
          </a:xfrm>
        </p:grpSpPr>
        <p:pic>
          <p:nvPicPr>
            <p:cNvPr id="5122" name="Picture 2"/>
            <p:cNvPicPr>
              <a:picLocks noChangeAspect="1" noChangeArrowheads="1"/>
            </p:cNvPicPr>
            <p:nvPr/>
          </p:nvPicPr>
          <p:blipFill>
            <a:blip r:embed="rId3" cstate="print"/>
            <a:srcRect l="26726" t="26371" r="39349" b="26371"/>
            <a:stretch>
              <a:fillRect/>
            </a:stretch>
          </p:blipFill>
          <p:spPr bwMode="auto">
            <a:xfrm>
              <a:off x="2514600" y="1593376"/>
              <a:ext cx="1866900" cy="182348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l="80085" t="10734" r="12994" b="13179"/>
            <a:stretch>
              <a:fillRect/>
            </a:stretch>
          </p:blipFill>
          <p:spPr bwMode="auto">
            <a:xfrm>
              <a:off x="4806950" y="1524000"/>
              <a:ext cx="288925" cy="1981199"/>
            </a:xfrm>
            <a:prstGeom prst="rect">
              <a:avLst/>
            </a:prstGeom>
            <a:noFill/>
            <a:ln w="9525">
              <a:noFill/>
              <a:miter lim="800000"/>
              <a:headEnd/>
              <a:tailEnd/>
            </a:ln>
            <a:effectLst/>
          </p:spPr>
        </p:pic>
        <p:cxnSp>
          <p:nvCxnSpPr>
            <p:cNvPr id="7" name="Straight Arrow Connector 6"/>
            <p:cNvCxnSpPr/>
            <p:nvPr/>
          </p:nvCxnSpPr>
          <p:spPr>
            <a:xfrm>
              <a:off x="2514600" y="1600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524000" y="2590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3625" y="352425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542146" y="1438275"/>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2409968" y="130222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4191000" y="129540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478881"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324350"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38400" y="1600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9800" y="1482247"/>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cxnSp>
          <p:nvCxnSpPr>
            <p:cNvPr id="27" name="Straight Connector 26"/>
            <p:cNvCxnSpPr/>
            <p:nvPr/>
          </p:nvCxnSpPr>
          <p:spPr>
            <a:xfrm>
              <a:off x="2438400" y="3407571"/>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600" y="326231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sp>
          <p:nvSpPr>
            <p:cNvPr id="19" name="TextBox 18"/>
            <p:cNvSpPr txBox="1"/>
            <p:nvPr/>
          </p:nvSpPr>
          <p:spPr>
            <a:xfrm>
              <a:off x="5095874" y="3269922"/>
              <a:ext cx="542926"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0.00</a:t>
              </a:r>
              <a:endParaRPr lang="en-US" sz="2400" i="1" baseline="-25000" dirty="0">
                <a:latin typeface="Cambria Math" pitchFamily="18" charset="0"/>
                <a:ea typeface="Cambria Math" pitchFamily="18" charset="0"/>
                <a:cs typeface="Times New Roman" pitchFamily="18" charset="0"/>
              </a:endParaRPr>
            </a:p>
          </p:txBody>
        </p:sp>
        <p:sp>
          <p:nvSpPr>
            <p:cNvPr id="20" name="TextBox 19"/>
            <p:cNvSpPr txBox="1"/>
            <p:nvPr/>
          </p:nvSpPr>
          <p:spPr>
            <a:xfrm>
              <a:off x="5095866" y="1480346"/>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0.25</a:t>
              </a:r>
              <a:endParaRPr lang="en-US" sz="2400" i="1" baseline="-25000" dirty="0">
                <a:latin typeface="Cambria Math" pitchFamily="18" charset="0"/>
                <a:ea typeface="Cambria Math" pitchFamily="18" charset="0"/>
                <a:cs typeface="Times New Roman" pitchFamily="18" charset="0"/>
              </a:endParaRPr>
            </a:p>
          </p:txBody>
        </p:sp>
        <p:sp>
          <p:nvSpPr>
            <p:cNvPr id="21" name="TextBox 20"/>
            <p:cNvSpPr txBox="1"/>
            <p:nvPr/>
          </p:nvSpPr>
          <p:spPr>
            <a:xfrm>
              <a:off x="4876800" y="1347785"/>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a:t>
              </a:r>
              <a:endParaRPr lang="en-US" sz="2400" i="1" baseline="-25000" dirty="0">
                <a:latin typeface="Cambria Math" pitchFamily="18" charset="0"/>
                <a:ea typeface="Cambria Math" pitchFamily="18" charset="0"/>
                <a:cs typeface="Times New Roman" pitchFamily="18" charset="0"/>
              </a:endParaRPr>
            </a:p>
          </p:txBody>
        </p:sp>
        <p:sp>
          <p:nvSpPr>
            <p:cNvPr id="29" name="TextBox 28"/>
            <p:cNvSpPr txBox="1"/>
            <p:nvPr/>
          </p:nvSpPr>
          <p:spPr>
            <a:xfrm>
              <a:off x="3200400" y="3352800"/>
              <a:ext cx="552452" cy="276999"/>
            </a:xfrm>
            <a:prstGeom prst="rect">
              <a:avLst/>
            </a:prstGeom>
            <a:noFill/>
          </p:spPr>
          <p:txBody>
            <a:bodyPr wrap="square" rtlCol="0">
              <a:spAutoFit/>
            </a:bodyPr>
            <a:lstStyle/>
            <a:p>
              <a:r>
                <a:rPr lang="en-US" sz="1200" i="1" dirty="0" smtClean="0">
                  <a:solidFill>
                    <a:schemeClr val="bg1"/>
                  </a:solidFill>
                  <a:latin typeface="Cambria Math" pitchFamily="18" charset="0"/>
                  <a:ea typeface="Cambria Math" pitchFamily="18" charset="0"/>
                  <a:cs typeface="Times New Roman" pitchFamily="18" charset="0"/>
                </a:rPr>
                <a:t>2</a:t>
              </a:r>
              <a:r>
                <a:rPr lang="el-GR" sz="1200" i="1" dirty="0" smtClean="0">
                  <a:solidFill>
                    <a:schemeClr val="bg1"/>
                  </a:solidFill>
                  <a:latin typeface="Cambria Math"/>
                  <a:ea typeface="Cambria Math"/>
                  <a:cs typeface="Times New Roman" pitchFamily="18" charset="0"/>
                </a:rPr>
                <a:t>σ</a:t>
              </a:r>
              <a:r>
                <a:rPr lang="en-US" sz="1200" i="1" baseline="-25000" dirty="0" smtClean="0">
                  <a:solidFill>
                    <a:schemeClr val="bg1"/>
                  </a:solidFill>
                  <a:latin typeface="Cambria Math"/>
                  <a:ea typeface="Cambria Math"/>
                  <a:cs typeface="Times New Roman" pitchFamily="18" charset="0"/>
                </a:rPr>
                <a:t>1</a:t>
              </a:r>
              <a:endParaRPr lang="en-US" sz="1200" i="1" baseline="-25000" dirty="0">
                <a:solidFill>
                  <a:schemeClr val="bg1"/>
                </a:solidFill>
                <a:latin typeface="Cambria Math" pitchFamily="18" charset="0"/>
                <a:ea typeface="Cambria Math" pitchFamily="18" charset="0"/>
                <a:cs typeface="Times New Roman" pitchFamily="18" charset="0"/>
              </a:endParaRPr>
            </a:p>
          </p:txBody>
        </p:sp>
        <p:cxnSp>
          <p:nvCxnSpPr>
            <p:cNvPr id="31" name="Straight Connector 30"/>
            <p:cNvCxnSpPr/>
            <p:nvPr/>
          </p:nvCxnSpPr>
          <p:spPr>
            <a:xfrm>
              <a:off x="2438400" y="2524125"/>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52625" y="2403144"/>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sp>
          <p:nvSpPr>
            <p:cNvPr id="34" name="TextBox 33"/>
            <p:cNvSpPr txBox="1"/>
            <p:nvPr/>
          </p:nvSpPr>
          <p:spPr>
            <a:xfrm>
              <a:off x="3148015" y="1219200"/>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cxnSp>
          <p:nvCxnSpPr>
            <p:cNvPr id="36" name="Straight Connector 35"/>
            <p:cNvCxnSpPr/>
            <p:nvPr/>
          </p:nvCxnSpPr>
          <p:spPr>
            <a:xfrm rot="5400000">
              <a:off x="3414715"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3876261" y="4154556"/>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7782849" flipH="1">
            <a:off x="4011489" y="4386366"/>
            <a:ext cx="675860" cy="1209260"/>
          </a:xfrm>
          <a:custGeom>
            <a:avLst/>
            <a:gdLst>
              <a:gd name="connsiteX0" fmla="*/ 0 w 1590261"/>
              <a:gd name="connsiteY0" fmla="*/ 0 h 1590260"/>
              <a:gd name="connsiteX1" fmla="*/ 1046922 w 1590261"/>
              <a:gd name="connsiteY1" fmla="*/ 265043 h 1590260"/>
              <a:gd name="connsiteX2" fmla="*/ 728869 w 1590261"/>
              <a:gd name="connsiteY2" fmla="*/ 1126434 h 1590260"/>
              <a:gd name="connsiteX3" fmla="*/ 1590261 w 1590261"/>
              <a:gd name="connsiteY3" fmla="*/ 1590260 h 1590260"/>
            </a:gdLst>
            <a:ahLst/>
            <a:cxnLst>
              <a:cxn ang="0">
                <a:pos x="connsiteX0" y="connsiteY0"/>
              </a:cxn>
              <a:cxn ang="0">
                <a:pos x="connsiteX1" y="connsiteY1"/>
              </a:cxn>
              <a:cxn ang="0">
                <a:pos x="connsiteX2" y="connsiteY2"/>
              </a:cxn>
              <a:cxn ang="0">
                <a:pos x="connsiteX3" y="connsiteY3"/>
              </a:cxn>
            </a:cxnLst>
            <a:rect l="l" t="t" r="r" b="b"/>
            <a:pathLst>
              <a:path w="1590261" h="1590260">
                <a:moveTo>
                  <a:pt x="0" y="0"/>
                </a:moveTo>
                <a:cubicBezTo>
                  <a:pt x="462722" y="38652"/>
                  <a:pt x="925444" y="77304"/>
                  <a:pt x="1046922" y="265043"/>
                </a:cubicBezTo>
                <a:cubicBezTo>
                  <a:pt x="1168400" y="452782"/>
                  <a:pt x="638313" y="905565"/>
                  <a:pt x="728869" y="1126434"/>
                </a:cubicBezTo>
                <a:cubicBezTo>
                  <a:pt x="819426" y="1347304"/>
                  <a:pt x="1204843" y="1468782"/>
                  <a:pt x="1590261" y="159026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itle 1"/>
          <p:cNvSpPr txBox="1">
            <a:spLocks/>
          </p:cNvSpPr>
          <p:nvPr/>
        </p:nvSpPr>
        <p:spPr bwMode="auto">
          <a:xfrm>
            <a:off x="4724400" y="5486400"/>
            <a:ext cx="373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kern="0" dirty="0" smtClean="0">
                <a:solidFill>
                  <a:srgbClr val="FF0000"/>
                </a:solidFill>
                <a:latin typeface="Times New Roman" pitchFamily="18" charset="0"/>
                <a:ea typeface="+mj-ea"/>
                <a:cs typeface="Times New Roman" pitchFamily="18" charset="0"/>
              </a:rPr>
              <a:t>tendency for</a:t>
            </a:r>
            <a:r>
              <a:rPr lang="en-US" sz="2800" i="1" kern="0" dirty="0" smtClean="0">
                <a:solidFill>
                  <a:srgbClr val="FF0000"/>
                </a:solidFill>
                <a:latin typeface="Cambria Math" pitchFamily="18" charset="0"/>
                <a:ea typeface="Cambria Math" pitchFamily="18" charset="0"/>
                <a:cs typeface="Times New Roman" pitchFamily="18" charset="0"/>
              </a:rPr>
              <a:t> d</a:t>
            </a:r>
            <a:r>
              <a:rPr lang="en-US" sz="2800" i="1" kern="0" baseline="-25000" dirty="0" smtClean="0">
                <a:solidFill>
                  <a:srgbClr val="FF0000"/>
                </a:solidFill>
                <a:latin typeface="Cambria Math" pitchFamily="18" charset="0"/>
                <a:ea typeface="Cambria Math" pitchFamily="18" charset="0"/>
                <a:cs typeface="Times New Roman" pitchFamily="18" charset="0"/>
              </a:rPr>
              <a:t>2</a:t>
            </a:r>
            <a:r>
              <a:rPr lang="en-US" sz="2800" i="1" kern="0" dirty="0" smtClean="0">
                <a:solidFill>
                  <a:srgbClr val="FF0000"/>
                </a:solidFill>
                <a:latin typeface="Cambria Math" pitchFamily="18" charset="0"/>
                <a:ea typeface="Cambria Math" pitchFamily="18" charset="0"/>
                <a:cs typeface="Times New Roman" pitchFamily="18" charset="0"/>
              </a:rPr>
              <a:t> </a:t>
            </a:r>
            <a:r>
              <a:rPr lang="en-US" sz="2800" kern="0" dirty="0" smtClean="0">
                <a:solidFill>
                  <a:srgbClr val="FF0000"/>
                </a:solidFill>
                <a:latin typeface="Times New Roman" pitchFamily="18" charset="0"/>
                <a:ea typeface="+mj-ea"/>
                <a:cs typeface="Times New Roman" pitchFamily="18" charset="0"/>
              </a:rPr>
              <a:t>to be high when </a:t>
            </a:r>
            <a:r>
              <a:rPr lang="en-US" sz="2800" i="1" kern="0" dirty="0" smtClean="0">
                <a:solidFill>
                  <a:srgbClr val="FF0000"/>
                </a:solidFill>
                <a:latin typeface="Cambria Math" pitchFamily="18" charset="0"/>
                <a:ea typeface="Cambria Math" pitchFamily="18" charset="0"/>
                <a:cs typeface="Times New Roman" pitchFamily="18" charset="0"/>
              </a:rPr>
              <a:t>d</a:t>
            </a:r>
            <a:r>
              <a:rPr lang="en-US" sz="2800" i="1" kern="0" baseline="-25000" dirty="0" smtClean="0">
                <a:solidFill>
                  <a:srgbClr val="FF0000"/>
                </a:solidFill>
                <a:latin typeface="Cambria Math" pitchFamily="18" charset="0"/>
                <a:ea typeface="Cambria Math" pitchFamily="18" charset="0"/>
                <a:cs typeface="Times New Roman" pitchFamily="18" charset="0"/>
              </a:rPr>
              <a:t>1</a:t>
            </a:r>
            <a:r>
              <a:rPr lang="en-US" sz="2800" kern="0" dirty="0" smtClean="0">
                <a:solidFill>
                  <a:srgbClr val="FF0000"/>
                </a:solidFill>
                <a:latin typeface="Times New Roman" pitchFamily="18" charset="0"/>
                <a:ea typeface="+mj-ea"/>
                <a:cs typeface="Times New Roman" pitchFamily="18" charset="0"/>
              </a:rPr>
              <a:t> is high</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1" u="none" strike="noStrike" kern="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7"/>
          <p:cNvGrpSpPr>
            <a:grpSpLocks noChangeAspect="1"/>
          </p:cNvGrpSpPr>
          <p:nvPr/>
        </p:nvGrpSpPr>
        <p:grpSpPr>
          <a:xfrm>
            <a:off x="838200" y="838200"/>
            <a:ext cx="7391386" cy="5071766"/>
            <a:chOff x="1952625" y="1219200"/>
            <a:chExt cx="3695693" cy="2535883"/>
          </a:xfrm>
        </p:grpSpPr>
        <p:pic>
          <p:nvPicPr>
            <p:cNvPr id="5122" name="Picture 2"/>
            <p:cNvPicPr>
              <a:picLocks noChangeAspect="1" noChangeArrowheads="1"/>
            </p:cNvPicPr>
            <p:nvPr/>
          </p:nvPicPr>
          <p:blipFill>
            <a:blip r:embed="rId3" cstate="print"/>
            <a:srcRect l="26726" t="26371" r="39349" b="26371"/>
            <a:stretch>
              <a:fillRect/>
            </a:stretch>
          </p:blipFill>
          <p:spPr bwMode="auto">
            <a:xfrm>
              <a:off x="2514600" y="1593376"/>
              <a:ext cx="1866900" cy="182348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l="80085" t="10734" r="12994" b="13179"/>
            <a:stretch>
              <a:fillRect/>
            </a:stretch>
          </p:blipFill>
          <p:spPr bwMode="auto">
            <a:xfrm>
              <a:off x="4806950" y="1524000"/>
              <a:ext cx="288925" cy="1981199"/>
            </a:xfrm>
            <a:prstGeom prst="rect">
              <a:avLst/>
            </a:prstGeom>
            <a:noFill/>
            <a:ln w="9525">
              <a:noFill/>
              <a:miter lim="800000"/>
              <a:headEnd/>
              <a:tailEnd/>
            </a:ln>
            <a:effectLst/>
          </p:spPr>
        </p:pic>
        <p:cxnSp>
          <p:nvCxnSpPr>
            <p:cNvPr id="7" name="Straight Arrow Connector 6"/>
            <p:cNvCxnSpPr/>
            <p:nvPr/>
          </p:nvCxnSpPr>
          <p:spPr>
            <a:xfrm>
              <a:off x="2514600" y="1600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524000" y="2590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3625" y="352425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542146" y="1438275"/>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2409968" y="130222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4191000" y="129540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478881"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324350"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38400" y="1600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9800" y="1482247"/>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baseline="-25000" dirty="0">
                <a:latin typeface="Cambria Math" pitchFamily="18" charset="0"/>
                <a:ea typeface="Cambria Math" pitchFamily="18" charset="0"/>
                <a:cs typeface="Times New Roman" pitchFamily="18" charset="0"/>
              </a:endParaRPr>
            </a:p>
          </p:txBody>
        </p:sp>
        <p:cxnSp>
          <p:nvCxnSpPr>
            <p:cNvPr id="27" name="Straight Connector 26"/>
            <p:cNvCxnSpPr/>
            <p:nvPr/>
          </p:nvCxnSpPr>
          <p:spPr>
            <a:xfrm>
              <a:off x="2438400" y="3407571"/>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600" y="3262314"/>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baseline="-25000" dirty="0">
                <a:latin typeface="Cambria Math" pitchFamily="18" charset="0"/>
                <a:ea typeface="Cambria Math" pitchFamily="18" charset="0"/>
                <a:cs typeface="Times New Roman" pitchFamily="18" charset="0"/>
              </a:endParaRPr>
            </a:p>
          </p:txBody>
        </p:sp>
        <p:sp>
          <p:nvSpPr>
            <p:cNvPr id="19" name="TextBox 18"/>
            <p:cNvSpPr txBox="1"/>
            <p:nvPr/>
          </p:nvSpPr>
          <p:spPr>
            <a:xfrm>
              <a:off x="5095874" y="3269922"/>
              <a:ext cx="542926"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0.00</a:t>
              </a:r>
              <a:endParaRPr lang="en-US" sz="2400" i="1" baseline="-25000" dirty="0">
                <a:latin typeface="Cambria Math" pitchFamily="18" charset="0"/>
                <a:ea typeface="Cambria Math" pitchFamily="18" charset="0"/>
                <a:cs typeface="Times New Roman" pitchFamily="18" charset="0"/>
              </a:endParaRPr>
            </a:p>
          </p:txBody>
        </p:sp>
        <p:sp>
          <p:nvSpPr>
            <p:cNvPr id="20" name="TextBox 19"/>
            <p:cNvSpPr txBox="1"/>
            <p:nvPr/>
          </p:nvSpPr>
          <p:spPr>
            <a:xfrm>
              <a:off x="5095866" y="1480346"/>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0.25</a:t>
              </a:r>
              <a:endParaRPr lang="en-US" sz="2400" i="1" baseline="-25000" dirty="0">
                <a:latin typeface="Cambria Math" pitchFamily="18" charset="0"/>
                <a:ea typeface="Cambria Math" pitchFamily="18" charset="0"/>
                <a:cs typeface="Times New Roman" pitchFamily="18" charset="0"/>
              </a:endParaRPr>
            </a:p>
          </p:txBody>
        </p:sp>
        <p:sp>
          <p:nvSpPr>
            <p:cNvPr id="21" name="TextBox 20"/>
            <p:cNvSpPr txBox="1"/>
            <p:nvPr/>
          </p:nvSpPr>
          <p:spPr>
            <a:xfrm>
              <a:off x="4876800" y="1347785"/>
              <a:ext cx="55245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a:t>
              </a:r>
              <a:endParaRPr lang="en-US" sz="2400" i="1" baseline="-25000" dirty="0">
                <a:latin typeface="Cambria Math" pitchFamily="18" charset="0"/>
                <a:ea typeface="Cambria Math" pitchFamily="18" charset="0"/>
                <a:cs typeface="Times New Roman" pitchFamily="18" charset="0"/>
              </a:endParaRPr>
            </a:p>
          </p:txBody>
        </p:sp>
        <p:sp>
          <p:nvSpPr>
            <p:cNvPr id="22" name="Left Brace 21"/>
            <p:cNvSpPr/>
            <p:nvPr/>
          </p:nvSpPr>
          <p:spPr>
            <a:xfrm>
              <a:off x="2971800" y="2362200"/>
              <a:ext cx="152400" cy="3048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590800" y="2362200"/>
              <a:ext cx="552452" cy="230833"/>
            </a:xfrm>
            <a:prstGeom prst="rect">
              <a:avLst/>
            </a:prstGeom>
            <a:noFill/>
          </p:spPr>
          <p:txBody>
            <a:bodyPr wrap="square" rtlCol="0">
              <a:spAutoFit/>
            </a:bodyPr>
            <a:lstStyle/>
            <a:p>
              <a:r>
                <a:rPr lang="en-US" sz="2400" i="1" dirty="0" smtClean="0">
                  <a:solidFill>
                    <a:schemeClr val="bg1"/>
                  </a:solidFill>
                  <a:latin typeface="Cambria Math" pitchFamily="18" charset="0"/>
                  <a:ea typeface="Cambria Math" pitchFamily="18" charset="0"/>
                  <a:cs typeface="Times New Roman" pitchFamily="18" charset="0"/>
                </a:rPr>
                <a:t>2</a:t>
              </a:r>
              <a:r>
                <a:rPr lang="el-GR" sz="2400" i="1" dirty="0" smtClean="0">
                  <a:solidFill>
                    <a:schemeClr val="bg1"/>
                  </a:solidFill>
                  <a:latin typeface="Cambria Math"/>
                  <a:ea typeface="Cambria Math"/>
                  <a:cs typeface="Times New Roman" pitchFamily="18" charset="0"/>
                </a:rPr>
                <a:t>σ</a:t>
              </a:r>
              <a:r>
                <a:rPr lang="en-US" sz="2400" i="1" baseline="-25000" dirty="0" smtClean="0">
                  <a:solidFill>
                    <a:schemeClr val="bg1"/>
                  </a:solidFill>
                  <a:latin typeface="Cambria Math"/>
                  <a:ea typeface="Cambria Math"/>
                  <a:cs typeface="Times New Roman" pitchFamily="18" charset="0"/>
                </a:rPr>
                <a:t>1</a:t>
              </a:r>
              <a:endParaRPr lang="en-US" sz="2400" i="1" baseline="-25000" dirty="0">
                <a:solidFill>
                  <a:schemeClr val="bg1"/>
                </a:solidFill>
                <a:latin typeface="Cambria Math" pitchFamily="18" charset="0"/>
                <a:ea typeface="Cambria Math" pitchFamily="18" charset="0"/>
                <a:cs typeface="Times New Roman" pitchFamily="18" charset="0"/>
              </a:endParaRPr>
            </a:p>
          </p:txBody>
        </p:sp>
        <p:sp>
          <p:nvSpPr>
            <p:cNvPr id="29" name="TextBox 28"/>
            <p:cNvSpPr txBox="1"/>
            <p:nvPr/>
          </p:nvSpPr>
          <p:spPr>
            <a:xfrm>
              <a:off x="3200400" y="3352800"/>
              <a:ext cx="552452" cy="276999"/>
            </a:xfrm>
            <a:prstGeom prst="rect">
              <a:avLst/>
            </a:prstGeom>
            <a:noFill/>
          </p:spPr>
          <p:txBody>
            <a:bodyPr wrap="square" rtlCol="0">
              <a:spAutoFit/>
            </a:bodyPr>
            <a:lstStyle/>
            <a:p>
              <a:r>
                <a:rPr lang="en-US" sz="1200" i="1" dirty="0" smtClean="0">
                  <a:solidFill>
                    <a:schemeClr val="bg1"/>
                  </a:solidFill>
                  <a:latin typeface="Cambria Math" pitchFamily="18" charset="0"/>
                  <a:ea typeface="Cambria Math" pitchFamily="18" charset="0"/>
                  <a:cs typeface="Times New Roman" pitchFamily="18" charset="0"/>
                </a:rPr>
                <a:t>2</a:t>
              </a:r>
              <a:r>
                <a:rPr lang="el-GR" sz="1200" i="1" dirty="0" smtClean="0">
                  <a:solidFill>
                    <a:schemeClr val="bg1"/>
                  </a:solidFill>
                  <a:latin typeface="Cambria Math"/>
                  <a:ea typeface="Cambria Math"/>
                  <a:cs typeface="Times New Roman" pitchFamily="18" charset="0"/>
                </a:rPr>
                <a:t>σ</a:t>
              </a:r>
              <a:r>
                <a:rPr lang="en-US" sz="1200" i="1" baseline="-25000" dirty="0" smtClean="0">
                  <a:solidFill>
                    <a:schemeClr val="bg1"/>
                  </a:solidFill>
                  <a:latin typeface="Cambria Math"/>
                  <a:ea typeface="Cambria Math"/>
                  <a:cs typeface="Times New Roman" pitchFamily="18" charset="0"/>
                </a:rPr>
                <a:t>1</a:t>
              </a:r>
              <a:endParaRPr lang="en-US" sz="1200" i="1" baseline="-25000" dirty="0">
                <a:solidFill>
                  <a:schemeClr val="bg1"/>
                </a:solidFill>
                <a:latin typeface="Cambria Math" pitchFamily="18" charset="0"/>
                <a:ea typeface="Cambria Math" pitchFamily="18" charset="0"/>
                <a:cs typeface="Times New Roman" pitchFamily="18" charset="0"/>
              </a:endParaRPr>
            </a:p>
          </p:txBody>
        </p:sp>
        <p:sp>
          <p:nvSpPr>
            <p:cNvPr id="30" name="Left Brace 29"/>
            <p:cNvSpPr/>
            <p:nvPr/>
          </p:nvSpPr>
          <p:spPr>
            <a:xfrm rot="16200000">
              <a:off x="3393285" y="3074188"/>
              <a:ext cx="152400" cy="100023"/>
            </a:xfrm>
            <a:prstGeom prst="leftBrace">
              <a:avLst>
                <a:gd name="adj1" fmla="val 0"/>
                <a:gd name="adj2"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257548" y="3162296"/>
              <a:ext cx="552452" cy="230833"/>
            </a:xfrm>
            <a:prstGeom prst="rect">
              <a:avLst/>
            </a:prstGeom>
            <a:noFill/>
          </p:spPr>
          <p:txBody>
            <a:bodyPr wrap="square" rtlCol="0">
              <a:spAutoFit/>
            </a:bodyPr>
            <a:lstStyle/>
            <a:p>
              <a:r>
                <a:rPr lang="en-US" sz="2400" i="1" dirty="0" smtClean="0">
                  <a:solidFill>
                    <a:schemeClr val="bg1"/>
                  </a:solidFill>
                  <a:latin typeface="Cambria Math" pitchFamily="18" charset="0"/>
                  <a:ea typeface="Cambria Math" pitchFamily="18" charset="0"/>
                  <a:cs typeface="Times New Roman" pitchFamily="18" charset="0"/>
                </a:rPr>
                <a:t>2</a:t>
              </a:r>
              <a:r>
                <a:rPr lang="el-GR" sz="2400" i="1" dirty="0" smtClean="0">
                  <a:solidFill>
                    <a:schemeClr val="bg1"/>
                  </a:solidFill>
                  <a:latin typeface="Cambria Math"/>
                  <a:ea typeface="Cambria Math"/>
                  <a:cs typeface="Times New Roman" pitchFamily="18" charset="0"/>
                </a:rPr>
                <a:t>σ</a:t>
              </a:r>
              <a:r>
                <a:rPr lang="en-US" sz="2400" i="1" baseline="-25000" dirty="0" smtClean="0">
                  <a:solidFill>
                    <a:schemeClr val="bg1"/>
                  </a:solidFill>
                  <a:latin typeface="Cambria Math"/>
                  <a:ea typeface="Cambria Math"/>
                  <a:cs typeface="Times New Roman" pitchFamily="18" charset="0"/>
                </a:rPr>
                <a:t>2</a:t>
              </a:r>
              <a:endParaRPr lang="en-US" sz="2400" i="1" baseline="-25000" dirty="0">
                <a:solidFill>
                  <a:schemeClr val="bg1"/>
                </a:solidFill>
                <a:latin typeface="Cambria Math" pitchFamily="18" charset="0"/>
                <a:ea typeface="Cambria Math" pitchFamily="18" charset="0"/>
                <a:cs typeface="Times New Roman" pitchFamily="18" charset="0"/>
              </a:endParaRPr>
            </a:p>
          </p:txBody>
        </p:sp>
        <p:cxnSp>
          <p:nvCxnSpPr>
            <p:cNvPr id="35" name="Straight Connector 34"/>
            <p:cNvCxnSpPr/>
            <p:nvPr/>
          </p:nvCxnSpPr>
          <p:spPr>
            <a:xfrm rot="16200000" flipH="1">
              <a:off x="2767014" y="2185985"/>
              <a:ext cx="1300161" cy="280989"/>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152777" y="1800223"/>
              <a:ext cx="247648" cy="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28965" y="1857384"/>
              <a:ext cx="304800" cy="230833"/>
            </a:xfrm>
            <a:prstGeom prst="rect">
              <a:avLst/>
            </a:prstGeom>
            <a:noFill/>
          </p:spPr>
          <p:txBody>
            <a:bodyPr wrap="square" rtlCol="0">
              <a:spAutoFit/>
            </a:bodyPr>
            <a:lstStyle/>
            <a:p>
              <a:r>
                <a:rPr lang="el-GR" sz="2400" i="1" dirty="0" smtClean="0">
                  <a:solidFill>
                    <a:schemeClr val="bg1"/>
                  </a:solidFill>
                  <a:latin typeface="Cambria Math"/>
                  <a:ea typeface="Cambria Math"/>
                  <a:cs typeface="Times New Roman" pitchFamily="18" charset="0"/>
                </a:rPr>
                <a:t>θ</a:t>
              </a:r>
              <a:endParaRPr lang="en-US" sz="2400" i="1" dirty="0">
                <a:solidFill>
                  <a:schemeClr val="bg1"/>
                </a:solidFill>
                <a:latin typeface="Cambria Math" pitchFamily="18" charset="0"/>
                <a:ea typeface="Cambria Math" pitchFamily="18" charset="0"/>
                <a:cs typeface="Times New Roman" pitchFamily="18" charset="0"/>
              </a:endParaRPr>
            </a:p>
          </p:txBody>
        </p:sp>
        <p:cxnSp>
          <p:nvCxnSpPr>
            <p:cNvPr id="31" name="Straight Connector 30"/>
            <p:cNvCxnSpPr/>
            <p:nvPr/>
          </p:nvCxnSpPr>
          <p:spPr>
            <a:xfrm>
              <a:off x="2438400" y="2524125"/>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52625" y="2403144"/>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sp>
          <p:nvSpPr>
            <p:cNvPr id="34" name="TextBox 33"/>
            <p:cNvSpPr txBox="1"/>
            <p:nvPr/>
          </p:nvSpPr>
          <p:spPr>
            <a:xfrm>
              <a:off x="3148015" y="1219200"/>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 &gt;</a:t>
              </a:r>
              <a:endParaRPr lang="en-US" sz="2400" i="1" baseline="-25000" dirty="0">
                <a:latin typeface="Cambria Math" pitchFamily="18" charset="0"/>
                <a:ea typeface="Cambria Math" pitchFamily="18" charset="0"/>
                <a:cs typeface="Times New Roman" pitchFamily="18" charset="0"/>
              </a:endParaRPr>
            </a:p>
          </p:txBody>
        </p:sp>
        <p:cxnSp>
          <p:nvCxnSpPr>
            <p:cNvPr id="36" name="Straight Connector 35"/>
            <p:cNvCxnSpPr/>
            <p:nvPr/>
          </p:nvCxnSpPr>
          <p:spPr>
            <a:xfrm rot="5400000">
              <a:off x="3414715" y="1562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random variables and their probability density functions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2" name="Group 21"/>
          <p:cNvGrpSpPr>
            <a:grpSpLocks noChangeAspect="1"/>
          </p:cNvGrpSpPr>
          <p:nvPr/>
        </p:nvGrpSpPr>
        <p:grpSpPr>
          <a:xfrm>
            <a:off x="1722566" y="990600"/>
            <a:ext cx="5557848" cy="5147966"/>
            <a:chOff x="1699482" y="2362200"/>
            <a:chExt cx="2778924" cy="2573983"/>
          </a:xfrm>
        </p:grpSpPr>
        <p:cxnSp>
          <p:nvCxnSpPr>
            <p:cNvPr id="7" name="Straight Arrow Connector 6"/>
            <p:cNvCxnSpPr/>
            <p:nvPr/>
          </p:nvCxnSpPr>
          <p:spPr>
            <a:xfrm>
              <a:off x="2057400" y="2743200"/>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066800" y="37338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6425" y="4705350"/>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a:off x="4097406" y="2614405"/>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rot="5400000">
              <a:off x="2021681" y="2705100"/>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1200" y="274320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33600" y="3505200"/>
              <a:ext cx="552452" cy="276999"/>
            </a:xfrm>
            <a:prstGeom prst="rect">
              <a:avLst/>
            </a:prstGeom>
            <a:noFill/>
          </p:spPr>
          <p:txBody>
            <a:bodyPr wrap="square" rtlCol="0">
              <a:spAutoFit/>
            </a:bodyPr>
            <a:lstStyle/>
            <a:p>
              <a:r>
                <a:rPr lang="en-US" sz="1200" i="1" dirty="0" smtClean="0">
                  <a:solidFill>
                    <a:schemeClr val="bg1"/>
                  </a:solidFill>
                  <a:latin typeface="Cambria Math" pitchFamily="18" charset="0"/>
                  <a:ea typeface="Cambria Math" pitchFamily="18" charset="0"/>
                  <a:cs typeface="Times New Roman" pitchFamily="18" charset="0"/>
                </a:rPr>
                <a:t>2</a:t>
              </a:r>
              <a:r>
                <a:rPr lang="el-GR" sz="1200" i="1" dirty="0" smtClean="0">
                  <a:solidFill>
                    <a:schemeClr val="bg1"/>
                  </a:solidFill>
                  <a:latin typeface="Cambria Math"/>
                  <a:ea typeface="Cambria Math"/>
                  <a:cs typeface="Times New Roman" pitchFamily="18" charset="0"/>
                </a:rPr>
                <a:t>σ</a:t>
              </a:r>
              <a:r>
                <a:rPr lang="en-US" sz="1200" i="1" baseline="-25000" dirty="0" smtClean="0">
                  <a:solidFill>
                    <a:schemeClr val="bg1"/>
                  </a:solidFill>
                  <a:latin typeface="Cambria Math"/>
                  <a:ea typeface="Cambria Math"/>
                  <a:cs typeface="Times New Roman" pitchFamily="18" charset="0"/>
                </a:rPr>
                <a:t>1</a:t>
              </a:r>
              <a:endParaRPr lang="en-US" sz="1200" i="1" baseline="-25000" dirty="0">
                <a:solidFill>
                  <a:schemeClr val="bg1"/>
                </a:solidFill>
                <a:latin typeface="Cambria Math" pitchFamily="18" charset="0"/>
                <a:ea typeface="Cambria Math" pitchFamily="18" charset="0"/>
                <a:cs typeface="Times New Roman" pitchFamily="18" charset="0"/>
              </a:endParaRPr>
            </a:p>
          </p:txBody>
        </p:sp>
        <p:cxnSp>
          <p:nvCxnSpPr>
            <p:cNvPr id="35" name="Straight Connector 34"/>
            <p:cNvCxnSpPr/>
            <p:nvPr/>
          </p:nvCxnSpPr>
          <p:spPr>
            <a:xfrm rot="16200000" flipH="1">
              <a:off x="2309814" y="3328985"/>
              <a:ext cx="1300161" cy="280989"/>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2695577" y="2943223"/>
              <a:ext cx="247648" cy="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81299" y="2362200"/>
              <a:ext cx="6858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sp>
          <p:nvSpPr>
            <p:cNvPr id="32" name="TextBox 31"/>
            <p:cNvSpPr txBox="1"/>
            <p:nvPr/>
          </p:nvSpPr>
          <p:spPr>
            <a:xfrm rot="16200000">
              <a:off x="1471999" y="3427884"/>
              <a:ext cx="6858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cxnSp>
          <p:nvCxnSpPr>
            <p:cNvPr id="34" name="Straight Connector 33"/>
            <p:cNvCxnSpPr/>
            <p:nvPr/>
          </p:nvCxnSpPr>
          <p:spPr>
            <a:xfrm rot="5400000">
              <a:off x="2990850" y="2695575"/>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3676650"/>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057400" y="3667125"/>
              <a:ext cx="1990725" cy="952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2076448" y="3695700"/>
              <a:ext cx="1905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Plus 45"/>
            <p:cNvSpPr/>
            <p:nvPr/>
          </p:nvSpPr>
          <p:spPr>
            <a:xfrm>
              <a:off x="3371850" y="4029075"/>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2347913" y="299085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inus 47"/>
            <p:cNvSpPr/>
            <p:nvPr/>
          </p:nvSpPr>
          <p:spPr>
            <a:xfrm>
              <a:off x="3371850" y="3048000"/>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inus 48"/>
            <p:cNvSpPr/>
            <p:nvPr/>
          </p:nvSpPr>
          <p:spPr>
            <a:xfrm>
              <a:off x="2343150" y="4071938"/>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70" name="Group 69"/>
          <p:cNvGrpSpPr>
            <a:grpSpLocks noChangeAspect="1"/>
          </p:cNvGrpSpPr>
          <p:nvPr/>
        </p:nvGrpSpPr>
        <p:grpSpPr>
          <a:xfrm>
            <a:off x="86957" y="1703696"/>
            <a:ext cx="8893268" cy="3489194"/>
            <a:chOff x="1000047" y="1752600"/>
            <a:chExt cx="6840976" cy="2683996"/>
          </a:xfrm>
        </p:grpSpPr>
        <p:pic>
          <p:nvPicPr>
            <p:cNvPr id="6146" name="Picture 2"/>
            <p:cNvPicPr>
              <a:picLocks noChangeAspect="1" noChangeArrowheads="1"/>
            </p:cNvPicPr>
            <p:nvPr/>
          </p:nvPicPr>
          <p:blipFill>
            <a:blip r:embed="rId3" cstate="print"/>
            <a:srcRect l="13511" t="35091" r="27515" b="39030"/>
            <a:stretch>
              <a:fillRect/>
            </a:stretch>
          </p:blipFill>
          <p:spPr bwMode="auto">
            <a:xfrm>
              <a:off x="1371600" y="2133600"/>
              <a:ext cx="6149975" cy="1892300"/>
            </a:xfrm>
            <a:prstGeom prst="rect">
              <a:avLst/>
            </a:prstGeom>
            <a:noFill/>
            <a:ln w="9525">
              <a:noFill/>
              <a:miter lim="800000"/>
              <a:headEnd/>
              <a:tailEnd/>
            </a:ln>
            <a:effectLst/>
          </p:spPr>
        </p:pic>
        <p:grpSp>
          <p:nvGrpSpPr>
            <p:cNvPr id="2" name="Group 34"/>
            <p:cNvGrpSpPr/>
            <p:nvPr/>
          </p:nvGrpSpPr>
          <p:grpSpPr>
            <a:xfrm>
              <a:off x="1000047" y="1807696"/>
              <a:ext cx="2581353" cy="2624135"/>
              <a:chOff x="1000047" y="1807696"/>
              <a:chExt cx="2581353" cy="2624135"/>
            </a:xfrm>
          </p:grpSpPr>
          <p:cxnSp>
            <p:nvCxnSpPr>
              <p:cNvPr id="5" name="Straight Arrow Connector 4"/>
              <p:cNvCxnSpPr/>
              <p:nvPr/>
            </p:nvCxnSpPr>
            <p:spPr>
              <a:xfrm>
                <a:off x="1447800" y="2222501"/>
                <a:ext cx="1928813" cy="6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90538" y="3167062"/>
                <a:ext cx="19145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66830" y="4076704"/>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8" name="TextBox 7"/>
              <p:cNvSpPr txBox="1"/>
              <p:nvPr/>
            </p:nvSpPr>
            <p:spPr>
              <a:xfrm>
                <a:off x="3200400" y="1878160"/>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cxnSp>
            <p:nvCxnSpPr>
              <p:cNvPr id="9" name="Straight Connector 8"/>
              <p:cNvCxnSpPr/>
              <p:nvPr/>
            </p:nvCxnSpPr>
            <p:spPr>
              <a:xfrm rot="5400000">
                <a:off x="2309819" y="2181226"/>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43119" y="1807696"/>
                <a:ext cx="882961"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rot="16200000">
                <a:off x="658378" y="2744271"/>
                <a:ext cx="1038466"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cxnSp>
            <p:nvCxnSpPr>
              <p:cNvPr id="18" name="Straight Connector 17"/>
              <p:cNvCxnSpPr/>
              <p:nvPr/>
            </p:nvCxnSpPr>
            <p:spPr>
              <a:xfrm flipV="1">
                <a:off x="1457326" y="3095622"/>
                <a:ext cx="1990725" cy="952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1469233" y="3078957"/>
                <a:ext cx="1752600" cy="4762"/>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Plus 19"/>
              <p:cNvSpPr/>
              <p:nvPr/>
            </p:nvSpPr>
            <p:spPr>
              <a:xfrm>
                <a:off x="2819400" y="35814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lus 20"/>
              <p:cNvSpPr/>
              <p:nvPr/>
            </p:nvSpPr>
            <p:spPr>
              <a:xfrm>
                <a:off x="1447800" y="22098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Minus 21"/>
              <p:cNvSpPr/>
              <p:nvPr/>
            </p:nvSpPr>
            <p:spPr>
              <a:xfrm>
                <a:off x="2819408" y="2271711"/>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Minus 22"/>
              <p:cNvSpPr/>
              <p:nvPr/>
            </p:nvSpPr>
            <p:spPr>
              <a:xfrm>
                <a:off x="1490659" y="3657600"/>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7" name="Straight Connector 16"/>
              <p:cNvCxnSpPr/>
              <p:nvPr/>
            </p:nvCxnSpPr>
            <p:spPr>
              <a:xfrm>
                <a:off x="1362091" y="3105163"/>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35"/>
            <p:cNvGrpSpPr/>
            <p:nvPr/>
          </p:nvGrpSpPr>
          <p:grpSpPr>
            <a:xfrm>
              <a:off x="3156591" y="1802936"/>
              <a:ext cx="2560357" cy="2624135"/>
              <a:chOff x="1042041" y="1807696"/>
              <a:chExt cx="2560357" cy="2624135"/>
            </a:xfrm>
          </p:grpSpPr>
          <p:cxnSp>
            <p:nvCxnSpPr>
              <p:cNvPr id="37" name="Straight Arrow Connector 36"/>
              <p:cNvCxnSpPr/>
              <p:nvPr/>
            </p:nvCxnSpPr>
            <p:spPr>
              <a:xfrm>
                <a:off x="1447800" y="2222501"/>
                <a:ext cx="1928813" cy="6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490538" y="3167062"/>
                <a:ext cx="19145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66830" y="4076704"/>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40" name="TextBox 39"/>
              <p:cNvSpPr txBox="1"/>
              <p:nvPr/>
            </p:nvSpPr>
            <p:spPr>
              <a:xfrm>
                <a:off x="3221398" y="1857163"/>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cxnSp>
            <p:nvCxnSpPr>
              <p:cNvPr id="41" name="Straight Connector 40"/>
              <p:cNvCxnSpPr/>
              <p:nvPr/>
            </p:nvCxnSpPr>
            <p:spPr>
              <a:xfrm rot="5400000">
                <a:off x="2309819" y="2181226"/>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16581" y="1807696"/>
                <a:ext cx="9541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sp>
            <p:nvSpPr>
              <p:cNvPr id="43" name="TextBox 42"/>
              <p:cNvSpPr txBox="1"/>
              <p:nvPr/>
            </p:nvSpPr>
            <p:spPr>
              <a:xfrm rot="16200000">
                <a:off x="697991" y="2725653"/>
                <a:ext cx="1043227"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cxnSp>
            <p:nvCxnSpPr>
              <p:cNvPr id="44" name="Straight Connector 43"/>
              <p:cNvCxnSpPr/>
              <p:nvPr/>
            </p:nvCxnSpPr>
            <p:spPr>
              <a:xfrm flipV="1">
                <a:off x="1457326" y="3095622"/>
                <a:ext cx="1990725" cy="952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1469233" y="3078957"/>
                <a:ext cx="1752600" cy="4762"/>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6" name="Plus 45"/>
              <p:cNvSpPr/>
              <p:nvPr/>
            </p:nvSpPr>
            <p:spPr>
              <a:xfrm>
                <a:off x="2819400" y="35814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Plus 46"/>
              <p:cNvSpPr/>
              <p:nvPr/>
            </p:nvSpPr>
            <p:spPr>
              <a:xfrm>
                <a:off x="1447800" y="22098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Minus 47"/>
              <p:cNvSpPr/>
              <p:nvPr/>
            </p:nvSpPr>
            <p:spPr>
              <a:xfrm>
                <a:off x="2819408" y="2271711"/>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Minus 48"/>
              <p:cNvSpPr/>
              <p:nvPr/>
            </p:nvSpPr>
            <p:spPr>
              <a:xfrm>
                <a:off x="1490659" y="3657600"/>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0" name="Straight Connector 49"/>
              <p:cNvCxnSpPr/>
              <p:nvPr/>
            </p:nvCxnSpPr>
            <p:spPr>
              <a:xfrm>
                <a:off x="1362091" y="3105163"/>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50"/>
            <p:cNvGrpSpPr/>
            <p:nvPr/>
          </p:nvGrpSpPr>
          <p:grpSpPr>
            <a:xfrm>
              <a:off x="5280667" y="1801963"/>
              <a:ext cx="2560356" cy="2634633"/>
              <a:chOff x="1042042" y="1797198"/>
              <a:chExt cx="2560356" cy="2634633"/>
            </a:xfrm>
          </p:grpSpPr>
          <p:cxnSp>
            <p:nvCxnSpPr>
              <p:cNvPr id="52" name="Straight Arrow Connector 51"/>
              <p:cNvCxnSpPr/>
              <p:nvPr/>
            </p:nvCxnSpPr>
            <p:spPr>
              <a:xfrm>
                <a:off x="1447800" y="2222501"/>
                <a:ext cx="1928813" cy="6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90538" y="3167062"/>
                <a:ext cx="19145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66830" y="4076704"/>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55" name="TextBox 54"/>
              <p:cNvSpPr txBox="1"/>
              <p:nvPr/>
            </p:nvSpPr>
            <p:spPr>
              <a:xfrm>
                <a:off x="3221398" y="1867662"/>
                <a:ext cx="381000"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cxnSp>
            <p:nvCxnSpPr>
              <p:cNvPr id="56" name="Straight Connector 55"/>
              <p:cNvCxnSpPr/>
              <p:nvPr/>
            </p:nvCxnSpPr>
            <p:spPr>
              <a:xfrm rot="5400000">
                <a:off x="2309819" y="2181226"/>
                <a:ext cx="76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43120" y="1797198"/>
                <a:ext cx="1099105"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sp>
            <p:nvSpPr>
              <p:cNvPr id="58" name="TextBox 57"/>
              <p:cNvSpPr txBox="1"/>
              <p:nvPr/>
            </p:nvSpPr>
            <p:spPr>
              <a:xfrm rot="16200000">
                <a:off x="690171" y="2738352"/>
                <a:ext cx="1058869" cy="35512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&gt;</a:t>
                </a:r>
                <a:endParaRPr lang="en-US" sz="2400" i="1" baseline="-25000" dirty="0">
                  <a:latin typeface="Cambria Math" pitchFamily="18" charset="0"/>
                  <a:ea typeface="Cambria Math" pitchFamily="18" charset="0"/>
                  <a:cs typeface="Times New Roman" pitchFamily="18" charset="0"/>
                </a:endParaRPr>
              </a:p>
            </p:txBody>
          </p:sp>
          <p:cxnSp>
            <p:nvCxnSpPr>
              <p:cNvPr id="59" name="Straight Connector 58"/>
              <p:cNvCxnSpPr/>
              <p:nvPr/>
            </p:nvCxnSpPr>
            <p:spPr>
              <a:xfrm flipV="1">
                <a:off x="1457326" y="3095622"/>
                <a:ext cx="1990725" cy="952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469233" y="3078957"/>
                <a:ext cx="1752600" cy="4762"/>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819400" y="35814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Plus 61"/>
              <p:cNvSpPr/>
              <p:nvPr/>
            </p:nvSpPr>
            <p:spPr>
              <a:xfrm>
                <a:off x="1447800" y="2209800"/>
                <a:ext cx="381000" cy="381000"/>
              </a:xfrm>
              <a:prstGeom prst="mathPlus">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Minus 62"/>
              <p:cNvSpPr/>
              <p:nvPr/>
            </p:nvSpPr>
            <p:spPr>
              <a:xfrm>
                <a:off x="2819408" y="2271711"/>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Minus 63"/>
              <p:cNvSpPr/>
              <p:nvPr/>
            </p:nvSpPr>
            <p:spPr>
              <a:xfrm>
                <a:off x="1490659" y="3657600"/>
                <a:ext cx="381000" cy="228600"/>
              </a:xfrm>
              <a:prstGeom prst="mathMinus">
                <a:avLst/>
              </a:prstGeom>
              <a:solidFill>
                <a:srgbClr val="66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5" name="Straight Connector 64"/>
              <p:cNvCxnSpPr/>
              <p:nvPr/>
            </p:nvCxnSpPr>
            <p:spPr>
              <a:xfrm>
                <a:off x="1362091" y="3105163"/>
                <a:ext cx="78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371600" y="1752600"/>
              <a:ext cx="609600" cy="355127"/>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sp>
          <p:nvSpPr>
            <p:cNvPr id="67" name="TextBox 66"/>
            <p:cNvSpPr txBox="1"/>
            <p:nvPr/>
          </p:nvSpPr>
          <p:spPr>
            <a:xfrm>
              <a:off x="3505200" y="1752600"/>
              <a:ext cx="609600" cy="35512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68" name="TextBox 67"/>
            <p:cNvSpPr txBox="1"/>
            <p:nvPr/>
          </p:nvSpPr>
          <p:spPr>
            <a:xfrm>
              <a:off x="5638800" y="1752600"/>
              <a:ext cx="533400" cy="355127"/>
            </a:xfrm>
            <a:prstGeom prst="rect">
              <a:avLst/>
            </a:prstGeom>
            <a:noFill/>
          </p:spPr>
          <p:txBody>
            <a:bodyPr wrap="square" rtlCol="0">
              <a:spAutoFit/>
            </a:bodyPr>
            <a:lstStyle/>
            <a:p>
              <a:r>
                <a:rPr lang="en-US" sz="2400" dirty="0" smtClean="0">
                  <a:latin typeface="Times New Roman" pitchFamily="18" charset="0"/>
                  <a:cs typeface="Times New Roman" pitchFamily="18" charset="0"/>
                </a:rPr>
                <a:t>(C)</a:t>
              </a:r>
              <a:endParaRPr lang="en-US" sz="2400" dirty="0">
                <a:latin typeface="Times New Roman" pitchFamily="18" charset="0"/>
                <a:cs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formula for covariance</a:t>
            </a:r>
            <a:endParaRPr lang="en-US"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3" cstate="print"/>
          <a:srcRect/>
          <a:stretch>
            <a:fillRect/>
          </a:stretch>
        </p:blipFill>
        <p:spPr bwMode="auto">
          <a:xfrm>
            <a:off x="0" y="2090536"/>
            <a:ext cx="9001125" cy="1600200"/>
          </a:xfrm>
          <a:prstGeom prst="rect">
            <a:avLst/>
          </a:prstGeom>
          <a:noFill/>
          <a:ln w="9525">
            <a:noFill/>
            <a:miter lim="800000"/>
            <a:headEnd/>
            <a:tailEnd/>
          </a:ln>
        </p:spPr>
      </p:pic>
      <p:sp>
        <p:nvSpPr>
          <p:cNvPr id="5" name="Title 1"/>
          <p:cNvSpPr txBox="1">
            <a:spLocks/>
          </p:cNvSpPr>
          <p:nvPr/>
        </p:nvSpPr>
        <p:spPr>
          <a:xfrm>
            <a:off x="304800" y="4436164"/>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positive correlation high d</a:t>
            </a:r>
            <a:r>
              <a:rPr kumimoji="0" lang="en-US" sz="4400" b="0" i="0" u="none" strike="noStrike" kern="1200" cap="none" spc="0" normalizeH="0" baseline="-25000" noProof="0" dirty="0" smtClean="0">
                <a:ln>
                  <a:noFill/>
                </a:ln>
                <a:solidFill>
                  <a:srgbClr val="FF0000"/>
                </a:solidFill>
                <a:effectLst/>
                <a:uLnTx/>
                <a:uFillTx/>
                <a:latin typeface="Times New Roman" pitchFamily="18" charset="0"/>
                <a:ea typeface="+mj-ea"/>
                <a:cs typeface="Times New Roman" pitchFamily="18" charset="0"/>
              </a:rPr>
              <a:t>1</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high d</a:t>
            </a:r>
            <a:r>
              <a:rPr kumimoji="0" lang="en-US" sz="4400" b="0" i="0" u="none" strike="noStrike" kern="1200" cap="none" spc="0" normalizeH="0" baseline="-25000" noProof="0" dirty="0" smtClean="0">
                <a:ln>
                  <a:noFill/>
                </a:ln>
                <a:solidFill>
                  <a:srgbClr val="FF0000"/>
                </a:solidFill>
                <a:effectLst/>
                <a:uLnTx/>
                <a:uFillTx/>
                <a:latin typeface="Times New Roman" pitchFamily="18" charset="0"/>
                <a:ea typeface="+mj-ea"/>
                <a:cs typeface="Times New Roman" pitchFamily="18" charset="0"/>
              </a:rPr>
              <a:t>2</a:t>
            </a:r>
          </a:p>
          <a:p>
            <a:pPr algn="ctr">
              <a:spcBef>
                <a:spcPct val="0"/>
              </a:spcBef>
            </a:pPr>
            <a:r>
              <a:rPr lang="en-US" sz="4400" dirty="0" smtClean="0">
                <a:solidFill>
                  <a:srgbClr val="FF0000"/>
                </a:solidFill>
                <a:latin typeface="Times New Roman" pitchFamily="18" charset="0"/>
                <a:cs typeface="Times New Roman" pitchFamily="18" charset="0"/>
              </a:rPr>
              <a:t>- negative correlation high d</a:t>
            </a:r>
            <a:r>
              <a:rPr lang="en-US" sz="4400" baseline="-25000" dirty="0" smtClean="0">
                <a:solidFill>
                  <a:srgbClr val="FF0000"/>
                </a:solidFill>
                <a:latin typeface="Times New Roman" pitchFamily="18" charset="0"/>
                <a:cs typeface="Times New Roman" pitchFamily="18" charset="0"/>
              </a:rPr>
              <a:t>1</a:t>
            </a:r>
            <a:r>
              <a:rPr lang="en-US" sz="4400" dirty="0" smtClean="0">
                <a:solidFill>
                  <a:srgbClr val="FF0000"/>
                </a:solidFill>
                <a:latin typeface="Times New Roman" pitchFamily="18" charset="0"/>
                <a:cs typeface="Times New Roman" pitchFamily="18" charset="0"/>
              </a:rPr>
              <a:t> low d</a:t>
            </a:r>
            <a:r>
              <a:rPr lang="en-US" sz="4400" baseline="-25000" dirty="0" smtClean="0">
                <a:solidFill>
                  <a:srgbClr val="FF0000"/>
                </a:solidFill>
                <a:latin typeface="Times New Roman" pitchFamily="18" charset="0"/>
                <a:cs typeface="Times New Roman" pitchFamily="18" charset="0"/>
              </a:rPr>
              <a:t>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968294"/>
          </a:xfrm>
        </p:spPr>
        <p:txBody>
          <a:bodyPr>
            <a:normAutofit fontScale="90000"/>
          </a:bodyPr>
          <a:lstStyle/>
          <a:p>
            <a:r>
              <a:rPr lang="en-US" dirty="0" smtClean="0">
                <a:latin typeface="Times New Roman" pitchFamily="18" charset="0"/>
                <a:cs typeface="Times New Roman" pitchFamily="18" charset="0"/>
              </a:rPr>
              <a:t>joint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mean is a vector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covariance is a symmetric matrix</a:t>
            </a:r>
            <a:endParaRPr lang="en-US"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3" cstate="print"/>
          <a:srcRect/>
          <a:stretch>
            <a:fillRect/>
          </a:stretch>
        </p:blipFill>
        <p:spPr bwMode="auto">
          <a:xfrm>
            <a:off x="288236" y="2474836"/>
            <a:ext cx="8686800" cy="2895600"/>
          </a:xfrm>
          <a:prstGeom prst="rect">
            <a:avLst/>
          </a:prstGeom>
          <a:noFill/>
          <a:ln w="9525">
            <a:noFill/>
            <a:miter lim="800000"/>
            <a:headEnd/>
            <a:tailEnd/>
          </a:ln>
        </p:spPr>
      </p:pic>
      <p:sp>
        <p:nvSpPr>
          <p:cNvPr id="5" name="Title 1"/>
          <p:cNvSpPr txBox="1">
            <a:spLocks/>
          </p:cNvSpPr>
          <p:nvPr/>
        </p:nvSpPr>
        <p:spPr>
          <a:xfrm>
            <a:off x="1752600" y="4889706"/>
            <a:ext cx="5181600" cy="1968294"/>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diagonal</a:t>
            </a: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elements: variances</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baseline="0" dirty="0" smtClean="0">
                <a:solidFill>
                  <a:srgbClr val="FF0000"/>
                </a:solidFill>
                <a:latin typeface="Times New Roman" pitchFamily="18" charset="0"/>
                <a:ea typeface="+mj-ea"/>
                <a:cs typeface="Times New Roman" pitchFamily="18" charset="0"/>
              </a:rPr>
              <a:t>off-diagonal elements: </a:t>
            </a:r>
            <a:r>
              <a:rPr lang="en-US" sz="2800" baseline="0" dirty="0" err="1" smtClean="0">
                <a:solidFill>
                  <a:srgbClr val="FF0000"/>
                </a:solidFill>
                <a:latin typeface="Times New Roman" pitchFamily="18" charset="0"/>
                <a:ea typeface="+mj-ea"/>
                <a:cs typeface="Times New Roman" pitchFamily="18" charset="0"/>
              </a:rPr>
              <a:t>covariances</a:t>
            </a:r>
            <a:endParaRPr kumimoji="0" lang="en-US" sz="28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Freeform 5"/>
          <p:cNvSpPr/>
          <p:nvPr/>
        </p:nvSpPr>
        <p:spPr>
          <a:xfrm>
            <a:off x="1073426" y="4969565"/>
            <a:ext cx="662609" cy="848139"/>
          </a:xfrm>
          <a:custGeom>
            <a:avLst/>
            <a:gdLst>
              <a:gd name="connsiteX0" fmla="*/ 0 w 662609"/>
              <a:gd name="connsiteY0" fmla="*/ 0 h 848139"/>
              <a:gd name="connsiteX1" fmla="*/ 556591 w 662609"/>
              <a:gd name="connsiteY1" fmla="*/ 397565 h 848139"/>
              <a:gd name="connsiteX2" fmla="*/ 318052 w 662609"/>
              <a:gd name="connsiteY2" fmla="*/ 463826 h 848139"/>
              <a:gd name="connsiteX3" fmla="*/ 662609 w 662609"/>
              <a:gd name="connsiteY3" fmla="*/ 848139 h 848139"/>
            </a:gdLst>
            <a:ahLst/>
            <a:cxnLst>
              <a:cxn ang="0">
                <a:pos x="connsiteX0" y="connsiteY0"/>
              </a:cxn>
              <a:cxn ang="0">
                <a:pos x="connsiteX1" y="connsiteY1"/>
              </a:cxn>
              <a:cxn ang="0">
                <a:pos x="connsiteX2" y="connsiteY2"/>
              </a:cxn>
              <a:cxn ang="0">
                <a:pos x="connsiteX3" y="connsiteY3"/>
              </a:cxn>
            </a:cxnLst>
            <a:rect l="l" t="t" r="r" b="b"/>
            <a:pathLst>
              <a:path w="662609" h="848139">
                <a:moveTo>
                  <a:pt x="0" y="0"/>
                </a:moveTo>
                <a:cubicBezTo>
                  <a:pt x="251791" y="160130"/>
                  <a:pt x="503582" y="320261"/>
                  <a:pt x="556591" y="397565"/>
                </a:cubicBezTo>
                <a:cubicBezTo>
                  <a:pt x="609600" y="474869"/>
                  <a:pt x="300382" y="388730"/>
                  <a:pt x="318052" y="463826"/>
                </a:cubicBezTo>
                <a:cubicBezTo>
                  <a:pt x="335722" y="538922"/>
                  <a:pt x="499165" y="693530"/>
                  <a:pt x="662609" y="84813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latin typeface="Times New Roman" pitchFamily="18" charset="0"/>
                <a:ea typeface="Cambria Math" pitchFamily="18" charset="0"/>
                <a:cs typeface="Times New Roman" pitchFamily="18" charset="0"/>
              </a:rPr>
              <a:t>estimating covariance from a table </a:t>
            </a:r>
            <a:r>
              <a:rPr lang="en-US" dirty="0" smtClean="0">
                <a:latin typeface="Cambria Math" pitchFamily="18" charset="0"/>
                <a:ea typeface="Cambria Math" pitchFamily="18" charset="0"/>
              </a:rPr>
              <a:t>D </a:t>
            </a:r>
            <a:r>
              <a:rPr lang="en-US" dirty="0" smtClean="0">
                <a:latin typeface="Times New Roman" pitchFamily="18" charset="0"/>
                <a:ea typeface="Cambria Math" pitchFamily="18" charset="0"/>
                <a:cs typeface="Times New Roman" pitchFamily="18" charset="0"/>
              </a:rPr>
              <a:t>of data</a:t>
            </a:r>
            <a:endParaRPr lang="en-US" dirty="0">
              <a:latin typeface="Times New Roman" pitchFamily="18" charset="0"/>
              <a:ea typeface="Cambria Math" pitchFamily="18" charset="0"/>
              <a:cs typeface="Times New Roman" pitchFamily="18" charset="0"/>
            </a:endParaRPr>
          </a:p>
        </p:txBody>
      </p:sp>
      <p:pic>
        <p:nvPicPr>
          <p:cNvPr id="9218" name="Picture 2"/>
          <p:cNvPicPr>
            <a:picLocks noGrp="1" noChangeAspect="1" noChangeArrowheads="1"/>
          </p:cNvPicPr>
          <p:nvPr>
            <p:ph idx="1"/>
          </p:nvPr>
        </p:nvPicPr>
        <p:blipFill>
          <a:blip r:embed="rId3" cstate="print"/>
          <a:srcRect/>
          <a:stretch>
            <a:fillRect/>
          </a:stretch>
        </p:blipFill>
        <p:spPr bwMode="auto">
          <a:xfrm>
            <a:off x="990600" y="2590800"/>
            <a:ext cx="7402286" cy="1524000"/>
          </a:xfrm>
          <a:prstGeom prst="rect">
            <a:avLst/>
          </a:prstGeom>
          <a:noFill/>
          <a:ln w="9525">
            <a:noFill/>
            <a:miter lim="800000"/>
            <a:headEnd/>
            <a:tailEnd/>
          </a:ln>
        </p:spPr>
      </p:pic>
      <p:sp>
        <p:nvSpPr>
          <p:cNvPr id="5" name="Title 1"/>
          <p:cNvSpPr txBox="1">
            <a:spLocks/>
          </p:cNvSpPr>
          <p:nvPr/>
        </p:nvSpPr>
        <p:spPr>
          <a:xfrm>
            <a:off x="1143000" y="4038600"/>
            <a:ext cx="6705600" cy="762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1" u="none" strike="noStrike" kern="1200" cap="none" spc="0" normalizeH="0" baseline="0" noProof="0" dirty="0" err="1"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25000" noProof="0" dirty="0" err="1" smtClean="0">
                <a:ln>
                  <a:noFill/>
                </a:ln>
                <a:solidFill>
                  <a:srgbClr val="FF0000"/>
                </a:solidFill>
                <a:effectLst/>
                <a:uLnTx/>
                <a:uFillTx/>
                <a:latin typeface="Cambria Math" pitchFamily="18" charset="0"/>
                <a:ea typeface="Cambria Math" pitchFamily="18" charset="0"/>
                <a:cs typeface="Times New Roman" pitchFamily="18" charset="0"/>
              </a:rPr>
              <a:t>ki</a:t>
            </a: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 realization </a:t>
            </a:r>
            <a:r>
              <a:rPr kumimoji="0" lang="en-US" sz="3200" b="0" i="1"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k</a:t>
            </a: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 of</a:t>
            </a:r>
            <a:r>
              <a:rPr kumimoji="0" lang="en-US" sz="3200" b="0" i="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data-type </a:t>
            </a:r>
            <a:r>
              <a:rPr kumimoji="0" lang="en-US" sz="3200" b="0" i="1" u="none" strike="noStrike" kern="1200" cap="none" spc="0" normalizeH="0" noProof="0" dirty="0" err="1" smtClean="0">
                <a:ln>
                  <a:noFill/>
                </a:ln>
                <a:solidFill>
                  <a:srgbClr val="FF0000"/>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 </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
        <p:nvSpPr>
          <p:cNvPr id="6" name="Title 1"/>
          <p:cNvSpPr txBox="1">
            <a:spLocks/>
          </p:cNvSpPr>
          <p:nvPr/>
        </p:nvSpPr>
        <p:spPr>
          <a:xfrm>
            <a:off x="457200" y="53340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in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Cambria Math" pitchFamily="18" charset="0"/>
                <a:cs typeface="Times New Roman" pitchFamily="18" charset="0"/>
              </a:rPr>
              <a:t>MatLab</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ourier New" pitchFamily="49" charset="0"/>
                <a:ea typeface="Cambria Math" pitchFamily="18" charset="0"/>
                <a:cs typeface="Courier New" pitchFamily="49" charset="0"/>
              </a:rPr>
              <a:t>C=</a:t>
            </a:r>
            <a:r>
              <a:rPr kumimoji="0" lang="en-US" sz="4400" b="1" i="0" u="none" strike="noStrike" kern="1200" cap="none" spc="0" normalizeH="0" baseline="0" noProof="0" dirty="0" err="1" smtClean="0">
                <a:ln>
                  <a:noFill/>
                </a:ln>
                <a:solidFill>
                  <a:schemeClr val="tx1"/>
                </a:solidFill>
                <a:effectLst/>
                <a:uLnTx/>
                <a:uFillTx/>
                <a:latin typeface="Courier New" pitchFamily="49" charset="0"/>
                <a:ea typeface="Cambria Math" pitchFamily="18" charset="0"/>
                <a:cs typeface="Courier New" pitchFamily="49" charset="0"/>
              </a:rPr>
              <a:t>cov</a:t>
            </a:r>
            <a:r>
              <a:rPr kumimoji="0" lang="en-US" sz="4400" b="1" i="0" u="none" strike="noStrike" kern="1200" cap="none" spc="0" normalizeH="0" baseline="0" noProof="0" dirty="0" smtClean="0">
                <a:ln>
                  <a:noFill/>
                </a:ln>
                <a:solidFill>
                  <a:schemeClr val="tx1"/>
                </a:solidFill>
                <a:effectLst/>
                <a:uLnTx/>
                <a:uFillTx/>
                <a:latin typeface="Courier New" pitchFamily="49" charset="0"/>
                <a:ea typeface="Cambria Math" pitchFamily="18" charset="0"/>
                <a:cs typeface="Courier New" pitchFamily="49" charset="0"/>
              </a:rPr>
              <a:t>(D)</a:t>
            </a:r>
            <a:endParaRPr kumimoji="0" lang="en-US" sz="4400" b="1" i="0" u="none" strike="noStrike" kern="1200" cap="none" spc="0" normalizeH="0" baseline="0" noProof="0" dirty="0">
              <a:ln>
                <a:noFill/>
              </a:ln>
              <a:solidFill>
                <a:schemeClr val="tx1"/>
              </a:solidFill>
              <a:effectLst/>
              <a:uLnTx/>
              <a:uFillTx/>
              <a:latin typeface="Courier New" pitchFamily="49" charset="0"/>
              <a:ea typeface="Cambria Math" pitchFamily="18" charset="0"/>
              <a:cs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err="1" smtClean="0"/>
              <a:t>un</a:t>
            </a:r>
            <a:r>
              <a:rPr lang="en-US" dirty="0" err="1" smtClean="0">
                <a:latin typeface="Times New Roman" pitchFamily="18" charset="0"/>
                <a:cs typeface="Times New Roman" pitchFamily="18" charset="0"/>
              </a:rPr>
              <a:t>ivariate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 formed from joint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229600" cy="1295400"/>
          </a:xfrm>
        </p:spPr>
        <p:txBody>
          <a:bodyPr/>
          <a:lstStyle/>
          <a:p>
            <a:pPr algn="ctr">
              <a:buNone/>
            </a:pPr>
            <a:r>
              <a:rPr lang="en-US" i="1" dirty="0" smtClean="0">
                <a:latin typeface="Cambria Math" pitchFamily="18" charset="0"/>
                <a:ea typeface="Cambria Math" pitchFamily="18" charset="0"/>
              </a:rPr>
              <a:t>p(</a:t>
            </a:r>
            <a:r>
              <a:rPr lang="en-US" b="1" i="1" dirty="0" smtClean="0">
                <a:latin typeface="Cambria Math" pitchFamily="18" charset="0"/>
                <a:ea typeface="Cambria Math" pitchFamily="18" charset="0"/>
              </a:rPr>
              <a:t>d</a:t>
            </a:r>
            <a:r>
              <a:rPr lang="en-US" i="1" dirty="0" smtClean="0">
                <a:latin typeface="Cambria Math" pitchFamily="18" charset="0"/>
                <a:ea typeface="Cambria Math" pitchFamily="18" charset="0"/>
              </a:rPr>
              <a:t>) </a:t>
            </a:r>
            <a:r>
              <a:rPr lang="en-US" i="1" dirty="0" smtClean="0">
                <a:latin typeface="Cambria Math"/>
                <a:ea typeface="Cambria Math"/>
              </a:rPr>
              <a:t> →</a:t>
            </a:r>
            <a:r>
              <a:rPr lang="en-US" i="1" dirty="0" smtClean="0">
                <a:latin typeface="Cambria Math" pitchFamily="18" charset="0"/>
                <a:ea typeface="Cambria Math" pitchFamily="18" charset="0"/>
              </a:rPr>
              <a:t>   p(</a:t>
            </a:r>
            <a:r>
              <a:rPr lang="en-US" i="1" dirty="0" err="1" smtClean="0">
                <a:latin typeface="Cambria Math" pitchFamily="18" charset="0"/>
                <a:ea typeface="Cambria Math" pitchFamily="18" charset="0"/>
              </a:rPr>
              <a:t>d</a:t>
            </a:r>
            <a:r>
              <a:rPr lang="en-US" i="1" baseline="-25000" dirty="0" err="1" smtClean="0">
                <a:latin typeface="Cambria Math" pitchFamily="18" charset="0"/>
                <a:ea typeface="Cambria Math" pitchFamily="18" charset="0"/>
              </a:rPr>
              <a:t>i</a:t>
            </a:r>
            <a:r>
              <a:rPr lang="en-US" i="1" dirty="0" smtClean="0">
                <a:latin typeface="Cambria Math" pitchFamily="18" charset="0"/>
                <a:ea typeface="Cambria Math" pitchFamily="18" charset="0"/>
              </a:rPr>
              <a:t>)</a:t>
            </a:r>
          </a:p>
          <a:p>
            <a:pPr algn="ctr">
              <a:buNone/>
            </a:pPr>
            <a:r>
              <a:rPr lang="en-US" dirty="0" smtClean="0">
                <a:latin typeface="Times New Roman" pitchFamily="18" charset="0"/>
                <a:cs typeface="Times New Roman" pitchFamily="18" charset="0"/>
              </a:rPr>
              <a:t>behavior of </a:t>
            </a:r>
            <a:r>
              <a:rPr lang="en-US" i="1" dirty="0" err="1" smtClean="0">
                <a:latin typeface="Cambria Math" pitchFamily="18" charset="0"/>
                <a:ea typeface="Cambria Math" pitchFamily="18" charset="0"/>
                <a:cs typeface="Times New Roman" pitchFamily="18" charset="0"/>
              </a:rPr>
              <a:t>d</a:t>
            </a:r>
            <a:r>
              <a:rPr lang="en-US" i="1" baseline="-25000" dirty="0" err="1" smtClean="0">
                <a:latin typeface="Cambria Math" pitchFamily="18" charset="0"/>
                <a:ea typeface="Cambria Math" pitchFamily="18" charset="0"/>
                <a:cs typeface="Times New Roman" pitchFamily="18" charset="0"/>
              </a:rPr>
              <a:t>i</a:t>
            </a:r>
            <a:r>
              <a:rPr lang="en-US" dirty="0" smtClean="0">
                <a:latin typeface="Times New Roman" pitchFamily="18" charset="0"/>
                <a:cs typeface="Times New Roman" pitchFamily="18" charset="0"/>
              </a:rPr>
              <a:t> irrespective of the other </a:t>
            </a:r>
            <a:r>
              <a:rPr lang="en-US" i="1" dirty="0" err="1" smtClean="0">
                <a:latin typeface="Cambria Math" pitchFamily="18" charset="0"/>
                <a:ea typeface="Cambria Math" pitchFamily="18" charset="0"/>
                <a:cs typeface="Times New Roman" pitchFamily="18" charset="0"/>
              </a:rPr>
              <a:t>d</a:t>
            </a:r>
            <a:r>
              <a:rPr lang="en-US" dirty="0" err="1" smtClean="0">
                <a:latin typeface="Times New Roman" pitchFamily="18" charset="0"/>
                <a:cs typeface="Times New Roman" pitchFamily="18" charset="0"/>
              </a:rPr>
              <a:t>s</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1524000" y="3962400"/>
            <a:ext cx="6477000" cy="1752600"/>
          </a:xfrm>
          <a:prstGeom prst="rect">
            <a:avLst/>
          </a:prstGeom>
          <a:noFill/>
          <a:ln w="9525">
            <a:noFill/>
            <a:miter lim="800000"/>
            <a:headEnd/>
            <a:tailEnd/>
          </a:ln>
        </p:spPr>
      </p:pic>
      <p:sp>
        <p:nvSpPr>
          <p:cNvPr id="5" name="Freeform 4"/>
          <p:cNvSpPr/>
          <p:nvPr/>
        </p:nvSpPr>
        <p:spPr>
          <a:xfrm>
            <a:off x="3988904" y="5658678"/>
            <a:ext cx="1616766" cy="795131"/>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257800" y="4889706"/>
            <a:ext cx="3124200" cy="1282494"/>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integrate over everything</a:t>
            </a: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but </a:t>
            </a:r>
            <a:r>
              <a:rPr kumimoji="0" lang="en-US" sz="2800" b="0" i="1" u="none" strike="noStrike" kern="1200" cap="none" spc="0" normalizeH="0" noProof="0" dirty="0" err="1"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2800" b="0" i="1" u="none" strike="noStrike" kern="1200" cap="none" spc="0" normalizeH="0" baseline="-25000" noProof="0" dirty="0" err="1" smtClean="0">
                <a:ln>
                  <a:noFill/>
                </a:ln>
                <a:solidFill>
                  <a:srgbClr val="FF0000"/>
                </a:solidFill>
                <a:effectLst/>
                <a:uLnTx/>
                <a:uFillTx/>
                <a:latin typeface="Cambria Math" pitchFamily="18" charset="0"/>
                <a:ea typeface="Cambria Math" pitchFamily="18" charset="0"/>
                <a:cs typeface="Times New Roman" pitchFamily="18" charset="0"/>
              </a:rPr>
              <a:t>i</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1" name="Group 20"/>
          <p:cNvGrpSpPr>
            <a:grpSpLocks noChangeAspect="1"/>
          </p:cNvGrpSpPr>
          <p:nvPr/>
        </p:nvGrpSpPr>
        <p:grpSpPr>
          <a:xfrm>
            <a:off x="1644765" y="757535"/>
            <a:ext cx="6051435" cy="5490862"/>
            <a:chOff x="1295400" y="1132546"/>
            <a:chExt cx="4654950" cy="4223741"/>
          </a:xfrm>
        </p:grpSpPr>
        <p:pic>
          <p:nvPicPr>
            <p:cNvPr id="1029" name="Picture 5"/>
            <p:cNvPicPr>
              <a:picLocks noChangeAspect="1" noChangeArrowheads="1"/>
            </p:cNvPicPr>
            <p:nvPr/>
          </p:nvPicPr>
          <p:blipFill>
            <a:blip r:embed="rId3" cstate="print"/>
            <a:srcRect/>
            <a:stretch>
              <a:fillRect/>
            </a:stretch>
          </p:blipFill>
          <p:spPr bwMode="auto">
            <a:xfrm rot="16200000">
              <a:off x="2648190" y="3381267"/>
              <a:ext cx="605741" cy="2784678"/>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943168" y="1498937"/>
              <a:ext cx="543232" cy="2673750"/>
            </a:xfrm>
            <a:prstGeom prst="rect">
              <a:avLst/>
            </a:prstGeom>
            <a:noFill/>
            <a:ln w="9525">
              <a:noFill/>
              <a:miter lim="800000"/>
              <a:headEnd/>
              <a:tailEnd/>
            </a:ln>
          </p:spPr>
        </p:pic>
        <p:pic>
          <p:nvPicPr>
            <p:cNvPr id="3" name="Picture 3"/>
            <p:cNvPicPr>
              <a:picLocks noChangeAspect="1" noChangeArrowheads="1"/>
            </p:cNvPicPr>
            <p:nvPr/>
          </p:nvPicPr>
          <p:blipFill>
            <a:blip r:embed="rId5" cstate="print"/>
            <a:srcRect/>
            <a:stretch>
              <a:fillRect/>
            </a:stretch>
          </p:blipFill>
          <p:spPr bwMode="auto">
            <a:xfrm>
              <a:off x="1628775" y="1527512"/>
              <a:ext cx="2556278" cy="2514600"/>
            </a:xfrm>
            <a:prstGeom prst="rect">
              <a:avLst/>
            </a:prstGeom>
            <a:noFill/>
            <a:ln w="9525">
              <a:noFill/>
              <a:miter lim="800000"/>
              <a:headEnd/>
              <a:tailEnd/>
            </a:ln>
          </p:spPr>
        </p:pic>
        <p:sp>
          <p:nvSpPr>
            <p:cNvPr id="18" name="TextBox 17"/>
            <p:cNvSpPr txBox="1"/>
            <p:nvPr/>
          </p:nvSpPr>
          <p:spPr>
            <a:xfrm>
              <a:off x="1295400" y="3781960"/>
              <a:ext cx="5334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1</a:t>
              </a:r>
              <a:endParaRPr lang="en-US" sz="2400" i="1" baseline="-25000" dirty="0">
                <a:latin typeface="Times New Roman" pitchFamily="18" charset="0"/>
                <a:cs typeface="Times New Roman" pitchFamily="18" charset="0"/>
              </a:endParaRPr>
            </a:p>
          </p:txBody>
        </p:sp>
        <p:cxnSp>
          <p:nvCxnSpPr>
            <p:cNvPr id="69" name="Straight Arrow Connector 68"/>
            <p:cNvCxnSpPr/>
            <p:nvPr/>
          </p:nvCxnSpPr>
          <p:spPr>
            <a:xfrm rot="5400000">
              <a:off x="348456" y="2831643"/>
              <a:ext cx="2667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543291" y="1608457"/>
              <a:ext cx="2650603" cy="52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10000" y="1132546"/>
              <a:ext cx="5334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2</a:t>
              </a:r>
              <a:endParaRPr lang="en-US" sz="2400" i="1" baseline="-25000" dirty="0">
                <a:latin typeface="Times New Roman" pitchFamily="18" charset="0"/>
                <a:cs typeface="Times New Roman" pitchFamily="18" charset="0"/>
              </a:endParaRPr>
            </a:p>
          </p:txBody>
        </p:sp>
        <p:cxnSp>
          <p:nvCxnSpPr>
            <p:cNvPr id="39" name="Straight Arrow Connector 38"/>
            <p:cNvCxnSpPr/>
            <p:nvPr/>
          </p:nvCxnSpPr>
          <p:spPr>
            <a:xfrm rot="5400000">
              <a:off x="3742217" y="2907843"/>
              <a:ext cx="2667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48200" y="3781960"/>
              <a:ext cx="5334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1</a:t>
              </a:r>
              <a:endParaRPr lang="en-US" sz="2400" i="1" baseline="-25000" dirty="0">
                <a:latin typeface="Times New Roman" pitchFamily="18" charset="0"/>
                <a:cs typeface="Times New Roman" pitchFamily="18" charset="0"/>
              </a:endParaRPr>
            </a:p>
          </p:txBody>
        </p:sp>
        <p:cxnSp>
          <p:nvCxnSpPr>
            <p:cNvPr id="53" name="Straight Arrow Connector 52"/>
            <p:cNvCxnSpPr/>
            <p:nvPr/>
          </p:nvCxnSpPr>
          <p:spPr>
            <a:xfrm>
              <a:off x="4267200" y="2868949"/>
              <a:ext cx="533400" cy="1588"/>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37582" y="2070814"/>
              <a:ext cx="1055077" cy="639228"/>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integrate over </a:t>
              </a:r>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2</a:t>
              </a:r>
              <a:endParaRPr lang="en-US" sz="2400" i="1" baseline="-25000" dirty="0">
                <a:latin typeface="Times New Roman" pitchFamily="18" charset="0"/>
                <a:cs typeface="Times New Roman" pitchFamily="18" charset="0"/>
              </a:endParaRPr>
            </a:p>
          </p:txBody>
        </p:sp>
        <p:sp>
          <p:nvSpPr>
            <p:cNvPr id="55" name="TextBox 54"/>
            <p:cNvSpPr txBox="1"/>
            <p:nvPr/>
          </p:nvSpPr>
          <p:spPr>
            <a:xfrm>
              <a:off x="2971800" y="4007675"/>
              <a:ext cx="1664677" cy="639228"/>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integrate over </a:t>
              </a:r>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1</a:t>
              </a:r>
              <a:endParaRPr lang="en-US" sz="2400" i="1" baseline="-25000" dirty="0">
                <a:latin typeface="Times New Roman" pitchFamily="18" charset="0"/>
                <a:cs typeface="Times New Roman" pitchFamily="18" charset="0"/>
              </a:endParaRPr>
            </a:p>
          </p:txBody>
        </p:sp>
        <p:cxnSp>
          <p:nvCxnSpPr>
            <p:cNvPr id="56" name="Straight Arrow Connector 55"/>
            <p:cNvCxnSpPr/>
            <p:nvPr/>
          </p:nvCxnSpPr>
          <p:spPr>
            <a:xfrm rot="5400000">
              <a:off x="2551112" y="4326537"/>
              <a:ext cx="534988" cy="1588"/>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679024" y="4933037"/>
              <a:ext cx="2647709"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114800" y="5001160"/>
              <a:ext cx="5334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2</a:t>
              </a:r>
              <a:endParaRPr lang="en-US" sz="2400" i="1" baseline="-25000" dirty="0">
                <a:latin typeface="Times New Roman" pitchFamily="18" charset="0"/>
                <a:cs typeface="Times New Roman" pitchFamily="18" charset="0"/>
              </a:endParaRPr>
            </a:p>
          </p:txBody>
        </p:sp>
        <p:sp>
          <p:nvSpPr>
            <p:cNvPr id="61" name="TextBox 60"/>
            <p:cNvSpPr txBox="1"/>
            <p:nvPr/>
          </p:nvSpPr>
          <p:spPr>
            <a:xfrm>
              <a:off x="1752600" y="1194137"/>
              <a:ext cx="9906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p(d</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p:txBody>
        </p:sp>
        <p:sp>
          <p:nvSpPr>
            <p:cNvPr id="62" name="TextBox 61"/>
            <p:cNvSpPr txBox="1"/>
            <p:nvPr/>
          </p:nvSpPr>
          <p:spPr>
            <a:xfrm>
              <a:off x="1618525" y="4326935"/>
              <a:ext cx="9906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p(d</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p:txBody>
        </p:sp>
        <p:sp>
          <p:nvSpPr>
            <p:cNvPr id="63" name="TextBox 62"/>
            <p:cNvSpPr txBox="1"/>
            <p:nvPr/>
          </p:nvSpPr>
          <p:spPr>
            <a:xfrm>
              <a:off x="4959750" y="1228862"/>
              <a:ext cx="990600" cy="35512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p(d</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multivariate Gaussian (or Normal)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914400" y="2514600"/>
            <a:ext cx="7315200" cy="10668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3" cstate="print"/>
          <a:srcRect/>
          <a:stretch>
            <a:fillRect/>
          </a:stretch>
        </p:blipFill>
        <p:spPr bwMode="auto">
          <a:xfrm>
            <a:off x="762000" y="2756106"/>
            <a:ext cx="7315200" cy="1066800"/>
          </a:xfrm>
          <a:prstGeom prst="rect">
            <a:avLst/>
          </a:prstGeom>
          <a:noFill/>
          <a:ln w="9525">
            <a:noFill/>
            <a:miter lim="800000"/>
            <a:headEnd/>
            <a:tailEnd/>
          </a:ln>
        </p:spPr>
      </p:pic>
      <p:sp>
        <p:nvSpPr>
          <p:cNvPr id="5" name="Freeform 4"/>
          <p:cNvSpPr/>
          <p:nvPr/>
        </p:nvSpPr>
        <p:spPr>
          <a:xfrm>
            <a:off x="3200400" y="3746707"/>
            <a:ext cx="3200400" cy="6858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715000" y="4203906"/>
            <a:ext cx="2057400" cy="1130094"/>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covariance matrix</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6172200" y="3441906"/>
            <a:ext cx="381000" cy="9906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rot="10330616">
            <a:off x="7134496" y="2458890"/>
            <a:ext cx="292823" cy="611885"/>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rot="11269384" flipH="1">
            <a:off x="5525369" y="2478067"/>
            <a:ext cx="684061" cy="619369"/>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p:cNvSpPr txBox="1">
            <a:spLocks/>
          </p:cNvSpPr>
          <p:nvPr/>
        </p:nvSpPr>
        <p:spPr>
          <a:xfrm>
            <a:off x="6215268" y="1841706"/>
            <a:ext cx="1219200" cy="1130094"/>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mean</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functions of random variables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Cube 10"/>
          <p:cNvSpPr/>
          <p:nvPr/>
        </p:nvSpPr>
        <p:spPr>
          <a:xfrm>
            <a:off x="4648200" y="3429000"/>
            <a:ext cx="1752600" cy="1752600"/>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bwMode="auto">
          <a:xfrm>
            <a:off x="4724400" y="4038600"/>
            <a:ext cx="1219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0" cap="none" spc="0" normalizeH="0" baseline="0" noProof="0" dirty="0" smtClean="0">
                <a:ln>
                  <a:noFill/>
                </a:ln>
                <a:solidFill>
                  <a:schemeClr val="tx2"/>
                </a:solidFill>
                <a:effectLst>
                  <a:glow rad="228600">
                    <a:schemeClr val="accent6">
                      <a:satMod val="175000"/>
                      <a:alpha val="40000"/>
                    </a:schemeClr>
                  </a:glow>
                </a:effectLst>
                <a:uLnTx/>
                <a:uFillTx/>
                <a:latin typeface="Cambria Math" pitchFamily="18" charset="0"/>
                <a:ea typeface="Cambria Math" pitchFamily="18" charset="0"/>
                <a:cs typeface="Times New Roman" pitchFamily="18" charset="0"/>
              </a:rPr>
              <a:t>d=?</a:t>
            </a:r>
            <a:endParaRPr kumimoji="0" lang="en-US" sz="3200" b="0" i="1" u="none" strike="noStrike" kern="0" cap="none" spc="0" normalizeH="0" baseline="0" noProof="0" dirty="0">
              <a:ln>
                <a:noFill/>
              </a:ln>
              <a:solidFill>
                <a:schemeClr val="tx2"/>
              </a:solidFill>
              <a:effectLst>
                <a:glow rad="228600">
                  <a:schemeClr val="accent6">
                    <a:satMod val="175000"/>
                    <a:alpha val="40000"/>
                  </a:schemeClr>
                </a:glow>
              </a:effectLst>
              <a:uLnTx/>
              <a:uFillTx/>
              <a:latin typeface="Cambria Math" pitchFamily="18" charset="0"/>
              <a:ea typeface="Cambria Math"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random variable, </a:t>
            </a:r>
            <a:r>
              <a:rPr lang="en-US" i="1" dirty="0" smtClean="0">
                <a:latin typeface="Cambria Math" pitchFamily="18" charset="0"/>
                <a:ea typeface="Cambria Math" pitchFamily="18" charset="0"/>
                <a:cs typeface="Times New Roman" pitchFamily="18" charset="0"/>
              </a:rPr>
              <a:t>d</a:t>
            </a:r>
            <a:endParaRPr lang="en-US" i="1" dirty="0">
              <a:latin typeface="Cambria Math"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457200" y="1752600"/>
            <a:ext cx="8229600" cy="685799"/>
          </a:xfrm>
        </p:spPr>
        <p:txBody>
          <a:bodyPr/>
          <a:lstStyle/>
          <a:p>
            <a:pPr algn="ctr">
              <a:buNone/>
            </a:pPr>
            <a:r>
              <a:rPr lang="en-US" dirty="0" smtClean="0">
                <a:latin typeface="Times New Roman" pitchFamily="18" charset="0"/>
                <a:cs typeface="Times New Roman" pitchFamily="18" charset="0"/>
              </a:rPr>
              <a:t>no fixed value until it is </a:t>
            </a:r>
            <a:r>
              <a:rPr lang="en-US" i="1" dirty="0" smtClean="0">
                <a:latin typeface="Times New Roman" pitchFamily="18" charset="0"/>
                <a:cs typeface="Times New Roman" pitchFamily="18" charset="0"/>
              </a:rPr>
              <a:t>realized</a:t>
            </a:r>
            <a:endParaRPr lang="en-US" i="1" dirty="0">
              <a:latin typeface="Times New Roman" pitchFamily="18" charset="0"/>
              <a:cs typeface="Times New Roman" pitchFamily="18" charset="0"/>
            </a:endParaRPr>
          </a:p>
        </p:txBody>
      </p:sp>
      <p:sp>
        <p:nvSpPr>
          <p:cNvPr id="4" name="Cube 3"/>
          <p:cNvSpPr/>
          <p:nvPr/>
        </p:nvSpPr>
        <p:spPr>
          <a:xfrm>
            <a:off x="533400" y="3429000"/>
            <a:ext cx="1752600" cy="1752600"/>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bwMode="auto">
          <a:xfrm>
            <a:off x="609600" y="4038600"/>
            <a:ext cx="1219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0" cap="none" spc="0" normalizeH="0" baseline="0" noProof="0" dirty="0" smtClean="0">
                <a:ln>
                  <a:noFill/>
                </a:ln>
                <a:solidFill>
                  <a:schemeClr val="tx2"/>
                </a:solidFill>
                <a:effectLst>
                  <a:glow rad="228600">
                    <a:schemeClr val="accent6">
                      <a:satMod val="175000"/>
                      <a:alpha val="40000"/>
                    </a:schemeClr>
                  </a:glow>
                </a:effectLst>
                <a:uLnTx/>
                <a:uFillTx/>
                <a:latin typeface="Cambria Math" pitchFamily="18" charset="0"/>
                <a:ea typeface="Cambria Math" pitchFamily="18" charset="0"/>
                <a:cs typeface="Times New Roman" pitchFamily="18" charset="0"/>
              </a:rPr>
              <a:t>d=?</a:t>
            </a:r>
            <a:endParaRPr kumimoji="0" lang="en-US" sz="3200" b="0" i="1" u="none" strike="noStrike" kern="0" cap="none" spc="0" normalizeH="0" baseline="0" noProof="0" dirty="0">
              <a:ln>
                <a:noFill/>
              </a:ln>
              <a:solidFill>
                <a:schemeClr val="tx2"/>
              </a:solidFill>
              <a:effectLst>
                <a:glow rad="228600">
                  <a:schemeClr val="accent6">
                    <a:satMod val="175000"/>
                    <a:alpha val="40000"/>
                  </a:schemeClr>
                </a:glow>
              </a:effectLst>
              <a:uLnTx/>
              <a:uFillTx/>
              <a:latin typeface="Cambria Math" pitchFamily="18" charset="0"/>
              <a:ea typeface="Cambria Math" pitchFamily="18" charset="0"/>
              <a:cs typeface="Times New Roman" pitchFamily="18" charset="0"/>
            </a:endParaRPr>
          </a:p>
        </p:txBody>
      </p:sp>
      <p:sp>
        <p:nvSpPr>
          <p:cNvPr id="6" name="Content Placeholder 2"/>
          <p:cNvSpPr txBox="1">
            <a:spLocks/>
          </p:cNvSpPr>
          <p:nvPr/>
        </p:nvSpPr>
        <p:spPr bwMode="auto">
          <a:xfrm>
            <a:off x="76200" y="5334000"/>
            <a:ext cx="2590800" cy="6095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indeterminate</a:t>
            </a:r>
            <a:endParaRPr kumimoji="0" lang="en-US" sz="2800" b="0" i="1"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Freeform 7"/>
          <p:cNvSpPr/>
          <p:nvPr/>
        </p:nvSpPr>
        <p:spPr>
          <a:xfrm>
            <a:off x="1328738" y="2993231"/>
            <a:ext cx="2000250" cy="1350169"/>
          </a:xfrm>
          <a:custGeom>
            <a:avLst/>
            <a:gdLst>
              <a:gd name="connsiteX0" fmla="*/ 0 w 2000250"/>
              <a:gd name="connsiteY0" fmla="*/ 621507 h 1350169"/>
              <a:gd name="connsiteX1" fmla="*/ 385762 w 2000250"/>
              <a:gd name="connsiteY1" fmla="*/ 92869 h 1350169"/>
              <a:gd name="connsiteX2" fmla="*/ 1000125 w 2000250"/>
              <a:gd name="connsiteY2" fmla="*/ 64294 h 1350169"/>
              <a:gd name="connsiteX3" fmla="*/ 1743075 w 2000250"/>
              <a:gd name="connsiteY3" fmla="*/ 335757 h 1350169"/>
              <a:gd name="connsiteX4" fmla="*/ 2000250 w 2000250"/>
              <a:gd name="connsiteY4" fmla="*/ 1350169 h 1350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0" h="1350169">
                <a:moveTo>
                  <a:pt x="0" y="621507"/>
                </a:moveTo>
                <a:cubicBezTo>
                  <a:pt x="109537" y="403622"/>
                  <a:pt x="219075" y="185738"/>
                  <a:pt x="385762" y="92869"/>
                </a:cubicBezTo>
                <a:cubicBezTo>
                  <a:pt x="552450" y="0"/>
                  <a:pt x="773906" y="23813"/>
                  <a:pt x="1000125" y="64294"/>
                </a:cubicBezTo>
                <a:cubicBezTo>
                  <a:pt x="1226344" y="104775"/>
                  <a:pt x="1576388" y="121445"/>
                  <a:pt x="1743075" y="335757"/>
                </a:cubicBezTo>
                <a:cubicBezTo>
                  <a:pt x="1909763" y="550070"/>
                  <a:pt x="1955006" y="950119"/>
                  <a:pt x="2000250" y="1350169"/>
                </a:cubicBezTo>
              </a:path>
            </a:pathLst>
          </a:custGeom>
          <a:ln w="571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bwMode="auto">
          <a:xfrm>
            <a:off x="2514600" y="4343400"/>
            <a:ext cx="1981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d=1.04</a:t>
            </a:r>
            <a:endParaRPr kumimoji="0" lang="en-US" sz="32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
        <p:nvSpPr>
          <p:cNvPr id="10" name="Freeform 9"/>
          <p:cNvSpPr/>
          <p:nvPr/>
        </p:nvSpPr>
        <p:spPr>
          <a:xfrm flipH="1">
            <a:off x="3505200" y="2990848"/>
            <a:ext cx="2000250" cy="1350169"/>
          </a:xfrm>
          <a:custGeom>
            <a:avLst/>
            <a:gdLst>
              <a:gd name="connsiteX0" fmla="*/ 0 w 2000250"/>
              <a:gd name="connsiteY0" fmla="*/ 621507 h 1350169"/>
              <a:gd name="connsiteX1" fmla="*/ 385762 w 2000250"/>
              <a:gd name="connsiteY1" fmla="*/ 92869 h 1350169"/>
              <a:gd name="connsiteX2" fmla="*/ 1000125 w 2000250"/>
              <a:gd name="connsiteY2" fmla="*/ 64294 h 1350169"/>
              <a:gd name="connsiteX3" fmla="*/ 1743075 w 2000250"/>
              <a:gd name="connsiteY3" fmla="*/ 335757 h 1350169"/>
              <a:gd name="connsiteX4" fmla="*/ 2000250 w 2000250"/>
              <a:gd name="connsiteY4" fmla="*/ 1350169 h 1350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0" h="1350169">
                <a:moveTo>
                  <a:pt x="0" y="621507"/>
                </a:moveTo>
                <a:cubicBezTo>
                  <a:pt x="109537" y="403622"/>
                  <a:pt x="219075" y="185738"/>
                  <a:pt x="385762" y="92869"/>
                </a:cubicBezTo>
                <a:cubicBezTo>
                  <a:pt x="552450" y="0"/>
                  <a:pt x="773906" y="23813"/>
                  <a:pt x="1000125" y="64294"/>
                </a:cubicBezTo>
                <a:cubicBezTo>
                  <a:pt x="1226344" y="104775"/>
                  <a:pt x="1576388" y="121445"/>
                  <a:pt x="1743075" y="335757"/>
                </a:cubicBezTo>
                <a:cubicBezTo>
                  <a:pt x="1909763" y="550070"/>
                  <a:pt x="1955006" y="950119"/>
                  <a:pt x="2000250" y="1350169"/>
                </a:cubicBezTo>
              </a:path>
            </a:pathLst>
          </a:custGeom>
          <a:ln w="571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Content Placeholder 2"/>
          <p:cNvSpPr txBox="1">
            <a:spLocks/>
          </p:cNvSpPr>
          <p:nvPr/>
        </p:nvSpPr>
        <p:spPr bwMode="auto">
          <a:xfrm>
            <a:off x="4267200" y="5334000"/>
            <a:ext cx="2590800" cy="6095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indeterminate</a:t>
            </a:r>
            <a:endParaRPr kumimoji="0" lang="en-US" sz="2800" b="0" i="1"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4" name="Freeform 13"/>
          <p:cNvSpPr/>
          <p:nvPr/>
        </p:nvSpPr>
        <p:spPr>
          <a:xfrm>
            <a:off x="5619750" y="2997991"/>
            <a:ext cx="2000250" cy="1350169"/>
          </a:xfrm>
          <a:custGeom>
            <a:avLst/>
            <a:gdLst>
              <a:gd name="connsiteX0" fmla="*/ 0 w 2000250"/>
              <a:gd name="connsiteY0" fmla="*/ 621507 h 1350169"/>
              <a:gd name="connsiteX1" fmla="*/ 385762 w 2000250"/>
              <a:gd name="connsiteY1" fmla="*/ 92869 h 1350169"/>
              <a:gd name="connsiteX2" fmla="*/ 1000125 w 2000250"/>
              <a:gd name="connsiteY2" fmla="*/ 64294 h 1350169"/>
              <a:gd name="connsiteX3" fmla="*/ 1743075 w 2000250"/>
              <a:gd name="connsiteY3" fmla="*/ 335757 h 1350169"/>
              <a:gd name="connsiteX4" fmla="*/ 2000250 w 2000250"/>
              <a:gd name="connsiteY4" fmla="*/ 1350169 h 1350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0" h="1350169">
                <a:moveTo>
                  <a:pt x="0" y="621507"/>
                </a:moveTo>
                <a:cubicBezTo>
                  <a:pt x="109537" y="403622"/>
                  <a:pt x="219075" y="185738"/>
                  <a:pt x="385762" y="92869"/>
                </a:cubicBezTo>
                <a:cubicBezTo>
                  <a:pt x="552450" y="0"/>
                  <a:pt x="773906" y="23813"/>
                  <a:pt x="1000125" y="64294"/>
                </a:cubicBezTo>
                <a:cubicBezTo>
                  <a:pt x="1226344" y="104775"/>
                  <a:pt x="1576388" y="121445"/>
                  <a:pt x="1743075" y="335757"/>
                </a:cubicBezTo>
                <a:cubicBezTo>
                  <a:pt x="1909763" y="550070"/>
                  <a:pt x="1955006" y="950119"/>
                  <a:pt x="2000250" y="1350169"/>
                </a:cubicBezTo>
              </a:path>
            </a:pathLst>
          </a:custGeom>
          <a:ln w="571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itle 1"/>
          <p:cNvSpPr txBox="1">
            <a:spLocks/>
          </p:cNvSpPr>
          <p:nvPr/>
        </p:nvSpPr>
        <p:spPr bwMode="auto">
          <a:xfrm>
            <a:off x="6705600" y="4343400"/>
            <a:ext cx="1981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0" cap="none" spc="0" normalizeH="0" baseline="0" noProof="0" dirty="0" smtClean="0">
                <a:ln>
                  <a:noFill/>
                </a:ln>
                <a:solidFill>
                  <a:schemeClr val="tx2"/>
                </a:solidFill>
                <a:effectLst/>
                <a:uLnTx/>
                <a:uFillTx/>
                <a:latin typeface="Cambria Math" pitchFamily="18" charset="0"/>
                <a:ea typeface="Cambria Math" pitchFamily="18" charset="0"/>
                <a:cs typeface="Times New Roman" pitchFamily="18" charset="0"/>
              </a:rPr>
              <a:t>d=0.98</a:t>
            </a:r>
            <a:endParaRPr kumimoji="0" lang="en-US" sz="3200" b="0" i="1" u="none" strike="noStrike" kern="0" cap="none" spc="0" normalizeH="0" baseline="0" noProof="0" dirty="0">
              <a:ln>
                <a:noFill/>
              </a:ln>
              <a:solidFill>
                <a:schemeClr val="tx2"/>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3486152" y="31242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00800" y="2895600"/>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2895600"/>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09600"/>
            <a:ext cx="8229600" cy="1143000"/>
          </a:xfrm>
        </p:spPr>
        <p:txBody>
          <a:bodyPr/>
          <a:lstStyle/>
          <a:p>
            <a:r>
              <a:rPr lang="en-US" dirty="0" smtClean="0">
                <a:latin typeface="Times New Roman" pitchFamily="18" charset="0"/>
                <a:cs typeface="Times New Roman" pitchFamily="18" charset="0"/>
              </a:rPr>
              <a:t>functions of random variables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2895600"/>
            <a:ext cx="2438400" cy="1752600"/>
          </a:xfrm>
        </p:spPr>
        <p:txBody>
          <a:bodyPr/>
          <a:lstStyle/>
          <a:p>
            <a:pPr marL="0" algn="ctr">
              <a:buNone/>
            </a:pPr>
            <a:r>
              <a:rPr lang="en-US" dirty="0" smtClean="0">
                <a:latin typeface="Times New Roman" pitchFamily="18" charset="0"/>
                <a:cs typeface="Times New Roman" pitchFamily="18" charset="0"/>
              </a:rPr>
              <a:t>data with measurement error </a:t>
            </a:r>
            <a:endParaRPr lang="en-US" dirty="0">
              <a:latin typeface="Times New Roman" pitchFamily="18" charset="0"/>
              <a:cs typeface="Times New Roman" pitchFamily="18" charset="0"/>
            </a:endParaRPr>
          </a:p>
        </p:txBody>
      </p:sp>
      <p:sp>
        <p:nvSpPr>
          <p:cNvPr id="4" name="Right Arrow 3"/>
          <p:cNvSpPr/>
          <p:nvPr/>
        </p:nvSpPr>
        <p:spPr>
          <a:xfrm>
            <a:off x="2924176" y="3352800"/>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3409952" y="3052768"/>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data analysis process</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txBox="1">
            <a:spLocks/>
          </p:cNvSpPr>
          <p:nvPr/>
        </p:nvSpPr>
        <p:spPr bwMode="auto">
          <a:xfrm>
            <a:off x="6529400" y="2862264"/>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inferences with uncertainty</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ight Arrow 6"/>
          <p:cNvSpPr/>
          <p:nvPr/>
        </p:nvSpPr>
        <p:spPr>
          <a:xfrm>
            <a:off x="5919792" y="3333752"/>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latin typeface="Times New Roman" pitchFamily="18" charset="0"/>
                <a:cs typeface="Times New Roman" pitchFamily="18" charset="0"/>
              </a:rPr>
              <a:t>functions of random variables</a:t>
            </a:r>
            <a:endParaRPr lang="en-US" dirty="0">
              <a:latin typeface="Times New Roman" pitchFamily="18" charset="0"/>
              <a:cs typeface="Times New Roman" pitchFamily="18" charset="0"/>
            </a:endParaRPr>
          </a:p>
        </p:txBody>
      </p:sp>
      <p:sp>
        <p:nvSpPr>
          <p:cNvPr id="14" name="Content Placeholder 2"/>
          <p:cNvSpPr txBox="1">
            <a:spLocks/>
          </p:cNvSpPr>
          <p:nvPr/>
        </p:nvSpPr>
        <p:spPr bwMode="auto">
          <a:xfrm>
            <a:off x="838200" y="2971800"/>
            <a:ext cx="24384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given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b="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d</a:t>
            </a:r>
            <a:r>
              <a:rPr kumimoji="0" lang="en-US" sz="3200" b="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a:t>
            </a:r>
          </a:p>
        </p:txBody>
      </p:sp>
      <p:sp>
        <p:nvSpPr>
          <p:cNvPr id="15" name="Content Placeholder 2"/>
          <p:cNvSpPr txBox="1">
            <a:spLocks/>
          </p:cNvSpPr>
          <p:nvPr/>
        </p:nvSpPr>
        <p:spPr bwMode="auto">
          <a:xfrm>
            <a:off x="3048000" y="3733800"/>
            <a:ext cx="24384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with </a:t>
            </a:r>
            <a:r>
              <a:rPr kumimoji="0" lang="en-US" sz="3200" b="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f</a:t>
            </a:r>
            <a:r>
              <a:rPr kumimoji="0" lang="en-US" sz="320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u="none" strike="noStrike" kern="0" cap="none" spc="0" normalizeH="0" baseline="30000" noProof="0" dirty="0" smtClean="0">
              <a:ln>
                <a:noFill/>
              </a:ln>
              <a:solidFill>
                <a:schemeClr val="tx1"/>
              </a:solidFill>
              <a:effectLst/>
              <a:uLnTx/>
              <a:uFillTx/>
              <a:latin typeface="Cambria Math" pitchFamily="18" charset="0"/>
              <a:ea typeface="Cambria Math" pitchFamily="18" charset="0"/>
              <a:cs typeface="Courier New" pitchFamily="49" charset="0"/>
            </a:endParaRPr>
          </a:p>
        </p:txBody>
      </p:sp>
      <p:sp>
        <p:nvSpPr>
          <p:cNvPr id="16" name="Content Placeholder 2"/>
          <p:cNvSpPr txBox="1">
            <a:spLocks/>
          </p:cNvSpPr>
          <p:nvPr/>
        </p:nvSpPr>
        <p:spPr bwMode="auto">
          <a:xfrm>
            <a:off x="5334000" y="4572000"/>
            <a:ext cx="28956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what is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sz="3200" b="0" i="1" u="none" strike="noStrike" kern="0" cap="none" spc="0" normalizeH="0" baseline="30000" noProof="0" dirty="0" smtClean="0">
              <a:ln>
                <a:noFill/>
              </a:ln>
              <a:solidFill>
                <a:schemeClr val="tx1"/>
              </a:solidFill>
              <a:effectLst/>
              <a:uLnTx/>
              <a:uFillTx/>
              <a:latin typeface="Cambria Math" pitchFamily="18" charset="0"/>
              <a:ea typeface="Cambria Math" pitchFamily="18" charset="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 the chair rule</a:t>
            </a:r>
            <a:endParaRPr lang="en-US"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3" cstate="print"/>
          <a:srcRect/>
          <a:stretch>
            <a:fillRect/>
          </a:stretch>
        </p:blipFill>
        <p:spPr bwMode="auto">
          <a:xfrm>
            <a:off x="127000" y="2286000"/>
            <a:ext cx="9017000" cy="19050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 the chair rule</a:t>
            </a:r>
            <a:endParaRPr lang="en-US"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3" cstate="print"/>
          <a:srcRect/>
          <a:stretch>
            <a:fillRect/>
          </a:stretch>
        </p:blipFill>
        <p:spPr bwMode="auto">
          <a:xfrm>
            <a:off x="127000" y="2286000"/>
            <a:ext cx="9017000" cy="1905000"/>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590800" y="4572000"/>
            <a:ext cx="3714750" cy="1143000"/>
          </a:xfrm>
          <a:prstGeom prst="rect">
            <a:avLst/>
          </a:prstGeom>
          <a:noFill/>
          <a:ln w="9525">
            <a:noFill/>
            <a:miter lim="800000"/>
            <a:headEnd/>
            <a:tailEnd/>
          </a:ln>
        </p:spPr>
      </p:pic>
      <p:sp>
        <p:nvSpPr>
          <p:cNvPr id="6" name="Oval 5"/>
          <p:cNvSpPr/>
          <p:nvPr/>
        </p:nvSpPr>
        <p:spPr>
          <a:xfrm>
            <a:off x="4267200" y="2514600"/>
            <a:ext cx="1752600" cy="106680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010400" y="2590800"/>
            <a:ext cx="1752600" cy="106680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181600" y="5562600"/>
            <a:ext cx="914400" cy="672893"/>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p:cNvSpPr txBox="1">
            <a:spLocks/>
          </p:cNvSpPr>
          <p:nvPr/>
        </p:nvSpPr>
        <p:spPr>
          <a:xfrm>
            <a:off x="6321288" y="5433388"/>
            <a:ext cx="2133600" cy="1295400"/>
          </a:xfrm>
          <a:prstGeom prst="rect">
            <a:avLst/>
          </a:prstGeom>
        </p:spPr>
        <p:txBody>
          <a:bodyPr vert="horz" lIns="91440" tIns="45720" rIns="91440" bIns="45720" rtlCol="0" anchor="ct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rule for transforming a </a:t>
            </a:r>
            <a:r>
              <a:rPr kumimoji="0" lang="en-US" sz="28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univariate</a:t>
            </a: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a:t>
            </a:r>
            <a:r>
              <a:rPr kumimoji="0" lang="en-US" sz="28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p.d.f</a:t>
            </a: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multivariate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3" cstate="print"/>
          <a:srcRect/>
          <a:stretch>
            <a:fillRect/>
          </a:stretch>
        </p:blipFill>
        <p:spPr bwMode="auto">
          <a:xfrm>
            <a:off x="0" y="2292624"/>
            <a:ext cx="8839200" cy="914400"/>
          </a:xfrm>
          <a:prstGeom prst="rect">
            <a:avLst/>
          </a:prstGeom>
          <a:noFill/>
          <a:ln w="9525">
            <a:noFill/>
            <a:miter lim="800000"/>
            <a:headEnd/>
            <a:tailEnd/>
          </a:ln>
        </p:spPr>
      </p:pic>
      <p:sp>
        <p:nvSpPr>
          <p:cNvPr id="7" name="Freeform 6"/>
          <p:cNvSpPr/>
          <p:nvPr/>
        </p:nvSpPr>
        <p:spPr>
          <a:xfrm>
            <a:off x="4495800" y="4953000"/>
            <a:ext cx="1219200" cy="10668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291" name="Picture 3"/>
          <p:cNvPicPr>
            <a:picLocks noChangeAspect="1" noChangeArrowheads="1"/>
          </p:cNvPicPr>
          <p:nvPr/>
        </p:nvPicPr>
        <p:blipFill>
          <a:blip r:embed="rId4" cstate="print"/>
          <a:srcRect/>
          <a:stretch>
            <a:fillRect/>
          </a:stretch>
        </p:blipFill>
        <p:spPr bwMode="auto">
          <a:xfrm>
            <a:off x="1981200" y="4137992"/>
            <a:ext cx="4876800" cy="914400"/>
          </a:xfrm>
          <a:prstGeom prst="rect">
            <a:avLst/>
          </a:prstGeom>
          <a:noFill/>
          <a:ln w="9525">
            <a:noFill/>
            <a:miter lim="800000"/>
            <a:headEnd/>
            <a:tailEnd/>
          </a:ln>
        </p:spPr>
      </p:pic>
      <p:sp>
        <p:nvSpPr>
          <p:cNvPr id="10" name="Freeform 9"/>
          <p:cNvSpPr/>
          <p:nvPr/>
        </p:nvSpPr>
        <p:spPr>
          <a:xfrm flipV="1">
            <a:off x="6553200" y="3810000"/>
            <a:ext cx="609600" cy="5334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p:cNvSpPr txBox="1">
            <a:spLocks/>
          </p:cNvSpPr>
          <p:nvPr/>
        </p:nvSpPr>
        <p:spPr>
          <a:xfrm>
            <a:off x="5867400" y="4876800"/>
            <a:ext cx="1981200" cy="1981200"/>
          </a:xfrm>
          <a:prstGeom prst="rect">
            <a:avLst/>
          </a:prstGeom>
        </p:spPr>
        <p:txBody>
          <a:bodyPr vert="horz" lIns="91440" tIns="45720" rIns="91440" bIns="45720" rtlCol="0" anchor="ctr">
            <a:normAutofit fontScale="97500" lnSpcReduction="10000"/>
          </a:bodyPr>
          <a:lstStyle/>
          <a:p>
            <a:pPr lvl="0">
              <a:spcBef>
                <a:spcPct val="0"/>
              </a:spcBef>
              <a:defRPr/>
            </a:pP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determinant of matrix with elements </a:t>
            </a:r>
            <a:r>
              <a:rPr kumimoji="0" lang="en-US" sz="2800" b="0" i="1" u="none" strike="noStrike" kern="1200" cap="none" spc="0" normalizeH="0" noProof="0" dirty="0" smtClean="0">
                <a:ln>
                  <a:noFill/>
                </a:ln>
                <a:solidFill>
                  <a:srgbClr val="FF0000"/>
                </a:solidFill>
                <a:effectLst/>
                <a:uLnTx/>
                <a:uFillTx/>
                <a:latin typeface="Cambria Math"/>
                <a:ea typeface="Cambria Math"/>
                <a:cs typeface="Times New Roman" pitchFamily="18" charset="0"/>
              </a:rPr>
              <a:t>∂</a:t>
            </a:r>
            <a:r>
              <a:rPr kumimoji="0" lang="en-US" sz="2800" b="0" i="1" u="none" strike="noStrike" kern="1200" cap="none" spc="0" normalizeH="0" noProof="0" dirty="0" err="1" smtClean="0">
                <a:ln>
                  <a:noFill/>
                </a:ln>
                <a:solidFill>
                  <a:srgbClr val="FF0000"/>
                </a:solidFill>
                <a:effectLst/>
                <a:uLnTx/>
                <a:uFillTx/>
                <a:latin typeface="Cambria Math"/>
                <a:ea typeface="Cambria Math"/>
                <a:cs typeface="Times New Roman" pitchFamily="18" charset="0"/>
              </a:rPr>
              <a:t>d</a:t>
            </a:r>
            <a:r>
              <a:rPr kumimoji="0" lang="en-US" sz="2800" b="0" i="1" u="none" strike="noStrike" kern="1200" cap="none" spc="0" normalizeH="0" baseline="-25000" noProof="0" dirty="0" err="1" smtClean="0">
                <a:ln>
                  <a:noFill/>
                </a:ln>
                <a:solidFill>
                  <a:srgbClr val="FF0000"/>
                </a:solidFill>
                <a:effectLst/>
                <a:uLnTx/>
                <a:uFillTx/>
                <a:latin typeface="Cambria Math"/>
                <a:ea typeface="Cambria Math"/>
                <a:cs typeface="Times New Roman" pitchFamily="18" charset="0"/>
              </a:rPr>
              <a:t>i</a:t>
            </a:r>
            <a:r>
              <a:rPr lang="en-US" sz="2800" i="1" dirty="0" smtClean="0">
                <a:solidFill>
                  <a:srgbClr val="FF0000"/>
                </a:solidFill>
                <a:latin typeface="Cambria Math"/>
                <a:ea typeface="Cambria Math"/>
                <a:cs typeface="Times New Roman" pitchFamily="18" charset="0"/>
              </a:rPr>
              <a:t>/∂</a:t>
            </a:r>
            <a:r>
              <a:rPr lang="en-US" sz="2800" i="1" dirty="0" err="1" smtClean="0">
                <a:solidFill>
                  <a:srgbClr val="FF0000"/>
                </a:solidFill>
                <a:latin typeface="Cambria Math"/>
                <a:ea typeface="Cambria Math"/>
                <a:cs typeface="Times New Roman" pitchFamily="18" charset="0"/>
              </a:rPr>
              <a:t>m</a:t>
            </a:r>
            <a:r>
              <a:rPr lang="en-US" sz="2800" i="1" baseline="-25000" dirty="0" err="1" smtClean="0">
                <a:solidFill>
                  <a:srgbClr val="FF0000"/>
                </a:solidFill>
                <a:latin typeface="Cambria Math"/>
                <a:ea typeface="Cambria Math"/>
                <a:cs typeface="Times New Roman" pitchFamily="18" charset="0"/>
              </a:rPr>
              <a:t>j</a:t>
            </a:r>
            <a:endParaRPr kumimoji="0" lang="en-US" sz="2800" b="0" i="1"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7162800" y="2819400"/>
            <a:ext cx="1981200" cy="1981200"/>
          </a:xfrm>
          <a:prstGeom prst="rect">
            <a:avLst/>
          </a:prstGeom>
        </p:spPr>
        <p:txBody>
          <a:bodyPr vert="horz" lIns="91440" tIns="45720" rIns="91440" bIns="45720" rtlCol="0" anchor="ctr">
            <a:normAutofit fontScale="97500"/>
          </a:bodyPr>
          <a:lstStyle/>
          <a:p>
            <a:pPr lvl="0">
              <a:spcBef>
                <a:spcPct val="0"/>
              </a:spcBef>
              <a:defRPr/>
            </a:pPr>
            <a:r>
              <a:rPr kumimoji="0" lang="en-US" sz="2800" b="0" i="0" u="none" strike="noStrike" kern="1200" cap="none" spc="0" normalizeH="0" noProof="0" dirty="0" err="1" smtClean="0">
                <a:ln>
                  <a:noFill/>
                </a:ln>
                <a:solidFill>
                  <a:srgbClr val="FF0000"/>
                </a:solidFill>
                <a:effectLst/>
                <a:uLnTx/>
                <a:uFillTx/>
                <a:latin typeface="Times New Roman" pitchFamily="18" charset="0"/>
                <a:ea typeface="+mj-ea"/>
                <a:cs typeface="Times New Roman" pitchFamily="18" charset="0"/>
              </a:rPr>
              <a:t>Jacobian</a:t>
            </a:r>
            <a:endPar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endParaRPr>
          </a:p>
          <a:p>
            <a:pPr lvl="0">
              <a:spcBef>
                <a:spcPct val="0"/>
              </a:spcBef>
              <a:defRPr/>
            </a:pP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determinant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multivariate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3" cstate="print"/>
          <a:srcRect/>
          <a:stretch>
            <a:fillRect/>
          </a:stretch>
        </p:blipFill>
        <p:spPr bwMode="auto">
          <a:xfrm>
            <a:off x="0" y="2292624"/>
            <a:ext cx="8839200" cy="914400"/>
          </a:xfrm>
          <a:prstGeom prst="rect">
            <a:avLst/>
          </a:prstGeom>
          <a:noFill/>
          <a:ln w="9525">
            <a:noFill/>
            <a:miter lim="800000"/>
            <a:headEnd/>
            <a:tailEnd/>
          </a:ln>
        </p:spPr>
      </p:pic>
      <p:sp>
        <p:nvSpPr>
          <p:cNvPr id="5" name="Oval 4"/>
          <p:cNvSpPr/>
          <p:nvPr/>
        </p:nvSpPr>
        <p:spPr>
          <a:xfrm>
            <a:off x="2362200" y="2209800"/>
            <a:ext cx="1524000" cy="106680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467600" y="2286000"/>
            <a:ext cx="762000" cy="106680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267200" y="5257800"/>
            <a:ext cx="1447800" cy="7620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p:cNvSpPr txBox="1">
            <a:spLocks/>
          </p:cNvSpPr>
          <p:nvPr/>
        </p:nvSpPr>
        <p:spPr>
          <a:xfrm>
            <a:off x="6019800" y="5334000"/>
            <a:ext cx="2133600" cy="1295400"/>
          </a:xfrm>
          <a:prstGeom prst="rect">
            <a:avLst/>
          </a:prstGeom>
        </p:spPr>
        <p:txBody>
          <a:bodyPr vert="horz" lIns="91440" tIns="45720" rIns="91440" bIns="45720" rtlCol="0" anchor="ctr">
            <a:normAutofit fontScale="8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rule for transforming a multivariate </a:t>
            </a:r>
            <a:r>
              <a:rPr kumimoji="0" lang="en-US" sz="28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p.d.f</a:t>
            </a:r>
            <a:r>
              <a:rPr kumimoji="0" lang="en-US" sz="28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pic>
        <p:nvPicPr>
          <p:cNvPr id="12291" name="Picture 3"/>
          <p:cNvPicPr>
            <a:picLocks noChangeAspect="1" noChangeArrowheads="1"/>
          </p:cNvPicPr>
          <p:nvPr/>
        </p:nvPicPr>
        <p:blipFill>
          <a:blip r:embed="rId4" cstate="print"/>
          <a:srcRect/>
          <a:stretch>
            <a:fillRect/>
          </a:stretch>
        </p:blipFill>
        <p:spPr bwMode="auto">
          <a:xfrm>
            <a:off x="1981200" y="4137992"/>
            <a:ext cx="4876800" cy="914400"/>
          </a:xfrm>
          <a:prstGeom prst="rect">
            <a:avLst/>
          </a:prstGeom>
          <a:noFill/>
          <a:ln w="9525">
            <a:noFill/>
            <a:miter lim="800000"/>
            <a:headEnd/>
            <a:tailEnd/>
          </a:ln>
        </p:spPr>
      </p:pic>
      <p:sp>
        <p:nvSpPr>
          <p:cNvPr id="10" name="Freeform 9"/>
          <p:cNvSpPr/>
          <p:nvPr/>
        </p:nvSpPr>
        <p:spPr>
          <a:xfrm flipV="1">
            <a:off x="6553200" y="3810000"/>
            <a:ext cx="609600" cy="5334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p:cNvSpPr txBox="1">
            <a:spLocks/>
          </p:cNvSpPr>
          <p:nvPr/>
        </p:nvSpPr>
        <p:spPr>
          <a:xfrm>
            <a:off x="7103164" y="3505200"/>
            <a:ext cx="1981200" cy="1295400"/>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Jacobian</a:t>
            </a:r>
            <a:r>
              <a:rPr kumimoji="0" lang="en-US" sz="28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determinant</a:t>
            </a:r>
            <a:endParaRPr kumimoji="0" lang="en-US" sz="2800" b="0"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3486152" y="2014536"/>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008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simple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785936"/>
            <a:ext cx="2438400" cy="1752600"/>
          </a:xfrm>
        </p:spPr>
        <p:txBody>
          <a:bodyPr/>
          <a:lstStyle/>
          <a:p>
            <a:pPr marL="0" algn="ctr">
              <a:buNone/>
            </a:pPr>
            <a:r>
              <a:rPr lang="en-US" dirty="0" smtClean="0">
                <a:latin typeface="Times New Roman" pitchFamily="18" charset="0"/>
                <a:cs typeface="Times New Roman" pitchFamily="18" charset="0"/>
              </a:rPr>
              <a:t>data with measurement error </a:t>
            </a:r>
            <a:endParaRPr lang="en-US" dirty="0">
              <a:latin typeface="Times New Roman" pitchFamily="18" charset="0"/>
              <a:cs typeface="Times New Roman" pitchFamily="18" charset="0"/>
            </a:endParaRPr>
          </a:p>
        </p:txBody>
      </p:sp>
      <p:sp>
        <p:nvSpPr>
          <p:cNvPr id="4" name="Right Arrow 3"/>
          <p:cNvSpPr/>
          <p:nvPr/>
        </p:nvSpPr>
        <p:spPr>
          <a:xfrm>
            <a:off x="2924176" y="2243136"/>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3409952" y="19812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data analysis process</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txBox="1">
            <a:spLocks/>
          </p:cNvSpPr>
          <p:nvPr/>
        </p:nvSpPr>
        <p:spPr bwMode="auto">
          <a:xfrm>
            <a:off x="6529400" y="17526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inferences with uncertainty</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ight Arrow 6"/>
          <p:cNvSpPr/>
          <p:nvPr/>
        </p:nvSpPr>
        <p:spPr>
          <a:xfrm>
            <a:off x="5919792" y="2224088"/>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86152" y="4872032"/>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4008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86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bwMode="auto">
          <a:xfrm>
            <a:off x="304800" y="48006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one datum,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d</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lang="en-US" sz="2000" kern="0" dirty="0" smtClean="0">
                <a:latin typeface="Times New Roman" pitchFamily="18" charset="0"/>
                <a:cs typeface="Times New Roman" pitchFamily="18" charset="0"/>
              </a:rPr>
              <a:t>uniform </a:t>
            </a:r>
            <a:r>
              <a:rPr lang="en-US" sz="2000" kern="0" dirty="0" err="1" smtClean="0">
                <a:latin typeface="Times New Roman" pitchFamily="18" charset="0"/>
                <a:cs typeface="Times New Roman" pitchFamily="18" charset="0"/>
              </a:rPr>
              <a:t>p.d.f</a:t>
            </a:r>
            <a:r>
              <a:rPr lang="en-US" sz="2000" kern="0" dirty="0" smtClean="0">
                <a:latin typeface="Times New Roman" pitchFamily="18" charset="0"/>
                <a:cs typeface="Times New Roman" pitchFamily="18" charset="0"/>
              </a:rPr>
              <a:t>.</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0&lt;d&lt;1</a:t>
            </a:r>
            <a:endParaRPr kumimoji="0" lang="en-US"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7" name="Right Arrow 16"/>
          <p:cNvSpPr/>
          <p:nvPr/>
        </p:nvSpPr>
        <p:spPr>
          <a:xfrm>
            <a:off x="2924176" y="5100632"/>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bwMode="auto">
          <a:xfrm>
            <a:off x="3409952" y="5105400"/>
            <a:ext cx="24384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 = 2d</a:t>
            </a:r>
            <a:endParaRPr kumimoji="0" lang="en-US" sz="3200" b="0" i="1" u="none" strike="noStrike" kern="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9" name="Content Placeholder 2"/>
          <p:cNvSpPr txBox="1">
            <a:spLocks/>
          </p:cNvSpPr>
          <p:nvPr/>
        </p:nvSpPr>
        <p:spPr bwMode="auto">
          <a:xfrm>
            <a:off x="6529400" y="4838696"/>
            <a:ext cx="2438400" cy="1181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one model parameter,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endParaRPr kumimoji="0" lang="en-US" sz="3200" b="0" i="1" u="none" strike="noStrike" kern="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20" name="Right Arrow 19"/>
          <p:cNvSpPr/>
          <p:nvPr/>
        </p:nvSpPr>
        <p:spPr>
          <a:xfrm>
            <a:off x="5919792" y="5081584"/>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3157332" y="4111492"/>
            <a:ext cx="5349224" cy="1371596"/>
          </a:xfrm>
          <a:prstGeom prst="rect">
            <a:avLst/>
          </a:prstGeom>
          <a:noFill/>
          <a:ln w="9525">
            <a:noFill/>
            <a:miter lim="800000"/>
            <a:headEnd/>
            <a:tailEnd/>
          </a:ln>
        </p:spPr>
      </p:pic>
      <p:sp>
        <p:nvSpPr>
          <p:cNvPr id="12" name="Content Placeholder 11"/>
          <p:cNvSpPr>
            <a:spLocks noGrp="1"/>
          </p:cNvSpPr>
          <p:nvPr>
            <p:ph idx="1"/>
          </p:nvPr>
        </p:nvSpPr>
        <p:spPr>
          <a:xfrm>
            <a:off x="533400" y="838200"/>
            <a:ext cx="3810000" cy="2590800"/>
          </a:xfrm>
        </p:spPr>
        <p:txBody>
          <a:bodyPr/>
          <a:lstStyle/>
          <a:p>
            <a:pPr>
              <a:buNone/>
            </a:pPr>
            <a:r>
              <a:rPr lang="en-US" i="1" dirty="0" smtClean="0">
                <a:latin typeface="Cambria Math" pitchFamily="18" charset="0"/>
                <a:ea typeface="Cambria Math" pitchFamily="18" charset="0"/>
              </a:rPr>
              <a:t>m=2d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d=½m</a:t>
            </a:r>
          </a:p>
          <a:p>
            <a:pPr>
              <a:buNone/>
            </a:pPr>
            <a:r>
              <a:rPr lang="en-US" i="1" dirty="0" smtClean="0">
                <a:latin typeface="Cambria Math" pitchFamily="18" charset="0"/>
                <a:ea typeface="Cambria Math" pitchFamily="18" charset="0"/>
              </a:rPr>
              <a:t>d=0 → m=0</a:t>
            </a:r>
          </a:p>
          <a:p>
            <a:pPr>
              <a:buNone/>
            </a:pPr>
            <a:r>
              <a:rPr lang="en-US" i="1" dirty="0" smtClean="0">
                <a:latin typeface="Cambria Math" pitchFamily="18" charset="0"/>
                <a:ea typeface="Cambria Math" pitchFamily="18" charset="0"/>
              </a:rPr>
              <a:t>d=1 → m=2</a:t>
            </a:r>
          </a:p>
          <a:p>
            <a:pPr>
              <a:buNone/>
            </a:pPr>
            <a:r>
              <a:rPr lang="en-US" i="1" dirty="0" err="1" smtClean="0">
                <a:latin typeface="Cambria Math" pitchFamily="18" charset="0"/>
                <a:ea typeface="Cambria Math" pitchFamily="18" charset="0"/>
              </a:rPr>
              <a:t>dd</a:t>
            </a:r>
            <a:r>
              <a:rPr lang="en-US" i="1" dirty="0" smtClean="0">
                <a:latin typeface="Cambria Math" pitchFamily="18" charset="0"/>
                <a:ea typeface="Cambria Math" pitchFamily="18" charset="0"/>
              </a:rPr>
              <a:t>/dm = ½</a:t>
            </a:r>
            <a:endParaRPr lang="en-US" i="1" dirty="0">
              <a:latin typeface="Cambria Math" pitchFamily="18" charset="0"/>
              <a:ea typeface="Cambria Math" pitchFamily="18" charset="0"/>
            </a:endParaRPr>
          </a:p>
        </p:txBody>
      </p:sp>
      <p:sp>
        <p:nvSpPr>
          <p:cNvPr id="13" name="Content Placeholder 11"/>
          <p:cNvSpPr txBox="1">
            <a:spLocks/>
          </p:cNvSpPr>
          <p:nvPr/>
        </p:nvSpPr>
        <p:spPr>
          <a:xfrm>
            <a:off x="3298962" y="3962400"/>
            <a:ext cx="3810000" cy="76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p(d ) =1</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
        <p:nvSpPr>
          <p:cNvPr id="14" name="Content Placeholder 11"/>
          <p:cNvSpPr txBox="1">
            <a:spLocks/>
          </p:cNvSpPr>
          <p:nvPr/>
        </p:nvSpPr>
        <p:spPr>
          <a:xfrm>
            <a:off x="3298962" y="5257800"/>
            <a:ext cx="3810000" cy="762000"/>
          </a:xfrm>
          <a:prstGeom prst="rect">
            <a:avLst/>
          </a:prstGeom>
        </p:spPr>
        <p:txBody>
          <a:bodyPr vert="horz" lIns="91440" tIns="45720" rIns="91440" bIns="45720" rtlCol="0">
            <a:normAutofit/>
          </a:bodyPr>
          <a:lstStyle/>
          <a:p>
            <a:pPr marL="342900" lvl="0" indent="-342900">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p(m ) =</a:t>
            </a:r>
            <a:r>
              <a:rPr lang="en-US" sz="3200" i="1" dirty="0" smtClean="0">
                <a:latin typeface="Cambria Math" pitchFamily="18" charset="0"/>
                <a:ea typeface="Cambria Math" pitchFamily="18" charset="0"/>
              </a:rPr>
              <a:t> ½</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5" name="Group 54"/>
          <p:cNvGrpSpPr>
            <a:grpSpLocks noChangeAspect="1"/>
          </p:cNvGrpSpPr>
          <p:nvPr/>
        </p:nvGrpSpPr>
        <p:grpSpPr>
          <a:xfrm>
            <a:off x="838200" y="685800"/>
            <a:ext cx="6919814" cy="5312307"/>
            <a:chOff x="2643390" y="762000"/>
            <a:chExt cx="3844341" cy="2951282"/>
          </a:xfrm>
        </p:grpSpPr>
        <p:sp>
          <p:nvSpPr>
            <p:cNvPr id="54" name="Freeform 53"/>
            <p:cNvSpPr/>
            <p:nvPr/>
          </p:nvSpPr>
          <p:spPr>
            <a:xfrm>
              <a:off x="4280912" y="3028950"/>
              <a:ext cx="329184" cy="252416"/>
            </a:xfrm>
            <a:custGeom>
              <a:avLst/>
              <a:gdLst>
                <a:gd name="connsiteX0" fmla="*/ 0 w 604838"/>
                <a:gd name="connsiteY0" fmla="*/ 366712 h 366712"/>
                <a:gd name="connsiteX1" fmla="*/ 0 w 604838"/>
                <a:gd name="connsiteY1" fmla="*/ 0 h 366712"/>
                <a:gd name="connsiteX2" fmla="*/ 600075 w 604838"/>
                <a:gd name="connsiteY2" fmla="*/ 0 h 366712"/>
                <a:gd name="connsiteX3" fmla="*/ 604838 w 604838"/>
                <a:gd name="connsiteY3" fmla="*/ 366712 h 366712"/>
                <a:gd name="connsiteX4" fmla="*/ 0 w 604838"/>
                <a:gd name="connsiteY4" fmla="*/ 366712 h 36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38" h="366712">
                  <a:moveTo>
                    <a:pt x="0" y="366712"/>
                  </a:moveTo>
                  <a:lnTo>
                    <a:pt x="0" y="0"/>
                  </a:lnTo>
                  <a:lnTo>
                    <a:pt x="600075" y="0"/>
                  </a:lnTo>
                  <a:cubicBezTo>
                    <a:pt x="601663" y="122237"/>
                    <a:pt x="603250" y="244475"/>
                    <a:pt x="604838" y="366712"/>
                  </a:cubicBezTo>
                  <a:lnTo>
                    <a:pt x="0" y="366712"/>
                  </a:lnTo>
                  <a:close/>
                </a:path>
              </a:pathLst>
            </a:custGeom>
            <a:solidFill>
              <a:schemeClr val="tx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Freeform 12"/>
            <p:cNvSpPr/>
            <p:nvPr/>
          </p:nvSpPr>
          <p:spPr>
            <a:xfrm>
              <a:off x="3776660" y="1295400"/>
              <a:ext cx="161925" cy="509588"/>
            </a:xfrm>
            <a:custGeom>
              <a:avLst/>
              <a:gdLst>
                <a:gd name="connsiteX0" fmla="*/ 0 w 604838"/>
                <a:gd name="connsiteY0" fmla="*/ 366712 h 366712"/>
                <a:gd name="connsiteX1" fmla="*/ 0 w 604838"/>
                <a:gd name="connsiteY1" fmla="*/ 0 h 366712"/>
                <a:gd name="connsiteX2" fmla="*/ 600075 w 604838"/>
                <a:gd name="connsiteY2" fmla="*/ 0 h 366712"/>
                <a:gd name="connsiteX3" fmla="*/ 604838 w 604838"/>
                <a:gd name="connsiteY3" fmla="*/ 366712 h 366712"/>
                <a:gd name="connsiteX4" fmla="*/ 0 w 604838"/>
                <a:gd name="connsiteY4" fmla="*/ 366712 h 36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38" h="366712">
                  <a:moveTo>
                    <a:pt x="0" y="366712"/>
                  </a:moveTo>
                  <a:lnTo>
                    <a:pt x="0" y="0"/>
                  </a:lnTo>
                  <a:lnTo>
                    <a:pt x="600075" y="0"/>
                  </a:lnTo>
                  <a:cubicBezTo>
                    <a:pt x="601663" y="122237"/>
                    <a:pt x="603250" y="244475"/>
                    <a:pt x="604838" y="366712"/>
                  </a:cubicBezTo>
                  <a:lnTo>
                    <a:pt x="0" y="366712"/>
                  </a:lnTo>
                  <a:close/>
                </a:path>
              </a:pathLst>
            </a:custGeom>
            <a:solidFill>
              <a:srgbClr val="FF99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Freeform 26"/>
            <p:cNvSpPr/>
            <p:nvPr/>
          </p:nvSpPr>
          <p:spPr>
            <a:xfrm flipH="1">
              <a:off x="3862387" y="1819275"/>
              <a:ext cx="481010" cy="1152526"/>
            </a:xfrm>
            <a:custGeom>
              <a:avLst/>
              <a:gdLst>
                <a:gd name="connsiteX0" fmla="*/ 631065 w 631065"/>
                <a:gd name="connsiteY0" fmla="*/ 0 h 1262129"/>
                <a:gd name="connsiteX1" fmla="*/ 515155 w 631065"/>
                <a:gd name="connsiteY1" fmla="*/ 811369 h 1262129"/>
                <a:gd name="connsiteX2" fmla="*/ 0 w 631065"/>
                <a:gd name="connsiteY2" fmla="*/ 1262129 h 1262129"/>
              </a:gdLst>
              <a:ahLst/>
              <a:cxnLst>
                <a:cxn ang="0">
                  <a:pos x="connsiteX0" y="connsiteY0"/>
                </a:cxn>
                <a:cxn ang="0">
                  <a:pos x="connsiteX1" y="connsiteY1"/>
                </a:cxn>
                <a:cxn ang="0">
                  <a:pos x="connsiteX2" y="connsiteY2"/>
                </a:cxn>
              </a:cxnLst>
              <a:rect l="l" t="t" r="r" b="b"/>
              <a:pathLst>
                <a:path w="631065" h="1262129">
                  <a:moveTo>
                    <a:pt x="631065" y="0"/>
                  </a:moveTo>
                  <a:cubicBezTo>
                    <a:pt x="625699" y="300507"/>
                    <a:pt x="620333" y="601014"/>
                    <a:pt x="515155" y="811369"/>
                  </a:cubicBezTo>
                  <a:cubicBezTo>
                    <a:pt x="409978" y="1021724"/>
                    <a:pt x="204989" y="1141926"/>
                    <a:pt x="0" y="1262129"/>
                  </a:cubicBezTo>
                </a:path>
              </a:pathLst>
            </a:cu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 name="Group 35"/>
            <p:cNvGrpSpPr/>
            <p:nvPr/>
          </p:nvGrpSpPr>
          <p:grpSpPr>
            <a:xfrm>
              <a:off x="2643390" y="762000"/>
              <a:ext cx="3820731" cy="1475682"/>
              <a:chOff x="2643390" y="762000"/>
              <a:chExt cx="3820731" cy="1475682"/>
            </a:xfrm>
          </p:grpSpPr>
          <p:sp>
            <p:nvSpPr>
              <p:cNvPr id="29" name="TextBox 28"/>
              <p:cNvSpPr txBox="1"/>
              <p:nvPr/>
            </p:nvSpPr>
            <p:spPr>
              <a:xfrm>
                <a:off x="2791494" y="762000"/>
                <a:ext cx="8382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14" name="Freeform 13"/>
              <p:cNvSpPr/>
              <p:nvPr/>
            </p:nvSpPr>
            <p:spPr>
              <a:xfrm>
                <a:off x="3048001" y="1057275"/>
                <a:ext cx="3048000" cy="752475"/>
              </a:xfrm>
              <a:custGeom>
                <a:avLst/>
                <a:gdLst>
                  <a:gd name="connsiteX0" fmla="*/ 0 w 3038475"/>
                  <a:gd name="connsiteY0" fmla="*/ 0 h 752475"/>
                  <a:gd name="connsiteX1" fmla="*/ 0 w 3038475"/>
                  <a:gd name="connsiteY1" fmla="*/ 752475 h 752475"/>
                  <a:gd name="connsiteX2" fmla="*/ 3038475 w 3038475"/>
                  <a:gd name="connsiteY2" fmla="*/ 752475 h 752475"/>
                </a:gdLst>
                <a:ahLst/>
                <a:cxnLst>
                  <a:cxn ang="0">
                    <a:pos x="connsiteX0" y="connsiteY0"/>
                  </a:cxn>
                  <a:cxn ang="0">
                    <a:pos x="connsiteX1" y="connsiteY1"/>
                  </a:cxn>
                  <a:cxn ang="0">
                    <a:pos x="connsiteX2" y="connsiteY2"/>
                  </a:cxn>
                </a:cxnLst>
                <a:rect l="l" t="t" r="r" b="b"/>
                <a:pathLst>
                  <a:path w="3038475" h="752475">
                    <a:moveTo>
                      <a:pt x="0" y="0"/>
                    </a:moveTo>
                    <a:lnTo>
                      <a:pt x="0" y="752475"/>
                    </a:lnTo>
                    <a:lnTo>
                      <a:pt x="3038475" y="752475"/>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16" name="Straight Connector 15"/>
              <p:cNvCxnSpPr/>
              <p:nvPr/>
            </p:nvCxnSpPr>
            <p:spPr>
              <a:xfrm rot="5400000">
                <a:off x="3200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343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486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95600" y="155733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95600" y="1304923"/>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95600" y="1809748"/>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45535" y="198120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sp>
            <p:nvSpPr>
              <p:cNvPr id="31" name="TextBox 30"/>
              <p:cNvSpPr txBox="1"/>
              <p:nvPr/>
            </p:nvSpPr>
            <p:spPr>
              <a:xfrm>
                <a:off x="4302068" y="1981200"/>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a:off x="5446259" y="1981200"/>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2</a:t>
                </a:r>
                <a:endParaRPr lang="en-US" sz="2400" i="1" dirty="0">
                  <a:latin typeface="Cambria Math" pitchFamily="18" charset="0"/>
                  <a:ea typeface="Cambria Math" pitchFamily="18" charset="0"/>
                  <a:cs typeface="Times New Roman" pitchFamily="18" charset="0"/>
                </a:endParaRPr>
              </a:p>
            </p:txBody>
          </p:sp>
          <p:sp>
            <p:nvSpPr>
              <p:cNvPr id="33" name="TextBox 32"/>
              <p:cNvSpPr txBox="1"/>
              <p:nvPr/>
            </p:nvSpPr>
            <p:spPr>
              <a:xfrm>
                <a:off x="6083121" y="166352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34" name="TextBox 33"/>
              <p:cNvSpPr txBox="1"/>
              <p:nvPr/>
            </p:nvSpPr>
            <p:spPr>
              <a:xfrm>
                <a:off x="2643390" y="166352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sp>
            <p:nvSpPr>
              <p:cNvPr id="35" name="TextBox 34"/>
              <p:cNvSpPr txBox="1"/>
              <p:nvPr/>
            </p:nvSpPr>
            <p:spPr>
              <a:xfrm>
                <a:off x="2667000" y="1155879"/>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dirty="0">
                  <a:latin typeface="Cambria Math" pitchFamily="18" charset="0"/>
                  <a:ea typeface="Cambria Math" pitchFamily="18" charset="0"/>
                  <a:cs typeface="Times New Roman" pitchFamily="18" charset="0"/>
                </a:endParaRPr>
              </a:p>
            </p:txBody>
          </p:sp>
        </p:grpSp>
        <p:grpSp>
          <p:nvGrpSpPr>
            <p:cNvPr id="3" name="Group 36"/>
            <p:cNvGrpSpPr/>
            <p:nvPr/>
          </p:nvGrpSpPr>
          <p:grpSpPr>
            <a:xfrm>
              <a:off x="2667000" y="2237600"/>
              <a:ext cx="3820731" cy="1475682"/>
              <a:chOff x="2643390" y="762000"/>
              <a:chExt cx="3820731" cy="1475682"/>
            </a:xfrm>
          </p:grpSpPr>
          <p:sp>
            <p:nvSpPr>
              <p:cNvPr id="38" name="TextBox 37"/>
              <p:cNvSpPr txBox="1"/>
              <p:nvPr/>
            </p:nvSpPr>
            <p:spPr>
              <a:xfrm>
                <a:off x="2791494" y="762000"/>
                <a:ext cx="8382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p(m)</a:t>
                </a:r>
                <a:endParaRPr lang="en-US" sz="2400" i="1" dirty="0">
                  <a:latin typeface="Cambria Math" pitchFamily="18" charset="0"/>
                  <a:ea typeface="Cambria Math" pitchFamily="18" charset="0"/>
                  <a:cs typeface="Times New Roman" pitchFamily="18" charset="0"/>
                </a:endParaRPr>
              </a:p>
            </p:txBody>
          </p:sp>
          <p:sp>
            <p:nvSpPr>
              <p:cNvPr id="39" name="Freeform 38"/>
              <p:cNvSpPr/>
              <p:nvPr/>
            </p:nvSpPr>
            <p:spPr>
              <a:xfrm>
                <a:off x="3048001" y="1057275"/>
                <a:ext cx="3048000" cy="752475"/>
              </a:xfrm>
              <a:custGeom>
                <a:avLst/>
                <a:gdLst>
                  <a:gd name="connsiteX0" fmla="*/ 0 w 3038475"/>
                  <a:gd name="connsiteY0" fmla="*/ 0 h 752475"/>
                  <a:gd name="connsiteX1" fmla="*/ 0 w 3038475"/>
                  <a:gd name="connsiteY1" fmla="*/ 752475 h 752475"/>
                  <a:gd name="connsiteX2" fmla="*/ 3038475 w 3038475"/>
                  <a:gd name="connsiteY2" fmla="*/ 752475 h 752475"/>
                </a:gdLst>
                <a:ahLst/>
                <a:cxnLst>
                  <a:cxn ang="0">
                    <a:pos x="connsiteX0" y="connsiteY0"/>
                  </a:cxn>
                  <a:cxn ang="0">
                    <a:pos x="connsiteX1" y="connsiteY1"/>
                  </a:cxn>
                  <a:cxn ang="0">
                    <a:pos x="connsiteX2" y="connsiteY2"/>
                  </a:cxn>
                </a:cxnLst>
                <a:rect l="l" t="t" r="r" b="b"/>
                <a:pathLst>
                  <a:path w="3038475" h="752475">
                    <a:moveTo>
                      <a:pt x="0" y="0"/>
                    </a:moveTo>
                    <a:lnTo>
                      <a:pt x="0" y="752475"/>
                    </a:lnTo>
                    <a:lnTo>
                      <a:pt x="3038475" y="752475"/>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40" name="Straight Connector 39"/>
              <p:cNvCxnSpPr/>
              <p:nvPr/>
            </p:nvCxnSpPr>
            <p:spPr>
              <a:xfrm rot="5400000">
                <a:off x="3200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343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86400" y="188595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155733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95600" y="1304923"/>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809748"/>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152897" y="198120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sp>
            <p:nvSpPr>
              <p:cNvPr id="47" name="TextBox 46"/>
              <p:cNvSpPr txBox="1"/>
              <p:nvPr/>
            </p:nvSpPr>
            <p:spPr>
              <a:xfrm>
                <a:off x="4294706" y="1981200"/>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dirty="0">
                  <a:latin typeface="Cambria Math" pitchFamily="18" charset="0"/>
                  <a:ea typeface="Cambria Math" pitchFamily="18" charset="0"/>
                  <a:cs typeface="Times New Roman" pitchFamily="18" charset="0"/>
                </a:endParaRPr>
              </a:p>
            </p:txBody>
          </p:sp>
          <p:sp>
            <p:nvSpPr>
              <p:cNvPr id="48" name="TextBox 47"/>
              <p:cNvSpPr txBox="1"/>
              <p:nvPr/>
            </p:nvSpPr>
            <p:spPr>
              <a:xfrm>
                <a:off x="5431535" y="1981200"/>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2</a:t>
                </a:r>
                <a:endParaRPr lang="en-US" sz="2400" i="1" dirty="0">
                  <a:latin typeface="Cambria Math" pitchFamily="18" charset="0"/>
                  <a:ea typeface="Cambria Math" pitchFamily="18" charset="0"/>
                  <a:cs typeface="Times New Roman" pitchFamily="18" charset="0"/>
                </a:endParaRPr>
              </a:p>
            </p:txBody>
          </p:sp>
          <p:sp>
            <p:nvSpPr>
              <p:cNvPr id="49" name="TextBox 48"/>
              <p:cNvSpPr txBox="1"/>
              <p:nvPr/>
            </p:nvSpPr>
            <p:spPr>
              <a:xfrm>
                <a:off x="6083121" y="166352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endParaRPr lang="en-US" sz="2400" i="1" dirty="0">
                  <a:latin typeface="Cambria Math" pitchFamily="18" charset="0"/>
                  <a:ea typeface="Cambria Math" pitchFamily="18" charset="0"/>
                  <a:cs typeface="Times New Roman" pitchFamily="18" charset="0"/>
                </a:endParaRPr>
              </a:p>
            </p:txBody>
          </p:sp>
          <p:sp>
            <p:nvSpPr>
              <p:cNvPr id="50" name="TextBox 49"/>
              <p:cNvSpPr txBox="1"/>
              <p:nvPr/>
            </p:nvSpPr>
            <p:spPr>
              <a:xfrm>
                <a:off x="2643390" y="1663521"/>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sp>
            <p:nvSpPr>
              <p:cNvPr id="51" name="TextBox 50"/>
              <p:cNvSpPr txBox="1"/>
              <p:nvPr/>
            </p:nvSpPr>
            <p:spPr>
              <a:xfrm>
                <a:off x="2667000" y="1155879"/>
                <a:ext cx="381000" cy="256481"/>
              </a:xfrm>
              <a:prstGeom prst="rect">
                <a:avLst/>
              </a:prstGeom>
              <a:noFill/>
              <a:ln w="28575">
                <a:noFill/>
              </a:ln>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dirty="0">
                  <a:latin typeface="Cambria Math" pitchFamily="18" charset="0"/>
                  <a:ea typeface="Cambria Math" pitchFamily="18" charset="0"/>
                  <a:cs typeface="Times New Roman" pitchFamily="18" charset="0"/>
                </a:endParaRPr>
              </a:p>
            </p:txBody>
          </p:sp>
        </p:grpSp>
        <p:sp>
          <p:nvSpPr>
            <p:cNvPr id="52" name="Freeform 51"/>
            <p:cNvSpPr/>
            <p:nvPr/>
          </p:nvSpPr>
          <p:spPr>
            <a:xfrm>
              <a:off x="3065172" y="1287887"/>
              <a:ext cx="2498501" cy="523272"/>
            </a:xfrm>
            <a:custGeom>
              <a:avLst/>
              <a:gdLst>
                <a:gd name="connsiteX0" fmla="*/ 0 w 2498501"/>
                <a:gd name="connsiteY0" fmla="*/ 515155 h 528034"/>
                <a:gd name="connsiteX1" fmla="*/ 206062 w 2498501"/>
                <a:gd name="connsiteY1" fmla="*/ 528034 h 528034"/>
                <a:gd name="connsiteX2" fmla="*/ 206062 w 2498501"/>
                <a:gd name="connsiteY2" fmla="*/ 0 h 528034"/>
                <a:gd name="connsiteX3" fmla="*/ 1352282 w 2498501"/>
                <a:gd name="connsiteY3" fmla="*/ 0 h 528034"/>
                <a:gd name="connsiteX4" fmla="*/ 1352282 w 2498501"/>
                <a:gd name="connsiteY4" fmla="*/ 515155 h 528034"/>
                <a:gd name="connsiteX5" fmla="*/ 2498501 w 2498501"/>
                <a:gd name="connsiteY5" fmla="*/ 515155 h 528034"/>
                <a:gd name="connsiteX0" fmla="*/ 0 w 2498501"/>
                <a:gd name="connsiteY0" fmla="*/ 515155 h 515155"/>
                <a:gd name="connsiteX1" fmla="*/ 191775 w 2498501"/>
                <a:gd name="connsiteY1" fmla="*/ 513747 h 515155"/>
                <a:gd name="connsiteX2" fmla="*/ 206062 w 2498501"/>
                <a:gd name="connsiteY2" fmla="*/ 0 h 515155"/>
                <a:gd name="connsiteX3" fmla="*/ 1352282 w 2498501"/>
                <a:gd name="connsiteY3" fmla="*/ 0 h 515155"/>
                <a:gd name="connsiteX4" fmla="*/ 1352282 w 2498501"/>
                <a:gd name="connsiteY4" fmla="*/ 515155 h 515155"/>
                <a:gd name="connsiteX5" fmla="*/ 2498501 w 2498501"/>
                <a:gd name="connsiteY5" fmla="*/ 515155 h 515155"/>
                <a:gd name="connsiteX0" fmla="*/ 0 w 2498501"/>
                <a:gd name="connsiteY0" fmla="*/ 515155 h 523272"/>
                <a:gd name="connsiteX1" fmla="*/ 206062 w 2498501"/>
                <a:gd name="connsiteY1" fmla="*/ 523272 h 523272"/>
                <a:gd name="connsiteX2" fmla="*/ 206062 w 2498501"/>
                <a:gd name="connsiteY2" fmla="*/ 0 h 523272"/>
                <a:gd name="connsiteX3" fmla="*/ 1352282 w 2498501"/>
                <a:gd name="connsiteY3" fmla="*/ 0 h 523272"/>
                <a:gd name="connsiteX4" fmla="*/ 1352282 w 2498501"/>
                <a:gd name="connsiteY4" fmla="*/ 515155 h 523272"/>
                <a:gd name="connsiteX5" fmla="*/ 2498501 w 2498501"/>
                <a:gd name="connsiteY5" fmla="*/ 515155 h 52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8501" h="523272">
                  <a:moveTo>
                    <a:pt x="0" y="515155"/>
                  </a:moveTo>
                  <a:lnTo>
                    <a:pt x="206062" y="523272"/>
                  </a:lnTo>
                  <a:lnTo>
                    <a:pt x="206062" y="0"/>
                  </a:lnTo>
                  <a:lnTo>
                    <a:pt x="1352282" y="0"/>
                  </a:lnTo>
                  <a:lnTo>
                    <a:pt x="1352282" y="515155"/>
                  </a:lnTo>
                  <a:lnTo>
                    <a:pt x="2498501" y="515155"/>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53" name="Freeform 52"/>
            <p:cNvSpPr/>
            <p:nvPr/>
          </p:nvSpPr>
          <p:spPr>
            <a:xfrm>
              <a:off x="3081339" y="3024188"/>
              <a:ext cx="2862262" cy="261937"/>
            </a:xfrm>
            <a:custGeom>
              <a:avLst/>
              <a:gdLst>
                <a:gd name="connsiteX0" fmla="*/ 0 w 2852737"/>
                <a:gd name="connsiteY0" fmla="*/ 257175 h 257175"/>
                <a:gd name="connsiteX1" fmla="*/ 219075 w 2852737"/>
                <a:gd name="connsiteY1" fmla="*/ 257175 h 257175"/>
                <a:gd name="connsiteX2" fmla="*/ 219075 w 2852737"/>
                <a:gd name="connsiteY2" fmla="*/ 0 h 257175"/>
                <a:gd name="connsiteX3" fmla="*/ 1323975 w 2852737"/>
                <a:gd name="connsiteY3" fmla="*/ 0 h 257175"/>
                <a:gd name="connsiteX4" fmla="*/ 2505075 w 2852737"/>
                <a:gd name="connsiteY4" fmla="*/ 247650 h 257175"/>
                <a:gd name="connsiteX5" fmla="*/ 2852737 w 2852737"/>
                <a:gd name="connsiteY5" fmla="*/ 257175 h 257175"/>
                <a:gd name="connsiteX0" fmla="*/ 0 w 2852737"/>
                <a:gd name="connsiteY0" fmla="*/ 261937 h 261937"/>
                <a:gd name="connsiteX1" fmla="*/ 219075 w 2852737"/>
                <a:gd name="connsiteY1" fmla="*/ 261937 h 261937"/>
                <a:gd name="connsiteX2" fmla="*/ 219075 w 2852737"/>
                <a:gd name="connsiteY2" fmla="*/ 4762 h 261937"/>
                <a:gd name="connsiteX3" fmla="*/ 2495550 w 2852737"/>
                <a:gd name="connsiteY3" fmla="*/ 0 h 261937"/>
                <a:gd name="connsiteX4" fmla="*/ 2505075 w 2852737"/>
                <a:gd name="connsiteY4" fmla="*/ 252412 h 261937"/>
                <a:gd name="connsiteX5" fmla="*/ 2852737 w 2852737"/>
                <a:gd name="connsiteY5" fmla="*/ 261937 h 261937"/>
                <a:gd name="connsiteX0" fmla="*/ 0 w 2852737"/>
                <a:gd name="connsiteY0" fmla="*/ 261937 h 261937"/>
                <a:gd name="connsiteX1" fmla="*/ 219075 w 2852737"/>
                <a:gd name="connsiteY1" fmla="*/ 261937 h 261937"/>
                <a:gd name="connsiteX2" fmla="*/ 219075 w 2852737"/>
                <a:gd name="connsiteY2" fmla="*/ 4762 h 261937"/>
                <a:gd name="connsiteX3" fmla="*/ 2505075 w 2852737"/>
                <a:gd name="connsiteY3" fmla="*/ 0 h 261937"/>
                <a:gd name="connsiteX4" fmla="*/ 2505075 w 2852737"/>
                <a:gd name="connsiteY4" fmla="*/ 252412 h 261937"/>
                <a:gd name="connsiteX5" fmla="*/ 2852737 w 2852737"/>
                <a:gd name="connsiteY5" fmla="*/ 261937 h 261937"/>
                <a:gd name="connsiteX0" fmla="*/ 0 w 2862262"/>
                <a:gd name="connsiteY0" fmla="*/ 261937 h 261937"/>
                <a:gd name="connsiteX1" fmla="*/ 219075 w 2862262"/>
                <a:gd name="connsiteY1" fmla="*/ 261937 h 261937"/>
                <a:gd name="connsiteX2" fmla="*/ 219075 w 2862262"/>
                <a:gd name="connsiteY2" fmla="*/ 4762 h 261937"/>
                <a:gd name="connsiteX3" fmla="*/ 2505075 w 2862262"/>
                <a:gd name="connsiteY3" fmla="*/ 0 h 261937"/>
                <a:gd name="connsiteX4" fmla="*/ 2505075 w 2862262"/>
                <a:gd name="connsiteY4" fmla="*/ 252412 h 261937"/>
                <a:gd name="connsiteX5" fmla="*/ 2862262 w 2862262"/>
                <a:gd name="connsiteY5" fmla="*/ 252412 h 261937"/>
                <a:gd name="connsiteX6" fmla="*/ 2852737 w 2862262"/>
                <a:gd name="connsiteY6" fmla="*/ 2619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262" h="261937">
                  <a:moveTo>
                    <a:pt x="0" y="261937"/>
                  </a:moveTo>
                  <a:lnTo>
                    <a:pt x="219075" y="261937"/>
                  </a:lnTo>
                  <a:lnTo>
                    <a:pt x="219075" y="4762"/>
                  </a:lnTo>
                  <a:lnTo>
                    <a:pt x="2505075" y="0"/>
                  </a:lnTo>
                  <a:lnTo>
                    <a:pt x="2505075" y="252412"/>
                  </a:lnTo>
                  <a:lnTo>
                    <a:pt x="2862262" y="252412"/>
                  </a:lnTo>
                  <a:lnTo>
                    <a:pt x="2852737" y="261937"/>
                  </a:lnTo>
                </a:path>
              </a:pathLst>
            </a:custGeom>
            <a:ln w="28575">
              <a:solidFill>
                <a:srgbClr val="073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3486152" y="2014536"/>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008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another simple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785936"/>
            <a:ext cx="2438400" cy="1752600"/>
          </a:xfrm>
        </p:spPr>
        <p:txBody>
          <a:bodyPr/>
          <a:lstStyle/>
          <a:p>
            <a:pPr marL="0" algn="ctr">
              <a:buNone/>
            </a:pPr>
            <a:r>
              <a:rPr lang="en-US" dirty="0" smtClean="0">
                <a:latin typeface="Times New Roman" pitchFamily="18" charset="0"/>
                <a:cs typeface="Times New Roman" pitchFamily="18" charset="0"/>
              </a:rPr>
              <a:t>data with measurement error </a:t>
            </a:r>
            <a:endParaRPr lang="en-US" dirty="0">
              <a:latin typeface="Times New Roman" pitchFamily="18" charset="0"/>
              <a:cs typeface="Times New Roman" pitchFamily="18" charset="0"/>
            </a:endParaRPr>
          </a:p>
        </p:txBody>
      </p:sp>
      <p:sp>
        <p:nvSpPr>
          <p:cNvPr id="4" name="Right Arrow 3"/>
          <p:cNvSpPr/>
          <p:nvPr/>
        </p:nvSpPr>
        <p:spPr>
          <a:xfrm>
            <a:off x="2924176" y="2243136"/>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3409952" y="19812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data analysis process</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txBox="1">
            <a:spLocks/>
          </p:cNvSpPr>
          <p:nvPr/>
        </p:nvSpPr>
        <p:spPr bwMode="auto">
          <a:xfrm>
            <a:off x="6529400" y="17526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inferences with uncertainty</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ight Arrow 6"/>
          <p:cNvSpPr/>
          <p:nvPr/>
        </p:nvSpPr>
        <p:spPr>
          <a:xfrm>
            <a:off x="5919792" y="2224088"/>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86152" y="4872032"/>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4008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86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bwMode="auto">
          <a:xfrm>
            <a:off x="304800" y="48006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one datum,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d</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lang="en-US" sz="2000" kern="0" dirty="0" smtClean="0">
                <a:latin typeface="Times New Roman" pitchFamily="18" charset="0"/>
                <a:cs typeface="Times New Roman" pitchFamily="18" charset="0"/>
              </a:rPr>
              <a:t>uniform </a:t>
            </a:r>
            <a:r>
              <a:rPr lang="en-US" sz="2000" kern="0" dirty="0" err="1" smtClean="0">
                <a:latin typeface="Times New Roman" pitchFamily="18" charset="0"/>
                <a:cs typeface="Times New Roman" pitchFamily="18" charset="0"/>
              </a:rPr>
              <a:t>p.d.f</a:t>
            </a:r>
            <a:r>
              <a:rPr lang="en-US" sz="2000" kern="0" dirty="0" smtClean="0">
                <a:latin typeface="Times New Roman" pitchFamily="18" charset="0"/>
                <a:cs typeface="Times New Roman" pitchFamily="18" charset="0"/>
              </a:rPr>
              <a:t>.</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0&lt;d&lt;1</a:t>
            </a:r>
            <a:endParaRPr kumimoji="0" lang="en-US"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7" name="Right Arrow 16"/>
          <p:cNvSpPr/>
          <p:nvPr/>
        </p:nvSpPr>
        <p:spPr>
          <a:xfrm>
            <a:off x="2924176" y="5100632"/>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bwMode="auto">
          <a:xfrm>
            <a:off x="3409952" y="5105400"/>
            <a:ext cx="24384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 = d</a:t>
            </a:r>
            <a:r>
              <a:rPr kumimoji="0" lang="en-US" sz="3200" b="0" i="1" u="none" strike="noStrike" kern="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2</a:t>
            </a:r>
            <a:endParaRPr kumimoji="0" lang="en-US" sz="3200" b="0" i="1" u="none" strike="noStrike" kern="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9" name="Content Placeholder 2"/>
          <p:cNvSpPr txBox="1">
            <a:spLocks/>
          </p:cNvSpPr>
          <p:nvPr/>
        </p:nvSpPr>
        <p:spPr bwMode="auto">
          <a:xfrm>
            <a:off x="6529400" y="4838696"/>
            <a:ext cx="2438400" cy="1181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one model parameter,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endParaRPr kumimoji="0" lang="en-US" sz="3200" b="0" i="1" u="none" strike="noStrike" kern="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20" name="Right Arrow 19"/>
          <p:cNvSpPr/>
          <p:nvPr/>
        </p:nvSpPr>
        <p:spPr>
          <a:xfrm>
            <a:off x="5919792" y="5081584"/>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143000"/>
          </a:xfrm>
        </p:spPr>
        <p:txBody>
          <a:bodyPr/>
          <a:lstStyle/>
          <a:p>
            <a:r>
              <a:rPr lang="en-US" dirty="0" smtClean="0">
                <a:latin typeface="Times New Roman" pitchFamily="18" charset="0"/>
                <a:cs typeface="Times New Roman" pitchFamily="18" charset="0"/>
              </a:rPr>
              <a:t>random variables have </a:t>
            </a:r>
            <a:r>
              <a:rPr lang="en-US" dirty="0" err="1" smtClean="0">
                <a:latin typeface="Times New Roman" pitchFamily="18" charset="0"/>
                <a:cs typeface="Times New Roman" pitchFamily="18" charset="0"/>
              </a:rPr>
              <a:t>systematics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3200400"/>
            <a:ext cx="8229600" cy="1371600"/>
          </a:xfrm>
        </p:spPr>
        <p:txBody>
          <a:bodyPr/>
          <a:lstStyle/>
          <a:p>
            <a:pPr algn="ctr">
              <a:buNone/>
            </a:pPr>
            <a:r>
              <a:rPr lang="en-US" dirty="0" smtClean="0">
                <a:latin typeface="Times New Roman" pitchFamily="18" charset="0"/>
                <a:ea typeface="Cambria Math" pitchFamily="18" charset="0"/>
                <a:cs typeface="Times New Roman" pitchFamily="18" charset="0"/>
              </a:rPr>
              <a:t>tendency to takes on some values more often than others</a:t>
            </a:r>
            <a:endParaRPr lang="en-US" dirty="0">
              <a:latin typeface="Times New Roman" pitchFamily="18" charset="0"/>
              <a:ea typeface="Cambria Math"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157332" y="4111492"/>
            <a:ext cx="5349224" cy="1371596"/>
          </a:xfrm>
          <a:prstGeom prst="rect">
            <a:avLst/>
          </a:prstGeom>
          <a:noFill/>
          <a:ln w="9525">
            <a:noFill/>
            <a:miter lim="800000"/>
            <a:headEnd/>
            <a:tailEnd/>
          </a:ln>
        </p:spPr>
      </p:pic>
      <p:sp>
        <p:nvSpPr>
          <p:cNvPr id="12" name="Content Placeholder 11"/>
          <p:cNvSpPr>
            <a:spLocks noGrp="1"/>
          </p:cNvSpPr>
          <p:nvPr>
            <p:ph idx="1"/>
          </p:nvPr>
        </p:nvSpPr>
        <p:spPr>
          <a:xfrm>
            <a:off x="533400" y="838200"/>
            <a:ext cx="3810000" cy="2590800"/>
          </a:xfrm>
        </p:spPr>
        <p:txBody>
          <a:bodyPr/>
          <a:lstStyle/>
          <a:p>
            <a:pPr>
              <a:buNone/>
            </a:pPr>
            <a:r>
              <a:rPr lang="en-US" i="1" dirty="0" smtClean="0">
                <a:latin typeface="Cambria Math" pitchFamily="18" charset="0"/>
                <a:ea typeface="Cambria Math" pitchFamily="18" charset="0"/>
              </a:rPr>
              <a:t>m=d</a:t>
            </a:r>
            <a:r>
              <a:rPr lang="en-US" i="1" baseline="30000"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d=m</a:t>
            </a:r>
            <a:r>
              <a:rPr lang="en-US" i="1" baseline="30000" dirty="0" smtClean="0">
                <a:latin typeface="Cambria Math" pitchFamily="18" charset="0"/>
                <a:ea typeface="Cambria Math" pitchFamily="18" charset="0"/>
              </a:rPr>
              <a:t>½</a:t>
            </a:r>
          </a:p>
          <a:p>
            <a:pPr>
              <a:buNone/>
            </a:pPr>
            <a:r>
              <a:rPr lang="en-US" i="1" dirty="0" smtClean="0">
                <a:latin typeface="Cambria Math" pitchFamily="18" charset="0"/>
                <a:ea typeface="Cambria Math" pitchFamily="18" charset="0"/>
              </a:rPr>
              <a:t>d=0 → m=0</a:t>
            </a:r>
          </a:p>
          <a:p>
            <a:pPr>
              <a:buNone/>
            </a:pPr>
            <a:r>
              <a:rPr lang="en-US" i="1" dirty="0" smtClean="0">
                <a:latin typeface="Cambria Math" pitchFamily="18" charset="0"/>
                <a:ea typeface="Cambria Math" pitchFamily="18" charset="0"/>
              </a:rPr>
              <a:t>d=1 → m=1</a:t>
            </a:r>
          </a:p>
          <a:p>
            <a:pPr>
              <a:buNone/>
            </a:pPr>
            <a:r>
              <a:rPr lang="en-US" i="1" dirty="0" err="1" smtClean="0">
                <a:latin typeface="Cambria Math" pitchFamily="18" charset="0"/>
                <a:ea typeface="Cambria Math" pitchFamily="18" charset="0"/>
              </a:rPr>
              <a:t>dd</a:t>
            </a:r>
            <a:r>
              <a:rPr lang="en-US" i="1" dirty="0" smtClean="0">
                <a:latin typeface="Cambria Math" pitchFamily="18" charset="0"/>
                <a:ea typeface="Cambria Math" pitchFamily="18" charset="0"/>
              </a:rPr>
              <a:t>/dm = ½m</a:t>
            </a:r>
            <a:r>
              <a:rPr lang="en-US" i="1" baseline="30000" dirty="0" smtClean="0">
                <a:latin typeface="Cambria Math" pitchFamily="18" charset="0"/>
                <a:ea typeface="Cambria Math" pitchFamily="18" charset="0"/>
              </a:rPr>
              <a:t>-½</a:t>
            </a:r>
            <a:endParaRPr lang="en-US" i="1" dirty="0">
              <a:latin typeface="Cambria Math" pitchFamily="18" charset="0"/>
              <a:ea typeface="Cambria Math" pitchFamily="18" charset="0"/>
            </a:endParaRPr>
          </a:p>
        </p:txBody>
      </p:sp>
      <p:sp>
        <p:nvSpPr>
          <p:cNvPr id="13" name="Content Placeholder 11"/>
          <p:cNvSpPr txBox="1">
            <a:spLocks/>
          </p:cNvSpPr>
          <p:nvPr/>
        </p:nvSpPr>
        <p:spPr>
          <a:xfrm>
            <a:off x="3298962" y="3962400"/>
            <a:ext cx="3810000" cy="76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p(d ) =1</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
        <p:nvSpPr>
          <p:cNvPr id="14" name="Content Placeholder 11"/>
          <p:cNvSpPr txBox="1">
            <a:spLocks/>
          </p:cNvSpPr>
          <p:nvPr/>
        </p:nvSpPr>
        <p:spPr>
          <a:xfrm>
            <a:off x="3298962" y="5257800"/>
            <a:ext cx="3810000" cy="762000"/>
          </a:xfrm>
          <a:prstGeom prst="rect">
            <a:avLst/>
          </a:prstGeom>
        </p:spPr>
        <p:txBody>
          <a:bodyPr vert="horz" lIns="91440" tIns="45720" rIns="91440" bIns="45720" rtlCol="0">
            <a:normAutofit/>
          </a:bodyPr>
          <a:lstStyle/>
          <a:p>
            <a:pPr marL="342900" lvl="0" indent="-342900">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p(m ) =</a:t>
            </a:r>
            <a:r>
              <a:rPr lang="en-US" sz="3200" i="1" dirty="0" smtClean="0">
                <a:latin typeface="Cambria Math" pitchFamily="18" charset="0"/>
                <a:ea typeface="Cambria Math" pitchFamily="18" charset="0"/>
              </a:rPr>
              <a:t> ½ m</a:t>
            </a:r>
            <a:r>
              <a:rPr lang="en-US" sz="3200" i="1" baseline="30000" dirty="0" smtClean="0">
                <a:latin typeface="Cambria Math" pitchFamily="18" charset="0"/>
                <a:ea typeface="Cambria Math" pitchFamily="18" charset="0"/>
              </a:rPr>
              <a:t>-½</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0" name="Group 39"/>
          <p:cNvGrpSpPr>
            <a:grpSpLocks noChangeAspect="1"/>
          </p:cNvGrpSpPr>
          <p:nvPr/>
        </p:nvGrpSpPr>
        <p:grpSpPr>
          <a:xfrm>
            <a:off x="533400" y="533400"/>
            <a:ext cx="8049400" cy="5717918"/>
            <a:chOff x="2433250" y="762000"/>
            <a:chExt cx="4024700" cy="2858959"/>
          </a:xfrm>
        </p:grpSpPr>
        <p:sp>
          <p:nvSpPr>
            <p:cNvPr id="12" name="Freeform 11"/>
            <p:cNvSpPr/>
            <p:nvPr/>
          </p:nvSpPr>
          <p:spPr>
            <a:xfrm>
              <a:off x="5495925" y="1447800"/>
              <a:ext cx="295275" cy="357188"/>
            </a:xfrm>
            <a:custGeom>
              <a:avLst/>
              <a:gdLst>
                <a:gd name="connsiteX0" fmla="*/ 0 w 604838"/>
                <a:gd name="connsiteY0" fmla="*/ 366712 h 366712"/>
                <a:gd name="connsiteX1" fmla="*/ 0 w 604838"/>
                <a:gd name="connsiteY1" fmla="*/ 0 h 366712"/>
                <a:gd name="connsiteX2" fmla="*/ 600075 w 604838"/>
                <a:gd name="connsiteY2" fmla="*/ 0 h 366712"/>
                <a:gd name="connsiteX3" fmla="*/ 604838 w 604838"/>
                <a:gd name="connsiteY3" fmla="*/ 366712 h 366712"/>
                <a:gd name="connsiteX4" fmla="*/ 0 w 604838"/>
                <a:gd name="connsiteY4" fmla="*/ 366712 h 36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38" h="366712">
                  <a:moveTo>
                    <a:pt x="0" y="366712"/>
                  </a:moveTo>
                  <a:lnTo>
                    <a:pt x="0" y="0"/>
                  </a:lnTo>
                  <a:lnTo>
                    <a:pt x="600075" y="0"/>
                  </a:lnTo>
                  <a:cubicBezTo>
                    <a:pt x="601663" y="122237"/>
                    <a:pt x="603250" y="244475"/>
                    <a:pt x="604838" y="366712"/>
                  </a:cubicBezTo>
                  <a:lnTo>
                    <a:pt x="0" y="366712"/>
                  </a:lnTo>
                  <a:close/>
                </a:path>
              </a:pathLst>
            </a:cu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Freeform 12"/>
            <p:cNvSpPr/>
            <p:nvPr/>
          </p:nvSpPr>
          <p:spPr>
            <a:xfrm>
              <a:off x="3971924" y="1471610"/>
              <a:ext cx="295276" cy="333374"/>
            </a:xfrm>
            <a:custGeom>
              <a:avLst/>
              <a:gdLst>
                <a:gd name="connsiteX0" fmla="*/ 0 w 604838"/>
                <a:gd name="connsiteY0" fmla="*/ 366712 h 366712"/>
                <a:gd name="connsiteX1" fmla="*/ 0 w 604838"/>
                <a:gd name="connsiteY1" fmla="*/ 0 h 366712"/>
                <a:gd name="connsiteX2" fmla="*/ 600075 w 604838"/>
                <a:gd name="connsiteY2" fmla="*/ 0 h 366712"/>
                <a:gd name="connsiteX3" fmla="*/ 604838 w 604838"/>
                <a:gd name="connsiteY3" fmla="*/ 366712 h 366712"/>
                <a:gd name="connsiteX4" fmla="*/ 0 w 604838"/>
                <a:gd name="connsiteY4" fmla="*/ 366712 h 36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38" h="366712">
                  <a:moveTo>
                    <a:pt x="0" y="366712"/>
                  </a:moveTo>
                  <a:lnTo>
                    <a:pt x="0" y="0"/>
                  </a:lnTo>
                  <a:lnTo>
                    <a:pt x="600075" y="0"/>
                  </a:lnTo>
                  <a:cubicBezTo>
                    <a:pt x="601663" y="122237"/>
                    <a:pt x="603250" y="244475"/>
                    <a:pt x="604838" y="366712"/>
                  </a:cubicBezTo>
                  <a:lnTo>
                    <a:pt x="0" y="366712"/>
                  </a:lnTo>
                  <a:close/>
                </a:path>
              </a:pathLst>
            </a:cu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blip>
            <a:srcRect l="19869" t="4282" r="6332" b="73264"/>
            <a:stretch>
              <a:fillRect/>
            </a:stretch>
          </p:blipFill>
          <p:spPr bwMode="auto">
            <a:xfrm>
              <a:off x="3028950" y="914400"/>
              <a:ext cx="3219450" cy="923925"/>
            </a:xfrm>
            <a:prstGeom prst="rect">
              <a:avLst/>
            </a:prstGeom>
            <a:noFill/>
            <a:ln w="9525">
              <a:noFill/>
              <a:miter lim="800000"/>
              <a:headEnd/>
              <a:tailEnd/>
            </a:ln>
            <a:effectLst/>
          </p:spPr>
        </p:pic>
        <p:sp>
          <p:nvSpPr>
            <p:cNvPr id="18" name="Freeform 17"/>
            <p:cNvSpPr/>
            <p:nvPr/>
          </p:nvSpPr>
          <p:spPr>
            <a:xfrm>
              <a:off x="3352800" y="2624138"/>
              <a:ext cx="195263" cy="595312"/>
            </a:xfrm>
            <a:custGeom>
              <a:avLst/>
              <a:gdLst>
                <a:gd name="connsiteX0" fmla="*/ 4763 w 195263"/>
                <a:gd name="connsiteY0" fmla="*/ 595312 h 595312"/>
                <a:gd name="connsiteX1" fmla="*/ 0 w 195263"/>
                <a:gd name="connsiteY1" fmla="*/ 0 h 595312"/>
                <a:gd name="connsiteX2" fmla="*/ 85725 w 195263"/>
                <a:gd name="connsiteY2" fmla="*/ 71437 h 595312"/>
                <a:gd name="connsiteX3" fmla="*/ 161925 w 195263"/>
                <a:gd name="connsiteY3" fmla="*/ 123825 h 595312"/>
                <a:gd name="connsiteX4" fmla="*/ 195263 w 195263"/>
                <a:gd name="connsiteY4" fmla="*/ 142875 h 595312"/>
                <a:gd name="connsiteX5" fmla="*/ 195263 w 195263"/>
                <a:gd name="connsiteY5" fmla="*/ 595312 h 595312"/>
                <a:gd name="connsiteX6" fmla="*/ 4763 w 195263"/>
                <a:gd name="connsiteY6" fmla="*/ 595312 h 5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63" h="595312">
                  <a:moveTo>
                    <a:pt x="4763" y="595312"/>
                  </a:moveTo>
                  <a:cubicBezTo>
                    <a:pt x="3175" y="396875"/>
                    <a:pt x="1588" y="198437"/>
                    <a:pt x="0" y="0"/>
                  </a:cubicBezTo>
                  <a:lnTo>
                    <a:pt x="85725" y="71437"/>
                  </a:lnTo>
                  <a:lnTo>
                    <a:pt x="161925" y="123825"/>
                  </a:lnTo>
                  <a:lnTo>
                    <a:pt x="195263" y="142875"/>
                  </a:lnTo>
                  <a:lnTo>
                    <a:pt x="195263" y="595312"/>
                  </a:lnTo>
                  <a:lnTo>
                    <a:pt x="4763" y="595312"/>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Freeform 22"/>
            <p:cNvSpPr/>
            <p:nvPr/>
          </p:nvSpPr>
          <p:spPr>
            <a:xfrm>
              <a:off x="5057775" y="2990850"/>
              <a:ext cx="509588" cy="233363"/>
            </a:xfrm>
            <a:custGeom>
              <a:avLst/>
              <a:gdLst>
                <a:gd name="connsiteX0" fmla="*/ 0 w 509588"/>
                <a:gd name="connsiteY0" fmla="*/ 233363 h 233363"/>
                <a:gd name="connsiteX1" fmla="*/ 0 w 509588"/>
                <a:gd name="connsiteY1" fmla="*/ 0 h 233363"/>
                <a:gd name="connsiteX2" fmla="*/ 195263 w 509588"/>
                <a:gd name="connsiteY2" fmla="*/ 14288 h 233363"/>
                <a:gd name="connsiteX3" fmla="*/ 371475 w 509588"/>
                <a:gd name="connsiteY3" fmla="*/ 23813 h 233363"/>
                <a:gd name="connsiteX4" fmla="*/ 509588 w 509588"/>
                <a:gd name="connsiteY4" fmla="*/ 33338 h 233363"/>
                <a:gd name="connsiteX5" fmla="*/ 509588 w 509588"/>
                <a:gd name="connsiteY5" fmla="*/ 233363 h 233363"/>
                <a:gd name="connsiteX6" fmla="*/ 266700 w 509588"/>
                <a:gd name="connsiteY6" fmla="*/ 233363 h 233363"/>
                <a:gd name="connsiteX7" fmla="*/ 0 w 509588"/>
                <a:gd name="connsiteY7" fmla="*/ 233363 h 23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588" h="233363">
                  <a:moveTo>
                    <a:pt x="0" y="233363"/>
                  </a:moveTo>
                  <a:lnTo>
                    <a:pt x="0" y="0"/>
                  </a:lnTo>
                  <a:lnTo>
                    <a:pt x="195263" y="14288"/>
                  </a:lnTo>
                  <a:lnTo>
                    <a:pt x="371475" y="23813"/>
                  </a:lnTo>
                  <a:lnTo>
                    <a:pt x="509588" y="33338"/>
                  </a:lnTo>
                  <a:lnTo>
                    <a:pt x="509588" y="233363"/>
                  </a:lnTo>
                  <a:lnTo>
                    <a:pt x="266700" y="233363"/>
                  </a:lnTo>
                  <a:lnTo>
                    <a:pt x="0" y="233363"/>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2"/>
            <p:cNvPicPr>
              <a:picLocks noChangeAspect="1" noChangeArrowheads="1"/>
            </p:cNvPicPr>
            <p:nvPr/>
          </p:nvPicPr>
          <p:blipFill>
            <a:blip r:embed="rId3" cstate="print">
              <a:clrChange>
                <a:clrFrom>
                  <a:srgbClr val="FFFFFF"/>
                </a:clrFrom>
                <a:clrTo>
                  <a:srgbClr val="FFFFFF">
                    <a:alpha val="0"/>
                  </a:srgbClr>
                </a:clrTo>
              </a:clrChange>
            </a:blip>
            <a:srcRect l="19869" t="54282" r="6332" b="26505"/>
            <a:stretch>
              <a:fillRect/>
            </a:stretch>
          </p:blipFill>
          <p:spPr bwMode="auto">
            <a:xfrm>
              <a:off x="3057525" y="2438400"/>
              <a:ext cx="3219450" cy="790575"/>
            </a:xfrm>
            <a:prstGeom prst="rect">
              <a:avLst/>
            </a:prstGeom>
            <a:noFill/>
            <a:ln w="9525">
              <a:noFill/>
              <a:miter lim="800000"/>
              <a:headEnd/>
              <a:tailEnd/>
            </a:ln>
            <a:effectLst/>
          </p:spPr>
        </p:pic>
        <p:sp>
          <p:nvSpPr>
            <p:cNvPr id="25" name="Freeform 24"/>
            <p:cNvSpPr/>
            <p:nvPr/>
          </p:nvSpPr>
          <p:spPr>
            <a:xfrm>
              <a:off x="5357611" y="1679620"/>
              <a:ext cx="450760" cy="1403797"/>
            </a:xfrm>
            <a:custGeom>
              <a:avLst/>
              <a:gdLst>
                <a:gd name="connsiteX0" fmla="*/ 309093 w 450760"/>
                <a:gd name="connsiteY0" fmla="*/ 0 h 1403797"/>
                <a:gd name="connsiteX1" fmla="*/ 399245 w 450760"/>
                <a:gd name="connsiteY1" fmla="*/ 631065 h 1403797"/>
                <a:gd name="connsiteX2" fmla="*/ 0 w 450760"/>
                <a:gd name="connsiteY2" fmla="*/ 1403797 h 1403797"/>
              </a:gdLst>
              <a:ahLst/>
              <a:cxnLst>
                <a:cxn ang="0">
                  <a:pos x="connsiteX0" y="connsiteY0"/>
                </a:cxn>
                <a:cxn ang="0">
                  <a:pos x="connsiteX1" y="connsiteY1"/>
                </a:cxn>
                <a:cxn ang="0">
                  <a:pos x="connsiteX2" y="connsiteY2"/>
                </a:cxn>
              </a:cxnLst>
              <a:rect l="l" t="t" r="r" b="b"/>
              <a:pathLst>
                <a:path w="450760" h="1403797">
                  <a:moveTo>
                    <a:pt x="309093" y="0"/>
                  </a:moveTo>
                  <a:cubicBezTo>
                    <a:pt x="379926" y="198549"/>
                    <a:pt x="450760" y="397099"/>
                    <a:pt x="399245" y="631065"/>
                  </a:cubicBezTo>
                  <a:cubicBezTo>
                    <a:pt x="347730" y="865031"/>
                    <a:pt x="173865" y="1134414"/>
                    <a:pt x="0" y="1403797"/>
                  </a:cubicBezTo>
                </a:path>
              </a:pathLst>
            </a:custGeom>
            <a:noFill/>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7" name="Freeform 26"/>
            <p:cNvSpPr/>
            <p:nvPr/>
          </p:nvSpPr>
          <p:spPr>
            <a:xfrm>
              <a:off x="3464417" y="1679620"/>
              <a:ext cx="631065" cy="1262129"/>
            </a:xfrm>
            <a:custGeom>
              <a:avLst/>
              <a:gdLst>
                <a:gd name="connsiteX0" fmla="*/ 631065 w 631065"/>
                <a:gd name="connsiteY0" fmla="*/ 0 h 1262129"/>
                <a:gd name="connsiteX1" fmla="*/ 515155 w 631065"/>
                <a:gd name="connsiteY1" fmla="*/ 811369 h 1262129"/>
                <a:gd name="connsiteX2" fmla="*/ 0 w 631065"/>
                <a:gd name="connsiteY2" fmla="*/ 1262129 h 1262129"/>
              </a:gdLst>
              <a:ahLst/>
              <a:cxnLst>
                <a:cxn ang="0">
                  <a:pos x="connsiteX0" y="connsiteY0"/>
                </a:cxn>
                <a:cxn ang="0">
                  <a:pos x="connsiteX1" y="connsiteY1"/>
                </a:cxn>
                <a:cxn ang="0">
                  <a:pos x="connsiteX2" y="connsiteY2"/>
                </a:cxn>
              </a:cxnLst>
              <a:rect l="l" t="t" r="r" b="b"/>
              <a:pathLst>
                <a:path w="631065" h="1262129">
                  <a:moveTo>
                    <a:pt x="631065" y="0"/>
                  </a:moveTo>
                  <a:cubicBezTo>
                    <a:pt x="625699" y="300507"/>
                    <a:pt x="620333" y="601014"/>
                    <a:pt x="515155" y="811369"/>
                  </a:cubicBezTo>
                  <a:cubicBezTo>
                    <a:pt x="409978" y="1021724"/>
                    <a:pt x="204989" y="1141926"/>
                    <a:pt x="0" y="1262129"/>
                  </a:cubicBezTo>
                </a:path>
              </a:pathLst>
            </a:cu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9" name="TextBox 28"/>
            <p:cNvSpPr txBox="1"/>
            <p:nvPr/>
          </p:nvSpPr>
          <p:spPr>
            <a:xfrm>
              <a:off x="3048000" y="762000"/>
              <a:ext cx="381000" cy="230833"/>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sp>
          <p:nvSpPr>
            <p:cNvPr id="30" name="TextBox 29"/>
            <p:cNvSpPr txBox="1"/>
            <p:nvPr/>
          </p:nvSpPr>
          <p:spPr>
            <a:xfrm>
              <a:off x="3048000" y="2185116"/>
              <a:ext cx="381000" cy="230833"/>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14" name="TextBox 13"/>
            <p:cNvSpPr txBox="1"/>
            <p:nvPr/>
          </p:nvSpPr>
          <p:spPr>
            <a:xfrm>
              <a:off x="2895600"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a:t>
              </a:r>
              <a:endParaRPr lang="en-US" sz="2400" i="1" dirty="0">
                <a:latin typeface="Cambria Math" pitchFamily="18" charset="0"/>
                <a:ea typeface="Cambria Math" pitchFamily="18" charset="0"/>
                <a:cs typeface="Times New Roman" pitchFamily="18" charset="0"/>
              </a:endParaRPr>
            </a:p>
          </p:txBody>
        </p:sp>
        <p:sp>
          <p:nvSpPr>
            <p:cNvPr id="15" name="TextBox 14"/>
            <p:cNvSpPr txBox="1"/>
            <p:nvPr/>
          </p:nvSpPr>
          <p:spPr>
            <a:xfrm>
              <a:off x="3476625"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a:t>
              </a:r>
              <a:endParaRPr lang="en-US" sz="2400" i="1" dirty="0">
                <a:latin typeface="Cambria Math" pitchFamily="18" charset="0"/>
                <a:ea typeface="Cambria Math" pitchFamily="18" charset="0"/>
                <a:cs typeface="Times New Roman" pitchFamily="18" charset="0"/>
              </a:endParaRPr>
            </a:p>
          </p:txBody>
        </p:sp>
        <p:sp>
          <p:nvSpPr>
            <p:cNvPr id="16" name="TextBox 15"/>
            <p:cNvSpPr txBox="1"/>
            <p:nvPr/>
          </p:nvSpPr>
          <p:spPr>
            <a:xfrm>
              <a:off x="4095750"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0.4</a:t>
              </a:r>
              <a:endParaRPr lang="en-US" sz="2400" i="1" dirty="0">
                <a:latin typeface="Cambria Math" pitchFamily="18" charset="0"/>
                <a:ea typeface="Cambria Math" pitchFamily="18" charset="0"/>
                <a:cs typeface="Times New Roman" pitchFamily="18" charset="0"/>
              </a:endParaRPr>
            </a:p>
          </p:txBody>
        </p:sp>
        <p:sp>
          <p:nvSpPr>
            <p:cNvPr id="17" name="TextBox 16"/>
            <p:cNvSpPr txBox="1"/>
            <p:nvPr/>
          </p:nvSpPr>
          <p:spPr>
            <a:xfrm>
              <a:off x="4695825"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0.6</a:t>
              </a:r>
              <a:endParaRPr lang="en-US" sz="2400" i="1" dirty="0">
                <a:latin typeface="Cambria Math" pitchFamily="18" charset="0"/>
                <a:ea typeface="Cambria Math" pitchFamily="18" charset="0"/>
                <a:cs typeface="Times New Roman" pitchFamily="18" charset="0"/>
              </a:endParaRPr>
            </a:p>
          </p:txBody>
        </p:sp>
        <p:sp>
          <p:nvSpPr>
            <p:cNvPr id="19" name="TextBox 18"/>
            <p:cNvSpPr txBox="1"/>
            <p:nvPr/>
          </p:nvSpPr>
          <p:spPr>
            <a:xfrm>
              <a:off x="5314950"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0.8</a:t>
              </a:r>
              <a:endParaRPr lang="en-US" sz="2400" i="1" dirty="0">
                <a:latin typeface="Cambria Math" pitchFamily="18" charset="0"/>
                <a:ea typeface="Cambria Math" pitchFamily="18" charset="0"/>
                <a:cs typeface="Times New Roman" pitchFamily="18" charset="0"/>
              </a:endParaRPr>
            </a:p>
          </p:txBody>
        </p:sp>
        <p:sp>
          <p:nvSpPr>
            <p:cNvPr id="20" name="TextBox 19"/>
            <p:cNvSpPr txBox="1"/>
            <p:nvPr/>
          </p:nvSpPr>
          <p:spPr>
            <a:xfrm>
              <a:off x="5924550" y="32766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dirty="0">
                <a:latin typeface="Cambria Math" pitchFamily="18" charset="0"/>
                <a:ea typeface="Cambria Math" pitchFamily="18" charset="0"/>
                <a:cs typeface="Times New Roman" pitchFamily="18" charset="0"/>
              </a:endParaRPr>
            </a:p>
          </p:txBody>
        </p:sp>
        <p:sp>
          <p:nvSpPr>
            <p:cNvPr id="21" name="TextBox 20"/>
            <p:cNvSpPr txBox="1"/>
            <p:nvPr/>
          </p:nvSpPr>
          <p:spPr>
            <a:xfrm>
              <a:off x="2714625" y="271462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dirty="0">
                <a:latin typeface="Cambria Math" pitchFamily="18" charset="0"/>
                <a:ea typeface="Cambria Math" pitchFamily="18" charset="0"/>
                <a:cs typeface="Times New Roman" pitchFamily="18" charset="0"/>
              </a:endParaRPr>
            </a:p>
          </p:txBody>
        </p:sp>
        <p:sp>
          <p:nvSpPr>
            <p:cNvPr id="22" name="TextBox 21"/>
            <p:cNvSpPr txBox="1"/>
            <p:nvPr/>
          </p:nvSpPr>
          <p:spPr>
            <a:xfrm>
              <a:off x="2714625" y="237172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2.0</a:t>
              </a:r>
              <a:endParaRPr lang="en-US" sz="2400" i="1" dirty="0">
                <a:latin typeface="Cambria Math" pitchFamily="18" charset="0"/>
                <a:ea typeface="Cambria Math" pitchFamily="18" charset="0"/>
                <a:cs typeface="Times New Roman" pitchFamily="18" charset="0"/>
              </a:endParaRPr>
            </a:p>
          </p:txBody>
        </p:sp>
        <p:sp>
          <p:nvSpPr>
            <p:cNvPr id="24" name="TextBox 23"/>
            <p:cNvSpPr txBox="1"/>
            <p:nvPr/>
          </p:nvSpPr>
          <p:spPr>
            <a:xfrm>
              <a:off x="2886075"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0.0</a:t>
              </a:r>
              <a:endParaRPr lang="en-US" sz="2400" i="1" dirty="0">
                <a:latin typeface="Cambria Math" pitchFamily="18" charset="0"/>
                <a:ea typeface="Cambria Math" pitchFamily="18" charset="0"/>
                <a:cs typeface="Times New Roman" pitchFamily="18" charset="0"/>
              </a:endParaRPr>
            </a:p>
          </p:txBody>
        </p:sp>
        <p:sp>
          <p:nvSpPr>
            <p:cNvPr id="26" name="TextBox 25"/>
            <p:cNvSpPr txBox="1"/>
            <p:nvPr/>
          </p:nvSpPr>
          <p:spPr>
            <a:xfrm>
              <a:off x="3467100"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0.2</a:t>
              </a:r>
              <a:endParaRPr lang="en-US" sz="2400" i="1" dirty="0">
                <a:latin typeface="Cambria Math" pitchFamily="18" charset="0"/>
                <a:ea typeface="Cambria Math" pitchFamily="18" charset="0"/>
                <a:cs typeface="Times New Roman" pitchFamily="18" charset="0"/>
              </a:endParaRPr>
            </a:p>
          </p:txBody>
        </p:sp>
        <p:sp>
          <p:nvSpPr>
            <p:cNvPr id="28" name="TextBox 27"/>
            <p:cNvSpPr txBox="1"/>
            <p:nvPr/>
          </p:nvSpPr>
          <p:spPr>
            <a:xfrm>
              <a:off x="4086225"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0.4</a:t>
              </a:r>
              <a:endParaRPr lang="en-US" sz="2400" i="1" dirty="0">
                <a:latin typeface="Cambria Math" pitchFamily="18" charset="0"/>
                <a:ea typeface="Cambria Math" pitchFamily="18" charset="0"/>
                <a:cs typeface="Times New Roman" pitchFamily="18" charset="0"/>
              </a:endParaRPr>
            </a:p>
          </p:txBody>
        </p:sp>
        <p:sp>
          <p:nvSpPr>
            <p:cNvPr id="31" name="TextBox 30"/>
            <p:cNvSpPr txBox="1"/>
            <p:nvPr/>
          </p:nvSpPr>
          <p:spPr>
            <a:xfrm>
              <a:off x="4686300"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0.6</a:t>
              </a:r>
              <a:endParaRPr lang="en-US" sz="2400" i="1" dirty="0">
                <a:latin typeface="Cambria Math" pitchFamily="18" charset="0"/>
                <a:ea typeface="Cambria Math" pitchFamily="18" charset="0"/>
                <a:cs typeface="Times New Roman" pitchFamily="18" charset="0"/>
              </a:endParaRPr>
            </a:p>
          </p:txBody>
        </p:sp>
        <p:sp>
          <p:nvSpPr>
            <p:cNvPr id="32" name="TextBox 31"/>
            <p:cNvSpPr txBox="1"/>
            <p:nvPr/>
          </p:nvSpPr>
          <p:spPr>
            <a:xfrm>
              <a:off x="5305425"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0.8</a:t>
              </a:r>
              <a:endParaRPr lang="en-US" sz="2400" i="1" dirty="0">
                <a:latin typeface="Cambria Math" pitchFamily="18" charset="0"/>
                <a:ea typeface="Cambria Math" pitchFamily="18" charset="0"/>
                <a:cs typeface="Times New Roman" pitchFamily="18" charset="0"/>
              </a:endParaRPr>
            </a:p>
          </p:txBody>
        </p:sp>
        <p:sp>
          <p:nvSpPr>
            <p:cNvPr id="33" name="TextBox 32"/>
            <p:cNvSpPr txBox="1"/>
            <p:nvPr/>
          </p:nvSpPr>
          <p:spPr>
            <a:xfrm>
              <a:off x="5915025" y="185737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dirty="0">
                <a:latin typeface="Cambria Math" pitchFamily="18" charset="0"/>
                <a:ea typeface="Cambria Math" pitchFamily="18" charset="0"/>
                <a:cs typeface="Times New Roman" pitchFamily="18" charset="0"/>
              </a:endParaRPr>
            </a:p>
          </p:txBody>
        </p:sp>
        <p:sp>
          <p:nvSpPr>
            <p:cNvPr id="34" name="TextBox 33"/>
            <p:cNvSpPr txBox="1"/>
            <p:nvPr/>
          </p:nvSpPr>
          <p:spPr>
            <a:xfrm>
              <a:off x="2705100" y="12954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1.0</a:t>
              </a:r>
              <a:endParaRPr lang="en-US" sz="2400" i="1" dirty="0">
                <a:latin typeface="Cambria Math" pitchFamily="18" charset="0"/>
                <a:ea typeface="Cambria Math" pitchFamily="18" charset="0"/>
                <a:cs typeface="Times New Roman" pitchFamily="18" charset="0"/>
              </a:endParaRPr>
            </a:p>
          </p:txBody>
        </p:sp>
        <p:sp>
          <p:nvSpPr>
            <p:cNvPr id="35" name="TextBox 34"/>
            <p:cNvSpPr txBox="1"/>
            <p:nvPr/>
          </p:nvSpPr>
          <p:spPr>
            <a:xfrm>
              <a:off x="2705100" y="952500"/>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2.0</a:t>
              </a:r>
              <a:endParaRPr lang="en-US" sz="2400" i="1" dirty="0">
                <a:latin typeface="Cambria Math" pitchFamily="18" charset="0"/>
                <a:ea typeface="Cambria Math" pitchFamily="18" charset="0"/>
                <a:cs typeface="Times New Roman" pitchFamily="18" charset="0"/>
              </a:endParaRPr>
            </a:p>
          </p:txBody>
        </p:sp>
        <p:sp>
          <p:nvSpPr>
            <p:cNvPr id="36" name="TextBox 35"/>
            <p:cNvSpPr txBox="1"/>
            <p:nvPr/>
          </p:nvSpPr>
          <p:spPr>
            <a:xfrm rot="16200000">
              <a:off x="2320067" y="1256184"/>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37" name="TextBox 36"/>
            <p:cNvSpPr txBox="1"/>
            <p:nvPr/>
          </p:nvSpPr>
          <p:spPr>
            <a:xfrm rot="16200000">
              <a:off x="2281967" y="2551584"/>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p(m)</a:t>
              </a:r>
              <a:endParaRPr lang="en-US" sz="2400" i="1" dirty="0">
                <a:latin typeface="Cambria Math" pitchFamily="18" charset="0"/>
                <a:ea typeface="Cambria Math" pitchFamily="18" charset="0"/>
                <a:cs typeface="Times New Roman" pitchFamily="18" charset="0"/>
              </a:endParaRPr>
            </a:p>
          </p:txBody>
        </p:sp>
        <p:sp>
          <p:nvSpPr>
            <p:cNvPr id="38" name="TextBox 37"/>
            <p:cNvSpPr txBox="1"/>
            <p:nvPr/>
          </p:nvSpPr>
          <p:spPr>
            <a:xfrm>
              <a:off x="4419600" y="1952625"/>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39" name="TextBox 38"/>
            <p:cNvSpPr txBox="1"/>
            <p:nvPr/>
          </p:nvSpPr>
          <p:spPr>
            <a:xfrm>
              <a:off x="4448175" y="3390126"/>
              <a:ext cx="5334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endParaRPr lang="en-US" sz="2400" i="1" dirty="0">
                <a:latin typeface="Cambria Math" pitchFamily="18" charset="0"/>
                <a:ea typeface="Cambria Math" pitchFamily="18" charset="0"/>
                <a:cs typeface="Times New Roman" pitchFamily="18"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3486152" y="2014536"/>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008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1785936"/>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multivariate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785936"/>
            <a:ext cx="2438400" cy="1752600"/>
          </a:xfrm>
        </p:spPr>
        <p:txBody>
          <a:bodyPr/>
          <a:lstStyle/>
          <a:p>
            <a:pPr marL="0" algn="ctr">
              <a:buNone/>
            </a:pPr>
            <a:r>
              <a:rPr lang="en-US" dirty="0" smtClean="0">
                <a:latin typeface="Times New Roman" pitchFamily="18" charset="0"/>
                <a:cs typeface="Times New Roman" pitchFamily="18" charset="0"/>
              </a:rPr>
              <a:t>data with measurement error </a:t>
            </a:r>
            <a:endParaRPr lang="en-US" dirty="0">
              <a:latin typeface="Times New Roman" pitchFamily="18" charset="0"/>
              <a:cs typeface="Times New Roman" pitchFamily="18" charset="0"/>
            </a:endParaRPr>
          </a:p>
        </p:txBody>
      </p:sp>
      <p:sp>
        <p:nvSpPr>
          <p:cNvPr id="4" name="Right Arrow 3"/>
          <p:cNvSpPr/>
          <p:nvPr/>
        </p:nvSpPr>
        <p:spPr>
          <a:xfrm>
            <a:off x="2924176" y="2243136"/>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3409952" y="19812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data analysis process</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txBox="1">
            <a:spLocks/>
          </p:cNvSpPr>
          <p:nvPr/>
        </p:nvSpPr>
        <p:spPr bwMode="auto">
          <a:xfrm>
            <a:off x="6529400" y="1752600"/>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inferences with uncertainty</a:t>
            </a:r>
            <a:endParaRPr kumimoji="0" lang="en-US" sz="32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ight Arrow 6"/>
          <p:cNvSpPr/>
          <p:nvPr/>
        </p:nvSpPr>
        <p:spPr>
          <a:xfrm>
            <a:off x="5919792" y="2224088"/>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86152" y="4872032"/>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4008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8600" y="4643432"/>
            <a:ext cx="2590800" cy="16764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bwMode="auto">
          <a:xfrm>
            <a:off x="304800" y="4654828"/>
            <a:ext cx="24384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2 data,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d</a:t>
            </a:r>
            <a:r>
              <a:rPr kumimoji="0" lang="en-US" sz="3200" b="0" i="1" u="none" strike="noStrike" kern="0" cap="none" spc="0" normalizeH="0" baseline="-25000" noProof="0" dirty="0" smtClean="0">
                <a:ln>
                  <a:noFill/>
                </a:ln>
                <a:solidFill>
                  <a:schemeClr val="tx1"/>
                </a:solidFill>
                <a:effectLst/>
                <a:uLnTx/>
                <a:uFillTx/>
                <a:latin typeface="Cambria Math" pitchFamily="18" charset="0"/>
                <a:ea typeface="Cambria Math" pitchFamily="18" charset="0"/>
                <a:cs typeface="Courier New" pitchFamily="49" charset="0"/>
              </a:rPr>
              <a:t>1</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Courier New" pitchFamily="49" charset="0"/>
              </a:rPr>
              <a:t> ,</a:t>
            </a:r>
            <a:r>
              <a:rPr kumimoji="0" lang="en-US" sz="3200" b="0" i="1" u="none" strike="noStrike" kern="0" cap="none" spc="0" normalizeH="0" noProof="0" dirty="0" smtClean="0">
                <a:ln>
                  <a:noFill/>
                </a:ln>
                <a:solidFill>
                  <a:schemeClr val="tx1"/>
                </a:solidFill>
                <a:effectLst/>
                <a:uLnTx/>
                <a:uFillTx/>
                <a:latin typeface="Cambria Math" pitchFamily="18" charset="0"/>
                <a:ea typeface="Cambria Math" pitchFamily="18" charset="0"/>
                <a:cs typeface="Courier New" pitchFamily="49" charset="0"/>
              </a:rPr>
              <a:t> d</a:t>
            </a:r>
            <a:r>
              <a:rPr kumimoji="0" lang="en-US" sz="3200" b="0" i="1" u="none" strike="noStrike" kern="0" cap="none" spc="0" normalizeH="0" baseline="-25000" noProof="0" dirty="0" smtClean="0">
                <a:ln>
                  <a:noFill/>
                </a:ln>
                <a:solidFill>
                  <a:schemeClr val="tx1"/>
                </a:solidFill>
                <a:effectLst/>
                <a:uLnTx/>
                <a:uFillTx/>
                <a:latin typeface="Cambria Math" pitchFamily="18" charset="0"/>
                <a:ea typeface="Cambria Math" pitchFamily="18" charset="0"/>
                <a:cs typeface="Courier New" pitchFamily="49" charset="0"/>
              </a:rPr>
              <a:t>2</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lang="en-US" sz="2000" kern="0" dirty="0" smtClean="0">
                <a:latin typeface="Times New Roman" pitchFamily="18" charset="0"/>
                <a:cs typeface="Times New Roman" pitchFamily="18" charset="0"/>
              </a:rPr>
              <a:t>uniform </a:t>
            </a:r>
            <a:r>
              <a:rPr lang="en-US" sz="2000" kern="0" dirty="0" err="1" smtClean="0">
                <a:latin typeface="Times New Roman" pitchFamily="18" charset="0"/>
                <a:cs typeface="Times New Roman" pitchFamily="18" charset="0"/>
              </a:rPr>
              <a:t>p.d.f</a:t>
            </a:r>
            <a:r>
              <a:rPr lang="en-US" sz="2000" kern="0" dirty="0" smtClean="0">
                <a:latin typeface="Times New Roman" pitchFamily="18" charset="0"/>
                <a:cs typeface="Times New Roman" pitchFamily="18" charset="0"/>
              </a:rPr>
              <a:t>.</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0&lt;d&lt;1</a:t>
            </a:r>
          </a:p>
          <a:p>
            <a:pPr marL="0" marR="0" lvl="0" indent="-342900" algn="ctr" defTabSz="914400" rtl="0" eaLnBrk="1" fontAlgn="base" latinLnBrk="0" hangingPunct="1">
              <a:lnSpc>
                <a:spcPct val="100000"/>
              </a:lnSpc>
              <a:spcBef>
                <a:spcPct val="20000"/>
              </a:spcBef>
              <a:spcAft>
                <a:spcPct val="0"/>
              </a:spcAft>
              <a:buClrTx/>
              <a:buSzTx/>
              <a:buFontTx/>
              <a:buNone/>
              <a:tabLst/>
              <a:defRPr/>
            </a:pPr>
            <a:r>
              <a:rPr lang="en-US" sz="2000" kern="0" dirty="0" smtClean="0">
                <a:latin typeface="Times New Roman" pitchFamily="18" charset="0"/>
                <a:cs typeface="Times New Roman" pitchFamily="18" charset="0"/>
              </a:rPr>
              <a:t>for both</a:t>
            </a:r>
            <a:endParaRPr kumimoji="0" lang="en-US"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7" name="Right Arrow 16"/>
          <p:cNvSpPr/>
          <p:nvPr/>
        </p:nvSpPr>
        <p:spPr>
          <a:xfrm>
            <a:off x="2924176" y="5100632"/>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bwMode="auto">
          <a:xfrm>
            <a:off x="3429000" y="4876800"/>
            <a:ext cx="2381248"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342900" fontAlgn="base">
              <a:spcBef>
                <a:spcPct val="20000"/>
              </a:spcBef>
              <a:spcAft>
                <a:spcPct val="0"/>
              </a:spcAft>
              <a:defRPr/>
            </a:pP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lang="en-US" sz="3200" i="1" kern="0" dirty="0" smtClean="0">
                <a:latin typeface="Cambria Math" pitchFamily="18" charset="0"/>
                <a:ea typeface="Cambria Math" pitchFamily="18" charset="0"/>
                <a:cs typeface="Times New Roman" pitchFamily="18" charset="0"/>
              </a:rPr>
              <a:t>d</a:t>
            </a:r>
            <a:r>
              <a:rPr lang="en-US" sz="3200" i="1" kern="0" baseline="-25000" dirty="0" smtClean="0">
                <a:latin typeface="Cambria Math" pitchFamily="18" charset="0"/>
                <a:ea typeface="Cambria Math" pitchFamily="18" charset="0"/>
                <a:cs typeface="Times New Roman" pitchFamily="18" charset="0"/>
              </a:rPr>
              <a:t>1</a:t>
            </a:r>
            <a:r>
              <a:rPr lang="en-US" sz="3200" i="1" kern="0" dirty="0" smtClean="0">
                <a:latin typeface="Cambria Math" pitchFamily="18" charset="0"/>
                <a:ea typeface="Cambria Math" pitchFamily="18" charset="0"/>
                <a:cs typeface="Times New Roman" pitchFamily="18" charset="0"/>
              </a:rPr>
              <a:t>+</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p>
          <a:p>
            <a:pPr indent="-342900" fontAlgn="base">
              <a:spcBef>
                <a:spcPct val="20000"/>
              </a:spcBef>
              <a:spcAft>
                <a:spcPct val="0"/>
              </a:spcAft>
              <a:defRPr/>
            </a:pPr>
            <a:r>
              <a:rPr lang="en-US" sz="3200" i="1" kern="0" dirty="0" smtClean="0">
                <a:latin typeface="Cambria Math" pitchFamily="18" charset="0"/>
                <a:ea typeface="Cambria Math" pitchFamily="18" charset="0"/>
                <a:cs typeface="Times New Roman" pitchFamily="18" charset="0"/>
              </a:rPr>
              <a:t>m</a:t>
            </a:r>
            <a:r>
              <a:rPr lang="en-US" sz="3200" i="1" kern="0" baseline="-25000" dirty="0" smtClean="0">
                <a:latin typeface="Cambria Math" pitchFamily="18" charset="0"/>
                <a:ea typeface="Cambria Math" pitchFamily="18" charset="0"/>
                <a:cs typeface="Times New Roman" pitchFamily="18" charset="0"/>
              </a:rPr>
              <a:t>2</a:t>
            </a:r>
            <a:r>
              <a:rPr lang="en-US" sz="3200" i="1" kern="0" dirty="0" smtClean="0">
                <a:latin typeface="Cambria Math" pitchFamily="18" charset="0"/>
                <a:ea typeface="Cambria Math" pitchFamily="18" charset="0"/>
                <a:cs typeface="Times New Roman" pitchFamily="18" charset="0"/>
              </a:rPr>
              <a:t> = </a:t>
            </a:r>
            <a:r>
              <a:rPr lang="en-US" sz="3200" i="1" kern="0" dirty="0" smtClean="0">
                <a:latin typeface="Cambria Math" pitchFamily="18" charset="0"/>
                <a:ea typeface="Cambria Math" pitchFamily="18" charset="0"/>
                <a:cs typeface="Times New Roman" pitchFamily="18" charset="0"/>
              </a:rPr>
              <a:t>d</a:t>
            </a:r>
            <a:r>
              <a:rPr lang="en-US" sz="3200" i="1" kern="0" baseline="-25000" dirty="0" smtClean="0">
                <a:latin typeface="Cambria Math" pitchFamily="18" charset="0"/>
                <a:ea typeface="Cambria Math" pitchFamily="18" charset="0"/>
                <a:cs typeface="Times New Roman" pitchFamily="18" charset="0"/>
              </a:rPr>
              <a:t>1</a:t>
            </a:r>
            <a:r>
              <a:rPr lang="en-US" sz="3200" i="1" kern="0" dirty="0" smtClean="0">
                <a:latin typeface="Cambria Math" pitchFamily="18" charset="0"/>
                <a:ea typeface="Cambria Math" pitchFamily="18" charset="0"/>
                <a:cs typeface="Times New Roman" pitchFamily="18" charset="0"/>
              </a:rPr>
              <a:t>-</a:t>
            </a:r>
            <a:r>
              <a:rPr lang="en-US" sz="3200" i="1" kern="0" dirty="0" smtClean="0">
                <a:latin typeface="Cambria Math" pitchFamily="18" charset="0"/>
                <a:ea typeface="Cambria Math" pitchFamily="18" charset="0"/>
                <a:cs typeface="Times New Roman" pitchFamily="18" charset="0"/>
              </a:rPr>
              <a:t>d</a:t>
            </a:r>
            <a:r>
              <a:rPr lang="en-US" sz="3200" i="1" kern="0" baseline="-25000" dirty="0" smtClean="0">
                <a:latin typeface="Cambria Math" pitchFamily="18" charset="0"/>
                <a:ea typeface="Cambria Math" pitchFamily="18" charset="0"/>
                <a:cs typeface="Times New Roman" pitchFamily="18" charset="0"/>
              </a:rPr>
              <a:t>2</a:t>
            </a:r>
          </a:p>
          <a:p>
            <a:pPr indent="-342900" fontAlgn="base">
              <a:spcBef>
                <a:spcPct val="20000"/>
              </a:spcBef>
              <a:spcAft>
                <a:spcPct val="0"/>
              </a:spcAft>
              <a:defRPr/>
            </a:pPr>
            <a:endParaRPr kumimoji="0" lang="en-US" sz="3200" b="0" i="1" u="none" strike="noStrike" kern="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9" name="Content Placeholder 2"/>
          <p:cNvSpPr txBox="1">
            <a:spLocks/>
          </p:cNvSpPr>
          <p:nvPr/>
        </p:nvSpPr>
        <p:spPr bwMode="auto">
          <a:xfrm>
            <a:off x="6529400" y="4692924"/>
            <a:ext cx="2438400" cy="15786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indent="-342900" algn="ctr" fontAlgn="base">
              <a:spcBef>
                <a:spcPct val="20000"/>
              </a:spcBef>
              <a:spcAft>
                <a:spcPct val="0"/>
              </a:spcAft>
              <a:defRPr/>
            </a:pPr>
            <a:r>
              <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2 model parameters, </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lang="en-US" sz="3200" i="1" kern="0" baseline="-25000" dirty="0" smtClean="0">
                <a:latin typeface="Cambria Math" pitchFamily="18" charset="0"/>
                <a:ea typeface="Cambria Math" pitchFamily="18" charset="0"/>
                <a:cs typeface="Times New Roman" pitchFamily="18" charset="0"/>
              </a:rPr>
              <a:t>1</a:t>
            </a:r>
            <a:r>
              <a:rPr kumimoji="0" lang="en-US" sz="3200" b="0" i="1" u="none" strike="noStrike" kern="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kumimoji="0" lang="en-US" sz="3200" b="0" u="none" strike="noStrike" kern="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and</a:t>
            </a:r>
            <a:r>
              <a:rPr kumimoji="0" lang="en-US" sz="3200" b="0" i="1" u="none" strike="noStrike" kern="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lang="en-US" sz="3200" i="1" kern="0" dirty="0" smtClean="0">
                <a:latin typeface="Cambria Math" pitchFamily="18" charset="0"/>
                <a:ea typeface="Cambria Math" pitchFamily="18" charset="0"/>
                <a:cs typeface="Times New Roman" pitchFamily="18" charset="0"/>
              </a:rPr>
              <a:t>m</a:t>
            </a:r>
            <a:r>
              <a:rPr lang="en-US" sz="3200" i="1" kern="0" baseline="-25000" dirty="0" smtClean="0">
                <a:latin typeface="Cambria Math" pitchFamily="18" charset="0"/>
                <a:ea typeface="Cambria Math" pitchFamily="18" charset="0"/>
                <a:cs typeface="Times New Roman" pitchFamily="18" charset="0"/>
              </a:rPr>
              <a:t>2</a:t>
            </a:r>
            <a:endParaRPr kumimoji="0" lang="en-US" sz="3200" b="0" i="1" u="none" strike="noStrike" kern="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20" name="Right Arrow 19"/>
          <p:cNvSpPr/>
          <p:nvPr/>
        </p:nvSpPr>
        <p:spPr>
          <a:xfrm>
            <a:off x="5919792" y="5081584"/>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68" name="Group 67"/>
          <p:cNvGrpSpPr>
            <a:grpSpLocks noChangeAspect="1"/>
          </p:cNvGrpSpPr>
          <p:nvPr/>
        </p:nvGrpSpPr>
        <p:grpSpPr>
          <a:xfrm>
            <a:off x="1752600" y="685800"/>
            <a:ext cx="6122584" cy="5280150"/>
            <a:chOff x="1980787" y="689991"/>
            <a:chExt cx="3061292" cy="2640075"/>
          </a:xfrm>
        </p:grpSpPr>
        <p:sp>
          <p:nvSpPr>
            <p:cNvPr id="7" name="Rectangle 6"/>
            <p:cNvSpPr/>
            <p:nvPr/>
          </p:nvSpPr>
          <p:spPr>
            <a:xfrm>
              <a:off x="3115243" y="1985393"/>
              <a:ext cx="571500" cy="5715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 name="Straight Arrow Connector 4"/>
            <p:cNvCxnSpPr/>
            <p:nvPr/>
          </p:nvCxnSpPr>
          <p:spPr>
            <a:xfrm>
              <a:off x="2029393" y="1985393"/>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1972838" y="1984798"/>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658168" y="194610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050949" y="141388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8953" y="1871093"/>
              <a:ext cx="51984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a:off x="2955677" y="3099233"/>
              <a:ext cx="499614"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3579588" y="1735378"/>
              <a:ext cx="28575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2745692" y="1256726"/>
              <a:ext cx="460048"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cxnSp>
          <p:nvCxnSpPr>
            <p:cNvPr id="17" name="Straight Connector 16"/>
            <p:cNvCxnSpPr/>
            <p:nvPr/>
          </p:nvCxnSpPr>
          <p:spPr>
            <a:xfrm rot="5400000">
              <a:off x="2522312" y="1946089"/>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59921" y="1680591"/>
              <a:ext cx="537696"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cxnSp>
          <p:nvCxnSpPr>
            <p:cNvPr id="19" name="Straight Connector 18"/>
            <p:cNvCxnSpPr/>
            <p:nvPr/>
          </p:nvCxnSpPr>
          <p:spPr>
            <a:xfrm rot="10800000">
              <a:off x="3050949" y="2552738"/>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29493" y="2438444"/>
              <a:ext cx="28575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cxnSp>
          <p:nvCxnSpPr>
            <p:cNvPr id="26" name="Straight Arrow Connector 25"/>
            <p:cNvCxnSpPr/>
            <p:nvPr/>
          </p:nvCxnSpPr>
          <p:spPr>
            <a:xfrm rot="2700000">
              <a:off x="2018124" y="2012761"/>
              <a:ext cx="2286000" cy="1191"/>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8100000">
              <a:off x="1980787" y="1993342"/>
              <a:ext cx="2286000" cy="1191"/>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58193" y="2842643"/>
              <a:ext cx="1006802"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a:t>
              </a:r>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29" name="TextBox 28"/>
            <p:cNvSpPr txBox="1">
              <a:spLocks noChangeAspect="1"/>
            </p:cNvSpPr>
            <p:nvPr/>
          </p:nvSpPr>
          <p:spPr>
            <a:xfrm>
              <a:off x="3899079" y="1057038"/>
              <a:ext cx="1143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a:t>
              </a:r>
              <a:r>
                <a:rPr lang="en-US" sz="2400" i="1" dirty="0" smtClean="0">
                  <a:latin typeface="Cambria Math" pitchFamily="18" charset="0"/>
                  <a:ea typeface="Cambria Math" pitchFamily="18" charset="0"/>
                  <a:cs typeface="Times New Roman" pitchFamily="18" charset="0"/>
                </a:rPr>
                <a:t>d</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76" name="TextBox 175"/>
            <p:cNvSpPr txBox="1"/>
            <p:nvPr/>
          </p:nvSpPr>
          <p:spPr>
            <a:xfrm>
              <a:off x="2045595" y="689991"/>
              <a:ext cx="609600" cy="230833"/>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3" cstate="print"/>
          <a:srcRect/>
          <a:stretch>
            <a:fillRect/>
          </a:stretch>
        </p:blipFill>
        <p:spPr bwMode="auto">
          <a:xfrm>
            <a:off x="3276600" y="4191000"/>
            <a:ext cx="5689600" cy="1066800"/>
          </a:xfrm>
          <a:prstGeom prst="rect">
            <a:avLst/>
          </a:prstGeom>
          <a:noFill/>
          <a:ln w="9525">
            <a:noFill/>
            <a:miter lim="800000"/>
            <a:headEnd/>
            <a:tailEnd/>
          </a:ln>
        </p:spPr>
      </p:pic>
      <p:sp>
        <p:nvSpPr>
          <p:cNvPr id="14" name="Content Placeholder 11"/>
          <p:cNvSpPr txBox="1">
            <a:spLocks/>
          </p:cNvSpPr>
          <p:nvPr/>
        </p:nvSpPr>
        <p:spPr>
          <a:xfrm>
            <a:off x="3352800" y="3581400"/>
            <a:ext cx="3810000" cy="762000"/>
          </a:xfrm>
          <a:prstGeom prst="rect">
            <a:avLst/>
          </a:prstGeom>
        </p:spPr>
        <p:txBody>
          <a:bodyPr vert="horz" lIns="91440" tIns="45720" rIns="91440" bIns="45720" rtlCol="0">
            <a:normAutofit/>
          </a:bodyPr>
          <a:lstStyle/>
          <a:p>
            <a:pPr marL="342900" lvl="0" indent="-342900">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lang="en-US" sz="3200" i="1" dirty="0" smtClean="0">
                <a:latin typeface="Cambria Math" pitchFamily="18" charset="0"/>
                <a:ea typeface="Cambria Math" pitchFamily="18" charset="0"/>
              </a:rPr>
              <a:t> 1</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pic>
        <p:nvPicPr>
          <p:cNvPr id="14338" name="Picture 2"/>
          <p:cNvPicPr>
            <a:picLocks noChangeAspect="1" noChangeArrowheads="1"/>
          </p:cNvPicPr>
          <p:nvPr/>
        </p:nvPicPr>
        <p:blipFill>
          <a:blip r:embed="rId4" cstate="print"/>
          <a:srcRect/>
          <a:stretch>
            <a:fillRect/>
          </a:stretch>
        </p:blipFill>
        <p:spPr bwMode="auto">
          <a:xfrm>
            <a:off x="2521228" y="732184"/>
            <a:ext cx="2377440" cy="990600"/>
          </a:xfrm>
          <a:prstGeom prst="rect">
            <a:avLst/>
          </a:prstGeom>
          <a:noFill/>
          <a:ln w="9525">
            <a:noFill/>
            <a:miter lim="800000"/>
            <a:headEnd/>
            <a:tailEnd/>
          </a:ln>
        </p:spPr>
      </p:pic>
      <p:sp>
        <p:nvSpPr>
          <p:cNvPr id="9" name="Content Placeholder 11"/>
          <p:cNvSpPr txBox="1">
            <a:spLocks/>
          </p:cNvSpPr>
          <p:nvPr/>
        </p:nvSpPr>
        <p:spPr>
          <a:xfrm>
            <a:off x="304800" y="838200"/>
            <a:ext cx="3810000" cy="76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n-cs"/>
              </a:rPr>
              <a:t>Md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3200" b="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with</a:t>
            </a:r>
            <a:endParaRPr kumimoji="0" lang="en-US" sz="3200" b="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11" name="Content Placeholder 11"/>
          <p:cNvSpPr txBox="1">
            <a:spLocks/>
          </p:cNvSpPr>
          <p:nvPr/>
        </p:nvSpPr>
        <p:spPr>
          <a:xfrm>
            <a:off x="0" y="1752600"/>
            <a:ext cx="9144000" cy="914400"/>
          </a:xfrm>
          <a:prstGeom prst="rect">
            <a:avLst/>
          </a:prstGeom>
        </p:spPr>
        <p:txBody>
          <a:bodyPr vert="horz" lIns="91440" tIns="45720" rIns="91440" bIns="45720" rtlCol="0">
            <a:normAutofit/>
          </a:bodyPr>
          <a:lstStyle/>
          <a:p>
            <a:pPr marL="342900" lvl="0" indent="-342900">
              <a:spcBef>
                <a:spcPct val="20000"/>
              </a:spcBef>
            </a:pP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a:t>
            </a:r>
            <a:r>
              <a:rPr kumimoji="0" lang="en-US" sz="320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n-cs"/>
              </a:rPr>
              <a:t>-1</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   </a:t>
            </a:r>
            <a:r>
              <a:rPr kumimoji="0" lang="en-US" sz="32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3200" u="none" strike="noStrike" kern="1200" cap="none" spc="0" normalizeH="0" baseline="0" noProof="0" dirty="0" smtClean="0">
                <a:ln>
                  <a:noFill/>
                </a:ln>
                <a:solidFill>
                  <a:schemeClr val="tx1"/>
                </a:solidFill>
                <a:effectLst/>
                <a:uLnTx/>
                <a:uFillTx/>
                <a:latin typeface="Cambria Math"/>
                <a:ea typeface="Cambria Math"/>
              </a:rPr>
              <a:t>∂</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lang="en-US" sz="3200" b="1" i="1" dirty="0" smtClean="0">
                <a:latin typeface="Cambria Math"/>
                <a:ea typeface="Cambria Math"/>
              </a:rPr>
              <a:t> </a:t>
            </a:r>
            <a:r>
              <a:rPr lang="en-US" sz="3200" dirty="0" smtClean="0">
                <a:latin typeface="Cambria Math"/>
                <a:ea typeface="Cambria Math"/>
              </a:rPr>
              <a:t>∂ </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 </a:t>
            </a:r>
            <a:r>
              <a:rPr lang="en-US" sz="3200" b="1" dirty="0" smtClean="0">
                <a:latin typeface="Cambria Math" pitchFamily="18" charset="0"/>
                <a:ea typeface="Cambria Math" pitchFamily="18" charset="0"/>
              </a:rPr>
              <a:t>= M</a:t>
            </a:r>
            <a:r>
              <a:rPr lang="en-US" sz="3200" baseline="30000" dirty="0" smtClean="0">
                <a:latin typeface="Cambria Math" pitchFamily="18" charset="0"/>
                <a:ea typeface="Cambria Math" pitchFamily="18" charset="0"/>
              </a:rPr>
              <a:t>-1 </a:t>
            </a:r>
            <a:r>
              <a:rPr lang="en-US" sz="3200" dirty="0" smtClean="0">
                <a:latin typeface="Times New Roman" pitchFamily="18" charset="0"/>
                <a:ea typeface="Cambria Math" pitchFamily="18" charset="0"/>
                <a:cs typeface="Times New Roman" pitchFamily="18" charset="0"/>
              </a:rPr>
              <a:t> and</a:t>
            </a:r>
            <a:r>
              <a:rPr lang="en-US" sz="3200" b="1" dirty="0" smtClean="0">
                <a:latin typeface="Cambria Math" pitchFamily="18" charset="0"/>
                <a:ea typeface="Cambria Math" pitchFamily="18" charset="0"/>
              </a:rPr>
              <a:t>  J=</a:t>
            </a:r>
            <a:r>
              <a:rPr lang="en-US" sz="3200" dirty="0" smtClean="0">
                <a:latin typeface="Cambria Math" pitchFamily="18" charset="0"/>
                <a:ea typeface="Cambria Math" pitchFamily="18" charset="0"/>
              </a:rPr>
              <a:t> |</a:t>
            </a:r>
            <a:r>
              <a:rPr lang="en-US" sz="3200" dirty="0" err="1" smtClean="0">
                <a:latin typeface="Cambria Math" pitchFamily="18" charset="0"/>
                <a:ea typeface="Cambria Math" pitchFamily="18" charset="0"/>
              </a:rPr>
              <a:t>det</a:t>
            </a:r>
            <a:r>
              <a:rPr lang="en-US" sz="3200" dirty="0" smtClean="0">
                <a:latin typeface="Cambria Math" pitchFamily="18" charset="0"/>
                <a:ea typeface="Cambria Math" pitchFamily="18" charset="0"/>
              </a:rPr>
              <a:t>(</a:t>
            </a:r>
            <a:r>
              <a:rPr lang="en-US" sz="3200" b="1" dirty="0" smtClean="0">
                <a:latin typeface="Cambria Math" pitchFamily="18" charset="0"/>
                <a:ea typeface="Cambria Math" pitchFamily="18" charset="0"/>
              </a:rPr>
              <a:t>M</a:t>
            </a:r>
            <a:r>
              <a:rPr lang="en-US" sz="3200" baseline="30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a:t>
            </a:r>
            <a:r>
              <a:rPr lang="en-US" sz="3200" i="1" dirty="0" smtClean="0">
                <a:latin typeface="Cambria Math" pitchFamily="18" charset="0"/>
                <a:ea typeface="Cambria Math" pitchFamily="18" charset="0"/>
              </a:rPr>
              <a:t>½</a:t>
            </a:r>
            <a:endParaRPr kumimoji="0" lang="en-US" sz="3200" b="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15" name="Content Placeholder 11"/>
          <p:cNvSpPr txBox="1">
            <a:spLocks/>
          </p:cNvSpPr>
          <p:nvPr/>
        </p:nvSpPr>
        <p:spPr>
          <a:xfrm>
            <a:off x="4658140" y="838200"/>
            <a:ext cx="3810000" cy="76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and</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n-cs"/>
              </a:rPr>
              <a:t>det</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)|=2</a:t>
            </a:r>
            <a:endParaRPr kumimoji="0" lang="en-US" sz="320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16" name="Content Placeholder 11"/>
          <p:cNvSpPr txBox="1">
            <a:spLocks/>
          </p:cNvSpPr>
          <p:nvPr/>
        </p:nvSpPr>
        <p:spPr>
          <a:xfrm>
            <a:off x="3276600" y="5068956"/>
            <a:ext cx="3810000" cy="762000"/>
          </a:xfrm>
          <a:prstGeom prst="rect">
            <a:avLst/>
          </a:prstGeom>
        </p:spPr>
        <p:txBody>
          <a:bodyPr vert="horz" lIns="91440" tIns="45720" rIns="91440" bIns="45720" rtlCol="0">
            <a:normAutofit/>
          </a:bodyPr>
          <a:lstStyle/>
          <a:p>
            <a:pPr marL="342900" lvl="0" indent="-342900">
              <a:spcBef>
                <a:spcPct val="20000"/>
              </a:spcBef>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p</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m</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lang="en-US" sz="3200" i="1" dirty="0" smtClean="0">
                <a:latin typeface="Cambria Math" pitchFamily="18" charset="0"/>
                <a:ea typeface="Cambria Math" pitchFamily="18" charset="0"/>
              </a:rPr>
              <a:t> ½</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65"/>
          <p:cNvGrpSpPr/>
          <p:nvPr/>
        </p:nvGrpSpPr>
        <p:grpSpPr>
          <a:xfrm>
            <a:off x="1969395" y="613791"/>
            <a:ext cx="4736205" cy="5787009"/>
            <a:chOff x="381000" y="381000"/>
            <a:chExt cx="4736205" cy="5787009"/>
          </a:xfrm>
        </p:grpSpPr>
        <p:sp>
          <p:nvSpPr>
            <p:cNvPr id="7" name="Rectangle 6"/>
            <p:cNvSpPr/>
            <p:nvPr/>
          </p:nvSpPr>
          <p:spPr>
            <a:xfrm>
              <a:off x="1526848" y="1752602"/>
              <a:ext cx="571500" cy="5715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440998" y="1752602"/>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84443" y="1752007"/>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9773" y="171331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462554" y="118109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0558" y="1638302"/>
              <a:ext cx="51984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a:off x="1367282" y="2866442"/>
              <a:ext cx="499614"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1991193" y="150258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1157297" y="1023935"/>
              <a:ext cx="46004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7" name="Straight Connector 16"/>
            <p:cNvCxnSpPr/>
            <p:nvPr/>
          </p:nvCxnSpPr>
          <p:spPr>
            <a:xfrm rot="5400000">
              <a:off x="933917" y="1713298"/>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1526" y="1447800"/>
              <a:ext cx="537696"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9" name="Straight Connector 18"/>
            <p:cNvCxnSpPr/>
            <p:nvPr/>
          </p:nvCxnSpPr>
          <p:spPr>
            <a:xfrm rot="10800000">
              <a:off x="1462554" y="231994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41098" y="220565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26" name="Straight Arrow Connector 25"/>
            <p:cNvCxnSpPr/>
            <p:nvPr/>
          </p:nvCxnSpPr>
          <p:spPr>
            <a:xfrm rot="2700000">
              <a:off x="429729" y="1779970"/>
              <a:ext cx="2286000" cy="1191"/>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8100000">
              <a:off x="392392" y="1760551"/>
              <a:ext cx="2286000" cy="1191"/>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9798" y="2609852"/>
              <a:ext cx="100680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29" name="TextBox 28"/>
            <p:cNvSpPr txBox="1">
              <a:spLocks noChangeAspect="1"/>
            </p:cNvSpPr>
            <p:nvPr/>
          </p:nvSpPr>
          <p:spPr>
            <a:xfrm>
              <a:off x="2310684" y="824247"/>
              <a:ext cx="1143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47" name="Rectangle 46"/>
            <p:cNvSpPr>
              <a:spLocks noChangeAspect="1"/>
            </p:cNvSpPr>
            <p:nvPr/>
          </p:nvSpPr>
          <p:spPr>
            <a:xfrm rot="18900000">
              <a:off x="1121765" y="4549516"/>
              <a:ext cx="816439" cy="816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432516" y="4380426"/>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75961" y="4722731"/>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61291" y="434114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1454072" y="380892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72076" y="4266126"/>
              <a:ext cx="446489"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36" name="TextBox 35"/>
            <p:cNvSpPr txBox="1"/>
            <p:nvPr/>
          </p:nvSpPr>
          <p:spPr>
            <a:xfrm>
              <a:off x="1384747" y="5837349"/>
              <a:ext cx="407212"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7" name="TextBox 36"/>
            <p:cNvSpPr txBox="1"/>
            <p:nvPr/>
          </p:nvSpPr>
          <p:spPr>
            <a:xfrm>
              <a:off x="1954132" y="4078018"/>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8" name="TextBox 37"/>
            <p:cNvSpPr txBox="1"/>
            <p:nvPr/>
          </p:nvSpPr>
          <p:spPr>
            <a:xfrm>
              <a:off x="1170709" y="3666048"/>
              <a:ext cx="4953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39" name="Straight Connector 38"/>
            <p:cNvCxnSpPr/>
            <p:nvPr/>
          </p:nvCxnSpPr>
          <p:spPr>
            <a:xfrm rot="5400000">
              <a:off x="925435" y="4341122"/>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96842" y="4087526"/>
              <a:ext cx="369095"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1" name="Straight Connector 40"/>
            <p:cNvCxnSpPr/>
            <p:nvPr/>
          </p:nvCxnSpPr>
          <p:spPr>
            <a:xfrm rot="10800000">
              <a:off x="1454072" y="494777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32616" y="483347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8" name="Straight Connector 47"/>
            <p:cNvCxnSpPr/>
            <p:nvPr/>
          </p:nvCxnSpPr>
          <p:spPr>
            <a:xfrm rot="10800000">
              <a:off x="1454072" y="553541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2616" y="537282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91" name="Straight Arrow Connector 90"/>
            <p:cNvCxnSpPr/>
            <p:nvPr/>
          </p:nvCxnSpPr>
          <p:spPr>
            <a:xfrm rot="5400000">
              <a:off x="2565834" y="1637706"/>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745586" y="1650643"/>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203221" y="162043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096063" y="1347786"/>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97" name="Straight Connector 96"/>
            <p:cNvCxnSpPr/>
            <p:nvPr/>
          </p:nvCxnSpPr>
          <p:spPr>
            <a:xfrm rot="10800000">
              <a:off x="3668948" y="2247895"/>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431260" y="210502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0" name="TextBox 99"/>
            <p:cNvSpPr txBox="1"/>
            <p:nvPr/>
          </p:nvSpPr>
          <p:spPr>
            <a:xfrm>
              <a:off x="3585600" y="2767016"/>
              <a:ext cx="4219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1" name="TextBox 100"/>
            <p:cNvSpPr txBox="1"/>
            <p:nvPr/>
          </p:nvSpPr>
          <p:spPr>
            <a:xfrm>
              <a:off x="4466659" y="1495423"/>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sp>
          <p:nvSpPr>
            <p:cNvPr id="106" name="Freeform 105"/>
            <p:cNvSpPr/>
            <p:nvPr/>
          </p:nvSpPr>
          <p:spPr>
            <a:xfrm>
              <a:off x="3745587" y="481014"/>
              <a:ext cx="496887" cy="2119312"/>
            </a:xfrm>
            <a:custGeom>
              <a:avLst/>
              <a:gdLst>
                <a:gd name="connsiteX0" fmla="*/ 9525 w 500062"/>
                <a:gd name="connsiteY0" fmla="*/ 0 h 2119312"/>
                <a:gd name="connsiteX1" fmla="*/ 4762 w 500062"/>
                <a:gd name="connsiteY1" fmla="*/ 1171575 h 2119312"/>
                <a:gd name="connsiteX2" fmla="*/ 495300 w 500062"/>
                <a:gd name="connsiteY2" fmla="*/ 1171575 h 2119312"/>
                <a:gd name="connsiteX3" fmla="*/ 490537 w 500062"/>
                <a:gd name="connsiteY3" fmla="*/ 1747837 h 2119312"/>
                <a:gd name="connsiteX4" fmla="*/ 500062 w 500062"/>
                <a:gd name="connsiteY4" fmla="*/ 1747837 h 2119312"/>
                <a:gd name="connsiteX5" fmla="*/ 0 w 500062"/>
                <a:gd name="connsiteY5" fmla="*/ 1752600 h 2119312"/>
                <a:gd name="connsiteX6" fmla="*/ 9525 w 500062"/>
                <a:gd name="connsiteY6" fmla="*/ 2119312 h 2119312"/>
                <a:gd name="connsiteX0" fmla="*/ 9525 w 690562"/>
                <a:gd name="connsiteY0" fmla="*/ 0 h 2119312"/>
                <a:gd name="connsiteX1" fmla="*/ 4762 w 690562"/>
                <a:gd name="connsiteY1" fmla="*/ 1171575 h 2119312"/>
                <a:gd name="connsiteX2" fmla="*/ 495300 w 690562"/>
                <a:gd name="connsiteY2" fmla="*/ 1171575 h 2119312"/>
                <a:gd name="connsiteX3" fmla="*/ 490537 w 690562"/>
                <a:gd name="connsiteY3" fmla="*/ 1747837 h 2119312"/>
                <a:gd name="connsiteX4" fmla="*/ 690562 w 690562"/>
                <a:gd name="connsiteY4" fmla="*/ 1881187 h 2119312"/>
                <a:gd name="connsiteX5" fmla="*/ 0 w 690562"/>
                <a:gd name="connsiteY5" fmla="*/ 1752600 h 2119312"/>
                <a:gd name="connsiteX6" fmla="*/ 9525 w 690562"/>
                <a:gd name="connsiteY6"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90537 w 495300"/>
                <a:gd name="connsiteY3" fmla="*/ 1747837 h 2119312"/>
                <a:gd name="connsiteX4" fmla="*/ 0 w 495300"/>
                <a:gd name="connsiteY4" fmla="*/ 1752600 h 2119312"/>
                <a:gd name="connsiteX5" fmla="*/ 9525 w 495300"/>
                <a:gd name="connsiteY5" fmla="*/ 2119312 h 2119312"/>
                <a:gd name="connsiteX0" fmla="*/ 9525 w 511175"/>
                <a:gd name="connsiteY0" fmla="*/ 0 h 2119312"/>
                <a:gd name="connsiteX1" fmla="*/ 4762 w 511175"/>
                <a:gd name="connsiteY1" fmla="*/ 1171575 h 2119312"/>
                <a:gd name="connsiteX2" fmla="*/ 495300 w 511175"/>
                <a:gd name="connsiteY2" fmla="*/ 1171575 h 2119312"/>
                <a:gd name="connsiteX3" fmla="*/ 509587 w 511175"/>
                <a:gd name="connsiteY3" fmla="*/ 1743075 h 2119312"/>
                <a:gd name="connsiteX4" fmla="*/ 0 w 511175"/>
                <a:gd name="connsiteY4" fmla="*/ 1752600 h 2119312"/>
                <a:gd name="connsiteX5" fmla="*/ 9525 w 511175"/>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3075 h 2119312"/>
                <a:gd name="connsiteX4" fmla="*/ 0 w 495300"/>
                <a:gd name="connsiteY4" fmla="*/ 1752600 h 2119312"/>
                <a:gd name="connsiteX5" fmla="*/ 9525 w 495300"/>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7838 h 2119312"/>
                <a:gd name="connsiteX4" fmla="*/ 0 w 495300"/>
                <a:gd name="connsiteY4" fmla="*/ 1752600 h 2119312"/>
                <a:gd name="connsiteX5" fmla="*/ 9525 w 495300"/>
                <a:gd name="connsiteY5" fmla="*/ 2119312 h 2119312"/>
                <a:gd name="connsiteX0" fmla="*/ 9525 w 496887"/>
                <a:gd name="connsiteY0" fmla="*/ 0 h 2119312"/>
                <a:gd name="connsiteX1" fmla="*/ 4762 w 496887"/>
                <a:gd name="connsiteY1" fmla="*/ 1171575 h 2119312"/>
                <a:gd name="connsiteX2" fmla="*/ 495300 w 496887"/>
                <a:gd name="connsiteY2" fmla="*/ 1171575 h 2119312"/>
                <a:gd name="connsiteX3" fmla="*/ 495299 w 496887"/>
                <a:gd name="connsiteY3" fmla="*/ 1747838 h 2119312"/>
                <a:gd name="connsiteX4" fmla="*/ 0 w 496887"/>
                <a:gd name="connsiteY4" fmla="*/ 1752600 h 2119312"/>
                <a:gd name="connsiteX5" fmla="*/ 9525 w 496887"/>
                <a:gd name="connsiteY5" fmla="*/ 2119312 h 21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87" h="2119312">
                  <a:moveTo>
                    <a:pt x="9525" y="0"/>
                  </a:moveTo>
                  <a:cubicBezTo>
                    <a:pt x="7937" y="390525"/>
                    <a:pt x="6350" y="781050"/>
                    <a:pt x="4762" y="1171575"/>
                  </a:cubicBezTo>
                  <a:lnTo>
                    <a:pt x="495300" y="1171575"/>
                  </a:lnTo>
                  <a:cubicBezTo>
                    <a:pt x="493712" y="1363662"/>
                    <a:pt x="496887" y="1555751"/>
                    <a:pt x="495299" y="1747838"/>
                  </a:cubicBezTo>
                  <a:lnTo>
                    <a:pt x="0" y="1752600"/>
                  </a:lnTo>
                  <a:lnTo>
                    <a:pt x="9525" y="2119312"/>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Arrow Connector 135"/>
            <p:cNvCxnSpPr/>
            <p:nvPr/>
          </p:nvCxnSpPr>
          <p:spPr>
            <a:xfrm rot="5400000">
              <a:off x="2565853" y="4787663"/>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674269" y="4414838"/>
              <a:ext cx="833336" cy="9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4203240" y="438402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012291" y="4101921"/>
              <a:ext cx="55211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0.5</a:t>
              </a:r>
              <a:endParaRPr lang="en-US" sz="1200" i="1" baseline="-25000" dirty="0">
                <a:latin typeface="Cambria Math" pitchFamily="18" charset="0"/>
                <a:ea typeface="Cambria Math" pitchFamily="18" charset="0"/>
                <a:cs typeface="Times New Roman" pitchFamily="18" charset="0"/>
              </a:endParaRPr>
            </a:p>
          </p:txBody>
        </p:sp>
        <p:sp>
          <p:nvSpPr>
            <p:cNvPr id="143" name="TextBox 142"/>
            <p:cNvSpPr txBox="1"/>
            <p:nvPr/>
          </p:nvSpPr>
          <p:spPr>
            <a:xfrm>
              <a:off x="4466678" y="4259010"/>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cxnSp>
          <p:nvCxnSpPr>
            <p:cNvPr id="146" name="Straight Connector 145"/>
            <p:cNvCxnSpPr/>
            <p:nvPr/>
          </p:nvCxnSpPr>
          <p:spPr>
            <a:xfrm rot="10800000">
              <a:off x="3678458" y="1652583"/>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3440770" y="1509711"/>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cxnSp>
          <p:nvCxnSpPr>
            <p:cNvPr id="148" name="Straight Connector 147"/>
            <p:cNvCxnSpPr/>
            <p:nvPr/>
          </p:nvCxnSpPr>
          <p:spPr>
            <a:xfrm rot="10800000">
              <a:off x="3676206" y="110014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395659" y="933452"/>
              <a:ext cx="52388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5" name="TextBox 154"/>
            <p:cNvSpPr txBox="1"/>
            <p:nvPr/>
          </p:nvSpPr>
          <p:spPr>
            <a:xfrm>
              <a:off x="3579872" y="5891010"/>
              <a:ext cx="40721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6" name="Straight Connector 155"/>
            <p:cNvCxnSpPr/>
            <p:nvPr/>
          </p:nvCxnSpPr>
          <p:spPr>
            <a:xfrm rot="10800000">
              <a:off x="3676650" y="499109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403057" y="4852985"/>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8" name="Straight Connector 157"/>
            <p:cNvCxnSpPr/>
            <p:nvPr/>
          </p:nvCxnSpPr>
          <p:spPr>
            <a:xfrm rot="10800000">
              <a:off x="3657857" y="5578739"/>
              <a:ext cx="92613" cy="5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426872" y="5416150"/>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167" name="Straight Connector 166"/>
            <p:cNvCxnSpPr/>
            <p:nvPr/>
          </p:nvCxnSpPr>
          <p:spPr>
            <a:xfrm rot="10800000">
              <a:off x="3671888" y="384809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429000" y="3705228"/>
              <a:ext cx="4572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70" name="TextBox 169"/>
            <p:cNvSpPr txBox="1"/>
            <p:nvPr/>
          </p:nvSpPr>
          <p:spPr>
            <a:xfrm>
              <a:off x="3424240" y="4273297"/>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sp>
          <p:nvSpPr>
            <p:cNvPr id="174" name="Freeform 173"/>
            <p:cNvSpPr/>
            <p:nvPr/>
          </p:nvSpPr>
          <p:spPr>
            <a:xfrm>
              <a:off x="3748088" y="3733800"/>
              <a:ext cx="500062" cy="2028825"/>
            </a:xfrm>
            <a:custGeom>
              <a:avLst/>
              <a:gdLst>
                <a:gd name="connsiteX0" fmla="*/ 0 w 500062"/>
                <a:gd name="connsiteY0" fmla="*/ 0 h 2028825"/>
                <a:gd name="connsiteX1" fmla="*/ 4762 w 500062"/>
                <a:gd name="connsiteY1" fmla="*/ 676275 h 2028825"/>
                <a:gd name="connsiteX2" fmla="*/ 500062 w 500062"/>
                <a:gd name="connsiteY2" fmla="*/ 1247775 h 2028825"/>
                <a:gd name="connsiteX3" fmla="*/ 4762 w 500062"/>
                <a:gd name="connsiteY3" fmla="*/ 1843088 h 2028825"/>
                <a:gd name="connsiteX4" fmla="*/ 0 w 500062"/>
                <a:gd name="connsiteY4" fmla="*/ 2028825 h 202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2" h="2028825">
                  <a:moveTo>
                    <a:pt x="0" y="0"/>
                  </a:moveTo>
                  <a:cubicBezTo>
                    <a:pt x="1587" y="225425"/>
                    <a:pt x="3175" y="450850"/>
                    <a:pt x="4762" y="676275"/>
                  </a:cubicBezTo>
                  <a:lnTo>
                    <a:pt x="500062" y="1247775"/>
                  </a:lnTo>
                  <a:lnTo>
                    <a:pt x="4762" y="1843088"/>
                  </a:lnTo>
                  <a:lnTo>
                    <a:pt x="0" y="2028825"/>
                  </a:lnTo>
                </a:path>
              </a:pathLst>
            </a:custGeom>
            <a:ln w="28575">
              <a:solidFill>
                <a:srgbClr val="073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TextBox 175"/>
            <p:cNvSpPr txBox="1"/>
            <p:nvPr/>
          </p:nvSpPr>
          <p:spPr>
            <a:xfrm>
              <a:off x="457200" y="457200"/>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77" name="TextBox 176"/>
            <p:cNvSpPr txBox="1"/>
            <p:nvPr/>
          </p:nvSpPr>
          <p:spPr>
            <a:xfrm>
              <a:off x="381000" y="3429000"/>
              <a:ext cx="6096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(B)</a:t>
              </a:r>
              <a:endParaRPr lang="en-US" sz="1200" b="1" dirty="0">
                <a:latin typeface="Times New Roman" pitchFamily="18" charset="0"/>
                <a:cs typeface="Times New Roman" pitchFamily="18" charset="0"/>
              </a:endParaRPr>
            </a:p>
          </p:txBody>
        </p:sp>
        <p:sp>
          <p:nvSpPr>
            <p:cNvPr id="178" name="TextBox 177"/>
            <p:cNvSpPr txBox="1"/>
            <p:nvPr/>
          </p:nvSpPr>
          <p:spPr>
            <a:xfrm>
              <a:off x="3276600" y="381000"/>
              <a:ext cx="533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179" name="TextBox 178"/>
            <p:cNvSpPr txBox="1"/>
            <p:nvPr/>
          </p:nvSpPr>
          <p:spPr>
            <a:xfrm>
              <a:off x="3352800" y="3429000"/>
              <a:ext cx="685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(D)</a:t>
              </a:r>
              <a:endParaRPr lang="en-US" sz="1200" dirty="0">
                <a:latin typeface="Times New Roman" pitchFamily="18" charset="0"/>
                <a:cs typeface="Times New Roman" pitchFamily="18" charset="0"/>
              </a:endParaRPr>
            </a:p>
          </p:txBody>
        </p:sp>
      </p:grpSp>
      <p:sp>
        <p:nvSpPr>
          <p:cNvPr id="67" name="Rectangle 66"/>
          <p:cNvSpPr/>
          <p:nvPr/>
        </p:nvSpPr>
        <p:spPr>
          <a:xfrm>
            <a:off x="4876800" y="152400"/>
            <a:ext cx="2438400" cy="647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810000" y="5105400"/>
            <a:ext cx="1447800" cy="7620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itle 1"/>
          <p:cNvSpPr txBox="1">
            <a:spLocks/>
          </p:cNvSpPr>
          <p:nvPr/>
        </p:nvSpPr>
        <p:spPr>
          <a:xfrm>
            <a:off x="5486400" y="3962400"/>
            <a:ext cx="2286000" cy="2514600"/>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solidFill>
                  <a:srgbClr val="FF0000"/>
                </a:solidFill>
                <a:latin typeface="Times New Roman" pitchFamily="18" charset="0"/>
                <a:ea typeface="+mj-ea"/>
                <a:cs typeface="Times New Roman" pitchFamily="18" charset="0"/>
              </a:rPr>
              <a:t>Note that the shape in </a:t>
            </a:r>
            <a:r>
              <a:rPr lang="en-US" sz="2800" b="1" dirty="0" smtClean="0">
                <a:solidFill>
                  <a:srgbClr val="FF0000"/>
                </a:solidFill>
                <a:latin typeface="Times New Roman" pitchFamily="18" charset="0"/>
                <a:ea typeface="+mj-ea"/>
                <a:cs typeface="Times New Roman" pitchFamily="18" charset="0"/>
              </a:rPr>
              <a:t>m</a:t>
            </a:r>
            <a:r>
              <a:rPr lang="en-US" sz="2800" dirty="0" smtClean="0">
                <a:solidFill>
                  <a:srgbClr val="FF0000"/>
                </a:solidFill>
                <a:latin typeface="Times New Roman" pitchFamily="18" charset="0"/>
                <a:ea typeface="+mj-ea"/>
                <a:cs typeface="Times New Roman" pitchFamily="18" charset="0"/>
              </a:rPr>
              <a:t> is different than the shape in </a:t>
            </a:r>
            <a:r>
              <a:rPr lang="en-US" sz="2800" b="1" dirty="0" smtClean="0">
                <a:solidFill>
                  <a:srgbClr val="FF0000"/>
                </a:solidFill>
                <a:latin typeface="Times New Roman" pitchFamily="18" charset="0"/>
                <a:ea typeface="+mj-ea"/>
                <a:cs typeface="Times New Roman" pitchFamily="18" charset="0"/>
              </a:rPr>
              <a:t>d</a:t>
            </a:r>
            <a:endParaRPr kumimoji="0" lang="en-US" sz="2800" b="1"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65"/>
          <p:cNvGrpSpPr/>
          <p:nvPr/>
        </p:nvGrpSpPr>
        <p:grpSpPr>
          <a:xfrm>
            <a:off x="1969395" y="613791"/>
            <a:ext cx="4736205" cy="5787009"/>
            <a:chOff x="381000" y="381000"/>
            <a:chExt cx="4736205" cy="5787009"/>
          </a:xfrm>
        </p:grpSpPr>
        <p:sp>
          <p:nvSpPr>
            <p:cNvPr id="7" name="Rectangle 6"/>
            <p:cNvSpPr/>
            <p:nvPr/>
          </p:nvSpPr>
          <p:spPr>
            <a:xfrm>
              <a:off x="1526848" y="1752602"/>
              <a:ext cx="571500" cy="5715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440998" y="1752602"/>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84443" y="1752007"/>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9773" y="171331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462554" y="118109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0558" y="1638302"/>
              <a:ext cx="51984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a:off x="1367282" y="2866442"/>
              <a:ext cx="499614"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1991193" y="150258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1157297" y="1023935"/>
              <a:ext cx="46004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7" name="Straight Connector 16"/>
            <p:cNvCxnSpPr/>
            <p:nvPr/>
          </p:nvCxnSpPr>
          <p:spPr>
            <a:xfrm rot="5400000">
              <a:off x="933917" y="1713298"/>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1526" y="1447800"/>
              <a:ext cx="537696"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9" name="Straight Connector 18"/>
            <p:cNvCxnSpPr/>
            <p:nvPr/>
          </p:nvCxnSpPr>
          <p:spPr>
            <a:xfrm rot="10800000">
              <a:off x="1462554" y="231994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41098" y="220565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26" name="Straight Arrow Connector 25"/>
            <p:cNvCxnSpPr/>
            <p:nvPr/>
          </p:nvCxnSpPr>
          <p:spPr>
            <a:xfrm rot="2700000">
              <a:off x="429729" y="1779970"/>
              <a:ext cx="2286000" cy="1191"/>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8100000">
              <a:off x="392392" y="1760551"/>
              <a:ext cx="2286000" cy="1191"/>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9798" y="2609852"/>
              <a:ext cx="100680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29" name="TextBox 28"/>
            <p:cNvSpPr txBox="1">
              <a:spLocks noChangeAspect="1"/>
            </p:cNvSpPr>
            <p:nvPr/>
          </p:nvSpPr>
          <p:spPr>
            <a:xfrm>
              <a:off x="2310684" y="824247"/>
              <a:ext cx="1143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47" name="Rectangle 46"/>
            <p:cNvSpPr>
              <a:spLocks noChangeAspect="1"/>
            </p:cNvSpPr>
            <p:nvPr/>
          </p:nvSpPr>
          <p:spPr>
            <a:xfrm rot="18900000">
              <a:off x="1121765" y="4549516"/>
              <a:ext cx="816439" cy="816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432516" y="4380426"/>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75961" y="4722731"/>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61291" y="434114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1454072" y="380892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72076" y="4266126"/>
              <a:ext cx="446489"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36" name="TextBox 35"/>
            <p:cNvSpPr txBox="1"/>
            <p:nvPr/>
          </p:nvSpPr>
          <p:spPr>
            <a:xfrm>
              <a:off x="1384747" y="5837349"/>
              <a:ext cx="407212"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7" name="TextBox 36"/>
            <p:cNvSpPr txBox="1"/>
            <p:nvPr/>
          </p:nvSpPr>
          <p:spPr>
            <a:xfrm>
              <a:off x="1954132" y="4078018"/>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8" name="TextBox 37"/>
            <p:cNvSpPr txBox="1"/>
            <p:nvPr/>
          </p:nvSpPr>
          <p:spPr>
            <a:xfrm>
              <a:off x="1170709" y="3666048"/>
              <a:ext cx="4953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39" name="Straight Connector 38"/>
            <p:cNvCxnSpPr/>
            <p:nvPr/>
          </p:nvCxnSpPr>
          <p:spPr>
            <a:xfrm rot="5400000">
              <a:off x="925435" y="4341122"/>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96842" y="4087526"/>
              <a:ext cx="369095"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1" name="Straight Connector 40"/>
            <p:cNvCxnSpPr/>
            <p:nvPr/>
          </p:nvCxnSpPr>
          <p:spPr>
            <a:xfrm rot="10800000">
              <a:off x="1454072" y="494777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32616" y="483347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8" name="Straight Connector 47"/>
            <p:cNvCxnSpPr/>
            <p:nvPr/>
          </p:nvCxnSpPr>
          <p:spPr>
            <a:xfrm rot="10800000">
              <a:off x="1454072" y="553541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2616" y="537282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91" name="Straight Arrow Connector 90"/>
            <p:cNvCxnSpPr/>
            <p:nvPr/>
          </p:nvCxnSpPr>
          <p:spPr>
            <a:xfrm rot="5400000">
              <a:off x="2565834" y="1637706"/>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745586" y="1650643"/>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203221" y="162043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096063" y="1347786"/>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97" name="Straight Connector 96"/>
            <p:cNvCxnSpPr/>
            <p:nvPr/>
          </p:nvCxnSpPr>
          <p:spPr>
            <a:xfrm rot="10800000">
              <a:off x="3668948" y="2247895"/>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431260" y="210502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0" name="TextBox 99"/>
            <p:cNvSpPr txBox="1"/>
            <p:nvPr/>
          </p:nvSpPr>
          <p:spPr>
            <a:xfrm>
              <a:off x="3585600" y="2767016"/>
              <a:ext cx="4219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1" name="TextBox 100"/>
            <p:cNvSpPr txBox="1"/>
            <p:nvPr/>
          </p:nvSpPr>
          <p:spPr>
            <a:xfrm>
              <a:off x="4466659" y="1495423"/>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sp>
          <p:nvSpPr>
            <p:cNvPr id="106" name="Freeform 105"/>
            <p:cNvSpPr/>
            <p:nvPr/>
          </p:nvSpPr>
          <p:spPr>
            <a:xfrm>
              <a:off x="3745587" y="481014"/>
              <a:ext cx="496887" cy="2119312"/>
            </a:xfrm>
            <a:custGeom>
              <a:avLst/>
              <a:gdLst>
                <a:gd name="connsiteX0" fmla="*/ 9525 w 500062"/>
                <a:gd name="connsiteY0" fmla="*/ 0 h 2119312"/>
                <a:gd name="connsiteX1" fmla="*/ 4762 w 500062"/>
                <a:gd name="connsiteY1" fmla="*/ 1171575 h 2119312"/>
                <a:gd name="connsiteX2" fmla="*/ 495300 w 500062"/>
                <a:gd name="connsiteY2" fmla="*/ 1171575 h 2119312"/>
                <a:gd name="connsiteX3" fmla="*/ 490537 w 500062"/>
                <a:gd name="connsiteY3" fmla="*/ 1747837 h 2119312"/>
                <a:gd name="connsiteX4" fmla="*/ 500062 w 500062"/>
                <a:gd name="connsiteY4" fmla="*/ 1747837 h 2119312"/>
                <a:gd name="connsiteX5" fmla="*/ 0 w 500062"/>
                <a:gd name="connsiteY5" fmla="*/ 1752600 h 2119312"/>
                <a:gd name="connsiteX6" fmla="*/ 9525 w 500062"/>
                <a:gd name="connsiteY6" fmla="*/ 2119312 h 2119312"/>
                <a:gd name="connsiteX0" fmla="*/ 9525 w 690562"/>
                <a:gd name="connsiteY0" fmla="*/ 0 h 2119312"/>
                <a:gd name="connsiteX1" fmla="*/ 4762 w 690562"/>
                <a:gd name="connsiteY1" fmla="*/ 1171575 h 2119312"/>
                <a:gd name="connsiteX2" fmla="*/ 495300 w 690562"/>
                <a:gd name="connsiteY2" fmla="*/ 1171575 h 2119312"/>
                <a:gd name="connsiteX3" fmla="*/ 490537 w 690562"/>
                <a:gd name="connsiteY3" fmla="*/ 1747837 h 2119312"/>
                <a:gd name="connsiteX4" fmla="*/ 690562 w 690562"/>
                <a:gd name="connsiteY4" fmla="*/ 1881187 h 2119312"/>
                <a:gd name="connsiteX5" fmla="*/ 0 w 690562"/>
                <a:gd name="connsiteY5" fmla="*/ 1752600 h 2119312"/>
                <a:gd name="connsiteX6" fmla="*/ 9525 w 690562"/>
                <a:gd name="connsiteY6"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90537 w 495300"/>
                <a:gd name="connsiteY3" fmla="*/ 1747837 h 2119312"/>
                <a:gd name="connsiteX4" fmla="*/ 0 w 495300"/>
                <a:gd name="connsiteY4" fmla="*/ 1752600 h 2119312"/>
                <a:gd name="connsiteX5" fmla="*/ 9525 w 495300"/>
                <a:gd name="connsiteY5" fmla="*/ 2119312 h 2119312"/>
                <a:gd name="connsiteX0" fmla="*/ 9525 w 511175"/>
                <a:gd name="connsiteY0" fmla="*/ 0 h 2119312"/>
                <a:gd name="connsiteX1" fmla="*/ 4762 w 511175"/>
                <a:gd name="connsiteY1" fmla="*/ 1171575 h 2119312"/>
                <a:gd name="connsiteX2" fmla="*/ 495300 w 511175"/>
                <a:gd name="connsiteY2" fmla="*/ 1171575 h 2119312"/>
                <a:gd name="connsiteX3" fmla="*/ 509587 w 511175"/>
                <a:gd name="connsiteY3" fmla="*/ 1743075 h 2119312"/>
                <a:gd name="connsiteX4" fmla="*/ 0 w 511175"/>
                <a:gd name="connsiteY4" fmla="*/ 1752600 h 2119312"/>
                <a:gd name="connsiteX5" fmla="*/ 9525 w 511175"/>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3075 h 2119312"/>
                <a:gd name="connsiteX4" fmla="*/ 0 w 495300"/>
                <a:gd name="connsiteY4" fmla="*/ 1752600 h 2119312"/>
                <a:gd name="connsiteX5" fmla="*/ 9525 w 495300"/>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7838 h 2119312"/>
                <a:gd name="connsiteX4" fmla="*/ 0 w 495300"/>
                <a:gd name="connsiteY4" fmla="*/ 1752600 h 2119312"/>
                <a:gd name="connsiteX5" fmla="*/ 9525 w 495300"/>
                <a:gd name="connsiteY5" fmla="*/ 2119312 h 2119312"/>
                <a:gd name="connsiteX0" fmla="*/ 9525 w 496887"/>
                <a:gd name="connsiteY0" fmla="*/ 0 h 2119312"/>
                <a:gd name="connsiteX1" fmla="*/ 4762 w 496887"/>
                <a:gd name="connsiteY1" fmla="*/ 1171575 h 2119312"/>
                <a:gd name="connsiteX2" fmla="*/ 495300 w 496887"/>
                <a:gd name="connsiteY2" fmla="*/ 1171575 h 2119312"/>
                <a:gd name="connsiteX3" fmla="*/ 495299 w 496887"/>
                <a:gd name="connsiteY3" fmla="*/ 1747838 h 2119312"/>
                <a:gd name="connsiteX4" fmla="*/ 0 w 496887"/>
                <a:gd name="connsiteY4" fmla="*/ 1752600 h 2119312"/>
                <a:gd name="connsiteX5" fmla="*/ 9525 w 496887"/>
                <a:gd name="connsiteY5" fmla="*/ 2119312 h 21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87" h="2119312">
                  <a:moveTo>
                    <a:pt x="9525" y="0"/>
                  </a:moveTo>
                  <a:cubicBezTo>
                    <a:pt x="7937" y="390525"/>
                    <a:pt x="6350" y="781050"/>
                    <a:pt x="4762" y="1171575"/>
                  </a:cubicBezTo>
                  <a:lnTo>
                    <a:pt x="495300" y="1171575"/>
                  </a:lnTo>
                  <a:cubicBezTo>
                    <a:pt x="493712" y="1363662"/>
                    <a:pt x="496887" y="1555751"/>
                    <a:pt x="495299" y="1747838"/>
                  </a:cubicBezTo>
                  <a:lnTo>
                    <a:pt x="0" y="1752600"/>
                  </a:lnTo>
                  <a:lnTo>
                    <a:pt x="9525" y="2119312"/>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Arrow Connector 135"/>
            <p:cNvCxnSpPr/>
            <p:nvPr/>
          </p:nvCxnSpPr>
          <p:spPr>
            <a:xfrm rot="5400000">
              <a:off x="2565853" y="4787663"/>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674269" y="4414838"/>
              <a:ext cx="833336" cy="9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4203240" y="438402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012291" y="4101921"/>
              <a:ext cx="55211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0.5</a:t>
              </a:r>
              <a:endParaRPr lang="en-US" sz="1200" i="1" baseline="-25000" dirty="0">
                <a:latin typeface="Cambria Math" pitchFamily="18" charset="0"/>
                <a:ea typeface="Cambria Math" pitchFamily="18" charset="0"/>
                <a:cs typeface="Times New Roman" pitchFamily="18" charset="0"/>
              </a:endParaRPr>
            </a:p>
          </p:txBody>
        </p:sp>
        <p:sp>
          <p:nvSpPr>
            <p:cNvPr id="143" name="TextBox 142"/>
            <p:cNvSpPr txBox="1"/>
            <p:nvPr/>
          </p:nvSpPr>
          <p:spPr>
            <a:xfrm>
              <a:off x="4466678" y="4259010"/>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cxnSp>
          <p:nvCxnSpPr>
            <p:cNvPr id="146" name="Straight Connector 145"/>
            <p:cNvCxnSpPr/>
            <p:nvPr/>
          </p:nvCxnSpPr>
          <p:spPr>
            <a:xfrm rot="10800000">
              <a:off x="3678458" y="1652583"/>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3440770" y="1509711"/>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cxnSp>
          <p:nvCxnSpPr>
            <p:cNvPr id="148" name="Straight Connector 147"/>
            <p:cNvCxnSpPr/>
            <p:nvPr/>
          </p:nvCxnSpPr>
          <p:spPr>
            <a:xfrm rot="10800000">
              <a:off x="3676206" y="110014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395659" y="933452"/>
              <a:ext cx="52388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5" name="TextBox 154"/>
            <p:cNvSpPr txBox="1"/>
            <p:nvPr/>
          </p:nvSpPr>
          <p:spPr>
            <a:xfrm>
              <a:off x="3579872" y="5891010"/>
              <a:ext cx="40721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6" name="Straight Connector 155"/>
            <p:cNvCxnSpPr/>
            <p:nvPr/>
          </p:nvCxnSpPr>
          <p:spPr>
            <a:xfrm rot="10800000">
              <a:off x="3676650" y="499109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403057" y="4852985"/>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8" name="Straight Connector 157"/>
            <p:cNvCxnSpPr/>
            <p:nvPr/>
          </p:nvCxnSpPr>
          <p:spPr>
            <a:xfrm rot="10800000">
              <a:off x="3657857" y="5578739"/>
              <a:ext cx="92613" cy="5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426872" y="5416150"/>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167" name="Straight Connector 166"/>
            <p:cNvCxnSpPr/>
            <p:nvPr/>
          </p:nvCxnSpPr>
          <p:spPr>
            <a:xfrm rot="10800000">
              <a:off x="3671888" y="384809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429000" y="3705228"/>
              <a:ext cx="4572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70" name="TextBox 169"/>
            <p:cNvSpPr txBox="1"/>
            <p:nvPr/>
          </p:nvSpPr>
          <p:spPr>
            <a:xfrm>
              <a:off x="3424240" y="4273297"/>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sp>
          <p:nvSpPr>
            <p:cNvPr id="174" name="Freeform 173"/>
            <p:cNvSpPr/>
            <p:nvPr/>
          </p:nvSpPr>
          <p:spPr>
            <a:xfrm>
              <a:off x="3748088" y="3733800"/>
              <a:ext cx="500062" cy="2028825"/>
            </a:xfrm>
            <a:custGeom>
              <a:avLst/>
              <a:gdLst>
                <a:gd name="connsiteX0" fmla="*/ 0 w 500062"/>
                <a:gd name="connsiteY0" fmla="*/ 0 h 2028825"/>
                <a:gd name="connsiteX1" fmla="*/ 4762 w 500062"/>
                <a:gd name="connsiteY1" fmla="*/ 676275 h 2028825"/>
                <a:gd name="connsiteX2" fmla="*/ 500062 w 500062"/>
                <a:gd name="connsiteY2" fmla="*/ 1247775 h 2028825"/>
                <a:gd name="connsiteX3" fmla="*/ 4762 w 500062"/>
                <a:gd name="connsiteY3" fmla="*/ 1843088 h 2028825"/>
                <a:gd name="connsiteX4" fmla="*/ 0 w 500062"/>
                <a:gd name="connsiteY4" fmla="*/ 2028825 h 202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2" h="2028825">
                  <a:moveTo>
                    <a:pt x="0" y="0"/>
                  </a:moveTo>
                  <a:cubicBezTo>
                    <a:pt x="1587" y="225425"/>
                    <a:pt x="3175" y="450850"/>
                    <a:pt x="4762" y="676275"/>
                  </a:cubicBezTo>
                  <a:lnTo>
                    <a:pt x="500062" y="1247775"/>
                  </a:lnTo>
                  <a:lnTo>
                    <a:pt x="4762" y="1843088"/>
                  </a:lnTo>
                  <a:lnTo>
                    <a:pt x="0" y="2028825"/>
                  </a:lnTo>
                </a:path>
              </a:pathLst>
            </a:custGeom>
            <a:ln w="28575">
              <a:solidFill>
                <a:srgbClr val="073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TextBox 175"/>
            <p:cNvSpPr txBox="1"/>
            <p:nvPr/>
          </p:nvSpPr>
          <p:spPr>
            <a:xfrm>
              <a:off x="457200" y="457200"/>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77" name="TextBox 176"/>
            <p:cNvSpPr txBox="1"/>
            <p:nvPr/>
          </p:nvSpPr>
          <p:spPr>
            <a:xfrm>
              <a:off x="381000" y="3429000"/>
              <a:ext cx="6096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(B)</a:t>
              </a:r>
              <a:endParaRPr lang="en-US" sz="1200" b="1" dirty="0">
                <a:latin typeface="Times New Roman" pitchFamily="18" charset="0"/>
                <a:cs typeface="Times New Roman" pitchFamily="18" charset="0"/>
              </a:endParaRPr>
            </a:p>
          </p:txBody>
        </p:sp>
        <p:sp>
          <p:nvSpPr>
            <p:cNvPr id="178" name="TextBox 177"/>
            <p:cNvSpPr txBox="1"/>
            <p:nvPr/>
          </p:nvSpPr>
          <p:spPr>
            <a:xfrm>
              <a:off x="3276600" y="381000"/>
              <a:ext cx="533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179" name="TextBox 178"/>
            <p:cNvSpPr txBox="1"/>
            <p:nvPr/>
          </p:nvSpPr>
          <p:spPr>
            <a:xfrm>
              <a:off x="3352800" y="3429000"/>
              <a:ext cx="685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(D)</a:t>
              </a:r>
              <a:endParaRPr lang="en-US" sz="1200" dirty="0">
                <a:latin typeface="Times New Roman" pitchFamily="18" charset="0"/>
                <a:cs typeface="Times New Roman" pitchFamily="18" charset="0"/>
              </a:endParaRPr>
            </a:p>
          </p:txBody>
        </p:sp>
      </p:grpSp>
      <p:sp>
        <p:nvSpPr>
          <p:cNvPr id="67" name="Rectangle 66"/>
          <p:cNvSpPr/>
          <p:nvPr/>
        </p:nvSpPr>
        <p:spPr>
          <a:xfrm>
            <a:off x="4876800" y="152400"/>
            <a:ext cx="2438400" cy="647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810000" y="5105400"/>
            <a:ext cx="1447800" cy="762000"/>
          </a:xfrm>
          <a:custGeom>
            <a:avLst/>
            <a:gdLst>
              <a:gd name="connsiteX0" fmla="*/ 0 w 1616766"/>
              <a:gd name="connsiteY0" fmla="*/ 0 h 795131"/>
              <a:gd name="connsiteX1" fmla="*/ 556592 w 1616766"/>
              <a:gd name="connsiteY1" fmla="*/ 318052 h 795131"/>
              <a:gd name="connsiteX2" fmla="*/ 463826 w 1616766"/>
              <a:gd name="connsiteY2" fmla="*/ 490331 h 795131"/>
              <a:gd name="connsiteX3" fmla="*/ 1616766 w 1616766"/>
              <a:gd name="connsiteY3" fmla="*/ 795131 h 795131"/>
            </a:gdLst>
            <a:ahLst/>
            <a:cxnLst>
              <a:cxn ang="0">
                <a:pos x="connsiteX0" y="connsiteY0"/>
              </a:cxn>
              <a:cxn ang="0">
                <a:pos x="connsiteX1" y="connsiteY1"/>
              </a:cxn>
              <a:cxn ang="0">
                <a:pos x="connsiteX2" y="connsiteY2"/>
              </a:cxn>
              <a:cxn ang="0">
                <a:pos x="connsiteX3" y="connsiteY3"/>
              </a:cxn>
            </a:cxnLst>
            <a:rect l="l" t="t" r="r" b="b"/>
            <a:pathLst>
              <a:path w="1616766" h="795131">
                <a:moveTo>
                  <a:pt x="0" y="0"/>
                </a:moveTo>
                <a:cubicBezTo>
                  <a:pt x="239644" y="118165"/>
                  <a:pt x="479288" y="236330"/>
                  <a:pt x="556592" y="318052"/>
                </a:cubicBezTo>
                <a:cubicBezTo>
                  <a:pt x="633896" y="399774"/>
                  <a:pt x="287130" y="410818"/>
                  <a:pt x="463826" y="490331"/>
                </a:cubicBezTo>
                <a:cubicBezTo>
                  <a:pt x="640522" y="569844"/>
                  <a:pt x="1128644" y="682487"/>
                  <a:pt x="1616766" y="79513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itle 1"/>
          <p:cNvSpPr txBox="1">
            <a:spLocks/>
          </p:cNvSpPr>
          <p:nvPr/>
        </p:nvSpPr>
        <p:spPr>
          <a:xfrm>
            <a:off x="5486400" y="3962400"/>
            <a:ext cx="3352800" cy="2514600"/>
          </a:xfrm>
          <a:prstGeom prst="rect">
            <a:avLst/>
          </a:prstGeom>
        </p:spPr>
        <p:txBody>
          <a:bodyPr vert="horz" lIns="91440" tIns="45720" rIns="91440" bIns="45720" rtlCol="0" anchor="ctr">
            <a:normAutofit fontScale="97500"/>
          </a:bodyPr>
          <a:lstStyle/>
          <a:p>
            <a:pPr lvl="0">
              <a:spcBef>
                <a:spcPct val="0"/>
              </a:spcBef>
            </a:pPr>
            <a:r>
              <a:rPr lang="en-US" sz="2800" dirty="0" smtClean="0">
                <a:solidFill>
                  <a:srgbClr val="FF0000"/>
                </a:solidFill>
                <a:latin typeface="Times New Roman" pitchFamily="18" charset="0"/>
                <a:ea typeface="+mj-ea"/>
                <a:cs typeface="Times New Roman" pitchFamily="18" charset="0"/>
              </a:rPr>
              <a:t>The shape is a square with sides of length </a:t>
            </a:r>
            <a:r>
              <a:rPr lang="en-US" sz="2800" dirty="0" smtClean="0">
                <a:solidFill>
                  <a:srgbClr val="FF0000"/>
                </a:solidFill>
                <a:latin typeface="Cambria Math"/>
                <a:ea typeface="Cambria Math"/>
                <a:cs typeface="Times New Roman" pitchFamily="18" charset="0"/>
              </a:rPr>
              <a:t>√</a:t>
            </a:r>
            <a:r>
              <a:rPr lang="en-US" sz="2800" dirty="0" smtClean="0">
                <a:solidFill>
                  <a:srgbClr val="FF0000"/>
                </a:solidFill>
                <a:latin typeface="Times New Roman" pitchFamily="18" charset="0"/>
                <a:ea typeface="+mj-ea"/>
                <a:cs typeface="Times New Roman" pitchFamily="18" charset="0"/>
              </a:rPr>
              <a:t>2.  The amplitude is ½. So the area is </a:t>
            </a:r>
            <a:r>
              <a:rPr lang="en-US" sz="2800" dirty="0" smtClean="0">
                <a:solidFill>
                  <a:srgbClr val="FF0000"/>
                </a:solidFill>
                <a:latin typeface="Times New Roman" pitchFamily="18" charset="0"/>
                <a:cs typeface="Times New Roman" pitchFamily="18" charset="0"/>
              </a:rPr>
              <a:t>½</a:t>
            </a:r>
            <a:r>
              <a:rPr lang="en-US" sz="2800" dirty="0" smtClean="0">
                <a:solidFill>
                  <a:srgbClr val="FF0000"/>
                </a:solidFill>
                <a:latin typeface="Cambria Math"/>
                <a:ea typeface="Cambria Math"/>
                <a:cs typeface="Times New Roman" pitchFamily="18" charset="0"/>
              </a:rPr>
              <a:t>⨉√</a:t>
            </a:r>
            <a:r>
              <a:rPr lang="en-US" sz="2800" dirty="0" smtClean="0">
                <a:solidFill>
                  <a:srgbClr val="FF0000"/>
                </a:solidFill>
                <a:latin typeface="Times New Roman" pitchFamily="18" charset="0"/>
                <a:cs typeface="Times New Roman" pitchFamily="18" charset="0"/>
              </a:rPr>
              <a:t>2</a:t>
            </a:r>
            <a:r>
              <a:rPr lang="en-US" sz="2800" dirty="0" smtClean="0">
                <a:solidFill>
                  <a:srgbClr val="FF0000"/>
                </a:solidFill>
                <a:latin typeface="Cambria Math"/>
                <a:ea typeface="Cambria Math"/>
                <a:cs typeface="Times New Roman" pitchFamily="18" charset="0"/>
              </a:rPr>
              <a:t>⨉√</a:t>
            </a:r>
            <a:r>
              <a:rPr lang="en-US" sz="2800" dirty="0" smtClean="0">
                <a:solidFill>
                  <a:srgbClr val="FF0000"/>
                </a:solidFill>
                <a:latin typeface="Times New Roman" pitchFamily="18" charset="0"/>
                <a:cs typeface="Times New Roman" pitchFamily="18" charset="0"/>
              </a:rPr>
              <a:t>2 = 1</a:t>
            </a:r>
            <a:endParaRPr kumimoji="0" lang="en-US" sz="2800" b="1" i="1" u="none" strike="noStrike" kern="1200" cap="none" spc="0" normalizeH="0" baseline="-25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65"/>
          <p:cNvGrpSpPr/>
          <p:nvPr/>
        </p:nvGrpSpPr>
        <p:grpSpPr>
          <a:xfrm>
            <a:off x="1969395" y="613791"/>
            <a:ext cx="4736205" cy="5787009"/>
            <a:chOff x="381000" y="381000"/>
            <a:chExt cx="4736205" cy="5787009"/>
          </a:xfrm>
        </p:grpSpPr>
        <p:sp>
          <p:nvSpPr>
            <p:cNvPr id="7" name="Rectangle 6"/>
            <p:cNvSpPr/>
            <p:nvPr/>
          </p:nvSpPr>
          <p:spPr>
            <a:xfrm>
              <a:off x="1526848" y="1752602"/>
              <a:ext cx="571500" cy="5715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440998" y="1752602"/>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84443" y="1752007"/>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9773" y="171331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462554" y="1181096"/>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0558" y="1638302"/>
              <a:ext cx="51984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a:off x="1367282" y="2866442"/>
              <a:ext cx="499614"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1991193" y="150258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6" name="TextBox 15"/>
            <p:cNvSpPr txBox="1"/>
            <p:nvPr/>
          </p:nvSpPr>
          <p:spPr>
            <a:xfrm>
              <a:off x="1157297" y="1023935"/>
              <a:ext cx="46004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7" name="Straight Connector 16"/>
            <p:cNvCxnSpPr/>
            <p:nvPr/>
          </p:nvCxnSpPr>
          <p:spPr>
            <a:xfrm rot="5400000">
              <a:off x="933917" y="1713298"/>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1526" y="1447800"/>
              <a:ext cx="537696"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9" name="Straight Connector 18"/>
            <p:cNvCxnSpPr/>
            <p:nvPr/>
          </p:nvCxnSpPr>
          <p:spPr>
            <a:xfrm rot="10800000">
              <a:off x="1462554" y="231994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41098" y="220565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26" name="Straight Arrow Connector 25"/>
            <p:cNvCxnSpPr/>
            <p:nvPr/>
          </p:nvCxnSpPr>
          <p:spPr>
            <a:xfrm rot="2700000">
              <a:off x="429729" y="1779970"/>
              <a:ext cx="2286000" cy="1191"/>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8100000">
              <a:off x="392392" y="1760551"/>
              <a:ext cx="2286000" cy="1191"/>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9798" y="2609852"/>
              <a:ext cx="100680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29" name="TextBox 28"/>
            <p:cNvSpPr txBox="1">
              <a:spLocks noChangeAspect="1"/>
            </p:cNvSpPr>
            <p:nvPr/>
          </p:nvSpPr>
          <p:spPr>
            <a:xfrm>
              <a:off x="2310684" y="824247"/>
              <a:ext cx="1143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47" name="Rectangle 46"/>
            <p:cNvSpPr>
              <a:spLocks noChangeAspect="1"/>
            </p:cNvSpPr>
            <p:nvPr/>
          </p:nvSpPr>
          <p:spPr>
            <a:xfrm rot="18900000">
              <a:off x="1121765" y="4549516"/>
              <a:ext cx="816439" cy="816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432516" y="4380426"/>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75961" y="4722731"/>
              <a:ext cx="2286000"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61291" y="434114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1454072" y="3808920"/>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72076" y="4266126"/>
              <a:ext cx="446489"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36" name="TextBox 35"/>
            <p:cNvSpPr txBox="1"/>
            <p:nvPr/>
          </p:nvSpPr>
          <p:spPr>
            <a:xfrm>
              <a:off x="1384747" y="5837349"/>
              <a:ext cx="407212"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7" name="TextBox 36"/>
            <p:cNvSpPr txBox="1"/>
            <p:nvPr/>
          </p:nvSpPr>
          <p:spPr>
            <a:xfrm>
              <a:off x="1954132" y="4078018"/>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38" name="TextBox 37"/>
            <p:cNvSpPr txBox="1"/>
            <p:nvPr/>
          </p:nvSpPr>
          <p:spPr>
            <a:xfrm>
              <a:off x="1170709" y="3666048"/>
              <a:ext cx="4953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39" name="Straight Connector 38"/>
            <p:cNvCxnSpPr/>
            <p:nvPr/>
          </p:nvCxnSpPr>
          <p:spPr>
            <a:xfrm rot="5400000">
              <a:off x="925435" y="4341122"/>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96842" y="4087526"/>
              <a:ext cx="369095"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1" name="Straight Connector 40"/>
            <p:cNvCxnSpPr/>
            <p:nvPr/>
          </p:nvCxnSpPr>
          <p:spPr>
            <a:xfrm rot="10800000">
              <a:off x="1454072" y="494777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32616" y="483347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48" name="Straight Connector 47"/>
            <p:cNvCxnSpPr/>
            <p:nvPr/>
          </p:nvCxnSpPr>
          <p:spPr>
            <a:xfrm rot="10800000">
              <a:off x="1454072" y="553541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2616" y="5372827"/>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91" name="Straight Arrow Connector 90"/>
            <p:cNvCxnSpPr/>
            <p:nvPr/>
          </p:nvCxnSpPr>
          <p:spPr>
            <a:xfrm rot="5400000">
              <a:off x="2565834" y="1637706"/>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745586" y="1650643"/>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203221" y="162043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096063" y="1347786"/>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97" name="Straight Connector 96"/>
            <p:cNvCxnSpPr/>
            <p:nvPr/>
          </p:nvCxnSpPr>
          <p:spPr>
            <a:xfrm rot="10800000">
              <a:off x="3668948" y="2247895"/>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431260" y="2105023"/>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0" name="TextBox 99"/>
            <p:cNvSpPr txBox="1"/>
            <p:nvPr/>
          </p:nvSpPr>
          <p:spPr>
            <a:xfrm>
              <a:off x="3585600" y="2767016"/>
              <a:ext cx="4219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01" name="TextBox 100"/>
            <p:cNvSpPr txBox="1"/>
            <p:nvPr/>
          </p:nvSpPr>
          <p:spPr>
            <a:xfrm>
              <a:off x="4466659" y="1495423"/>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sp>
          <p:nvSpPr>
            <p:cNvPr id="106" name="Freeform 105"/>
            <p:cNvSpPr/>
            <p:nvPr/>
          </p:nvSpPr>
          <p:spPr>
            <a:xfrm>
              <a:off x="3745587" y="481014"/>
              <a:ext cx="496887" cy="2119312"/>
            </a:xfrm>
            <a:custGeom>
              <a:avLst/>
              <a:gdLst>
                <a:gd name="connsiteX0" fmla="*/ 9525 w 500062"/>
                <a:gd name="connsiteY0" fmla="*/ 0 h 2119312"/>
                <a:gd name="connsiteX1" fmla="*/ 4762 w 500062"/>
                <a:gd name="connsiteY1" fmla="*/ 1171575 h 2119312"/>
                <a:gd name="connsiteX2" fmla="*/ 495300 w 500062"/>
                <a:gd name="connsiteY2" fmla="*/ 1171575 h 2119312"/>
                <a:gd name="connsiteX3" fmla="*/ 490537 w 500062"/>
                <a:gd name="connsiteY3" fmla="*/ 1747837 h 2119312"/>
                <a:gd name="connsiteX4" fmla="*/ 500062 w 500062"/>
                <a:gd name="connsiteY4" fmla="*/ 1747837 h 2119312"/>
                <a:gd name="connsiteX5" fmla="*/ 0 w 500062"/>
                <a:gd name="connsiteY5" fmla="*/ 1752600 h 2119312"/>
                <a:gd name="connsiteX6" fmla="*/ 9525 w 500062"/>
                <a:gd name="connsiteY6" fmla="*/ 2119312 h 2119312"/>
                <a:gd name="connsiteX0" fmla="*/ 9525 w 690562"/>
                <a:gd name="connsiteY0" fmla="*/ 0 h 2119312"/>
                <a:gd name="connsiteX1" fmla="*/ 4762 w 690562"/>
                <a:gd name="connsiteY1" fmla="*/ 1171575 h 2119312"/>
                <a:gd name="connsiteX2" fmla="*/ 495300 w 690562"/>
                <a:gd name="connsiteY2" fmla="*/ 1171575 h 2119312"/>
                <a:gd name="connsiteX3" fmla="*/ 490537 w 690562"/>
                <a:gd name="connsiteY3" fmla="*/ 1747837 h 2119312"/>
                <a:gd name="connsiteX4" fmla="*/ 690562 w 690562"/>
                <a:gd name="connsiteY4" fmla="*/ 1881187 h 2119312"/>
                <a:gd name="connsiteX5" fmla="*/ 0 w 690562"/>
                <a:gd name="connsiteY5" fmla="*/ 1752600 h 2119312"/>
                <a:gd name="connsiteX6" fmla="*/ 9525 w 690562"/>
                <a:gd name="connsiteY6"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90537 w 495300"/>
                <a:gd name="connsiteY3" fmla="*/ 1747837 h 2119312"/>
                <a:gd name="connsiteX4" fmla="*/ 0 w 495300"/>
                <a:gd name="connsiteY4" fmla="*/ 1752600 h 2119312"/>
                <a:gd name="connsiteX5" fmla="*/ 9525 w 495300"/>
                <a:gd name="connsiteY5" fmla="*/ 2119312 h 2119312"/>
                <a:gd name="connsiteX0" fmla="*/ 9525 w 511175"/>
                <a:gd name="connsiteY0" fmla="*/ 0 h 2119312"/>
                <a:gd name="connsiteX1" fmla="*/ 4762 w 511175"/>
                <a:gd name="connsiteY1" fmla="*/ 1171575 h 2119312"/>
                <a:gd name="connsiteX2" fmla="*/ 495300 w 511175"/>
                <a:gd name="connsiteY2" fmla="*/ 1171575 h 2119312"/>
                <a:gd name="connsiteX3" fmla="*/ 509587 w 511175"/>
                <a:gd name="connsiteY3" fmla="*/ 1743075 h 2119312"/>
                <a:gd name="connsiteX4" fmla="*/ 0 w 511175"/>
                <a:gd name="connsiteY4" fmla="*/ 1752600 h 2119312"/>
                <a:gd name="connsiteX5" fmla="*/ 9525 w 511175"/>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3075 h 2119312"/>
                <a:gd name="connsiteX4" fmla="*/ 0 w 495300"/>
                <a:gd name="connsiteY4" fmla="*/ 1752600 h 2119312"/>
                <a:gd name="connsiteX5" fmla="*/ 9525 w 495300"/>
                <a:gd name="connsiteY5" fmla="*/ 2119312 h 2119312"/>
                <a:gd name="connsiteX0" fmla="*/ 9525 w 495300"/>
                <a:gd name="connsiteY0" fmla="*/ 0 h 2119312"/>
                <a:gd name="connsiteX1" fmla="*/ 4762 w 495300"/>
                <a:gd name="connsiteY1" fmla="*/ 1171575 h 2119312"/>
                <a:gd name="connsiteX2" fmla="*/ 495300 w 495300"/>
                <a:gd name="connsiteY2" fmla="*/ 1171575 h 2119312"/>
                <a:gd name="connsiteX3" fmla="*/ 485774 w 495300"/>
                <a:gd name="connsiteY3" fmla="*/ 1747838 h 2119312"/>
                <a:gd name="connsiteX4" fmla="*/ 0 w 495300"/>
                <a:gd name="connsiteY4" fmla="*/ 1752600 h 2119312"/>
                <a:gd name="connsiteX5" fmla="*/ 9525 w 495300"/>
                <a:gd name="connsiteY5" fmla="*/ 2119312 h 2119312"/>
                <a:gd name="connsiteX0" fmla="*/ 9525 w 496887"/>
                <a:gd name="connsiteY0" fmla="*/ 0 h 2119312"/>
                <a:gd name="connsiteX1" fmla="*/ 4762 w 496887"/>
                <a:gd name="connsiteY1" fmla="*/ 1171575 h 2119312"/>
                <a:gd name="connsiteX2" fmla="*/ 495300 w 496887"/>
                <a:gd name="connsiteY2" fmla="*/ 1171575 h 2119312"/>
                <a:gd name="connsiteX3" fmla="*/ 495299 w 496887"/>
                <a:gd name="connsiteY3" fmla="*/ 1747838 h 2119312"/>
                <a:gd name="connsiteX4" fmla="*/ 0 w 496887"/>
                <a:gd name="connsiteY4" fmla="*/ 1752600 h 2119312"/>
                <a:gd name="connsiteX5" fmla="*/ 9525 w 496887"/>
                <a:gd name="connsiteY5" fmla="*/ 2119312 h 21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87" h="2119312">
                  <a:moveTo>
                    <a:pt x="9525" y="0"/>
                  </a:moveTo>
                  <a:cubicBezTo>
                    <a:pt x="7937" y="390525"/>
                    <a:pt x="6350" y="781050"/>
                    <a:pt x="4762" y="1171575"/>
                  </a:cubicBezTo>
                  <a:lnTo>
                    <a:pt x="495300" y="1171575"/>
                  </a:lnTo>
                  <a:cubicBezTo>
                    <a:pt x="493712" y="1363662"/>
                    <a:pt x="496887" y="1555751"/>
                    <a:pt x="495299" y="1747838"/>
                  </a:cubicBezTo>
                  <a:lnTo>
                    <a:pt x="0" y="1752600"/>
                  </a:lnTo>
                  <a:lnTo>
                    <a:pt x="9525" y="2119312"/>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Arrow Connector 135"/>
            <p:cNvCxnSpPr/>
            <p:nvPr/>
          </p:nvCxnSpPr>
          <p:spPr>
            <a:xfrm rot="5400000">
              <a:off x="2565853" y="4787663"/>
              <a:ext cx="2362201" cy="1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674269" y="4414838"/>
              <a:ext cx="833336" cy="9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4203240" y="438402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012291" y="4101921"/>
              <a:ext cx="552118"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0.5</a:t>
              </a:r>
              <a:endParaRPr lang="en-US" sz="1200" i="1" baseline="-25000" dirty="0">
                <a:latin typeface="Cambria Math" pitchFamily="18" charset="0"/>
                <a:ea typeface="Cambria Math" pitchFamily="18" charset="0"/>
                <a:cs typeface="Times New Roman" pitchFamily="18" charset="0"/>
              </a:endParaRPr>
            </a:p>
          </p:txBody>
        </p:sp>
        <p:sp>
          <p:nvSpPr>
            <p:cNvPr id="143" name="TextBox 142"/>
            <p:cNvSpPr txBox="1"/>
            <p:nvPr/>
          </p:nvSpPr>
          <p:spPr>
            <a:xfrm>
              <a:off x="4466678" y="4259010"/>
              <a:ext cx="650527"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endParaRPr lang="en-US" sz="1200" i="1" dirty="0">
                <a:latin typeface="Cambria Math" pitchFamily="18" charset="0"/>
                <a:ea typeface="Cambria Math" pitchFamily="18" charset="0"/>
                <a:cs typeface="Times New Roman" pitchFamily="18" charset="0"/>
              </a:endParaRPr>
            </a:p>
          </p:txBody>
        </p:sp>
        <p:cxnSp>
          <p:nvCxnSpPr>
            <p:cNvPr id="146" name="Straight Connector 145"/>
            <p:cNvCxnSpPr/>
            <p:nvPr/>
          </p:nvCxnSpPr>
          <p:spPr>
            <a:xfrm rot="10800000">
              <a:off x="3678458" y="1652583"/>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3440770" y="1509711"/>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cxnSp>
          <p:nvCxnSpPr>
            <p:cNvPr id="148" name="Straight Connector 147"/>
            <p:cNvCxnSpPr/>
            <p:nvPr/>
          </p:nvCxnSpPr>
          <p:spPr>
            <a:xfrm rot="10800000">
              <a:off x="3676206" y="1100141"/>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395659" y="933452"/>
              <a:ext cx="52388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55" name="TextBox 154"/>
            <p:cNvSpPr txBox="1"/>
            <p:nvPr/>
          </p:nvSpPr>
          <p:spPr>
            <a:xfrm>
              <a:off x="3579872" y="5891010"/>
              <a:ext cx="407212"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6" name="Straight Connector 155"/>
            <p:cNvCxnSpPr/>
            <p:nvPr/>
          </p:nvCxnSpPr>
          <p:spPr>
            <a:xfrm rot="10800000">
              <a:off x="3676650" y="4991094"/>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403057" y="4852985"/>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158" name="Straight Connector 157"/>
            <p:cNvCxnSpPr/>
            <p:nvPr/>
          </p:nvCxnSpPr>
          <p:spPr>
            <a:xfrm rot="10800000">
              <a:off x="3657857" y="5578739"/>
              <a:ext cx="92613" cy="5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426872" y="5416150"/>
              <a:ext cx="285750" cy="20774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cxnSp>
          <p:nvCxnSpPr>
            <p:cNvPr id="167" name="Straight Connector 166"/>
            <p:cNvCxnSpPr/>
            <p:nvPr/>
          </p:nvCxnSpPr>
          <p:spPr>
            <a:xfrm rot="10800000">
              <a:off x="3671888" y="3848097"/>
              <a:ext cx="57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429000" y="3705228"/>
              <a:ext cx="4572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170" name="TextBox 169"/>
            <p:cNvSpPr txBox="1"/>
            <p:nvPr/>
          </p:nvSpPr>
          <p:spPr>
            <a:xfrm>
              <a:off x="3424240" y="4273297"/>
              <a:ext cx="28575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0</a:t>
              </a:r>
              <a:endParaRPr lang="en-US" sz="1200" i="1" baseline="-25000" dirty="0">
                <a:latin typeface="Cambria Math" pitchFamily="18" charset="0"/>
                <a:ea typeface="Cambria Math" pitchFamily="18" charset="0"/>
                <a:cs typeface="Times New Roman" pitchFamily="18" charset="0"/>
              </a:endParaRPr>
            </a:p>
          </p:txBody>
        </p:sp>
        <p:sp>
          <p:nvSpPr>
            <p:cNvPr id="174" name="Freeform 173"/>
            <p:cNvSpPr/>
            <p:nvPr/>
          </p:nvSpPr>
          <p:spPr>
            <a:xfrm>
              <a:off x="3748088" y="3733800"/>
              <a:ext cx="500062" cy="2028825"/>
            </a:xfrm>
            <a:custGeom>
              <a:avLst/>
              <a:gdLst>
                <a:gd name="connsiteX0" fmla="*/ 0 w 500062"/>
                <a:gd name="connsiteY0" fmla="*/ 0 h 2028825"/>
                <a:gd name="connsiteX1" fmla="*/ 4762 w 500062"/>
                <a:gd name="connsiteY1" fmla="*/ 676275 h 2028825"/>
                <a:gd name="connsiteX2" fmla="*/ 500062 w 500062"/>
                <a:gd name="connsiteY2" fmla="*/ 1247775 h 2028825"/>
                <a:gd name="connsiteX3" fmla="*/ 4762 w 500062"/>
                <a:gd name="connsiteY3" fmla="*/ 1843088 h 2028825"/>
                <a:gd name="connsiteX4" fmla="*/ 0 w 500062"/>
                <a:gd name="connsiteY4" fmla="*/ 2028825 h 202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2" h="2028825">
                  <a:moveTo>
                    <a:pt x="0" y="0"/>
                  </a:moveTo>
                  <a:cubicBezTo>
                    <a:pt x="1587" y="225425"/>
                    <a:pt x="3175" y="450850"/>
                    <a:pt x="4762" y="676275"/>
                  </a:cubicBezTo>
                  <a:lnTo>
                    <a:pt x="500062" y="1247775"/>
                  </a:lnTo>
                  <a:lnTo>
                    <a:pt x="4762" y="1843088"/>
                  </a:lnTo>
                  <a:lnTo>
                    <a:pt x="0" y="2028825"/>
                  </a:lnTo>
                </a:path>
              </a:pathLst>
            </a:custGeom>
            <a:ln w="28575">
              <a:solidFill>
                <a:srgbClr val="073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TextBox 175"/>
            <p:cNvSpPr txBox="1"/>
            <p:nvPr/>
          </p:nvSpPr>
          <p:spPr>
            <a:xfrm>
              <a:off x="457200" y="457200"/>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77" name="TextBox 176"/>
            <p:cNvSpPr txBox="1"/>
            <p:nvPr/>
          </p:nvSpPr>
          <p:spPr>
            <a:xfrm>
              <a:off x="381000" y="3429000"/>
              <a:ext cx="6096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(B)</a:t>
              </a:r>
              <a:endParaRPr lang="en-US" sz="1200" b="1" dirty="0">
                <a:latin typeface="Times New Roman" pitchFamily="18" charset="0"/>
                <a:cs typeface="Times New Roman" pitchFamily="18" charset="0"/>
              </a:endParaRPr>
            </a:p>
          </p:txBody>
        </p:sp>
        <p:sp>
          <p:nvSpPr>
            <p:cNvPr id="178" name="TextBox 177"/>
            <p:cNvSpPr txBox="1"/>
            <p:nvPr/>
          </p:nvSpPr>
          <p:spPr>
            <a:xfrm>
              <a:off x="3276600" y="381000"/>
              <a:ext cx="533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179" name="TextBox 178"/>
            <p:cNvSpPr txBox="1"/>
            <p:nvPr/>
          </p:nvSpPr>
          <p:spPr>
            <a:xfrm>
              <a:off x="3352800" y="3429000"/>
              <a:ext cx="685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(D)</a:t>
              </a:r>
              <a:endParaRPr lang="en-US" sz="1200" dirty="0">
                <a:latin typeface="Times New Roman" pitchFamily="18" charset="0"/>
                <a:cs typeface="Times New Roman" pitchFamily="18"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143000"/>
          </a:xfrm>
        </p:spPr>
        <p:txBody>
          <a:bodyPr/>
          <a:lstStyle/>
          <a:p>
            <a:r>
              <a:rPr lang="en-US" dirty="0" smtClean="0">
                <a:latin typeface="Times New Roman" pitchFamily="18" charset="0"/>
                <a:cs typeface="Times New Roman" pitchFamily="18" charset="0"/>
              </a:rPr>
              <a:t>moral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3581400"/>
            <a:ext cx="8229600" cy="1066800"/>
          </a:xfrm>
        </p:spPr>
        <p:txBody>
          <a:bodyPr/>
          <a:lstStyle/>
          <a:p>
            <a:pPr>
              <a:buNone/>
            </a:pP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can behavior quite differently from </a:t>
            </a: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endParaRPr lang="en-US" dirty="0">
              <a:latin typeface="Cambria Math" pitchFamily="18" charset="0"/>
              <a:ea typeface="Cambria Math"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l="13819" t="9921" r="11139" b="11984"/>
          <a:stretch>
            <a:fillRect/>
          </a:stretch>
        </p:blipFill>
        <p:spPr bwMode="auto">
          <a:xfrm>
            <a:off x="1828800" y="2189916"/>
            <a:ext cx="5867400" cy="38862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1143000"/>
          </a:xfrm>
        </p:spPr>
        <p:txBody>
          <a:bodyPr/>
          <a:lstStyle/>
          <a:p>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Times New Roman" pitchFamily="18" charset="0"/>
                <a:ea typeface="Cambria Math" pitchFamily="18" charset="0"/>
                <a:cs typeface="Times New Roman" pitchFamily="18" charset="0"/>
              </a:rPr>
              <a:t>realization of data</a:t>
            </a:r>
            <a:endParaRPr lang="en-US" dirty="0">
              <a:latin typeface="Times New Roman" pitchFamily="18" charset="0"/>
              <a:ea typeface="Cambria Math" pitchFamily="18" charset="0"/>
              <a:cs typeface="Times New Roman" pitchFamily="18" charset="0"/>
            </a:endParaRPr>
          </a:p>
        </p:txBody>
      </p:sp>
      <p:sp>
        <p:nvSpPr>
          <p:cNvPr id="7" name="Freeform 6"/>
          <p:cNvSpPr/>
          <p:nvPr/>
        </p:nvSpPr>
        <p:spPr>
          <a:xfrm>
            <a:off x="1828800" y="1845360"/>
            <a:ext cx="5936974" cy="4104861"/>
          </a:xfrm>
          <a:custGeom>
            <a:avLst/>
            <a:gdLst>
              <a:gd name="connsiteX0" fmla="*/ 26504 w 5936974"/>
              <a:gd name="connsiteY0" fmla="*/ 0 h 2809461"/>
              <a:gd name="connsiteX1" fmla="*/ 0 w 5936974"/>
              <a:gd name="connsiteY1" fmla="*/ 2809461 h 2809461"/>
              <a:gd name="connsiteX2" fmla="*/ 5936974 w 5936974"/>
              <a:gd name="connsiteY2" fmla="*/ 2809461 h 2809461"/>
              <a:gd name="connsiteX3" fmla="*/ 5936974 w 5936974"/>
              <a:gd name="connsiteY3" fmla="*/ 2809461 h 2809461"/>
            </a:gdLst>
            <a:ahLst/>
            <a:cxnLst>
              <a:cxn ang="0">
                <a:pos x="connsiteX0" y="connsiteY0"/>
              </a:cxn>
              <a:cxn ang="0">
                <a:pos x="connsiteX1" y="connsiteY1"/>
              </a:cxn>
              <a:cxn ang="0">
                <a:pos x="connsiteX2" y="connsiteY2"/>
              </a:cxn>
              <a:cxn ang="0">
                <a:pos x="connsiteX3" y="connsiteY3"/>
              </a:cxn>
            </a:cxnLst>
            <a:rect l="l" t="t" r="r" b="b"/>
            <a:pathLst>
              <a:path w="5936974" h="2809461">
                <a:moveTo>
                  <a:pt x="26504" y="0"/>
                </a:moveTo>
                <a:lnTo>
                  <a:pt x="0" y="2809461"/>
                </a:lnTo>
                <a:lnTo>
                  <a:pt x="5936974" y="2809461"/>
                </a:lnTo>
                <a:lnTo>
                  <a:pt x="5936974" y="280946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2"/>
          <p:cNvSpPr>
            <a:spLocks noGrp="1"/>
          </p:cNvSpPr>
          <p:nvPr>
            <p:ph idx="1"/>
          </p:nvPr>
        </p:nvSpPr>
        <p:spPr>
          <a:xfrm>
            <a:off x="1828800" y="5960160"/>
            <a:ext cx="5867400" cy="609600"/>
          </a:xfrm>
        </p:spPr>
        <p:txBody>
          <a:bodyPr/>
          <a:lstStyle/>
          <a:p>
            <a:pPr algn="ctr">
              <a:buNone/>
            </a:pPr>
            <a:r>
              <a:rPr lang="en-US" dirty="0" smtClean="0">
                <a:latin typeface="Times New Roman" pitchFamily="18" charset="0"/>
                <a:ea typeface="Cambria Math" pitchFamily="18" charset="0"/>
                <a:cs typeface="Times New Roman" pitchFamily="18" charset="0"/>
              </a:rPr>
              <a:t>index, </a:t>
            </a:r>
            <a:r>
              <a:rPr lang="en-US" i="1" dirty="0" err="1" smtClean="0">
                <a:latin typeface="Cambria Math" pitchFamily="18" charset="0"/>
                <a:ea typeface="Cambria Math" pitchFamily="18" charset="0"/>
                <a:cs typeface="Times New Roman" pitchFamily="18" charset="0"/>
              </a:rPr>
              <a:t>i</a:t>
            </a:r>
            <a:endParaRPr lang="en-US" i="1" dirty="0">
              <a:latin typeface="Cambria Math" pitchFamily="18" charset="0"/>
              <a:ea typeface="Cambria Math" pitchFamily="18" charset="0"/>
              <a:cs typeface="Times New Roman" pitchFamily="18" charset="0"/>
            </a:endParaRPr>
          </a:p>
        </p:txBody>
      </p:sp>
      <p:sp>
        <p:nvSpPr>
          <p:cNvPr id="9" name="Content Placeholder 2"/>
          <p:cNvSpPr txBox="1">
            <a:spLocks/>
          </p:cNvSpPr>
          <p:nvPr/>
        </p:nvSpPr>
        <p:spPr>
          <a:xfrm rot="16200000">
            <a:off x="381000" y="3581400"/>
            <a:ext cx="914400" cy="609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Times New Roman" pitchFamily="18" charset="0"/>
              </a:rPr>
              <a:t>i</a:t>
            </a:r>
            <a:endParaRPr kumimoji="0" lang="en-US" sz="32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3" name="Content Placeholder 2"/>
          <p:cNvSpPr txBox="1">
            <a:spLocks/>
          </p:cNvSpPr>
          <p:nvPr/>
        </p:nvSpPr>
        <p:spPr>
          <a:xfrm>
            <a:off x="871332" y="3597960"/>
            <a:ext cx="1143000" cy="762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smtClean="0">
                <a:latin typeface="Cambria Math" pitchFamily="18" charset="0"/>
                <a:ea typeface="Cambria Math" pitchFamily="18" charset="0"/>
                <a:cs typeface="Times New Roman" pitchFamily="18" charset="0"/>
              </a:rPr>
              <a:t>5</a:t>
            </a:r>
            <a:endParaRPr kumimoji="0" lang="en-US" sz="32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8" name="Content Placeholder 2"/>
          <p:cNvSpPr txBox="1">
            <a:spLocks/>
          </p:cNvSpPr>
          <p:nvPr/>
        </p:nvSpPr>
        <p:spPr>
          <a:xfrm>
            <a:off x="914400" y="5638800"/>
            <a:ext cx="1143000" cy="762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smtClean="0">
                <a:latin typeface="Cambria Math" pitchFamily="18" charset="0"/>
                <a:ea typeface="Cambria Math" pitchFamily="18" charset="0"/>
                <a:cs typeface="Times New Roman" pitchFamily="18" charset="0"/>
              </a:rPr>
              <a:t>0</a:t>
            </a:r>
            <a:endParaRPr kumimoji="0" lang="en-US" sz="32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9" name="Content Placeholder 2"/>
          <p:cNvSpPr txBox="1">
            <a:spLocks/>
          </p:cNvSpPr>
          <p:nvPr/>
        </p:nvSpPr>
        <p:spPr>
          <a:xfrm>
            <a:off x="914400" y="1676400"/>
            <a:ext cx="1143000" cy="762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smtClean="0">
                <a:latin typeface="Cambria Math" pitchFamily="18" charset="0"/>
                <a:ea typeface="Cambria Math" pitchFamily="18" charset="0"/>
                <a:cs typeface="Times New Roman" pitchFamily="18" charset="0"/>
              </a:rPr>
              <a:t>10</a:t>
            </a:r>
            <a:endParaRPr kumimoji="0" lang="en-US" sz="32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0" name="Group 9"/>
          <p:cNvGrpSpPr>
            <a:grpSpLocks noChangeAspect="1"/>
          </p:cNvGrpSpPr>
          <p:nvPr/>
        </p:nvGrpSpPr>
        <p:grpSpPr>
          <a:xfrm>
            <a:off x="228600" y="1676400"/>
            <a:ext cx="8368589" cy="2496207"/>
            <a:chOff x="1676400" y="1323201"/>
            <a:chExt cx="5867400" cy="2181999"/>
          </a:xfrm>
        </p:grpSpPr>
        <p:sp>
          <p:nvSpPr>
            <p:cNvPr id="7" name="TextBox 6"/>
            <p:cNvSpPr txBox="1"/>
            <p:nvPr/>
          </p:nvSpPr>
          <p:spPr>
            <a:xfrm>
              <a:off x="5881353" y="1323201"/>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 </a:t>
              </a:r>
              <a:endParaRPr lang="en-US" sz="1200" dirty="0">
                <a:latin typeface="Times New Roman" pitchFamily="18" charset="0"/>
                <a:cs typeface="Times New Roman" pitchFamily="18" charset="0"/>
              </a:endParaRPr>
            </a:p>
          </p:txBody>
        </p:sp>
        <p:sp>
          <p:nvSpPr>
            <p:cNvPr id="8" name="TextBox 7"/>
            <p:cNvSpPr txBox="1"/>
            <p:nvPr/>
          </p:nvSpPr>
          <p:spPr>
            <a:xfrm>
              <a:off x="3948447" y="1323201"/>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 </a:t>
              </a:r>
              <a:endParaRPr lang="en-US" sz="1200" dirty="0">
                <a:latin typeface="Times New Roman" pitchFamily="18" charset="0"/>
                <a:cs typeface="Times New Roman" pitchFamily="18" charset="0"/>
              </a:endParaRPr>
            </a:p>
          </p:txBody>
        </p:sp>
        <p:sp>
          <p:nvSpPr>
            <p:cNvPr id="9" name="TextBox 8"/>
            <p:cNvSpPr txBox="1"/>
            <p:nvPr/>
          </p:nvSpPr>
          <p:spPr>
            <a:xfrm>
              <a:off x="2093889" y="1323201"/>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 </a:t>
              </a:r>
              <a:endParaRPr lang="en-US" sz="12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cstate="print"/>
            <a:srcRect l="6742" r="6742"/>
            <a:stretch>
              <a:fillRect/>
            </a:stretch>
          </p:blipFill>
          <p:spPr bwMode="auto">
            <a:xfrm>
              <a:off x="1676400" y="1524000"/>
              <a:ext cx="5867400" cy="1981200"/>
            </a:xfrm>
            <a:prstGeom prst="rect">
              <a:avLst/>
            </a:prstGeom>
            <a:noFill/>
            <a:ln w="9525">
              <a:noFill/>
              <a:miter lim="800000"/>
              <a:headEnd/>
              <a:tailEnd/>
            </a:ln>
            <a:effectLst/>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1295400" y="2133600"/>
            <a:ext cx="5556886" cy="2987040"/>
            <a:chOff x="1717221" y="1371600"/>
            <a:chExt cx="3969204" cy="2133600"/>
          </a:xfrm>
        </p:grpSpPr>
        <p:pic>
          <p:nvPicPr>
            <p:cNvPr id="1026" name="Picture 2"/>
            <p:cNvPicPr>
              <a:picLocks noChangeAspect="1" noChangeArrowheads="1"/>
            </p:cNvPicPr>
            <p:nvPr/>
          </p:nvPicPr>
          <p:blipFill>
            <a:blip r:embed="rId3" cstate="print"/>
            <a:srcRect/>
            <a:stretch>
              <a:fillRect/>
            </a:stretch>
          </p:blipFill>
          <p:spPr bwMode="auto">
            <a:xfrm>
              <a:off x="1905000" y="1371600"/>
              <a:ext cx="3781425" cy="2038350"/>
            </a:xfrm>
            <a:prstGeom prst="rect">
              <a:avLst/>
            </a:prstGeom>
            <a:noFill/>
            <a:ln w="9525">
              <a:noFill/>
              <a:miter lim="800000"/>
              <a:headEnd/>
              <a:tailEnd/>
            </a:ln>
            <a:effectLst/>
          </p:spPr>
        </p:pic>
        <p:sp>
          <p:nvSpPr>
            <p:cNvPr id="9" name="Rectangle 8"/>
            <p:cNvSpPr/>
            <p:nvPr/>
          </p:nvSpPr>
          <p:spPr>
            <a:xfrm>
              <a:off x="3581400" y="32004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657600" y="1976439"/>
              <a:ext cx="59531" cy="1071667"/>
            </a:xfrm>
            <a:custGeom>
              <a:avLst/>
              <a:gdLst>
                <a:gd name="connsiteX0" fmla="*/ 0 w 66675"/>
                <a:gd name="connsiteY0" fmla="*/ 1076325 h 1076325"/>
                <a:gd name="connsiteX1" fmla="*/ 0 w 66675"/>
                <a:gd name="connsiteY1" fmla="*/ 123825 h 1076325"/>
                <a:gd name="connsiteX2" fmla="*/ 61913 w 66675"/>
                <a:gd name="connsiteY2" fmla="*/ 0 h 1076325"/>
                <a:gd name="connsiteX3" fmla="*/ 66675 w 66675"/>
                <a:gd name="connsiteY3" fmla="*/ 1066800 h 1076325"/>
                <a:gd name="connsiteX4" fmla="*/ 0 w 66675"/>
                <a:gd name="connsiteY4" fmla="*/ 1076325 h 1076325"/>
                <a:gd name="connsiteX0" fmla="*/ 0 w 69453"/>
                <a:gd name="connsiteY0" fmla="*/ 1076325 h 1083656"/>
                <a:gd name="connsiteX1" fmla="*/ 0 w 69453"/>
                <a:gd name="connsiteY1" fmla="*/ 123825 h 1083656"/>
                <a:gd name="connsiteX2" fmla="*/ 61913 w 69453"/>
                <a:gd name="connsiteY2" fmla="*/ 0 h 1083656"/>
                <a:gd name="connsiteX3" fmla="*/ 69453 w 69453"/>
                <a:gd name="connsiteY3" fmla="*/ 1083656 h 1083656"/>
                <a:gd name="connsiteX4" fmla="*/ 0 w 69453"/>
                <a:gd name="connsiteY4" fmla="*/ 1076325 h 108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53" h="1083656">
                  <a:moveTo>
                    <a:pt x="0" y="1076325"/>
                  </a:moveTo>
                  <a:lnTo>
                    <a:pt x="0" y="123825"/>
                  </a:lnTo>
                  <a:lnTo>
                    <a:pt x="61913" y="0"/>
                  </a:lnTo>
                  <a:cubicBezTo>
                    <a:pt x="63500" y="355600"/>
                    <a:pt x="67866" y="728056"/>
                    <a:pt x="69453" y="1083656"/>
                  </a:cubicBezTo>
                  <a:lnTo>
                    <a:pt x="0" y="1076325"/>
                  </a:lnTo>
                  <a:close/>
                </a:path>
              </a:pathLst>
            </a:custGeom>
            <a:solidFill>
              <a:srgbClr val="66CCFF"/>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8800" y="2133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57400" y="19812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1494637" y="1866327"/>
              <a:ext cx="774929" cy="32976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p(d)</a:t>
              </a:r>
              <a:endParaRPr lang="en-US" sz="2400" i="1" dirty="0">
                <a:latin typeface="Cambria Math" pitchFamily="18" charset="0"/>
                <a:ea typeface="Cambria Math" pitchFamily="18" charset="0"/>
                <a:cs typeface="Times New Roman" pitchFamily="18" charset="0"/>
              </a:endParaRPr>
            </a:p>
          </p:txBody>
        </p:sp>
        <p:sp>
          <p:nvSpPr>
            <p:cNvPr id="24" name="TextBox 23"/>
            <p:cNvSpPr txBox="1"/>
            <p:nvPr/>
          </p:nvSpPr>
          <p:spPr>
            <a:xfrm>
              <a:off x="3513364" y="3167743"/>
              <a:ext cx="630694" cy="329761"/>
            </a:xfrm>
            <a:prstGeom prst="rect">
              <a:avLst/>
            </a:prstGeom>
            <a:noFill/>
          </p:spPr>
          <p:txBody>
            <a:bodyPr wrap="square" rtlCol="0">
              <a:spAutoFit/>
            </a:bodyPr>
            <a:lstStyle/>
            <a:p>
              <a:r>
                <a:rPr lang="el-GR" sz="2400" i="1" dirty="0" smtClean="0">
                  <a:latin typeface="Cambria Math"/>
                  <a:ea typeface="Cambria Math"/>
                  <a:cs typeface="Times New Roman" pitchFamily="18" charset="0"/>
                </a:rPr>
                <a:t>Δ</a:t>
              </a:r>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cxnSp>
          <p:nvCxnSpPr>
            <p:cNvPr id="26" name="Straight Connector 25"/>
            <p:cNvCxnSpPr/>
            <p:nvPr/>
          </p:nvCxnSpPr>
          <p:spPr>
            <a:xfrm rot="10800000">
              <a:off x="2085975" y="2090734"/>
              <a:ext cx="1562100" cy="1428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63935" y="2841171"/>
              <a:ext cx="304800" cy="329761"/>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
          <p:nvSpPr>
            <p:cNvPr id="34" name="Left Brace 33"/>
            <p:cNvSpPr/>
            <p:nvPr/>
          </p:nvSpPr>
          <p:spPr>
            <a:xfrm rot="16200000">
              <a:off x="3648074" y="3095622"/>
              <a:ext cx="76200" cy="76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3545681" y="3048000"/>
              <a:ext cx="26431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Freeform 15"/>
          <p:cNvSpPr/>
          <p:nvPr/>
        </p:nvSpPr>
        <p:spPr>
          <a:xfrm>
            <a:off x="4114800" y="2362200"/>
            <a:ext cx="2197289" cy="1337480"/>
          </a:xfrm>
          <a:custGeom>
            <a:avLst/>
            <a:gdLst>
              <a:gd name="connsiteX0" fmla="*/ 0 w 2197289"/>
              <a:gd name="connsiteY0" fmla="*/ 1337480 h 1337480"/>
              <a:gd name="connsiteX1" fmla="*/ 941695 w 2197289"/>
              <a:gd name="connsiteY1" fmla="*/ 191068 h 1337480"/>
              <a:gd name="connsiteX2" fmla="*/ 1064525 w 2197289"/>
              <a:gd name="connsiteY2" fmla="*/ 450376 h 1337480"/>
              <a:gd name="connsiteX3" fmla="*/ 2197289 w 2197289"/>
              <a:gd name="connsiteY3" fmla="*/ 0 h 1337480"/>
            </a:gdLst>
            <a:ahLst/>
            <a:cxnLst>
              <a:cxn ang="0">
                <a:pos x="connsiteX0" y="connsiteY0"/>
              </a:cxn>
              <a:cxn ang="0">
                <a:pos x="connsiteX1" y="connsiteY1"/>
              </a:cxn>
              <a:cxn ang="0">
                <a:pos x="connsiteX2" y="connsiteY2"/>
              </a:cxn>
              <a:cxn ang="0">
                <a:pos x="connsiteX3" y="connsiteY3"/>
              </a:cxn>
            </a:cxnLst>
            <a:rect l="l" t="t" r="r" b="b"/>
            <a:pathLst>
              <a:path w="2197289" h="1337480">
                <a:moveTo>
                  <a:pt x="0" y="1337480"/>
                </a:moveTo>
                <a:cubicBezTo>
                  <a:pt x="382137" y="838199"/>
                  <a:pt x="764274" y="338919"/>
                  <a:pt x="941695" y="191068"/>
                </a:cubicBezTo>
                <a:cubicBezTo>
                  <a:pt x="1119116" y="43217"/>
                  <a:pt x="855259" y="482221"/>
                  <a:pt x="1064525" y="450376"/>
                </a:cubicBezTo>
                <a:cubicBezTo>
                  <a:pt x="1273791" y="418531"/>
                  <a:pt x="1735540" y="209265"/>
                  <a:pt x="2197289" y="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477000" y="1828800"/>
            <a:ext cx="1905000" cy="2308324"/>
          </a:xfrm>
          <a:prstGeom prst="rect">
            <a:avLst/>
          </a:prstGeom>
          <a:noFill/>
        </p:spPr>
        <p:txBody>
          <a:bodyPr wrap="square" rtlCol="0">
            <a:spAutoFit/>
          </a:bodyPr>
          <a:lstStyle/>
          <a:p>
            <a:r>
              <a:rPr lang="en-US" sz="2400" dirty="0" smtClean="0">
                <a:latin typeface="Times New Roman" pitchFamily="18" charset="0"/>
                <a:ea typeface="Cambria Math"/>
                <a:cs typeface="Times New Roman" pitchFamily="18" charset="0"/>
              </a:rPr>
              <a:t>probability of variable being between </a:t>
            </a:r>
            <a:r>
              <a:rPr lang="en-US" sz="2400" i="1" dirty="0" smtClean="0">
                <a:latin typeface="Cambria Math"/>
                <a:ea typeface="Cambria Math"/>
                <a:cs typeface="Times New Roman" pitchFamily="18" charset="0"/>
              </a:rPr>
              <a:t>d </a:t>
            </a:r>
            <a:r>
              <a:rPr lang="en-US" sz="2400" dirty="0" smtClean="0">
                <a:latin typeface="Times New Roman" pitchFamily="18" charset="0"/>
                <a:ea typeface="Cambria Math"/>
                <a:cs typeface="Times New Roman" pitchFamily="18" charset="0"/>
              </a:rPr>
              <a:t>and</a:t>
            </a:r>
            <a:r>
              <a:rPr lang="en-US" sz="2400" i="1" dirty="0" smtClean="0">
                <a:latin typeface="Cambria Math"/>
                <a:ea typeface="Cambria Math"/>
                <a:cs typeface="Times New Roman" pitchFamily="18" charset="0"/>
              </a:rPr>
              <a:t> d+</a:t>
            </a:r>
            <a:r>
              <a:rPr lang="el-GR" sz="2400" i="1" dirty="0" smtClean="0">
                <a:latin typeface="Cambria Math"/>
                <a:ea typeface="Cambria Math"/>
                <a:cs typeface="Times New Roman" pitchFamily="18" charset="0"/>
              </a:rPr>
              <a:t>Δ</a:t>
            </a:r>
            <a:r>
              <a:rPr lang="en-US" sz="2400" i="1" dirty="0" smtClean="0">
                <a:latin typeface="Cambria Math" pitchFamily="18" charset="0"/>
                <a:ea typeface="Cambria Math" pitchFamily="18" charset="0"/>
                <a:cs typeface="Times New Roman" pitchFamily="18" charset="0"/>
              </a:rPr>
              <a:t>d</a:t>
            </a:r>
          </a:p>
          <a:p>
            <a:r>
              <a:rPr lang="en-US" sz="2400" i="1" dirty="0" smtClean="0">
                <a:latin typeface="Cambria Math"/>
                <a:ea typeface="Cambria Math"/>
                <a:cs typeface="Times New Roman" pitchFamily="18" charset="0"/>
              </a:rPr>
              <a:t> </a:t>
            </a:r>
            <a:r>
              <a:rPr lang="en-US" sz="2400" dirty="0" smtClean="0">
                <a:latin typeface="Cambria Math"/>
                <a:ea typeface="Cambria Math"/>
                <a:cs typeface="Times New Roman" pitchFamily="18" charset="0"/>
              </a:rPr>
              <a:t>is</a:t>
            </a:r>
            <a:r>
              <a:rPr lang="en-US" sz="2400" i="1" dirty="0" smtClean="0">
                <a:latin typeface="Cambria Math"/>
                <a:ea typeface="Cambria Math"/>
                <a:cs typeface="Times New Roman" pitchFamily="18" charset="0"/>
              </a:rPr>
              <a:t> p(d)</a:t>
            </a:r>
            <a:r>
              <a:rPr lang="el-GR" sz="2400" i="1" dirty="0" smtClean="0">
                <a:latin typeface="Cambria Math"/>
                <a:ea typeface="Cambria Math"/>
                <a:cs typeface="Times New Roman" pitchFamily="18" charset="0"/>
              </a:rPr>
              <a:t> Δ</a:t>
            </a:r>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TotalTime>
  <Words>5200</Words>
  <Application>Microsoft Office PowerPoint</Application>
  <PresentationFormat>On-screen Show (4:3)</PresentationFormat>
  <Paragraphs>646</Paragraphs>
  <Slides>68</Slides>
  <Notes>66</Notes>
  <HiddenSlides>0</HiddenSlides>
  <MMClips>0</MMClips>
  <ScaleCrop>false</ScaleCrop>
  <HeadingPairs>
    <vt:vector size="4" baseType="variant">
      <vt:variant>
        <vt:lpstr>Design Template</vt:lpstr>
      </vt:variant>
      <vt:variant>
        <vt:i4>1</vt:i4>
      </vt:variant>
      <vt:variant>
        <vt:lpstr>Slide Titles</vt:lpstr>
      </vt:variant>
      <vt:variant>
        <vt:i4>68</vt:i4>
      </vt:variant>
    </vt:vector>
  </HeadingPairs>
  <TitlesOfParts>
    <vt:vector size="69" baseType="lpstr">
      <vt:lpstr>Office Theme</vt:lpstr>
      <vt:lpstr>Lecture 2   Probability and Measurement Error, Part 1</vt:lpstr>
      <vt:lpstr>Syllabus</vt:lpstr>
      <vt:lpstr>Purpose of the Lecture</vt:lpstr>
      <vt:lpstr>Part 1   random variables and their probability density functions</vt:lpstr>
      <vt:lpstr>random variable, d</vt:lpstr>
      <vt:lpstr>random variables have systematics</vt:lpstr>
      <vt:lpstr>N realization of data</vt:lpstr>
      <vt:lpstr>Slide 8</vt:lpstr>
      <vt:lpstr>Slide 9</vt:lpstr>
      <vt:lpstr>in general  probability is the integral</vt:lpstr>
      <vt:lpstr>the probability that d has some value is 100% or unity</vt:lpstr>
      <vt:lpstr>How do these two p.d.f.’s differ?</vt:lpstr>
      <vt:lpstr>Summarizing a probability density function</vt:lpstr>
      <vt:lpstr>Slide 14</vt:lpstr>
      <vt:lpstr>Slide 15</vt:lpstr>
      <vt:lpstr>Slide 16</vt:lpstr>
      <vt:lpstr>Slide 17</vt:lpstr>
      <vt:lpstr>Slide 18</vt:lpstr>
      <vt:lpstr>Slide 19</vt:lpstr>
      <vt:lpstr>Slide 20</vt:lpstr>
      <vt:lpstr>Slide 21</vt:lpstr>
      <vt:lpstr>Slide 22</vt:lpstr>
      <vt:lpstr>Slide 23</vt:lpstr>
      <vt:lpstr>variance</vt:lpstr>
      <vt:lpstr>estimating mean and variance from data</vt:lpstr>
      <vt:lpstr>estimating mean and variance from data</vt:lpstr>
      <vt:lpstr>MabLab scripts for mean and variance</vt:lpstr>
      <vt:lpstr>two important probability density functions:</vt:lpstr>
      <vt:lpstr>uniform p.d.f.</vt:lpstr>
      <vt:lpstr>bell-shaped function</vt:lpstr>
      <vt:lpstr>probability between &lt;d&gt;±nσ</vt:lpstr>
      <vt:lpstr>Part 2   correlated errors</vt:lpstr>
      <vt:lpstr>uncorrelated random variables</vt:lpstr>
      <vt:lpstr>joint probability density function uncorrelated case</vt:lpstr>
      <vt:lpstr>Slide 35</vt:lpstr>
      <vt:lpstr>in uncorrelated case</vt:lpstr>
      <vt:lpstr>Slide 37</vt:lpstr>
      <vt:lpstr>Slide 38</vt:lpstr>
      <vt:lpstr>Slide 39</vt:lpstr>
      <vt:lpstr>Slide 40</vt:lpstr>
      <vt:lpstr>Slide 41</vt:lpstr>
      <vt:lpstr>formula for covariance</vt:lpstr>
      <vt:lpstr>joint p.d.f. mean is a vector covariance is a symmetric matrix</vt:lpstr>
      <vt:lpstr>estimating covariance from a table D of data</vt:lpstr>
      <vt:lpstr>univariate p.d.f. formed from joint p.d.f.</vt:lpstr>
      <vt:lpstr>Slide 46</vt:lpstr>
      <vt:lpstr>multivariate Gaussian (or Normal) p.d.f.</vt:lpstr>
      <vt:lpstr>Slide 48</vt:lpstr>
      <vt:lpstr>Part 3   functions of random variables</vt:lpstr>
      <vt:lpstr>functions of random variables</vt:lpstr>
      <vt:lpstr>functions of random variables</vt:lpstr>
      <vt:lpstr>univariate p.d.f. use the chair rule</vt:lpstr>
      <vt:lpstr>univariate p.d.f. use the chair rule</vt:lpstr>
      <vt:lpstr>multivariate p.d.f.</vt:lpstr>
      <vt:lpstr>multivariate p.d.f.</vt:lpstr>
      <vt:lpstr>simple example</vt:lpstr>
      <vt:lpstr>Slide 57</vt:lpstr>
      <vt:lpstr>Slide 58</vt:lpstr>
      <vt:lpstr>another simple example</vt:lpstr>
      <vt:lpstr>Slide 60</vt:lpstr>
      <vt:lpstr>Slide 61</vt:lpstr>
      <vt:lpstr>multivariate example</vt:lpstr>
      <vt:lpstr>Slide 63</vt:lpstr>
      <vt:lpstr>Slide 64</vt:lpstr>
      <vt:lpstr>Slide 65</vt:lpstr>
      <vt:lpstr>Slide 66</vt:lpstr>
      <vt:lpstr>Slide 67</vt:lpstr>
      <vt:lpstr>moral</vt:lpstr>
    </vt:vector>
  </TitlesOfParts>
  <Company>Columbia University</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Lupei Zhu</cp:lastModifiedBy>
  <cp:revision>191</cp:revision>
  <dcterms:created xsi:type="dcterms:W3CDTF">2014-09-11T02:46:56Z</dcterms:created>
  <dcterms:modified xsi:type="dcterms:W3CDTF">2014-09-11T02:50:25Z</dcterms:modified>
</cp:coreProperties>
</file>