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notesSlides/notesSlide5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notesSlides/notesSlide5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8.xml" ContentType="application/vnd.openxmlformats-officedocument.presentationml.notesSlide+xml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s/slide63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9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66" r:id="rId4"/>
    <p:sldId id="270" r:id="rId5"/>
    <p:sldId id="365" r:id="rId6"/>
    <p:sldId id="334" r:id="rId7"/>
    <p:sldId id="367" r:id="rId8"/>
    <p:sldId id="368" r:id="rId9"/>
    <p:sldId id="369" r:id="rId10"/>
    <p:sldId id="339" r:id="rId11"/>
    <p:sldId id="303" r:id="rId12"/>
    <p:sldId id="346" r:id="rId13"/>
    <p:sldId id="345" r:id="rId14"/>
    <p:sldId id="371" r:id="rId15"/>
    <p:sldId id="370" r:id="rId16"/>
    <p:sldId id="372" r:id="rId17"/>
    <p:sldId id="373" r:id="rId18"/>
    <p:sldId id="376" r:id="rId19"/>
    <p:sldId id="425" r:id="rId20"/>
    <p:sldId id="374" r:id="rId21"/>
    <p:sldId id="375" r:id="rId22"/>
    <p:sldId id="377" r:id="rId23"/>
    <p:sldId id="378" r:id="rId24"/>
    <p:sldId id="379" r:id="rId25"/>
    <p:sldId id="380" r:id="rId26"/>
    <p:sldId id="382" r:id="rId27"/>
    <p:sldId id="383" r:id="rId28"/>
    <p:sldId id="386" r:id="rId29"/>
    <p:sldId id="389" r:id="rId30"/>
    <p:sldId id="387" r:id="rId31"/>
    <p:sldId id="388" r:id="rId32"/>
    <p:sldId id="390" r:id="rId33"/>
    <p:sldId id="391" r:id="rId34"/>
    <p:sldId id="393" r:id="rId35"/>
    <p:sldId id="394" r:id="rId36"/>
    <p:sldId id="395" r:id="rId37"/>
    <p:sldId id="396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2" r:id="rId51"/>
    <p:sldId id="411" r:id="rId52"/>
    <p:sldId id="410" r:id="rId53"/>
    <p:sldId id="413" r:id="rId54"/>
    <p:sldId id="426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4" r:id="rId65"/>
    <p:sldId id="42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</a:t>
            </a:r>
            <a:r>
              <a:rPr lang="en-US" baseline="0" dirty="0" smtClean="0"/>
              <a:t> is relevant to data analysis because all data contains noise, and noise can be understood using concepts drawn from probability.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one of the</a:t>
            </a:r>
            <a:r>
              <a:rPr lang="en-US" baseline="0" dirty="0" smtClean="0"/>
              <a:t> </a:t>
            </a:r>
            <a:r>
              <a:rPr lang="en-US" dirty="0" smtClean="0"/>
              <a:t>most important concepts of the lecture.</a:t>
            </a:r>
            <a:r>
              <a:rPr lang="en-US" baseline="0" dirty="0" smtClean="0"/>
              <a:t>  Be sure to emphasize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Mathematically, we</a:t>
            </a:r>
            <a:r>
              <a:rPr lang="en-US" baseline="0" dirty="0" smtClean="0"/>
              <a:t> need to know how to transform a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under a change of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rule</a:t>
            </a:r>
            <a:r>
              <a:rPr lang="en-US" baseline="0" dirty="0" smtClean="0"/>
              <a:t> for a multivariate distribution the so-called </a:t>
            </a:r>
            <a:r>
              <a:rPr lang="en-US" baseline="0" dirty="0" err="1" smtClean="0"/>
              <a:t>Jabobian</a:t>
            </a:r>
            <a:r>
              <a:rPr lang="en-US" baseline="0" dirty="0" smtClean="0"/>
              <a:t> determinant, which is related to the way that the volume element changes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case, Gaussian data with a linear relationship, is very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(Top)</a:t>
            </a:r>
            <a:r>
              <a:rPr lang="en-US" baseline="0" dirty="0" smtClean="0"/>
              <a:t> </a:t>
            </a:r>
            <a:r>
              <a:rPr lang="en-US" dirty="0" smtClean="0"/>
              <a:t>Here’s the formula</a:t>
            </a:r>
            <a:r>
              <a:rPr lang="en-US" baseline="0" dirty="0" smtClean="0"/>
              <a:t> for a multivariate Gaussian distribution.  The formula has been chosen so that it has A) Unit area, B) Mean &lt;d&gt; and C) Covariance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d] and so that it reduces to the product of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Gaussian distributions in the uncorrelated 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(Bottom) The general linear formula allows for a multiplicative matrix M and add additive vector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p.d.f</a:t>
            </a:r>
            <a:r>
              <a:rPr lang="en-US" dirty="0" smtClean="0"/>
              <a:t>.</a:t>
            </a:r>
            <a:r>
              <a:rPr lang="en-US" baseline="0" dirty="0" smtClean="0"/>
              <a:t> of the model parameters is also Gaussian with mean and covariance as shown.  Note that the mean is just the linear formula evaluated at the mean of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formula</a:t>
            </a:r>
            <a:r>
              <a:rPr lang="en-US" baseline="0" dirty="0" smtClean="0"/>
              <a:t> for a multivariate Gaussian distribution.  The formula has been chosen so that it has A) Unit area, B) Mean &lt;d&gt; and C) Covariance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d] and so that it reduces to the product of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Gaussian distributions in the uncorrelated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formula</a:t>
            </a:r>
            <a:r>
              <a:rPr lang="en-US" baseline="0" dirty="0" smtClean="0"/>
              <a:t> for a multivariate Gaussian distribution.  The formula has been chosen so that it has A) Unit area, B) Mean &lt;d&gt; and C) Covariance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d] and so that it reduces to the product of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Gaussian distributions in the uncorrelated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formula</a:t>
            </a:r>
            <a:r>
              <a:rPr lang="en-US" baseline="0" dirty="0" smtClean="0"/>
              <a:t> for a multivariate Gaussian distribution.  The formula has been chosen so that it has A) Unit area, B) Mean &lt;d&gt; and C) Covariance [</a:t>
            </a:r>
            <a:r>
              <a:rPr lang="en-US" baseline="0" dirty="0" err="1" smtClean="0"/>
              <a:t>cov</a:t>
            </a:r>
            <a:r>
              <a:rPr lang="en-US" baseline="0" dirty="0" smtClean="0"/>
              <a:t> d] and so that it reduces to the product of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Gaussian distributions in the uncorrelated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example, the</a:t>
            </a:r>
            <a:r>
              <a:rPr lang="en-US" baseline="0" dirty="0" smtClean="0"/>
              <a:t> sample mean is declared to be a “model parameter” without any justification.  In fact, as we will show in a subsequent lecture, it is the least squares estimate of the problem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=m1; that is, all the model that assumes that all the data are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material in this lecture is both more abstract and more algebraically complicated than last lecture’s.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are</a:t>
            </a:r>
            <a:r>
              <a:rPr lang="en-US" baseline="0" dirty="0" smtClean="0"/>
              <a:t> assumed to be uncorrelated and with equal variance.  You might do the matrix multiplication MM</a:t>
            </a:r>
            <a:r>
              <a:rPr lang="en-US" baseline="30000" dirty="0" smtClean="0"/>
              <a:t>T</a:t>
            </a:r>
            <a:r>
              <a:rPr lang="en-US" baseline="0" dirty="0" smtClean="0"/>
              <a:t> on the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problem with the root-N decline.</a:t>
            </a:r>
            <a:r>
              <a:rPr lang="en-US" baseline="0" dirty="0" smtClean="0"/>
              <a:t>  Decreasing the variance by a factor of ten requires a hundred data (not bad). </a:t>
            </a:r>
            <a:r>
              <a:rPr lang="en-US" baseline="0" smtClean="0"/>
              <a:t>But decreasing </a:t>
            </a:r>
            <a:r>
              <a:rPr lang="en-US" baseline="0" dirty="0" smtClean="0"/>
              <a:t>the variance by a factor of a thousand takes a million observations (impractical).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6815-0D95-47C5-9249-8299F627C37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baseline="0" dirty="0" smtClean="0"/>
              <a:t> was an </a:t>
            </a:r>
            <a:r>
              <a:rPr lang="en-US" baseline="0" dirty="0" smtClean="0"/>
              <a:t>eighteenth century mathematician </a:t>
            </a:r>
            <a:r>
              <a:rPr lang="en-US" baseline="0" dirty="0" smtClean="0"/>
              <a:t>who did early work in the theory of probability.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key idea is the random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is a joint distribution with negative correlation.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we know that d2 is small, then d1 will scatter about a large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we know that d2 is large, then d1 will scatter about a small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normalization assures that the total probability that d1 is something remains unity, regardless of the value of d2.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is</a:t>
            </a:r>
            <a:r>
              <a:rPr lang="en-US" baseline="0" dirty="0" smtClean="0"/>
              <a:t> the joint distribution divided by its area.  The area under p(d1|d2) is thus assured to be 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integral of a </a:t>
            </a:r>
            <a:r>
              <a:rPr lang="en-US" dirty="0" err="1" smtClean="0"/>
              <a:t>bivariate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 p(d1,d2) with respect to d1 is just the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distribution p(d2)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key idea is the random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we have just reversed the roles</a:t>
            </a:r>
            <a:r>
              <a:rPr lang="en-US" baseline="0" dirty="0" smtClean="0"/>
              <a:t> of d1 and d2.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might flash back to two</a:t>
            </a:r>
            <a:r>
              <a:rPr lang="en-US" baseline="0" dirty="0" smtClean="0"/>
              <a:t> slides with the component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third</a:t>
            </a:r>
            <a:r>
              <a:rPr lang="en-US" baseline="0" dirty="0" smtClean="0"/>
              <a:t> denominator might need explanation.  Point out that it follows from the second using rule</a:t>
            </a:r>
          </a:p>
          <a:p>
            <a:r>
              <a:rPr lang="en-US" baseline="0" dirty="0" smtClean="0"/>
              <a:t>p(d1,d2)=p(d2|d1)p(d2).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Confusing</a:t>
            </a:r>
            <a:r>
              <a:rPr lang="en-US" baseline="0" dirty="0" smtClean="0"/>
              <a:t> these two conditional </a:t>
            </a:r>
            <a:r>
              <a:rPr lang="en-US" baseline="0" dirty="0" err="1" smtClean="0"/>
              <a:t>p.d.f.’s</a:t>
            </a:r>
            <a:r>
              <a:rPr lang="en-US" baseline="0" dirty="0" smtClean="0"/>
              <a:t> is very common both in science and in popular culture.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idea is to imagine a bucket of sand.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the </a:t>
            </a:r>
            <a:r>
              <a:rPr lang="en-US" dirty="0" err="1" smtClean="0"/>
              <a:t>univariate</a:t>
            </a:r>
            <a:r>
              <a:rPr lang="en-US" dirty="0" smtClean="0"/>
              <a:t> </a:t>
            </a:r>
            <a:r>
              <a:rPr lang="en-US" dirty="0" err="1" smtClean="0"/>
              <a:t>p.d.f.’s</a:t>
            </a:r>
            <a:r>
              <a:rPr lang="en-US" dirty="0" smtClean="0"/>
              <a:t> by summing along columns</a:t>
            </a:r>
            <a:r>
              <a:rPr lang="en-US" baseline="0" dirty="0" smtClean="0"/>
              <a:t> and 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bucket has mostly small, light grains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the P(d1|d2) is the probability of size given weight,</a:t>
            </a:r>
          </a:p>
          <a:p>
            <a:r>
              <a:rPr lang="en-US" baseline="0" dirty="0" smtClean="0"/>
              <a:t>and that P(d2,d1) is the probability of </a:t>
            </a:r>
            <a:r>
              <a:rPr lang="en-US" baseline="0" dirty="0" smtClean="0"/>
              <a:t>weight </a:t>
            </a:r>
            <a:r>
              <a:rPr lang="en-US" baseline="0" dirty="0" smtClean="0"/>
              <a:t>given size.</a:t>
            </a:r>
          </a:p>
          <a:p>
            <a:r>
              <a:rPr lang="en-US" baseline="0" dirty="0" smtClean="0"/>
              <a:t>The 0.8888 mean that if a </a:t>
            </a:r>
            <a:r>
              <a:rPr lang="en-US" baseline="0" dirty="0" smtClean="0"/>
              <a:t>grain </a:t>
            </a:r>
            <a:r>
              <a:rPr lang="en-US" baseline="0" dirty="0" smtClean="0"/>
              <a:t>is light, it has an 88.88% chance of being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grain is heavy, it has a 99% chance of being</a:t>
            </a:r>
            <a:r>
              <a:rPr lang="en-US" baseline="0" dirty="0" smtClean="0"/>
              <a:t> big.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grain is small,</a:t>
            </a:r>
            <a:r>
              <a:rPr lang="en-US" baseline="0" dirty="0" smtClean="0"/>
              <a:t> it has a 99.86% probability of being light.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inverse theory, we will consider both the data and the estimated model parameters as random variables.  Whether the true model parameters are best considered </a:t>
            </a:r>
            <a:r>
              <a:rPr lang="en-US" baseline="0" dirty="0" err="1" smtClean="0"/>
              <a:t>determininstic</a:t>
            </a:r>
            <a:r>
              <a:rPr lang="en-US" baseline="0" dirty="0" smtClean="0"/>
              <a:t> or random will depend of circumstances.  But the estimates are always random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if a grain</a:t>
            </a:r>
            <a:r>
              <a:rPr lang="en-US" baseline="0" dirty="0" smtClean="0"/>
              <a:t> is big, it has only a 49.74% percent change of being heavy.</a:t>
            </a:r>
          </a:p>
          <a:p>
            <a:r>
              <a:rPr lang="en-US" baseline="0" dirty="0" smtClean="0"/>
              <a:t>This result is counterintuitive, since the bucket contains mostly small, light grains.</a:t>
            </a:r>
          </a:p>
          <a:p>
            <a:r>
              <a:rPr lang="en-US" baseline="0" dirty="0" smtClean="0"/>
              <a:t>Shouldn’t most big grains be heavy?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discrete version of the last form of </a:t>
            </a:r>
            <a:r>
              <a:rPr lang="en-US" dirty="0" err="1" smtClean="0"/>
              <a:t>Bayes</a:t>
            </a:r>
            <a:r>
              <a:rPr lang="en-US" dirty="0" smtClean="0"/>
              <a:t> Theorem;</a:t>
            </a:r>
            <a:r>
              <a:rPr lang="en-US" baseline="0" dirty="0" smtClean="0"/>
              <a:t> that is, the integral has been converted into a sum, since there are only two possible values of each of the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</a:t>
            </a:r>
            <a:r>
              <a:rPr lang="en-US" baseline="0" dirty="0" smtClean="0"/>
              <a:t> is understanding the paradox is to remember that the bucket is dominated by light grains.  Although 88.88% of light grains are small, the 11.11% of them that are big turns out to be about equal to the number of big heavy grains.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mention that this effect if really important in medical screening.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we</a:t>
            </a:r>
            <a:r>
              <a:rPr lang="en-US" baseline="0" dirty="0" smtClean="0"/>
              <a:t> still do not know for sure whether the grain is big, </a:t>
            </a:r>
            <a:r>
              <a:rPr lang="en-US" dirty="0" smtClean="0"/>
              <a:t>the</a:t>
            </a:r>
            <a:r>
              <a:rPr lang="en-US" baseline="0" dirty="0" smtClean="0"/>
              <a:t> observation greatly improved our certainty that</a:t>
            </a:r>
            <a:r>
              <a:rPr lang="en-US" baseline="0" dirty="0" smtClean="0"/>
              <a:t> it </a:t>
            </a:r>
            <a:r>
              <a:rPr lang="en-US" baseline="0" dirty="0" smtClean="0"/>
              <a:t>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key idea is the random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see confidence intervals</a:t>
            </a:r>
            <a:r>
              <a:rPr lang="en-US" baseline="0" dirty="0" smtClean="0"/>
              <a:t> like these all the time in the literature.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point is that a confidence interval for a model parameter is normally a statement of the properties of that model parameter alone, irrespective of other model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the word ‘irrespective’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</a:t>
            </a:r>
            <a:r>
              <a:rPr lang="en-US" baseline="0" dirty="0" smtClean="0"/>
              <a:t> of both things being true is less than probability that one of them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hypothetical joint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interpretation</a:t>
            </a:r>
            <a:r>
              <a:rPr lang="en-US" baseline="0" dirty="0" smtClean="0"/>
              <a:t> of the previous slide.  Note that the probability within box in the third frame is less that the probability within either the slices in the first and second frames.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answer is (0.95) raised to the 100 power,</a:t>
            </a:r>
            <a:r>
              <a:rPr lang="en-US" baseline="0" dirty="0" smtClean="0"/>
              <a:t> which is pretty close to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</a:t>
            </a:r>
            <a:r>
              <a:rPr lang="en-US" baseline="0" dirty="0" smtClean="0"/>
              <a:t> is, a list of numbers that follow a given distribution.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Synthetic data</a:t>
            </a:r>
            <a:r>
              <a:rPr lang="en-US" baseline="0" dirty="0" smtClean="0"/>
              <a:t> - fake data with known properties - important in testing data processing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MatLab</a:t>
            </a:r>
            <a:r>
              <a:rPr lang="en-US" baseline="0" dirty="0" smtClean="0"/>
              <a:t> can do the one you want, use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baseline="0" dirty="0" smtClean="0"/>
              <a:t> can do Gaussian and uniform, so you’re in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through the </a:t>
            </a:r>
            <a:r>
              <a:rPr lang="en-US" dirty="0" smtClean="0"/>
              <a:t>algorithm </a:t>
            </a:r>
            <a:r>
              <a:rPr lang="en-US" dirty="0" smtClean="0"/>
              <a:t>step</a:t>
            </a:r>
            <a:r>
              <a:rPr lang="en-US" baseline="0" dirty="0" smtClean="0"/>
              <a:t>-by-step.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baseline="0" dirty="0" smtClean="0"/>
              <a:t> does not do this one (though it does do a one-sized exponential </a:t>
            </a:r>
            <a:r>
              <a:rPr lang="en-US" baseline="0" dirty="0" smtClean="0"/>
              <a:t>distribution</a:t>
            </a:r>
            <a:r>
              <a:rPr lang="en-US" baseline="0" dirty="0" smtClean="0"/>
              <a:t>, at is, requiring d&gt;0.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Fig. ?. Histograms (blue curves) of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5000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realizations of a random variable,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 for the probability density function (red curves),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p(d)=</a:t>
            </a:r>
            <a:r>
              <a:rPr lang="en-US" sz="1200" i="1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 exp(-|d|/c),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c=2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 A) Realizations computed by transforming data drawn from a uniform distribution, and B) Realizations computed using the Metropolis algorithm.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script gda02_?.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means are at the balancing point of the distribution, which is usually near the center.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Variance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measures the width of the distribution along the two coordinate axes.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To describe correlation, you must somehow quantify the “tilt” or “theta” of the </a:t>
            </a:r>
            <a:r>
              <a:rPr lang="en-US" sz="1200" baseline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a higher dimensional </a:t>
            </a:r>
            <a:r>
              <a:rPr lang="en-US" baseline="0" dirty="0" err="1" smtClean="0"/>
              <a:t>p.d.f</a:t>
            </a:r>
            <a:r>
              <a:rPr lang="en-US" baseline="0" dirty="0" smtClean="0"/>
              <a:t>., a very powerful idea is to group the means into a vector and the variances/</a:t>
            </a:r>
            <a:r>
              <a:rPr lang="en-US" baseline="0" dirty="0" err="1" smtClean="0"/>
              <a:t>covariances</a:t>
            </a:r>
            <a:r>
              <a:rPr lang="en-US" baseline="0" dirty="0" smtClean="0"/>
              <a:t> into a matrix.  This arrangement substantially simplifies calculations.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9/8/12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3429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Probability and Measurement Error, Part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9682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summarizing a 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vector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covariance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symmetric matrix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236" y="2474836"/>
            <a:ext cx="8686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52600" y="4889706"/>
            <a:ext cx="5181600" cy="196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diagonal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elements: variances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off-diagonal elements: </a:t>
            </a:r>
            <a:r>
              <a:rPr lang="en-US" sz="2800" baseline="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covariances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73426" y="4969565"/>
            <a:ext cx="662609" cy="848139"/>
          </a:xfrm>
          <a:custGeom>
            <a:avLst/>
            <a:gdLst>
              <a:gd name="connsiteX0" fmla="*/ 0 w 662609"/>
              <a:gd name="connsiteY0" fmla="*/ 0 h 848139"/>
              <a:gd name="connsiteX1" fmla="*/ 556591 w 662609"/>
              <a:gd name="connsiteY1" fmla="*/ 397565 h 848139"/>
              <a:gd name="connsiteX2" fmla="*/ 318052 w 662609"/>
              <a:gd name="connsiteY2" fmla="*/ 463826 h 848139"/>
              <a:gd name="connsiteX3" fmla="*/ 662609 w 662609"/>
              <a:gd name="connsiteY3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09" h="848139">
                <a:moveTo>
                  <a:pt x="0" y="0"/>
                </a:moveTo>
                <a:cubicBezTo>
                  <a:pt x="251791" y="160130"/>
                  <a:pt x="503582" y="320261"/>
                  <a:pt x="556591" y="397565"/>
                </a:cubicBezTo>
                <a:cubicBezTo>
                  <a:pt x="609600" y="474869"/>
                  <a:pt x="300382" y="388730"/>
                  <a:pt x="318052" y="463826"/>
                </a:cubicBezTo>
                <a:cubicBezTo>
                  <a:pt x="335722" y="538922"/>
                  <a:pt x="499165" y="693530"/>
                  <a:pt x="662609" y="8481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86152" y="4110032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3881432"/>
            <a:ext cx="2590800" cy="167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3881432"/>
            <a:ext cx="2590800" cy="167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1432"/>
            <a:ext cx="2438400" cy="1752600"/>
          </a:xfrm>
        </p:spPr>
        <p:txBody>
          <a:bodyPr/>
          <a:lstStyle/>
          <a:p>
            <a:pPr marL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with measurement error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24176" y="4338632"/>
            <a:ext cx="381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409952" y="4038600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analysis process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529400" y="3848096"/>
            <a:ext cx="243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inferences with uncertainty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919792" y="4319584"/>
            <a:ext cx="381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5032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in measurement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uncertainty in inferences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 of random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838200" y="2971800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Courier New" pitchFamily="49" charset="0"/>
              </a:rPr>
              <a:t>d</a:t>
            </a: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48000" y="3733800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with 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2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320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334000" y="45720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what is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kumimoji="0" lang="en-US" sz="3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kumimoji="0" lang="en-US" sz="3200" b="0" i="1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7721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uble Bracket 12"/>
          <p:cNvSpPr/>
          <p:nvPr/>
        </p:nvSpPr>
        <p:spPr>
          <a:xfrm>
            <a:off x="2743200" y="4267200"/>
            <a:ext cx="4648200" cy="228600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2600" y="4876800"/>
            <a:ext cx="9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743200" y="44958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∂d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/∂m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343400" y="44958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∂d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/∂m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791200" y="44958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2743200" y="51054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∂d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/∂m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343400" y="51054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∂d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/∂m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791200" y="51054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791200" y="55626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267200" y="55626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667000" y="5562600"/>
            <a:ext cx="1600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…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648200" y="3429000"/>
            <a:ext cx="662609" cy="848139"/>
          </a:xfrm>
          <a:custGeom>
            <a:avLst/>
            <a:gdLst>
              <a:gd name="connsiteX0" fmla="*/ 0 w 662609"/>
              <a:gd name="connsiteY0" fmla="*/ 0 h 848139"/>
              <a:gd name="connsiteX1" fmla="*/ 556591 w 662609"/>
              <a:gd name="connsiteY1" fmla="*/ 397565 h 848139"/>
              <a:gd name="connsiteX2" fmla="*/ 318052 w 662609"/>
              <a:gd name="connsiteY2" fmla="*/ 463826 h 848139"/>
              <a:gd name="connsiteX3" fmla="*/ 662609 w 662609"/>
              <a:gd name="connsiteY3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09" h="848139">
                <a:moveTo>
                  <a:pt x="0" y="0"/>
                </a:moveTo>
                <a:cubicBezTo>
                  <a:pt x="251791" y="160130"/>
                  <a:pt x="503582" y="320261"/>
                  <a:pt x="556591" y="397565"/>
                </a:cubicBezTo>
                <a:cubicBezTo>
                  <a:pt x="609600" y="474869"/>
                  <a:pt x="300382" y="388730"/>
                  <a:pt x="318052" y="463826"/>
                </a:cubicBezTo>
                <a:cubicBezTo>
                  <a:pt x="335722" y="538922"/>
                  <a:pt x="499165" y="693530"/>
                  <a:pt x="662609" y="8481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791200" y="32766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Jacobian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determinant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6934201" y="3124199"/>
            <a:ext cx="533399" cy="304801"/>
          </a:xfrm>
          <a:custGeom>
            <a:avLst/>
            <a:gdLst>
              <a:gd name="connsiteX0" fmla="*/ 0 w 662609"/>
              <a:gd name="connsiteY0" fmla="*/ 0 h 848139"/>
              <a:gd name="connsiteX1" fmla="*/ 556591 w 662609"/>
              <a:gd name="connsiteY1" fmla="*/ 397565 h 848139"/>
              <a:gd name="connsiteX2" fmla="*/ 318052 w 662609"/>
              <a:gd name="connsiteY2" fmla="*/ 463826 h 848139"/>
              <a:gd name="connsiteX3" fmla="*/ 662609 w 662609"/>
              <a:gd name="connsiteY3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09" h="848139">
                <a:moveTo>
                  <a:pt x="0" y="0"/>
                </a:moveTo>
                <a:cubicBezTo>
                  <a:pt x="251791" y="160130"/>
                  <a:pt x="503582" y="320261"/>
                  <a:pt x="556591" y="397565"/>
                </a:cubicBezTo>
                <a:cubicBezTo>
                  <a:pt x="609600" y="474869"/>
                  <a:pt x="300382" y="388730"/>
                  <a:pt x="318052" y="463826"/>
                </a:cubicBezTo>
                <a:cubicBezTo>
                  <a:pt x="335722" y="538922"/>
                  <a:pt x="499165" y="693530"/>
                  <a:pt x="662609" y="8481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6629399" y="3733800"/>
            <a:ext cx="457201" cy="685800"/>
          </a:xfrm>
          <a:custGeom>
            <a:avLst/>
            <a:gdLst>
              <a:gd name="connsiteX0" fmla="*/ 0 w 662609"/>
              <a:gd name="connsiteY0" fmla="*/ 0 h 848139"/>
              <a:gd name="connsiteX1" fmla="*/ 556591 w 662609"/>
              <a:gd name="connsiteY1" fmla="*/ 397565 h 848139"/>
              <a:gd name="connsiteX2" fmla="*/ 318052 w 662609"/>
              <a:gd name="connsiteY2" fmla="*/ 463826 h 848139"/>
              <a:gd name="connsiteX3" fmla="*/ 662609 w 662609"/>
              <a:gd name="connsiteY3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609" h="848139">
                <a:moveTo>
                  <a:pt x="0" y="0"/>
                </a:moveTo>
                <a:cubicBezTo>
                  <a:pt x="251791" y="160130"/>
                  <a:pt x="503582" y="320261"/>
                  <a:pt x="556591" y="397565"/>
                </a:cubicBezTo>
                <a:cubicBezTo>
                  <a:pt x="609600" y="474869"/>
                  <a:pt x="300382" y="388730"/>
                  <a:pt x="318052" y="463826"/>
                </a:cubicBezTo>
                <a:cubicBezTo>
                  <a:pt x="335722" y="538922"/>
                  <a:pt x="499165" y="693530"/>
                  <a:pt x="662609" y="848139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multivariate Gaussian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6152" y="31242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400800" y="2895600"/>
            <a:ext cx="2590800" cy="167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8600" y="2895600"/>
            <a:ext cx="2590800" cy="1676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04800" y="3158784"/>
            <a:ext cx="2438400" cy="106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data, 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Courier New" pitchFamily="49" charset="0"/>
              </a:rPr>
              <a:t>d</a:t>
            </a:r>
            <a:endParaRPr kumimoji="0" lang="en-US" sz="3200" b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Courier New" pitchFamily="49" charset="0"/>
            </a:endParaRPr>
          </a:p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 smtClean="0">
                <a:latin typeface="Times New Roman" pitchFamily="18" charset="0"/>
                <a:cs typeface="Times New Roman" pitchFamily="18" charset="0"/>
              </a:rPr>
              <a:t>Gaussian </a:t>
            </a:r>
            <a:r>
              <a:rPr lang="en-US" sz="2000" kern="0" noProof="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2000" kern="0" noProof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924176" y="3352800"/>
            <a:ext cx="381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657600" y="3205168"/>
            <a:ext cx="238124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</a:t>
            </a:r>
            <a:r>
              <a:rPr kumimoji="0" lang="en-US" sz="3200" b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Md+v</a:t>
            </a:r>
            <a:endParaRPr lang="en-US" sz="3200" b="1" kern="0" baseline="-25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0" lang="en-US" sz="3200" b="0" i="1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919792" y="3333752"/>
            <a:ext cx="381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429000" y="3814768"/>
            <a:ext cx="243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 smtClean="0">
                <a:latin typeface="Times New Roman" pitchFamily="18" charset="0"/>
                <a:cs typeface="Times New Roman" pitchFamily="18" charset="0"/>
              </a:rPr>
              <a:t>linear relationship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397488" y="3205168"/>
            <a:ext cx="2667000" cy="106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model parameters, </a:t>
            </a:r>
            <a:r>
              <a:rPr kumimoji="0" lang="en-US" sz="3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Courier New" pitchFamily="49" charset="0"/>
              </a:rPr>
              <a:t>m</a:t>
            </a:r>
            <a:endParaRPr kumimoji="0" lang="en-US" sz="3200" b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888274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8956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the linear relation</a:t>
            </a:r>
            <a:endParaRPr lang="en-US" sz="4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Md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what’s</a:t>
            </a: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(m)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sz="4400" noProof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2895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with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0" y="1447800"/>
            <a:ext cx="8928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09" y="4419600"/>
            <a:ext cx="911629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173896" y="4495800"/>
            <a:ext cx="457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4572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3124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with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0" y="1447800"/>
            <a:ext cx="8928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09" y="4343400"/>
            <a:ext cx="911629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5257800" y="2286000"/>
            <a:ext cx="1447800" cy="762000"/>
          </a:xfrm>
          <a:custGeom>
            <a:avLst/>
            <a:gdLst>
              <a:gd name="connsiteX0" fmla="*/ 0 w 1616766"/>
              <a:gd name="connsiteY0" fmla="*/ 0 h 795131"/>
              <a:gd name="connsiteX1" fmla="*/ 556592 w 1616766"/>
              <a:gd name="connsiteY1" fmla="*/ 318052 h 795131"/>
              <a:gd name="connsiteX2" fmla="*/ 463826 w 1616766"/>
              <a:gd name="connsiteY2" fmla="*/ 490331 h 795131"/>
              <a:gd name="connsiteX3" fmla="*/ 1616766 w 1616766"/>
              <a:gd name="connsiteY3" fmla="*/ 795131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766" h="795131">
                <a:moveTo>
                  <a:pt x="0" y="0"/>
                </a:moveTo>
                <a:cubicBezTo>
                  <a:pt x="239644" y="118165"/>
                  <a:pt x="479288" y="236330"/>
                  <a:pt x="556592" y="318052"/>
                </a:cubicBezTo>
                <a:cubicBezTo>
                  <a:pt x="633896" y="399774"/>
                  <a:pt x="287130" y="410818"/>
                  <a:pt x="463826" y="490331"/>
                </a:cubicBezTo>
                <a:cubicBezTo>
                  <a:pt x="640522" y="569844"/>
                  <a:pt x="1128644" y="682487"/>
                  <a:pt x="1616766" y="795131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81800" y="2408904"/>
            <a:ext cx="2362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also Gaussian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248400" y="5410200"/>
            <a:ext cx="457200" cy="562896"/>
          </a:xfrm>
          <a:custGeom>
            <a:avLst/>
            <a:gdLst>
              <a:gd name="connsiteX0" fmla="*/ 0 w 1616766"/>
              <a:gd name="connsiteY0" fmla="*/ 0 h 795131"/>
              <a:gd name="connsiteX1" fmla="*/ 556592 w 1616766"/>
              <a:gd name="connsiteY1" fmla="*/ 318052 h 795131"/>
              <a:gd name="connsiteX2" fmla="*/ 463826 w 1616766"/>
              <a:gd name="connsiteY2" fmla="*/ 490331 h 795131"/>
              <a:gd name="connsiteX3" fmla="*/ 1616766 w 1616766"/>
              <a:gd name="connsiteY3" fmla="*/ 795131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766" h="795131">
                <a:moveTo>
                  <a:pt x="0" y="0"/>
                </a:moveTo>
                <a:cubicBezTo>
                  <a:pt x="239644" y="118165"/>
                  <a:pt x="479288" y="236330"/>
                  <a:pt x="556592" y="318052"/>
                </a:cubicBezTo>
                <a:cubicBezTo>
                  <a:pt x="633896" y="399774"/>
                  <a:pt x="287130" y="410818"/>
                  <a:pt x="463826" y="490331"/>
                </a:cubicBezTo>
                <a:cubicBezTo>
                  <a:pt x="640522" y="569844"/>
                  <a:pt x="1128644" y="682487"/>
                  <a:pt x="1616766" y="795131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81800" y="5334000"/>
            <a:ext cx="2362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rule for error propagation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70904" y="4419600"/>
            <a:ext cx="228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3704" y="4419600"/>
            <a:ext cx="228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for error propagation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477000" cy="16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457200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holds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even when 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M≠N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for non-Gaussian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 for error propagation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477000" cy="16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457200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holds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even when 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M≠N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for non-Gaussian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715000" y="3657600"/>
            <a:ext cx="457200" cy="562896"/>
          </a:xfrm>
          <a:custGeom>
            <a:avLst/>
            <a:gdLst>
              <a:gd name="connsiteX0" fmla="*/ 0 w 1616766"/>
              <a:gd name="connsiteY0" fmla="*/ 0 h 795131"/>
              <a:gd name="connsiteX1" fmla="*/ 556592 w 1616766"/>
              <a:gd name="connsiteY1" fmla="*/ 318052 h 795131"/>
              <a:gd name="connsiteX2" fmla="*/ 463826 w 1616766"/>
              <a:gd name="connsiteY2" fmla="*/ 490331 h 795131"/>
              <a:gd name="connsiteX3" fmla="*/ 1616766 w 1616766"/>
              <a:gd name="connsiteY3" fmla="*/ 795131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766" h="795131">
                <a:moveTo>
                  <a:pt x="0" y="0"/>
                </a:moveTo>
                <a:cubicBezTo>
                  <a:pt x="239644" y="118165"/>
                  <a:pt x="479288" y="236330"/>
                  <a:pt x="556592" y="318052"/>
                </a:cubicBezTo>
                <a:cubicBezTo>
                  <a:pt x="633896" y="399774"/>
                  <a:pt x="287130" y="410818"/>
                  <a:pt x="463826" y="490331"/>
                </a:cubicBezTo>
                <a:cubicBezTo>
                  <a:pt x="640522" y="569844"/>
                  <a:pt x="1128644" y="682487"/>
                  <a:pt x="1616766" y="795131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48400" y="3581400"/>
            <a:ext cx="2362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memorize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5344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03	Probability and Measurement Error, Part 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3276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uncorrelated Gaussian data with uniform variance </a:t>
            </a:r>
            <a:r>
              <a:rPr lang="el-GR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en-US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800600"/>
            <a:ext cx="6096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5814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and formula for sample mean</a:t>
            </a:r>
            <a:endParaRPr kumimoji="0" lang="en-US" sz="4400" b="0" i="1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8904" y="5665304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3889512" y="56222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0" y="2590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cov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] =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32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 and    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505200"/>
            <a:ext cx="3429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33400"/>
            <a:ext cx="6477000" cy="16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0" y="4495800"/>
            <a:ext cx="9144000" cy="198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3200" kern="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cov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] =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MM</a:t>
            </a:r>
            <a:r>
              <a:rPr lang="en-US" sz="3200" kern="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N/N</a:t>
            </a:r>
            <a:r>
              <a:rPr lang="en-US" sz="3200" kern="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(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N)</a:t>
            </a: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(</a:t>
            </a:r>
            <a:r>
              <a:rPr lang="el-GR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3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N)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30480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l-GR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40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 </a:t>
            </a:r>
            <a:r>
              <a:rPr lang="el-GR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40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0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4000" i="1" dirty="0" smtClean="0">
                <a:latin typeface="Cambria Math"/>
                <a:ea typeface="Cambria Math"/>
                <a:cs typeface="Times New Roman" pitchFamily="18" charset="0"/>
              </a:rPr>
              <a:t>√</a:t>
            </a:r>
            <a:r>
              <a:rPr lang="en-US" sz="4000" i="1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4000" kern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en-US" sz="4000" i="1" kern="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3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2438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error of sample mean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decreases with number of data</a:t>
            </a:r>
            <a:endParaRPr lang="en-US" sz="3600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41910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decrease is rather slow , though,</a:t>
            </a:r>
            <a:r>
              <a:rPr lang="en-US" sz="2800" baseline="30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en-US" sz="2800" baseline="300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because of the square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3200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probability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probability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probability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given that we know that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1200150" y="1710034"/>
            <a:ext cx="7029436" cy="4919366"/>
            <a:chOff x="2133600" y="1295400"/>
            <a:chExt cx="3514718" cy="24596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 rot="16200000">
              <a:off x="2486464" y="1621512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1200150" y="1710034"/>
            <a:ext cx="7029436" cy="4919366"/>
            <a:chOff x="2133600" y="1295400"/>
            <a:chExt cx="3514718" cy="24596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-1000"/>
            </a:blip>
            <a:srcRect l="26726" t="26371" r="39349" b="26371"/>
            <a:stretch>
              <a:fillRect/>
            </a:stretch>
          </p:blipFill>
          <p:spPr bwMode="auto">
            <a:xfrm rot="16200000">
              <a:off x="2479597" y="1629124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352800"/>
              <a:ext cx="55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12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12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12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339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2705894" y="19423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97948" y="2362200"/>
            <a:ext cx="152400" cy="3657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38400" y="1219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here</a:t>
            </a:r>
            <a:endParaRPr lang="en-US" sz="24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447800" y="4277756"/>
            <a:ext cx="304800" cy="2286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" y="3780325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centered here</a:t>
            </a:r>
            <a:endParaRPr lang="en-US" sz="2400" baseline="-25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947863" y="4342303"/>
            <a:ext cx="942975" cy="47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1200150" y="1710034"/>
            <a:ext cx="7029436" cy="4919366"/>
            <a:chOff x="2133600" y="1295400"/>
            <a:chExt cx="3514718" cy="24596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-1000"/>
            </a:blip>
            <a:srcRect l="26726" t="26371" r="39349" b="26371"/>
            <a:stretch>
              <a:fillRect/>
            </a:stretch>
          </p:blipFill>
          <p:spPr bwMode="auto">
            <a:xfrm rot="16200000">
              <a:off x="2479597" y="1629124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352800"/>
              <a:ext cx="55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12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12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12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339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229894" y="19423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21948" y="2362200"/>
            <a:ext cx="152400" cy="3657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62400" y="1219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here</a:t>
            </a:r>
            <a:endParaRPr lang="en-US" sz="2400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447800" y="3928886"/>
            <a:ext cx="304800" cy="2286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" y="3431455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centered here</a:t>
            </a:r>
            <a:endParaRPr lang="en-US" sz="2400" baseline="-250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47863" y="3998195"/>
            <a:ext cx="2395537" cy="23989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7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to convert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 a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evaluate the joint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normalize the result to unit area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533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05740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review key points from last lecture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introduce conditional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p.d.f.’s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Bayes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theorem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discuss confidence intervals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explore ways to compute realizations of random variables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533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819400" y="2209800"/>
            <a:ext cx="2895600" cy="8382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768948" y="3165231"/>
            <a:ext cx="773723" cy="928467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00600" y="4038600"/>
            <a:ext cx="1981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area under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for fixed 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8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80467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306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probability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given that we know that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near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given value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648200"/>
            <a:ext cx="7429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putting both together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43200"/>
            <a:ext cx="906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rearranging to achieve a result called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2672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rearranging to achieve a result called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667000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286000" y="3200400"/>
            <a:ext cx="6324600" cy="5334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19400" y="3733800"/>
            <a:ext cx="914400" cy="3810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19400" y="3581400"/>
            <a:ext cx="6324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three alternate ways to write 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0" y="4704472"/>
            <a:ext cx="6324600" cy="5334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819400" y="5237872"/>
            <a:ext cx="914400" cy="3810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400" y="5085472"/>
            <a:ext cx="6324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three alternate ways to write 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47800"/>
            <a:ext cx="3581400" cy="685800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≠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86000"/>
            <a:ext cx="9144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probability that you will die given that you have pancreatic cancer is 90%</a:t>
            </a:r>
          </a:p>
          <a:p>
            <a:pPr algn="ctr">
              <a:spcBef>
                <a:spcPct val="0"/>
              </a:spcBef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(fatality rate of pancreatic cancer is very high)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probability that a dead person died of pancreatic cancer is 1.3%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(most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people die of something else)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using Sand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47800"/>
            <a:ext cx="3581400" cy="12192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discrete values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grain size S=small B=Big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weight L=Light H=heavy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74595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667000" y="30480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joint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14400"/>
            <a:ext cx="5638800" cy="172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19400" y="35052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univariate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p.d.f.’s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03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667000" y="4572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joint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914400"/>
            <a:ext cx="5638800" cy="172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19400" y="35052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univariate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p.d.f.’s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038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667000" y="4572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joint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p.d.f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581400" y="48006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28404" y="5181600"/>
            <a:ext cx="137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most grains are small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14600" y="44196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00204" y="5057336"/>
            <a:ext cx="685800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239000" y="5227316"/>
            <a:ext cx="137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most grains are light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67400" y="46482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291796" y="19812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877336" y="2295940"/>
            <a:ext cx="2209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most grains are small and light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24996" y="16002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review of the last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89001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3276600" y="2937804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86200" y="3505200"/>
            <a:ext cx="1981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light it’s probably small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800" y="2556804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89001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3810000" y="33528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5800" y="3733800"/>
            <a:ext cx="1752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heavy it’s probably big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0" y="28956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89001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7467600" y="28956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67600" y="3657600"/>
            <a:ext cx="1676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small it’s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probabilty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light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705600" y="25146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890016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8229600" y="3352800"/>
            <a:ext cx="685800" cy="6858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81800" y="3921360"/>
            <a:ext cx="2362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big the chance is about even that its light or heavy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20000" y="2895600"/>
            <a:ext cx="1295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8006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a grain is big the chance is about even that its light or heavy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What’s going on?</a:t>
            </a:r>
            <a:r>
              <a:rPr lang="en-US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the 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" y="2438400"/>
            <a:ext cx="901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the 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 flipV="1">
            <a:off x="5791200" y="1981200"/>
            <a:ext cx="838200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53200" y="1600200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of a big grain given it’s heavy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43400" y="2520460"/>
            <a:ext cx="1600200" cy="36107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2819400"/>
            <a:ext cx="34290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91200" y="3352800"/>
            <a:ext cx="838200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53200" y="3581400"/>
            <a:ext cx="2286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probability of a big grain</a:t>
            </a:r>
          </a:p>
          <a:p>
            <a:pPr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</a:t>
            </a:r>
          </a:p>
          <a:p>
            <a:pPr algn="ctr">
              <a:spcBef>
                <a:spcPct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of a big grain given it’s light</a:t>
            </a:r>
          </a:p>
          <a:p>
            <a:pPr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+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of a big grain given its heavy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theorem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the 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" y="2438400"/>
            <a:ext cx="901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81000" y="3810000"/>
            <a:ext cx="21336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752600" y="4419600"/>
            <a:ext cx="521547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83188" y="4648200"/>
            <a:ext cx="3200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only a few percent of light grains are big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there are a lot of light grains</a:t>
            </a:r>
            <a:endParaRPr lang="en-US" sz="24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24400" y="3810000"/>
            <a:ext cx="10668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486400" y="4419600"/>
            <a:ext cx="521547" cy="533400"/>
          </a:xfrm>
          <a:custGeom>
            <a:avLst/>
            <a:gdLst>
              <a:gd name="connsiteX0" fmla="*/ 0 w 773723"/>
              <a:gd name="connsiteY0" fmla="*/ 0 h 928467"/>
              <a:gd name="connsiteX1" fmla="*/ 548640 w 773723"/>
              <a:gd name="connsiteY1" fmla="*/ 267286 h 928467"/>
              <a:gd name="connsiteX2" fmla="*/ 239150 w 773723"/>
              <a:gd name="connsiteY2" fmla="*/ 450166 h 928467"/>
              <a:gd name="connsiteX3" fmla="*/ 773723 w 773723"/>
              <a:gd name="connsiteY3" fmla="*/ 928467 h 92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928467">
                <a:moveTo>
                  <a:pt x="0" y="0"/>
                </a:moveTo>
                <a:cubicBezTo>
                  <a:pt x="254391" y="96129"/>
                  <a:pt x="508782" y="192258"/>
                  <a:pt x="548640" y="267286"/>
                </a:cubicBezTo>
                <a:cubicBezTo>
                  <a:pt x="588498" y="342314"/>
                  <a:pt x="201636" y="339969"/>
                  <a:pt x="239150" y="450166"/>
                </a:cubicBezTo>
                <a:cubicBezTo>
                  <a:pt x="276664" y="560363"/>
                  <a:pt x="525193" y="744415"/>
                  <a:pt x="773723" y="928467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791200" y="4648200"/>
            <a:ext cx="2057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this term dominates the result</a:t>
            </a:r>
            <a:endParaRPr lang="en-US" sz="24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the observation: probability that its heavy is 10%, because heavy grains make up 10% of the total.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observation: the grain is big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observation: probability that the grain is heavy has risen to 49.74%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Bayesian Inference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observations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probabilities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Confidence Intervals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probability density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20" y="2590800"/>
            <a:ext cx="8686800" cy="3124200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…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that the data are near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</a:p>
          <a:p>
            <a:pPr>
              <a:buNone/>
            </a:pPr>
            <a:endParaRPr lang="en-US" b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p(m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…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probability that the model parameters are near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</a:p>
          <a:p>
            <a:pPr>
              <a:buNone/>
            </a:pP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that we encounter in the literature the 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7392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50 ± 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(95%)   and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30 ±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(95%) 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what does it mean?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"/>
            <a:ext cx="4114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57800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50 ± 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(95%)   and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30 ±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(95%) 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3733800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compute mean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variance </a:t>
            </a:r>
            <a:r>
              <a:rPr kumimoji="0" lang="el-GR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1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endParaRPr lang="en-US" sz="4400" i="1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0" y="2133600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univariate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p(m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2057400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univariate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 lvl="0" algn="ctr">
              <a:spcBef>
                <a:spcPct val="0"/>
              </a:spcBef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p(m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29200" y="3810000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compute mean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variance </a:t>
            </a:r>
            <a:r>
              <a:rPr kumimoji="0" lang="el-GR" sz="4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2</a:t>
            </a:r>
            <a:endParaRPr lang="en-US" sz="4400" i="1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532185" y="1603717"/>
            <a:ext cx="1983544" cy="436098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4724400" y="1600200"/>
            <a:ext cx="1983544" cy="436098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133600" y="3124200"/>
            <a:ext cx="304800" cy="685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7010400" y="3124200"/>
            <a:ext cx="381000" cy="685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 flipV="1">
            <a:off x="1600200" y="5791200"/>
            <a:ext cx="381000" cy="304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256" y="5991664"/>
            <a:ext cx="1143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</a:t>
            </a:r>
            <a:endParaRPr lang="en-US" sz="24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 flipV="1">
            <a:off x="2819400" y="5791200"/>
            <a:ext cx="381000" cy="304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71800" y="6019800"/>
            <a:ext cx="1143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l-GR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 flipH="1" flipV="1">
            <a:off x="6208544" y="5791200"/>
            <a:ext cx="381000" cy="304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181600" y="5991664"/>
            <a:ext cx="1143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</a:t>
            </a:r>
            <a:endParaRPr lang="en-US" sz="2400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 flipV="1">
            <a:off x="7427744" y="5791200"/>
            <a:ext cx="381000" cy="3048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580144" y="6019800"/>
            <a:ext cx="11430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l-GR" sz="2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sz="2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lang="en-US" sz="2400" i="1" dirty="0" smtClean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7392"/>
            <a:ext cx="8229600" cy="685800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50 ± 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(95%)   and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30 ±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(95%) 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81200" y="2438400"/>
            <a:ext cx="609600" cy="4572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2057400"/>
            <a:ext cx="5715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irrespective of the value of m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there is a 95% chance that m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between 48 and 52,</a:t>
            </a:r>
          </a:p>
        </p:txBody>
      </p:sp>
      <p:sp>
        <p:nvSpPr>
          <p:cNvPr id="8" name="Freeform 7"/>
          <p:cNvSpPr/>
          <p:nvPr/>
        </p:nvSpPr>
        <p:spPr>
          <a:xfrm flipH="1" flipV="1">
            <a:off x="6248400" y="3733800"/>
            <a:ext cx="609600" cy="457200"/>
          </a:xfrm>
          <a:custGeom>
            <a:avLst/>
            <a:gdLst>
              <a:gd name="connsiteX0" fmla="*/ 1983544 w 1983544"/>
              <a:gd name="connsiteY0" fmla="*/ 0 h 436098"/>
              <a:gd name="connsiteX1" fmla="*/ 478301 w 1983544"/>
              <a:gd name="connsiteY1" fmla="*/ 154745 h 436098"/>
              <a:gd name="connsiteX2" fmla="*/ 0 w 1983544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544" h="436098">
                <a:moveTo>
                  <a:pt x="1983544" y="0"/>
                </a:moveTo>
                <a:cubicBezTo>
                  <a:pt x="1396218" y="41031"/>
                  <a:pt x="808892" y="82062"/>
                  <a:pt x="478301" y="154745"/>
                </a:cubicBezTo>
                <a:cubicBezTo>
                  <a:pt x="147710" y="227428"/>
                  <a:pt x="73855" y="331763"/>
                  <a:pt x="0" y="43609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4191000"/>
            <a:ext cx="5715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irrespective of the value of m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there is a 95% chance that m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between 29 and 31,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715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what’s the probability that both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within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l-GR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their means?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will depend upon the degree of correlation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uncorrelated model parameters, it’s (0.95)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0.90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895600" y="1219200"/>
            <a:ext cx="2926079" cy="2744153"/>
            <a:chOff x="533400" y="1295400"/>
            <a:chExt cx="2926079" cy="2744153"/>
          </a:xfrm>
        </p:grpSpPr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533400" y="1295400"/>
              <a:ext cx="2926079" cy="2744153"/>
              <a:chOff x="1143003" y="914400"/>
              <a:chExt cx="4876797" cy="4573588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6726" t="26371" r="39349" b="26371"/>
              <a:stretch>
                <a:fillRect/>
              </a:stretch>
            </p:blipFill>
            <p:spPr bwMode="auto">
              <a:xfrm>
                <a:off x="1905000" y="1510352"/>
                <a:ext cx="3733800" cy="3646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7" name="Straight Arrow Connector 6"/>
              <p:cNvCxnSpPr/>
              <p:nvPr/>
            </p:nvCxnSpPr>
            <p:spPr>
              <a:xfrm>
                <a:off x="1905000" y="1524000"/>
                <a:ext cx="4114800" cy="3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5400000">
                <a:off x="-76200" y="3505200"/>
                <a:ext cx="3962400" cy="3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rot="16200000">
                <a:off x="1060256" y="4299148"/>
                <a:ext cx="78104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endParaRPr lang="en-US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080004" y="914400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endParaRPr lang="en-US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rot="5400000">
                <a:off x="1833562" y="14478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5524500" y="14478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52600" y="1524000"/>
                <a:ext cx="1571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752600" y="5138742"/>
                <a:ext cx="1571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1954696" y="1596888"/>
              <a:ext cx="331304" cy="23655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1"/>
          <p:cNvGrpSpPr>
            <a:grpSpLocks noChangeAspect="1"/>
          </p:cNvGrpSpPr>
          <p:nvPr/>
        </p:nvGrpSpPr>
        <p:grpSpPr>
          <a:xfrm>
            <a:off x="198121" y="1219200"/>
            <a:ext cx="2926079" cy="2744153"/>
            <a:chOff x="1143003" y="914400"/>
            <a:chExt cx="4876797" cy="4573588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1905000" y="1510352"/>
              <a:ext cx="3733800" cy="3646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1905000" y="1524000"/>
              <a:ext cx="4114800" cy="3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-76200" y="3505200"/>
              <a:ext cx="3962400" cy="31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6200000">
              <a:off x="1060256" y="4299148"/>
              <a:ext cx="7810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80004" y="914400"/>
              <a:ext cx="76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1833562" y="14478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524500" y="1447800"/>
              <a:ext cx="152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52600" y="1524000"/>
              <a:ext cx="157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52600" y="5138742"/>
              <a:ext cx="157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6200000">
            <a:off x="1264921" y="1524000"/>
            <a:ext cx="993912" cy="23655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532121" y="1242392"/>
            <a:ext cx="2926079" cy="2744153"/>
            <a:chOff x="533400" y="1295400"/>
            <a:chExt cx="2926079" cy="2744153"/>
          </a:xfrm>
        </p:grpSpPr>
        <p:grpSp>
          <p:nvGrpSpPr>
            <p:cNvPr id="38" name="Group 21"/>
            <p:cNvGrpSpPr>
              <a:grpSpLocks noChangeAspect="1"/>
            </p:cNvGrpSpPr>
            <p:nvPr/>
          </p:nvGrpSpPr>
          <p:grpSpPr>
            <a:xfrm>
              <a:off x="533400" y="1295400"/>
              <a:ext cx="2926079" cy="2744153"/>
              <a:chOff x="1143003" y="914400"/>
              <a:chExt cx="4876797" cy="4573588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6726" t="26371" r="39349" b="26371"/>
              <a:stretch>
                <a:fillRect/>
              </a:stretch>
            </p:blipFill>
            <p:spPr bwMode="auto">
              <a:xfrm>
                <a:off x="1905000" y="1510352"/>
                <a:ext cx="3733800" cy="3646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41" name="Straight Arrow Connector 40"/>
              <p:cNvCxnSpPr/>
              <p:nvPr/>
            </p:nvCxnSpPr>
            <p:spPr>
              <a:xfrm>
                <a:off x="1905000" y="1524000"/>
                <a:ext cx="4114800" cy="3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-76200" y="3505200"/>
                <a:ext cx="3962400" cy="31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 rot="16200000">
                <a:off x="1060256" y="4299148"/>
                <a:ext cx="78104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endParaRPr lang="en-US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80004" y="914400"/>
                <a:ext cx="76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 smtClean="0"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endParaRPr lang="en-US" i="1" baseline="-25000" dirty="0"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rot="5400000">
                <a:off x="1833562" y="14478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5524500" y="1447800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752600" y="1524000"/>
                <a:ext cx="1571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752600" y="5138742"/>
                <a:ext cx="1571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1954696" y="2209800"/>
              <a:ext cx="331304" cy="990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2796208" cy="533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= &lt;m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&gt;± 2</a:t>
            </a:r>
            <a:r>
              <a:rPr lang="el-GR" sz="2400" i="1" dirty="0" smtClean="0">
                <a:latin typeface="Cambria Math"/>
                <a:ea typeface="Cambria Math"/>
              </a:rPr>
              <a:t>σ</a:t>
            </a:r>
            <a:r>
              <a:rPr lang="en-US" sz="2400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4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3124200" y="4191000"/>
            <a:ext cx="279620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= &lt;m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&gt;± 2</a:t>
            </a:r>
            <a:r>
              <a:rPr kumimoji="0" lang="el-G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σ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5814392" y="4038600"/>
            <a:ext cx="279620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= &lt;m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&gt;± 2</a:t>
            </a:r>
            <a:r>
              <a:rPr kumimoji="0" lang="el-GR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σ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814392" y="4419600"/>
            <a:ext cx="279620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and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= &lt;m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&gt;± 2</a:t>
            </a:r>
            <a:r>
              <a:rPr kumimoji="0" lang="el-G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σ</a:t>
            </a:r>
            <a:r>
              <a:rPr kumimoji="0" lang="en-US" sz="2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2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that you read a paper which states values and confidence limits for 100 model parameters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What’s the probability that they all fall within their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l-GR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bounds?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computing realizations of random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320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noisy “synthetic” or “test” data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generate a suite of hypothetical models, all different from one another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2954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random()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5720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can do many different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p.d.f’s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what do you do if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doesn’t have the one you need?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1200150" y="1710034"/>
            <a:ext cx="7029436" cy="4919366"/>
            <a:chOff x="2133600" y="1295400"/>
            <a:chExt cx="3514718" cy="24596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2514600" y="1593376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or two data,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,d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52800"/>
            <a:ext cx="82296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requires that you: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1) evaluate the formula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p(d)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	2) already have a way to generate realizations of Gaussian and Uniform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p.d.f.’s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One possibility is to use the Metropolis-Hasting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algorithm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goal: generate a length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contains realizations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p(d)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26720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57200"/>
            <a:ext cx="9144000" cy="586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</a:t>
            </a:r>
            <a:r>
              <a:rPr lang="en-US" sz="36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ps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set </a:t>
            </a:r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 with </a:t>
            </a:r>
            <a:r>
              <a:rPr lang="en-US" sz="3600" i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en-US" sz="3600" i="1" dirty="0" smtClean="0">
                <a:latin typeface="Times New Roman" pitchFamily="18" charset="0"/>
                <a:ea typeface="+mj-ea"/>
                <a:cs typeface="Times New Roman" pitchFamily="18" charset="0"/>
              </a:rPr>
              <a:t>=1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 to some reasonable value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now for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subsequent </a:t>
            </a:r>
            <a:r>
              <a:rPr kumimoji="0" lang="en-US" sz="3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kumimoji="0" lang="en-US" sz="3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i+1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		generate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 a proposed successor d’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from a conditional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q(</a:t>
            </a:r>
            <a:r>
              <a:rPr lang="en-US" sz="36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d’|d</a:t>
            </a:r>
            <a:r>
              <a:rPr lang="en-US" sz="36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	</a:t>
            </a: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that returns a value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near </a:t>
            </a:r>
            <a:r>
              <a:rPr kumimoji="0" lang="en-US" sz="36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36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sz="3600" i="1" baseline="-25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	generate a number </a:t>
            </a:r>
            <a:r>
              <a:rPr kumimoji="0" lang="el-GR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α</a:t>
            </a: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from a uniform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			</a:t>
            </a:r>
            <a:r>
              <a:rPr lang="en-US" sz="36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. on the interval (0,1)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		accept d’ as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if</a:t>
            </a:r>
          </a:p>
          <a:p>
            <a:pPr lvl="0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	else set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6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36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repeat</a:t>
            </a: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57400" y="457200"/>
            <a:ext cx="51054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</a:t>
            </a:r>
            <a:r>
              <a:rPr lang="en-US" sz="3600" dirty="0" smtClean="0">
                <a:latin typeface="Times New Roman" pitchFamily="18" charset="0"/>
                <a:ea typeface="+mj-ea"/>
                <a:cs typeface="Times New Roman" pitchFamily="18" charset="0"/>
              </a:rPr>
              <a:t>commonly used choice for the  </a:t>
            </a:r>
            <a:r>
              <a:rPr kumimoji="0" lang="en-US" sz="3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conditional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6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p.d.f</a:t>
            </a:r>
            <a:r>
              <a:rPr kumimoji="0" lang="en-US" sz="3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is</a:t>
            </a:r>
            <a:endParaRPr kumimoji="0" lang="en-US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4191000"/>
            <a:ext cx="8382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here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is chosen to represent the sixe of the neighborhood, the typical distance of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i+1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from </a:t>
            </a:r>
            <a:r>
              <a:rPr lang="en-US" sz="28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8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kumimoji="0" lang="en-US" sz="28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exponential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p.d.f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276600"/>
            <a:ext cx="6324600" cy="838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p(d)=</a:t>
            </a:r>
            <a:r>
              <a:rPr lang="en-US" sz="4800" i="1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4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 exp(-|d|/c)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49438"/>
          <a:stretch>
            <a:fillRect/>
          </a:stretch>
        </p:blipFill>
        <p:spPr bwMode="auto">
          <a:xfrm>
            <a:off x="2286000" y="1752600"/>
            <a:ext cx="4869120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90600" y="6858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Histogram of 5000 realizations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838200" y="1557634"/>
            <a:ext cx="7391386" cy="5071766"/>
            <a:chOff x="1952625" y="1219200"/>
            <a:chExt cx="3695693" cy="25358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2514600" y="1593376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38400" y="2524125"/>
              <a:ext cx="785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52625" y="2403144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8015" y="1219200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3414715" y="1562100"/>
              <a:ext cx="76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&lt;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1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&gt;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d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&gt;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838200" y="1557634"/>
            <a:ext cx="7391386" cy="5071766"/>
            <a:chOff x="1952625" y="1219200"/>
            <a:chExt cx="3695693" cy="25358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2514600" y="1593376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2971800" y="2362200"/>
              <a:ext cx="152400" cy="30480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90800" y="2362200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2400" i="1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2400" i="1" baseline="-25000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2400" i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352800"/>
              <a:ext cx="55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12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12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12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0" name="Left Brace 29"/>
            <p:cNvSpPr/>
            <p:nvPr/>
          </p:nvSpPr>
          <p:spPr>
            <a:xfrm rot="16200000">
              <a:off x="3393285" y="3074188"/>
              <a:ext cx="152400" cy="100023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7548" y="316229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2400" i="1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2400" i="1" baseline="-25000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2</a:t>
              </a:r>
              <a:endParaRPr lang="en-US" sz="2400" i="1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38400" y="2524125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52625" y="2403144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8015" y="1219200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3414715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variances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1</a:t>
            </a:r>
            <a:r>
              <a:rPr lang="en-US" i="1" baseline="30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and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Cambria Math"/>
                <a:ea typeface="Cambria Math"/>
                <a:cs typeface="Times New Roman" pitchFamily="18" charset="0"/>
              </a:rPr>
              <a:t>2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 noChangeAspect="1"/>
          </p:cNvGrpSpPr>
          <p:nvPr/>
        </p:nvGrpSpPr>
        <p:grpSpPr>
          <a:xfrm>
            <a:off x="838200" y="1557634"/>
            <a:ext cx="7391386" cy="5071766"/>
            <a:chOff x="1952625" y="1219200"/>
            <a:chExt cx="3695693" cy="253588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6726" t="26371" r="39349" b="26371"/>
            <a:stretch>
              <a:fillRect/>
            </a:stretch>
          </p:blipFill>
          <p:spPr bwMode="auto">
            <a:xfrm>
              <a:off x="2514600" y="1593376"/>
              <a:ext cx="1866900" cy="1823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80085" t="10734" r="12994" b="13179"/>
            <a:stretch>
              <a:fillRect/>
            </a:stretch>
          </p:blipFill>
          <p:spPr bwMode="auto">
            <a:xfrm>
              <a:off x="4806950" y="1524000"/>
              <a:ext cx="288925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514600" y="1600200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1524000" y="2590800"/>
              <a:ext cx="1981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33625" y="352425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2146" y="1438275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09968" y="130222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0" y="1295400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2478881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324350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1600200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09800" y="1482247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438400" y="3407571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33600" y="3262314"/>
              <a:ext cx="381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95874" y="3269922"/>
              <a:ext cx="54292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0.00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95866" y="148034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0.25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1347785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2971800" y="2362200"/>
              <a:ext cx="152400" cy="304800"/>
            </a:xfrm>
            <a:prstGeom prst="leftBrac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90800" y="2362200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24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24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24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352800"/>
              <a:ext cx="55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12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12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1</a:t>
              </a:r>
              <a:endParaRPr lang="en-US" sz="12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0" name="Left Brace 29"/>
            <p:cNvSpPr/>
            <p:nvPr/>
          </p:nvSpPr>
          <p:spPr>
            <a:xfrm rot="16200000">
              <a:off x="3393285" y="3074188"/>
              <a:ext cx="152400" cy="100023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7548" y="3162296"/>
              <a:ext cx="55245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l-GR" sz="2400" i="1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σ</a:t>
              </a:r>
              <a:r>
                <a:rPr lang="en-US" sz="2400" i="1" baseline="-25000" dirty="0" smtClean="0">
                  <a:solidFill>
                    <a:schemeClr val="bg1"/>
                  </a:solidFill>
                  <a:latin typeface="Cambria Math"/>
                  <a:ea typeface="Cambria Math"/>
                  <a:cs typeface="Times New Roman" pitchFamily="18" charset="0"/>
                </a:rPr>
                <a:t>2</a:t>
              </a:r>
              <a:endParaRPr lang="en-US" sz="2400" i="1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2767014" y="2185985"/>
              <a:ext cx="1300161" cy="280989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152777" y="1800223"/>
              <a:ext cx="247648" cy="3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28965" y="1857384"/>
              <a:ext cx="3048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endParaRPr lang="en-US" sz="24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438400" y="2524125"/>
              <a:ext cx="7858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52625" y="2403144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1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48015" y="1219200"/>
              <a:ext cx="76200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&lt;d</a:t>
              </a:r>
              <a:r>
                <a:rPr lang="en-US" sz="2400" i="1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2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&gt;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3414715" y="1562100"/>
              <a:ext cx="76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covariance – degree of correlation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3383</Words>
  <Application>Microsoft Office PowerPoint</Application>
  <PresentationFormat>On-screen Show (4:3)</PresentationFormat>
  <Paragraphs>411</Paragraphs>
  <Slides>65</Slides>
  <Notes>59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Lecture 3   Probability and Measurement Error, Part 2</vt:lpstr>
      <vt:lpstr>Syllabus</vt:lpstr>
      <vt:lpstr>Purpose of the Lecture</vt:lpstr>
      <vt:lpstr>Part 1  review of the last lecture</vt:lpstr>
      <vt:lpstr>Joint probability density functions</vt:lpstr>
      <vt:lpstr>Joint p.d.f. or two data, p(d1,d2)</vt:lpstr>
      <vt:lpstr>means &lt;d1&gt; and &lt;d2&gt; </vt:lpstr>
      <vt:lpstr>variances σ12 and σ22</vt:lpstr>
      <vt:lpstr>covariance – degree of correlation</vt:lpstr>
      <vt:lpstr>summarizing a joint p.d.f. mean is a vector covariance is a symmetric matrix</vt:lpstr>
      <vt:lpstr>error in measurement implies uncertainty in inferences</vt:lpstr>
      <vt:lpstr>functions of random variables</vt:lpstr>
      <vt:lpstr>given p(d) and m(d) then</vt:lpstr>
      <vt:lpstr>multivariate Gaussian example</vt:lpstr>
      <vt:lpstr>given</vt:lpstr>
      <vt:lpstr>answer</vt:lpstr>
      <vt:lpstr>answer</vt:lpstr>
      <vt:lpstr>rule for error propagation</vt:lpstr>
      <vt:lpstr>rule for error propagation</vt:lpstr>
      <vt:lpstr>example  given given N uncorrelated Gaussian data with uniform variance σd2</vt:lpstr>
      <vt:lpstr>Slide 21</vt:lpstr>
      <vt:lpstr>so  error of sample mean decreases with number of data</vt:lpstr>
      <vt:lpstr>Part 2  conditional p.d.f.’s and Bayes theorem</vt:lpstr>
      <vt:lpstr>joint p.d.f. p(d1,d2) probability that d1  is near a given value and  probability that d2  is near a given value   conditional p.d.f. p(d1|d2)  probability that d1  is near a given value given that we know that  d2  is near a given value</vt:lpstr>
      <vt:lpstr>Joint p.d.f. </vt:lpstr>
      <vt:lpstr>Joint p.d.f. </vt:lpstr>
      <vt:lpstr>Joint p.d.f. </vt:lpstr>
      <vt:lpstr>so, to convert a joint p.d.f. p(d1,d2) to a  conditional p.d.f.’s p(d1|d2)  evaluate the joint p.d.f. at d2 and normalize the result to unit area </vt:lpstr>
      <vt:lpstr>Slide 29</vt:lpstr>
      <vt:lpstr>Slide 30</vt:lpstr>
      <vt:lpstr>Slide 31</vt:lpstr>
      <vt:lpstr>similarly conditional p.d.f. p(d2|d1)  probability that d2 is near a given value given that we know that  d1  is near a given value</vt:lpstr>
      <vt:lpstr>putting both together</vt:lpstr>
      <vt:lpstr>rearranging to achieve a result called Bayes theorem</vt:lpstr>
      <vt:lpstr>rearranging to achieve a result called Bayes theorem</vt:lpstr>
      <vt:lpstr>Important</vt:lpstr>
      <vt:lpstr>Example using Sand</vt:lpstr>
      <vt:lpstr>Slide 38</vt:lpstr>
      <vt:lpstr>Slide 39</vt:lpstr>
      <vt:lpstr>conditional p.d.f.’s</vt:lpstr>
      <vt:lpstr>conditional p.d.f.’s</vt:lpstr>
      <vt:lpstr>conditional p.d.f.’s</vt:lpstr>
      <vt:lpstr>conditional p.d.f.’s</vt:lpstr>
      <vt:lpstr>If a grain is big the chance is about even that its light or heavy ?  What’s going on? </vt:lpstr>
      <vt:lpstr>Bayes theorem provides the answer</vt:lpstr>
      <vt:lpstr>Bayes theorem provides the answer</vt:lpstr>
      <vt:lpstr>Bayes theorem provides the answer</vt:lpstr>
      <vt:lpstr>Bayesian Inference use observations to update probabilities</vt:lpstr>
      <vt:lpstr>Part 2  Confidence Intervals</vt:lpstr>
      <vt:lpstr>suppose that we encounter in the literature the result</vt:lpstr>
      <vt:lpstr>joint p.d.f. p(m1,m2)</vt:lpstr>
      <vt:lpstr>Slide 52</vt:lpstr>
      <vt:lpstr>So what’s the probability that both m1 and m2 are within 2σ of their means?  That will depend upon the degree of correlation  For uncorrelated model parameters, it’s (0.95)2 = 0.90</vt:lpstr>
      <vt:lpstr>Slide 54</vt:lpstr>
      <vt:lpstr>Suppose that you read a paper which states values and confidence limits for 100 model parameters   What’s the probability that they all fall within their 2σ bounds?</vt:lpstr>
      <vt:lpstr>Part 4  computing realizations of random variables</vt:lpstr>
      <vt:lpstr>Why?  create noisy “synthetic” or “test” data  generate a suite of hypothetical models, all different from one another</vt:lpstr>
      <vt:lpstr>MatLab function random()</vt:lpstr>
      <vt:lpstr>But what do you do if MatLab doesn’t have the one you need?</vt:lpstr>
      <vt:lpstr>It requires that you:  1) evaluate the formula for p(d)  2) already have a way to generate realizations of Gaussian and Uniform p.d.f.’s</vt:lpstr>
      <vt:lpstr>goal: generate a length N vector d that contains realizations of p(d)</vt:lpstr>
      <vt:lpstr>Slide 62</vt:lpstr>
      <vt:lpstr>Slide 63</vt:lpstr>
      <vt:lpstr>example exponential p.d.f.</vt:lpstr>
      <vt:lpstr>Slide 65</vt:lpstr>
    </vt:vector>
  </TitlesOfParts>
  <Company>Columbia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Lupei Zhu</cp:lastModifiedBy>
  <cp:revision>241</cp:revision>
  <dcterms:created xsi:type="dcterms:W3CDTF">2012-09-09T03:20:04Z</dcterms:created>
  <dcterms:modified xsi:type="dcterms:W3CDTF">2012-09-09T03:50:46Z</dcterms:modified>
</cp:coreProperties>
</file>