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notesSlides/notesSlide2.xml" ContentType="application/vnd.openxmlformats-officedocument.presentationml.notesSlide+xml"/>
  <Override PartName="/ppt/notesSlides/notesSlide78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67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74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63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Default Extension="png" ContentType="image/png"/>
  <Override PartName="/ppt/notesSlides/notesSlide68.xml" ContentType="application/vnd.openxmlformats-officedocument.presentationml.notesSlide+xml"/>
  <Override PartName="/ppt/notesSlides/notesSlide79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emf" ContentType="image/x-emf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75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71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Default Extension="vml" ContentType="application/vnd.openxmlformats-officedocument.vmlDrawing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69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76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5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72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77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Default Extension="jpeg" ContentType="image/jpeg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73.xml" ContentType="application/vnd.openxmlformats-officedocument.presentationml.notesSlide+xml"/>
  <Override PartName="/ppt/slides/slide20.xml" ContentType="application/vnd.openxmlformats-officedocument.presentationml.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  <Default Extension="tiff" ContentType="image/tiff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1"/>
  </p:notesMasterIdLst>
  <p:sldIdLst>
    <p:sldId id="256" r:id="rId2"/>
    <p:sldId id="257" r:id="rId3"/>
    <p:sldId id="266" r:id="rId4"/>
    <p:sldId id="421" r:id="rId5"/>
    <p:sldId id="512" r:id="rId6"/>
    <p:sldId id="508" r:id="rId7"/>
    <p:sldId id="513" r:id="rId8"/>
    <p:sldId id="514" r:id="rId9"/>
    <p:sldId id="509" r:id="rId10"/>
    <p:sldId id="511" r:id="rId11"/>
    <p:sldId id="510" r:id="rId12"/>
    <p:sldId id="515" r:id="rId13"/>
    <p:sldId id="516" r:id="rId14"/>
    <p:sldId id="517" r:id="rId15"/>
    <p:sldId id="518" r:id="rId16"/>
    <p:sldId id="519" r:id="rId17"/>
    <p:sldId id="500" r:id="rId18"/>
    <p:sldId id="520" r:id="rId19"/>
    <p:sldId id="501" r:id="rId20"/>
    <p:sldId id="521" r:id="rId21"/>
    <p:sldId id="522" r:id="rId22"/>
    <p:sldId id="523" r:id="rId23"/>
    <p:sldId id="525" r:id="rId24"/>
    <p:sldId id="526" r:id="rId25"/>
    <p:sldId id="524" r:id="rId26"/>
    <p:sldId id="502" r:id="rId27"/>
    <p:sldId id="532" r:id="rId28"/>
    <p:sldId id="557" r:id="rId29"/>
    <p:sldId id="558" r:id="rId30"/>
    <p:sldId id="530" r:id="rId31"/>
    <p:sldId id="533" r:id="rId32"/>
    <p:sldId id="527" r:id="rId33"/>
    <p:sldId id="531" r:id="rId34"/>
    <p:sldId id="528" r:id="rId35"/>
    <p:sldId id="529" r:id="rId36"/>
    <p:sldId id="574" r:id="rId37"/>
    <p:sldId id="535" r:id="rId38"/>
    <p:sldId id="536" r:id="rId39"/>
    <p:sldId id="575" r:id="rId40"/>
    <p:sldId id="537" r:id="rId41"/>
    <p:sldId id="538" r:id="rId42"/>
    <p:sldId id="539" r:id="rId43"/>
    <p:sldId id="540" r:id="rId44"/>
    <p:sldId id="541" r:id="rId45"/>
    <p:sldId id="543" r:id="rId46"/>
    <p:sldId id="546" r:id="rId47"/>
    <p:sldId id="544" r:id="rId48"/>
    <p:sldId id="545" r:id="rId49"/>
    <p:sldId id="542" r:id="rId50"/>
    <p:sldId id="579" r:id="rId51"/>
    <p:sldId id="576" r:id="rId52"/>
    <p:sldId id="578" r:id="rId53"/>
    <p:sldId id="547" r:id="rId54"/>
    <p:sldId id="503" r:id="rId55"/>
    <p:sldId id="548" r:id="rId56"/>
    <p:sldId id="570" r:id="rId57"/>
    <p:sldId id="571" r:id="rId58"/>
    <p:sldId id="577" r:id="rId59"/>
    <p:sldId id="553" r:id="rId60"/>
    <p:sldId id="550" r:id="rId61"/>
    <p:sldId id="554" r:id="rId62"/>
    <p:sldId id="555" r:id="rId63"/>
    <p:sldId id="556" r:id="rId64"/>
    <p:sldId id="559" r:id="rId65"/>
    <p:sldId id="560" r:id="rId66"/>
    <p:sldId id="561" r:id="rId67"/>
    <p:sldId id="505" r:id="rId68"/>
    <p:sldId id="506" r:id="rId69"/>
    <p:sldId id="564" r:id="rId70"/>
    <p:sldId id="562" r:id="rId71"/>
    <p:sldId id="563" r:id="rId72"/>
    <p:sldId id="565" r:id="rId73"/>
    <p:sldId id="566" r:id="rId74"/>
    <p:sldId id="567" r:id="rId75"/>
    <p:sldId id="568" r:id="rId76"/>
    <p:sldId id="569" r:id="rId77"/>
    <p:sldId id="572" r:id="rId78"/>
    <p:sldId id="573" r:id="rId79"/>
    <p:sldId id="507" r:id="rId8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66FF33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269" autoAdjust="0"/>
  </p:normalViewPr>
  <p:slideViewPr>
    <p:cSldViewPr>
      <p:cViewPr varScale="1">
        <p:scale>
          <a:sx n="72" d="100"/>
          <a:sy n="72" d="100"/>
        </p:scale>
        <p:origin x="-79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presProps" Target="presProp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153586-B8EA-4C3A-8DAE-D42D42A93AB4}" type="datetimeFigureOut">
              <a:rPr lang="en-US" smtClean="0"/>
              <a:pPr/>
              <a:t>12/13/2011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9C30AA-43CA-42E7-B15D-4F2AC4A1EFA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Today’s lecture discusses several exemplary inverse problems.</a:t>
            </a:r>
          </a:p>
          <a:p>
            <a:r>
              <a:rPr lang="en-US" baseline="0" dirty="0" smtClean="0"/>
              <a:t>Key issues are</a:t>
            </a:r>
          </a:p>
          <a:p>
            <a:r>
              <a:rPr lang="en-US" baseline="0" dirty="0" smtClean="0"/>
              <a:t>    indentifying the underlying theory, that is the relationship between data and model parameters</a:t>
            </a:r>
          </a:p>
          <a:p>
            <a:r>
              <a:rPr lang="en-US" baseline="0" dirty="0" smtClean="0"/>
              <a:t>    determining a formula for the data kernel</a:t>
            </a:r>
          </a:p>
          <a:p>
            <a:r>
              <a:rPr lang="en-US" baseline="0" dirty="0" smtClean="0"/>
              <a:t>    and if possible analytic formula for the other matrices like G</a:t>
            </a:r>
            <a:r>
              <a:rPr lang="en-US" baseline="30000" dirty="0" smtClean="0"/>
              <a:t>T</a:t>
            </a:r>
            <a:r>
              <a:rPr lang="en-US" baseline="0" dirty="0" smtClean="0"/>
              <a:t>G that involve the data kernel</a:t>
            </a:r>
          </a:p>
          <a:p>
            <a:r>
              <a:rPr lang="en-US" baseline="0" dirty="0" smtClean="0"/>
              <a:t>    choosing a solution method</a:t>
            </a:r>
          </a:p>
          <a:p>
            <a:r>
              <a:rPr lang="en-US" baseline="0" dirty="0" smtClean="0"/>
              <a:t>    assessing the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divide each ray in segments</a:t>
            </a:r>
            <a:r>
              <a:rPr lang="en-US" baseline="0" dirty="0" smtClean="0"/>
              <a:t> of constant length Delta-s</a:t>
            </a:r>
          </a:p>
          <a:p>
            <a:r>
              <a:rPr lang="en-US" baseline="0" dirty="0" smtClean="0"/>
              <a:t>and now you step along the ray, from one segment to another.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calculate</a:t>
            </a:r>
            <a:r>
              <a:rPr lang="en-US" baseline="0" dirty="0" smtClean="0"/>
              <a:t> the coordinates of the middle of each ray (</a:t>
            </a:r>
            <a:r>
              <a:rPr lang="en-US" baseline="0" dirty="0" err="1" smtClean="0"/>
              <a:t>cricles</a:t>
            </a:r>
            <a:r>
              <a:rPr lang="en-US" baseline="0" dirty="0" smtClean="0"/>
              <a:t>)</a:t>
            </a:r>
          </a:p>
          <a:p>
            <a:r>
              <a:rPr lang="en-US" baseline="0" dirty="0" smtClean="0"/>
              <a:t>figure out which pixel this point is in</a:t>
            </a:r>
          </a:p>
          <a:p>
            <a:r>
              <a:rPr lang="en-US" baseline="0" dirty="0" smtClean="0"/>
              <a:t>and then add the length of the whole segment to the corresponding element of G.</a:t>
            </a:r>
          </a:p>
          <a:p>
            <a:r>
              <a:rPr lang="en-US" baseline="0" dirty="0" smtClean="0"/>
              <a:t>In other words, you make no </a:t>
            </a:r>
            <a:r>
              <a:rPr lang="en-US" baseline="0" dirty="0" err="1" smtClean="0"/>
              <a:t>attemp</a:t>
            </a:r>
            <a:r>
              <a:rPr lang="en-US" baseline="0" dirty="0" smtClean="0"/>
              <a:t> to figure out whether the segment is really entirely within a single pixel.</a:t>
            </a:r>
          </a:p>
          <a:p>
            <a:r>
              <a:rPr lang="en-US" baseline="0" dirty="0" smtClean="0"/>
              <a:t>You pretend its entirely within whatever pixel its center point is within.</a:t>
            </a:r>
          </a:p>
          <a:p>
            <a:r>
              <a:rPr lang="en-US" baseline="0" dirty="0" smtClean="0"/>
              <a:t>That’s just an approximation 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That’s just an approximation,</a:t>
            </a:r>
          </a:p>
          <a:p>
            <a:r>
              <a:rPr lang="en-US" dirty="0" smtClean="0"/>
              <a:t>but</a:t>
            </a:r>
            <a:r>
              <a:rPr lang="en-US" baseline="0" dirty="0" smtClean="0"/>
              <a:t> one that can be made indefinitely better by decreasing the size of the segments.</a:t>
            </a:r>
          </a:p>
          <a:p>
            <a:r>
              <a:rPr lang="en-US" baseline="0" dirty="0" smtClean="0"/>
              <a:t>Of course, the smaller the segment, the more segments and the longer it takes to build 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 is a very big matrix.  If the image is</a:t>
            </a:r>
            <a:r>
              <a:rPr lang="en-US" baseline="0" dirty="0" smtClean="0"/>
              <a:t> L by L and </a:t>
            </a:r>
            <a:r>
              <a:rPr lang="en-US" dirty="0" smtClean="0"/>
              <a:t>L=100, then</a:t>
            </a:r>
            <a:r>
              <a:rPr lang="en-US" baseline="0" dirty="0" smtClean="0"/>
              <a:t> there are m=10,000 pixels in the image.</a:t>
            </a:r>
          </a:p>
          <a:p>
            <a:r>
              <a:rPr lang="en-US" dirty="0" smtClean="0"/>
              <a:t>That</a:t>
            </a:r>
            <a:r>
              <a:rPr lang="en-US" baseline="0" dirty="0" smtClean="0"/>
              <a:t> means that you need N=10,000 rays to obtain a unique solution,</a:t>
            </a:r>
          </a:p>
          <a:p>
            <a:r>
              <a:rPr lang="en-US" baseline="0" dirty="0" smtClean="0"/>
              <a:t>so G is probably 10,000 by 10,000.  However, a single ray interacts with only a few – say L – pixels,</a:t>
            </a:r>
          </a:p>
          <a:p>
            <a:r>
              <a:rPr lang="en-US" baseline="0" dirty="0" smtClean="0"/>
              <a:t>and only a fraction 1/L (1% in this case) of the elements of G are nonzero.</a:t>
            </a:r>
          </a:p>
          <a:p>
            <a:r>
              <a:rPr lang="en-US" baseline="0" dirty="0" smtClean="0"/>
              <a:t>So G is very sparse.</a:t>
            </a:r>
          </a:p>
          <a:p>
            <a:r>
              <a:rPr lang="en-US" baseline="0" dirty="0" smtClean="0"/>
              <a:t>In seismology, experiments with lots of rays are expensive (meaning $)</a:t>
            </a:r>
          </a:p>
          <a:p>
            <a:r>
              <a:rPr lang="en-US" baseline="0" dirty="0" smtClean="0"/>
              <a:t>so that the underdetermined case where N&lt;M is more common than the</a:t>
            </a:r>
          </a:p>
          <a:p>
            <a:r>
              <a:rPr lang="en-US" baseline="0" dirty="0" err="1" smtClean="0"/>
              <a:t>overdetermined</a:t>
            </a:r>
            <a:r>
              <a:rPr lang="en-US" baseline="0" dirty="0" smtClean="0"/>
              <a:t> N&gt;M case.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Medical</a:t>
            </a:r>
            <a:r>
              <a:rPr lang="en-US" baseline="0" dirty="0" smtClean="0"/>
              <a:t> tomography uses a very well-controlled experimental geometry, so the ray coverage is near perfect.</a:t>
            </a:r>
          </a:p>
          <a:p>
            <a:r>
              <a:rPr lang="en-US" dirty="0" smtClean="0"/>
              <a:t>But in geophysics, the ray</a:t>
            </a:r>
            <a:r>
              <a:rPr lang="en-US" baseline="0" dirty="0" smtClean="0"/>
              <a:t> coverage is usually much poorer, especially when natural sources such as earthquakes</a:t>
            </a:r>
          </a:p>
          <a:p>
            <a:r>
              <a:rPr lang="en-US" baseline="0" dirty="0" smtClean="0"/>
              <a:t>   are used as sources.</a:t>
            </a:r>
          </a:p>
          <a:p>
            <a:r>
              <a:rPr lang="en-US" baseline="0" dirty="0" smtClean="0"/>
              <a:t>Misses pixels are common,</a:t>
            </a:r>
          </a:p>
          <a:p>
            <a:r>
              <a:rPr lang="en-US" baseline="0" dirty="0" smtClean="0"/>
              <a:t>as is poor ray coverage.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</a:t>
            </a:r>
            <a:r>
              <a:rPr lang="en-US" baseline="0" dirty="0" smtClean="0"/>
              <a:t> a pixel is missed, its value is of course undetermined.</a:t>
            </a:r>
          </a:p>
          <a:p>
            <a:r>
              <a:rPr lang="en-US" baseline="0" dirty="0" smtClean="0"/>
              <a:t>But equally common is the case where a group of pixels is sampled only by one ray,</a:t>
            </a:r>
          </a:p>
          <a:p>
            <a:r>
              <a:rPr lang="en-US" baseline="0" dirty="0" smtClean="0"/>
              <a:t>   in which case, only their average properties can be determined.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 a priori information is needed to achieve a solution.</a:t>
            </a:r>
          </a:p>
          <a:p>
            <a:r>
              <a:rPr lang="en-US" dirty="0" smtClean="0"/>
              <a:t>Smallness</a:t>
            </a:r>
            <a:r>
              <a:rPr lang="en-US" baseline="0" dirty="0" smtClean="0"/>
              <a:t> – that the solution is close to an a priori value</a:t>
            </a:r>
          </a:p>
          <a:p>
            <a:r>
              <a:rPr lang="en-US" baseline="0" dirty="0" smtClean="0"/>
              <a:t>and</a:t>
            </a:r>
          </a:p>
          <a:p>
            <a:r>
              <a:rPr lang="en-US" baseline="0" dirty="0" smtClean="0"/>
              <a:t>smoothness – that the solution has small second derivative</a:t>
            </a:r>
          </a:p>
          <a:p>
            <a:r>
              <a:rPr lang="en-US" baseline="0" dirty="0" smtClean="0"/>
              <a:t>are both reasonable types of a priori information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Either type</a:t>
            </a:r>
            <a:r>
              <a:rPr lang="en-US" baseline="0" dirty="0" smtClean="0"/>
              <a:t> of a priori information can be implemented with </a:t>
            </a:r>
            <a:r>
              <a:rPr lang="en-US" baseline="0" dirty="0" err="1" smtClean="0"/>
              <a:t>biconjucate</a:t>
            </a:r>
            <a:r>
              <a:rPr lang="en-US" baseline="0" dirty="0" smtClean="0"/>
              <a:t> gradients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Our example has excellent</a:t>
            </a:r>
            <a:r>
              <a:rPr lang="en-US" baseline="0" dirty="0" smtClean="0"/>
              <a:t> ray coverage, so we use simple damping to implement smallness.</a:t>
            </a:r>
          </a:p>
          <a:p>
            <a:r>
              <a:rPr lang="en-US" baseline="0" dirty="0" smtClean="0"/>
              <a:t>This just drives </a:t>
            </a:r>
            <a:r>
              <a:rPr lang="en-US" baseline="0" dirty="0" err="1" smtClean="0"/>
              <a:t>unsampled</a:t>
            </a:r>
            <a:r>
              <a:rPr lang="en-US" baseline="0" dirty="0" smtClean="0"/>
              <a:t> parts of the image to zero.</a:t>
            </a:r>
          </a:p>
          <a:p>
            <a:r>
              <a:rPr lang="en-US" baseline="0" dirty="0" smtClean="0"/>
              <a:t>In patched where only average properties are </a:t>
            </a:r>
            <a:r>
              <a:rPr lang="en-US" baseline="0" dirty="0" err="1" smtClean="0"/>
              <a:t>constained</a:t>
            </a:r>
            <a:r>
              <a:rPr lang="en-US" baseline="0" dirty="0" smtClean="0"/>
              <a:t>, it drives the image to the average.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Here’s the true 64x64</a:t>
            </a: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image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The ticks along</a:t>
            </a: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 the edges are the sources and receivers.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We plaster</a:t>
            </a: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 the image with rays by connecting every source to every receiver.</a:t>
            </a: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Fig. 12.6. Acoustic Tomography problem. (A) True image. (B) Ray paths (only a few percent of rays are shown, else the image would be black). (C) Travel time data, organized by the distance </a:t>
            </a:r>
            <a:r>
              <a:rPr lang="en-US" sz="1200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and angle </a:t>
            </a:r>
            <a:r>
              <a:rPr lang="el-GR" sz="1200" i="1" dirty="0" smtClean="0">
                <a:latin typeface="Cambria Math"/>
                <a:ea typeface="Cambria Math"/>
                <a:cs typeface="Times New Roman" pitchFamily="18" charset="0"/>
              </a:rPr>
              <a:t>θ</a:t>
            </a:r>
            <a:r>
              <a:rPr lang="en-US" sz="1200" dirty="0" smtClean="0">
                <a:latin typeface="Cambria Math"/>
                <a:ea typeface="Cambria Math"/>
                <a:cs typeface="Times New Roman" pitchFamily="18" charset="0"/>
              </a:rPr>
              <a:t> </a:t>
            </a:r>
            <a:r>
              <a:rPr lang="en-US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of the ray from the midpoint of the image. (D) Reconstructed image.  See text for further discussion. </a:t>
            </a:r>
            <a:r>
              <a:rPr lang="en-US" sz="1200" i="1" dirty="0" err="1" smtClean="0">
                <a:latin typeface="Times New Roman" pitchFamily="18" charset="0"/>
                <a:ea typeface="Cambria Math"/>
                <a:cs typeface="Times New Roman" pitchFamily="18" charset="0"/>
              </a:rPr>
              <a:t>MatLab</a:t>
            </a:r>
            <a:r>
              <a:rPr lang="en-US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 script gda12_04.</a:t>
            </a: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Here’s just</a:t>
            </a: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 a few percent of the total number of rays.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If we put them all in, the image would be completely black.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Note that both spatial and angular coverage is excellent.</a:t>
            </a: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Fig. 12.6. Acoustic Tomography problem. (A) True image. (B) Ray paths (only a few percent of rays are shown, else the image would be black). (C) Travel time data, organized by the distance </a:t>
            </a:r>
            <a:r>
              <a:rPr lang="en-US" sz="1200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and angle </a:t>
            </a:r>
            <a:r>
              <a:rPr lang="el-GR" sz="1200" i="1" dirty="0" smtClean="0">
                <a:latin typeface="Cambria Math"/>
                <a:ea typeface="Cambria Math"/>
                <a:cs typeface="Times New Roman" pitchFamily="18" charset="0"/>
              </a:rPr>
              <a:t>θ</a:t>
            </a:r>
            <a:r>
              <a:rPr lang="en-US" sz="1200" dirty="0" smtClean="0">
                <a:latin typeface="Cambria Math"/>
                <a:ea typeface="Cambria Math"/>
                <a:cs typeface="Times New Roman" pitchFamily="18" charset="0"/>
              </a:rPr>
              <a:t> </a:t>
            </a:r>
            <a:r>
              <a:rPr lang="en-US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of the ray from the midpoint of the image. (D) Reconstructed image.  See text for further discussion. </a:t>
            </a:r>
            <a:r>
              <a:rPr lang="en-US" sz="1200" i="1" dirty="0" err="1" smtClean="0">
                <a:latin typeface="Times New Roman" pitchFamily="18" charset="0"/>
                <a:ea typeface="Cambria Math"/>
                <a:cs typeface="Times New Roman" pitchFamily="18" charset="0"/>
              </a:rPr>
              <a:t>MatLab</a:t>
            </a:r>
            <a:r>
              <a:rPr lang="en-US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 script gda12_04.</a:t>
            </a: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The data can be</a:t>
            </a: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aseline="0" dirty="0" err="1" smtClean="0">
                <a:latin typeface="Times New Roman" pitchFamily="18" charset="0"/>
                <a:cs typeface="Times New Roman" pitchFamily="18" charset="0"/>
              </a:rPr>
              <a:t>sumamrized</a:t>
            </a: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 by a radon-style plot,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where the data for one ray is a dot on the diagram,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with a position determined by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the ray’s closest distance from the center of the original image – that the variable r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and by its angle – that’s the variable theta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The data fill up most of the (r, theta) plane,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except that there are minor gaps in data </a:t>
            </a:r>
            <a:r>
              <a:rPr lang="en-US" sz="1200" baseline="0" dirty="0" err="1" smtClean="0">
                <a:latin typeface="Times New Roman" pitchFamily="18" charset="0"/>
                <a:cs typeface="Times New Roman" pitchFamily="18" charset="0"/>
              </a:rPr>
              <a:t>covereage</a:t>
            </a:r>
            <a:endParaRPr lang="en-US" sz="1200" baseline="0" dirty="0" smtClean="0">
              <a:latin typeface="Times New Roman" pitchFamily="18" charset="0"/>
              <a:cs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   due to the source/receiver spacing being larger than the size of the pixels.</a:t>
            </a: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Fig. 12.6. Acoustic Tomography problem. (A) True image. (B) Ray paths (only a few percent of rays are shown, else the image would be black). (C) Travel time data, organized by the distance </a:t>
            </a:r>
            <a:r>
              <a:rPr lang="en-US" sz="1200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and angle </a:t>
            </a:r>
            <a:r>
              <a:rPr lang="el-GR" sz="1200" i="1" dirty="0" smtClean="0">
                <a:latin typeface="Cambria Math"/>
                <a:ea typeface="Cambria Math"/>
                <a:cs typeface="Times New Roman" pitchFamily="18" charset="0"/>
              </a:rPr>
              <a:t>θ</a:t>
            </a:r>
            <a:r>
              <a:rPr lang="en-US" sz="1200" dirty="0" smtClean="0">
                <a:latin typeface="Cambria Math"/>
                <a:ea typeface="Cambria Math"/>
                <a:cs typeface="Times New Roman" pitchFamily="18" charset="0"/>
              </a:rPr>
              <a:t> </a:t>
            </a:r>
            <a:r>
              <a:rPr lang="en-US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of the ray from the midpoint of the image. (D) Reconstructed image.  See text for further discussion. </a:t>
            </a:r>
            <a:r>
              <a:rPr lang="en-US" sz="1200" i="1" dirty="0" err="1" smtClean="0">
                <a:latin typeface="Times New Roman" pitchFamily="18" charset="0"/>
                <a:ea typeface="Cambria Math"/>
                <a:cs typeface="Times New Roman" pitchFamily="18" charset="0"/>
              </a:rPr>
              <a:t>MatLab</a:t>
            </a:r>
            <a:r>
              <a:rPr lang="en-US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 script gda12_04.</a:t>
            </a: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The estimated</a:t>
            </a: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 solution (left) matches the true solution well.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Fig. 12.6. Acoustic Tomography problem. (A) True image. (B) Ray paths (only a few percent of rays are shown, else the image would be black). (C) Travel time data, organized by the distance </a:t>
            </a:r>
            <a:r>
              <a:rPr lang="en-US" sz="1200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and angle </a:t>
            </a:r>
            <a:r>
              <a:rPr lang="el-GR" sz="1200" i="1" dirty="0" smtClean="0">
                <a:latin typeface="Cambria Math"/>
                <a:ea typeface="Cambria Math"/>
                <a:cs typeface="Times New Roman" pitchFamily="18" charset="0"/>
              </a:rPr>
              <a:t>θ</a:t>
            </a:r>
            <a:r>
              <a:rPr lang="en-US" sz="1200" dirty="0" smtClean="0">
                <a:latin typeface="Cambria Math"/>
                <a:ea typeface="Cambria Math"/>
                <a:cs typeface="Times New Roman" pitchFamily="18" charset="0"/>
              </a:rPr>
              <a:t> </a:t>
            </a:r>
            <a:r>
              <a:rPr lang="en-US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of the ray from the midpoint of the image. (D) Reconstructed image.  See text for further discussion. </a:t>
            </a:r>
            <a:r>
              <a:rPr lang="en-US" sz="1200" i="1" dirty="0" err="1" smtClean="0">
                <a:latin typeface="Times New Roman" pitchFamily="18" charset="0"/>
                <a:ea typeface="Cambria Math"/>
                <a:cs typeface="Times New Roman" pitchFamily="18" charset="0"/>
              </a:rPr>
              <a:t>MatLab</a:t>
            </a:r>
            <a:r>
              <a:rPr lang="en-US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 script gda12_04.</a:t>
            </a: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Except that there are a</a:t>
            </a: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 few streaks due to the minor data gaps.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These streaks disappear if the number of sources and receivers are doubled.</a:t>
            </a: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Fig. 12.6. Acoustic Tomography problem. (A) True image. (B) Ray paths (only a few percent of rays are shown, else the image would be black). (C) Travel time data, organized by the distance </a:t>
            </a:r>
            <a:r>
              <a:rPr lang="en-US" sz="1200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and angle </a:t>
            </a:r>
            <a:r>
              <a:rPr lang="el-GR" sz="1200" i="1" dirty="0" smtClean="0">
                <a:latin typeface="Cambria Math"/>
                <a:ea typeface="Cambria Math"/>
                <a:cs typeface="Times New Roman" pitchFamily="18" charset="0"/>
              </a:rPr>
              <a:t>θ</a:t>
            </a:r>
            <a:r>
              <a:rPr lang="en-US" sz="1200" dirty="0" smtClean="0">
                <a:latin typeface="Cambria Math"/>
                <a:ea typeface="Cambria Math"/>
                <a:cs typeface="Times New Roman" pitchFamily="18" charset="0"/>
              </a:rPr>
              <a:t> </a:t>
            </a:r>
            <a:r>
              <a:rPr lang="en-US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of the ray from the midpoint of the image. (D) Reconstructed image.  See text for further discussion. </a:t>
            </a:r>
            <a:r>
              <a:rPr lang="en-US" sz="1200" i="1" dirty="0" err="1" smtClean="0">
                <a:latin typeface="Times New Roman" pitchFamily="18" charset="0"/>
                <a:ea typeface="Cambria Math"/>
                <a:cs typeface="Times New Roman" pitchFamily="18" charset="0"/>
              </a:rPr>
              <a:t>MatLab</a:t>
            </a:r>
            <a:r>
              <a:rPr lang="en-US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 script gda12_04.</a:t>
            </a: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However,</a:t>
            </a:r>
            <a:r>
              <a:rPr lang="en-US" baseline="0" dirty="0" smtClean="0"/>
              <a:t> the situation is not so rosy</a:t>
            </a:r>
          </a:p>
          <a:p>
            <a:r>
              <a:rPr lang="en-US" baseline="0" dirty="0" smtClean="0"/>
              <a:t>when the ray coverage is poorer.</a:t>
            </a:r>
          </a:p>
          <a:p>
            <a:r>
              <a:rPr lang="en-US" baseline="0" dirty="0" smtClean="0"/>
              <a:t>If we delete all rays from sources/receivers on the bottom edge of the image,</a:t>
            </a:r>
          </a:p>
          <a:p>
            <a:r>
              <a:rPr lang="en-US" baseline="0" dirty="0" smtClean="0"/>
              <a:t>we get a poorer reconstruction.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Here’s</a:t>
            </a: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 the case we just looked out, which has full ray coverage.</a:t>
            </a: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Fig. 12.6. Acoustic Tomography problem. (A) True image. (B) Ray paths (only a few percent of rays are shown, else the image would be black). (C) Travel time data, organized by the distance </a:t>
            </a:r>
            <a:r>
              <a:rPr lang="en-US" sz="1200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and angle </a:t>
            </a:r>
            <a:r>
              <a:rPr lang="el-GR" sz="1200" i="1" dirty="0" smtClean="0">
                <a:latin typeface="Cambria Math"/>
                <a:ea typeface="Cambria Math"/>
                <a:cs typeface="Times New Roman" pitchFamily="18" charset="0"/>
              </a:rPr>
              <a:t>θ</a:t>
            </a:r>
            <a:r>
              <a:rPr lang="en-US" sz="1200" dirty="0" smtClean="0">
                <a:latin typeface="Cambria Math"/>
                <a:ea typeface="Cambria Math"/>
                <a:cs typeface="Times New Roman" pitchFamily="18" charset="0"/>
              </a:rPr>
              <a:t> </a:t>
            </a:r>
            <a:r>
              <a:rPr lang="en-US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of the ray from the midpoint of the image. (D) Reconstructed image.  See text for further discussion. </a:t>
            </a:r>
            <a:r>
              <a:rPr lang="en-US" sz="1200" i="1" dirty="0" err="1" smtClean="0">
                <a:latin typeface="Times New Roman" pitchFamily="18" charset="0"/>
                <a:ea typeface="Cambria Math"/>
                <a:cs typeface="Times New Roman" pitchFamily="18" charset="0"/>
              </a:rPr>
              <a:t>MatLab</a:t>
            </a:r>
            <a:r>
              <a:rPr lang="en-US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 script gda12_04.</a:t>
            </a: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Here’s the case with the bottom</a:t>
            </a: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 sources/receivers deleted.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The upper left is the true image.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Note that the ray diagram (upper right) is deficient in sub-vertical rays.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This corresponds to missing swaths near plus/minus 90 degrees in the radon-style plot (lower left).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The estimated image (lower right) is missing a lot of detail.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Features have been smoothed out horizontally,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because there are not enough sub-vertical rays to define their edges.</a:t>
            </a: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Fig. 12.7. Acoustic Tomography problem with deficient distribution of rays. (A) True image. (B) Ray paths (only a few percent of rays are shown, else the image would be black). (C) Travel time data, organized by the distance </a:t>
            </a:r>
            <a:r>
              <a:rPr lang="en-US" sz="1200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and angle </a:t>
            </a:r>
            <a:r>
              <a:rPr lang="el-GR" sz="1200" i="1" dirty="0" smtClean="0">
                <a:latin typeface="Cambria Math"/>
                <a:ea typeface="Cambria Math"/>
                <a:cs typeface="Times New Roman" pitchFamily="18" charset="0"/>
              </a:rPr>
              <a:t>θ</a:t>
            </a:r>
            <a:r>
              <a:rPr lang="en-US" sz="1200" dirty="0" smtClean="0">
                <a:latin typeface="Cambria Math"/>
                <a:ea typeface="Cambria Math"/>
                <a:cs typeface="Times New Roman" pitchFamily="18" charset="0"/>
              </a:rPr>
              <a:t> </a:t>
            </a:r>
            <a:r>
              <a:rPr lang="en-US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of the ray from the midpoint of the image. (D) Reconstructed image.  See text for further discussion. </a:t>
            </a:r>
            <a:r>
              <a:rPr lang="en-US" sz="1200" i="1" dirty="0" err="1" smtClean="0">
                <a:latin typeface="Times New Roman" pitchFamily="18" charset="0"/>
                <a:ea typeface="Cambria Math"/>
                <a:cs typeface="Times New Roman" pitchFamily="18" charset="0"/>
              </a:rPr>
              <a:t>MatLab</a:t>
            </a:r>
            <a:r>
              <a:rPr lang="en-US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 script gda12_05.</a:t>
            </a: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Heat</a:t>
            </a:r>
            <a:r>
              <a:rPr lang="en-US" baseline="0" dirty="0" smtClean="0"/>
              <a:t> transport is a diffusive process.</a:t>
            </a:r>
          </a:p>
          <a:p>
            <a:r>
              <a:rPr lang="en-US" baseline="0" dirty="0" smtClean="0"/>
              <a:t>An initial pattern of temperature variation is slowly “washed away”</a:t>
            </a:r>
          </a:p>
          <a:p>
            <a:r>
              <a:rPr lang="en-US" baseline="0" dirty="0" smtClean="0"/>
              <a:t>as the heat spreads out.</a:t>
            </a:r>
          </a:p>
          <a:p>
            <a:r>
              <a:rPr lang="en-US" baseline="0" dirty="0" smtClean="0"/>
              <a:t>We deal with the question of how well an initial pattern can be determined,</a:t>
            </a:r>
          </a:p>
          <a:p>
            <a:r>
              <a:rPr lang="en-US" baseline="0" dirty="0" smtClean="0"/>
              <a:t>given measurements at some later time.</a:t>
            </a:r>
          </a:p>
          <a:p>
            <a:r>
              <a:rPr lang="en-US" baseline="0" dirty="0" smtClean="0"/>
              <a:t>In a way, this problem is conceptually similar to the </a:t>
            </a:r>
            <a:r>
              <a:rPr lang="en-US" baseline="0" dirty="0" err="1" smtClean="0"/>
              <a:t>deblurring</a:t>
            </a:r>
            <a:r>
              <a:rPr lang="en-US" baseline="0" dirty="0" smtClean="0"/>
              <a:t> one that we consider last lecture,</a:t>
            </a:r>
          </a:p>
          <a:p>
            <a:r>
              <a:rPr lang="en-US" baseline="0" dirty="0" smtClean="0"/>
              <a:t>except that the form of the blurring is more complicated.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</a:t>
            </a:r>
            <a:r>
              <a:rPr lang="en-US" baseline="0" dirty="0" smtClean="0"/>
              <a:t> musical instrument like a bell vibrates at only certain distinct frequencies.</a:t>
            </a:r>
          </a:p>
          <a:p>
            <a:r>
              <a:rPr lang="en-US" baseline="0" dirty="0" smtClean="0"/>
              <a:t>The same is true of a planet like the earth.</a:t>
            </a:r>
          </a:p>
          <a:p>
            <a:r>
              <a:rPr lang="en-US" baseline="0" dirty="0" smtClean="0"/>
              <a:t>A big earthquake causes it to ring like a bell.</a:t>
            </a:r>
          </a:p>
          <a:p>
            <a:r>
              <a:rPr lang="en-US" baseline="0" dirty="0" smtClean="0"/>
              <a:t>The issue is how to use measurements of the frequencies of vibration</a:t>
            </a:r>
          </a:p>
          <a:p>
            <a:r>
              <a:rPr lang="en-US" baseline="0" dirty="0" smtClean="0"/>
              <a:t>to derive structural information about the earth.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</a:t>
            </a:r>
            <a:r>
              <a:rPr lang="en-US" baseline="0" dirty="0" smtClean="0"/>
              <a:t> quantity that we want to understand is the</a:t>
            </a:r>
          </a:p>
          <a:p>
            <a:r>
              <a:rPr lang="en-US" baseline="0" dirty="0" err="1" smtClean="0"/>
              <a:t>Frechet</a:t>
            </a:r>
            <a:r>
              <a:rPr lang="en-US" baseline="0" dirty="0" smtClean="0"/>
              <a:t> derivative of frequency with respect to structure</a:t>
            </a:r>
          </a:p>
          <a:p>
            <a:r>
              <a:rPr lang="en-US" baseline="0" dirty="0" smtClean="0"/>
              <a:t>that is</a:t>
            </a:r>
          </a:p>
          <a:p>
            <a:r>
              <a:rPr lang="en-US" baseline="0" dirty="0" smtClean="0"/>
              <a:t>how the frequency of vibration of an object is perturbed</a:t>
            </a:r>
          </a:p>
          <a:p>
            <a:r>
              <a:rPr lang="en-US" baseline="0" dirty="0" smtClean="0"/>
              <a:t>when you change its structure, such as the density of seismic velocity at a particular point</a:t>
            </a:r>
          </a:p>
          <a:p>
            <a:r>
              <a:rPr lang="en-US" baseline="0" dirty="0" smtClean="0"/>
              <a:t>The </a:t>
            </a:r>
            <a:r>
              <a:rPr lang="en-US" baseline="0" dirty="0" err="1" smtClean="0"/>
              <a:t>Frechet</a:t>
            </a:r>
            <a:r>
              <a:rPr lang="en-US" baseline="0" dirty="0" smtClean="0"/>
              <a:t> derivative is usually computed using perturbation theory</a:t>
            </a:r>
          </a:p>
          <a:p>
            <a:r>
              <a:rPr lang="en-US" baseline="0" dirty="0" smtClean="0"/>
              <a:t>so we do a quick synopsis of that method here 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three</a:t>
            </a:r>
            <a:r>
              <a:rPr lang="en-US" baseline="0" dirty="0" smtClean="0"/>
              <a:t> exemplary problems are tomography, </a:t>
            </a:r>
            <a:r>
              <a:rPr lang="en-US" baseline="0" dirty="0" err="1" smtClean="0"/>
              <a:t>vibrational</a:t>
            </a:r>
            <a:r>
              <a:rPr lang="en-US" baseline="0" dirty="0" smtClean="0"/>
              <a:t> problems and determining mean directions.</a:t>
            </a:r>
          </a:p>
          <a:p>
            <a:r>
              <a:rPr lang="en-US" baseline="0" dirty="0" smtClean="0"/>
              <a:t>We’ll explain each when the time comes.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Pertubation</a:t>
            </a:r>
            <a:r>
              <a:rPr lang="en-US" dirty="0" smtClean="0"/>
              <a:t> theory</a:t>
            </a:r>
          </a:p>
          <a:p>
            <a:r>
              <a:rPr lang="en-US" dirty="0" smtClean="0"/>
              <a:t>is</a:t>
            </a:r>
            <a:r>
              <a:rPr lang="en-US" baseline="0" dirty="0" smtClean="0"/>
              <a:t> useful when you can consider a complicated problem</a:t>
            </a:r>
          </a:p>
          <a:p>
            <a:r>
              <a:rPr lang="en-US" baseline="0" dirty="0" smtClean="0"/>
              <a:t>to be a small modification of a simple problem</a:t>
            </a:r>
          </a:p>
          <a:p>
            <a:r>
              <a:rPr lang="en-US" baseline="0" dirty="0" smtClean="0"/>
              <a:t>the complicated problems is a “perturbed” version of the simple problem</a:t>
            </a:r>
          </a:p>
          <a:p>
            <a:r>
              <a:rPr lang="en-US" baseline="0" dirty="0" smtClean="0"/>
              <a:t>and when you the solution of the simple problem.</a:t>
            </a:r>
          </a:p>
          <a:p>
            <a:r>
              <a:rPr lang="en-US" baseline="0" dirty="0" smtClean="0"/>
              <a:t>It allows you to use your knowledge of the solution of the simple problem</a:t>
            </a:r>
          </a:p>
          <a:p>
            <a:r>
              <a:rPr lang="en-US" baseline="0" dirty="0" smtClean="0"/>
              <a:t>   to construct an approximate solution to the complicated problem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Here’s an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Suppose that we want to solve a</a:t>
            </a:r>
            <a:r>
              <a:rPr lang="en-US" baseline="0" dirty="0" smtClean="0"/>
              <a:t> quadratic equation</a:t>
            </a:r>
          </a:p>
          <a:p>
            <a:r>
              <a:rPr lang="en-US" baseline="0" dirty="0" smtClean="0"/>
              <a:t>where the middle term is small.</a:t>
            </a:r>
          </a:p>
          <a:p>
            <a:r>
              <a:rPr lang="en-US" baseline="0" dirty="0" smtClean="0"/>
              <a:t>We indicate that its small by putting an epsilon in the middle term</a:t>
            </a:r>
          </a:p>
          <a:p>
            <a:r>
              <a:rPr lang="en-US" baseline="0" dirty="0" smtClean="0"/>
              <a:t>epsilon stands for a small number</a:t>
            </a:r>
          </a:p>
          <a:p>
            <a:r>
              <a:rPr lang="en-US" baseline="0" dirty="0" smtClean="0"/>
              <a:t>If the middle term were zero, then the solution would be very easy to derive</a:t>
            </a:r>
          </a:p>
          <a:p>
            <a:r>
              <a:rPr lang="en-US" baseline="0" dirty="0" smtClean="0"/>
              <a:t>x = plus/minus c.</a:t>
            </a:r>
          </a:p>
          <a:p>
            <a:r>
              <a:rPr lang="en-US" baseline="0" dirty="0" smtClean="0"/>
              <a:t>No suppose that we write the solution as a power series in epsilon,</a:t>
            </a:r>
          </a:p>
          <a:p>
            <a:r>
              <a:rPr lang="en-US" baseline="0" dirty="0" smtClean="0"/>
              <a:t>with unknown coefficients x0, d1. x2 and so forth</a:t>
            </a:r>
          </a:p>
          <a:p>
            <a:r>
              <a:rPr lang="en-US" baseline="0" dirty="0" smtClean="0"/>
              <a:t>we already know x0, since 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we already know x0, since it is the solution to the simple problem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 case where epsilon is zero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now plus the power</a:t>
            </a:r>
            <a:r>
              <a:rPr lang="en-US" baseline="0" dirty="0" smtClean="0"/>
              <a:t> series into the original equation</a:t>
            </a:r>
          </a:p>
          <a:p>
            <a:r>
              <a:rPr lang="en-US" baseline="0" dirty="0" smtClean="0"/>
              <a:t>an multiply out</a:t>
            </a:r>
          </a:p>
          <a:p>
            <a:r>
              <a:rPr lang="en-US" baseline="0" dirty="0" smtClean="0"/>
              <a:t>grouping terms of equal powers of epsilon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key argument is</a:t>
            </a:r>
            <a:r>
              <a:rPr lang="en-US" baseline="0" dirty="0" smtClean="0"/>
              <a:t> that</a:t>
            </a:r>
          </a:p>
          <a:p>
            <a:r>
              <a:rPr lang="en-US" baseline="0" dirty="0" smtClean="0"/>
              <a:t>the equation needs to be satisfied for any value of epsilon</a:t>
            </a:r>
          </a:p>
          <a:p>
            <a:r>
              <a:rPr lang="en-US" baseline="0" dirty="0" smtClean="0"/>
              <a:t>so since epsilon is arbitrary</a:t>
            </a:r>
          </a:p>
          <a:p>
            <a:r>
              <a:rPr lang="en-US" baseline="0" dirty="0" smtClean="0"/>
              <a:t>the coefficients for each powers of epsilon must be individually zero.</a:t>
            </a:r>
          </a:p>
          <a:p>
            <a:r>
              <a:rPr lang="en-US" baseline="0" dirty="0" smtClean="0"/>
              <a:t>That gives a sequence of coefficients for x0, x1, etc.</a:t>
            </a:r>
          </a:p>
          <a:p>
            <a:r>
              <a:rPr lang="en-US" baseline="0" dirty="0" smtClean="0"/>
              <a:t>The equation for x0 is just the equation for the unperturbed problem,</a:t>
            </a:r>
          </a:p>
          <a:p>
            <a:r>
              <a:rPr lang="en-US" baseline="0" dirty="0" smtClean="0"/>
              <a:t>which has solution plus/minus c.</a:t>
            </a:r>
          </a:p>
          <a:p>
            <a:r>
              <a:rPr lang="en-US" baseline="0" dirty="0" smtClean="0"/>
              <a:t>the equation for epsilon to the first power allows us to calculate x1</a:t>
            </a:r>
          </a:p>
          <a:p>
            <a:r>
              <a:rPr lang="en-US" baseline="0" dirty="0" smtClean="0"/>
              <a:t>Just knowing these two coefficients</a:t>
            </a:r>
          </a:p>
          <a:p>
            <a:r>
              <a:rPr lang="en-US" baseline="0" dirty="0" smtClean="0"/>
              <a:t>allow us to write a formula that </a:t>
            </a:r>
            <a:r>
              <a:rPr lang="en-US" baseline="0" dirty="0" err="1" smtClean="0"/>
              <a:t>approximatey</a:t>
            </a:r>
            <a:r>
              <a:rPr lang="en-US" baseline="0" dirty="0" smtClean="0"/>
              <a:t> gives x</a:t>
            </a:r>
          </a:p>
          <a:p>
            <a:r>
              <a:rPr lang="en-US" baseline="0" dirty="0" smtClean="0"/>
              <a:t>That’s the solution to the problem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note that the perturbation</a:t>
            </a:r>
            <a:r>
              <a:rPr lang="en-US" baseline="0" dirty="0" smtClean="0"/>
              <a:t> theory solution to the problem</a:t>
            </a:r>
          </a:p>
          <a:p>
            <a:r>
              <a:rPr lang="en-US" baseline="0" dirty="0" smtClean="0"/>
              <a:t>is exactly the same as what we would get</a:t>
            </a:r>
          </a:p>
          <a:p>
            <a:r>
              <a:rPr lang="en-US" baseline="0" dirty="0" smtClean="0"/>
              <a:t>if we started with the exact solution given by the quadratic formula</a:t>
            </a:r>
          </a:p>
          <a:p>
            <a:r>
              <a:rPr lang="en-US" baseline="0" dirty="0" smtClean="0"/>
              <a:t>and approximated it to first order in epsilon</a:t>
            </a:r>
          </a:p>
          <a:p>
            <a:r>
              <a:rPr lang="en-US" baseline="0" dirty="0" smtClean="0"/>
              <a:t>And we did this without every having to derive the exact 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baseline="0" dirty="0" err="1" smtClean="0"/>
              <a:t>vibrational</a:t>
            </a:r>
            <a:r>
              <a:rPr lang="en-US" baseline="0" dirty="0" smtClean="0"/>
              <a:t> problem</a:t>
            </a:r>
          </a:p>
          <a:p>
            <a:r>
              <a:rPr lang="en-US" baseline="0" dirty="0" smtClean="0"/>
              <a:t>is more complicated than an quadratic equation</a:t>
            </a:r>
          </a:p>
          <a:p>
            <a:r>
              <a:rPr lang="en-US" baseline="0" dirty="0" smtClean="0"/>
              <a:t>Well consider the acoustic vibration problem</a:t>
            </a:r>
          </a:p>
          <a:p>
            <a:r>
              <a:rPr lang="en-US" baseline="0" dirty="0" smtClean="0"/>
              <a:t>It’s a differential equation</a:t>
            </a:r>
          </a:p>
          <a:p>
            <a:r>
              <a:rPr lang="en-US" baseline="0" dirty="0" smtClean="0"/>
              <a:t>involving spatially-variable a material </a:t>
            </a:r>
            <a:r>
              <a:rPr lang="en-US" baseline="0" dirty="0" err="1" smtClean="0"/>
              <a:t>propertiy</a:t>
            </a:r>
            <a:r>
              <a:rPr lang="en-US" baseline="0" dirty="0" smtClean="0"/>
              <a:t>, the acoustic velocity v</a:t>
            </a:r>
          </a:p>
          <a:p>
            <a:r>
              <a:rPr lang="en-US" baseline="0" dirty="0" smtClean="0"/>
              <a:t>frequencies of vibration, omega</a:t>
            </a:r>
          </a:p>
          <a:p>
            <a:r>
              <a:rPr lang="en-US" baseline="0" dirty="0" smtClean="0"/>
              <a:t>and patterns of vibration, p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frequencies</a:t>
            </a:r>
            <a:r>
              <a:rPr lang="en-US" baseline="0" dirty="0" smtClean="0"/>
              <a:t> of vibrations are often called </a:t>
            </a:r>
            <a:r>
              <a:rPr lang="en-US" baseline="0" dirty="0" err="1" smtClean="0"/>
              <a:t>eigenfrequenies</a:t>
            </a:r>
            <a:endParaRPr lang="en-US" baseline="0" dirty="0" smtClean="0"/>
          </a:p>
          <a:p>
            <a:r>
              <a:rPr lang="en-US" baseline="0" dirty="0" smtClean="0"/>
              <a:t>because this differential equation is just the continuous analog of the algebraic </a:t>
            </a:r>
            <a:r>
              <a:rPr lang="en-US" baseline="0" dirty="0" err="1" smtClean="0"/>
              <a:t>eigenvalue</a:t>
            </a:r>
            <a:r>
              <a:rPr lang="en-US" baseline="0" dirty="0" smtClean="0"/>
              <a:t> problem.</a:t>
            </a:r>
          </a:p>
          <a:p>
            <a:r>
              <a:rPr lang="en-US" baseline="0" dirty="0" smtClean="0"/>
              <a:t>And the </a:t>
            </a:r>
            <a:r>
              <a:rPr lang="en-US" baseline="0" dirty="0" err="1" smtClean="0"/>
              <a:t>corresonding</a:t>
            </a:r>
            <a:r>
              <a:rPr lang="en-US" baseline="0" dirty="0" smtClean="0"/>
              <a:t> patterns of vibration.</a:t>
            </a:r>
          </a:p>
          <a:p>
            <a:r>
              <a:rPr lang="en-US" baseline="0" dirty="0" smtClean="0"/>
              <a:t>are called </a:t>
            </a:r>
            <a:r>
              <a:rPr lang="en-US" baseline="0" dirty="0" err="1" smtClean="0"/>
              <a:t>eigenfunctions</a:t>
            </a:r>
            <a:r>
              <a:rPr lang="en-US" baseline="0" dirty="0" smtClean="0"/>
              <a:t> or modes.</a:t>
            </a:r>
          </a:p>
          <a:p>
            <a:r>
              <a:rPr lang="en-US" baseline="0" dirty="0" smtClean="0"/>
              <a:t>Note that there are infinite number of solutions</a:t>
            </a:r>
          </a:p>
          <a:p>
            <a:r>
              <a:rPr lang="en-US" baseline="0" dirty="0" smtClean="0"/>
              <a:t>   indexed by n</a:t>
            </a:r>
          </a:p>
          <a:p>
            <a:r>
              <a:rPr lang="en-US" baseline="0" dirty="0" smtClean="0"/>
              <a:t>each consisting of a distinct pattern of vibration p-sub-n</a:t>
            </a:r>
          </a:p>
          <a:p>
            <a:r>
              <a:rPr lang="en-US" baseline="0" dirty="0" smtClean="0"/>
              <a:t>   and its associated frequency of vibration omega-sub-n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order</a:t>
            </a:r>
            <a:r>
              <a:rPr lang="en-US" baseline="0" dirty="0" smtClean="0"/>
              <a:t> to turn this into a perturbation problem</a:t>
            </a:r>
          </a:p>
          <a:p>
            <a:r>
              <a:rPr lang="en-US" baseline="0" dirty="0" smtClean="0"/>
              <a:t>we assume that the velocity structure is represented by a small perturbation</a:t>
            </a:r>
          </a:p>
          <a:p>
            <a:r>
              <a:rPr lang="en-US" dirty="0" smtClean="0"/>
              <a:t>  about some reference velocity</a:t>
            </a:r>
            <a:r>
              <a:rPr lang="en-US" baseline="0" dirty="0" smtClean="0"/>
              <a:t> v</a:t>
            </a:r>
            <a:r>
              <a:rPr lang="en-US" baseline="30000" dirty="0" smtClean="0"/>
              <a:t>(0)</a:t>
            </a:r>
          </a:p>
          <a:p>
            <a:r>
              <a:rPr lang="en-US" baseline="0" dirty="0" smtClean="0"/>
              <a:t>The catch is, however, that we have to be able to solve the unperturbed problem.</a:t>
            </a:r>
          </a:p>
          <a:p>
            <a:r>
              <a:rPr lang="en-US" dirty="0" smtClean="0"/>
              <a:t>Only then can we</a:t>
            </a:r>
            <a:r>
              <a:rPr lang="en-US" baseline="0" dirty="0" smtClean="0"/>
              <a:t> use perturbation theory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</a:t>
            </a:r>
            <a:r>
              <a:rPr lang="en-US" baseline="0" dirty="0" smtClean="0"/>
              <a:t> “</a:t>
            </a:r>
            <a:r>
              <a:rPr lang="en-US" baseline="0" dirty="0" err="1" smtClean="0"/>
              <a:t>tomo</a:t>
            </a:r>
            <a:r>
              <a:rPr lang="en-US" baseline="0" dirty="0" smtClean="0"/>
              <a:t>” in “t</a:t>
            </a:r>
            <a:r>
              <a:rPr lang="en-US" dirty="0" smtClean="0"/>
              <a:t>omography</a:t>
            </a:r>
            <a:r>
              <a:rPr lang="en-US" baseline="0" dirty="0" smtClean="0"/>
              <a:t>” comes from the Greek word “</a:t>
            </a:r>
            <a:r>
              <a:rPr lang="en-US" baseline="0" dirty="0" err="1" smtClean="0"/>
              <a:t>tomos</a:t>
            </a:r>
            <a:r>
              <a:rPr lang="en-US" baseline="0" dirty="0" smtClean="0"/>
              <a:t>”, meaning slice.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Just as the eigenvectors of the algebraic </a:t>
            </a:r>
            <a:r>
              <a:rPr lang="en-US" dirty="0" err="1" smtClean="0"/>
              <a:t>eigenvalue</a:t>
            </a:r>
            <a:r>
              <a:rPr lang="en-US" dirty="0" smtClean="0"/>
              <a:t> problem are </a:t>
            </a:r>
            <a:r>
              <a:rPr lang="en-US" dirty="0" err="1" smtClean="0"/>
              <a:t>orthonormal</a:t>
            </a:r>
            <a:r>
              <a:rPr lang="en-US" dirty="0" smtClean="0"/>
              <a:t>,</a:t>
            </a:r>
          </a:p>
          <a:p>
            <a:r>
              <a:rPr lang="en-US" dirty="0" smtClean="0"/>
              <a:t>the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eigenfunctions</a:t>
            </a:r>
            <a:r>
              <a:rPr lang="en-US" baseline="0" dirty="0" smtClean="0"/>
              <a:t> of the </a:t>
            </a:r>
            <a:r>
              <a:rPr lang="en-US" baseline="0" dirty="0" err="1" smtClean="0"/>
              <a:t>vibrational</a:t>
            </a:r>
            <a:r>
              <a:rPr lang="en-US" baseline="0" dirty="0" smtClean="0"/>
              <a:t> problem are </a:t>
            </a:r>
            <a:r>
              <a:rPr lang="en-US" baseline="0" dirty="0" err="1" smtClean="0"/>
              <a:t>orthonormal</a:t>
            </a:r>
            <a:endParaRPr lang="en-US" baseline="0" dirty="0" smtClean="0"/>
          </a:p>
          <a:p>
            <a:r>
              <a:rPr lang="en-US" baseline="0" dirty="0" smtClean="0"/>
              <a:t>but note that the </a:t>
            </a:r>
            <a:r>
              <a:rPr lang="en-US" baseline="0" dirty="0" err="1" smtClean="0"/>
              <a:t>orthonormality</a:t>
            </a:r>
            <a:r>
              <a:rPr lang="en-US" baseline="0" dirty="0" smtClean="0"/>
              <a:t> is expressed in terms of an inner product, not a dot product</a:t>
            </a:r>
          </a:p>
          <a:p>
            <a:r>
              <a:rPr lang="en-US" baseline="0" dirty="0" smtClean="0"/>
              <a:t>and that the inner product involves the velocity v(x) as well as the modes.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problem has</a:t>
            </a:r>
            <a:r>
              <a:rPr lang="en-US" baseline="0" dirty="0" smtClean="0"/>
              <a:t> two sets of unknowns</a:t>
            </a:r>
          </a:p>
          <a:p>
            <a:r>
              <a:rPr lang="en-US" baseline="0" dirty="0" smtClean="0"/>
              <a:t>The </a:t>
            </a:r>
            <a:r>
              <a:rPr lang="en-US" baseline="0" dirty="0" err="1" smtClean="0"/>
              <a:t>eigenfrequenices</a:t>
            </a:r>
            <a:r>
              <a:rPr lang="en-US" baseline="0" dirty="0" smtClean="0"/>
              <a:t> and the </a:t>
            </a:r>
            <a:r>
              <a:rPr lang="en-US" baseline="0" dirty="0" err="1" smtClean="0"/>
              <a:t>eigenfunction</a:t>
            </a:r>
            <a:endParaRPr lang="en-US" baseline="0" dirty="0" smtClean="0"/>
          </a:p>
          <a:p>
            <a:r>
              <a:rPr lang="en-US" baseline="0" dirty="0" smtClean="0"/>
              <a:t>We represent both as power series in the small parameter, epsilon.</a:t>
            </a:r>
          </a:p>
          <a:p>
            <a:r>
              <a:rPr lang="en-US" baseline="0" dirty="0" smtClean="0"/>
              <a:t>The coefficients </a:t>
            </a:r>
            <a:r>
              <a:rPr lang="en-US" baseline="0" dirty="0" err="1" smtClean="0"/>
              <a:t>omena</a:t>
            </a:r>
            <a:r>
              <a:rPr lang="en-US" baseline="0" dirty="0" smtClean="0"/>
              <a:t>-sub-n are just numbers, as they were in the quadratic formula problem we solved earlier</a:t>
            </a:r>
          </a:p>
          <a:p>
            <a:r>
              <a:rPr lang="en-US" baseline="0" dirty="0" smtClean="0"/>
              <a:t>But note that coefficients of the modes are functions, and that’s more complicated.</a:t>
            </a:r>
          </a:p>
          <a:p>
            <a:r>
              <a:rPr lang="en-US" baseline="0" dirty="0" smtClean="0"/>
              <a:t>What we will do to is approximate each with a sum of known functions.</a:t>
            </a:r>
          </a:p>
          <a:p>
            <a:r>
              <a:rPr lang="en-US" baseline="0" dirty="0" smtClean="0"/>
              <a:t>The coefficients of the sum are just numbers, which are easier to work with,</a:t>
            </a:r>
          </a:p>
          <a:p>
            <a:r>
              <a:rPr lang="en-US" baseline="0" dirty="0" smtClean="0"/>
              <a:t>but what functions to use?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</a:t>
            </a:r>
            <a:r>
              <a:rPr lang="en-US" baseline="0" dirty="0" smtClean="0"/>
              <a:t> turns out that the unperturbed modes are good functions to use.</a:t>
            </a:r>
          </a:p>
          <a:p>
            <a:r>
              <a:rPr lang="en-US" baseline="0" dirty="0" smtClean="0"/>
              <a:t>So we write the perturbation p</a:t>
            </a:r>
            <a:r>
              <a:rPr lang="en-US" baseline="30000" dirty="0" smtClean="0"/>
              <a:t>(1)</a:t>
            </a:r>
            <a:r>
              <a:rPr lang="en-US" baseline="-25000" dirty="0" smtClean="0"/>
              <a:t>n</a:t>
            </a:r>
          </a:p>
          <a:p>
            <a:r>
              <a:rPr lang="en-US" baseline="0" dirty="0" smtClean="0"/>
              <a:t>as a sum of the unperturbed modes</a:t>
            </a:r>
          </a:p>
          <a:p>
            <a:r>
              <a:rPr lang="en-US" baseline="0" dirty="0" smtClean="0"/>
              <a:t>note that we omit the m=n case</a:t>
            </a:r>
          </a:p>
          <a:p>
            <a:r>
              <a:rPr lang="en-US" baseline="0" dirty="0" smtClean="0"/>
              <a:t>since p</a:t>
            </a:r>
            <a:r>
              <a:rPr lang="en-US" baseline="30000" dirty="0" smtClean="0"/>
              <a:t>(0)</a:t>
            </a:r>
            <a:r>
              <a:rPr lang="en-US" baseline="-25000" dirty="0" smtClean="0"/>
              <a:t>n</a:t>
            </a:r>
            <a:r>
              <a:rPr lang="en-US" baseline="30000" dirty="0" smtClean="0"/>
              <a:t> </a:t>
            </a:r>
            <a:r>
              <a:rPr lang="en-US" baseline="0" dirty="0" smtClean="0"/>
              <a:t>already contains this mode.</a:t>
            </a:r>
          </a:p>
          <a:p>
            <a:r>
              <a:rPr lang="en-US" baseline="0" dirty="0" smtClean="0"/>
              <a:t>The </a:t>
            </a:r>
            <a:r>
              <a:rPr lang="en-US" baseline="0" dirty="0" err="1" smtClean="0"/>
              <a:t>unknows</a:t>
            </a:r>
            <a:r>
              <a:rPr lang="en-US" baseline="0" dirty="0" smtClean="0"/>
              <a:t> are now the coefficients </a:t>
            </a:r>
            <a:r>
              <a:rPr lang="en-US" baseline="0" dirty="0" err="1" smtClean="0"/>
              <a:t>b</a:t>
            </a:r>
            <a:r>
              <a:rPr lang="en-US" baseline="-25000" dirty="0" err="1" smtClean="0"/>
              <a:t>nm</a:t>
            </a:r>
            <a:r>
              <a:rPr lang="en-US" baseline="0" dirty="0" smtClean="0"/>
              <a:t>, which are simple numbers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rest is</a:t>
            </a:r>
            <a:r>
              <a:rPr lang="en-US" baseline="0" dirty="0" smtClean="0"/>
              <a:t> just algebra.</a:t>
            </a:r>
          </a:p>
          <a:p>
            <a:r>
              <a:rPr lang="en-US" baseline="0" dirty="0" smtClean="0"/>
              <a:t>We plug the series for </a:t>
            </a:r>
            <a:r>
              <a:rPr lang="en-US" baseline="0" dirty="0" err="1" smtClean="0"/>
              <a:t>omena</a:t>
            </a:r>
            <a:r>
              <a:rPr lang="en-US" baseline="-25000" dirty="0" err="1" smtClean="0"/>
              <a:t>n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p</a:t>
            </a:r>
            <a:r>
              <a:rPr lang="en-US" baseline="-25000" dirty="0" err="1" smtClean="0"/>
              <a:t>n</a:t>
            </a:r>
            <a:r>
              <a:rPr lang="en-US" baseline="0" dirty="0" smtClean="0"/>
              <a:t> into the original differential equation</a:t>
            </a:r>
          </a:p>
          <a:p>
            <a:r>
              <a:rPr lang="en-US" baseline="0" dirty="0" smtClean="0"/>
              <a:t>and group terms of equal power in epsilon</a:t>
            </a:r>
          </a:p>
          <a:p>
            <a:r>
              <a:rPr lang="en-US" baseline="0" dirty="0" smtClean="0"/>
              <a:t>and solve the resulting equations</a:t>
            </a:r>
          </a:p>
          <a:p>
            <a:r>
              <a:rPr lang="en-US" baseline="0" dirty="0" smtClean="0"/>
              <a:t>The </a:t>
            </a:r>
            <a:r>
              <a:rPr lang="en-US" baseline="0" dirty="0" err="1" smtClean="0"/>
              <a:t>orthogonality</a:t>
            </a:r>
            <a:r>
              <a:rPr lang="en-US" baseline="0" dirty="0" smtClean="0"/>
              <a:t> relationship is needed in this process, which is why we mentioned it</a:t>
            </a:r>
          </a:p>
          <a:p>
            <a:r>
              <a:rPr lang="en-US" baseline="0" dirty="0" smtClean="0"/>
              <a:t>The results are ...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results are formulas </a:t>
            </a:r>
            <a:r>
              <a:rPr lang="en-US" baseline="0" dirty="0" smtClean="0"/>
              <a:t>for the first order terms in the two series</a:t>
            </a:r>
          </a:p>
          <a:p>
            <a:r>
              <a:rPr lang="en-US" baseline="0" dirty="0" smtClean="0"/>
              <a:t>We only care about the first formula, because we are concerned with perturbation</a:t>
            </a:r>
          </a:p>
          <a:p>
            <a:r>
              <a:rPr lang="en-US" baseline="0" dirty="0" smtClean="0"/>
              <a:t>  in the frequencies of </a:t>
            </a:r>
            <a:r>
              <a:rPr lang="en-US" baseline="0" dirty="0" err="1" smtClean="0"/>
              <a:t>vibaration</a:t>
            </a:r>
            <a:endParaRPr lang="en-US" baseline="0" dirty="0" smtClean="0"/>
          </a:p>
          <a:p>
            <a:r>
              <a:rPr lang="en-US" baseline="0" dirty="0" smtClean="0"/>
              <a:t>and not of mode shape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Note that it is already</a:t>
            </a:r>
            <a:r>
              <a:rPr lang="en-US" baseline="0" dirty="0" smtClean="0"/>
              <a:t> more-or-less in the form of a standard continuous inverse problem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It’s a standard linear inverse</a:t>
            </a:r>
            <a:r>
              <a:rPr lang="en-US" baseline="0" dirty="0" smtClean="0"/>
              <a:t> problem 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That related a</a:t>
            </a:r>
            <a:r>
              <a:rPr lang="en-US" baseline="0" dirty="0" smtClean="0"/>
              <a:t> perturbation of the velocity structure</a:t>
            </a:r>
          </a:p>
          <a:p>
            <a:r>
              <a:rPr lang="en-US" baseline="0" dirty="0" smtClean="0"/>
              <a:t>to a perturbation in the frequencies of vibration</a:t>
            </a:r>
          </a:p>
          <a:p>
            <a:r>
              <a:rPr lang="en-US" baseline="0" dirty="0" smtClean="0"/>
              <a:t>through an inner product (integral)</a:t>
            </a:r>
          </a:p>
          <a:p>
            <a:r>
              <a:rPr lang="en-US" baseline="0" dirty="0" smtClean="0"/>
              <a:t>that contains a data kernel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data kernel</a:t>
            </a:r>
            <a:r>
              <a:rPr lang="en-US" baseline="0" dirty="0" smtClean="0"/>
              <a:t> depends upon</a:t>
            </a:r>
          </a:p>
          <a:p>
            <a:r>
              <a:rPr lang="en-US" baseline="0" dirty="0" smtClean="0"/>
              <a:t>the unperturbed velocity structure</a:t>
            </a:r>
          </a:p>
          <a:p>
            <a:r>
              <a:rPr lang="en-US" baseline="0" dirty="0" smtClean="0"/>
              <a:t>the unperturbed frequency of vibration</a:t>
            </a:r>
          </a:p>
          <a:p>
            <a:r>
              <a:rPr lang="en-US" baseline="0" dirty="0" smtClean="0"/>
              <a:t>and</a:t>
            </a:r>
          </a:p>
          <a:p>
            <a:r>
              <a:rPr lang="en-US" baseline="0" dirty="0" smtClean="0"/>
              <a:t>the unperturbed mode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now solve</a:t>
            </a:r>
            <a:r>
              <a:rPr lang="en-US" baseline="0" dirty="0" smtClean="0"/>
              <a:t> a test case.</a:t>
            </a:r>
          </a:p>
          <a:p>
            <a:r>
              <a:rPr lang="en-US" baseline="0" dirty="0" smtClean="0"/>
              <a:t>For simplicity, we choose a one dimensional problem,</a:t>
            </a:r>
          </a:p>
          <a:p>
            <a:r>
              <a:rPr lang="en-US" baseline="0" dirty="0" smtClean="0"/>
              <a:t>an organ pipe where everything is a function of one spatial variable x</a:t>
            </a:r>
          </a:p>
          <a:p>
            <a:r>
              <a:rPr lang="en-US" baseline="0" dirty="0" smtClean="0"/>
              <a:t>The unperturbed problem has constant velocity</a:t>
            </a:r>
          </a:p>
          <a:p>
            <a:r>
              <a:rPr lang="en-US" baseline="0" dirty="0" smtClean="0"/>
              <a:t>and the perturbed problem has velocity that varies with spatial position 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Thus</a:t>
            </a:r>
            <a:r>
              <a:rPr lang="en-US" baseline="0" dirty="0" smtClean="0"/>
              <a:t>, tomography is the subset of inverse problems</a:t>
            </a:r>
          </a:p>
          <a:p>
            <a:r>
              <a:rPr lang="en-US" baseline="0" dirty="0" smtClean="0"/>
              <a:t>where the data are line integrals of the model function.</a:t>
            </a:r>
          </a:p>
          <a:p>
            <a:r>
              <a:rPr lang="en-US" baseline="0" dirty="0" smtClean="0"/>
              <a:t>The problem is continuous, but quite </a:t>
            </a:r>
            <a:r>
              <a:rPr lang="en-US" baseline="0" dirty="0" err="1" smtClean="0"/>
              <a:t>comonly</a:t>
            </a:r>
            <a:r>
              <a:rPr lang="en-US" baseline="0" dirty="0" smtClean="0"/>
              <a:t> 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constant velocity organ</a:t>
            </a:r>
            <a:r>
              <a:rPr lang="en-US" baseline="0" dirty="0" smtClean="0"/>
              <a:t> pipes has sinusoidal modes.</a:t>
            </a:r>
          </a:p>
          <a:p>
            <a:r>
              <a:rPr lang="en-US" baseline="0" dirty="0" smtClean="0"/>
              <a:t>The lowest frequency mode is a one-quarter wavelength segment of a sine wave.</a:t>
            </a:r>
          </a:p>
          <a:p>
            <a:r>
              <a:rPr lang="en-US" baseline="0" dirty="0" smtClean="0"/>
              <a:t>The next highest frequency is a three-quarter wavelength segment of a sine wave.</a:t>
            </a:r>
          </a:p>
          <a:p>
            <a:r>
              <a:rPr lang="en-US" baseline="0" dirty="0" smtClean="0"/>
              <a:t>The next is a five-quarter wavelength segment of a sine wave.</a:t>
            </a:r>
          </a:p>
          <a:p>
            <a:r>
              <a:rPr lang="en-US" baseline="0" dirty="0" smtClean="0"/>
              <a:t>The frequencies of the modes is evenly spaced.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</a:t>
            </a:r>
            <a:r>
              <a:rPr lang="en-US" baseline="0" dirty="0" smtClean="0"/>
              <a:t> modes formulas for the modes and frequencies can ne found by solving the</a:t>
            </a:r>
          </a:p>
          <a:p>
            <a:r>
              <a:rPr lang="en-US" baseline="0" dirty="0" err="1" smtClean="0"/>
              <a:t>differrential</a:t>
            </a:r>
            <a:r>
              <a:rPr lang="en-US" baseline="0" dirty="0" smtClean="0"/>
              <a:t> equation.</a:t>
            </a:r>
          </a:p>
          <a:p>
            <a:r>
              <a:rPr lang="en-US" baseline="0" dirty="0" smtClean="0"/>
              <a:t>The modes are just sinusoids.</a:t>
            </a:r>
          </a:p>
          <a:p>
            <a:r>
              <a:rPr lang="en-US" baseline="0" dirty="0" smtClean="0"/>
              <a:t>Note the leading coefficients on the modes.</a:t>
            </a:r>
          </a:p>
          <a:p>
            <a:r>
              <a:rPr lang="en-US" baseline="0" dirty="0" smtClean="0"/>
              <a:t>They have been chosen so that the modes obey the right </a:t>
            </a:r>
            <a:r>
              <a:rPr lang="en-US" baseline="0" dirty="0" err="1" smtClean="0"/>
              <a:t>orthonormality</a:t>
            </a:r>
            <a:r>
              <a:rPr lang="en-US" baseline="0" dirty="0" smtClean="0"/>
              <a:t> relationship.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We’ve cooked up a spatially</a:t>
            </a: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 variable structure (solid black line)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which we are treating as a small perturbation around a constant unperturbed structure (dotted)</a:t>
            </a: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Figure 12.21 Organ pipe example.  (A) Ladder diagram for unperturbed  (black), true (red) and observed (green)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eigenfrequencies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of the organ pipe. (B)  True (black) and estimated (red) velocity structure).Arrow points to an artifact in the estimated solution. (C) Data kernel, </a:t>
            </a:r>
            <a:r>
              <a:rPr lang="en-US" sz="1200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G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. (D) Model resolution matrix, </a:t>
            </a:r>
            <a:r>
              <a:rPr lang="en-US" sz="1200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R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script gda12_14.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unknown is the </a:t>
            </a:r>
            <a:r>
              <a:rPr lang="en-US" dirty="0" err="1" smtClean="0"/>
              <a:t>perurbation</a:t>
            </a:r>
            <a:r>
              <a:rPr lang="en-US" baseline="0" dirty="0" smtClean="0"/>
              <a:t> v</a:t>
            </a:r>
            <a:r>
              <a:rPr lang="en-US" baseline="30000" dirty="0" smtClean="0"/>
              <a:t>(1)</a:t>
            </a:r>
            <a:r>
              <a:rPr lang="en-US" baseline="0" dirty="0" smtClean="0"/>
              <a:t>(x) in velocity</a:t>
            </a:r>
          </a:p>
          <a:p>
            <a:r>
              <a:rPr lang="en-US" baseline="0" dirty="0" smtClean="0"/>
              <a:t>It is a function, so we will </a:t>
            </a:r>
            <a:r>
              <a:rPr lang="en-US" baseline="0" dirty="0" err="1" smtClean="0"/>
              <a:t>discretize</a:t>
            </a:r>
            <a:r>
              <a:rPr lang="en-US" baseline="0" dirty="0" smtClean="0"/>
              <a:t> it</a:t>
            </a:r>
          </a:p>
          <a:p>
            <a:r>
              <a:rPr lang="en-US" baseline="0" dirty="0" smtClean="0"/>
              <a:t>to turn the continuous inverse problem into a discrete one.</a:t>
            </a:r>
          </a:p>
          <a:p>
            <a:r>
              <a:rPr lang="en-US" baseline="0" dirty="0" smtClean="0"/>
              <a:t>There are many ways to do this.</a:t>
            </a:r>
          </a:p>
          <a:p>
            <a:r>
              <a:rPr lang="en-US" baseline="0" dirty="0" smtClean="0"/>
              <a:t>We use the simplest, sampling the velocity function at equal increments in x</a:t>
            </a:r>
          </a:p>
          <a:p>
            <a:r>
              <a:rPr lang="en-US" baseline="0" dirty="0" smtClean="0"/>
              <a:t>“one dimensional pixels”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Here’s a “ladder</a:t>
            </a: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 diagram”.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a simple depiction of the data.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The unperturbed problem with constant velocity has equally-spaced frequencies of vibration (black).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1200" baseline="0" dirty="0" err="1" smtClean="0">
                <a:latin typeface="Times New Roman" pitchFamily="18" charset="0"/>
                <a:cs typeface="Times New Roman" pitchFamily="18" charset="0"/>
              </a:rPr>
              <a:t>peturbed</a:t>
            </a: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 structure shown a few slides ago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has frequencies of vibration (red) that differ somewhat from the constant-velocity case.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Of course, in the real world, observational noise is always present,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So our data (green) is created by adding random noise to the true perturbed frequencies.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Figure 12.21 Organ pipe example.  (A) Ladder diagram for unperturbed  (black), true (red) and observed (green)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eigenfrequencies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of the organ pipe. (B)  True (black) and estimated (red) velocity structure).Arrow points to an artifact in the estimated solution. (C) Data kernel, </a:t>
            </a:r>
            <a:r>
              <a:rPr lang="en-US" sz="1200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G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. (D) Model resolution matrix, </a:t>
            </a:r>
            <a:r>
              <a:rPr lang="en-US" sz="1200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R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script gda12_14.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Here’s the data kernel.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Very</a:t>
            </a: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 pretty.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It contains products of two </a:t>
            </a:r>
            <a:r>
              <a:rPr lang="en-US" sz="1200" baseline="0" dirty="0" err="1" smtClean="0">
                <a:latin typeface="Times New Roman" pitchFamily="18" charset="0"/>
                <a:cs typeface="Times New Roman" pitchFamily="18" charset="0"/>
              </a:rPr>
              <a:t>sines</a:t>
            </a: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, and so if highly oscillatory.</a:t>
            </a: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Figure 12.21 Organ pipe example.  (A) Ladder diagram for unperturbed  (black), true (red) and observed (green)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eigenfrequencies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of the organ pipe. (B)  True (black) and estimated (red) velocity structure).Arrow points to an artifact in the estimated solution. (C) Data kernel, </a:t>
            </a:r>
            <a:r>
              <a:rPr lang="en-US" sz="1200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G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. (D) Model resolution matrix, </a:t>
            </a:r>
            <a:r>
              <a:rPr lang="en-US" sz="1200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R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script gda12_14.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The number of unknowns M is determined by the fineness of our </a:t>
            </a:r>
            <a:r>
              <a:rPr lang="en-US" baseline="0" dirty="0" err="1" smtClean="0"/>
              <a:t>discretization</a:t>
            </a:r>
            <a:r>
              <a:rPr lang="en-US" baseline="0" dirty="0" smtClean="0"/>
              <a:t> of the velocity structure.</a:t>
            </a:r>
          </a:p>
          <a:p>
            <a:r>
              <a:rPr lang="en-US" baseline="0" dirty="0" smtClean="0"/>
              <a:t>The number of data N is the number of frequencies that we observe.</a:t>
            </a:r>
          </a:p>
          <a:p>
            <a:r>
              <a:rPr lang="en-US" baseline="0" dirty="0" smtClean="0"/>
              <a:t>We don’t yet know whether there are any </a:t>
            </a:r>
            <a:r>
              <a:rPr lang="en-US" baseline="0" dirty="0" err="1" smtClean="0"/>
              <a:t>nonuniquesses</a:t>
            </a:r>
            <a:r>
              <a:rPr lang="en-US" baseline="0" dirty="0" smtClean="0"/>
              <a:t> in the problem,</a:t>
            </a:r>
          </a:p>
          <a:p>
            <a:r>
              <a:rPr lang="en-US" baseline="0" dirty="0" smtClean="0"/>
              <a:t>even if N&gt;M,</a:t>
            </a:r>
          </a:p>
          <a:p>
            <a:r>
              <a:rPr lang="en-US" baseline="0" dirty="0" smtClean="0"/>
              <a:t>so we should allow for some a priori information to be added,</a:t>
            </a:r>
          </a:p>
          <a:p>
            <a:r>
              <a:rPr lang="en-US" baseline="0" dirty="0" smtClean="0"/>
              <a:t>either smallness or smoothness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try smallness, implemented with damped least squares.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57</a:t>
            </a:fld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Here</a:t>
            </a: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 are the true (black) and estimated (red) models.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Superficially they look pretty good.</a:t>
            </a: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Figure 12.21 Organ pipe example.  (A) Ladder diagram for unperturbed  (black), true (red) and observed (green)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eigenfrequencies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of the organ pipe. (B)  True (black) and estimated (red) velocity structure).Arrow points to an artifact in the estimated solution. (C) Data kernel, </a:t>
            </a:r>
            <a:r>
              <a:rPr lang="en-US" sz="1200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G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. (D) Model resolution matrix, </a:t>
            </a:r>
            <a:r>
              <a:rPr lang="en-US" sz="1200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R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script gda12_14.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58</a:t>
            </a:fld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But if you look carefully,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you</a:t>
            </a: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 will see that the estimated solution has little jumps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in places where the true solution is flat.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Why?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We examine the resolution matrix to </a:t>
            </a:r>
            <a:r>
              <a:rPr lang="en-US" sz="1200" baseline="0" dirty="0" err="1" smtClean="0">
                <a:latin typeface="Times New Roman" pitchFamily="18" charset="0"/>
                <a:cs typeface="Times New Roman" pitchFamily="18" charset="0"/>
              </a:rPr>
              <a:t>answerthis</a:t>
            </a: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 question.</a:t>
            </a: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Figure 12.21 Organ pipe example.  (A) Ladder diagram for unperturbed  (black), true (red) and observed (green)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eigenfrequencies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of the organ pipe. (B)  True (black) and estimated (red) velocity structure).Arrow points to an artifact in the estimated solution. (C) Data kernel, </a:t>
            </a:r>
            <a:r>
              <a:rPr lang="en-US" sz="1200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G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. (D) Model resolution matrix, </a:t>
            </a:r>
            <a:r>
              <a:rPr lang="en-US" sz="1200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R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script gda12_14.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59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But</a:t>
            </a:r>
            <a:r>
              <a:rPr lang="en-US" baseline="0" dirty="0" smtClean="0"/>
              <a:t> quite commonly the problem is </a:t>
            </a:r>
            <a:r>
              <a:rPr lang="en-US" baseline="0" dirty="0" err="1" smtClean="0"/>
              <a:t>discretised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Many different strategies are used to perform the </a:t>
            </a:r>
            <a:r>
              <a:rPr lang="en-US" baseline="0" dirty="0" err="1" smtClean="0"/>
              <a:t>discritization</a:t>
            </a:r>
            <a:r>
              <a:rPr lang="en-US" baseline="0" dirty="0" smtClean="0"/>
              <a:t>,</a:t>
            </a:r>
          </a:p>
          <a:p>
            <a:r>
              <a:rPr lang="en-US" baseline="0" dirty="0" smtClean="0"/>
              <a:t>but pixels (</a:t>
            </a:r>
            <a:r>
              <a:rPr lang="en-US" baseline="0" dirty="0" err="1" smtClean="0"/>
              <a:t>voxels</a:t>
            </a:r>
            <a:r>
              <a:rPr lang="en-US" baseline="0" dirty="0" smtClean="0"/>
              <a:t> in 3D) are very common.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We are expecting an</a:t>
            </a: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 identity matrix,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with a single diagonal from upper left to lower right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but instead we get an X</a:t>
            </a: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Figure 12.21 Organ pipe example.  (A) Ladder diagram for unperturbed  (black), true (red) and observed (green)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eigenfrequencies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of the organ pipe. (B)  True (black) and estimated (red) velocity structure).Arrow points to an artifact in the estimated solution. (C) Data kernel, </a:t>
            </a:r>
            <a:r>
              <a:rPr lang="en-US" sz="1200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G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. (D) Model resolution matrix, </a:t>
            </a:r>
            <a:r>
              <a:rPr lang="en-US" sz="1200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R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script gda12_14.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60</a:t>
            </a:fld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 unexpected extra diagonal is big trouble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it means that two spatially-distant parts of the model are trading off.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The little jump we notices in the estimated model is actually in the wrong place.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Figure 12.21 Organ pipe example.  (A) Ladder diagram for unperturbed  (black), true (red) and observed (green)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eigenfrequencies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of the organ pipe. (B)  True (black) and estimated (red) velocity structure).Arrow points to an artifact in the estimated solution. (C) Data kernel, </a:t>
            </a:r>
            <a:r>
              <a:rPr lang="en-US" sz="1200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G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. (D) Model resolution matrix, </a:t>
            </a:r>
            <a:r>
              <a:rPr lang="en-US" sz="1200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R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script gda12_14.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61</a:t>
            </a:fld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 this problem</a:t>
            </a:r>
            <a:r>
              <a:rPr lang="en-US" baseline="0" dirty="0" smtClean="0"/>
              <a:t> has a serious </a:t>
            </a:r>
            <a:r>
              <a:rPr lang="en-US" baseline="0" dirty="0" err="1" smtClean="0"/>
              <a:t>nonuniqueness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Two parts of the model are trading off,</a:t>
            </a:r>
          </a:p>
          <a:p>
            <a:r>
              <a:rPr lang="en-US" baseline="0" dirty="0" smtClean="0"/>
              <a:t>but with opposite sign.</a:t>
            </a:r>
          </a:p>
          <a:p>
            <a:r>
              <a:rPr lang="en-US" baseline="0" dirty="0" smtClean="0"/>
              <a:t>A positive perturbation at x0</a:t>
            </a:r>
          </a:p>
          <a:p>
            <a:r>
              <a:rPr lang="en-US" baseline="0" dirty="0" smtClean="0"/>
              <a:t>causes the same shift in </a:t>
            </a:r>
            <a:r>
              <a:rPr lang="en-US" baseline="0" dirty="0" err="1" smtClean="0"/>
              <a:t>freqency</a:t>
            </a:r>
            <a:endParaRPr lang="en-US" baseline="0" dirty="0" smtClean="0"/>
          </a:p>
          <a:p>
            <a:r>
              <a:rPr lang="en-US" baseline="0" dirty="0" smtClean="0"/>
              <a:t>as a </a:t>
            </a:r>
            <a:r>
              <a:rPr lang="en-US" baseline="0" dirty="0" err="1" smtClean="0"/>
              <a:t>hegative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perturnation</a:t>
            </a:r>
            <a:r>
              <a:rPr lang="en-US" baseline="0" dirty="0" smtClean="0"/>
              <a:t> at h-x0.</a:t>
            </a:r>
          </a:p>
          <a:p>
            <a:r>
              <a:rPr lang="en-US" baseline="0" dirty="0" smtClean="0"/>
              <a:t>That’s very bad.</a:t>
            </a:r>
          </a:p>
          <a:p>
            <a:r>
              <a:rPr lang="en-US" baseline="0" dirty="0" smtClean="0"/>
              <a:t>But there’s nothing we can do about it.</a:t>
            </a:r>
          </a:p>
          <a:p>
            <a:r>
              <a:rPr lang="en-US" baseline="0" dirty="0" smtClean="0"/>
              <a:t>Its an inherent limitation of the method.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62</a:t>
            </a:fld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problem is associated with</a:t>
            </a:r>
            <a:r>
              <a:rPr lang="en-US" baseline="0" dirty="0" smtClean="0"/>
              <a:t> an underlying symmetry.</a:t>
            </a:r>
          </a:p>
          <a:p>
            <a:r>
              <a:rPr lang="en-US" baseline="0" dirty="0" smtClean="0"/>
              <a:t>It happens in the earth too.</a:t>
            </a:r>
          </a:p>
          <a:p>
            <a:r>
              <a:rPr lang="en-US" baseline="0" dirty="0" smtClean="0"/>
              <a:t>The only way to get around it is to add a second kind of data</a:t>
            </a:r>
          </a:p>
          <a:p>
            <a:r>
              <a:rPr lang="en-US" baseline="0" dirty="0" smtClean="0"/>
              <a:t>travel times for example</a:t>
            </a:r>
          </a:p>
          <a:p>
            <a:r>
              <a:rPr lang="en-US" baseline="0" dirty="0" smtClean="0"/>
              <a:t>that break the symmetry.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63</a:t>
            </a:fld>
            <a:endParaRPr 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Our last exemplary</a:t>
            </a:r>
            <a:r>
              <a:rPr lang="en-US" baseline="0" dirty="0" smtClean="0"/>
              <a:t> problem is very simple.</a:t>
            </a:r>
          </a:p>
          <a:p>
            <a:r>
              <a:rPr lang="en-US" baseline="0" dirty="0" smtClean="0"/>
              <a:t>We all know how to determine the mean of a set of numbers.</a:t>
            </a:r>
          </a:p>
          <a:p>
            <a:r>
              <a:rPr lang="en-US" baseline="0" dirty="0" smtClean="0"/>
              <a:t>How do we determine the mean of a set of ‘directions in space” 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64</a:t>
            </a:fld>
            <a:endParaRPr 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We can understand this in terms of a vector</a:t>
            </a: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 diagram.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The black vectors are the data.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They scatter about a central vector, shown in red.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What’s the best estimate of the central vector?</a:t>
            </a: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Fig. 12.12. Several unit vectors (black) scattering about a central direction (red).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script gda12_08.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65</a:t>
            </a:fld>
            <a:endParaRPr 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</a:t>
            </a:r>
            <a:r>
              <a:rPr lang="en-US" baseline="0" dirty="0" smtClean="0"/>
              <a:t> key part of this problem is recognizing that</a:t>
            </a:r>
          </a:p>
          <a:p>
            <a:r>
              <a:rPr lang="en-US" baseline="0" dirty="0" smtClean="0"/>
              <a:t>a </a:t>
            </a:r>
            <a:r>
              <a:rPr lang="en-US" baseline="0" dirty="0" err="1" smtClean="0"/>
              <a:t>gaussian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p.d.f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is not applicable to directional data, because its defined on the wrong interval.</a:t>
            </a:r>
          </a:p>
          <a:p>
            <a:r>
              <a:rPr lang="en-US" baseline="0" dirty="0" smtClean="0"/>
              <a:t>Gaussians are defined from plus to minus infinity</a:t>
            </a:r>
          </a:p>
          <a:p>
            <a:r>
              <a:rPr lang="en-US" baseline="0" dirty="0" smtClean="0"/>
              <a:t>Since an observed data can be anything to the left or the right of its mean</a:t>
            </a:r>
          </a:p>
          <a:p>
            <a:r>
              <a:rPr lang="en-US" baseline="0" dirty="0" smtClean="0"/>
              <a:t>whereas directions, when represented by the angle</a:t>
            </a:r>
          </a:p>
          <a:p>
            <a:r>
              <a:rPr lang="en-US" baseline="0" dirty="0" smtClean="0"/>
              <a:t>can scatter no more than 180 degrees from the central vector</a:t>
            </a:r>
          </a:p>
          <a:p>
            <a:r>
              <a:rPr lang="en-US" baseline="0" dirty="0" smtClean="0"/>
              <a:t>and no less than zero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66</a:t>
            </a:fld>
            <a:endParaRPr 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We can view directional data as dots</a:t>
            </a: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 on a unit sphere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and use spherical coordinates, theta and phi, to represent their positions.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Theta is the angle between a </a:t>
            </a:r>
            <a:r>
              <a:rPr lang="en-US" sz="1200" baseline="0" dirty="0" err="1" smtClean="0">
                <a:latin typeface="Times New Roman" pitchFamily="18" charset="0"/>
                <a:cs typeface="Times New Roman" pitchFamily="18" charset="0"/>
              </a:rPr>
              <a:t>dautm</a:t>
            </a: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 and the “mean” or central vector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its </a:t>
            </a:r>
            <a:r>
              <a:rPr lang="en-US" sz="1200" baseline="0" dirty="0" err="1" smtClean="0">
                <a:latin typeface="Times New Roman" pitchFamily="18" charset="0"/>
                <a:cs typeface="Times New Roman" pitchFamily="18" charset="0"/>
              </a:rPr>
              <a:t>colatitude</a:t>
            </a:r>
            <a:endParaRPr lang="en-US" sz="1200" baseline="0" dirty="0" smtClean="0">
              <a:latin typeface="Times New Roman" pitchFamily="18" charset="0"/>
              <a:cs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and phi is its longitude.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We will assume that that data scatter symmetrically around the central direction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so that the </a:t>
            </a:r>
            <a:r>
              <a:rPr lang="en-US" sz="1200" baseline="0" dirty="0" err="1" smtClean="0">
                <a:latin typeface="Times New Roman" pitchFamily="18" charset="0"/>
                <a:cs typeface="Times New Roman" pitchFamily="18" charset="0"/>
              </a:rPr>
              <a:t>p.d.f</a:t>
            </a: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. is not a function of phi.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Fig. 12.13. Unit sphere, showing coordinate system used in Fisher distribution.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script gda12_09.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67</a:t>
            </a:fld>
            <a:endParaRPr 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The fisher distribution</a:t>
            </a: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 has been cooked up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to look something like a </a:t>
            </a:r>
            <a:r>
              <a:rPr lang="en-US" sz="1200" baseline="0" dirty="0" err="1" smtClean="0">
                <a:latin typeface="Times New Roman" pitchFamily="18" charset="0"/>
                <a:cs typeface="Times New Roman" pitchFamily="18" charset="0"/>
              </a:rPr>
              <a:t>gaussian</a:t>
            </a:r>
            <a:endParaRPr lang="en-US" sz="1200" baseline="0" dirty="0" smtClean="0">
              <a:latin typeface="Times New Roman" pitchFamily="18" charset="0"/>
              <a:cs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at least when its narrow.</a:t>
            </a: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Fig. 12.14. Fisher distribution, 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p(</a:t>
            </a:r>
            <a:r>
              <a:rPr lang="el-GR" sz="1200" i="1" dirty="0" smtClean="0">
                <a:latin typeface="Cambria Math" pitchFamily="18" charset="0"/>
                <a:ea typeface="Cambria Math" pitchFamily="18" charset="0"/>
              </a:rPr>
              <a:t>θ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</a:rPr>
              <a:t>,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,</a:t>
            </a:r>
            <a:r>
              <a:rPr lang="el-GR" sz="1200" i="1" dirty="0" smtClean="0">
                <a:latin typeface="Cambria Math" pitchFamily="18" charset="0"/>
                <a:ea typeface="Cambria Math" pitchFamily="18" charset="0"/>
              </a:rPr>
              <a:t> ϕ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)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,  for a large precision parameter (</a:t>
            </a:r>
            <a:r>
              <a:rPr lang="el-GR" sz="1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κ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=5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, blue curve) and a small precision parameter (</a:t>
            </a:r>
            <a:r>
              <a:rPr lang="el-GR" sz="1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κ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=1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, red curve). </a:t>
            </a:r>
            <a:r>
              <a:rPr lang="en-US" sz="1200" i="1" dirty="0" err="1" smtClean="0"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script gda12_10.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68</a:t>
            </a:fld>
            <a:endParaRPr 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Its narrowness is controlled by a “precision parameter”, kappa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When kappa</a:t>
            </a: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 is large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1200" baseline="0" dirty="0" err="1" smtClean="0">
                <a:latin typeface="Times New Roman" pitchFamily="18" charset="0"/>
                <a:cs typeface="Times New Roman" pitchFamily="18" charset="0"/>
              </a:rPr>
              <a:t>p.d.f</a:t>
            </a: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. is narrow.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When kappa is small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1200" baseline="0" dirty="0" err="1" smtClean="0">
                <a:latin typeface="Times New Roman" pitchFamily="18" charset="0"/>
                <a:cs typeface="Times New Roman" pitchFamily="18" charset="0"/>
              </a:rPr>
              <a:t>p.d.f</a:t>
            </a: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. tends to a uniform distribution.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the normalization out in front of the exponential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has been chosen so that the </a:t>
            </a:r>
            <a:r>
              <a:rPr lang="en-US" sz="1200" baseline="0" dirty="0" err="1" smtClean="0">
                <a:latin typeface="Times New Roman" pitchFamily="18" charset="0"/>
                <a:cs typeface="Times New Roman" pitchFamily="18" charset="0"/>
              </a:rPr>
              <a:t>intergal</a:t>
            </a: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 of the </a:t>
            </a:r>
            <a:r>
              <a:rPr lang="en-US" sz="1200" baseline="0" dirty="0" err="1" smtClean="0">
                <a:latin typeface="Times New Roman" pitchFamily="18" charset="0"/>
                <a:cs typeface="Times New Roman" pitchFamily="18" charset="0"/>
              </a:rPr>
              <a:t>p.d.f</a:t>
            </a: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over the surface of a unit sphere is unity.</a:t>
            </a: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Fig. 12.14. Fisher distribution, 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p(</a:t>
            </a:r>
            <a:r>
              <a:rPr lang="el-GR" sz="1200" i="1" dirty="0" smtClean="0">
                <a:latin typeface="Cambria Math" pitchFamily="18" charset="0"/>
                <a:ea typeface="Cambria Math" pitchFamily="18" charset="0"/>
              </a:rPr>
              <a:t>θ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</a:rPr>
              <a:t>,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,</a:t>
            </a:r>
            <a:r>
              <a:rPr lang="el-GR" sz="1200" i="1" dirty="0" smtClean="0">
                <a:latin typeface="Cambria Math" pitchFamily="18" charset="0"/>
                <a:ea typeface="Cambria Math" pitchFamily="18" charset="0"/>
              </a:rPr>
              <a:t> ϕ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)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,  for a large precision parameter (</a:t>
            </a:r>
            <a:r>
              <a:rPr lang="el-GR" sz="1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κ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=5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, blue curve) and a small precision parameter (</a:t>
            </a:r>
            <a:r>
              <a:rPr lang="el-GR" sz="1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κ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=1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, red curve). </a:t>
            </a:r>
            <a:r>
              <a:rPr lang="en-US" sz="1200" i="1" dirty="0" err="1" smtClean="0"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script gda12_10.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69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We’ve derived</a:t>
            </a:r>
            <a:r>
              <a:rPr lang="en-US" baseline="0" dirty="0" smtClean="0"/>
              <a:t> the data kernel very early on in course,</a:t>
            </a:r>
          </a:p>
          <a:p>
            <a:r>
              <a:rPr lang="en-US" baseline="0" dirty="0" smtClean="0"/>
              <a:t>it gives the length of each ray in each pixel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Previously,</a:t>
            </a:r>
            <a:r>
              <a:rPr lang="en-US" baseline="0" dirty="0" smtClean="0"/>
              <a:t> we used the principle of maximum likelihood</a:t>
            </a:r>
          </a:p>
          <a:p>
            <a:r>
              <a:rPr lang="en-US" baseline="0" dirty="0" smtClean="0"/>
              <a:t>to demonstrate that when the data are </a:t>
            </a:r>
            <a:r>
              <a:rPr lang="en-US" baseline="0" dirty="0" err="1" smtClean="0"/>
              <a:t>gaussian</a:t>
            </a:r>
            <a:r>
              <a:rPr lang="en-US" baseline="0" dirty="0" smtClean="0"/>
              <a:t> distributed</a:t>
            </a:r>
          </a:p>
          <a:p>
            <a:r>
              <a:rPr lang="en-US" baseline="0" dirty="0" smtClean="0"/>
              <a:t>the </a:t>
            </a:r>
            <a:r>
              <a:rPr lang="en-US" baseline="0" dirty="0" err="1" smtClean="0"/>
              <a:t>arithmentic</a:t>
            </a:r>
            <a:r>
              <a:rPr lang="en-US" baseline="0" dirty="0" smtClean="0"/>
              <a:t> mean is the best estimate</a:t>
            </a:r>
          </a:p>
          <a:p>
            <a:r>
              <a:rPr lang="en-US" baseline="0" dirty="0" smtClean="0"/>
              <a:t>of the true mean.</a:t>
            </a:r>
          </a:p>
          <a:p>
            <a:r>
              <a:rPr lang="en-US" baseline="0" dirty="0" smtClean="0"/>
              <a:t>Now we will apply this same principle to the problem of central directions.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70</a:t>
            </a:fld>
            <a:endParaRPr 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joint distribution of the data is given by this formula,</a:t>
            </a:r>
          </a:p>
          <a:p>
            <a:r>
              <a:rPr lang="en-US" dirty="0" smtClean="0"/>
              <a:t>which</a:t>
            </a:r>
            <a:r>
              <a:rPr lang="en-US" baseline="0" dirty="0" smtClean="0"/>
              <a:t> has two unknowns, </a:t>
            </a:r>
            <a:r>
              <a:rPr lang="en-US" baseline="0" dirty="0" err="1" smtClean="0"/>
              <a:t>cos</a:t>
            </a:r>
            <a:r>
              <a:rPr lang="en-US" baseline="0" dirty="0" smtClean="0"/>
              <a:t>(theta) and kappa.</a:t>
            </a:r>
          </a:p>
          <a:p>
            <a:r>
              <a:rPr lang="en-US" baseline="0" dirty="0" smtClean="0"/>
              <a:t>Note the addition of the sine factor</a:t>
            </a:r>
          </a:p>
          <a:p>
            <a:r>
              <a:rPr lang="en-US" baseline="0" dirty="0" smtClean="0"/>
              <a:t>That comes from the fact that an area </a:t>
            </a:r>
            <a:r>
              <a:rPr lang="en-US" baseline="0" dirty="0" err="1" smtClean="0"/>
              <a:t>intergral</a:t>
            </a:r>
            <a:r>
              <a:rPr lang="en-US" baseline="0" dirty="0" smtClean="0"/>
              <a:t> over a sphere contains a factor of sine theta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71</a:t>
            </a:fld>
            <a:endParaRPr 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central</a:t>
            </a:r>
            <a:r>
              <a:rPr lang="en-US" baseline="0" dirty="0" smtClean="0"/>
              <a:t> vector is parameterized by its </a:t>
            </a:r>
            <a:r>
              <a:rPr lang="en-US" baseline="0" dirty="0" err="1" smtClean="0"/>
              <a:t>cartestian</a:t>
            </a:r>
            <a:r>
              <a:rPr lang="en-US" baseline="0" dirty="0" smtClean="0"/>
              <a:t> components, m.</a:t>
            </a:r>
          </a:p>
          <a:p>
            <a:r>
              <a:rPr lang="en-US" baseline="0" dirty="0" smtClean="0"/>
              <a:t>Note that </a:t>
            </a:r>
            <a:r>
              <a:rPr lang="en-US" baseline="0" dirty="0" err="1" smtClean="0"/>
              <a:t>cos</a:t>
            </a:r>
            <a:r>
              <a:rPr lang="en-US" baseline="0" dirty="0" smtClean="0"/>
              <a:t>(theta) is just the dot product of the </a:t>
            </a:r>
            <a:r>
              <a:rPr lang="en-US" baseline="0" dirty="0" err="1" smtClean="0"/>
              <a:t>cartesian</a:t>
            </a:r>
            <a:r>
              <a:rPr lang="en-US" baseline="0" dirty="0" smtClean="0"/>
              <a:t> components of an observed direction</a:t>
            </a:r>
          </a:p>
          <a:p>
            <a:r>
              <a:rPr lang="en-US" baseline="0" dirty="0" smtClean="0"/>
              <a:t>   with the central vector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72</a:t>
            </a:fld>
            <a:endParaRPr 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 the formula</a:t>
            </a:r>
            <a:r>
              <a:rPr lang="en-US" baseline="0" dirty="0" smtClean="0"/>
              <a:t> for the likelihood function is as shown.</a:t>
            </a:r>
          </a:p>
          <a:p>
            <a:r>
              <a:rPr lang="en-US" baseline="0" dirty="0" smtClean="0"/>
              <a:t>We need to maximize it with respect to the unknowns, </a:t>
            </a:r>
            <a:r>
              <a:rPr lang="en-US" b="1" baseline="0" dirty="0" smtClean="0"/>
              <a:t>m</a:t>
            </a:r>
            <a:r>
              <a:rPr lang="en-US" baseline="0" dirty="0" smtClean="0"/>
              <a:t> and kappa.</a:t>
            </a:r>
          </a:p>
          <a:p>
            <a:r>
              <a:rPr lang="en-US" baseline="0" dirty="0" smtClean="0"/>
              <a:t>But we need to add a constraint, since </a:t>
            </a:r>
            <a:r>
              <a:rPr lang="en-US" b="1" baseline="0" dirty="0" smtClean="0"/>
              <a:t>m</a:t>
            </a:r>
            <a:r>
              <a:rPr lang="en-US" baseline="0" dirty="0" smtClean="0"/>
              <a:t> must represent the </a:t>
            </a:r>
            <a:r>
              <a:rPr lang="en-US" baseline="0" dirty="0" err="1" smtClean="0"/>
              <a:t>cartesian</a:t>
            </a:r>
            <a:r>
              <a:rPr lang="en-US" baseline="0" dirty="0" smtClean="0"/>
              <a:t> components of a unit vector.</a:t>
            </a:r>
          </a:p>
          <a:p>
            <a:r>
              <a:rPr lang="en-US" baseline="0" dirty="0" smtClean="0"/>
              <a:t>hence we need to use </a:t>
            </a:r>
            <a:r>
              <a:rPr lang="en-US" baseline="0" dirty="0" err="1" smtClean="0"/>
              <a:t>lagrange</a:t>
            </a:r>
            <a:r>
              <a:rPr lang="en-US" baseline="0" dirty="0" smtClean="0"/>
              <a:t> multipliers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73</a:t>
            </a:fld>
            <a:endParaRPr 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Here are the </a:t>
            </a:r>
            <a:r>
              <a:rPr lang="en-US" dirty="0" err="1" smtClean="0"/>
              <a:t>lagrange</a:t>
            </a:r>
            <a:r>
              <a:rPr lang="en-US" baseline="0" dirty="0" smtClean="0"/>
              <a:t> multiplier equations.</a:t>
            </a:r>
          </a:p>
          <a:p>
            <a:r>
              <a:rPr lang="en-US" baseline="0" dirty="0" smtClean="0"/>
              <a:t>We can solve the first three, for m very easily.</a:t>
            </a:r>
          </a:p>
          <a:p>
            <a:r>
              <a:rPr lang="en-US" baseline="0" dirty="0" smtClean="0"/>
              <a:t>The last one, for kappa, is harder.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74</a:t>
            </a:fld>
            <a:endParaRPr 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Here are</a:t>
            </a:r>
            <a:r>
              <a:rPr lang="en-US" baseline="0" dirty="0" smtClean="0"/>
              <a:t> the results.</a:t>
            </a:r>
          </a:p>
          <a:p>
            <a:r>
              <a:rPr lang="en-US" baseline="0" dirty="0" smtClean="0"/>
              <a:t>Note that the formula for kappa is approximate and valid only when it is large, say greater than 5.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75</a:t>
            </a:fld>
            <a:endParaRPr 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central or “mean” vector is</a:t>
            </a:r>
            <a:r>
              <a:rPr lang="en-US" baseline="0" dirty="0" smtClean="0"/>
              <a:t> just the length-normalized</a:t>
            </a:r>
          </a:p>
          <a:p>
            <a:r>
              <a:rPr lang="en-US" baseline="0" dirty="0" smtClean="0"/>
              <a:t>vector sum of the individual observed unit vectors,</a:t>
            </a:r>
          </a:p>
          <a:p>
            <a:r>
              <a:rPr lang="en-US" baseline="0" dirty="0" smtClean="0"/>
              <a:t>what you would get by putting the observed unit vectors end to end.</a:t>
            </a:r>
          </a:p>
          <a:p>
            <a:r>
              <a:rPr lang="en-US" baseline="0" dirty="0" smtClean="0"/>
              <a:t>That’s intuitively reasonable.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76</a:t>
            </a:fld>
            <a:endParaRPr 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solution</a:t>
            </a:r>
            <a:r>
              <a:rPr lang="en-US" baseline="0" dirty="0" smtClean="0"/>
              <a:t> </a:t>
            </a:r>
            <a:r>
              <a:rPr lang="en-US" b="1" baseline="0" dirty="0" smtClean="0"/>
              <a:t>m</a:t>
            </a:r>
            <a:r>
              <a:rPr lang="en-US" baseline="0" dirty="0" smtClean="0"/>
              <a:t> can be computed very simply.</a:t>
            </a:r>
          </a:p>
          <a:p>
            <a:r>
              <a:rPr lang="en-US" baseline="0" dirty="0" smtClean="0"/>
              <a:t>The only significant question is whether to use the approximate formula for kappa,</a:t>
            </a:r>
          </a:p>
          <a:p>
            <a:r>
              <a:rPr lang="en-US" baseline="0" dirty="0" smtClean="0"/>
              <a:t>or whether to derive a measure of the certainty of the central vector empirically</a:t>
            </a:r>
          </a:p>
          <a:p>
            <a:r>
              <a:rPr lang="en-US" baseline="0" dirty="0" smtClean="0"/>
              <a:t>using bootstraps.</a:t>
            </a:r>
          </a:p>
          <a:p>
            <a:r>
              <a:rPr lang="en-US" baseline="0" dirty="0" smtClean="0"/>
              <a:t>We choose the latter.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77</a:t>
            </a:fld>
            <a:endParaRPr lang="en-U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apply the technique</a:t>
            </a:r>
            <a:r>
              <a:rPr lang="en-US" baseline="0" dirty="0" smtClean="0"/>
              <a:t> to </a:t>
            </a:r>
            <a:r>
              <a:rPr lang="en-US" baseline="0" dirty="0" err="1" smtClean="0"/>
              <a:t>subduction</a:t>
            </a:r>
            <a:r>
              <a:rPr lang="en-US" baseline="0" dirty="0" smtClean="0"/>
              <a:t> zone data.</a:t>
            </a:r>
          </a:p>
          <a:p>
            <a:r>
              <a:rPr lang="en-US" baseline="0" dirty="0" smtClean="0"/>
              <a:t>Each earthquake that occurs in the </a:t>
            </a:r>
            <a:r>
              <a:rPr lang="en-US" baseline="0" dirty="0" err="1" smtClean="0"/>
              <a:t>subduction</a:t>
            </a:r>
            <a:r>
              <a:rPr lang="en-US" baseline="0" dirty="0" smtClean="0"/>
              <a:t> zone has an associated “P axis”,</a:t>
            </a:r>
          </a:p>
          <a:p>
            <a:r>
              <a:rPr lang="en-US" baseline="0" dirty="0" smtClean="0"/>
              <a:t>which is related to the direction of maximum </a:t>
            </a:r>
            <a:r>
              <a:rPr lang="en-US" baseline="0" dirty="0" err="1" smtClean="0"/>
              <a:t>compressional</a:t>
            </a:r>
            <a:r>
              <a:rPr lang="en-US" baseline="0" dirty="0" smtClean="0"/>
              <a:t> stress.</a:t>
            </a:r>
          </a:p>
          <a:p>
            <a:r>
              <a:rPr lang="en-US" baseline="0" dirty="0" smtClean="0"/>
              <a:t>The P-axis direction can be </a:t>
            </a:r>
            <a:r>
              <a:rPr lang="en-US" baseline="0" dirty="0" err="1" smtClean="0"/>
              <a:t>seismologically</a:t>
            </a:r>
            <a:r>
              <a:rPr lang="en-US" baseline="0" dirty="0" smtClean="0"/>
              <a:t>, using earthquake focal mechanisms.</a:t>
            </a:r>
          </a:p>
          <a:p>
            <a:r>
              <a:rPr lang="en-US" baseline="0" dirty="0" smtClean="0"/>
              <a:t>We process data from many Kurile </a:t>
            </a:r>
            <a:r>
              <a:rPr lang="en-US" baseline="0" dirty="0" err="1" smtClean="0"/>
              <a:t>subduction</a:t>
            </a:r>
            <a:r>
              <a:rPr lang="en-US" baseline="0" dirty="0" smtClean="0"/>
              <a:t> zone earthquakes</a:t>
            </a:r>
          </a:p>
          <a:p>
            <a:r>
              <a:rPr lang="en-US" baseline="0" dirty="0" smtClean="0"/>
              <a:t>to find the “</a:t>
            </a:r>
            <a:r>
              <a:rPr lang="en-US" baseline="0" dirty="0" err="1" smtClean="0"/>
              <a:t>centra</a:t>
            </a:r>
            <a:r>
              <a:rPr lang="en-US" baseline="0" dirty="0" smtClean="0"/>
              <a:t>” or “mean” P axis direction.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78</a:t>
            </a:fld>
            <a:endParaRPr lang="en-US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Here are the results.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 back dots are the data.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The red dot is the central direction, as determined by the method.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The blue dots is the scatter of the central direction, as determined by the </a:t>
            </a:r>
            <a:r>
              <a:rPr lang="en-US" sz="1200" baseline="0" dirty="0" err="1" smtClean="0">
                <a:latin typeface="Times New Roman" pitchFamily="18" charset="0"/>
                <a:cs typeface="Times New Roman" pitchFamily="18" charset="0"/>
              </a:rPr>
              <a:t>boostrap</a:t>
            </a:r>
            <a:r>
              <a:rPr lang="en-US" sz="1200" baseline="0" smtClean="0">
                <a:latin typeface="Times New Roman" pitchFamily="18" charset="0"/>
                <a:cs typeface="Times New Roman" pitchFamily="18" charset="0"/>
              </a:rPr>
              <a:t> method.</a:t>
            </a: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Fig. 12.15. Lower-hemisphere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stereonet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showing P-axes of deep (300-600 km) earthquakes in the Kurile-Kamchatka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subduction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zone. The axes mostly dip to the west, parallel to the direction of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subduction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, indicating that the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subducting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slab is in down-dip compression. (Black circles) Axes of individual. (Red circle) central axis, computed by maximum-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lilelihood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technique. (Blue dots) Scatter of central axis determined by bootstrapping. Data courtesy of the Global CMT Project. </a:t>
            </a:r>
            <a:r>
              <a:rPr lang="en-US" sz="1200" i="1" dirty="0" err="1" smtClean="0"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script gda12_11.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79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key</a:t>
            </a:r>
            <a:r>
              <a:rPr lang="en-US" baseline="0" dirty="0" smtClean="0"/>
              <a:t> question is how to calculate it.</a:t>
            </a:r>
          </a:p>
          <a:p>
            <a:r>
              <a:rPr lang="en-US" baseline="0" dirty="0" smtClean="0"/>
              <a:t>Here’s a easy – but approximate - way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</a:t>
            </a:r>
            <a:r>
              <a:rPr lang="en-US" baseline="0" dirty="0" smtClean="0"/>
              <a:t> start </a:t>
            </a:r>
            <a:r>
              <a:rPr lang="en-US" baseline="0" dirty="0" err="1" smtClean="0"/>
              <a:t>wih</a:t>
            </a:r>
            <a:r>
              <a:rPr lang="en-US" baseline="0" dirty="0" smtClean="0"/>
              <a:t> G=0</a:t>
            </a:r>
          </a:p>
          <a:p>
            <a:r>
              <a:rPr lang="en-US" baseline="0" dirty="0" smtClean="0"/>
              <a:t>and then consider each ray in sequence.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1B0D4-162B-4AAA-AA48-226D81917658}" type="datetimeFigureOut">
              <a:rPr lang="en-US" smtClean="0"/>
              <a:pPr/>
              <a:t>12/13/2011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6F49-AC3B-4A22-99A5-36C8CF7587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1B0D4-162B-4AAA-AA48-226D81917658}" type="datetimeFigureOut">
              <a:rPr lang="en-US" smtClean="0"/>
              <a:pPr/>
              <a:t>12/13/2011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6F49-AC3B-4A22-99A5-36C8CF7587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1B0D4-162B-4AAA-AA48-226D81917658}" type="datetimeFigureOut">
              <a:rPr lang="en-US" smtClean="0"/>
              <a:pPr/>
              <a:t>12/13/2011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6F49-AC3B-4A22-99A5-36C8CF7587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1B0D4-162B-4AAA-AA48-226D81917658}" type="datetimeFigureOut">
              <a:rPr lang="en-US" smtClean="0"/>
              <a:pPr/>
              <a:t>12/13/2011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6F49-AC3B-4A22-99A5-36C8CF7587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1B0D4-162B-4AAA-AA48-226D81917658}" type="datetimeFigureOut">
              <a:rPr lang="en-US" smtClean="0"/>
              <a:pPr/>
              <a:t>12/13/2011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6F49-AC3B-4A22-99A5-36C8CF7587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1B0D4-162B-4AAA-AA48-226D81917658}" type="datetimeFigureOut">
              <a:rPr lang="en-US" smtClean="0"/>
              <a:pPr/>
              <a:t>12/13/2011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6F49-AC3B-4A22-99A5-36C8CF7587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1B0D4-162B-4AAA-AA48-226D81917658}" type="datetimeFigureOut">
              <a:rPr lang="en-US" smtClean="0"/>
              <a:pPr/>
              <a:t>12/13/2011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6F49-AC3B-4A22-99A5-36C8CF7587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1B0D4-162B-4AAA-AA48-226D81917658}" type="datetimeFigureOut">
              <a:rPr lang="en-US" smtClean="0"/>
              <a:pPr/>
              <a:t>12/13/2011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6F49-AC3B-4A22-99A5-36C8CF7587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1B0D4-162B-4AAA-AA48-226D81917658}" type="datetimeFigureOut">
              <a:rPr lang="en-US" smtClean="0"/>
              <a:pPr/>
              <a:t>12/13/2011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6F49-AC3B-4A22-99A5-36C8CF7587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1B0D4-162B-4AAA-AA48-226D81917658}" type="datetimeFigureOut">
              <a:rPr lang="en-US" smtClean="0"/>
              <a:pPr/>
              <a:t>12/13/2011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6F49-AC3B-4A22-99A5-36C8CF7587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1B0D4-162B-4AAA-AA48-226D81917658}" type="datetimeFigureOut">
              <a:rPr lang="en-US" smtClean="0"/>
              <a:pPr/>
              <a:t>12/13/2011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6F49-AC3B-4A22-99A5-36C8CF7587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1B0D4-162B-4AAA-AA48-226D81917658}" type="datetimeFigureOut">
              <a:rPr lang="en-US" smtClean="0"/>
              <a:pPr/>
              <a:t>12/13/2011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66F49-AC3B-4A22-99A5-36C8CF75877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tiff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000"/>
            <a:ext cx="9144000" cy="42672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Lecture 24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Exemplary Inverse Problems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including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Vibrational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Problems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0"/>
          <p:cNvGrpSpPr/>
          <p:nvPr/>
        </p:nvGrpSpPr>
        <p:grpSpPr>
          <a:xfrm>
            <a:off x="2438400" y="1497496"/>
            <a:ext cx="4114800" cy="4293704"/>
            <a:chOff x="2286000" y="1828800"/>
            <a:chExt cx="4114800" cy="4293704"/>
          </a:xfrm>
        </p:grpSpPr>
        <p:grpSp>
          <p:nvGrpSpPr>
            <p:cNvPr id="3" name="Group 28"/>
            <p:cNvGrpSpPr/>
            <p:nvPr/>
          </p:nvGrpSpPr>
          <p:grpSpPr>
            <a:xfrm>
              <a:off x="2286000" y="1855304"/>
              <a:ext cx="4114800" cy="4267200"/>
              <a:chOff x="2286000" y="1981200"/>
              <a:chExt cx="4724400" cy="4114800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2286000" y="1981200"/>
                <a:ext cx="47244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2286000" y="2392680"/>
                <a:ext cx="47244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2286000" y="2804160"/>
                <a:ext cx="47244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2286000" y="3215640"/>
                <a:ext cx="47244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2286000" y="3627120"/>
                <a:ext cx="47244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2286000" y="4038600"/>
                <a:ext cx="47244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2286000" y="4450080"/>
                <a:ext cx="47244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2286000" y="4861560"/>
                <a:ext cx="47244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2286000" y="5273040"/>
                <a:ext cx="47244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2286000" y="6096000"/>
                <a:ext cx="47244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2286000" y="5684520"/>
                <a:ext cx="47244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29"/>
            <p:cNvGrpSpPr/>
            <p:nvPr/>
          </p:nvGrpSpPr>
          <p:grpSpPr>
            <a:xfrm>
              <a:off x="2286000" y="1828800"/>
              <a:ext cx="4101548" cy="4267200"/>
              <a:chOff x="2286000" y="1828800"/>
              <a:chExt cx="4114800" cy="4724400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 rot="5400000">
                <a:off x="4038600" y="4191000"/>
                <a:ext cx="47244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rot="5400000">
                <a:off x="3627120" y="4191000"/>
                <a:ext cx="47244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rot="5400000">
                <a:off x="3215640" y="4191000"/>
                <a:ext cx="47244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rot="5400000">
                <a:off x="2804160" y="4191000"/>
                <a:ext cx="47244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rot="5400000">
                <a:off x="2392680" y="4191000"/>
                <a:ext cx="47244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rot="5400000">
                <a:off x="1981200" y="4191000"/>
                <a:ext cx="47244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rot="5400000">
                <a:off x="1569720" y="4191000"/>
                <a:ext cx="47244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rot="5400000">
                <a:off x="1158240" y="4191000"/>
                <a:ext cx="47244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rot="5400000">
                <a:off x="746760" y="4191000"/>
                <a:ext cx="47244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rot="5400000">
                <a:off x="-76200" y="4191000"/>
                <a:ext cx="47244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rot="5400000">
                <a:off x="335280" y="4191000"/>
                <a:ext cx="47244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2" name="Freeform 31"/>
          <p:cNvSpPr/>
          <p:nvPr/>
        </p:nvSpPr>
        <p:spPr>
          <a:xfrm>
            <a:off x="2438400" y="1510748"/>
            <a:ext cx="3843130" cy="3720548"/>
          </a:xfrm>
          <a:custGeom>
            <a:avLst/>
            <a:gdLst>
              <a:gd name="connsiteX0" fmla="*/ 0 w 4691269"/>
              <a:gd name="connsiteY0" fmla="*/ 3458818 h 3458818"/>
              <a:gd name="connsiteX1" fmla="*/ 993913 w 4691269"/>
              <a:gd name="connsiteY1" fmla="*/ 2570922 h 3458818"/>
              <a:gd name="connsiteX2" fmla="*/ 2226365 w 4691269"/>
              <a:gd name="connsiteY2" fmla="*/ 2345635 h 3458818"/>
              <a:gd name="connsiteX3" fmla="*/ 2782956 w 4691269"/>
              <a:gd name="connsiteY3" fmla="*/ 1948070 h 3458818"/>
              <a:gd name="connsiteX4" fmla="*/ 3140765 w 4691269"/>
              <a:gd name="connsiteY4" fmla="*/ 1099931 h 3458818"/>
              <a:gd name="connsiteX5" fmla="*/ 3551582 w 4691269"/>
              <a:gd name="connsiteY5" fmla="*/ 675861 h 3458818"/>
              <a:gd name="connsiteX6" fmla="*/ 4373217 w 4691269"/>
              <a:gd name="connsiteY6" fmla="*/ 212035 h 3458818"/>
              <a:gd name="connsiteX7" fmla="*/ 4691269 w 4691269"/>
              <a:gd name="connsiteY7" fmla="*/ 0 h 3458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91269" h="3458818">
                <a:moveTo>
                  <a:pt x="0" y="3458818"/>
                </a:moveTo>
                <a:cubicBezTo>
                  <a:pt x="311426" y="3107635"/>
                  <a:pt x="622852" y="2756453"/>
                  <a:pt x="993913" y="2570922"/>
                </a:cubicBezTo>
                <a:cubicBezTo>
                  <a:pt x="1364974" y="2385392"/>
                  <a:pt x="1928191" y="2449444"/>
                  <a:pt x="2226365" y="2345635"/>
                </a:cubicBezTo>
                <a:cubicBezTo>
                  <a:pt x="2524539" y="2241826"/>
                  <a:pt x="2630556" y="2155687"/>
                  <a:pt x="2782956" y="1948070"/>
                </a:cubicBezTo>
                <a:cubicBezTo>
                  <a:pt x="2935356" y="1740453"/>
                  <a:pt x="3012661" y="1311966"/>
                  <a:pt x="3140765" y="1099931"/>
                </a:cubicBezTo>
                <a:cubicBezTo>
                  <a:pt x="3268869" y="887896"/>
                  <a:pt x="3346173" y="823844"/>
                  <a:pt x="3551582" y="675861"/>
                </a:cubicBezTo>
                <a:cubicBezTo>
                  <a:pt x="3756991" y="527878"/>
                  <a:pt x="4183269" y="324679"/>
                  <a:pt x="4373217" y="212035"/>
                </a:cubicBezTo>
                <a:cubicBezTo>
                  <a:pt x="4563165" y="99392"/>
                  <a:pt x="4627217" y="49696"/>
                  <a:pt x="4691269" y="0"/>
                </a:cubicBezTo>
              </a:path>
            </a:pathLst>
          </a:cu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Connector 67"/>
          <p:cNvCxnSpPr/>
          <p:nvPr/>
        </p:nvCxnSpPr>
        <p:spPr>
          <a:xfrm>
            <a:off x="2457450" y="5105090"/>
            <a:ext cx="97632" cy="59532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2586038" y="4926497"/>
            <a:ext cx="97632" cy="59532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2719388" y="4733615"/>
            <a:ext cx="92869" cy="64295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2859881" y="4552640"/>
            <a:ext cx="92870" cy="69058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3017044" y="4397859"/>
            <a:ext cx="78582" cy="71439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3193256" y="4252602"/>
            <a:ext cx="71439" cy="83346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3409950" y="4150208"/>
            <a:ext cx="42864" cy="9049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3638550" y="4095440"/>
            <a:ext cx="19052" cy="9763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3869531" y="4069247"/>
            <a:ext cx="7146" cy="95252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4083844" y="4043052"/>
            <a:ext cx="19052" cy="97635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4279106" y="3969234"/>
            <a:ext cx="40482" cy="90487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4457700" y="3854934"/>
            <a:ext cx="69057" cy="88106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4598193" y="3704915"/>
            <a:ext cx="83345" cy="71438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4707731" y="3523940"/>
            <a:ext cx="92869" cy="52387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4774406" y="3326297"/>
            <a:ext cx="100013" cy="28575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4831556" y="3116746"/>
            <a:ext cx="104775" cy="30956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4883944" y="2904815"/>
            <a:ext cx="104775" cy="30956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4960144" y="2688121"/>
            <a:ext cx="102393" cy="381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5064920" y="2492859"/>
            <a:ext cx="100012" cy="52387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5191126" y="2314265"/>
            <a:ext cx="95249" cy="73819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5353051" y="2164246"/>
            <a:ext cx="80962" cy="73819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5529264" y="2023752"/>
            <a:ext cx="61912" cy="71438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5710239" y="1895165"/>
            <a:ext cx="73818" cy="85725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5884070" y="1773721"/>
            <a:ext cx="73818" cy="85725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>
            <a:off x="6057901" y="1649896"/>
            <a:ext cx="73818" cy="85725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6215064" y="1499877"/>
            <a:ext cx="73818" cy="85725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Freeform 80"/>
          <p:cNvSpPr/>
          <p:nvPr/>
        </p:nvSpPr>
        <p:spPr>
          <a:xfrm rot="16200000">
            <a:off x="2128841" y="5069371"/>
            <a:ext cx="300037" cy="304800"/>
          </a:xfrm>
          <a:custGeom>
            <a:avLst/>
            <a:gdLst>
              <a:gd name="connsiteX0" fmla="*/ 132522 w 265044"/>
              <a:gd name="connsiteY0" fmla="*/ 0 h 318052"/>
              <a:gd name="connsiteX1" fmla="*/ 0 w 265044"/>
              <a:gd name="connsiteY1" fmla="*/ 304800 h 318052"/>
              <a:gd name="connsiteX2" fmla="*/ 265044 w 265044"/>
              <a:gd name="connsiteY2" fmla="*/ 318052 h 318052"/>
              <a:gd name="connsiteX3" fmla="*/ 132522 w 265044"/>
              <a:gd name="connsiteY3" fmla="*/ 0 h 318052"/>
              <a:gd name="connsiteX0" fmla="*/ 128380 w 260902"/>
              <a:gd name="connsiteY0" fmla="*/ 0 h 318052"/>
              <a:gd name="connsiteX1" fmla="*/ 0 w 260902"/>
              <a:gd name="connsiteY1" fmla="*/ 314739 h 318052"/>
              <a:gd name="connsiteX2" fmla="*/ 260902 w 260902"/>
              <a:gd name="connsiteY2" fmla="*/ 318052 h 318052"/>
              <a:gd name="connsiteX3" fmla="*/ 128380 w 260902"/>
              <a:gd name="connsiteY3" fmla="*/ 0 h 318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902" h="318052">
                <a:moveTo>
                  <a:pt x="128380" y="0"/>
                </a:moveTo>
                <a:lnTo>
                  <a:pt x="0" y="314739"/>
                </a:lnTo>
                <a:lnTo>
                  <a:pt x="260902" y="318052"/>
                </a:lnTo>
                <a:lnTo>
                  <a:pt x="128380" y="0"/>
                </a:lnTo>
                <a:close/>
              </a:path>
            </a:pathLst>
          </a:cu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reeform 82"/>
          <p:cNvSpPr/>
          <p:nvPr/>
        </p:nvSpPr>
        <p:spPr>
          <a:xfrm>
            <a:off x="6129338" y="1226034"/>
            <a:ext cx="280988" cy="295275"/>
          </a:xfrm>
          <a:custGeom>
            <a:avLst/>
            <a:gdLst>
              <a:gd name="connsiteX0" fmla="*/ 132522 w 265044"/>
              <a:gd name="connsiteY0" fmla="*/ 0 h 318052"/>
              <a:gd name="connsiteX1" fmla="*/ 0 w 265044"/>
              <a:gd name="connsiteY1" fmla="*/ 304800 h 318052"/>
              <a:gd name="connsiteX2" fmla="*/ 265044 w 265044"/>
              <a:gd name="connsiteY2" fmla="*/ 318052 h 318052"/>
              <a:gd name="connsiteX3" fmla="*/ 132522 w 265044"/>
              <a:gd name="connsiteY3" fmla="*/ 0 h 318052"/>
              <a:gd name="connsiteX0" fmla="*/ 132522 w 260627"/>
              <a:gd name="connsiteY0" fmla="*/ 0 h 304800"/>
              <a:gd name="connsiteX1" fmla="*/ 0 w 260627"/>
              <a:gd name="connsiteY1" fmla="*/ 304800 h 304800"/>
              <a:gd name="connsiteX2" fmla="*/ 260627 w 260627"/>
              <a:gd name="connsiteY2" fmla="*/ 298174 h 304800"/>
              <a:gd name="connsiteX3" fmla="*/ 132522 w 260627"/>
              <a:gd name="connsiteY3" fmla="*/ 0 h 304800"/>
              <a:gd name="connsiteX0" fmla="*/ 132522 w 260627"/>
              <a:gd name="connsiteY0" fmla="*/ 0 h 308113"/>
              <a:gd name="connsiteX1" fmla="*/ 0 w 260627"/>
              <a:gd name="connsiteY1" fmla="*/ 304800 h 308113"/>
              <a:gd name="connsiteX2" fmla="*/ 260627 w 260627"/>
              <a:gd name="connsiteY2" fmla="*/ 308113 h 308113"/>
              <a:gd name="connsiteX3" fmla="*/ 132522 w 260627"/>
              <a:gd name="connsiteY3" fmla="*/ 0 h 308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627" h="308113">
                <a:moveTo>
                  <a:pt x="132522" y="0"/>
                </a:moveTo>
                <a:lnTo>
                  <a:pt x="0" y="304800"/>
                </a:lnTo>
                <a:lnTo>
                  <a:pt x="260627" y="308113"/>
                </a:lnTo>
                <a:lnTo>
                  <a:pt x="132522" y="0"/>
                </a:lnTo>
                <a:close/>
              </a:path>
            </a:pathLst>
          </a:cu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Freeform 84"/>
          <p:cNvSpPr/>
          <p:nvPr/>
        </p:nvSpPr>
        <p:spPr>
          <a:xfrm>
            <a:off x="990600" y="4404139"/>
            <a:ext cx="1633330" cy="406400"/>
          </a:xfrm>
          <a:custGeom>
            <a:avLst/>
            <a:gdLst>
              <a:gd name="connsiteX0" fmla="*/ 0 w 1722782"/>
              <a:gd name="connsiteY0" fmla="*/ 273879 h 406400"/>
              <a:gd name="connsiteX1" fmla="*/ 662609 w 1722782"/>
              <a:gd name="connsiteY1" fmla="*/ 22087 h 406400"/>
              <a:gd name="connsiteX2" fmla="*/ 1722782 w 1722782"/>
              <a:gd name="connsiteY2" fmla="*/ 406400 h 40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2782" h="406400">
                <a:moveTo>
                  <a:pt x="0" y="273879"/>
                </a:moveTo>
                <a:cubicBezTo>
                  <a:pt x="187739" y="136939"/>
                  <a:pt x="375479" y="0"/>
                  <a:pt x="662609" y="22087"/>
                </a:cubicBezTo>
                <a:cubicBezTo>
                  <a:pt x="949739" y="44174"/>
                  <a:pt x="1336260" y="225287"/>
                  <a:pt x="1722782" y="406400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685800" y="4697896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>
                <a:solidFill>
                  <a:srgbClr val="FF0000"/>
                </a:solidFill>
                <a:latin typeface="Cambria Math"/>
                <a:ea typeface="Cambria Math"/>
              </a:rPr>
              <a:t>∆s</a:t>
            </a:r>
            <a:endParaRPr lang="en-US" sz="3200" i="1" dirty="0">
              <a:solidFill>
                <a:srgbClr val="FF0000"/>
              </a:solidFill>
            </a:endParaRPr>
          </a:p>
        </p:txBody>
      </p:sp>
      <p:sp>
        <p:nvSpPr>
          <p:cNvPr id="88" name="Title 1"/>
          <p:cNvSpPr txBox="1">
            <a:spLocks/>
          </p:cNvSpPr>
          <p:nvPr/>
        </p:nvSpPr>
        <p:spPr>
          <a:xfrm>
            <a:off x="0" y="228600"/>
            <a:ext cx="91440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divide</a:t>
            </a:r>
            <a:r>
              <a:rPr kumimoji="0" lang="en-US" sz="3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each ray into segments of arc length </a:t>
            </a:r>
            <a:r>
              <a:rPr lang="en-US" sz="3600" i="1" dirty="0" smtClean="0">
                <a:latin typeface="Cambria Math"/>
                <a:ea typeface="Cambria Math"/>
              </a:rPr>
              <a:t>∆s</a:t>
            </a:r>
            <a:endParaRPr kumimoji="0" lang="en-US" sz="3600" b="0" i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90" name="Title 1"/>
          <p:cNvSpPr txBox="1">
            <a:spLocks/>
          </p:cNvSpPr>
          <p:nvPr/>
        </p:nvSpPr>
        <p:spPr>
          <a:xfrm>
            <a:off x="0" y="6096000"/>
            <a:ext cx="91440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and step from segment to segment </a:t>
            </a:r>
            <a:endParaRPr kumimoji="0" lang="en-US" sz="3600" b="0" i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0"/>
          <p:cNvGrpSpPr/>
          <p:nvPr/>
        </p:nvGrpSpPr>
        <p:grpSpPr>
          <a:xfrm>
            <a:off x="2438400" y="1497496"/>
            <a:ext cx="4114800" cy="4293704"/>
            <a:chOff x="2286000" y="1828800"/>
            <a:chExt cx="4114800" cy="4293704"/>
          </a:xfrm>
        </p:grpSpPr>
        <p:grpSp>
          <p:nvGrpSpPr>
            <p:cNvPr id="3" name="Group 28"/>
            <p:cNvGrpSpPr/>
            <p:nvPr/>
          </p:nvGrpSpPr>
          <p:grpSpPr>
            <a:xfrm>
              <a:off x="2286000" y="1855304"/>
              <a:ext cx="4114800" cy="4267200"/>
              <a:chOff x="2286000" y="1981200"/>
              <a:chExt cx="4724400" cy="4114800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2286000" y="1981200"/>
                <a:ext cx="47244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2286000" y="2392680"/>
                <a:ext cx="47244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2286000" y="2804160"/>
                <a:ext cx="47244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2286000" y="3215640"/>
                <a:ext cx="47244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2286000" y="3627120"/>
                <a:ext cx="47244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2286000" y="4038600"/>
                <a:ext cx="47244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2286000" y="4450080"/>
                <a:ext cx="47244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2286000" y="4861560"/>
                <a:ext cx="47244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2286000" y="5273040"/>
                <a:ext cx="47244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2286000" y="6096000"/>
                <a:ext cx="47244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2286000" y="5684520"/>
                <a:ext cx="47244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29"/>
            <p:cNvGrpSpPr/>
            <p:nvPr/>
          </p:nvGrpSpPr>
          <p:grpSpPr>
            <a:xfrm>
              <a:off x="2286000" y="1828800"/>
              <a:ext cx="4101548" cy="4267200"/>
              <a:chOff x="2286000" y="1828800"/>
              <a:chExt cx="4114800" cy="4724400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 rot="5400000">
                <a:off x="4038600" y="4191000"/>
                <a:ext cx="47244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rot="5400000">
                <a:off x="3627120" y="4191000"/>
                <a:ext cx="47244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rot="5400000">
                <a:off x="3215640" y="4191000"/>
                <a:ext cx="47244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rot="5400000">
                <a:off x="2804160" y="4191000"/>
                <a:ext cx="47244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rot="5400000">
                <a:off x="2392680" y="4191000"/>
                <a:ext cx="47244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rot="5400000">
                <a:off x="1981200" y="4191000"/>
                <a:ext cx="47244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rot="5400000">
                <a:off x="1569720" y="4191000"/>
                <a:ext cx="47244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rot="5400000">
                <a:off x="1158240" y="4191000"/>
                <a:ext cx="47244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rot="5400000">
                <a:off x="746760" y="4191000"/>
                <a:ext cx="47244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rot="5400000">
                <a:off x="-76200" y="4191000"/>
                <a:ext cx="47244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rot="5400000">
                <a:off x="335280" y="4191000"/>
                <a:ext cx="47244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2" name="Freeform 31"/>
          <p:cNvSpPr/>
          <p:nvPr/>
        </p:nvSpPr>
        <p:spPr>
          <a:xfrm>
            <a:off x="2438400" y="1510748"/>
            <a:ext cx="3843130" cy="3720548"/>
          </a:xfrm>
          <a:custGeom>
            <a:avLst/>
            <a:gdLst>
              <a:gd name="connsiteX0" fmla="*/ 0 w 4691269"/>
              <a:gd name="connsiteY0" fmla="*/ 3458818 h 3458818"/>
              <a:gd name="connsiteX1" fmla="*/ 993913 w 4691269"/>
              <a:gd name="connsiteY1" fmla="*/ 2570922 h 3458818"/>
              <a:gd name="connsiteX2" fmla="*/ 2226365 w 4691269"/>
              <a:gd name="connsiteY2" fmla="*/ 2345635 h 3458818"/>
              <a:gd name="connsiteX3" fmla="*/ 2782956 w 4691269"/>
              <a:gd name="connsiteY3" fmla="*/ 1948070 h 3458818"/>
              <a:gd name="connsiteX4" fmla="*/ 3140765 w 4691269"/>
              <a:gd name="connsiteY4" fmla="*/ 1099931 h 3458818"/>
              <a:gd name="connsiteX5" fmla="*/ 3551582 w 4691269"/>
              <a:gd name="connsiteY5" fmla="*/ 675861 h 3458818"/>
              <a:gd name="connsiteX6" fmla="*/ 4373217 w 4691269"/>
              <a:gd name="connsiteY6" fmla="*/ 212035 h 3458818"/>
              <a:gd name="connsiteX7" fmla="*/ 4691269 w 4691269"/>
              <a:gd name="connsiteY7" fmla="*/ 0 h 3458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91269" h="3458818">
                <a:moveTo>
                  <a:pt x="0" y="3458818"/>
                </a:moveTo>
                <a:cubicBezTo>
                  <a:pt x="311426" y="3107635"/>
                  <a:pt x="622852" y="2756453"/>
                  <a:pt x="993913" y="2570922"/>
                </a:cubicBezTo>
                <a:cubicBezTo>
                  <a:pt x="1364974" y="2385392"/>
                  <a:pt x="1928191" y="2449444"/>
                  <a:pt x="2226365" y="2345635"/>
                </a:cubicBezTo>
                <a:cubicBezTo>
                  <a:pt x="2524539" y="2241826"/>
                  <a:pt x="2630556" y="2155687"/>
                  <a:pt x="2782956" y="1948070"/>
                </a:cubicBezTo>
                <a:cubicBezTo>
                  <a:pt x="2935356" y="1740453"/>
                  <a:pt x="3012661" y="1311966"/>
                  <a:pt x="3140765" y="1099931"/>
                </a:cubicBezTo>
                <a:cubicBezTo>
                  <a:pt x="3268869" y="887896"/>
                  <a:pt x="3346173" y="823844"/>
                  <a:pt x="3551582" y="675861"/>
                </a:cubicBezTo>
                <a:cubicBezTo>
                  <a:pt x="3756991" y="527878"/>
                  <a:pt x="4183269" y="324679"/>
                  <a:pt x="4373217" y="212035"/>
                </a:cubicBezTo>
                <a:cubicBezTo>
                  <a:pt x="4563165" y="99392"/>
                  <a:pt x="4627217" y="49696"/>
                  <a:pt x="4691269" y="0"/>
                </a:cubicBezTo>
              </a:path>
            </a:pathLst>
          </a:cu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2388704" y="5184913"/>
            <a:ext cx="92765" cy="86864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4" name="Oval 33"/>
          <p:cNvSpPr/>
          <p:nvPr/>
        </p:nvSpPr>
        <p:spPr>
          <a:xfrm>
            <a:off x="3276911" y="4191933"/>
            <a:ext cx="92765" cy="86864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5" name="Oval 34"/>
          <p:cNvSpPr/>
          <p:nvPr/>
        </p:nvSpPr>
        <p:spPr>
          <a:xfrm>
            <a:off x="2650331" y="4814578"/>
            <a:ext cx="92765" cy="86864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6" name="Oval 35"/>
          <p:cNvSpPr/>
          <p:nvPr/>
        </p:nvSpPr>
        <p:spPr>
          <a:xfrm>
            <a:off x="2517291" y="4996795"/>
            <a:ext cx="92765" cy="86864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7" name="Oval 36"/>
          <p:cNvSpPr/>
          <p:nvPr/>
        </p:nvSpPr>
        <p:spPr>
          <a:xfrm>
            <a:off x="2788754" y="4634845"/>
            <a:ext cx="92765" cy="86864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3" name="Oval 32"/>
          <p:cNvSpPr/>
          <p:nvPr/>
        </p:nvSpPr>
        <p:spPr>
          <a:xfrm>
            <a:off x="2934011" y="4468158"/>
            <a:ext cx="92765" cy="86864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8" name="Oval 37"/>
          <p:cNvSpPr/>
          <p:nvPr/>
        </p:nvSpPr>
        <p:spPr>
          <a:xfrm>
            <a:off x="4650892" y="3601383"/>
            <a:ext cx="92765" cy="86864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9" name="Oval 38"/>
          <p:cNvSpPr/>
          <p:nvPr/>
        </p:nvSpPr>
        <p:spPr>
          <a:xfrm>
            <a:off x="3093555" y="4315758"/>
            <a:ext cx="92765" cy="86864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0" name="Oval 39"/>
          <p:cNvSpPr/>
          <p:nvPr/>
        </p:nvSpPr>
        <p:spPr>
          <a:xfrm>
            <a:off x="3491224" y="4115733"/>
            <a:ext cx="92765" cy="86864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1" name="Oval 40"/>
          <p:cNvSpPr/>
          <p:nvPr/>
        </p:nvSpPr>
        <p:spPr>
          <a:xfrm>
            <a:off x="3710299" y="4082395"/>
            <a:ext cx="92765" cy="86864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2" name="Oval 41"/>
          <p:cNvSpPr/>
          <p:nvPr/>
        </p:nvSpPr>
        <p:spPr>
          <a:xfrm>
            <a:off x="4860444" y="2979877"/>
            <a:ext cx="92765" cy="86864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3" name="Oval 42"/>
          <p:cNvSpPr/>
          <p:nvPr/>
        </p:nvSpPr>
        <p:spPr>
          <a:xfrm>
            <a:off x="3931756" y="4053820"/>
            <a:ext cx="92765" cy="86864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4" name="Oval 43"/>
          <p:cNvSpPr/>
          <p:nvPr/>
        </p:nvSpPr>
        <p:spPr>
          <a:xfrm>
            <a:off x="4741381" y="3403739"/>
            <a:ext cx="92765" cy="86864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5" name="Oval 44"/>
          <p:cNvSpPr/>
          <p:nvPr/>
        </p:nvSpPr>
        <p:spPr>
          <a:xfrm>
            <a:off x="4153213" y="4013339"/>
            <a:ext cx="92765" cy="86864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7" name="Oval 46"/>
          <p:cNvSpPr/>
          <p:nvPr/>
        </p:nvSpPr>
        <p:spPr>
          <a:xfrm>
            <a:off x="4353237" y="3915707"/>
            <a:ext cx="92765" cy="86864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8" name="Oval 47"/>
          <p:cNvSpPr/>
          <p:nvPr/>
        </p:nvSpPr>
        <p:spPr>
          <a:xfrm>
            <a:off x="4803294" y="3191807"/>
            <a:ext cx="92765" cy="86864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9" name="Oval 48"/>
          <p:cNvSpPr/>
          <p:nvPr/>
        </p:nvSpPr>
        <p:spPr>
          <a:xfrm>
            <a:off x="4919974" y="2772707"/>
            <a:ext cx="92765" cy="86864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0" name="Oval 49"/>
          <p:cNvSpPr/>
          <p:nvPr/>
        </p:nvSpPr>
        <p:spPr>
          <a:xfrm>
            <a:off x="4527068" y="3784738"/>
            <a:ext cx="92765" cy="86864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1" name="Oval 50"/>
          <p:cNvSpPr/>
          <p:nvPr/>
        </p:nvSpPr>
        <p:spPr>
          <a:xfrm>
            <a:off x="5000938" y="2567921"/>
            <a:ext cx="92765" cy="86864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3" name="Oval 52"/>
          <p:cNvSpPr/>
          <p:nvPr/>
        </p:nvSpPr>
        <p:spPr>
          <a:xfrm>
            <a:off x="5115238" y="2384565"/>
            <a:ext cx="92765" cy="86864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5" name="Oval 54"/>
          <p:cNvSpPr/>
          <p:nvPr/>
        </p:nvSpPr>
        <p:spPr>
          <a:xfrm>
            <a:off x="5265257" y="2229784"/>
            <a:ext cx="92765" cy="86864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7" name="Oval 56"/>
          <p:cNvSpPr/>
          <p:nvPr/>
        </p:nvSpPr>
        <p:spPr>
          <a:xfrm>
            <a:off x="5424801" y="2086910"/>
            <a:ext cx="92765" cy="86864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9" name="Oval 58"/>
          <p:cNvSpPr/>
          <p:nvPr/>
        </p:nvSpPr>
        <p:spPr>
          <a:xfrm>
            <a:off x="5603395" y="1958323"/>
            <a:ext cx="92765" cy="86864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1" name="Oval 60"/>
          <p:cNvSpPr/>
          <p:nvPr/>
        </p:nvSpPr>
        <p:spPr>
          <a:xfrm>
            <a:off x="5781989" y="1834498"/>
            <a:ext cx="92765" cy="86864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3" name="Oval 62"/>
          <p:cNvSpPr/>
          <p:nvPr/>
        </p:nvSpPr>
        <p:spPr>
          <a:xfrm>
            <a:off x="5960583" y="1710673"/>
            <a:ext cx="92765" cy="86864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5" name="Oval 64"/>
          <p:cNvSpPr/>
          <p:nvPr/>
        </p:nvSpPr>
        <p:spPr>
          <a:xfrm>
            <a:off x="6127271" y="1572561"/>
            <a:ext cx="92765" cy="86864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68" name="Straight Connector 67"/>
          <p:cNvCxnSpPr/>
          <p:nvPr/>
        </p:nvCxnSpPr>
        <p:spPr>
          <a:xfrm>
            <a:off x="2457450" y="5105090"/>
            <a:ext cx="97632" cy="59532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2586038" y="4926497"/>
            <a:ext cx="97632" cy="59532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2719388" y="4733615"/>
            <a:ext cx="92869" cy="6429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2859881" y="4552640"/>
            <a:ext cx="92870" cy="69058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3017044" y="4397859"/>
            <a:ext cx="78582" cy="71439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3193256" y="4252602"/>
            <a:ext cx="71439" cy="8334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3409950" y="4150208"/>
            <a:ext cx="42864" cy="9049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3638550" y="4095440"/>
            <a:ext cx="19052" cy="97633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3869531" y="4069247"/>
            <a:ext cx="7146" cy="95252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4083844" y="4043052"/>
            <a:ext cx="19052" cy="9763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4279106" y="3969234"/>
            <a:ext cx="40482" cy="90487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4457700" y="3854934"/>
            <a:ext cx="69057" cy="8810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4598193" y="3704915"/>
            <a:ext cx="83345" cy="71438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4707731" y="3523940"/>
            <a:ext cx="92869" cy="52387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4774406" y="3326297"/>
            <a:ext cx="100013" cy="2857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4831556" y="3116746"/>
            <a:ext cx="104775" cy="3095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4883944" y="2904815"/>
            <a:ext cx="104775" cy="3095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4960144" y="2688121"/>
            <a:ext cx="102393" cy="3810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5064920" y="2492859"/>
            <a:ext cx="100012" cy="52387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5191126" y="2314265"/>
            <a:ext cx="95249" cy="73819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5353051" y="2164246"/>
            <a:ext cx="80962" cy="73819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5529264" y="2023752"/>
            <a:ext cx="61912" cy="71438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5710239" y="1895165"/>
            <a:ext cx="73818" cy="8572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5884070" y="1773721"/>
            <a:ext cx="73818" cy="8572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>
            <a:off x="6057901" y="1649896"/>
            <a:ext cx="73818" cy="8572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6215064" y="1499877"/>
            <a:ext cx="73818" cy="8572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itle 1"/>
          <p:cNvSpPr txBox="1">
            <a:spLocks/>
          </p:cNvSpPr>
          <p:nvPr/>
        </p:nvSpPr>
        <p:spPr>
          <a:xfrm>
            <a:off x="0" y="228600"/>
            <a:ext cx="91440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determine the pixel</a:t>
            </a:r>
            <a:r>
              <a:rPr kumimoji="0" lang="en-US" sz="3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index, say </a:t>
            </a:r>
            <a:r>
              <a:rPr kumimoji="0" lang="en-US" sz="36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j</a:t>
            </a:r>
            <a:r>
              <a:rPr kumimoji="0" lang="en-US" sz="3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, that the </a:t>
            </a:r>
            <a:r>
              <a:rPr kumimoji="0" lang="en-US" sz="36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center</a:t>
            </a:r>
            <a:r>
              <a:rPr kumimoji="0" lang="en-US" sz="3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of each line segment falls within</a:t>
            </a:r>
            <a:endParaRPr kumimoji="0" lang="en-US" sz="3600" b="0" i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147" name="Title 1"/>
          <p:cNvSpPr txBox="1">
            <a:spLocks/>
          </p:cNvSpPr>
          <p:nvPr/>
        </p:nvSpPr>
        <p:spPr>
          <a:xfrm>
            <a:off x="0" y="5936972"/>
            <a:ext cx="91440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add </a:t>
            </a:r>
            <a:r>
              <a:rPr lang="en-US" sz="3600" i="1" dirty="0" smtClean="0">
                <a:latin typeface="Cambria Math"/>
                <a:ea typeface="Cambria Math"/>
              </a:rPr>
              <a:t>∆s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to </a:t>
            </a:r>
            <a:r>
              <a:rPr lang="en-US" sz="3600" i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G</a:t>
            </a:r>
            <a:r>
              <a:rPr lang="en-US" sz="3600" i="1" baseline="-25000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ij</a:t>
            </a:r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ct val="0"/>
              </a:spcBef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repeat for every segment of every ray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  </a:t>
            </a:r>
            <a:endParaRPr kumimoji="0" lang="en-US" sz="3600" b="0" i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5927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You can make this approximation indefinitely accurate simply by</a:t>
            </a:r>
            <a:br>
              <a:rPr lang="en-US" sz="36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</a:br>
            <a:r>
              <a:rPr lang="en-US" sz="36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decreasing the size of </a:t>
            </a:r>
            <a:r>
              <a:rPr lang="en-US" sz="3600" dirty="0" smtClean="0">
                <a:latin typeface="Cambria Math"/>
                <a:ea typeface="Cambria Math"/>
                <a:cs typeface="Times New Roman" pitchFamily="18" charset="0"/>
              </a:rPr>
              <a:t>∆</a:t>
            </a:r>
            <a:r>
              <a:rPr lang="en-US" sz="36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s</a:t>
            </a:r>
            <a:br>
              <a:rPr lang="en-US" sz="36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</a:br>
            <a:r>
              <a:rPr lang="en-US" sz="36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/>
            </a:r>
            <a:br>
              <a:rPr lang="en-US" sz="36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</a:br>
            <a:r>
              <a:rPr lang="en-US" sz="36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(albeit at the expense of increase the computation time)</a:t>
            </a:r>
            <a:endParaRPr lang="en-US" sz="3600" dirty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5592762"/>
          </a:xfrm>
        </p:spPr>
        <p:txBody>
          <a:bodyPr>
            <a:normAutofit fontScale="90000"/>
          </a:bodyPr>
          <a:lstStyle/>
          <a:p>
            <a:r>
              <a:rPr lang="en-US" sz="36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Suppose that there are </a:t>
            </a:r>
            <a:r>
              <a:rPr lang="en-US" sz="36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M=L</a:t>
            </a:r>
            <a:r>
              <a:rPr lang="en-US" sz="3600" i="1" baseline="30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2</a:t>
            </a:r>
            <a:r>
              <a:rPr lang="en-US" sz="36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voxels</a:t>
            </a:r>
            <a:r>
              <a:rPr lang="en-US" sz="36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/>
            </a:r>
            <a:br>
              <a:rPr lang="en-US" sz="36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</a:br>
            <a:r>
              <a:rPr lang="en-US" sz="36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/>
            </a:r>
            <a:br>
              <a:rPr lang="en-US" sz="36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</a:br>
            <a:r>
              <a:rPr lang="en-US" sz="36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A ray passes through about L </a:t>
            </a:r>
            <a:r>
              <a:rPr lang="en-US" sz="3600" dirty="0" err="1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voxels</a:t>
            </a:r>
            <a:r>
              <a:rPr lang="en-US" sz="36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/>
            </a:r>
            <a:br>
              <a:rPr lang="en-US" sz="36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</a:br>
            <a:r>
              <a:rPr lang="en-US" sz="36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/>
            </a:r>
            <a:br>
              <a:rPr lang="en-US" sz="36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</a:br>
            <a:r>
              <a:rPr lang="en-US" sz="3600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G</a:t>
            </a:r>
            <a:r>
              <a:rPr lang="en-US" sz="36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has </a:t>
            </a:r>
            <a:r>
              <a:rPr lang="en-US" sz="36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NL</a:t>
            </a:r>
            <a:r>
              <a:rPr lang="en-US" sz="3600" i="1" baseline="30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2</a:t>
            </a:r>
            <a:r>
              <a:rPr lang="en-US" sz="36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elements</a:t>
            </a:r>
            <a:br>
              <a:rPr lang="en-US" sz="36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</a:br>
            <a:r>
              <a:rPr lang="en-US" sz="36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NL</a:t>
            </a:r>
            <a:r>
              <a:rPr lang="en-US" sz="36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of which are non-zero</a:t>
            </a:r>
            <a:br>
              <a:rPr lang="en-US" sz="36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</a:br>
            <a:r>
              <a:rPr lang="en-US" sz="36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/>
            </a:r>
            <a:br>
              <a:rPr lang="en-US" sz="36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</a:br>
            <a:r>
              <a:rPr lang="en-US" sz="36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so the fraction of non-zero elements is</a:t>
            </a:r>
            <a:br>
              <a:rPr lang="en-US" sz="36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</a:br>
            <a:r>
              <a:rPr lang="en-US" sz="36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1/L</a:t>
            </a:r>
            <a:br>
              <a:rPr lang="en-US" sz="36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</a:br>
            <a:r>
              <a:rPr lang="en-US" sz="36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/>
            </a:r>
            <a:br>
              <a:rPr lang="en-US" sz="36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</a:br>
            <a:r>
              <a:rPr lang="en-US" sz="36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hence</a:t>
            </a:r>
            <a:r>
              <a:rPr lang="en-US" sz="36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/>
            </a:r>
            <a:br>
              <a:rPr lang="en-US" sz="36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</a:br>
            <a:r>
              <a:rPr lang="en-US" sz="3600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G</a:t>
            </a:r>
            <a:r>
              <a:rPr lang="en-US" sz="36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is very sparse</a:t>
            </a:r>
            <a:endParaRPr lang="en-US" sz="3600" dirty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55927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In a typical </a:t>
            </a:r>
            <a:r>
              <a:rPr lang="en-US" sz="3600" dirty="0" err="1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tomographic</a:t>
            </a:r>
            <a:r>
              <a:rPr lang="en-US" sz="36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experiment</a:t>
            </a:r>
            <a:r>
              <a:rPr lang="en-US" sz="36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/>
            </a:r>
            <a:br>
              <a:rPr lang="en-US" sz="36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</a:br>
            <a:r>
              <a:rPr lang="en-US" sz="36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/>
            </a:r>
            <a:br>
              <a:rPr lang="en-US" sz="36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</a:br>
            <a:r>
              <a:rPr lang="en-US" sz="36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/>
            </a:r>
            <a:br>
              <a:rPr lang="en-US" sz="36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</a:br>
            <a:r>
              <a:rPr lang="en-US" sz="36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some pixels will be missed entirely</a:t>
            </a:r>
            <a:br>
              <a:rPr lang="en-US" sz="36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</a:br>
            <a:r>
              <a:rPr lang="en-US" sz="36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/>
            </a:r>
            <a:br>
              <a:rPr lang="en-US" sz="36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</a:br>
            <a:r>
              <a:rPr lang="en-US" sz="36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/>
            </a:r>
            <a:br>
              <a:rPr lang="en-US" sz="36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</a:br>
            <a:r>
              <a:rPr lang="en-US" sz="36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and some groups of pixels will be sampled by only one ray </a:t>
            </a:r>
            <a:endParaRPr lang="en-US" sz="3600" dirty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55927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In a typical </a:t>
            </a:r>
            <a:r>
              <a:rPr lang="en-US" sz="3600" dirty="0" err="1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tomographic</a:t>
            </a:r>
            <a:r>
              <a:rPr lang="en-US" sz="36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experiment</a:t>
            </a:r>
            <a:r>
              <a:rPr lang="en-US" sz="36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/>
            </a:r>
            <a:br>
              <a:rPr lang="en-US" sz="36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</a:br>
            <a:r>
              <a:rPr lang="en-US" sz="36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/>
            </a:r>
            <a:br>
              <a:rPr lang="en-US" sz="36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</a:br>
            <a:r>
              <a:rPr lang="en-US" sz="36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/>
            </a:r>
            <a:br>
              <a:rPr lang="en-US" sz="36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</a:br>
            <a:r>
              <a:rPr lang="en-US" sz="36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some pixels will be missed entirely</a:t>
            </a:r>
            <a:br>
              <a:rPr lang="en-US" sz="36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</a:br>
            <a:r>
              <a:rPr lang="en-US" sz="36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/>
            </a:r>
            <a:br>
              <a:rPr lang="en-US" sz="36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</a:br>
            <a:r>
              <a:rPr lang="en-US" sz="36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/>
            </a:r>
            <a:br>
              <a:rPr lang="en-US" sz="36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</a:br>
            <a:r>
              <a:rPr lang="en-US" sz="36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and some groups of pixels will be sampled by only one ray </a:t>
            </a:r>
            <a:endParaRPr lang="en-US" sz="3600" dirty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990600" y="2743200"/>
            <a:ext cx="73914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the value of these pixels is completely undetermined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64096" y="4827104"/>
            <a:ext cx="73914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only the average value of these pixels is determined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85800" y="5791200"/>
            <a:ext cx="7696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hence the problem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is mixed</a:t>
            </a:r>
            <a:r>
              <a:rPr lang="en-US" sz="4400" dirty="0" smtClean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-determined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(and usually </a:t>
            </a:r>
            <a:r>
              <a:rPr lang="en-US" sz="4400" i="1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M&gt;N </a:t>
            </a:r>
            <a:r>
              <a:rPr lang="en-US" sz="4400" dirty="0" smtClean="0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as well</a:t>
            </a:r>
            <a:r>
              <a:rPr lang="en-US" sz="4400" dirty="0" smtClean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)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54762"/>
          </a:xfrm>
        </p:spPr>
        <p:txBody>
          <a:bodyPr>
            <a:noAutofit/>
          </a:bodyPr>
          <a:lstStyle/>
          <a:p>
            <a:r>
              <a:rPr lang="en-US" sz="36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so</a:t>
            </a:r>
            <a:br>
              <a:rPr lang="en-US" sz="36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</a:br>
            <a:r>
              <a:rPr lang="en-US" sz="36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you must introduce some sort of a priori information to achieve a solution</a:t>
            </a:r>
            <a:br>
              <a:rPr lang="en-US" sz="36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</a:br>
            <a:r>
              <a:rPr lang="en-US" sz="36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say</a:t>
            </a:r>
            <a:br>
              <a:rPr lang="en-US" sz="36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</a:br>
            <a:r>
              <a:rPr lang="en-US" sz="36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/>
            </a:r>
            <a:br>
              <a:rPr lang="en-US" sz="36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</a:br>
            <a:r>
              <a:rPr lang="en-US" sz="36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a priori information that the solution is small</a:t>
            </a:r>
            <a:br>
              <a:rPr lang="en-US" sz="36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</a:br>
            <a:r>
              <a:rPr lang="en-US" sz="36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/>
            </a:r>
            <a:br>
              <a:rPr lang="en-US" sz="36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</a:br>
            <a:r>
              <a:rPr lang="en-US" sz="36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or</a:t>
            </a:r>
            <a:br>
              <a:rPr lang="en-US" sz="36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</a:br>
            <a:r>
              <a:rPr lang="en-US" sz="36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/>
            </a:r>
            <a:br>
              <a:rPr lang="en-US" sz="36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</a:br>
            <a:r>
              <a:rPr lang="en-US" sz="36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a priori information that the solution is smooth</a:t>
            </a:r>
            <a:endParaRPr lang="en-US" sz="3600" dirty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Solution Possibilities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9144000" cy="5105400"/>
          </a:xfrm>
        </p:spPr>
        <p:txBody>
          <a:bodyPr>
            <a:normAutofit fontScale="92500"/>
          </a:bodyPr>
          <a:lstStyle/>
          <a:p>
            <a:pPr marL="514350" indent="-514350"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Damped Least Squares (implements smallness):</a:t>
            </a:r>
          </a:p>
          <a:p>
            <a:pPr marL="514350" indent="-51435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Matrix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is sparse and very large</a:t>
            </a:r>
          </a:p>
          <a:p>
            <a:pPr marL="514350" indent="-51435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use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bicg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with damped least squares function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514350" indent="-514350"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514350" indent="-514350"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514350" indent="-51435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2. 	Weighted Least Squares (implements smoothness):</a:t>
            </a:r>
          </a:p>
          <a:p>
            <a:pPr marL="514350" indent="-51435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Matrix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F </a:t>
            </a:r>
            <a: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consists of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plus</a:t>
            </a:r>
          </a:p>
          <a:p>
            <a:pPr marL="514350" indent="-51435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			second derivative smoothing</a:t>
            </a:r>
          </a:p>
          <a:p>
            <a:pPr marL="514350" indent="-51435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use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bicg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with weighted least squares function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514350" indent="-514350">
              <a:buNone/>
            </a:pPr>
            <a:endParaRPr lang="en-US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endParaRPr lang="en-US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endParaRPr lang="en-US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endParaRPr lang="en-US" b="1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endParaRPr lang="en-US" b="1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endParaRPr lang="en-US" b="1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endParaRPr lang="en-US" b="1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endParaRPr lang="en-US" b="1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Solution Possibilities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9144000" cy="5105400"/>
          </a:xfrm>
        </p:spPr>
        <p:txBody>
          <a:bodyPr>
            <a:normAutofit fontScale="92500"/>
          </a:bodyPr>
          <a:lstStyle/>
          <a:p>
            <a:pPr marL="514350" indent="-514350"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Damped Least Squares:</a:t>
            </a:r>
          </a:p>
          <a:p>
            <a:pPr marL="514350" indent="-51435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Matrix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is sparse and very large</a:t>
            </a:r>
          </a:p>
          <a:p>
            <a:pPr marL="514350" indent="-51435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use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bicg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with damped least squares function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514350" indent="-514350"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514350" indent="-514350"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514350" indent="-51435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2. 	Weighted Least Squares:</a:t>
            </a:r>
          </a:p>
          <a:p>
            <a:pPr marL="514350" indent="-51435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Matrix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F </a:t>
            </a:r>
            <a: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consists of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plus</a:t>
            </a:r>
          </a:p>
          <a:p>
            <a:pPr marL="514350" indent="-51435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			second derivative smoothing</a:t>
            </a:r>
          </a:p>
          <a:p>
            <a:pPr marL="514350" indent="-51435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use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bicg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with weighted least squares function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514350" indent="-514350">
              <a:buNone/>
            </a:pPr>
            <a:endParaRPr lang="en-US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endParaRPr lang="en-US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endParaRPr lang="en-US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endParaRPr lang="en-US" b="1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endParaRPr lang="en-US" b="1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endParaRPr lang="en-US" b="1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endParaRPr lang="en-US" b="1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endParaRPr lang="en-US" b="1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ight Arrow 5"/>
          <p:cNvSpPr/>
          <p:nvPr/>
        </p:nvSpPr>
        <p:spPr>
          <a:xfrm rot="13320932">
            <a:off x="5146808" y="2879270"/>
            <a:ext cx="1066800" cy="5334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172200" y="2743200"/>
            <a:ext cx="2819400" cy="1981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test case has very good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ray coverage, so smoothing probably unnecessary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 l="9760" t="6068" r="51441" b="55088"/>
          <a:stretch>
            <a:fillRect/>
          </a:stretch>
        </p:blipFill>
        <p:spPr bwMode="auto">
          <a:xfrm>
            <a:off x="1371600" y="1066800"/>
            <a:ext cx="6054972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0" y="2286000"/>
            <a:ext cx="990600" cy="2982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752600" y="304800"/>
            <a:ext cx="2933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True model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66800" y="3048000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x</a:t>
            </a:r>
            <a:endParaRPr lang="en-US" sz="2800" i="1" dirty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91000" y="685800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y</a:t>
            </a:r>
            <a:endParaRPr lang="en-US" sz="2800" i="1" dirty="0"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20" name="Freeform 19"/>
          <p:cNvSpPr/>
          <p:nvPr/>
        </p:nvSpPr>
        <p:spPr>
          <a:xfrm>
            <a:off x="5867400" y="762000"/>
            <a:ext cx="1033669" cy="384313"/>
          </a:xfrm>
          <a:custGeom>
            <a:avLst/>
            <a:gdLst>
              <a:gd name="connsiteX0" fmla="*/ 0 w 1033669"/>
              <a:gd name="connsiteY0" fmla="*/ 384313 h 384313"/>
              <a:gd name="connsiteX1" fmla="*/ 437321 w 1033669"/>
              <a:gd name="connsiteY1" fmla="*/ 79513 h 384313"/>
              <a:gd name="connsiteX2" fmla="*/ 463826 w 1033669"/>
              <a:gd name="connsiteY2" fmla="*/ 225287 h 384313"/>
              <a:gd name="connsiteX3" fmla="*/ 1033669 w 1033669"/>
              <a:gd name="connsiteY3" fmla="*/ 0 h 384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3669" h="384313">
                <a:moveTo>
                  <a:pt x="0" y="384313"/>
                </a:moveTo>
                <a:cubicBezTo>
                  <a:pt x="180008" y="245165"/>
                  <a:pt x="360017" y="106017"/>
                  <a:pt x="437321" y="79513"/>
                </a:cubicBezTo>
                <a:cubicBezTo>
                  <a:pt x="514625" y="53009"/>
                  <a:pt x="364435" y="238539"/>
                  <a:pt x="463826" y="225287"/>
                </a:cubicBezTo>
                <a:cubicBezTo>
                  <a:pt x="563217" y="212035"/>
                  <a:pt x="798443" y="106017"/>
                  <a:pt x="1033669" y="0"/>
                </a:cubicBezTo>
              </a:path>
            </a:pathLst>
          </a:cu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7010400" y="228600"/>
            <a:ext cx="1905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sources and receivers</a:t>
            </a:r>
            <a:endParaRPr lang="en-US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Syllabus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" y="609600"/>
            <a:ext cx="8991600" cy="6027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"/>
              </a:spcBef>
              <a:buFontTx/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01		Describing Inverse Problems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02		Probability and Measurement Error, Part 1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03		Probability and Measurement Error, Part 2 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04		The L</a:t>
            </a:r>
            <a:r>
              <a:rPr lang="en-US" sz="16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Norm and Simple Least Squares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05		A Priori Information and Weighted Least Squared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06		Resolution and Generalized Inverses</a:t>
            </a:r>
          </a:p>
          <a:p>
            <a:pPr>
              <a:spcBef>
                <a:spcPts val="100"/>
              </a:spcBef>
              <a:buFontTx/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07		Backus-Gilbert Inverse and the Trade Off of Resolution and Variance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08		The Principle of Maximum Likelihood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09		Inexact Theories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10		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Nonuniqueness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and Localized Averages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11		Vector Spaces and Singular Value Decomposition</a:t>
            </a:r>
          </a:p>
          <a:p>
            <a:pPr>
              <a:spcBef>
                <a:spcPts val="100"/>
              </a:spcBef>
              <a:buFontTx/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12		Equality and Inequality Constraints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13		L</a:t>
            </a:r>
            <a:r>
              <a:rPr lang="en-US" sz="16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, L</a:t>
            </a:r>
            <a:r>
              <a:rPr lang="en-US" sz="1600" baseline="-25000" dirty="0" smtClean="0">
                <a:latin typeface="Cambria Math"/>
                <a:ea typeface="Cambria Math"/>
                <a:cs typeface="Times New Roman" pitchFamily="18" charset="0"/>
              </a:rPr>
              <a:t>∞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Norm Problems and Linear Programming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14		Nonlinear Problems: Grid and Monte Carlo Searches 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15		Nonlinear Problems: Newton’s Method 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16		Nonlinear Problems:  Simulated Annealing and Bootstrap Confidence Intervals 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17		Factor Analysis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18		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Varimax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Factors,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Empircal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Orthogonal Functions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19		Backus-Gilbert Theory for Continuous Problems; Radon’s Problem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20		Linear Operators and Their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Adjoints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21		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Fr</a:t>
            </a:r>
            <a:r>
              <a:rPr lang="en-US" sz="1600" dirty="0" err="1" smtClean="0">
                <a:latin typeface="Times New Roman"/>
                <a:cs typeface="Times New Roman"/>
              </a:rPr>
              <a:t>é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chet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Derivatives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22 	Exemplary Inverse Problems, incl. Filter Design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23 	Exemplary Inverse Problems, incl. Earthquake Location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Lecture 24 	Exemplary Inverse Problems, incl. 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Vibrational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Problems</a:t>
            </a:r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422176" y="1143000"/>
            <a:ext cx="5816824" cy="4449332"/>
            <a:chOff x="1828800" y="1197154"/>
            <a:chExt cx="5816824" cy="4449332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 l="54584" t="6068" r="8143" b="55680"/>
            <a:stretch>
              <a:fillRect/>
            </a:stretch>
          </p:blipFill>
          <p:spPr bwMode="auto">
            <a:xfrm>
              <a:off x="1828800" y="1219200"/>
              <a:ext cx="5816824" cy="44272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3" name="TextBox 12"/>
            <p:cNvSpPr txBox="1"/>
            <p:nvPr/>
          </p:nvSpPr>
          <p:spPr>
            <a:xfrm>
              <a:off x="6391275" y="2635429"/>
              <a:ext cx="609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x</a:t>
              </a:r>
              <a:endParaRPr lang="en-US" sz="1200" i="1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657725" y="1197154"/>
              <a:ext cx="609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y</a:t>
              </a:r>
              <a:endParaRPr lang="en-US" sz="1200" i="1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752600" y="304800"/>
            <a:ext cx="2933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Ray Coverage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66800" y="3048000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x</a:t>
            </a:r>
            <a:endParaRPr lang="en-US" sz="2800" i="1" dirty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191000" y="685800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y</a:t>
            </a:r>
            <a:endParaRPr lang="en-US" sz="2800" i="1" dirty="0"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6901070" y="1053548"/>
            <a:ext cx="1033669" cy="384313"/>
          </a:xfrm>
          <a:custGeom>
            <a:avLst/>
            <a:gdLst>
              <a:gd name="connsiteX0" fmla="*/ 0 w 1033669"/>
              <a:gd name="connsiteY0" fmla="*/ 384313 h 384313"/>
              <a:gd name="connsiteX1" fmla="*/ 437321 w 1033669"/>
              <a:gd name="connsiteY1" fmla="*/ 79513 h 384313"/>
              <a:gd name="connsiteX2" fmla="*/ 463826 w 1033669"/>
              <a:gd name="connsiteY2" fmla="*/ 225287 h 384313"/>
              <a:gd name="connsiteX3" fmla="*/ 1033669 w 1033669"/>
              <a:gd name="connsiteY3" fmla="*/ 0 h 384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3669" h="384313">
                <a:moveTo>
                  <a:pt x="0" y="384313"/>
                </a:moveTo>
                <a:cubicBezTo>
                  <a:pt x="180008" y="245165"/>
                  <a:pt x="360017" y="106017"/>
                  <a:pt x="437321" y="79513"/>
                </a:cubicBezTo>
                <a:cubicBezTo>
                  <a:pt x="514625" y="53009"/>
                  <a:pt x="364435" y="238539"/>
                  <a:pt x="463826" y="225287"/>
                </a:cubicBezTo>
                <a:cubicBezTo>
                  <a:pt x="563217" y="212035"/>
                  <a:pt x="798443" y="106017"/>
                  <a:pt x="1033669" y="0"/>
                </a:cubicBezTo>
              </a:path>
            </a:pathLst>
          </a:cu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7239000" y="152400"/>
            <a:ext cx="1905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just a “few” rays shown</a:t>
            </a:r>
          </a:p>
          <a:p>
            <a:endParaRPr lang="en-US" sz="28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else image is black</a:t>
            </a:r>
            <a:endParaRPr lang="en-US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>
            <a:grpSpLocks noChangeAspect="1"/>
          </p:cNvGrpSpPr>
          <p:nvPr/>
        </p:nvGrpSpPr>
        <p:grpSpPr>
          <a:xfrm>
            <a:off x="685802" y="152400"/>
            <a:ext cx="7562848" cy="5704820"/>
            <a:chOff x="800101" y="2921179"/>
            <a:chExt cx="3781424" cy="2852410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 l="11045" t="53422" r="52806" b="8330"/>
            <a:stretch>
              <a:fillRect/>
            </a:stretch>
          </p:blipFill>
          <p:spPr bwMode="auto">
            <a:xfrm>
              <a:off x="1325217" y="3207026"/>
              <a:ext cx="2981740" cy="23389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9" name="TextBox 8"/>
            <p:cNvSpPr txBox="1"/>
            <p:nvPr/>
          </p:nvSpPr>
          <p:spPr>
            <a:xfrm>
              <a:off x="1371600" y="2921179"/>
              <a:ext cx="32099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Times New Roman" pitchFamily="18" charset="0"/>
                  <a:cs typeface="Times New Roman" pitchFamily="18" charset="0"/>
                </a:rPr>
                <a:t>Data, plotted in Radon-style coordinates</a:t>
              </a:r>
              <a:endParaRPr lang="en-US" sz="2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324100" y="5511979"/>
              <a:ext cx="11049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Times New Roman" pitchFamily="18" charset="0"/>
                  <a:ea typeface="Cambria Math"/>
                  <a:cs typeface="Times New Roman" pitchFamily="18" charset="0"/>
                </a:rPr>
                <a:t>angle</a:t>
              </a:r>
              <a:r>
                <a:rPr lang="en-US" sz="2800" i="1" dirty="0" smtClean="0">
                  <a:latin typeface="Cambria Math"/>
                  <a:ea typeface="Cambria Math"/>
                  <a:cs typeface="Times New Roman" pitchFamily="18" charset="0"/>
                </a:rPr>
                <a:t> </a:t>
              </a:r>
              <a:r>
                <a:rPr lang="el-GR" sz="2800" i="1" dirty="0" smtClean="0">
                  <a:latin typeface="Cambria Math"/>
                  <a:ea typeface="Cambria Math"/>
                  <a:cs typeface="Times New Roman" pitchFamily="18" charset="0"/>
                </a:rPr>
                <a:t>θ</a:t>
              </a:r>
              <a:r>
                <a:rPr lang="en-US" sz="2800" i="1" dirty="0" smtClean="0">
                  <a:latin typeface="Cambria Math"/>
                  <a:ea typeface="Cambria Math"/>
                  <a:cs typeface="Times New Roman" pitchFamily="18" charset="0"/>
                </a:rPr>
                <a:t> </a:t>
              </a:r>
              <a:r>
                <a:rPr lang="en-US" sz="2800" dirty="0" smtClean="0">
                  <a:latin typeface="Times New Roman" pitchFamily="18" charset="0"/>
                  <a:ea typeface="Cambria Math"/>
                  <a:cs typeface="Times New Roman" pitchFamily="18" charset="0"/>
                </a:rPr>
                <a:t>of ray</a:t>
              </a:r>
              <a:endParaRPr lang="en-US" sz="2800" dirty="0">
                <a:latin typeface="Times New Roman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 rot="16200000">
              <a:off x="86127" y="4092353"/>
              <a:ext cx="1905001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distance </a:t>
              </a:r>
              <a:r>
                <a:rPr lang="en-US" sz="28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r</a:t>
              </a:r>
              <a:r>
                <a:rPr lang="en-US" sz="28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 of ray to center of image</a:t>
              </a:r>
              <a:endParaRPr lang="en-US" sz="2800" dirty="0">
                <a:latin typeface="Times New Roman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381000" y="5903893"/>
            <a:ext cx="822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Lesson from Radon’s Problem:</a:t>
            </a:r>
          </a:p>
          <a:p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Full data coverage need to achieve exact solution</a:t>
            </a:r>
            <a:endParaRPr lang="en-US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Freeform 21"/>
          <p:cNvSpPr/>
          <p:nvPr/>
        </p:nvSpPr>
        <p:spPr>
          <a:xfrm>
            <a:off x="6175513" y="3834295"/>
            <a:ext cx="1977887" cy="1347305"/>
          </a:xfrm>
          <a:custGeom>
            <a:avLst/>
            <a:gdLst>
              <a:gd name="connsiteX0" fmla="*/ 0 w 1921565"/>
              <a:gd name="connsiteY0" fmla="*/ 35340 h 1188279"/>
              <a:gd name="connsiteX1" fmla="*/ 662609 w 1921565"/>
              <a:gd name="connsiteY1" fmla="*/ 88348 h 1188279"/>
              <a:gd name="connsiteX2" fmla="*/ 662609 w 1921565"/>
              <a:gd name="connsiteY2" fmla="*/ 565427 h 1188279"/>
              <a:gd name="connsiteX3" fmla="*/ 1921565 w 1921565"/>
              <a:gd name="connsiteY3" fmla="*/ 1188279 h 1188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21565" h="1188279">
                <a:moveTo>
                  <a:pt x="0" y="35340"/>
                </a:moveTo>
                <a:cubicBezTo>
                  <a:pt x="276087" y="17670"/>
                  <a:pt x="552174" y="0"/>
                  <a:pt x="662609" y="88348"/>
                </a:cubicBezTo>
                <a:cubicBezTo>
                  <a:pt x="773044" y="176696"/>
                  <a:pt x="452783" y="382105"/>
                  <a:pt x="662609" y="565427"/>
                </a:cubicBezTo>
                <a:cubicBezTo>
                  <a:pt x="872435" y="748749"/>
                  <a:pt x="1397000" y="968514"/>
                  <a:pt x="1921565" y="1188279"/>
                </a:cubicBezTo>
              </a:path>
            </a:pathLst>
          </a:cu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7315200" y="5029200"/>
            <a:ext cx="1828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minor data gaps</a:t>
            </a:r>
            <a:endParaRPr lang="en-US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4724400" y="1457740"/>
            <a:ext cx="4017289" cy="3482373"/>
            <a:chOff x="4191000" y="2546392"/>
            <a:chExt cx="4017289" cy="3482373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 l="52254" t="53638" r="8143" b="8220"/>
            <a:stretch>
              <a:fillRect/>
            </a:stretch>
          </p:blipFill>
          <p:spPr bwMode="auto">
            <a:xfrm>
              <a:off x="4191000" y="3159304"/>
              <a:ext cx="4017289" cy="28694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0" name="TextBox 9"/>
            <p:cNvSpPr txBox="1"/>
            <p:nvPr/>
          </p:nvSpPr>
          <p:spPr>
            <a:xfrm>
              <a:off x="4572000" y="2546392"/>
              <a:ext cx="2667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Times New Roman" pitchFamily="18" charset="0"/>
                  <a:cs typeface="Times New Roman" pitchFamily="18" charset="0"/>
                </a:rPr>
                <a:t>Estimated model</a:t>
              </a:r>
              <a:endParaRPr lang="en-US" sz="2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419850" y="5530255"/>
              <a:ext cx="609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x</a:t>
              </a:r>
              <a:endParaRPr lang="en-US" sz="1200" i="1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686300" y="4091980"/>
              <a:ext cx="609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y</a:t>
              </a:r>
              <a:endParaRPr lang="en-US" sz="1200" i="1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</p:grp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3" cstate="print"/>
          <a:srcRect l="9760" t="6068" r="51441" b="55088"/>
          <a:stretch>
            <a:fillRect/>
          </a:stretch>
        </p:blipFill>
        <p:spPr bwMode="auto">
          <a:xfrm>
            <a:off x="609600" y="2057400"/>
            <a:ext cx="3935732" cy="2922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TextBox 21"/>
          <p:cNvSpPr txBox="1"/>
          <p:nvPr/>
        </p:nvSpPr>
        <p:spPr>
          <a:xfrm>
            <a:off x="914400" y="1447800"/>
            <a:ext cx="266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True model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9"/>
          <p:cNvGrpSpPr/>
          <p:nvPr/>
        </p:nvGrpSpPr>
        <p:grpSpPr>
          <a:xfrm>
            <a:off x="4724400" y="1457740"/>
            <a:ext cx="4017289" cy="3482373"/>
            <a:chOff x="4191000" y="2546392"/>
            <a:chExt cx="4017289" cy="3482373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 l="52254" t="53638" r="8143" b="8220"/>
            <a:stretch>
              <a:fillRect/>
            </a:stretch>
          </p:blipFill>
          <p:spPr bwMode="auto">
            <a:xfrm>
              <a:off x="4191000" y="3159304"/>
              <a:ext cx="4017289" cy="28694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0" name="TextBox 9"/>
            <p:cNvSpPr txBox="1"/>
            <p:nvPr/>
          </p:nvSpPr>
          <p:spPr>
            <a:xfrm>
              <a:off x="4572000" y="2546392"/>
              <a:ext cx="2667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Times New Roman" pitchFamily="18" charset="0"/>
                  <a:cs typeface="Times New Roman" pitchFamily="18" charset="0"/>
                </a:rPr>
                <a:t>Estimated model</a:t>
              </a:r>
              <a:endParaRPr lang="en-US" sz="2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419850" y="5530255"/>
              <a:ext cx="609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x</a:t>
              </a:r>
              <a:endParaRPr lang="en-US" sz="1200" i="1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686300" y="4091980"/>
              <a:ext cx="609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y</a:t>
              </a:r>
              <a:endParaRPr lang="en-US" sz="1200" i="1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</p:grp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3" cstate="print"/>
          <a:srcRect l="9760" t="6068" r="51441" b="55088"/>
          <a:stretch>
            <a:fillRect/>
          </a:stretch>
        </p:blipFill>
        <p:spPr bwMode="auto">
          <a:xfrm>
            <a:off x="609600" y="2057400"/>
            <a:ext cx="3935732" cy="2922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TextBox 21"/>
          <p:cNvSpPr txBox="1"/>
          <p:nvPr/>
        </p:nvSpPr>
        <p:spPr>
          <a:xfrm>
            <a:off x="914400" y="1447800"/>
            <a:ext cx="266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Estimated model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Freeform 8"/>
          <p:cNvSpPr/>
          <p:nvPr/>
        </p:nvSpPr>
        <p:spPr>
          <a:xfrm flipH="1">
            <a:off x="4343399" y="3505200"/>
            <a:ext cx="914400" cy="1905000"/>
          </a:xfrm>
          <a:custGeom>
            <a:avLst/>
            <a:gdLst>
              <a:gd name="connsiteX0" fmla="*/ 0 w 1921565"/>
              <a:gd name="connsiteY0" fmla="*/ 35340 h 1188279"/>
              <a:gd name="connsiteX1" fmla="*/ 662609 w 1921565"/>
              <a:gd name="connsiteY1" fmla="*/ 88348 h 1188279"/>
              <a:gd name="connsiteX2" fmla="*/ 662609 w 1921565"/>
              <a:gd name="connsiteY2" fmla="*/ 565427 h 1188279"/>
              <a:gd name="connsiteX3" fmla="*/ 1921565 w 1921565"/>
              <a:gd name="connsiteY3" fmla="*/ 1188279 h 1188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21565" h="1188279">
                <a:moveTo>
                  <a:pt x="0" y="35340"/>
                </a:moveTo>
                <a:cubicBezTo>
                  <a:pt x="276087" y="17670"/>
                  <a:pt x="552174" y="0"/>
                  <a:pt x="662609" y="88348"/>
                </a:cubicBezTo>
                <a:cubicBezTo>
                  <a:pt x="773044" y="176696"/>
                  <a:pt x="452783" y="382105"/>
                  <a:pt x="662609" y="565427"/>
                </a:cubicBezTo>
                <a:cubicBezTo>
                  <a:pt x="872435" y="748749"/>
                  <a:pt x="1397000" y="968514"/>
                  <a:pt x="1921565" y="1188279"/>
                </a:cubicBezTo>
              </a:path>
            </a:pathLst>
          </a:cu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295400" y="5486400"/>
            <a:ext cx="60728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streaks due to minor data gaps</a:t>
            </a:r>
          </a:p>
          <a:p>
            <a:pPr algn="ctr"/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they disappear if ray density is doubled</a:t>
            </a:r>
            <a:endParaRPr lang="en-US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75456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but what if the observational geometry is poor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 that broads swaths of rays are missing ?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>
            <a:grpSpLocks noChangeAspect="1"/>
          </p:cNvGrpSpPr>
          <p:nvPr/>
        </p:nvGrpSpPr>
        <p:grpSpPr>
          <a:xfrm>
            <a:off x="304800" y="376692"/>
            <a:ext cx="8153310" cy="6328908"/>
            <a:chOff x="990600" y="111304"/>
            <a:chExt cx="7915835" cy="6144571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 l="9760" t="6068" r="8143" b="8330"/>
            <a:stretch>
              <a:fillRect/>
            </a:stretch>
          </p:blipFill>
          <p:spPr bwMode="auto">
            <a:xfrm>
              <a:off x="1219200" y="311329"/>
              <a:ext cx="7687235" cy="59445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5" name="Rectangle 4"/>
            <p:cNvSpPr/>
            <p:nvPr/>
          </p:nvSpPr>
          <p:spPr>
            <a:xfrm>
              <a:off x="4648200" y="1225729"/>
              <a:ext cx="228600" cy="3581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485900" y="111304"/>
              <a:ext cx="609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(A)</a:t>
              </a:r>
              <a:endParaRPr lang="en-US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105400" y="120829"/>
              <a:ext cx="609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(B)</a:t>
              </a:r>
              <a:endParaRPr lang="en-US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76375" y="2997379"/>
              <a:ext cx="609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(C)</a:t>
              </a:r>
              <a:endParaRPr lang="en-US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105400" y="3006904"/>
              <a:ext cx="609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(D)</a:t>
              </a:r>
              <a:endParaRPr lang="en-US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762250" y="2635429"/>
              <a:ext cx="609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x</a:t>
              </a:r>
              <a:endParaRPr lang="en-US" sz="1200" i="1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38225" y="1206679"/>
              <a:ext cx="609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y</a:t>
              </a:r>
              <a:endParaRPr lang="en-US" sz="1200" i="1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391275" y="2635429"/>
              <a:ext cx="609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x</a:t>
              </a:r>
              <a:endParaRPr lang="en-US" sz="1200" i="1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657725" y="1197154"/>
              <a:ext cx="609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y</a:t>
              </a:r>
              <a:endParaRPr lang="en-US" sz="1200" i="1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419850" y="5530255"/>
              <a:ext cx="609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x</a:t>
              </a:r>
              <a:endParaRPr lang="en-US" sz="1200" i="1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686300" y="4091980"/>
              <a:ext cx="609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y</a:t>
              </a:r>
              <a:endParaRPr lang="en-US" sz="1200" i="1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724150" y="5502454"/>
              <a:ext cx="609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200" i="1" dirty="0" smtClean="0">
                  <a:latin typeface="Cambria Math"/>
                  <a:ea typeface="Cambria Math"/>
                  <a:cs typeface="Times New Roman" pitchFamily="18" charset="0"/>
                </a:rPr>
                <a:t>θ</a:t>
              </a:r>
              <a:endParaRPr lang="en-US" sz="1200" i="1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990600" y="4064179"/>
              <a:ext cx="609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r</a:t>
              </a:r>
              <a:endParaRPr lang="en-US" sz="1200" i="1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1524000" y="0"/>
            <a:ext cx="6072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complete angular coverage</a:t>
            </a:r>
            <a:endParaRPr lang="en-US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>
            <a:grpSpLocks noChangeAspect="1"/>
          </p:cNvGrpSpPr>
          <p:nvPr/>
        </p:nvGrpSpPr>
        <p:grpSpPr>
          <a:xfrm>
            <a:off x="304800" y="380314"/>
            <a:ext cx="8097543" cy="6630086"/>
            <a:chOff x="882287" y="363039"/>
            <a:chExt cx="6956652" cy="5695950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 l="9874" t="5878" r="8625" b="8193"/>
            <a:stretch>
              <a:fillRect/>
            </a:stretch>
          </p:blipFill>
          <p:spPr bwMode="auto">
            <a:xfrm>
              <a:off x="1116168" y="535548"/>
              <a:ext cx="6722771" cy="5254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5" name="Rectangle 4"/>
            <p:cNvSpPr/>
            <p:nvPr/>
          </p:nvSpPr>
          <p:spPr>
            <a:xfrm>
              <a:off x="4545168" y="1449948"/>
              <a:ext cx="228600" cy="3581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030568" y="2897748"/>
              <a:ext cx="5367130" cy="5367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377587" y="363039"/>
              <a:ext cx="609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(A)</a:t>
              </a:r>
              <a:endParaRPr lang="en-US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997087" y="372564"/>
              <a:ext cx="609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(B)</a:t>
              </a:r>
              <a:endParaRPr lang="en-US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368062" y="3249114"/>
              <a:ext cx="609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(C)</a:t>
              </a:r>
              <a:endParaRPr lang="en-US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997087" y="3258639"/>
              <a:ext cx="609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(D)</a:t>
              </a:r>
              <a:endParaRPr lang="en-US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653937" y="2887164"/>
              <a:ext cx="609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x</a:t>
              </a:r>
              <a:endParaRPr lang="en-US" sz="1200" i="1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29912" y="1458414"/>
              <a:ext cx="609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y</a:t>
              </a:r>
              <a:endParaRPr lang="en-US" sz="1200" i="1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282962" y="2887164"/>
              <a:ext cx="609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x</a:t>
              </a:r>
              <a:endParaRPr lang="en-US" sz="1200" i="1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549412" y="1448889"/>
              <a:ext cx="609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y</a:t>
              </a:r>
              <a:endParaRPr lang="en-US" sz="1200" i="1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311537" y="5781990"/>
              <a:ext cx="609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x</a:t>
              </a:r>
              <a:endParaRPr lang="en-US" sz="1200" i="1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577987" y="4343715"/>
              <a:ext cx="609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y</a:t>
              </a:r>
              <a:endParaRPr lang="en-US" sz="1200" i="1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615837" y="5754189"/>
              <a:ext cx="609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200" i="1" dirty="0" smtClean="0">
                  <a:latin typeface="Cambria Math"/>
                  <a:ea typeface="Cambria Math"/>
                  <a:cs typeface="Times New Roman" pitchFamily="18" charset="0"/>
                </a:rPr>
                <a:t>θ</a:t>
              </a:r>
              <a:endParaRPr lang="en-US" sz="1200" i="1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82287" y="4315914"/>
              <a:ext cx="609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r</a:t>
              </a:r>
              <a:endParaRPr lang="en-US" sz="1200" i="1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1524000" y="0"/>
            <a:ext cx="6072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incomplete angular coverage</a:t>
            </a:r>
            <a:endParaRPr lang="en-US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Part 2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2286000"/>
            <a:ext cx="9144000" cy="2133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vibrational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problems</a:t>
            </a:r>
          </a:p>
          <a:p>
            <a:pPr lvl="0" algn="ctr">
              <a:spcBef>
                <a:spcPct val="0"/>
              </a:spcBef>
              <a:defRPr/>
            </a:pPr>
            <a:endParaRPr lang="en-US" sz="4000" dirty="0" smtClean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statement of the problem</a:t>
            </a:r>
            <a:endParaRPr lang="en-US" dirty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057400"/>
          </a:xfrm>
        </p:spPr>
        <p:txBody>
          <a:bodyPr/>
          <a:lstStyle/>
          <a:p>
            <a:pPr algn="ctr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Can you determine the structure of an object</a:t>
            </a:r>
          </a:p>
          <a:p>
            <a:pPr algn="ctr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just knowing the</a:t>
            </a:r>
          </a:p>
          <a:p>
            <a:pPr algn="ctr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characteristic frequencies at which it vibrates?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1295400" y="4038600"/>
            <a:ext cx="2327585" cy="2239169"/>
            <a:chOff x="4240696" y="4139406"/>
            <a:chExt cx="2327585" cy="2239169"/>
          </a:xfrm>
        </p:grpSpPr>
        <p:sp>
          <p:nvSpPr>
            <p:cNvPr id="16" name="Freeform 15"/>
            <p:cNvSpPr/>
            <p:nvPr/>
          </p:nvSpPr>
          <p:spPr>
            <a:xfrm>
              <a:off x="4366419" y="4207669"/>
              <a:ext cx="2139156" cy="2106612"/>
            </a:xfrm>
            <a:custGeom>
              <a:avLst/>
              <a:gdLst>
                <a:gd name="connsiteX0" fmla="*/ 357981 w 2139156"/>
                <a:gd name="connsiteY0" fmla="*/ 2069306 h 2106612"/>
                <a:gd name="connsiteX1" fmla="*/ 372269 w 2139156"/>
                <a:gd name="connsiteY1" fmla="*/ 1688306 h 2106612"/>
                <a:gd name="connsiteX2" fmla="*/ 229394 w 2139156"/>
                <a:gd name="connsiteY2" fmla="*/ 1154906 h 2106612"/>
                <a:gd name="connsiteX3" fmla="*/ 34131 w 2139156"/>
                <a:gd name="connsiteY3" fmla="*/ 735806 h 2106612"/>
                <a:gd name="connsiteX4" fmla="*/ 24606 w 2139156"/>
                <a:gd name="connsiteY4" fmla="*/ 378619 h 2106612"/>
                <a:gd name="connsiteX5" fmla="*/ 153194 w 2139156"/>
                <a:gd name="connsiteY5" fmla="*/ 211931 h 2106612"/>
                <a:gd name="connsiteX6" fmla="*/ 362744 w 2139156"/>
                <a:gd name="connsiteY6" fmla="*/ 59531 h 2106612"/>
                <a:gd name="connsiteX7" fmla="*/ 643731 w 2139156"/>
                <a:gd name="connsiteY7" fmla="*/ 21431 h 2106612"/>
                <a:gd name="connsiteX8" fmla="*/ 977106 w 2139156"/>
                <a:gd name="connsiteY8" fmla="*/ 188119 h 2106612"/>
                <a:gd name="connsiteX9" fmla="*/ 1267619 w 2139156"/>
                <a:gd name="connsiteY9" fmla="*/ 411956 h 2106612"/>
                <a:gd name="connsiteX10" fmla="*/ 1453356 w 2139156"/>
                <a:gd name="connsiteY10" fmla="*/ 573881 h 2106612"/>
                <a:gd name="connsiteX11" fmla="*/ 1672431 w 2139156"/>
                <a:gd name="connsiteY11" fmla="*/ 683419 h 2106612"/>
                <a:gd name="connsiteX12" fmla="*/ 1858169 w 2139156"/>
                <a:gd name="connsiteY12" fmla="*/ 740569 h 2106612"/>
                <a:gd name="connsiteX13" fmla="*/ 2139156 w 2139156"/>
                <a:gd name="connsiteY13" fmla="*/ 826294 h 2106612"/>
                <a:gd name="connsiteX14" fmla="*/ 1858169 w 2139156"/>
                <a:gd name="connsiteY14" fmla="*/ 1069181 h 2106612"/>
                <a:gd name="connsiteX15" fmla="*/ 1243806 w 2139156"/>
                <a:gd name="connsiteY15" fmla="*/ 1540669 h 2106612"/>
                <a:gd name="connsiteX16" fmla="*/ 686594 w 2139156"/>
                <a:gd name="connsiteY16" fmla="*/ 1912144 h 2106612"/>
                <a:gd name="connsiteX17" fmla="*/ 357981 w 2139156"/>
                <a:gd name="connsiteY17" fmla="*/ 2069306 h 2106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39156" h="2106612">
                  <a:moveTo>
                    <a:pt x="357981" y="2069306"/>
                  </a:moveTo>
                  <a:cubicBezTo>
                    <a:pt x="305594" y="2032000"/>
                    <a:pt x="393700" y="1840706"/>
                    <a:pt x="372269" y="1688306"/>
                  </a:cubicBezTo>
                  <a:cubicBezTo>
                    <a:pt x="350838" y="1535906"/>
                    <a:pt x="285750" y="1313656"/>
                    <a:pt x="229394" y="1154906"/>
                  </a:cubicBezTo>
                  <a:cubicBezTo>
                    <a:pt x="173038" y="996156"/>
                    <a:pt x="68262" y="865187"/>
                    <a:pt x="34131" y="735806"/>
                  </a:cubicBezTo>
                  <a:cubicBezTo>
                    <a:pt x="0" y="606425"/>
                    <a:pt x="4762" y="465932"/>
                    <a:pt x="24606" y="378619"/>
                  </a:cubicBezTo>
                  <a:cubicBezTo>
                    <a:pt x="44450" y="291307"/>
                    <a:pt x="96838" y="265112"/>
                    <a:pt x="153194" y="211931"/>
                  </a:cubicBezTo>
                  <a:cubicBezTo>
                    <a:pt x="209550" y="158750"/>
                    <a:pt x="280988" y="91281"/>
                    <a:pt x="362744" y="59531"/>
                  </a:cubicBezTo>
                  <a:cubicBezTo>
                    <a:pt x="444500" y="27781"/>
                    <a:pt x="541338" y="0"/>
                    <a:pt x="643731" y="21431"/>
                  </a:cubicBezTo>
                  <a:cubicBezTo>
                    <a:pt x="746124" y="42862"/>
                    <a:pt x="873125" y="123032"/>
                    <a:pt x="977106" y="188119"/>
                  </a:cubicBezTo>
                  <a:cubicBezTo>
                    <a:pt x="1081087" y="253206"/>
                    <a:pt x="1188244" y="347662"/>
                    <a:pt x="1267619" y="411956"/>
                  </a:cubicBezTo>
                  <a:cubicBezTo>
                    <a:pt x="1346994" y="476250"/>
                    <a:pt x="1385887" y="528637"/>
                    <a:pt x="1453356" y="573881"/>
                  </a:cubicBezTo>
                  <a:cubicBezTo>
                    <a:pt x="1520825" y="619125"/>
                    <a:pt x="1604962" y="655638"/>
                    <a:pt x="1672431" y="683419"/>
                  </a:cubicBezTo>
                  <a:cubicBezTo>
                    <a:pt x="1739900" y="711200"/>
                    <a:pt x="1858169" y="740569"/>
                    <a:pt x="1858169" y="740569"/>
                  </a:cubicBezTo>
                  <a:cubicBezTo>
                    <a:pt x="1935957" y="764382"/>
                    <a:pt x="2139156" y="771525"/>
                    <a:pt x="2139156" y="826294"/>
                  </a:cubicBezTo>
                  <a:cubicBezTo>
                    <a:pt x="2139156" y="881063"/>
                    <a:pt x="2007394" y="950119"/>
                    <a:pt x="1858169" y="1069181"/>
                  </a:cubicBezTo>
                  <a:cubicBezTo>
                    <a:pt x="1708944" y="1188244"/>
                    <a:pt x="1439069" y="1400175"/>
                    <a:pt x="1243806" y="1540669"/>
                  </a:cubicBezTo>
                  <a:cubicBezTo>
                    <a:pt x="1048544" y="1681163"/>
                    <a:pt x="832644" y="1820863"/>
                    <a:pt x="686594" y="1912144"/>
                  </a:cubicBezTo>
                  <a:cubicBezTo>
                    <a:pt x="540544" y="2003425"/>
                    <a:pt x="410368" y="2106612"/>
                    <a:pt x="357981" y="2069306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57150">
              <a:solidFill>
                <a:schemeClr val="tx1"/>
              </a:solidFill>
            </a:ln>
            <a:effectLst>
              <a:outerShdw blurRad="50800" dist="50800" dir="5400000" sx="44000" sy="44000" algn="ctr" rotWithShape="0">
                <a:srgbClr val="000000">
                  <a:alpha val="43137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4368801" y="4139406"/>
              <a:ext cx="310356" cy="275432"/>
            </a:xfrm>
            <a:custGeom>
              <a:avLst/>
              <a:gdLst>
                <a:gd name="connsiteX0" fmla="*/ 93662 w 310356"/>
                <a:gd name="connsiteY0" fmla="*/ 13494 h 275432"/>
                <a:gd name="connsiteX1" fmla="*/ 22224 w 310356"/>
                <a:gd name="connsiteY1" fmla="*/ 65882 h 275432"/>
                <a:gd name="connsiteX2" fmla="*/ 7937 w 310356"/>
                <a:gd name="connsiteY2" fmla="*/ 170657 h 275432"/>
                <a:gd name="connsiteX3" fmla="*/ 69849 w 310356"/>
                <a:gd name="connsiteY3" fmla="*/ 242094 h 275432"/>
                <a:gd name="connsiteX4" fmla="*/ 155574 w 310356"/>
                <a:gd name="connsiteY4" fmla="*/ 256382 h 275432"/>
                <a:gd name="connsiteX5" fmla="*/ 293687 w 310356"/>
                <a:gd name="connsiteY5" fmla="*/ 127794 h 275432"/>
                <a:gd name="connsiteX6" fmla="*/ 255587 w 310356"/>
                <a:gd name="connsiteY6" fmla="*/ 23019 h 275432"/>
                <a:gd name="connsiteX7" fmla="*/ 150812 w 310356"/>
                <a:gd name="connsiteY7" fmla="*/ 3969 h 275432"/>
                <a:gd name="connsiteX8" fmla="*/ 50799 w 310356"/>
                <a:gd name="connsiteY8" fmla="*/ 46832 h 275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0356" h="275432">
                  <a:moveTo>
                    <a:pt x="93662" y="13494"/>
                  </a:moveTo>
                  <a:cubicBezTo>
                    <a:pt x="65086" y="26591"/>
                    <a:pt x="36511" y="39688"/>
                    <a:pt x="22224" y="65882"/>
                  </a:cubicBezTo>
                  <a:cubicBezTo>
                    <a:pt x="7937" y="92076"/>
                    <a:pt x="0" y="141288"/>
                    <a:pt x="7937" y="170657"/>
                  </a:cubicBezTo>
                  <a:cubicBezTo>
                    <a:pt x="15875" y="200026"/>
                    <a:pt x="45243" y="227806"/>
                    <a:pt x="69849" y="242094"/>
                  </a:cubicBezTo>
                  <a:cubicBezTo>
                    <a:pt x="94455" y="256382"/>
                    <a:pt x="118268" y="275432"/>
                    <a:pt x="155574" y="256382"/>
                  </a:cubicBezTo>
                  <a:cubicBezTo>
                    <a:pt x="192880" y="237332"/>
                    <a:pt x="277018" y="166688"/>
                    <a:pt x="293687" y="127794"/>
                  </a:cubicBezTo>
                  <a:cubicBezTo>
                    <a:pt x="310356" y="88900"/>
                    <a:pt x="279399" y="43656"/>
                    <a:pt x="255587" y="23019"/>
                  </a:cubicBezTo>
                  <a:cubicBezTo>
                    <a:pt x="231775" y="2382"/>
                    <a:pt x="184943" y="0"/>
                    <a:pt x="150812" y="3969"/>
                  </a:cubicBezTo>
                  <a:cubicBezTo>
                    <a:pt x="116681" y="7938"/>
                    <a:pt x="83740" y="27385"/>
                    <a:pt x="50799" y="46832"/>
                  </a:cubicBezTo>
                </a:path>
              </a:pathLst>
            </a:custGeom>
            <a:solidFill>
              <a:schemeClr val="tx2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4857750" y="4838700"/>
              <a:ext cx="1014413" cy="714375"/>
            </a:xfrm>
            <a:custGeom>
              <a:avLst/>
              <a:gdLst>
                <a:gd name="connsiteX0" fmla="*/ 1014413 w 1014413"/>
                <a:gd name="connsiteY0" fmla="*/ 0 h 714375"/>
                <a:gd name="connsiteX1" fmla="*/ 757238 w 1014413"/>
                <a:gd name="connsiteY1" fmla="*/ 52388 h 714375"/>
                <a:gd name="connsiteX2" fmla="*/ 442913 w 1014413"/>
                <a:gd name="connsiteY2" fmla="*/ 204788 h 714375"/>
                <a:gd name="connsiteX3" fmla="*/ 209550 w 1014413"/>
                <a:gd name="connsiteY3" fmla="*/ 385763 h 714375"/>
                <a:gd name="connsiteX4" fmla="*/ 90488 w 1014413"/>
                <a:gd name="connsiteY4" fmla="*/ 542925 h 714375"/>
                <a:gd name="connsiteX5" fmla="*/ 0 w 1014413"/>
                <a:gd name="connsiteY5" fmla="*/ 714375 h 71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14413" h="714375">
                  <a:moveTo>
                    <a:pt x="1014413" y="0"/>
                  </a:moveTo>
                  <a:cubicBezTo>
                    <a:pt x="933450" y="9128"/>
                    <a:pt x="852488" y="18257"/>
                    <a:pt x="757238" y="52388"/>
                  </a:cubicBezTo>
                  <a:cubicBezTo>
                    <a:pt x="661988" y="86519"/>
                    <a:pt x="534194" y="149226"/>
                    <a:pt x="442913" y="204788"/>
                  </a:cubicBezTo>
                  <a:cubicBezTo>
                    <a:pt x="351632" y="260350"/>
                    <a:pt x="268287" y="329407"/>
                    <a:pt x="209550" y="385763"/>
                  </a:cubicBezTo>
                  <a:cubicBezTo>
                    <a:pt x="150813" y="442119"/>
                    <a:pt x="125413" y="488156"/>
                    <a:pt x="90488" y="542925"/>
                  </a:cubicBezTo>
                  <a:cubicBezTo>
                    <a:pt x="55563" y="597694"/>
                    <a:pt x="27781" y="656034"/>
                    <a:pt x="0" y="714375"/>
                  </a:cubicBezTo>
                </a:path>
              </a:pathLst>
            </a:cu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/>
            <p:cNvSpPr/>
            <p:nvPr/>
          </p:nvSpPr>
          <p:spPr>
            <a:xfrm>
              <a:off x="4722813" y="5038725"/>
              <a:ext cx="1845468" cy="1339850"/>
            </a:xfrm>
            <a:custGeom>
              <a:avLst/>
              <a:gdLst>
                <a:gd name="connsiteX0" fmla="*/ 1782762 w 1845468"/>
                <a:gd name="connsiteY0" fmla="*/ 0 h 1339850"/>
                <a:gd name="connsiteX1" fmla="*/ 1411287 w 1845468"/>
                <a:gd name="connsiteY1" fmla="*/ 109538 h 1339850"/>
                <a:gd name="connsiteX2" fmla="*/ 1030287 w 1845468"/>
                <a:gd name="connsiteY2" fmla="*/ 323850 h 1339850"/>
                <a:gd name="connsiteX3" fmla="*/ 696912 w 1845468"/>
                <a:gd name="connsiteY3" fmla="*/ 552450 h 1339850"/>
                <a:gd name="connsiteX4" fmla="*/ 415925 w 1845468"/>
                <a:gd name="connsiteY4" fmla="*/ 766763 h 1339850"/>
                <a:gd name="connsiteX5" fmla="*/ 187325 w 1845468"/>
                <a:gd name="connsiteY5" fmla="*/ 990600 h 1339850"/>
                <a:gd name="connsiteX6" fmla="*/ 30162 w 1845468"/>
                <a:gd name="connsiteY6" fmla="*/ 1181100 h 1339850"/>
                <a:gd name="connsiteX7" fmla="*/ 6350 w 1845468"/>
                <a:gd name="connsiteY7" fmla="*/ 1271588 h 1339850"/>
                <a:gd name="connsiteX8" fmla="*/ 49212 w 1845468"/>
                <a:gd name="connsiteY8" fmla="*/ 1304925 h 1339850"/>
                <a:gd name="connsiteX9" fmla="*/ 220662 w 1845468"/>
                <a:gd name="connsiteY9" fmla="*/ 1295400 h 1339850"/>
                <a:gd name="connsiteX10" fmla="*/ 739775 w 1845468"/>
                <a:gd name="connsiteY10" fmla="*/ 1038225 h 1339850"/>
                <a:gd name="connsiteX11" fmla="*/ 1163637 w 1845468"/>
                <a:gd name="connsiteY11" fmla="*/ 733425 h 1339850"/>
                <a:gd name="connsiteX12" fmla="*/ 1482725 w 1845468"/>
                <a:gd name="connsiteY12" fmla="*/ 452438 h 1339850"/>
                <a:gd name="connsiteX13" fmla="*/ 1706562 w 1845468"/>
                <a:gd name="connsiteY13" fmla="*/ 247650 h 1339850"/>
                <a:gd name="connsiteX14" fmla="*/ 1787525 w 1845468"/>
                <a:gd name="connsiteY14" fmla="*/ 109538 h 1339850"/>
                <a:gd name="connsiteX15" fmla="*/ 1782762 w 1845468"/>
                <a:gd name="connsiteY15" fmla="*/ 0 h 133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45468" h="1339850">
                  <a:moveTo>
                    <a:pt x="1782762" y="0"/>
                  </a:moveTo>
                  <a:cubicBezTo>
                    <a:pt x="1720056" y="0"/>
                    <a:pt x="1536699" y="55563"/>
                    <a:pt x="1411287" y="109538"/>
                  </a:cubicBezTo>
                  <a:cubicBezTo>
                    <a:pt x="1285875" y="163513"/>
                    <a:pt x="1149349" y="250031"/>
                    <a:pt x="1030287" y="323850"/>
                  </a:cubicBezTo>
                  <a:cubicBezTo>
                    <a:pt x="911225" y="397669"/>
                    <a:pt x="799306" y="478631"/>
                    <a:pt x="696912" y="552450"/>
                  </a:cubicBezTo>
                  <a:cubicBezTo>
                    <a:pt x="594518" y="626269"/>
                    <a:pt x="500856" y="693738"/>
                    <a:pt x="415925" y="766763"/>
                  </a:cubicBezTo>
                  <a:cubicBezTo>
                    <a:pt x="330994" y="839788"/>
                    <a:pt x="251619" y="921544"/>
                    <a:pt x="187325" y="990600"/>
                  </a:cubicBezTo>
                  <a:cubicBezTo>
                    <a:pt x="123031" y="1059656"/>
                    <a:pt x="60324" y="1134269"/>
                    <a:pt x="30162" y="1181100"/>
                  </a:cubicBezTo>
                  <a:cubicBezTo>
                    <a:pt x="0" y="1227931"/>
                    <a:pt x="3175" y="1250951"/>
                    <a:pt x="6350" y="1271588"/>
                  </a:cubicBezTo>
                  <a:cubicBezTo>
                    <a:pt x="9525" y="1292226"/>
                    <a:pt x="13493" y="1300956"/>
                    <a:pt x="49212" y="1304925"/>
                  </a:cubicBezTo>
                  <a:cubicBezTo>
                    <a:pt x="84931" y="1308894"/>
                    <a:pt x="105568" y="1339850"/>
                    <a:pt x="220662" y="1295400"/>
                  </a:cubicBezTo>
                  <a:cubicBezTo>
                    <a:pt x="335756" y="1250950"/>
                    <a:pt x="582613" y="1131887"/>
                    <a:pt x="739775" y="1038225"/>
                  </a:cubicBezTo>
                  <a:cubicBezTo>
                    <a:pt x="896937" y="944563"/>
                    <a:pt x="1039812" y="831056"/>
                    <a:pt x="1163637" y="733425"/>
                  </a:cubicBezTo>
                  <a:cubicBezTo>
                    <a:pt x="1287462" y="635794"/>
                    <a:pt x="1392238" y="533401"/>
                    <a:pt x="1482725" y="452438"/>
                  </a:cubicBezTo>
                  <a:cubicBezTo>
                    <a:pt x="1573213" y="371476"/>
                    <a:pt x="1655762" y="304800"/>
                    <a:pt x="1706562" y="247650"/>
                  </a:cubicBezTo>
                  <a:cubicBezTo>
                    <a:pt x="1757362" y="190500"/>
                    <a:pt x="1773238" y="152400"/>
                    <a:pt x="1787525" y="109538"/>
                  </a:cubicBezTo>
                  <a:cubicBezTo>
                    <a:pt x="1801812" y="66676"/>
                    <a:pt x="1845468" y="0"/>
                    <a:pt x="178276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/>
            <p:cNvSpPr/>
            <p:nvPr/>
          </p:nvSpPr>
          <p:spPr>
            <a:xfrm>
              <a:off x="4907756" y="5610225"/>
              <a:ext cx="587375" cy="507604"/>
            </a:xfrm>
            <a:custGeom>
              <a:avLst/>
              <a:gdLst>
                <a:gd name="connsiteX0" fmla="*/ 232966 w 580628"/>
                <a:gd name="connsiteY0" fmla="*/ 231378 h 534194"/>
                <a:gd name="connsiteX1" fmla="*/ 73422 w 580628"/>
                <a:gd name="connsiteY1" fmla="*/ 383778 h 534194"/>
                <a:gd name="connsiteX2" fmla="*/ 9128 w 580628"/>
                <a:gd name="connsiteY2" fmla="*/ 452834 h 534194"/>
                <a:gd name="connsiteX3" fmla="*/ 128191 w 580628"/>
                <a:gd name="connsiteY3" fmla="*/ 507603 h 534194"/>
                <a:gd name="connsiteX4" fmla="*/ 363935 w 580628"/>
                <a:gd name="connsiteY4" fmla="*/ 507603 h 534194"/>
                <a:gd name="connsiteX5" fmla="*/ 552053 w 580628"/>
                <a:gd name="connsiteY5" fmla="*/ 348059 h 534194"/>
                <a:gd name="connsiteX6" fmla="*/ 535385 w 580628"/>
                <a:gd name="connsiteY6" fmla="*/ 88503 h 534194"/>
                <a:gd name="connsiteX7" fmla="*/ 499666 w 580628"/>
                <a:gd name="connsiteY7" fmla="*/ 26590 h 534194"/>
                <a:gd name="connsiteX8" fmla="*/ 232966 w 580628"/>
                <a:gd name="connsiteY8" fmla="*/ 231378 h 534194"/>
                <a:gd name="connsiteX0" fmla="*/ 232966 w 580628"/>
                <a:gd name="connsiteY0" fmla="*/ 204788 h 507604"/>
                <a:gd name="connsiteX1" fmla="*/ 73422 w 580628"/>
                <a:gd name="connsiteY1" fmla="*/ 357188 h 507604"/>
                <a:gd name="connsiteX2" fmla="*/ 9128 w 580628"/>
                <a:gd name="connsiteY2" fmla="*/ 426244 h 507604"/>
                <a:gd name="connsiteX3" fmla="*/ 128191 w 580628"/>
                <a:gd name="connsiteY3" fmla="*/ 481013 h 507604"/>
                <a:gd name="connsiteX4" fmla="*/ 363935 w 580628"/>
                <a:gd name="connsiteY4" fmla="*/ 481013 h 507604"/>
                <a:gd name="connsiteX5" fmla="*/ 552053 w 580628"/>
                <a:gd name="connsiteY5" fmla="*/ 321469 h 507604"/>
                <a:gd name="connsiteX6" fmla="*/ 535385 w 580628"/>
                <a:gd name="connsiteY6" fmla="*/ 61913 h 507604"/>
                <a:gd name="connsiteX7" fmla="*/ 499666 w 580628"/>
                <a:gd name="connsiteY7" fmla="*/ 0 h 507604"/>
                <a:gd name="connsiteX8" fmla="*/ 232966 w 580628"/>
                <a:gd name="connsiteY8" fmla="*/ 204788 h 507604"/>
                <a:gd name="connsiteX0" fmla="*/ 232966 w 596503"/>
                <a:gd name="connsiteY0" fmla="*/ 204788 h 507604"/>
                <a:gd name="connsiteX1" fmla="*/ 73422 w 596503"/>
                <a:gd name="connsiteY1" fmla="*/ 357188 h 507604"/>
                <a:gd name="connsiteX2" fmla="*/ 9128 w 596503"/>
                <a:gd name="connsiteY2" fmla="*/ 426244 h 507604"/>
                <a:gd name="connsiteX3" fmla="*/ 128191 w 596503"/>
                <a:gd name="connsiteY3" fmla="*/ 481013 h 507604"/>
                <a:gd name="connsiteX4" fmla="*/ 363935 w 596503"/>
                <a:gd name="connsiteY4" fmla="*/ 481013 h 507604"/>
                <a:gd name="connsiteX5" fmla="*/ 552053 w 596503"/>
                <a:gd name="connsiteY5" fmla="*/ 321469 h 507604"/>
                <a:gd name="connsiteX6" fmla="*/ 587772 w 596503"/>
                <a:gd name="connsiteY6" fmla="*/ 180975 h 507604"/>
                <a:gd name="connsiteX7" fmla="*/ 499666 w 596503"/>
                <a:gd name="connsiteY7" fmla="*/ 0 h 507604"/>
                <a:gd name="connsiteX8" fmla="*/ 232966 w 596503"/>
                <a:gd name="connsiteY8" fmla="*/ 204788 h 507604"/>
                <a:gd name="connsiteX0" fmla="*/ 232966 w 596503"/>
                <a:gd name="connsiteY0" fmla="*/ 204788 h 507604"/>
                <a:gd name="connsiteX1" fmla="*/ 73422 w 596503"/>
                <a:gd name="connsiteY1" fmla="*/ 357188 h 507604"/>
                <a:gd name="connsiteX2" fmla="*/ 9128 w 596503"/>
                <a:gd name="connsiteY2" fmla="*/ 426244 h 507604"/>
                <a:gd name="connsiteX3" fmla="*/ 128191 w 596503"/>
                <a:gd name="connsiteY3" fmla="*/ 481013 h 507604"/>
                <a:gd name="connsiteX4" fmla="*/ 363935 w 596503"/>
                <a:gd name="connsiteY4" fmla="*/ 481013 h 507604"/>
                <a:gd name="connsiteX5" fmla="*/ 552053 w 596503"/>
                <a:gd name="connsiteY5" fmla="*/ 321469 h 507604"/>
                <a:gd name="connsiteX6" fmla="*/ 587772 w 596503"/>
                <a:gd name="connsiteY6" fmla="*/ 180975 h 507604"/>
                <a:gd name="connsiteX7" fmla="*/ 499666 w 596503"/>
                <a:gd name="connsiteY7" fmla="*/ 0 h 507604"/>
                <a:gd name="connsiteX8" fmla="*/ 232966 w 596503"/>
                <a:gd name="connsiteY8" fmla="*/ 204788 h 507604"/>
                <a:gd name="connsiteX0" fmla="*/ 223838 w 587375"/>
                <a:gd name="connsiteY0" fmla="*/ 204788 h 507604"/>
                <a:gd name="connsiteX1" fmla="*/ 64294 w 587375"/>
                <a:gd name="connsiteY1" fmla="*/ 357188 h 507604"/>
                <a:gd name="connsiteX2" fmla="*/ 0 w 587375"/>
                <a:gd name="connsiteY2" fmla="*/ 426244 h 507604"/>
                <a:gd name="connsiteX3" fmla="*/ 119063 w 587375"/>
                <a:gd name="connsiteY3" fmla="*/ 481013 h 507604"/>
                <a:gd name="connsiteX4" fmla="*/ 354807 w 587375"/>
                <a:gd name="connsiteY4" fmla="*/ 481013 h 507604"/>
                <a:gd name="connsiteX5" fmla="*/ 542925 w 587375"/>
                <a:gd name="connsiteY5" fmla="*/ 321469 h 507604"/>
                <a:gd name="connsiteX6" fmla="*/ 578644 w 587375"/>
                <a:gd name="connsiteY6" fmla="*/ 180975 h 507604"/>
                <a:gd name="connsiteX7" fmla="*/ 490538 w 587375"/>
                <a:gd name="connsiteY7" fmla="*/ 0 h 507604"/>
                <a:gd name="connsiteX8" fmla="*/ 223838 w 587375"/>
                <a:gd name="connsiteY8" fmla="*/ 204788 h 507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7375" h="507604">
                  <a:moveTo>
                    <a:pt x="223838" y="204788"/>
                  </a:moveTo>
                  <a:cubicBezTo>
                    <a:pt x="152797" y="264319"/>
                    <a:pt x="101600" y="320279"/>
                    <a:pt x="64294" y="357188"/>
                  </a:cubicBezTo>
                  <a:cubicBezTo>
                    <a:pt x="26988" y="394097"/>
                    <a:pt x="98028" y="334170"/>
                    <a:pt x="0" y="426244"/>
                  </a:cubicBezTo>
                  <a:cubicBezTo>
                    <a:pt x="28178" y="427831"/>
                    <a:pt x="59929" y="471885"/>
                    <a:pt x="119063" y="481013"/>
                  </a:cubicBezTo>
                  <a:cubicBezTo>
                    <a:pt x="178197" y="490141"/>
                    <a:pt x="284163" y="507604"/>
                    <a:pt x="354807" y="481013"/>
                  </a:cubicBezTo>
                  <a:cubicBezTo>
                    <a:pt x="425451" y="454422"/>
                    <a:pt x="505619" y="371475"/>
                    <a:pt x="542925" y="321469"/>
                  </a:cubicBezTo>
                  <a:cubicBezTo>
                    <a:pt x="580231" y="271463"/>
                    <a:pt x="587375" y="234553"/>
                    <a:pt x="578644" y="180975"/>
                  </a:cubicBezTo>
                  <a:cubicBezTo>
                    <a:pt x="569913" y="127397"/>
                    <a:pt x="570707" y="68660"/>
                    <a:pt x="490538" y="0"/>
                  </a:cubicBezTo>
                  <a:cubicBezTo>
                    <a:pt x="436563" y="26590"/>
                    <a:pt x="294879" y="145257"/>
                    <a:pt x="223838" y="20478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4346713" y="5208104"/>
              <a:ext cx="242957" cy="914400"/>
            </a:xfrm>
            <a:custGeom>
              <a:avLst/>
              <a:gdLst>
                <a:gd name="connsiteX0" fmla="*/ 225287 w 242957"/>
                <a:gd name="connsiteY0" fmla="*/ 914400 h 914400"/>
                <a:gd name="connsiteX1" fmla="*/ 225287 w 242957"/>
                <a:gd name="connsiteY1" fmla="*/ 596348 h 914400"/>
                <a:gd name="connsiteX2" fmla="*/ 119270 w 242957"/>
                <a:gd name="connsiteY2" fmla="*/ 265044 h 914400"/>
                <a:gd name="connsiteX3" fmla="*/ 0 w 242957"/>
                <a:gd name="connsiteY3" fmla="*/ 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2957" h="914400">
                  <a:moveTo>
                    <a:pt x="225287" y="914400"/>
                  </a:moveTo>
                  <a:cubicBezTo>
                    <a:pt x="234122" y="809487"/>
                    <a:pt x="242957" y="704574"/>
                    <a:pt x="225287" y="596348"/>
                  </a:cubicBezTo>
                  <a:cubicBezTo>
                    <a:pt x="207618" y="488122"/>
                    <a:pt x="156818" y="364435"/>
                    <a:pt x="119270" y="265044"/>
                  </a:cubicBezTo>
                  <a:cubicBezTo>
                    <a:pt x="81722" y="165653"/>
                    <a:pt x="40861" y="82826"/>
                    <a:pt x="0" y="0"/>
                  </a:cubicBezTo>
                </a:path>
              </a:pathLst>
            </a:cu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4240696" y="5257800"/>
              <a:ext cx="242957" cy="914400"/>
            </a:xfrm>
            <a:custGeom>
              <a:avLst/>
              <a:gdLst>
                <a:gd name="connsiteX0" fmla="*/ 225287 w 242957"/>
                <a:gd name="connsiteY0" fmla="*/ 914400 h 914400"/>
                <a:gd name="connsiteX1" fmla="*/ 225287 w 242957"/>
                <a:gd name="connsiteY1" fmla="*/ 596348 h 914400"/>
                <a:gd name="connsiteX2" fmla="*/ 119270 w 242957"/>
                <a:gd name="connsiteY2" fmla="*/ 265044 h 914400"/>
                <a:gd name="connsiteX3" fmla="*/ 0 w 242957"/>
                <a:gd name="connsiteY3" fmla="*/ 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2957" h="914400">
                  <a:moveTo>
                    <a:pt x="225287" y="914400"/>
                  </a:moveTo>
                  <a:cubicBezTo>
                    <a:pt x="234122" y="809487"/>
                    <a:pt x="242957" y="704574"/>
                    <a:pt x="225287" y="596348"/>
                  </a:cubicBezTo>
                  <a:cubicBezTo>
                    <a:pt x="207618" y="488122"/>
                    <a:pt x="156818" y="364435"/>
                    <a:pt x="119270" y="265044"/>
                  </a:cubicBezTo>
                  <a:cubicBezTo>
                    <a:pt x="81722" y="165653"/>
                    <a:pt x="40861" y="82826"/>
                    <a:pt x="0" y="0"/>
                  </a:cubicBezTo>
                </a:path>
              </a:pathLst>
            </a:cu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>
              <a:off x="5658678" y="4479235"/>
              <a:ext cx="689113" cy="357808"/>
            </a:xfrm>
            <a:custGeom>
              <a:avLst/>
              <a:gdLst>
                <a:gd name="connsiteX0" fmla="*/ 0 w 689113"/>
                <a:gd name="connsiteY0" fmla="*/ 0 h 357808"/>
                <a:gd name="connsiteX1" fmla="*/ 212035 w 689113"/>
                <a:gd name="connsiteY1" fmla="*/ 198782 h 357808"/>
                <a:gd name="connsiteX2" fmla="*/ 450574 w 689113"/>
                <a:gd name="connsiteY2" fmla="*/ 304800 h 357808"/>
                <a:gd name="connsiteX3" fmla="*/ 689113 w 689113"/>
                <a:gd name="connsiteY3" fmla="*/ 357808 h 357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9113" h="357808">
                  <a:moveTo>
                    <a:pt x="0" y="0"/>
                  </a:moveTo>
                  <a:cubicBezTo>
                    <a:pt x="68469" y="73991"/>
                    <a:pt x="136939" y="147982"/>
                    <a:pt x="212035" y="198782"/>
                  </a:cubicBezTo>
                  <a:cubicBezTo>
                    <a:pt x="287131" y="249582"/>
                    <a:pt x="371061" y="278296"/>
                    <a:pt x="450574" y="304800"/>
                  </a:cubicBezTo>
                  <a:cubicBezTo>
                    <a:pt x="530087" y="331304"/>
                    <a:pt x="609600" y="344556"/>
                    <a:pt x="689113" y="357808"/>
                  </a:cubicBezTo>
                </a:path>
              </a:pathLst>
            </a:cu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/>
            <p:cNvSpPr/>
            <p:nvPr/>
          </p:nvSpPr>
          <p:spPr>
            <a:xfrm>
              <a:off x="5791200" y="4419600"/>
              <a:ext cx="689113" cy="357808"/>
            </a:xfrm>
            <a:custGeom>
              <a:avLst/>
              <a:gdLst>
                <a:gd name="connsiteX0" fmla="*/ 0 w 689113"/>
                <a:gd name="connsiteY0" fmla="*/ 0 h 357808"/>
                <a:gd name="connsiteX1" fmla="*/ 212035 w 689113"/>
                <a:gd name="connsiteY1" fmla="*/ 198782 h 357808"/>
                <a:gd name="connsiteX2" fmla="*/ 450574 w 689113"/>
                <a:gd name="connsiteY2" fmla="*/ 304800 h 357808"/>
                <a:gd name="connsiteX3" fmla="*/ 689113 w 689113"/>
                <a:gd name="connsiteY3" fmla="*/ 357808 h 357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9113" h="357808">
                  <a:moveTo>
                    <a:pt x="0" y="0"/>
                  </a:moveTo>
                  <a:cubicBezTo>
                    <a:pt x="68469" y="73991"/>
                    <a:pt x="136939" y="147982"/>
                    <a:pt x="212035" y="198782"/>
                  </a:cubicBezTo>
                  <a:cubicBezTo>
                    <a:pt x="287131" y="249582"/>
                    <a:pt x="371061" y="278296"/>
                    <a:pt x="450574" y="304800"/>
                  </a:cubicBezTo>
                  <a:cubicBezTo>
                    <a:pt x="530087" y="331304"/>
                    <a:pt x="609600" y="344556"/>
                    <a:pt x="689113" y="357808"/>
                  </a:cubicBezTo>
                </a:path>
              </a:pathLst>
            </a:cu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9" name="Straight Arrow Connector 28"/>
          <p:cNvCxnSpPr/>
          <p:nvPr/>
        </p:nvCxnSpPr>
        <p:spPr>
          <a:xfrm>
            <a:off x="4343400" y="5536096"/>
            <a:ext cx="403860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289962" y="5105400"/>
            <a:ext cx="0" cy="42407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601689" y="5105400"/>
            <a:ext cx="0" cy="42407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754392" y="5105400"/>
            <a:ext cx="0" cy="42407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7444408" y="5105400"/>
            <a:ext cx="0" cy="42407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7536870" y="5105400"/>
            <a:ext cx="0" cy="42407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7649820" y="5105400"/>
            <a:ext cx="0" cy="42407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4419600" y="5105400"/>
            <a:ext cx="0" cy="42407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172200" y="5105400"/>
            <a:ext cx="0" cy="42407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7086600" y="5105400"/>
            <a:ext cx="0" cy="42407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5248765" y="5105400"/>
            <a:ext cx="0" cy="42407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5666508" y="5105400"/>
            <a:ext cx="0" cy="42407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805959" y="5105400"/>
            <a:ext cx="0" cy="42407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8077200" y="5105400"/>
            <a:ext cx="0" cy="42407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ontent Placeholder 2"/>
          <p:cNvSpPr txBox="1">
            <a:spLocks/>
          </p:cNvSpPr>
          <p:nvPr/>
        </p:nvSpPr>
        <p:spPr>
          <a:xfrm>
            <a:off x="4595192" y="5572540"/>
            <a:ext cx="3352800" cy="381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frequency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60499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Fréchet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derivative</a:t>
            </a:r>
            <a:br>
              <a:rPr lang="en-US" sz="3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of frequency with respect to velocity </a:t>
            </a:r>
            <a:br>
              <a:rPr lang="en-US" sz="3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is usually computed using </a:t>
            </a:r>
            <a:r>
              <a:rPr lang="en-US" sz="3600" i="1" dirty="0" smtClean="0">
                <a:latin typeface="Times New Roman" pitchFamily="18" charset="0"/>
                <a:cs typeface="Times New Roman" pitchFamily="18" charset="0"/>
              </a:rPr>
              <a:t>perturbation theory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hence a quick discussion of what that is ...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Purpose of the Lecture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1676400"/>
            <a:ext cx="9144000" cy="472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dirty="0" smtClean="0">
                <a:latin typeface="Times New Roman" pitchFamily="18" charset="0"/>
                <a:ea typeface="+mj-ea"/>
                <a:cs typeface="Times New Roman" pitchFamily="18" charset="0"/>
              </a:rPr>
              <a:t>solve a few exemplary inverse problems </a:t>
            </a:r>
          </a:p>
          <a:p>
            <a:pPr lvl="0" algn="ctr">
              <a:spcBef>
                <a:spcPct val="0"/>
              </a:spcBef>
              <a:defRPr/>
            </a:pPr>
            <a:endParaRPr lang="en-US" sz="4000" dirty="0" smtClean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lvl="0" algn="ctr">
              <a:spcBef>
                <a:spcPct val="0"/>
              </a:spcBef>
              <a:defRPr/>
            </a:pPr>
            <a:r>
              <a:rPr lang="en-US" sz="4000" dirty="0" smtClean="0">
                <a:latin typeface="Times New Roman" pitchFamily="18" charset="0"/>
                <a:ea typeface="+mj-ea"/>
                <a:cs typeface="Times New Roman" pitchFamily="18" charset="0"/>
              </a:rPr>
              <a:t>tomography</a:t>
            </a:r>
          </a:p>
          <a:p>
            <a:pPr lvl="0" algn="ctr">
              <a:spcBef>
                <a:spcPct val="0"/>
              </a:spcBef>
              <a:defRPr/>
            </a:pPr>
            <a:r>
              <a:rPr lang="en-US" sz="4000" dirty="0" err="1" smtClean="0">
                <a:latin typeface="Times New Roman" pitchFamily="18" charset="0"/>
                <a:ea typeface="+mj-ea"/>
                <a:cs typeface="Times New Roman" pitchFamily="18" charset="0"/>
              </a:rPr>
              <a:t>vibrational</a:t>
            </a:r>
            <a:r>
              <a:rPr lang="en-US" sz="4000" dirty="0" smtClean="0">
                <a:latin typeface="Times New Roman" pitchFamily="18" charset="0"/>
                <a:ea typeface="+mj-ea"/>
                <a:cs typeface="Times New Roman" pitchFamily="18" charset="0"/>
              </a:rPr>
              <a:t> problems</a:t>
            </a:r>
          </a:p>
          <a:p>
            <a:pPr algn="ctr">
              <a:spcBef>
                <a:spcPct val="0"/>
              </a:spcBef>
              <a:defRPr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determining mean directions</a:t>
            </a:r>
          </a:p>
          <a:p>
            <a:pPr lvl="0" algn="ctr">
              <a:spcBef>
                <a:spcPct val="0"/>
              </a:spcBef>
              <a:defRPr/>
            </a:pPr>
            <a:endParaRPr lang="en-US" sz="4000" dirty="0" smtClean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lvl="0" algn="ctr">
              <a:spcBef>
                <a:spcPct val="0"/>
              </a:spcBef>
              <a:defRPr/>
            </a:pPr>
            <a:endParaRPr lang="en-US" sz="4000" dirty="0" smtClean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perturbation theory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technique for computing an approximate solution to a complicated problem, when</a:t>
            </a:r>
          </a:p>
          <a:p>
            <a:pPr algn="ctr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1. The complicated problem is related to a simple problem by a small perturbation</a:t>
            </a:r>
          </a:p>
          <a:p>
            <a:pPr algn="ctr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2. The solution of the simple problem must be known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9080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simple example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295400"/>
            <a:ext cx="9144000" cy="4366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295400"/>
            <a:ext cx="9144000" cy="4366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reeform 5"/>
          <p:cNvSpPr/>
          <p:nvPr/>
        </p:nvSpPr>
        <p:spPr>
          <a:xfrm>
            <a:off x="4876800" y="5579165"/>
            <a:ext cx="1417983" cy="702365"/>
          </a:xfrm>
          <a:custGeom>
            <a:avLst/>
            <a:gdLst>
              <a:gd name="connsiteX0" fmla="*/ 0 w 1417983"/>
              <a:gd name="connsiteY0" fmla="*/ 0 h 702365"/>
              <a:gd name="connsiteX1" fmla="*/ 702365 w 1417983"/>
              <a:gd name="connsiteY1" fmla="*/ 198783 h 702365"/>
              <a:gd name="connsiteX2" fmla="*/ 689113 w 1417983"/>
              <a:gd name="connsiteY2" fmla="*/ 424070 h 702365"/>
              <a:gd name="connsiteX3" fmla="*/ 1417983 w 1417983"/>
              <a:gd name="connsiteY3" fmla="*/ 702365 h 702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17983" h="702365">
                <a:moveTo>
                  <a:pt x="0" y="0"/>
                </a:moveTo>
                <a:cubicBezTo>
                  <a:pt x="293756" y="64052"/>
                  <a:pt x="587513" y="128105"/>
                  <a:pt x="702365" y="198783"/>
                </a:cubicBezTo>
                <a:cubicBezTo>
                  <a:pt x="817217" y="269461"/>
                  <a:pt x="569843" y="340140"/>
                  <a:pt x="689113" y="424070"/>
                </a:cubicBezTo>
                <a:cubicBezTo>
                  <a:pt x="808383" y="508000"/>
                  <a:pt x="1113183" y="605182"/>
                  <a:pt x="1417983" y="702365"/>
                </a:cubicBezTo>
              </a:path>
            </a:pathLst>
          </a:cu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324600" y="5257800"/>
            <a:ext cx="2819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we know the solution to this equation: </a:t>
            </a:r>
            <a:r>
              <a:rPr lang="en-US" sz="2800" i="1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x</a:t>
            </a:r>
            <a:r>
              <a:rPr lang="en-US" sz="2800" i="1" baseline="-25000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0</a:t>
            </a:r>
            <a:r>
              <a:rPr lang="en-US" sz="2800" i="1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=±c</a:t>
            </a:r>
            <a:endParaRPr lang="en-US" sz="2800" i="1" dirty="0">
              <a:solidFill>
                <a:srgbClr val="FF0000"/>
              </a:solidFill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905000"/>
            <a:ext cx="7724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71800" y="685800"/>
            <a:ext cx="3048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5800" y="152400"/>
            <a:ext cx="772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own Arrow 4"/>
          <p:cNvSpPr/>
          <p:nvPr/>
        </p:nvSpPr>
        <p:spPr>
          <a:xfrm>
            <a:off x="4191000" y="1371600"/>
            <a:ext cx="457200" cy="609600"/>
          </a:xfrm>
          <a:prstGeom prst="down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5772" y="559903"/>
            <a:ext cx="8856618" cy="3707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3217380" y="2758216"/>
            <a:ext cx="59530" cy="3881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5772" y="559903"/>
            <a:ext cx="8856618" cy="5486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3217380" y="2758216"/>
            <a:ext cx="59530" cy="3881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3429000"/>
            <a:ext cx="66294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28194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Here’s the actual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vibrational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problem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acoustic equation with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spatially variable sound velocity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v</a:t>
            </a:r>
            <a:endParaRPr lang="en-US" i="1" dirty="0"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93516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acoustic equation with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spatially variable sound velocity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v</a:t>
            </a:r>
            <a:endParaRPr lang="en-US" i="1" dirty="0"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3048000"/>
            <a:ext cx="66294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reeform 3"/>
          <p:cNvSpPr/>
          <p:nvPr/>
        </p:nvSpPr>
        <p:spPr>
          <a:xfrm>
            <a:off x="2014330" y="4200939"/>
            <a:ext cx="347870" cy="1133061"/>
          </a:xfrm>
          <a:custGeom>
            <a:avLst/>
            <a:gdLst>
              <a:gd name="connsiteX0" fmla="*/ 0 w 742122"/>
              <a:gd name="connsiteY0" fmla="*/ 0 h 1577009"/>
              <a:gd name="connsiteX1" fmla="*/ 463827 w 742122"/>
              <a:gd name="connsiteY1" fmla="*/ 543339 h 1577009"/>
              <a:gd name="connsiteX2" fmla="*/ 106018 w 742122"/>
              <a:gd name="connsiteY2" fmla="*/ 1007165 h 1577009"/>
              <a:gd name="connsiteX3" fmla="*/ 742122 w 742122"/>
              <a:gd name="connsiteY3" fmla="*/ 1577009 h 1577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2122" h="1577009">
                <a:moveTo>
                  <a:pt x="0" y="0"/>
                </a:moveTo>
                <a:cubicBezTo>
                  <a:pt x="223078" y="187739"/>
                  <a:pt x="446157" y="375478"/>
                  <a:pt x="463827" y="543339"/>
                </a:cubicBezTo>
                <a:cubicBezTo>
                  <a:pt x="481497" y="711200"/>
                  <a:pt x="59636" y="834887"/>
                  <a:pt x="106018" y="1007165"/>
                </a:cubicBezTo>
                <a:cubicBezTo>
                  <a:pt x="152401" y="1179443"/>
                  <a:pt x="447261" y="1378226"/>
                  <a:pt x="742122" y="1577009"/>
                </a:cubicBezTo>
              </a:path>
            </a:pathLst>
          </a:cu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381000" y="5410200"/>
            <a:ext cx="39624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frequencies of vibration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or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 err="1" smtClean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eigenfrequencies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2743200" y="4114800"/>
            <a:ext cx="2362200" cy="609600"/>
          </a:xfrm>
          <a:custGeom>
            <a:avLst/>
            <a:gdLst>
              <a:gd name="connsiteX0" fmla="*/ 0 w 742122"/>
              <a:gd name="connsiteY0" fmla="*/ 0 h 1577009"/>
              <a:gd name="connsiteX1" fmla="*/ 463827 w 742122"/>
              <a:gd name="connsiteY1" fmla="*/ 543339 h 1577009"/>
              <a:gd name="connsiteX2" fmla="*/ 106018 w 742122"/>
              <a:gd name="connsiteY2" fmla="*/ 1007165 h 1577009"/>
              <a:gd name="connsiteX3" fmla="*/ 742122 w 742122"/>
              <a:gd name="connsiteY3" fmla="*/ 1577009 h 1577009"/>
              <a:gd name="connsiteX0" fmla="*/ 0 w 742122"/>
              <a:gd name="connsiteY0" fmla="*/ 0 h 1577009"/>
              <a:gd name="connsiteX1" fmla="*/ 463827 w 742122"/>
              <a:gd name="connsiteY1" fmla="*/ 543339 h 1577009"/>
              <a:gd name="connsiteX2" fmla="*/ 401983 w 742122"/>
              <a:gd name="connsiteY2" fmla="*/ 1003551 h 1577009"/>
              <a:gd name="connsiteX3" fmla="*/ 742122 w 742122"/>
              <a:gd name="connsiteY3" fmla="*/ 1577009 h 1577009"/>
              <a:gd name="connsiteX0" fmla="*/ 0 w 742122"/>
              <a:gd name="connsiteY0" fmla="*/ 0 h 1577009"/>
              <a:gd name="connsiteX1" fmla="*/ 401983 w 742122"/>
              <a:gd name="connsiteY1" fmla="*/ 501776 h 1577009"/>
              <a:gd name="connsiteX2" fmla="*/ 401983 w 742122"/>
              <a:gd name="connsiteY2" fmla="*/ 1003551 h 1577009"/>
              <a:gd name="connsiteX3" fmla="*/ 742122 w 742122"/>
              <a:gd name="connsiteY3" fmla="*/ 1577009 h 1577009"/>
              <a:gd name="connsiteX0" fmla="*/ 0 w 865809"/>
              <a:gd name="connsiteY0" fmla="*/ 0 h 1720373"/>
              <a:gd name="connsiteX1" fmla="*/ 401983 w 865809"/>
              <a:gd name="connsiteY1" fmla="*/ 501776 h 1720373"/>
              <a:gd name="connsiteX2" fmla="*/ 401983 w 865809"/>
              <a:gd name="connsiteY2" fmla="*/ 1003551 h 1720373"/>
              <a:gd name="connsiteX3" fmla="*/ 865809 w 865809"/>
              <a:gd name="connsiteY3" fmla="*/ 1720373 h 1720373"/>
              <a:gd name="connsiteX0" fmla="*/ 0 w 865809"/>
              <a:gd name="connsiteY0" fmla="*/ 0 h 1720373"/>
              <a:gd name="connsiteX1" fmla="*/ 401983 w 865809"/>
              <a:gd name="connsiteY1" fmla="*/ 501776 h 1720373"/>
              <a:gd name="connsiteX2" fmla="*/ 401983 w 865809"/>
              <a:gd name="connsiteY2" fmla="*/ 1003551 h 1720373"/>
              <a:gd name="connsiteX3" fmla="*/ 865809 w 865809"/>
              <a:gd name="connsiteY3" fmla="*/ 1720373 h 1720373"/>
              <a:gd name="connsiteX0" fmla="*/ 0 w 865809"/>
              <a:gd name="connsiteY0" fmla="*/ 0 h 1792055"/>
              <a:gd name="connsiteX1" fmla="*/ 401983 w 865809"/>
              <a:gd name="connsiteY1" fmla="*/ 501776 h 1792055"/>
              <a:gd name="connsiteX2" fmla="*/ 401983 w 865809"/>
              <a:gd name="connsiteY2" fmla="*/ 1003551 h 1792055"/>
              <a:gd name="connsiteX3" fmla="*/ 865809 w 865809"/>
              <a:gd name="connsiteY3" fmla="*/ 1792055 h 1792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5809" h="1792055">
                <a:moveTo>
                  <a:pt x="0" y="0"/>
                </a:moveTo>
                <a:cubicBezTo>
                  <a:pt x="223078" y="187739"/>
                  <a:pt x="334986" y="334518"/>
                  <a:pt x="401983" y="501776"/>
                </a:cubicBezTo>
                <a:cubicBezTo>
                  <a:pt x="468980" y="669034"/>
                  <a:pt x="324679" y="788505"/>
                  <a:pt x="401983" y="1003551"/>
                </a:cubicBezTo>
                <a:cubicBezTo>
                  <a:pt x="479287" y="1218598"/>
                  <a:pt x="574981" y="1406275"/>
                  <a:pt x="865809" y="1792055"/>
                </a:cubicBezTo>
              </a:path>
            </a:pathLst>
          </a:cu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2"/>
          <p:cNvSpPr txBox="1">
            <a:spLocks/>
          </p:cNvSpPr>
          <p:nvPr/>
        </p:nvSpPr>
        <p:spPr>
          <a:xfrm>
            <a:off x="4724400" y="5105400"/>
            <a:ext cx="39624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patterns of vibration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or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 err="1" smtClean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eigenfunctions</a:t>
            </a:r>
            <a:endParaRPr lang="en-US" sz="2800" dirty="0" smtClean="0">
              <a:solidFill>
                <a:srgbClr val="FF0000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or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modes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19100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Cambria Math" pitchFamily="18" charset="0"/>
                <a:ea typeface="Cambria Math" pitchFamily="18" charset="0"/>
              </a:rPr>
              <a:t>v(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x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) = v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(0)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x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) + </a:t>
            </a:r>
            <a:r>
              <a:rPr lang="el-GR" dirty="0" smtClean="0">
                <a:latin typeface="Cambria Math" pitchFamily="18" charset="0"/>
                <a:ea typeface="Cambria Math" pitchFamily="18" charset="0"/>
              </a:rPr>
              <a:t>ε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v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(1)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x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) + ...</a:t>
            </a:r>
            <a:endParaRPr lang="en-US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457200" y="304800"/>
            <a:ext cx="8229600" cy="2819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assume velocity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4400" dirty="0" smtClean="0">
                <a:latin typeface="Times New Roman" pitchFamily="18" charset="0"/>
                <a:ea typeface="+mj-ea"/>
                <a:cs typeface="Times New Roman" pitchFamily="18" charset="0"/>
              </a:rPr>
              <a:t>can be written as a perturbation</a:t>
            </a:r>
          </a:p>
          <a:p>
            <a:pPr lvl="0" algn="ctr">
              <a:spcBef>
                <a:spcPct val="0"/>
              </a:spcBef>
            </a:pPr>
            <a:r>
              <a:rPr lang="en-US" sz="4400" dirty="0" smtClean="0">
                <a:latin typeface="Times New Roman" pitchFamily="18" charset="0"/>
                <a:ea typeface="+mj-ea"/>
                <a:cs typeface="Times New Roman" pitchFamily="18" charset="0"/>
              </a:rPr>
              <a:t>around some simple structure</a:t>
            </a:r>
          </a:p>
          <a:p>
            <a:pPr lvl="0" algn="ctr">
              <a:spcBef>
                <a:spcPct val="0"/>
              </a:spcBef>
            </a:pPr>
            <a:r>
              <a:rPr lang="en-US" sz="4400" dirty="0" smtClean="0">
                <a:latin typeface="Cambria Math" pitchFamily="18" charset="0"/>
                <a:ea typeface="Cambria Math" pitchFamily="18" charset="0"/>
              </a:rPr>
              <a:t>v</a:t>
            </a:r>
            <a:r>
              <a:rPr lang="en-US" sz="4400" baseline="30000" dirty="0" smtClean="0">
                <a:latin typeface="Cambria Math" pitchFamily="18" charset="0"/>
                <a:ea typeface="Cambria Math" pitchFamily="18" charset="0"/>
              </a:rPr>
              <a:t>(0)</a:t>
            </a:r>
            <a:r>
              <a:rPr lang="en-US" sz="4400" dirty="0" smtClean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sz="4400" b="1" dirty="0" smtClean="0">
                <a:latin typeface="Cambria Math" pitchFamily="18" charset="0"/>
                <a:ea typeface="Cambria Math" pitchFamily="18" charset="0"/>
              </a:rPr>
              <a:t>x</a:t>
            </a:r>
            <a:r>
              <a:rPr lang="en-US" sz="4400" dirty="0" smtClean="0">
                <a:latin typeface="Cambria Math" pitchFamily="18" charset="0"/>
                <a:ea typeface="Cambria Math" pitchFamily="18" charset="0"/>
              </a:rPr>
              <a:t>)</a:t>
            </a:r>
            <a:r>
              <a:rPr lang="en-US" sz="4400" dirty="0" smtClean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endParaRPr kumimoji="0" lang="en-US" sz="44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Part 1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2286000"/>
            <a:ext cx="9144000" cy="2133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tomography</a:t>
            </a:r>
          </a:p>
          <a:p>
            <a:pPr lvl="0" algn="ctr">
              <a:spcBef>
                <a:spcPct val="0"/>
              </a:spcBef>
              <a:defRPr/>
            </a:pPr>
            <a:endParaRPr lang="en-US" sz="4000" dirty="0" smtClean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3048000"/>
            <a:ext cx="80772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eigenfunctions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known to obey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orthonormality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relationship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447800"/>
            <a:ext cx="522732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2590800"/>
            <a:ext cx="672084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33400" y="228600"/>
            <a:ext cx="8077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now represent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eigenfrequencies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eigenfunctions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as power series in </a:t>
            </a:r>
            <a:r>
              <a:rPr lang="el-GR" sz="3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ε</a:t>
            </a:r>
            <a:endParaRPr lang="en-US" sz="3200" i="1" dirty="0"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0" y="4876800"/>
            <a:ext cx="3886200" cy="1650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1447800"/>
            <a:ext cx="522732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" y="2590800"/>
            <a:ext cx="672084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reeform 6"/>
          <p:cNvSpPr/>
          <p:nvPr/>
        </p:nvSpPr>
        <p:spPr>
          <a:xfrm>
            <a:off x="3733800" y="3352800"/>
            <a:ext cx="914399" cy="1904999"/>
          </a:xfrm>
          <a:custGeom>
            <a:avLst/>
            <a:gdLst>
              <a:gd name="connsiteX0" fmla="*/ 0 w 795131"/>
              <a:gd name="connsiteY0" fmla="*/ 0 h 1457739"/>
              <a:gd name="connsiteX1" fmla="*/ 543340 w 795131"/>
              <a:gd name="connsiteY1" fmla="*/ 410817 h 1457739"/>
              <a:gd name="connsiteX2" fmla="*/ 344557 w 795131"/>
              <a:gd name="connsiteY2" fmla="*/ 702365 h 1457739"/>
              <a:gd name="connsiteX3" fmla="*/ 795131 w 795131"/>
              <a:gd name="connsiteY3" fmla="*/ 1457739 h 1457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5131" h="1457739">
                <a:moveTo>
                  <a:pt x="0" y="0"/>
                </a:moveTo>
                <a:cubicBezTo>
                  <a:pt x="242957" y="146878"/>
                  <a:pt x="485914" y="293756"/>
                  <a:pt x="543340" y="410817"/>
                </a:cubicBezTo>
                <a:cubicBezTo>
                  <a:pt x="600766" y="527878"/>
                  <a:pt x="302592" y="527878"/>
                  <a:pt x="344557" y="702365"/>
                </a:cubicBezTo>
                <a:cubicBezTo>
                  <a:pt x="386522" y="876852"/>
                  <a:pt x="590826" y="1167295"/>
                  <a:pt x="795131" y="1457739"/>
                </a:cubicBezTo>
              </a:path>
            </a:pathLst>
          </a:cu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2"/>
          <p:cNvSpPr txBox="1">
            <a:spLocks/>
          </p:cNvSpPr>
          <p:nvPr/>
        </p:nvSpPr>
        <p:spPr>
          <a:xfrm>
            <a:off x="4343400" y="3657600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represent 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first-order perturbed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shapes as sum of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unperturbed shapes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00" y="228600"/>
            <a:ext cx="8077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now represent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eigenfrequencies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eigenfunctions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as power series in </a:t>
            </a:r>
            <a:r>
              <a:rPr lang="el-GR" sz="3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ε</a:t>
            </a:r>
            <a:endParaRPr lang="en-US" sz="3200" i="1" dirty="0"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477962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plug series into original differential equation</a:t>
            </a:r>
            <a:endParaRPr lang="en-US" sz="40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1524000"/>
            <a:ext cx="9144000" cy="1752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group terms of equal power of </a:t>
            </a:r>
            <a:r>
              <a:rPr kumimoji="0" lang="el-GR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/>
                <a:ea typeface="Cambria Math"/>
                <a:cs typeface="Times New Roman" pitchFamily="18" charset="0"/>
              </a:rPr>
              <a:t>ε</a:t>
            </a:r>
            <a:endParaRPr kumimoji="0" lang="en-US" sz="4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/>
              <a:ea typeface="Cambria Math"/>
              <a:cs typeface="Times New Roman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3200400"/>
            <a:ext cx="9144000" cy="3352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solve for first-order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perturbation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aseline="0" dirty="0" smtClean="0">
                <a:latin typeface="Times New Roman" pitchFamily="18" charset="0"/>
                <a:ea typeface="+mj-ea"/>
                <a:cs typeface="Times New Roman" pitchFamily="18" charset="0"/>
              </a:rPr>
              <a:t>in</a:t>
            </a:r>
            <a:r>
              <a:rPr lang="en-US" sz="4400" dirty="0" smtClean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4400" dirty="0" err="1" smtClean="0">
                <a:latin typeface="Times New Roman" pitchFamily="18" charset="0"/>
                <a:ea typeface="+mj-ea"/>
                <a:cs typeface="Times New Roman" pitchFamily="18" charset="0"/>
              </a:rPr>
              <a:t>eigenfrequencies</a:t>
            </a:r>
            <a:r>
              <a:rPr lang="en-US" sz="4400" dirty="0" smtClean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l-GR" sz="4400" i="1" dirty="0" smtClean="0">
                <a:latin typeface="Cambria Math"/>
                <a:ea typeface="Cambria Math"/>
                <a:cs typeface="Times New Roman" pitchFamily="18" charset="0"/>
              </a:rPr>
              <a:t>ω</a:t>
            </a:r>
            <a:r>
              <a:rPr lang="en-US" sz="4400" i="1" baseline="-25000" dirty="0" smtClean="0">
                <a:latin typeface="Cambria Math"/>
                <a:ea typeface="Cambria Math"/>
                <a:cs typeface="Times New Roman" pitchFamily="18" charset="0"/>
              </a:rPr>
              <a:t>n</a:t>
            </a:r>
            <a:r>
              <a:rPr lang="en-US" sz="4400" i="1" baseline="30000" dirty="0" smtClean="0">
                <a:latin typeface="Cambria Math"/>
                <a:ea typeface="Cambria Math"/>
                <a:cs typeface="Times New Roman" pitchFamily="18" charset="0"/>
              </a:rPr>
              <a:t>(1)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/>
                <a:ea typeface="Cambria Math"/>
                <a:cs typeface="Times New Roman" pitchFamily="18" charset="0"/>
              </a:rPr>
              <a:t>and </a:t>
            </a: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/>
                <a:ea typeface="Cambria Math"/>
                <a:cs typeface="Times New Roman" pitchFamily="18" charset="0"/>
              </a:rPr>
              <a:t>eigenfunction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/>
                <a:ea typeface="Cambria Math"/>
                <a:cs typeface="Times New Roman" pitchFamily="18" charset="0"/>
              </a:rPr>
              <a:t> coefficients </a:t>
            </a:r>
            <a:r>
              <a:rPr kumimoji="0" lang="en-US" sz="4400" b="0" i="1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/>
                <a:ea typeface="Cambria Math"/>
                <a:cs typeface="Times New Roman" pitchFamily="18" charset="0"/>
              </a:rPr>
              <a:t>b</a:t>
            </a:r>
            <a:r>
              <a:rPr kumimoji="0" lang="en-US" sz="4400" b="0" i="1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/>
                <a:ea typeface="Cambria Math"/>
                <a:cs typeface="Times New Roman" pitchFamily="18" charset="0"/>
              </a:rPr>
              <a:t>nm</a:t>
            </a:r>
            <a:endParaRPr kumimoji="0" lang="en-US" sz="4400" b="0" i="1" u="none" strike="noStrike" kern="120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/>
              <a:ea typeface="Cambria Math"/>
              <a:cs typeface="Times New Roman" pitchFamily="18" charset="0"/>
            </a:endParaRPr>
          </a:p>
          <a:p>
            <a:pPr algn="ctr">
              <a:spcBef>
                <a:spcPct val="0"/>
              </a:spcBef>
              <a:defRPr/>
            </a:pPr>
            <a:endParaRPr lang="en-US" sz="4400" dirty="0" smtClean="0">
              <a:latin typeface="Times New Roman" pitchFamily="18" charset="0"/>
              <a:ea typeface="Cambria Math"/>
              <a:cs typeface="Times New Roman" pitchFamily="18" charset="0"/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44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(use </a:t>
            </a:r>
            <a:r>
              <a:rPr lang="en-US" sz="4400" dirty="0" err="1" smtClean="0">
                <a:latin typeface="Times New Roman" pitchFamily="18" charset="0"/>
                <a:ea typeface="Cambria Math"/>
                <a:cs typeface="Times New Roman" pitchFamily="18" charset="0"/>
              </a:rPr>
              <a:t>orthonormality</a:t>
            </a:r>
            <a:r>
              <a:rPr lang="en-US" sz="44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 in process)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/>
                <a:ea typeface="Cambria Math"/>
                <a:cs typeface="Times New Roman" pitchFamily="18" charset="0"/>
              </a:rPr>
              <a:t> </a:t>
            </a:r>
            <a:endParaRPr kumimoji="0" lang="en-US" sz="44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result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8540" y="2057400"/>
            <a:ext cx="8849032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result for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eigenfrequencies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752600"/>
            <a:ext cx="8849032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5486400"/>
            <a:ext cx="8189843" cy="1046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own Arrow 4"/>
          <p:cNvSpPr/>
          <p:nvPr/>
        </p:nvSpPr>
        <p:spPr>
          <a:xfrm>
            <a:off x="3962400" y="2895600"/>
            <a:ext cx="609600" cy="1066800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33400" y="4267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write as standard inverse problem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828800"/>
            <a:ext cx="8189843" cy="1046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228600" y="304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standard continuous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inverse problem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828800"/>
            <a:ext cx="8189843" cy="1046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228600" y="304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standard continuous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inverse problem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649356" y="2663687"/>
            <a:ext cx="1560443" cy="1832113"/>
          </a:xfrm>
          <a:custGeom>
            <a:avLst/>
            <a:gdLst>
              <a:gd name="connsiteX0" fmla="*/ 0 w 622852"/>
              <a:gd name="connsiteY0" fmla="*/ 0 h 1789043"/>
              <a:gd name="connsiteX1" fmla="*/ 424069 w 622852"/>
              <a:gd name="connsiteY1" fmla="*/ 503583 h 1789043"/>
              <a:gd name="connsiteX2" fmla="*/ 278295 w 622852"/>
              <a:gd name="connsiteY2" fmla="*/ 715617 h 1789043"/>
              <a:gd name="connsiteX3" fmla="*/ 622852 w 622852"/>
              <a:gd name="connsiteY3" fmla="*/ 1789043 h 1789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2852" h="1789043">
                <a:moveTo>
                  <a:pt x="0" y="0"/>
                </a:moveTo>
                <a:cubicBezTo>
                  <a:pt x="188843" y="192157"/>
                  <a:pt x="377687" y="384314"/>
                  <a:pt x="424069" y="503583"/>
                </a:cubicBezTo>
                <a:cubicBezTo>
                  <a:pt x="470451" y="622852"/>
                  <a:pt x="245164" y="501374"/>
                  <a:pt x="278295" y="715617"/>
                </a:cubicBezTo>
                <a:cubicBezTo>
                  <a:pt x="311426" y="929860"/>
                  <a:pt x="467139" y="1359451"/>
                  <a:pt x="622852" y="1789043"/>
                </a:cubicBezTo>
              </a:path>
            </a:pathLst>
          </a:cu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28600" y="4648200"/>
            <a:ext cx="4191000" cy="1447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perturbation in the </a:t>
            </a: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eigenfrequencies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are the data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2971800" y="2590800"/>
            <a:ext cx="3581400" cy="1981200"/>
          </a:xfrm>
          <a:custGeom>
            <a:avLst/>
            <a:gdLst>
              <a:gd name="connsiteX0" fmla="*/ 0 w 622852"/>
              <a:gd name="connsiteY0" fmla="*/ 0 h 1789043"/>
              <a:gd name="connsiteX1" fmla="*/ 424069 w 622852"/>
              <a:gd name="connsiteY1" fmla="*/ 503583 h 1789043"/>
              <a:gd name="connsiteX2" fmla="*/ 278295 w 622852"/>
              <a:gd name="connsiteY2" fmla="*/ 715617 h 1789043"/>
              <a:gd name="connsiteX3" fmla="*/ 622852 w 622852"/>
              <a:gd name="connsiteY3" fmla="*/ 1789043 h 1789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2852" h="1789043">
                <a:moveTo>
                  <a:pt x="0" y="0"/>
                </a:moveTo>
                <a:cubicBezTo>
                  <a:pt x="188843" y="192157"/>
                  <a:pt x="377687" y="384314"/>
                  <a:pt x="424069" y="503583"/>
                </a:cubicBezTo>
                <a:cubicBezTo>
                  <a:pt x="470451" y="622852"/>
                  <a:pt x="245164" y="501374"/>
                  <a:pt x="278295" y="715617"/>
                </a:cubicBezTo>
                <a:cubicBezTo>
                  <a:pt x="311426" y="929860"/>
                  <a:pt x="467139" y="1359451"/>
                  <a:pt x="622852" y="1789043"/>
                </a:cubicBezTo>
              </a:path>
            </a:pathLst>
          </a:cu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572000" y="4648200"/>
            <a:ext cx="4191000" cy="1447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perturbation in the 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velocity structure is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the model function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828800"/>
            <a:ext cx="8189843" cy="1046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228600" y="304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standard continuous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inverse problem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0" name="Freeform 9"/>
          <p:cNvSpPr/>
          <p:nvPr/>
        </p:nvSpPr>
        <p:spPr>
          <a:xfrm flipH="1">
            <a:off x="6324600" y="2743200"/>
            <a:ext cx="342900" cy="1905000"/>
          </a:xfrm>
          <a:custGeom>
            <a:avLst/>
            <a:gdLst>
              <a:gd name="connsiteX0" fmla="*/ 0 w 622852"/>
              <a:gd name="connsiteY0" fmla="*/ 0 h 1789043"/>
              <a:gd name="connsiteX1" fmla="*/ 424069 w 622852"/>
              <a:gd name="connsiteY1" fmla="*/ 503583 h 1789043"/>
              <a:gd name="connsiteX2" fmla="*/ 278295 w 622852"/>
              <a:gd name="connsiteY2" fmla="*/ 715617 h 1789043"/>
              <a:gd name="connsiteX3" fmla="*/ 622852 w 622852"/>
              <a:gd name="connsiteY3" fmla="*/ 1789043 h 1789043"/>
              <a:gd name="connsiteX0" fmla="*/ 240749 w 863601"/>
              <a:gd name="connsiteY0" fmla="*/ 0 h 1789043"/>
              <a:gd name="connsiteX1" fmla="*/ 664818 w 863601"/>
              <a:gd name="connsiteY1" fmla="*/ 503583 h 1789043"/>
              <a:gd name="connsiteX2" fmla="*/ 33132 w 863601"/>
              <a:gd name="connsiteY2" fmla="*/ 787179 h 1789043"/>
              <a:gd name="connsiteX3" fmla="*/ 863601 w 863601"/>
              <a:gd name="connsiteY3" fmla="*/ 1789043 h 1789043"/>
              <a:gd name="connsiteX0" fmla="*/ 207617 w 865072"/>
              <a:gd name="connsiteY0" fmla="*/ 0 h 1789043"/>
              <a:gd name="connsiteX1" fmla="*/ 830469 w 865072"/>
              <a:gd name="connsiteY1" fmla="*/ 429370 h 1789043"/>
              <a:gd name="connsiteX2" fmla="*/ 0 w 865072"/>
              <a:gd name="connsiteY2" fmla="*/ 787179 h 1789043"/>
              <a:gd name="connsiteX3" fmla="*/ 830469 w 865072"/>
              <a:gd name="connsiteY3" fmla="*/ 1789043 h 1789043"/>
              <a:gd name="connsiteX0" fmla="*/ 2802833 w 3892824"/>
              <a:gd name="connsiteY0" fmla="*/ 0 h 1789043"/>
              <a:gd name="connsiteX1" fmla="*/ 3425685 w 3892824"/>
              <a:gd name="connsiteY1" fmla="*/ 429370 h 1789043"/>
              <a:gd name="connsiteX2" fmla="*/ 0 w 3892824"/>
              <a:gd name="connsiteY2" fmla="*/ 787179 h 1789043"/>
              <a:gd name="connsiteX3" fmla="*/ 3425685 w 3892824"/>
              <a:gd name="connsiteY3" fmla="*/ 1789043 h 1789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92824" h="1789043">
                <a:moveTo>
                  <a:pt x="2802833" y="0"/>
                </a:moveTo>
                <a:cubicBezTo>
                  <a:pt x="2991676" y="192157"/>
                  <a:pt x="3892824" y="298174"/>
                  <a:pt x="3425685" y="429370"/>
                </a:cubicBezTo>
                <a:cubicBezTo>
                  <a:pt x="2958546" y="560567"/>
                  <a:pt x="0" y="560567"/>
                  <a:pt x="0" y="787179"/>
                </a:cubicBezTo>
                <a:cubicBezTo>
                  <a:pt x="0" y="1013791"/>
                  <a:pt x="3269972" y="1359451"/>
                  <a:pt x="3425685" y="1789043"/>
                </a:cubicBezTo>
              </a:path>
            </a:pathLst>
          </a:cu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3810000" y="4648200"/>
            <a:ext cx="5334000" cy="12954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5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depends upon the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unperturbed velocity structure,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the unperturbed </a:t>
            </a:r>
            <a:r>
              <a:rPr lang="en-US" sz="4400" dirty="0" err="1" smtClean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eigenfrequency</a:t>
            </a:r>
            <a:endParaRPr lang="en-US" sz="4400" dirty="0" smtClean="0">
              <a:solidFill>
                <a:srgbClr val="FF0000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and the unperturbed mode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1524000" y="1219200"/>
            <a:ext cx="72390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data kernel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or </a:t>
            </a:r>
            <a:r>
              <a:rPr kumimoji="0" lang="en-US" sz="2800" b="0" i="0" u="none" strike="noStrike" kern="1200" cap="none" spc="0" normalizeH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Fréchet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derivative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5" name="Freeform 14"/>
          <p:cNvSpPr/>
          <p:nvPr/>
        </p:nvSpPr>
        <p:spPr>
          <a:xfrm rot="18702309">
            <a:off x="1992048" y="1791352"/>
            <a:ext cx="700548" cy="343125"/>
          </a:xfrm>
          <a:custGeom>
            <a:avLst/>
            <a:gdLst>
              <a:gd name="connsiteX0" fmla="*/ 0 w 622852"/>
              <a:gd name="connsiteY0" fmla="*/ 0 h 1789043"/>
              <a:gd name="connsiteX1" fmla="*/ 424069 w 622852"/>
              <a:gd name="connsiteY1" fmla="*/ 503583 h 1789043"/>
              <a:gd name="connsiteX2" fmla="*/ 278295 w 622852"/>
              <a:gd name="connsiteY2" fmla="*/ 715617 h 1789043"/>
              <a:gd name="connsiteX3" fmla="*/ 622852 w 622852"/>
              <a:gd name="connsiteY3" fmla="*/ 1789043 h 1789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2852" h="1789043">
                <a:moveTo>
                  <a:pt x="0" y="0"/>
                </a:moveTo>
                <a:cubicBezTo>
                  <a:pt x="188843" y="192157"/>
                  <a:pt x="377687" y="384314"/>
                  <a:pt x="424069" y="503583"/>
                </a:cubicBezTo>
                <a:cubicBezTo>
                  <a:pt x="470451" y="622852"/>
                  <a:pt x="245164" y="501374"/>
                  <a:pt x="278295" y="715617"/>
                </a:cubicBezTo>
                <a:cubicBezTo>
                  <a:pt x="311426" y="929860"/>
                  <a:pt x="467139" y="1359451"/>
                  <a:pt x="622852" y="1789043"/>
                </a:cubicBezTo>
              </a:path>
            </a:pathLst>
          </a:cu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1D organ pipe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276600" y="1371600"/>
            <a:ext cx="5410200" cy="1676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unperturbed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problem has constant velocity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8" name="Can 7"/>
          <p:cNvSpPr/>
          <p:nvPr/>
        </p:nvSpPr>
        <p:spPr>
          <a:xfrm>
            <a:off x="1143000" y="1600200"/>
            <a:ext cx="609600" cy="4267200"/>
          </a:xfrm>
          <a:prstGeom prst="can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38200" y="1371600"/>
            <a:ext cx="0" cy="47244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85800" y="1714500"/>
            <a:ext cx="152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85800" y="5791200"/>
            <a:ext cx="152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1"/>
          <p:cNvSpPr txBox="1">
            <a:spLocks/>
          </p:cNvSpPr>
          <p:nvPr/>
        </p:nvSpPr>
        <p:spPr>
          <a:xfrm>
            <a:off x="215900" y="1447800"/>
            <a:ext cx="609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Simplified Arabic" pitchFamily="2" charset="-78"/>
              </a:rPr>
              <a:t>0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Simplified Arabic" pitchFamily="2" charset="-78"/>
            </a:endParaRP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101600" y="5562600"/>
            <a:ext cx="609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Simplified Arabic" pitchFamily="2" charset="-78"/>
              </a:rPr>
              <a:t>h</a:t>
            </a:r>
            <a:endParaRPr kumimoji="0" lang="en-US" sz="32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Simplified Arabic" pitchFamily="2" charset="-78"/>
            </a:endParaRP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533400" y="6019800"/>
            <a:ext cx="609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Simplified Arabic" pitchFamily="2" charset="-78"/>
              </a:rPr>
              <a:t>x</a:t>
            </a:r>
            <a:endParaRPr kumimoji="0" lang="en-US" sz="32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Simplified Arabic" pitchFamily="2" charset="-78"/>
            </a:endParaRP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1828800" y="1295400"/>
            <a:ext cx="152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open end,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p=0</a:t>
            </a:r>
            <a:endParaRPr kumimoji="0" lang="en-US" sz="24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1676400" y="5486400"/>
            <a:ext cx="1600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closed  end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i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dp</a:t>
            </a:r>
            <a:r>
              <a:rPr lang="en-US" sz="24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/</a:t>
            </a:r>
            <a:r>
              <a:rPr lang="en-US" sz="2400" i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dx</a:t>
            </a:r>
            <a:r>
              <a:rPr lang="en-US" sz="24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=0</a:t>
            </a:r>
            <a:endParaRPr kumimoji="0" lang="en-US" sz="24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3581400" y="3886200"/>
            <a:ext cx="4800600" cy="1676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perturbed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problem has variable velocity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/>
          <p:nvPr/>
        </p:nvCxnSpPr>
        <p:spPr>
          <a:xfrm rot="5400000">
            <a:off x="4538868" y="3657600"/>
            <a:ext cx="4267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2425148" y="1524000"/>
            <a:ext cx="13252" cy="443947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reeform 31"/>
          <p:cNvSpPr/>
          <p:nvPr/>
        </p:nvSpPr>
        <p:spPr>
          <a:xfrm>
            <a:off x="2438400" y="1537252"/>
            <a:ext cx="3843130" cy="3720548"/>
          </a:xfrm>
          <a:custGeom>
            <a:avLst/>
            <a:gdLst>
              <a:gd name="connsiteX0" fmla="*/ 0 w 4691269"/>
              <a:gd name="connsiteY0" fmla="*/ 3458818 h 3458818"/>
              <a:gd name="connsiteX1" fmla="*/ 993913 w 4691269"/>
              <a:gd name="connsiteY1" fmla="*/ 2570922 h 3458818"/>
              <a:gd name="connsiteX2" fmla="*/ 2226365 w 4691269"/>
              <a:gd name="connsiteY2" fmla="*/ 2345635 h 3458818"/>
              <a:gd name="connsiteX3" fmla="*/ 2782956 w 4691269"/>
              <a:gd name="connsiteY3" fmla="*/ 1948070 h 3458818"/>
              <a:gd name="connsiteX4" fmla="*/ 3140765 w 4691269"/>
              <a:gd name="connsiteY4" fmla="*/ 1099931 h 3458818"/>
              <a:gd name="connsiteX5" fmla="*/ 3551582 w 4691269"/>
              <a:gd name="connsiteY5" fmla="*/ 675861 h 3458818"/>
              <a:gd name="connsiteX6" fmla="*/ 4373217 w 4691269"/>
              <a:gd name="connsiteY6" fmla="*/ 212035 h 3458818"/>
              <a:gd name="connsiteX7" fmla="*/ 4691269 w 4691269"/>
              <a:gd name="connsiteY7" fmla="*/ 0 h 3458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91269" h="3458818">
                <a:moveTo>
                  <a:pt x="0" y="3458818"/>
                </a:moveTo>
                <a:cubicBezTo>
                  <a:pt x="311426" y="3107635"/>
                  <a:pt x="622852" y="2756453"/>
                  <a:pt x="993913" y="2570922"/>
                </a:cubicBezTo>
                <a:cubicBezTo>
                  <a:pt x="1364974" y="2385392"/>
                  <a:pt x="1928191" y="2449444"/>
                  <a:pt x="2226365" y="2345635"/>
                </a:cubicBezTo>
                <a:cubicBezTo>
                  <a:pt x="2524539" y="2241826"/>
                  <a:pt x="2630556" y="2155687"/>
                  <a:pt x="2782956" y="1948070"/>
                </a:cubicBezTo>
                <a:cubicBezTo>
                  <a:pt x="2935356" y="1740453"/>
                  <a:pt x="3012661" y="1311966"/>
                  <a:pt x="3140765" y="1099931"/>
                </a:cubicBezTo>
                <a:cubicBezTo>
                  <a:pt x="3268869" y="887896"/>
                  <a:pt x="3346173" y="823844"/>
                  <a:pt x="3551582" y="675861"/>
                </a:cubicBezTo>
                <a:cubicBezTo>
                  <a:pt x="3756991" y="527878"/>
                  <a:pt x="4183269" y="324679"/>
                  <a:pt x="4373217" y="212035"/>
                </a:cubicBezTo>
                <a:cubicBezTo>
                  <a:pt x="4563165" y="99392"/>
                  <a:pt x="4627217" y="49696"/>
                  <a:pt x="4691269" y="0"/>
                </a:cubicBezTo>
              </a:path>
            </a:pathLst>
          </a:cu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/>
          <p:cNvSpPr/>
          <p:nvPr/>
        </p:nvSpPr>
        <p:spPr>
          <a:xfrm rot="16200000">
            <a:off x="2128841" y="5095875"/>
            <a:ext cx="300037" cy="304800"/>
          </a:xfrm>
          <a:custGeom>
            <a:avLst/>
            <a:gdLst>
              <a:gd name="connsiteX0" fmla="*/ 132522 w 265044"/>
              <a:gd name="connsiteY0" fmla="*/ 0 h 318052"/>
              <a:gd name="connsiteX1" fmla="*/ 0 w 265044"/>
              <a:gd name="connsiteY1" fmla="*/ 304800 h 318052"/>
              <a:gd name="connsiteX2" fmla="*/ 265044 w 265044"/>
              <a:gd name="connsiteY2" fmla="*/ 318052 h 318052"/>
              <a:gd name="connsiteX3" fmla="*/ 132522 w 265044"/>
              <a:gd name="connsiteY3" fmla="*/ 0 h 318052"/>
              <a:gd name="connsiteX0" fmla="*/ 128380 w 260902"/>
              <a:gd name="connsiteY0" fmla="*/ 0 h 318052"/>
              <a:gd name="connsiteX1" fmla="*/ 0 w 260902"/>
              <a:gd name="connsiteY1" fmla="*/ 314739 h 318052"/>
              <a:gd name="connsiteX2" fmla="*/ 260902 w 260902"/>
              <a:gd name="connsiteY2" fmla="*/ 318052 h 318052"/>
              <a:gd name="connsiteX3" fmla="*/ 128380 w 260902"/>
              <a:gd name="connsiteY3" fmla="*/ 0 h 318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902" h="318052">
                <a:moveTo>
                  <a:pt x="128380" y="0"/>
                </a:moveTo>
                <a:lnTo>
                  <a:pt x="0" y="314739"/>
                </a:lnTo>
                <a:lnTo>
                  <a:pt x="260902" y="318052"/>
                </a:lnTo>
                <a:lnTo>
                  <a:pt x="128380" y="0"/>
                </a:lnTo>
                <a:close/>
              </a:path>
            </a:pathLst>
          </a:cu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8"/>
          <p:cNvSpPr/>
          <p:nvPr/>
        </p:nvSpPr>
        <p:spPr>
          <a:xfrm>
            <a:off x="6129338" y="1252538"/>
            <a:ext cx="280988" cy="295275"/>
          </a:xfrm>
          <a:custGeom>
            <a:avLst/>
            <a:gdLst>
              <a:gd name="connsiteX0" fmla="*/ 132522 w 265044"/>
              <a:gd name="connsiteY0" fmla="*/ 0 h 318052"/>
              <a:gd name="connsiteX1" fmla="*/ 0 w 265044"/>
              <a:gd name="connsiteY1" fmla="*/ 304800 h 318052"/>
              <a:gd name="connsiteX2" fmla="*/ 265044 w 265044"/>
              <a:gd name="connsiteY2" fmla="*/ 318052 h 318052"/>
              <a:gd name="connsiteX3" fmla="*/ 132522 w 265044"/>
              <a:gd name="connsiteY3" fmla="*/ 0 h 318052"/>
              <a:gd name="connsiteX0" fmla="*/ 132522 w 260627"/>
              <a:gd name="connsiteY0" fmla="*/ 0 h 304800"/>
              <a:gd name="connsiteX1" fmla="*/ 0 w 260627"/>
              <a:gd name="connsiteY1" fmla="*/ 304800 h 304800"/>
              <a:gd name="connsiteX2" fmla="*/ 260627 w 260627"/>
              <a:gd name="connsiteY2" fmla="*/ 298174 h 304800"/>
              <a:gd name="connsiteX3" fmla="*/ 132522 w 260627"/>
              <a:gd name="connsiteY3" fmla="*/ 0 h 304800"/>
              <a:gd name="connsiteX0" fmla="*/ 132522 w 260627"/>
              <a:gd name="connsiteY0" fmla="*/ 0 h 308113"/>
              <a:gd name="connsiteX1" fmla="*/ 0 w 260627"/>
              <a:gd name="connsiteY1" fmla="*/ 304800 h 308113"/>
              <a:gd name="connsiteX2" fmla="*/ 260627 w 260627"/>
              <a:gd name="connsiteY2" fmla="*/ 308113 h 308113"/>
              <a:gd name="connsiteX3" fmla="*/ 132522 w 260627"/>
              <a:gd name="connsiteY3" fmla="*/ 0 h 308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627" h="308113">
                <a:moveTo>
                  <a:pt x="132522" y="0"/>
                </a:moveTo>
                <a:lnTo>
                  <a:pt x="0" y="304800"/>
                </a:lnTo>
                <a:lnTo>
                  <a:pt x="260627" y="308113"/>
                </a:lnTo>
                <a:lnTo>
                  <a:pt x="132522" y="0"/>
                </a:lnTo>
                <a:close/>
              </a:path>
            </a:pathLst>
          </a:cu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2418522" y="1537252"/>
            <a:ext cx="4512365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10800000" flipH="1" flipV="1">
            <a:off x="2425148" y="5777948"/>
            <a:ext cx="4267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200400" y="5943600"/>
            <a:ext cx="594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 smtClean="0">
                <a:latin typeface="Cambria Math"/>
                <a:ea typeface="Cambria Math"/>
              </a:rPr>
              <a:t>d</a:t>
            </a:r>
            <a:r>
              <a:rPr lang="en-US" sz="4000" i="1" baseline="-25000" dirty="0" smtClean="0">
                <a:latin typeface="Cambria Math"/>
                <a:ea typeface="Cambria Math"/>
              </a:rPr>
              <a:t>i </a:t>
            </a:r>
            <a:r>
              <a:rPr lang="en-US" sz="4000" i="1" dirty="0" smtClean="0">
                <a:latin typeface="Cambria Math"/>
                <a:ea typeface="Cambria Math"/>
              </a:rPr>
              <a:t>= ∫</a:t>
            </a:r>
            <a:r>
              <a:rPr lang="en-US" sz="4000" i="1" baseline="-35000" dirty="0" smtClean="0">
                <a:latin typeface="Cambria Math"/>
                <a:ea typeface="Cambria Math"/>
              </a:rPr>
              <a:t>ray </a:t>
            </a:r>
            <a:r>
              <a:rPr lang="en-US" sz="4000" i="1" baseline="-35000" dirty="0" err="1" smtClean="0">
                <a:latin typeface="Cambria Math"/>
                <a:ea typeface="Cambria Math"/>
              </a:rPr>
              <a:t>i</a:t>
            </a:r>
            <a:r>
              <a:rPr lang="en-US" sz="4000" i="1" baseline="-35000" dirty="0" smtClean="0">
                <a:latin typeface="Cambria Math"/>
                <a:ea typeface="Cambria Math"/>
              </a:rPr>
              <a:t>  </a:t>
            </a:r>
            <a:r>
              <a:rPr lang="en-US" sz="4000" i="1" dirty="0" smtClean="0">
                <a:latin typeface="Cambria Math"/>
                <a:ea typeface="Cambria Math"/>
              </a:rPr>
              <a:t>m(x(s), y(s))  </a:t>
            </a:r>
            <a:r>
              <a:rPr lang="en-US" sz="4000" dirty="0" err="1" smtClean="0">
                <a:latin typeface="Cambria Math"/>
                <a:ea typeface="Cambria Math"/>
              </a:rPr>
              <a:t>d</a:t>
            </a:r>
            <a:r>
              <a:rPr lang="en-US" sz="4000" i="1" dirty="0" err="1" smtClean="0">
                <a:latin typeface="Cambria Math"/>
                <a:ea typeface="Cambria Math"/>
              </a:rPr>
              <a:t>s</a:t>
            </a:r>
            <a:endParaRPr lang="en-US" sz="4000" i="1" dirty="0"/>
          </a:p>
        </p:txBody>
      </p:sp>
      <p:sp>
        <p:nvSpPr>
          <p:cNvPr id="35" name="TextBox 34"/>
          <p:cNvSpPr txBox="1"/>
          <p:nvPr/>
        </p:nvSpPr>
        <p:spPr>
          <a:xfrm rot="18557570">
            <a:off x="2461731" y="4545949"/>
            <a:ext cx="114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>
                <a:latin typeface="Cambria Math"/>
                <a:ea typeface="Cambria Math"/>
              </a:rPr>
              <a:t>ray </a:t>
            </a:r>
            <a:r>
              <a:rPr lang="en-US" sz="3200" i="1" dirty="0" err="1" smtClean="0">
                <a:latin typeface="Cambria Math"/>
                <a:ea typeface="Cambria Math"/>
              </a:rPr>
              <a:t>i</a:t>
            </a:r>
            <a:r>
              <a:rPr lang="en-US" sz="3200" i="1" dirty="0" smtClean="0">
                <a:latin typeface="Cambria Math"/>
                <a:ea typeface="Cambria Math"/>
              </a:rPr>
              <a:t> </a:t>
            </a:r>
            <a:endParaRPr lang="en-US" sz="3200" i="1" dirty="0"/>
          </a:p>
        </p:txBody>
      </p:sp>
      <p:sp>
        <p:nvSpPr>
          <p:cNvPr id="36" name="TextBox 35"/>
          <p:cNvSpPr txBox="1"/>
          <p:nvPr/>
        </p:nvSpPr>
        <p:spPr>
          <a:xfrm>
            <a:off x="152400" y="0"/>
            <a:ext cx="8991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tomography:</a:t>
            </a:r>
          </a:p>
          <a:p>
            <a:r>
              <a:rPr lang="en-US" sz="4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data is line integral of model function</a:t>
            </a:r>
            <a:endParaRPr lang="en-US" sz="4000" dirty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858000" y="2590800"/>
            <a:ext cx="1905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 smtClean="0">
                <a:solidFill>
                  <a:srgbClr val="FF0000"/>
                </a:solidFill>
                <a:latin typeface="Cambria Math"/>
                <a:ea typeface="Cambria Math"/>
              </a:rPr>
              <a:t>assume ray path is known</a:t>
            </a:r>
            <a:endParaRPr lang="en-US" sz="3200" i="1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206488" y="5867400"/>
            <a:ext cx="53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Cambria Math"/>
                <a:ea typeface="Cambria Math"/>
              </a:rPr>
              <a:t>x</a:t>
            </a:r>
            <a:endParaRPr lang="en-US" sz="2800" i="1" dirty="0"/>
          </a:p>
        </p:txBody>
      </p:sp>
      <p:sp>
        <p:nvSpPr>
          <p:cNvPr id="44" name="TextBox 43"/>
          <p:cNvSpPr txBox="1"/>
          <p:nvPr/>
        </p:nvSpPr>
        <p:spPr>
          <a:xfrm>
            <a:off x="6944140" y="1245704"/>
            <a:ext cx="53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Cambria Math"/>
                <a:ea typeface="Cambria Math"/>
              </a:rPr>
              <a:t>y</a:t>
            </a:r>
            <a:endParaRPr lang="en-US" sz="28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791" name="Picture 7"/>
          <p:cNvPicPr>
            <a:picLocks noChangeAspect="1" noChangeArrowheads="1"/>
          </p:cNvPicPr>
          <p:nvPr/>
        </p:nvPicPr>
        <p:blipFill>
          <a:blip r:embed="rId3" cstate="print"/>
          <a:srcRect l="13819" r="8459" b="22414"/>
          <a:stretch>
            <a:fillRect/>
          </a:stretch>
        </p:blipFill>
        <p:spPr bwMode="auto">
          <a:xfrm rot="5400000">
            <a:off x="1917700" y="2622550"/>
            <a:ext cx="441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Can 7"/>
          <p:cNvSpPr/>
          <p:nvPr/>
        </p:nvSpPr>
        <p:spPr>
          <a:xfrm>
            <a:off x="1143000" y="838200"/>
            <a:ext cx="609600" cy="4267200"/>
          </a:xfrm>
          <a:prstGeom prst="can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38200" y="609600"/>
            <a:ext cx="0" cy="47244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85800" y="952500"/>
            <a:ext cx="152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85800" y="5029200"/>
            <a:ext cx="152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1"/>
          <p:cNvSpPr txBox="1">
            <a:spLocks/>
          </p:cNvSpPr>
          <p:nvPr/>
        </p:nvSpPr>
        <p:spPr>
          <a:xfrm>
            <a:off x="215900" y="685800"/>
            <a:ext cx="609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Simplified Arabic" pitchFamily="2" charset="-78"/>
              </a:rPr>
              <a:t>0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Simplified Arabic" pitchFamily="2" charset="-78"/>
            </a:endParaRP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101600" y="4800600"/>
            <a:ext cx="609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Simplified Arabic" pitchFamily="2" charset="-78"/>
              </a:rPr>
              <a:t>h</a:t>
            </a:r>
            <a:endParaRPr kumimoji="0" lang="en-US" sz="32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Simplified Arabic" pitchFamily="2" charset="-78"/>
            </a:endParaRP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533400" y="5257800"/>
            <a:ext cx="609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Simplified Arabic" pitchFamily="2" charset="-78"/>
              </a:rPr>
              <a:t>x</a:t>
            </a:r>
            <a:endParaRPr kumimoji="0" lang="en-US" sz="32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Simplified Arabic" pitchFamily="2" charset="-78"/>
            </a:endParaRP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1371600" y="533400"/>
            <a:ext cx="152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p=0</a:t>
            </a:r>
            <a:endParaRPr kumimoji="0" lang="en-US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1447800" y="4800600"/>
            <a:ext cx="1600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dp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/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dx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=0</a:t>
            </a:r>
            <a:endParaRPr kumimoji="0" lang="en-US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3733800" y="228600"/>
            <a:ext cx="152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p</a:t>
            </a:r>
            <a:r>
              <a:rPr lang="en-US" sz="2400" i="1" baseline="-25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1</a:t>
            </a:r>
            <a:endParaRPr kumimoji="0" lang="en-US" sz="2400" b="0" i="1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3263900" y="5029200"/>
            <a:ext cx="152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x</a:t>
            </a:r>
            <a:endParaRPr kumimoji="0" lang="en-US" sz="24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32" name="Freeform 31"/>
          <p:cNvSpPr/>
          <p:nvPr/>
        </p:nvSpPr>
        <p:spPr>
          <a:xfrm flipV="1">
            <a:off x="4051300" y="850900"/>
            <a:ext cx="914400" cy="4394200"/>
          </a:xfrm>
          <a:custGeom>
            <a:avLst/>
            <a:gdLst>
              <a:gd name="connsiteX0" fmla="*/ 12700 w 914400"/>
              <a:gd name="connsiteY0" fmla="*/ 0 h 4038600"/>
              <a:gd name="connsiteX1" fmla="*/ 0 w 914400"/>
              <a:gd name="connsiteY1" fmla="*/ 4038600 h 4038600"/>
              <a:gd name="connsiteX2" fmla="*/ 914400 w 914400"/>
              <a:gd name="connsiteY2" fmla="*/ 4038600 h 403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4400" h="4038600">
                <a:moveTo>
                  <a:pt x="12700" y="0"/>
                </a:moveTo>
                <a:cubicBezTo>
                  <a:pt x="8467" y="1346200"/>
                  <a:pt x="4233" y="2692400"/>
                  <a:pt x="0" y="4038600"/>
                </a:cubicBezTo>
                <a:lnTo>
                  <a:pt x="914400" y="4038600"/>
                </a:lnTo>
              </a:path>
            </a:pathLst>
          </a:cu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8789" name="Picture 5"/>
          <p:cNvPicPr>
            <a:picLocks noChangeAspect="1" noChangeArrowheads="1"/>
          </p:cNvPicPr>
          <p:nvPr/>
        </p:nvPicPr>
        <p:blipFill>
          <a:blip r:embed="rId4" cstate="print"/>
          <a:srcRect l="13567" r="8040" b="20690"/>
          <a:stretch>
            <a:fillRect/>
          </a:stretch>
        </p:blipFill>
        <p:spPr bwMode="auto">
          <a:xfrm rot="5400000">
            <a:off x="3759200" y="2641600"/>
            <a:ext cx="445770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5" name="Freeform 44"/>
          <p:cNvSpPr/>
          <p:nvPr/>
        </p:nvSpPr>
        <p:spPr>
          <a:xfrm flipV="1">
            <a:off x="5905500" y="825500"/>
            <a:ext cx="914400" cy="4394200"/>
          </a:xfrm>
          <a:custGeom>
            <a:avLst/>
            <a:gdLst>
              <a:gd name="connsiteX0" fmla="*/ 12700 w 914400"/>
              <a:gd name="connsiteY0" fmla="*/ 0 h 4038600"/>
              <a:gd name="connsiteX1" fmla="*/ 0 w 914400"/>
              <a:gd name="connsiteY1" fmla="*/ 4038600 h 4038600"/>
              <a:gd name="connsiteX2" fmla="*/ 914400 w 914400"/>
              <a:gd name="connsiteY2" fmla="*/ 4038600 h 403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4400" h="4038600">
                <a:moveTo>
                  <a:pt x="12700" y="0"/>
                </a:moveTo>
                <a:cubicBezTo>
                  <a:pt x="8467" y="1346200"/>
                  <a:pt x="4233" y="2692400"/>
                  <a:pt x="0" y="4038600"/>
                </a:cubicBezTo>
                <a:lnTo>
                  <a:pt x="914400" y="4038600"/>
                </a:lnTo>
              </a:path>
            </a:pathLst>
          </a:cu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itle 1"/>
          <p:cNvSpPr txBox="1">
            <a:spLocks/>
          </p:cNvSpPr>
          <p:nvPr/>
        </p:nvSpPr>
        <p:spPr>
          <a:xfrm>
            <a:off x="5181600" y="5029200"/>
            <a:ext cx="152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x</a:t>
            </a:r>
            <a:endParaRPr kumimoji="0" lang="en-US" sz="24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>
            <a:off x="3911600" y="5016500"/>
            <a:ext cx="152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5778500" y="5029200"/>
            <a:ext cx="152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5410200" y="5016500"/>
            <a:ext cx="304800" cy="317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itle 1"/>
          <p:cNvSpPr txBox="1">
            <a:spLocks/>
          </p:cNvSpPr>
          <p:nvPr/>
        </p:nvSpPr>
        <p:spPr>
          <a:xfrm>
            <a:off x="5588000" y="228600"/>
            <a:ext cx="152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p</a:t>
            </a:r>
            <a:r>
              <a:rPr lang="en-US" sz="2400" i="1" baseline="-25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2</a:t>
            </a:r>
            <a:endParaRPr kumimoji="0" lang="en-US" sz="2400" b="0" i="1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52" name="Title 1"/>
          <p:cNvSpPr txBox="1">
            <a:spLocks/>
          </p:cNvSpPr>
          <p:nvPr/>
        </p:nvSpPr>
        <p:spPr>
          <a:xfrm>
            <a:off x="7391400" y="228600"/>
            <a:ext cx="152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p</a:t>
            </a:r>
            <a:r>
              <a:rPr lang="en-US" sz="2400" i="1" baseline="-25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3</a:t>
            </a:r>
            <a:endParaRPr kumimoji="0" lang="en-US" sz="2400" b="0" i="1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pic>
        <p:nvPicPr>
          <p:cNvPr id="118790" name="Picture 6"/>
          <p:cNvPicPr>
            <a:picLocks noChangeAspect="1" noChangeArrowheads="1"/>
          </p:cNvPicPr>
          <p:nvPr/>
        </p:nvPicPr>
        <p:blipFill>
          <a:blip r:embed="rId5" cstate="print"/>
          <a:srcRect l="14042" r="9352" b="20115"/>
          <a:stretch>
            <a:fillRect/>
          </a:stretch>
        </p:blipFill>
        <p:spPr bwMode="auto">
          <a:xfrm rot="5400000">
            <a:off x="5591175" y="2587625"/>
            <a:ext cx="4356100" cy="88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3" name="Freeform 52"/>
          <p:cNvSpPr/>
          <p:nvPr/>
        </p:nvSpPr>
        <p:spPr>
          <a:xfrm flipV="1">
            <a:off x="7696200" y="838200"/>
            <a:ext cx="914400" cy="4394200"/>
          </a:xfrm>
          <a:custGeom>
            <a:avLst/>
            <a:gdLst>
              <a:gd name="connsiteX0" fmla="*/ 12700 w 914400"/>
              <a:gd name="connsiteY0" fmla="*/ 0 h 4038600"/>
              <a:gd name="connsiteX1" fmla="*/ 0 w 914400"/>
              <a:gd name="connsiteY1" fmla="*/ 4038600 h 4038600"/>
              <a:gd name="connsiteX2" fmla="*/ 914400 w 914400"/>
              <a:gd name="connsiteY2" fmla="*/ 4038600 h 403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4400" h="4038600">
                <a:moveTo>
                  <a:pt x="12700" y="0"/>
                </a:moveTo>
                <a:cubicBezTo>
                  <a:pt x="8467" y="1346200"/>
                  <a:pt x="4233" y="2692400"/>
                  <a:pt x="0" y="4038600"/>
                </a:cubicBezTo>
                <a:lnTo>
                  <a:pt x="914400" y="4038600"/>
                </a:lnTo>
              </a:path>
            </a:pathLst>
          </a:cu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itle 1"/>
          <p:cNvSpPr txBox="1">
            <a:spLocks/>
          </p:cNvSpPr>
          <p:nvPr/>
        </p:nvSpPr>
        <p:spPr>
          <a:xfrm>
            <a:off x="6934200" y="5029200"/>
            <a:ext cx="152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x</a:t>
            </a:r>
            <a:endParaRPr kumimoji="0" lang="en-US" sz="24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cxnSp>
        <p:nvCxnSpPr>
          <p:cNvPr id="55" name="Straight Connector 54"/>
          <p:cNvCxnSpPr/>
          <p:nvPr/>
        </p:nvCxnSpPr>
        <p:spPr>
          <a:xfrm>
            <a:off x="7543800" y="5029200"/>
            <a:ext cx="152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7200900" y="838200"/>
            <a:ext cx="152400" cy="213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7200900" y="3886200"/>
            <a:ext cx="127000" cy="1295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7035800" y="3822700"/>
            <a:ext cx="304800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7035800" y="2260600"/>
            <a:ext cx="304800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itle 1"/>
          <p:cNvSpPr txBox="1">
            <a:spLocks/>
          </p:cNvSpPr>
          <p:nvPr/>
        </p:nvSpPr>
        <p:spPr>
          <a:xfrm>
            <a:off x="3822700" y="5969000"/>
            <a:ext cx="152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i="1" noProof="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𝜔</a:t>
            </a:r>
            <a:r>
              <a:rPr lang="en-US" sz="2400" i="1" baseline="-25000" noProof="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1</a:t>
            </a:r>
            <a:r>
              <a:rPr lang="en-US" sz="2400" i="1" noProof="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</a:t>
            </a:r>
            <a:endParaRPr kumimoji="0" lang="en-US" sz="2400" b="0" i="1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4038600" y="6096000"/>
            <a:ext cx="38608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itle 1"/>
          <p:cNvSpPr txBox="1">
            <a:spLocks/>
          </p:cNvSpPr>
          <p:nvPr/>
        </p:nvSpPr>
        <p:spPr>
          <a:xfrm>
            <a:off x="1816100" y="2514600"/>
            <a:ext cx="2286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modes</a:t>
            </a:r>
            <a:endParaRPr kumimoji="0" lang="en-US" sz="24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66" name="Title 1"/>
          <p:cNvSpPr txBox="1">
            <a:spLocks/>
          </p:cNvSpPr>
          <p:nvPr/>
        </p:nvSpPr>
        <p:spPr>
          <a:xfrm>
            <a:off x="1752600" y="5702300"/>
            <a:ext cx="24384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frequencies</a:t>
            </a:r>
            <a:endParaRPr kumimoji="0" lang="en-US" sz="24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cxnSp>
        <p:nvCxnSpPr>
          <p:cNvPr id="68" name="Straight Connector 67"/>
          <p:cNvCxnSpPr/>
          <p:nvPr/>
        </p:nvCxnSpPr>
        <p:spPr>
          <a:xfrm rot="16200000">
            <a:off x="3949700" y="6083300"/>
            <a:ext cx="152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rot="16200000">
            <a:off x="5631180" y="5935981"/>
            <a:ext cx="3200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rot="16200000">
            <a:off x="4411980" y="5935981"/>
            <a:ext cx="3200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rot="16200000">
            <a:off x="6850380" y="5935981"/>
            <a:ext cx="3200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itle 1"/>
          <p:cNvSpPr txBox="1">
            <a:spLocks/>
          </p:cNvSpPr>
          <p:nvPr/>
        </p:nvSpPr>
        <p:spPr>
          <a:xfrm>
            <a:off x="5029200" y="5969000"/>
            <a:ext cx="152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i="1" noProof="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𝜔</a:t>
            </a:r>
            <a:r>
              <a:rPr lang="en-US" sz="2400" i="1" baseline="-25000" noProof="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2</a:t>
            </a:r>
            <a:r>
              <a:rPr lang="en-US" sz="2400" i="1" noProof="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</a:t>
            </a:r>
            <a:endParaRPr kumimoji="0" lang="en-US" sz="2400" b="0" i="1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73" name="Title 1"/>
          <p:cNvSpPr txBox="1">
            <a:spLocks/>
          </p:cNvSpPr>
          <p:nvPr/>
        </p:nvSpPr>
        <p:spPr>
          <a:xfrm>
            <a:off x="6248400" y="5969000"/>
            <a:ext cx="152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i="1" noProof="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𝜔</a:t>
            </a:r>
            <a:r>
              <a:rPr lang="en-US" sz="2400" i="1" baseline="-25000" noProof="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3</a:t>
            </a:r>
            <a:r>
              <a:rPr lang="en-US" sz="2400" i="1" noProof="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</a:t>
            </a:r>
            <a:endParaRPr kumimoji="0" lang="en-US" sz="2400" b="0" i="1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74" name="Title 1"/>
          <p:cNvSpPr txBox="1">
            <a:spLocks/>
          </p:cNvSpPr>
          <p:nvPr/>
        </p:nvSpPr>
        <p:spPr>
          <a:xfrm>
            <a:off x="7645400" y="5727700"/>
            <a:ext cx="8001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i="1" noProof="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𝜔 </a:t>
            </a:r>
            <a:endParaRPr kumimoji="0" lang="en-US" sz="2400" b="0" i="1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75" name="Title 1"/>
          <p:cNvSpPr txBox="1">
            <a:spLocks/>
          </p:cNvSpPr>
          <p:nvPr/>
        </p:nvSpPr>
        <p:spPr>
          <a:xfrm>
            <a:off x="3200400" y="5981700"/>
            <a:ext cx="152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i="1" noProof="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0</a:t>
            </a:r>
            <a:endParaRPr kumimoji="0" lang="en-US" sz="2400" b="0" i="1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229100" y="5029200"/>
            <a:ext cx="3429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2057400"/>
            <a:ext cx="5588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76400" y="3657600"/>
            <a:ext cx="5868229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304800" y="685800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solution to unperturbed problem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657600" y="5105401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 smtClean="0">
                <a:latin typeface="Cambria Math"/>
                <a:ea typeface="Cambria Math"/>
                <a:cs typeface="Times New Roman" pitchFamily="18" charset="0"/>
              </a:rPr>
              <a:t>position , x</a:t>
            </a:r>
            <a:endParaRPr lang="en-US" sz="2800" i="1" baseline="-25000" dirty="0"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 rot="16200000">
            <a:off x="-881390" y="3014991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 smtClean="0">
                <a:latin typeface="Cambria Math"/>
                <a:ea typeface="Cambria Math"/>
                <a:cs typeface="Times New Roman" pitchFamily="18" charset="0"/>
              </a:rPr>
              <a:t>velocity, v</a:t>
            </a:r>
            <a:endParaRPr lang="en-US" sz="2800" i="1" baseline="-25000" dirty="0"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23" name="Freeform 22"/>
          <p:cNvSpPr/>
          <p:nvPr/>
        </p:nvSpPr>
        <p:spPr>
          <a:xfrm>
            <a:off x="1072030" y="1600200"/>
            <a:ext cx="7797648" cy="3266119"/>
          </a:xfrm>
          <a:custGeom>
            <a:avLst/>
            <a:gdLst>
              <a:gd name="connsiteX0" fmla="*/ 9525 w 6762750"/>
              <a:gd name="connsiteY0" fmla="*/ 0 h 733425"/>
              <a:gd name="connsiteX1" fmla="*/ 0 w 6762750"/>
              <a:gd name="connsiteY1" fmla="*/ 733425 h 733425"/>
              <a:gd name="connsiteX2" fmla="*/ 6762750 w 6762750"/>
              <a:gd name="connsiteY2" fmla="*/ 733425 h 733425"/>
              <a:gd name="connsiteX0" fmla="*/ 4709 w 6762750"/>
              <a:gd name="connsiteY0" fmla="*/ 0 h 736481"/>
              <a:gd name="connsiteX1" fmla="*/ 0 w 6762750"/>
              <a:gd name="connsiteY1" fmla="*/ 736481 h 736481"/>
              <a:gd name="connsiteX2" fmla="*/ 6762750 w 6762750"/>
              <a:gd name="connsiteY2" fmla="*/ 736481 h 736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62750" h="736481">
                <a:moveTo>
                  <a:pt x="4709" y="0"/>
                </a:moveTo>
                <a:cubicBezTo>
                  <a:pt x="3139" y="245494"/>
                  <a:pt x="1570" y="490987"/>
                  <a:pt x="0" y="736481"/>
                </a:cubicBezTo>
                <a:lnTo>
                  <a:pt x="6762750" y="736481"/>
                </a:lnTo>
              </a:path>
            </a:pathLst>
          </a:cu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grpSp>
        <p:nvGrpSpPr>
          <p:cNvPr id="2" name="Group 98"/>
          <p:cNvGrpSpPr/>
          <p:nvPr/>
        </p:nvGrpSpPr>
        <p:grpSpPr>
          <a:xfrm>
            <a:off x="5715000" y="5791200"/>
            <a:ext cx="3110948" cy="762000"/>
            <a:chOff x="1537252" y="5827644"/>
            <a:chExt cx="3110948" cy="762000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1537252" y="6245088"/>
              <a:ext cx="762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itle 1"/>
            <p:cNvSpPr txBox="1">
              <a:spLocks/>
            </p:cNvSpPr>
            <p:nvPr/>
          </p:nvSpPr>
          <p:spPr>
            <a:xfrm>
              <a:off x="2590800" y="5827644"/>
              <a:ext cx="2057400" cy="7620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82500" lnSpcReduction="10000"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itchFamily="18" charset="0"/>
                  <a:ea typeface="+mj-ea"/>
                  <a:cs typeface="Times New Roman" pitchFamily="18" charset="0"/>
                </a:rPr>
                <a:t>perturbed</a:t>
              </a:r>
            </a:p>
          </p:txBody>
        </p:sp>
      </p:grpSp>
      <p:grpSp>
        <p:nvGrpSpPr>
          <p:cNvPr id="3" name="Group 99"/>
          <p:cNvGrpSpPr/>
          <p:nvPr/>
        </p:nvGrpSpPr>
        <p:grpSpPr>
          <a:xfrm>
            <a:off x="990600" y="5765800"/>
            <a:ext cx="3505200" cy="762000"/>
            <a:chOff x="4953000" y="5791200"/>
            <a:chExt cx="3505200" cy="762000"/>
          </a:xfrm>
        </p:grpSpPr>
        <p:cxnSp>
          <p:nvCxnSpPr>
            <p:cNvPr id="29" name="Straight Connector 28"/>
            <p:cNvCxnSpPr/>
            <p:nvPr/>
          </p:nvCxnSpPr>
          <p:spPr>
            <a:xfrm>
              <a:off x="4953000" y="6248400"/>
              <a:ext cx="76200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itle 1"/>
            <p:cNvSpPr txBox="1">
              <a:spLocks/>
            </p:cNvSpPr>
            <p:nvPr/>
          </p:nvSpPr>
          <p:spPr>
            <a:xfrm>
              <a:off x="6019800" y="5791200"/>
              <a:ext cx="2438400" cy="7620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82500" lnSpcReduction="10000"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itchFamily="18" charset="0"/>
                  <a:ea typeface="+mj-ea"/>
                  <a:cs typeface="Times New Roman" pitchFamily="18" charset="0"/>
                </a:rPr>
                <a:t>unperturbed</a:t>
              </a:r>
            </a:p>
          </p:txBody>
        </p:sp>
      </p:grpSp>
      <p:grpSp>
        <p:nvGrpSpPr>
          <p:cNvPr id="4" name="Group 47"/>
          <p:cNvGrpSpPr>
            <a:grpSpLocks noChangeAspect="1"/>
          </p:cNvGrpSpPr>
          <p:nvPr/>
        </p:nvGrpSpPr>
        <p:grpSpPr bwMode="auto">
          <a:xfrm>
            <a:off x="639763" y="158750"/>
            <a:ext cx="8039099" cy="5334000"/>
            <a:chOff x="403" y="100"/>
            <a:chExt cx="5064" cy="3360"/>
          </a:xfrm>
        </p:grpSpPr>
        <p:sp>
          <p:nvSpPr>
            <p:cNvPr id="1070" name="AutoShape 46"/>
            <p:cNvSpPr>
              <a:spLocks noChangeAspect="1" noChangeArrowheads="1" noTextEdit="1"/>
            </p:cNvSpPr>
            <p:nvPr/>
          </p:nvSpPr>
          <p:spPr bwMode="auto">
            <a:xfrm>
              <a:off x="403" y="1040"/>
              <a:ext cx="5011" cy="24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2" name="Rectangle 48"/>
            <p:cNvSpPr>
              <a:spLocks noChangeArrowheads="1"/>
            </p:cNvSpPr>
            <p:nvPr/>
          </p:nvSpPr>
          <p:spPr bwMode="auto">
            <a:xfrm>
              <a:off x="673" y="186"/>
              <a:ext cx="4687" cy="288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3" name="Rectangle 49"/>
            <p:cNvSpPr>
              <a:spLocks noChangeArrowheads="1"/>
            </p:cNvSpPr>
            <p:nvPr/>
          </p:nvSpPr>
          <p:spPr bwMode="auto">
            <a:xfrm>
              <a:off x="673" y="186"/>
              <a:ext cx="4687" cy="2885"/>
            </a:xfrm>
            <a:prstGeom prst="rect">
              <a:avLst/>
            </a:prstGeom>
            <a:noFill/>
            <a:ln w="34925" cap="flat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4" name="Line 50"/>
            <p:cNvSpPr>
              <a:spLocks noChangeShapeType="1"/>
            </p:cNvSpPr>
            <p:nvPr/>
          </p:nvSpPr>
          <p:spPr bwMode="auto">
            <a:xfrm>
              <a:off x="673" y="3071"/>
              <a:ext cx="4687" cy="1"/>
            </a:xfrm>
            <a:prstGeom prst="line">
              <a:avLst/>
            </a:prstGeom>
            <a:noFill/>
            <a:ln w="34925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5" name="Line 51"/>
            <p:cNvSpPr>
              <a:spLocks noChangeShapeType="1"/>
            </p:cNvSpPr>
            <p:nvPr/>
          </p:nvSpPr>
          <p:spPr bwMode="auto">
            <a:xfrm flipV="1">
              <a:off x="673" y="186"/>
              <a:ext cx="1" cy="2885"/>
            </a:xfrm>
            <a:prstGeom prst="line">
              <a:avLst/>
            </a:prstGeom>
            <a:noFill/>
            <a:ln w="34925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6" name="Line 52"/>
            <p:cNvSpPr>
              <a:spLocks noChangeShapeType="1"/>
            </p:cNvSpPr>
            <p:nvPr/>
          </p:nvSpPr>
          <p:spPr bwMode="auto">
            <a:xfrm flipV="1">
              <a:off x="673" y="3017"/>
              <a:ext cx="1" cy="54"/>
            </a:xfrm>
            <a:prstGeom prst="line">
              <a:avLst/>
            </a:prstGeom>
            <a:noFill/>
            <a:ln w="34925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7" name="Rectangle 53"/>
            <p:cNvSpPr>
              <a:spLocks noChangeArrowheads="1"/>
            </p:cNvSpPr>
            <p:nvPr/>
          </p:nvSpPr>
          <p:spPr bwMode="auto">
            <a:xfrm>
              <a:off x="641" y="3103"/>
              <a:ext cx="14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pitchFamily="34" charset="0"/>
                  <a:cs typeface="Arial" pitchFamily="34" charset="0"/>
                </a:rPr>
                <a:t>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78" name="Line 54"/>
            <p:cNvSpPr>
              <a:spLocks noChangeShapeType="1"/>
            </p:cNvSpPr>
            <p:nvPr/>
          </p:nvSpPr>
          <p:spPr bwMode="auto">
            <a:xfrm flipV="1">
              <a:off x="1138" y="3017"/>
              <a:ext cx="1" cy="54"/>
            </a:xfrm>
            <a:prstGeom prst="line">
              <a:avLst/>
            </a:prstGeom>
            <a:noFill/>
            <a:ln w="34925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9" name="Rectangle 55"/>
            <p:cNvSpPr>
              <a:spLocks noChangeArrowheads="1"/>
            </p:cNvSpPr>
            <p:nvPr/>
          </p:nvSpPr>
          <p:spPr bwMode="auto">
            <a:xfrm>
              <a:off x="1040" y="3103"/>
              <a:ext cx="25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pitchFamily="34" charset="0"/>
                  <a:cs typeface="Arial" pitchFamily="34" charset="0"/>
                </a:rPr>
                <a:t>0.2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80" name="Line 56"/>
            <p:cNvSpPr>
              <a:spLocks noChangeShapeType="1"/>
            </p:cNvSpPr>
            <p:nvPr/>
          </p:nvSpPr>
          <p:spPr bwMode="auto">
            <a:xfrm flipV="1">
              <a:off x="1602" y="3017"/>
              <a:ext cx="1" cy="54"/>
            </a:xfrm>
            <a:prstGeom prst="line">
              <a:avLst/>
            </a:prstGeom>
            <a:noFill/>
            <a:ln w="34925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1" name="Rectangle 57"/>
            <p:cNvSpPr>
              <a:spLocks noChangeArrowheads="1"/>
            </p:cNvSpPr>
            <p:nvPr/>
          </p:nvSpPr>
          <p:spPr bwMode="auto">
            <a:xfrm>
              <a:off x="1505" y="3103"/>
              <a:ext cx="25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pitchFamily="34" charset="0"/>
                  <a:cs typeface="Arial" pitchFamily="34" charset="0"/>
                </a:rPr>
                <a:t>0.4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82" name="Line 58"/>
            <p:cNvSpPr>
              <a:spLocks noChangeShapeType="1"/>
            </p:cNvSpPr>
            <p:nvPr/>
          </p:nvSpPr>
          <p:spPr bwMode="auto">
            <a:xfrm flipV="1">
              <a:off x="2077" y="3017"/>
              <a:ext cx="1" cy="54"/>
            </a:xfrm>
            <a:prstGeom prst="line">
              <a:avLst/>
            </a:prstGeom>
            <a:noFill/>
            <a:ln w="34925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3" name="Rectangle 59"/>
            <p:cNvSpPr>
              <a:spLocks noChangeArrowheads="1"/>
            </p:cNvSpPr>
            <p:nvPr/>
          </p:nvSpPr>
          <p:spPr bwMode="auto">
            <a:xfrm>
              <a:off x="1980" y="3103"/>
              <a:ext cx="25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pitchFamily="34" charset="0"/>
                  <a:cs typeface="Arial" pitchFamily="34" charset="0"/>
                </a:rPr>
                <a:t>0.6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84" name="Line 60"/>
            <p:cNvSpPr>
              <a:spLocks noChangeShapeType="1"/>
            </p:cNvSpPr>
            <p:nvPr/>
          </p:nvSpPr>
          <p:spPr bwMode="auto">
            <a:xfrm flipV="1">
              <a:off x="2541" y="3017"/>
              <a:ext cx="1" cy="54"/>
            </a:xfrm>
            <a:prstGeom prst="line">
              <a:avLst/>
            </a:prstGeom>
            <a:noFill/>
            <a:ln w="34925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5" name="Rectangle 61"/>
            <p:cNvSpPr>
              <a:spLocks noChangeArrowheads="1"/>
            </p:cNvSpPr>
            <p:nvPr/>
          </p:nvSpPr>
          <p:spPr bwMode="auto">
            <a:xfrm>
              <a:off x="2444" y="3103"/>
              <a:ext cx="25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pitchFamily="34" charset="0"/>
                  <a:cs typeface="Arial" pitchFamily="34" charset="0"/>
                </a:rPr>
                <a:t>0.8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86" name="Line 62"/>
            <p:cNvSpPr>
              <a:spLocks noChangeShapeType="1"/>
            </p:cNvSpPr>
            <p:nvPr/>
          </p:nvSpPr>
          <p:spPr bwMode="auto">
            <a:xfrm flipV="1">
              <a:off x="3016" y="3017"/>
              <a:ext cx="1" cy="54"/>
            </a:xfrm>
            <a:prstGeom prst="line">
              <a:avLst/>
            </a:prstGeom>
            <a:noFill/>
            <a:ln w="34925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7" name="Rectangle 63"/>
            <p:cNvSpPr>
              <a:spLocks noChangeArrowheads="1"/>
            </p:cNvSpPr>
            <p:nvPr/>
          </p:nvSpPr>
          <p:spPr bwMode="auto">
            <a:xfrm>
              <a:off x="2984" y="3103"/>
              <a:ext cx="14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pitchFamily="34" charset="0"/>
                  <a:cs typeface="Arial" pitchFamily="34" charset="0"/>
                </a:rPr>
                <a:t>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88" name="Line 64"/>
            <p:cNvSpPr>
              <a:spLocks noChangeShapeType="1"/>
            </p:cNvSpPr>
            <p:nvPr/>
          </p:nvSpPr>
          <p:spPr bwMode="auto">
            <a:xfrm flipV="1">
              <a:off x="3481" y="3017"/>
              <a:ext cx="1" cy="54"/>
            </a:xfrm>
            <a:prstGeom prst="line">
              <a:avLst/>
            </a:prstGeom>
            <a:noFill/>
            <a:ln w="34925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9" name="Rectangle 65"/>
            <p:cNvSpPr>
              <a:spLocks noChangeArrowheads="1"/>
            </p:cNvSpPr>
            <p:nvPr/>
          </p:nvSpPr>
          <p:spPr bwMode="auto">
            <a:xfrm>
              <a:off x="3384" y="3103"/>
              <a:ext cx="25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pitchFamily="34" charset="0"/>
                  <a:cs typeface="Arial" pitchFamily="34" charset="0"/>
                </a:rPr>
                <a:t>1.2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90" name="Line 66"/>
            <p:cNvSpPr>
              <a:spLocks noChangeShapeType="1"/>
            </p:cNvSpPr>
            <p:nvPr/>
          </p:nvSpPr>
          <p:spPr bwMode="auto">
            <a:xfrm flipV="1">
              <a:off x="3945" y="3017"/>
              <a:ext cx="1" cy="54"/>
            </a:xfrm>
            <a:prstGeom prst="line">
              <a:avLst/>
            </a:prstGeom>
            <a:noFill/>
            <a:ln w="34925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1" name="Rectangle 67"/>
            <p:cNvSpPr>
              <a:spLocks noChangeArrowheads="1"/>
            </p:cNvSpPr>
            <p:nvPr/>
          </p:nvSpPr>
          <p:spPr bwMode="auto">
            <a:xfrm>
              <a:off x="3848" y="3103"/>
              <a:ext cx="25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pitchFamily="34" charset="0"/>
                  <a:cs typeface="Arial" pitchFamily="34" charset="0"/>
                </a:rPr>
                <a:t>1.4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92" name="Line 68"/>
            <p:cNvSpPr>
              <a:spLocks noChangeShapeType="1"/>
            </p:cNvSpPr>
            <p:nvPr/>
          </p:nvSpPr>
          <p:spPr bwMode="auto">
            <a:xfrm flipV="1">
              <a:off x="4420" y="3017"/>
              <a:ext cx="1" cy="54"/>
            </a:xfrm>
            <a:prstGeom prst="line">
              <a:avLst/>
            </a:prstGeom>
            <a:noFill/>
            <a:ln w="34925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3" name="Rectangle 69"/>
            <p:cNvSpPr>
              <a:spLocks noChangeArrowheads="1"/>
            </p:cNvSpPr>
            <p:nvPr/>
          </p:nvSpPr>
          <p:spPr bwMode="auto">
            <a:xfrm>
              <a:off x="4323" y="3103"/>
              <a:ext cx="25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pitchFamily="34" charset="0"/>
                  <a:cs typeface="Arial" pitchFamily="34" charset="0"/>
                </a:rPr>
                <a:t>1.6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94" name="Line 70"/>
            <p:cNvSpPr>
              <a:spLocks noChangeShapeType="1"/>
            </p:cNvSpPr>
            <p:nvPr/>
          </p:nvSpPr>
          <p:spPr bwMode="auto">
            <a:xfrm flipV="1">
              <a:off x="4885" y="3017"/>
              <a:ext cx="1" cy="54"/>
            </a:xfrm>
            <a:prstGeom prst="line">
              <a:avLst/>
            </a:prstGeom>
            <a:noFill/>
            <a:ln w="34925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5" name="Rectangle 71"/>
            <p:cNvSpPr>
              <a:spLocks noChangeArrowheads="1"/>
            </p:cNvSpPr>
            <p:nvPr/>
          </p:nvSpPr>
          <p:spPr bwMode="auto">
            <a:xfrm>
              <a:off x="4787" y="3103"/>
              <a:ext cx="25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pitchFamily="34" charset="0"/>
                  <a:cs typeface="Arial" pitchFamily="34" charset="0"/>
                </a:rPr>
                <a:t>1.8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96" name="Line 72"/>
            <p:cNvSpPr>
              <a:spLocks noChangeShapeType="1"/>
            </p:cNvSpPr>
            <p:nvPr/>
          </p:nvSpPr>
          <p:spPr bwMode="auto">
            <a:xfrm flipV="1">
              <a:off x="5360" y="3017"/>
              <a:ext cx="1" cy="54"/>
            </a:xfrm>
            <a:prstGeom prst="line">
              <a:avLst/>
            </a:prstGeom>
            <a:noFill/>
            <a:ln w="34925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7" name="Rectangle 73"/>
            <p:cNvSpPr>
              <a:spLocks noChangeArrowheads="1"/>
            </p:cNvSpPr>
            <p:nvPr/>
          </p:nvSpPr>
          <p:spPr bwMode="auto">
            <a:xfrm>
              <a:off x="5327" y="3103"/>
              <a:ext cx="14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pitchFamily="34" charset="0"/>
                  <a:cs typeface="Arial" pitchFamily="34" charset="0"/>
                </a:rPr>
                <a:t>2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98" name="Line 74"/>
            <p:cNvSpPr>
              <a:spLocks noChangeShapeType="1"/>
            </p:cNvSpPr>
            <p:nvPr/>
          </p:nvSpPr>
          <p:spPr bwMode="auto">
            <a:xfrm>
              <a:off x="673" y="3071"/>
              <a:ext cx="43" cy="1"/>
            </a:xfrm>
            <a:prstGeom prst="line">
              <a:avLst/>
            </a:prstGeom>
            <a:noFill/>
            <a:ln w="34925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9" name="Rectangle 75"/>
            <p:cNvSpPr>
              <a:spLocks noChangeArrowheads="1"/>
            </p:cNvSpPr>
            <p:nvPr/>
          </p:nvSpPr>
          <p:spPr bwMode="auto">
            <a:xfrm>
              <a:off x="554" y="2985"/>
              <a:ext cx="14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pitchFamily="34" charset="0"/>
                  <a:cs typeface="Arial" pitchFamily="34" charset="0"/>
                </a:rPr>
                <a:t>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00" name="Line 76"/>
            <p:cNvSpPr>
              <a:spLocks noChangeShapeType="1"/>
            </p:cNvSpPr>
            <p:nvPr/>
          </p:nvSpPr>
          <p:spPr bwMode="auto">
            <a:xfrm>
              <a:off x="673" y="2488"/>
              <a:ext cx="43" cy="1"/>
            </a:xfrm>
            <a:prstGeom prst="line">
              <a:avLst/>
            </a:prstGeom>
            <a:noFill/>
            <a:ln w="34925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1" name="Rectangle 77"/>
            <p:cNvSpPr>
              <a:spLocks noChangeArrowheads="1"/>
            </p:cNvSpPr>
            <p:nvPr/>
          </p:nvSpPr>
          <p:spPr bwMode="auto">
            <a:xfrm>
              <a:off x="554" y="2401"/>
              <a:ext cx="14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pitchFamily="34" charset="0"/>
                  <a:cs typeface="Arial" pitchFamily="34" charset="0"/>
                </a:rPr>
                <a:t>2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02" name="Line 78"/>
            <p:cNvSpPr>
              <a:spLocks noChangeShapeType="1"/>
            </p:cNvSpPr>
            <p:nvPr/>
          </p:nvSpPr>
          <p:spPr bwMode="auto">
            <a:xfrm>
              <a:off x="673" y="1915"/>
              <a:ext cx="43" cy="1"/>
            </a:xfrm>
            <a:prstGeom prst="line">
              <a:avLst/>
            </a:prstGeom>
            <a:noFill/>
            <a:ln w="34925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3" name="Rectangle 79"/>
            <p:cNvSpPr>
              <a:spLocks noChangeArrowheads="1"/>
            </p:cNvSpPr>
            <p:nvPr/>
          </p:nvSpPr>
          <p:spPr bwMode="auto">
            <a:xfrm>
              <a:off x="554" y="1828"/>
              <a:ext cx="14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pitchFamily="34" charset="0"/>
                  <a:cs typeface="Arial" pitchFamily="34" charset="0"/>
                </a:rPr>
                <a:t>4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04" name="Line 80"/>
            <p:cNvSpPr>
              <a:spLocks noChangeShapeType="1"/>
            </p:cNvSpPr>
            <p:nvPr/>
          </p:nvSpPr>
          <p:spPr bwMode="auto">
            <a:xfrm>
              <a:off x="673" y="1331"/>
              <a:ext cx="43" cy="1"/>
            </a:xfrm>
            <a:prstGeom prst="line">
              <a:avLst/>
            </a:prstGeom>
            <a:noFill/>
            <a:ln w="34925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5" name="Rectangle 81"/>
            <p:cNvSpPr>
              <a:spLocks noChangeArrowheads="1"/>
            </p:cNvSpPr>
            <p:nvPr/>
          </p:nvSpPr>
          <p:spPr bwMode="auto">
            <a:xfrm>
              <a:off x="554" y="1245"/>
              <a:ext cx="14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pitchFamily="34" charset="0"/>
                  <a:cs typeface="Arial" pitchFamily="34" charset="0"/>
                </a:rPr>
                <a:t>6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06" name="Line 82"/>
            <p:cNvSpPr>
              <a:spLocks noChangeShapeType="1"/>
            </p:cNvSpPr>
            <p:nvPr/>
          </p:nvSpPr>
          <p:spPr bwMode="auto">
            <a:xfrm>
              <a:off x="673" y="759"/>
              <a:ext cx="43" cy="1"/>
            </a:xfrm>
            <a:prstGeom prst="line">
              <a:avLst/>
            </a:prstGeom>
            <a:noFill/>
            <a:ln w="34925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7" name="Rectangle 83"/>
            <p:cNvSpPr>
              <a:spLocks noChangeArrowheads="1"/>
            </p:cNvSpPr>
            <p:nvPr/>
          </p:nvSpPr>
          <p:spPr bwMode="auto">
            <a:xfrm>
              <a:off x="554" y="672"/>
              <a:ext cx="14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pitchFamily="34" charset="0"/>
                  <a:cs typeface="Arial" pitchFamily="34" charset="0"/>
                </a:rPr>
                <a:t>8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08" name="Line 84"/>
            <p:cNvSpPr>
              <a:spLocks noChangeShapeType="1"/>
            </p:cNvSpPr>
            <p:nvPr/>
          </p:nvSpPr>
          <p:spPr bwMode="auto">
            <a:xfrm>
              <a:off x="673" y="186"/>
              <a:ext cx="43" cy="1"/>
            </a:xfrm>
            <a:prstGeom prst="line">
              <a:avLst/>
            </a:prstGeom>
            <a:noFill/>
            <a:ln w="34925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9" name="Rectangle 85"/>
            <p:cNvSpPr>
              <a:spLocks noChangeArrowheads="1"/>
            </p:cNvSpPr>
            <p:nvPr/>
          </p:nvSpPr>
          <p:spPr bwMode="auto">
            <a:xfrm>
              <a:off x="479" y="100"/>
              <a:ext cx="21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pitchFamily="34" charset="0"/>
                  <a:cs typeface="Arial" pitchFamily="34" charset="0"/>
                </a:rPr>
                <a:t>10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10" name="Freeform 86"/>
            <p:cNvSpPr>
              <a:spLocks/>
            </p:cNvSpPr>
            <p:nvPr/>
          </p:nvSpPr>
          <p:spPr bwMode="auto">
            <a:xfrm>
              <a:off x="673" y="1331"/>
              <a:ext cx="4687" cy="433"/>
            </a:xfrm>
            <a:custGeom>
              <a:avLst/>
              <a:gdLst/>
              <a:ahLst/>
              <a:cxnLst>
                <a:cxn ang="0">
                  <a:pos x="43" y="292"/>
                </a:cxn>
                <a:cxn ang="0">
                  <a:pos x="141" y="292"/>
                </a:cxn>
                <a:cxn ang="0">
                  <a:pos x="227" y="292"/>
                </a:cxn>
                <a:cxn ang="0">
                  <a:pos x="324" y="292"/>
                </a:cxn>
                <a:cxn ang="0">
                  <a:pos x="421" y="292"/>
                </a:cxn>
                <a:cxn ang="0">
                  <a:pos x="508" y="292"/>
                </a:cxn>
                <a:cxn ang="0">
                  <a:pos x="605" y="292"/>
                </a:cxn>
                <a:cxn ang="0">
                  <a:pos x="702" y="292"/>
                </a:cxn>
                <a:cxn ang="0">
                  <a:pos x="789" y="292"/>
                </a:cxn>
                <a:cxn ang="0">
                  <a:pos x="886" y="433"/>
                </a:cxn>
                <a:cxn ang="0">
                  <a:pos x="983" y="433"/>
                </a:cxn>
                <a:cxn ang="0">
                  <a:pos x="1069" y="433"/>
                </a:cxn>
                <a:cxn ang="0">
                  <a:pos x="1166" y="433"/>
                </a:cxn>
                <a:cxn ang="0">
                  <a:pos x="1264" y="433"/>
                </a:cxn>
                <a:cxn ang="0">
                  <a:pos x="1350" y="433"/>
                </a:cxn>
                <a:cxn ang="0">
                  <a:pos x="1447" y="292"/>
                </a:cxn>
                <a:cxn ang="0">
                  <a:pos x="1544" y="292"/>
                </a:cxn>
                <a:cxn ang="0">
                  <a:pos x="1631" y="292"/>
                </a:cxn>
                <a:cxn ang="0">
                  <a:pos x="1728" y="292"/>
                </a:cxn>
                <a:cxn ang="0">
                  <a:pos x="1825" y="292"/>
                </a:cxn>
                <a:cxn ang="0">
                  <a:pos x="1912" y="292"/>
                </a:cxn>
                <a:cxn ang="0">
                  <a:pos x="2009" y="292"/>
                </a:cxn>
                <a:cxn ang="0">
                  <a:pos x="2106" y="292"/>
                </a:cxn>
                <a:cxn ang="0">
                  <a:pos x="2192" y="292"/>
                </a:cxn>
                <a:cxn ang="0">
                  <a:pos x="2289" y="292"/>
                </a:cxn>
                <a:cxn ang="0">
                  <a:pos x="2387" y="292"/>
                </a:cxn>
                <a:cxn ang="0">
                  <a:pos x="2484" y="292"/>
                </a:cxn>
                <a:cxn ang="0">
                  <a:pos x="2570" y="292"/>
                </a:cxn>
                <a:cxn ang="0">
                  <a:pos x="2667" y="292"/>
                </a:cxn>
                <a:cxn ang="0">
                  <a:pos x="2765" y="152"/>
                </a:cxn>
                <a:cxn ang="0">
                  <a:pos x="2851" y="152"/>
                </a:cxn>
                <a:cxn ang="0">
                  <a:pos x="2948" y="152"/>
                </a:cxn>
                <a:cxn ang="0">
                  <a:pos x="3045" y="152"/>
                </a:cxn>
                <a:cxn ang="0">
                  <a:pos x="3132" y="152"/>
                </a:cxn>
                <a:cxn ang="0">
                  <a:pos x="3229" y="0"/>
                </a:cxn>
                <a:cxn ang="0">
                  <a:pos x="3326" y="0"/>
                </a:cxn>
                <a:cxn ang="0">
                  <a:pos x="3413" y="0"/>
                </a:cxn>
                <a:cxn ang="0">
                  <a:pos x="3510" y="0"/>
                </a:cxn>
                <a:cxn ang="0">
                  <a:pos x="3607" y="0"/>
                </a:cxn>
                <a:cxn ang="0">
                  <a:pos x="3693" y="0"/>
                </a:cxn>
                <a:cxn ang="0">
                  <a:pos x="3790" y="152"/>
                </a:cxn>
                <a:cxn ang="0">
                  <a:pos x="3888" y="152"/>
                </a:cxn>
                <a:cxn ang="0">
                  <a:pos x="3974" y="152"/>
                </a:cxn>
                <a:cxn ang="0">
                  <a:pos x="4071" y="152"/>
                </a:cxn>
                <a:cxn ang="0">
                  <a:pos x="4168" y="152"/>
                </a:cxn>
                <a:cxn ang="0">
                  <a:pos x="4255" y="292"/>
                </a:cxn>
                <a:cxn ang="0">
                  <a:pos x="4352" y="292"/>
                </a:cxn>
                <a:cxn ang="0">
                  <a:pos x="4449" y="292"/>
                </a:cxn>
                <a:cxn ang="0">
                  <a:pos x="4536" y="292"/>
                </a:cxn>
                <a:cxn ang="0">
                  <a:pos x="4633" y="292"/>
                </a:cxn>
              </a:cxnLst>
              <a:rect l="0" t="0" r="r" b="b"/>
              <a:pathLst>
                <a:path w="4687" h="433">
                  <a:moveTo>
                    <a:pt x="0" y="292"/>
                  </a:moveTo>
                  <a:lnTo>
                    <a:pt x="43" y="292"/>
                  </a:lnTo>
                  <a:lnTo>
                    <a:pt x="87" y="292"/>
                  </a:lnTo>
                  <a:lnTo>
                    <a:pt x="141" y="292"/>
                  </a:lnTo>
                  <a:lnTo>
                    <a:pt x="184" y="292"/>
                  </a:lnTo>
                  <a:lnTo>
                    <a:pt x="227" y="292"/>
                  </a:lnTo>
                  <a:lnTo>
                    <a:pt x="281" y="292"/>
                  </a:lnTo>
                  <a:lnTo>
                    <a:pt x="324" y="292"/>
                  </a:lnTo>
                  <a:lnTo>
                    <a:pt x="367" y="292"/>
                  </a:lnTo>
                  <a:lnTo>
                    <a:pt x="421" y="292"/>
                  </a:lnTo>
                  <a:lnTo>
                    <a:pt x="465" y="292"/>
                  </a:lnTo>
                  <a:lnTo>
                    <a:pt x="508" y="292"/>
                  </a:lnTo>
                  <a:lnTo>
                    <a:pt x="562" y="292"/>
                  </a:lnTo>
                  <a:lnTo>
                    <a:pt x="605" y="292"/>
                  </a:lnTo>
                  <a:lnTo>
                    <a:pt x="648" y="292"/>
                  </a:lnTo>
                  <a:lnTo>
                    <a:pt x="702" y="292"/>
                  </a:lnTo>
                  <a:lnTo>
                    <a:pt x="745" y="292"/>
                  </a:lnTo>
                  <a:lnTo>
                    <a:pt x="789" y="292"/>
                  </a:lnTo>
                  <a:lnTo>
                    <a:pt x="843" y="292"/>
                  </a:lnTo>
                  <a:lnTo>
                    <a:pt x="886" y="433"/>
                  </a:lnTo>
                  <a:lnTo>
                    <a:pt x="929" y="433"/>
                  </a:lnTo>
                  <a:lnTo>
                    <a:pt x="983" y="433"/>
                  </a:lnTo>
                  <a:lnTo>
                    <a:pt x="1026" y="433"/>
                  </a:lnTo>
                  <a:lnTo>
                    <a:pt x="1069" y="433"/>
                  </a:lnTo>
                  <a:lnTo>
                    <a:pt x="1123" y="433"/>
                  </a:lnTo>
                  <a:lnTo>
                    <a:pt x="1166" y="433"/>
                  </a:lnTo>
                  <a:lnTo>
                    <a:pt x="1210" y="433"/>
                  </a:lnTo>
                  <a:lnTo>
                    <a:pt x="1264" y="433"/>
                  </a:lnTo>
                  <a:lnTo>
                    <a:pt x="1307" y="433"/>
                  </a:lnTo>
                  <a:lnTo>
                    <a:pt x="1350" y="433"/>
                  </a:lnTo>
                  <a:lnTo>
                    <a:pt x="1404" y="292"/>
                  </a:lnTo>
                  <a:lnTo>
                    <a:pt x="1447" y="292"/>
                  </a:lnTo>
                  <a:lnTo>
                    <a:pt x="1490" y="292"/>
                  </a:lnTo>
                  <a:lnTo>
                    <a:pt x="1544" y="292"/>
                  </a:lnTo>
                  <a:lnTo>
                    <a:pt x="1588" y="292"/>
                  </a:lnTo>
                  <a:lnTo>
                    <a:pt x="1631" y="292"/>
                  </a:lnTo>
                  <a:lnTo>
                    <a:pt x="1685" y="292"/>
                  </a:lnTo>
                  <a:lnTo>
                    <a:pt x="1728" y="292"/>
                  </a:lnTo>
                  <a:lnTo>
                    <a:pt x="1771" y="292"/>
                  </a:lnTo>
                  <a:lnTo>
                    <a:pt x="1825" y="292"/>
                  </a:lnTo>
                  <a:lnTo>
                    <a:pt x="1868" y="292"/>
                  </a:lnTo>
                  <a:lnTo>
                    <a:pt x="1912" y="292"/>
                  </a:lnTo>
                  <a:lnTo>
                    <a:pt x="1966" y="292"/>
                  </a:lnTo>
                  <a:lnTo>
                    <a:pt x="2009" y="292"/>
                  </a:lnTo>
                  <a:lnTo>
                    <a:pt x="2052" y="292"/>
                  </a:lnTo>
                  <a:lnTo>
                    <a:pt x="2106" y="292"/>
                  </a:lnTo>
                  <a:lnTo>
                    <a:pt x="2149" y="292"/>
                  </a:lnTo>
                  <a:lnTo>
                    <a:pt x="2192" y="292"/>
                  </a:lnTo>
                  <a:lnTo>
                    <a:pt x="2246" y="292"/>
                  </a:lnTo>
                  <a:lnTo>
                    <a:pt x="2289" y="292"/>
                  </a:lnTo>
                  <a:lnTo>
                    <a:pt x="2343" y="292"/>
                  </a:lnTo>
                  <a:lnTo>
                    <a:pt x="2387" y="292"/>
                  </a:lnTo>
                  <a:lnTo>
                    <a:pt x="2430" y="292"/>
                  </a:lnTo>
                  <a:lnTo>
                    <a:pt x="2484" y="292"/>
                  </a:lnTo>
                  <a:lnTo>
                    <a:pt x="2527" y="292"/>
                  </a:lnTo>
                  <a:lnTo>
                    <a:pt x="2570" y="292"/>
                  </a:lnTo>
                  <a:lnTo>
                    <a:pt x="2624" y="292"/>
                  </a:lnTo>
                  <a:lnTo>
                    <a:pt x="2667" y="292"/>
                  </a:lnTo>
                  <a:lnTo>
                    <a:pt x="2711" y="292"/>
                  </a:lnTo>
                  <a:lnTo>
                    <a:pt x="2765" y="152"/>
                  </a:lnTo>
                  <a:lnTo>
                    <a:pt x="2808" y="152"/>
                  </a:lnTo>
                  <a:lnTo>
                    <a:pt x="2851" y="152"/>
                  </a:lnTo>
                  <a:lnTo>
                    <a:pt x="2905" y="152"/>
                  </a:lnTo>
                  <a:lnTo>
                    <a:pt x="2948" y="152"/>
                  </a:lnTo>
                  <a:lnTo>
                    <a:pt x="2991" y="152"/>
                  </a:lnTo>
                  <a:lnTo>
                    <a:pt x="3045" y="152"/>
                  </a:lnTo>
                  <a:lnTo>
                    <a:pt x="3089" y="152"/>
                  </a:lnTo>
                  <a:lnTo>
                    <a:pt x="3132" y="152"/>
                  </a:lnTo>
                  <a:lnTo>
                    <a:pt x="3186" y="152"/>
                  </a:lnTo>
                  <a:lnTo>
                    <a:pt x="3229" y="0"/>
                  </a:lnTo>
                  <a:lnTo>
                    <a:pt x="3272" y="0"/>
                  </a:lnTo>
                  <a:lnTo>
                    <a:pt x="3326" y="0"/>
                  </a:lnTo>
                  <a:lnTo>
                    <a:pt x="3369" y="0"/>
                  </a:lnTo>
                  <a:lnTo>
                    <a:pt x="3413" y="0"/>
                  </a:lnTo>
                  <a:lnTo>
                    <a:pt x="3466" y="0"/>
                  </a:lnTo>
                  <a:lnTo>
                    <a:pt x="3510" y="0"/>
                  </a:lnTo>
                  <a:lnTo>
                    <a:pt x="3553" y="0"/>
                  </a:lnTo>
                  <a:lnTo>
                    <a:pt x="3607" y="0"/>
                  </a:lnTo>
                  <a:lnTo>
                    <a:pt x="3650" y="0"/>
                  </a:lnTo>
                  <a:lnTo>
                    <a:pt x="3693" y="0"/>
                  </a:lnTo>
                  <a:lnTo>
                    <a:pt x="3747" y="152"/>
                  </a:lnTo>
                  <a:lnTo>
                    <a:pt x="3790" y="152"/>
                  </a:lnTo>
                  <a:lnTo>
                    <a:pt x="3834" y="152"/>
                  </a:lnTo>
                  <a:lnTo>
                    <a:pt x="3888" y="152"/>
                  </a:lnTo>
                  <a:lnTo>
                    <a:pt x="3931" y="152"/>
                  </a:lnTo>
                  <a:lnTo>
                    <a:pt x="3974" y="152"/>
                  </a:lnTo>
                  <a:lnTo>
                    <a:pt x="4028" y="152"/>
                  </a:lnTo>
                  <a:lnTo>
                    <a:pt x="4071" y="152"/>
                  </a:lnTo>
                  <a:lnTo>
                    <a:pt x="4114" y="152"/>
                  </a:lnTo>
                  <a:lnTo>
                    <a:pt x="4168" y="152"/>
                  </a:lnTo>
                  <a:lnTo>
                    <a:pt x="4212" y="292"/>
                  </a:lnTo>
                  <a:lnTo>
                    <a:pt x="4255" y="292"/>
                  </a:lnTo>
                  <a:lnTo>
                    <a:pt x="4309" y="292"/>
                  </a:lnTo>
                  <a:lnTo>
                    <a:pt x="4352" y="292"/>
                  </a:lnTo>
                  <a:lnTo>
                    <a:pt x="4395" y="292"/>
                  </a:lnTo>
                  <a:lnTo>
                    <a:pt x="4449" y="292"/>
                  </a:lnTo>
                  <a:lnTo>
                    <a:pt x="4492" y="292"/>
                  </a:lnTo>
                  <a:lnTo>
                    <a:pt x="4536" y="292"/>
                  </a:lnTo>
                  <a:lnTo>
                    <a:pt x="4590" y="292"/>
                  </a:lnTo>
                  <a:lnTo>
                    <a:pt x="4633" y="292"/>
                  </a:lnTo>
                  <a:lnTo>
                    <a:pt x="4687" y="292"/>
                  </a:lnTo>
                </a:path>
              </a:pathLst>
            </a:custGeom>
            <a:noFill/>
            <a:ln w="68263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98" name="Straight Connector 97"/>
          <p:cNvCxnSpPr/>
          <p:nvPr/>
        </p:nvCxnSpPr>
        <p:spPr>
          <a:xfrm flipH="1">
            <a:off x="1066800" y="2590800"/>
            <a:ext cx="7924800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57200" y="0"/>
            <a:ext cx="1295400" cy="1752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itle 1"/>
          <p:cNvSpPr txBox="1">
            <a:spLocks/>
          </p:cNvSpPr>
          <p:nvPr/>
        </p:nvSpPr>
        <p:spPr>
          <a:xfrm>
            <a:off x="2667000" y="457200"/>
            <a:ext cx="4038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velocity structure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295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How to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discretize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the model function?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67200"/>
            <a:ext cx="8229600" cy="121919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is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veloctity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function evaluated at sequence of points equally spaced in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x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33400" y="2819400"/>
            <a:ext cx="8229600" cy="1219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our choice is very simple</a:t>
            </a:r>
            <a:endParaRPr kumimoji="0" lang="en-US" sz="32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>
            <a:grpSpLocks noChangeAspect="1"/>
          </p:cNvGrpSpPr>
          <p:nvPr/>
        </p:nvGrpSpPr>
        <p:grpSpPr>
          <a:xfrm>
            <a:off x="914400" y="1676400"/>
            <a:ext cx="7363240" cy="2575560"/>
            <a:chOff x="504825" y="552450"/>
            <a:chExt cx="4602025" cy="1609725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 l="7260" r="8530"/>
            <a:stretch>
              <a:fillRect/>
            </a:stretch>
          </p:blipFill>
          <p:spPr bwMode="auto">
            <a:xfrm>
              <a:off x="533400" y="790575"/>
              <a:ext cx="4419600" cy="1371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" name="TextBox 5"/>
            <p:cNvSpPr txBox="1"/>
            <p:nvPr/>
          </p:nvSpPr>
          <p:spPr>
            <a:xfrm>
              <a:off x="762000" y="552450"/>
              <a:ext cx="533400" cy="1731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200" dirty="0">
                <a:latin typeface="Times New Roman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04825" y="752475"/>
              <a:ext cx="304800" cy="1295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/>
            <p:cNvSpPr/>
            <p:nvPr/>
          </p:nvSpPr>
          <p:spPr>
            <a:xfrm>
              <a:off x="849589" y="744195"/>
              <a:ext cx="4257261" cy="1247158"/>
            </a:xfrm>
            <a:custGeom>
              <a:avLst/>
              <a:gdLst>
                <a:gd name="connsiteX0" fmla="*/ 9525 w 6762750"/>
                <a:gd name="connsiteY0" fmla="*/ 0 h 733425"/>
                <a:gd name="connsiteX1" fmla="*/ 0 w 6762750"/>
                <a:gd name="connsiteY1" fmla="*/ 733425 h 733425"/>
                <a:gd name="connsiteX2" fmla="*/ 6762750 w 6762750"/>
                <a:gd name="connsiteY2" fmla="*/ 733425 h 733425"/>
                <a:gd name="connsiteX0" fmla="*/ 4709 w 6762750"/>
                <a:gd name="connsiteY0" fmla="*/ 0 h 736481"/>
                <a:gd name="connsiteX1" fmla="*/ 0 w 6762750"/>
                <a:gd name="connsiteY1" fmla="*/ 736481 h 736481"/>
                <a:gd name="connsiteX2" fmla="*/ 6762750 w 6762750"/>
                <a:gd name="connsiteY2" fmla="*/ 736481 h 736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62750" h="736481">
                  <a:moveTo>
                    <a:pt x="4709" y="0"/>
                  </a:moveTo>
                  <a:cubicBezTo>
                    <a:pt x="3139" y="245494"/>
                    <a:pt x="1570" y="490987"/>
                    <a:pt x="0" y="736481"/>
                  </a:cubicBezTo>
                  <a:lnTo>
                    <a:pt x="6762750" y="736481"/>
                  </a:lnTo>
                </a:path>
              </a:pathLst>
            </a:custGeom>
            <a:ln w="381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data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list of frequencies of vibration</a:t>
            </a:r>
          </a:p>
        </p:txBody>
      </p:sp>
      <p:cxnSp>
        <p:nvCxnSpPr>
          <p:cNvPr id="28" name="Straight Connector 27"/>
          <p:cNvCxnSpPr/>
          <p:nvPr/>
        </p:nvCxnSpPr>
        <p:spPr>
          <a:xfrm>
            <a:off x="762000" y="5105400"/>
            <a:ext cx="762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1"/>
          <p:cNvSpPr txBox="1">
            <a:spLocks/>
          </p:cNvSpPr>
          <p:nvPr/>
        </p:nvSpPr>
        <p:spPr>
          <a:xfrm>
            <a:off x="1815548" y="4687956"/>
            <a:ext cx="4648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true, unperturbed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762000" y="5715000"/>
            <a:ext cx="762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itle 1"/>
          <p:cNvSpPr txBox="1">
            <a:spLocks/>
          </p:cNvSpPr>
          <p:nvPr/>
        </p:nvSpPr>
        <p:spPr>
          <a:xfrm>
            <a:off x="1828800" y="5257800"/>
            <a:ext cx="4648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true, perturbed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762000" y="6324600"/>
            <a:ext cx="762000" cy="0"/>
          </a:xfrm>
          <a:prstGeom prst="line">
            <a:avLst/>
          </a:prstGeom>
          <a:ln w="57150">
            <a:solidFill>
              <a:srgbClr val="66F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itle 1"/>
          <p:cNvSpPr txBox="1">
            <a:spLocks/>
          </p:cNvSpPr>
          <p:nvPr/>
        </p:nvSpPr>
        <p:spPr>
          <a:xfrm>
            <a:off x="1752600" y="5701748"/>
            <a:ext cx="7391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latin typeface="Times New Roman" pitchFamily="18" charset="0"/>
                <a:ea typeface="+mj-ea"/>
                <a:cs typeface="Times New Roman" pitchFamily="18" charset="0"/>
              </a:rPr>
              <a:t>observed = true, perturbed + noise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35" name="Title 1"/>
          <p:cNvSpPr txBox="1">
            <a:spLocks/>
          </p:cNvSpPr>
          <p:nvPr/>
        </p:nvSpPr>
        <p:spPr>
          <a:xfrm>
            <a:off x="228600" y="3810000"/>
            <a:ext cx="8686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frequency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>
            <a:grpSpLocks noChangeAspect="1"/>
          </p:cNvGrpSpPr>
          <p:nvPr/>
        </p:nvGrpSpPr>
        <p:grpSpPr>
          <a:xfrm>
            <a:off x="1066800" y="732543"/>
            <a:ext cx="6477000" cy="5973057"/>
            <a:chOff x="5629275" y="482600"/>
            <a:chExt cx="2159000" cy="1991019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 l="14237" t="6250" r="11022" b="8333"/>
            <a:stretch>
              <a:fillRect/>
            </a:stretch>
          </p:blipFill>
          <p:spPr bwMode="auto">
            <a:xfrm>
              <a:off x="5867400" y="638175"/>
              <a:ext cx="1873405" cy="1828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" name="TextBox 11"/>
            <p:cNvSpPr txBox="1"/>
            <p:nvPr/>
          </p:nvSpPr>
          <p:spPr>
            <a:xfrm>
              <a:off x="5629275" y="1422400"/>
              <a:ext cx="254000" cy="1746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2800" i="1" dirty="0" smtClean="0">
                  <a:latin typeface="Cambria Math"/>
                  <a:ea typeface="Cambria Math"/>
                  <a:cs typeface="Times New Roman" pitchFamily="18" charset="0"/>
                </a:rPr>
                <a:t>ω</a:t>
              </a:r>
              <a:r>
                <a:rPr lang="en-US" sz="2800" i="1" baseline="-25000" dirty="0" err="1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i</a:t>
              </a:r>
              <a:endParaRPr lang="en-US" sz="2800" i="1" baseline="-25000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518275" y="482600"/>
              <a:ext cx="533400" cy="1744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i="1" dirty="0" err="1" smtClean="0">
                  <a:latin typeface="Cambria Math"/>
                  <a:ea typeface="Cambria Math"/>
                  <a:cs typeface="Times New Roman" pitchFamily="18" charset="0"/>
                </a:rPr>
                <a:t>m</a:t>
              </a:r>
              <a:r>
                <a:rPr lang="en-US" sz="2800" i="1" baseline="-25000" dirty="0" err="1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j</a:t>
              </a:r>
              <a:endParaRPr lang="en-US" sz="2800" i="1" baseline="-25000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22" name="Freeform 21"/>
            <p:cNvSpPr/>
            <p:nvPr/>
          </p:nvSpPr>
          <p:spPr>
            <a:xfrm flipV="1">
              <a:off x="5919788" y="666764"/>
              <a:ext cx="1868487" cy="1806855"/>
            </a:xfrm>
            <a:custGeom>
              <a:avLst/>
              <a:gdLst>
                <a:gd name="connsiteX0" fmla="*/ 9525 w 6762750"/>
                <a:gd name="connsiteY0" fmla="*/ 0 h 733425"/>
                <a:gd name="connsiteX1" fmla="*/ 0 w 6762750"/>
                <a:gd name="connsiteY1" fmla="*/ 733425 h 733425"/>
                <a:gd name="connsiteX2" fmla="*/ 6762750 w 6762750"/>
                <a:gd name="connsiteY2" fmla="*/ 733425 h 733425"/>
                <a:gd name="connsiteX0" fmla="*/ 4709 w 6762750"/>
                <a:gd name="connsiteY0" fmla="*/ 0 h 736481"/>
                <a:gd name="connsiteX1" fmla="*/ 0 w 6762750"/>
                <a:gd name="connsiteY1" fmla="*/ 736481 h 736481"/>
                <a:gd name="connsiteX2" fmla="*/ 6762750 w 6762750"/>
                <a:gd name="connsiteY2" fmla="*/ 736481 h 736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62750" h="736481">
                  <a:moveTo>
                    <a:pt x="4709" y="0"/>
                  </a:moveTo>
                  <a:cubicBezTo>
                    <a:pt x="3139" y="245494"/>
                    <a:pt x="1570" y="490987"/>
                    <a:pt x="0" y="736481"/>
                  </a:cubicBezTo>
                  <a:lnTo>
                    <a:pt x="6762750" y="736481"/>
                  </a:lnTo>
                </a:path>
              </a:pathLst>
            </a:custGeom>
            <a:ln w="381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data kernel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Solution Possibilities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9144000" cy="5105400"/>
          </a:xfrm>
        </p:spPr>
        <p:txBody>
          <a:bodyPr>
            <a:normAutofit fontScale="92500"/>
          </a:bodyPr>
          <a:lstStyle/>
          <a:p>
            <a:pPr marL="514350" indent="-514350"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Damped Least Squares (implements smallness):</a:t>
            </a:r>
          </a:p>
          <a:p>
            <a:pPr marL="514350" indent="-51435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Matrix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is not sparse</a:t>
            </a:r>
          </a:p>
          <a:p>
            <a:pPr marL="514350" indent="-51435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use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bicg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with damped least squares function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514350" indent="-514350"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514350" indent="-514350"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514350" indent="-51435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2. 	Weighted Least Squares (implements smoothness):</a:t>
            </a:r>
          </a:p>
          <a:p>
            <a:pPr marL="514350" indent="-51435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Matrix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F </a:t>
            </a:r>
            <a: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consists of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plus</a:t>
            </a:r>
          </a:p>
          <a:p>
            <a:pPr marL="514350" indent="-51435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			second derivative smoothing</a:t>
            </a:r>
          </a:p>
          <a:p>
            <a:pPr marL="514350" indent="-51435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use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bicg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with weighted least squares function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514350" indent="-514350">
              <a:buNone/>
            </a:pPr>
            <a:endParaRPr lang="en-US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endParaRPr lang="en-US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endParaRPr lang="en-US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endParaRPr lang="en-US" b="1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endParaRPr lang="en-US" b="1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endParaRPr lang="en-US" b="1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endParaRPr lang="en-US" b="1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endParaRPr lang="en-US" b="1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Solution Possibilities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9144000" cy="5105400"/>
          </a:xfrm>
        </p:spPr>
        <p:txBody>
          <a:bodyPr>
            <a:normAutofit fontScale="92500"/>
          </a:bodyPr>
          <a:lstStyle/>
          <a:p>
            <a:pPr marL="514350" indent="-514350"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Damped Least Squares (implements smallness):</a:t>
            </a:r>
          </a:p>
          <a:p>
            <a:pPr marL="514350" indent="-51435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Matrix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is not sparse</a:t>
            </a:r>
          </a:p>
          <a:p>
            <a:pPr marL="514350" indent="-51435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use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bicg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with damped least squares function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514350" indent="-514350"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514350" indent="-514350"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514350" indent="-51435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2. 	Weighted Least Squares (implements smoothness):</a:t>
            </a:r>
          </a:p>
          <a:p>
            <a:pPr marL="514350" indent="-51435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Matrix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F </a:t>
            </a:r>
            <a: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consists of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plus</a:t>
            </a:r>
          </a:p>
          <a:p>
            <a:pPr marL="514350" indent="-51435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			second derivative smoothing</a:t>
            </a:r>
          </a:p>
          <a:p>
            <a:pPr marL="514350" indent="-51435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use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bicg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with weighted least squares function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514350" indent="-514350">
              <a:buNone/>
            </a:pPr>
            <a:endParaRPr lang="en-US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endParaRPr lang="en-US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endParaRPr lang="en-US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endParaRPr lang="en-US" b="1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endParaRPr lang="en-US" b="1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endParaRPr lang="en-US" b="1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endParaRPr lang="en-US" b="1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endParaRPr lang="en-US" b="1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own Arrow 3"/>
          <p:cNvSpPr/>
          <p:nvPr/>
        </p:nvSpPr>
        <p:spPr>
          <a:xfrm rot="7712617">
            <a:off x="3901396" y="2473520"/>
            <a:ext cx="762000" cy="9906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953000" y="2590800"/>
            <a:ext cx="2667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our choice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4"/>
          <p:cNvGrpSpPr>
            <a:grpSpLocks noChangeAspect="1"/>
          </p:cNvGrpSpPr>
          <p:nvPr/>
        </p:nvGrpSpPr>
        <p:grpSpPr>
          <a:xfrm>
            <a:off x="228600" y="1600200"/>
            <a:ext cx="8641078" cy="4028421"/>
            <a:chOff x="381001" y="2438400"/>
            <a:chExt cx="4800599" cy="2238012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l="8571" t="31707" r="8571"/>
            <a:stretch>
              <a:fillRect/>
            </a:stretch>
          </p:blipFill>
          <p:spPr bwMode="auto">
            <a:xfrm>
              <a:off x="609600" y="2466975"/>
              <a:ext cx="4419600" cy="2133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5" name="TextBox 14"/>
            <p:cNvSpPr txBox="1"/>
            <p:nvPr/>
          </p:nvSpPr>
          <p:spPr>
            <a:xfrm>
              <a:off x="2286001" y="4385734"/>
              <a:ext cx="1143000" cy="2906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i="1" dirty="0" smtClean="0">
                  <a:latin typeface="Cambria Math"/>
                  <a:ea typeface="Cambria Math"/>
                  <a:cs typeface="Times New Roman" pitchFamily="18" charset="0"/>
                </a:rPr>
                <a:t>position , x</a:t>
              </a:r>
              <a:endParaRPr lang="en-US" sz="2800" i="1" baseline="-25000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 rot="16200000">
              <a:off x="-235660" y="3224395"/>
              <a:ext cx="1524000" cy="2906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i="1" dirty="0" smtClean="0">
                  <a:latin typeface="Cambria Math"/>
                  <a:ea typeface="Cambria Math"/>
                  <a:cs typeface="Times New Roman" pitchFamily="18" charset="0"/>
                </a:rPr>
                <a:t>velocity, v</a:t>
              </a:r>
              <a:endParaRPr lang="en-US" sz="2800" i="1" baseline="-25000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>
              <a:off x="849573" y="2438400"/>
              <a:ext cx="4332027" cy="1814511"/>
            </a:xfrm>
            <a:custGeom>
              <a:avLst/>
              <a:gdLst>
                <a:gd name="connsiteX0" fmla="*/ 9525 w 6762750"/>
                <a:gd name="connsiteY0" fmla="*/ 0 h 733425"/>
                <a:gd name="connsiteX1" fmla="*/ 0 w 6762750"/>
                <a:gd name="connsiteY1" fmla="*/ 733425 h 733425"/>
                <a:gd name="connsiteX2" fmla="*/ 6762750 w 6762750"/>
                <a:gd name="connsiteY2" fmla="*/ 733425 h 733425"/>
                <a:gd name="connsiteX0" fmla="*/ 4709 w 6762750"/>
                <a:gd name="connsiteY0" fmla="*/ 0 h 736481"/>
                <a:gd name="connsiteX1" fmla="*/ 0 w 6762750"/>
                <a:gd name="connsiteY1" fmla="*/ 736481 h 736481"/>
                <a:gd name="connsiteX2" fmla="*/ 6762750 w 6762750"/>
                <a:gd name="connsiteY2" fmla="*/ 736481 h 736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62750" h="736481">
                  <a:moveTo>
                    <a:pt x="4709" y="0"/>
                  </a:moveTo>
                  <a:cubicBezTo>
                    <a:pt x="3139" y="245494"/>
                    <a:pt x="1570" y="490987"/>
                    <a:pt x="0" y="736481"/>
                  </a:cubicBezTo>
                  <a:lnTo>
                    <a:pt x="6762750" y="736481"/>
                  </a:lnTo>
                </a:path>
              </a:pathLst>
            </a:custGeom>
            <a:ln w="381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868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solution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1537252" y="6245088"/>
            <a:ext cx="762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itle 1"/>
          <p:cNvSpPr txBox="1">
            <a:spLocks/>
          </p:cNvSpPr>
          <p:nvPr/>
        </p:nvSpPr>
        <p:spPr>
          <a:xfrm>
            <a:off x="2590800" y="5827644"/>
            <a:ext cx="1232452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true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4953000" y="6248400"/>
            <a:ext cx="762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1"/>
          <p:cNvSpPr txBox="1">
            <a:spLocks/>
          </p:cNvSpPr>
          <p:nvPr/>
        </p:nvSpPr>
        <p:spPr>
          <a:xfrm>
            <a:off x="6019800" y="5791200"/>
            <a:ext cx="24384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estimated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4"/>
          <p:cNvGrpSpPr>
            <a:grpSpLocks noChangeAspect="1"/>
          </p:cNvGrpSpPr>
          <p:nvPr/>
        </p:nvGrpSpPr>
        <p:grpSpPr>
          <a:xfrm>
            <a:off x="228600" y="1600200"/>
            <a:ext cx="8641078" cy="4028421"/>
            <a:chOff x="381001" y="2438400"/>
            <a:chExt cx="4800599" cy="2238012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l="8571" t="31707" r="8571"/>
            <a:stretch>
              <a:fillRect/>
            </a:stretch>
          </p:blipFill>
          <p:spPr bwMode="auto">
            <a:xfrm>
              <a:off x="609600" y="2466975"/>
              <a:ext cx="4419600" cy="2133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5" name="TextBox 14"/>
            <p:cNvSpPr txBox="1"/>
            <p:nvPr/>
          </p:nvSpPr>
          <p:spPr>
            <a:xfrm>
              <a:off x="2286001" y="4385734"/>
              <a:ext cx="1143000" cy="2906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i="1" dirty="0" smtClean="0">
                  <a:latin typeface="Cambria Math"/>
                  <a:ea typeface="Cambria Math"/>
                  <a:cs typeface="Times New Roman" pitchFamily="18" charset="0"/>
                </a:rPr>
                <a:t>position , x</a:t>
              </a:r>
              <a:endParaRPr lang="en-US" sz="2800" i="1" baseline="-25000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 rot="16200000">
              <a:off x="-235660" y="3224395"/>
              <a:ext cx="1524000" cy="2906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i="1" dirty="0" smtClean="0">
                  <a:latin typeface="Cambria Math"/>
                  <a:ea typeface="Cambria Math"/>
                  <a:cs typeface="Times New Roman" pitchFamily="18" charset="0"/>
                </a:rPr>
                <a:t>velocity, v</a:t>
              </a:r>
              <a:endParaRPr lang="en-US" sz="2800" i="1" baseline="-25000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>
              <a:off x="849573" y="2438400"/>
              <a:ext cx="4332027" cy="1814511"/>
            </a:xfrm>
            <a:custGeom>
              <a:avLst/>
              <a:gdLst>
                <a:gd name="connsiteX0" fmla="*/ 9525 w 6762750"/>
                <a:gd name="connsiteY0" fmla="*/ 0 h 733425"/>
                <a:gd name="connsiteX1" fmla="*/ 0 w 6762750"/>
                <a:gd name="connsiteY1" fmla="*/ 733425 h 733425"/>
                <a:gd name="connsiteX2" fmla="*/ 6762750 w 6762750"/>
                <a:gd name="connsiteY2" fmla="*/ 733425 h 733425"/>
                <a:gd name="connsiteX0" fmla="*/ 4709 w 6762750"/>
                <a:gd name="connsiteY0" fmla="*/ 0 h 736481"/>
                <a:gd name="connsiteX1" fmla="*/ 0 w 6762750"/>
                <a:gd name="connsiteY1" fmla="*/ 736481 h 736481"/>
                <a:gd name="connsiteX2" fmla="*/ 6762750 w 6762750"/>
                <a:gd name="connsiteY2" fmla="*/ 736481 h 736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62750" h="736481">
                  <a:moveTo>
                    <a:pt x="4709" y="0"/>
                  </a:moveTo>
                  <a:cubicBezTo>
                    <a:pt x="3139" y="245494"/>
                    <a:pt x="1570" y="490987"/>
                    <a:pt x="0" y="736481"/>
                  </a:cubicBezTo>
                  <a:lnTo>
                    <a:pt x="6762750" y="736481"/>
                  </a:lnTo>
                </a:path>
              </a:pathLst>
            </a:custGeom>
            <a:ln w="381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868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solution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1537252" y="6245088"/>
            <a:ext cx="762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itle 1"/>
          <p:cNvSpPr txBox="1">
            <a:spLocks/>
          </p:cNvSpPr>
          <p:nvPr/>
        </p:nvSpPr>
        <p:spPr>
          <a:xfrm>
            <a:off x="2590800" y="5827644"/>
            <a:ext cx="1232452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true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4953000" y="6248400"/>
            <a:ext cx="762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1"/>
          <p:cNvSpPr txBox="1">
            <a:spLocks/>
          </p:cNvSpPr>
          <p:nvPr/>
        </p:nvSpPr>
        <p:spPr>
          <a:xfrm>
            <a:off x="6019800" y="5791200"/>
            <a:ext cx="24384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estimated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rot="16200000" flipV="1">
            <a:off x="4053840" y="2880360"/>
            <a:ext cx="548640" cy="27432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2438400" y="1497496"/>
            <a:ext cx="4114800" cy="4293704"/>
            <a:chOff x="2286000" y="1828800"/>
            <a:chExt cx="4114800" cy="4293704"/>
          </a:xfrm>
        </p:grpSpPr>
        <p:grpSp>
          <p:nvGrpSpPr>
            <p:cNvPr id="29" name="Group 28"/>
            <p:cNvGrpSpPr/>
            <p:nvPr/>
          </p:nvGrpSpPr>
          <p:grpSpPr>
            <a:xfrm>
              <a:off x="2286000" y="1855304"/>
              <a:ext cx="4114800" cy="4267200"/>
              <a:chOff x="2286000" y="1981200"/>
              <a:chExt cx="4724400" cy="4114800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2286000" y="1981200"/>
                <a:ext cx="47244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2286000" y="2392680"/>
                <a:ext cx="47244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2286000" y="2804160"/>
                <a:ext cx="47244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2286000" y="3215640"/>
                <a:ext cx="47244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2286000" y="3627120"/>
                <a:ext cx="47244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2286000" y="4038600"/>
                <a:ext cx="47244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2286000" y="4450080"/>
                <a:ext cx="47244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2286000" y="4861560"/>
                <a:ext cx="47244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2286000" y="5273040"/>
                <a:ext cx="47244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2286000" y="6096000"/>
                <a:ext cx="47244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2286000" y="5684520"/>
                <a:ext cx="47244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/>
            <p:cNvGrpSpPr/>
            <p:nvPr/>
          </p:nvGrpSpPr>
          <p:grpSpPr>
            <a:xfrm>
              <a:off x="2286000" y="1828800"/>
              <a:ext cx="4101548" cy="4267200"/>
              <a:chOff x="2286000" y="1828800"/>
              <a:chExt cx="4114800" cy="4724400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 rot="5400000">
                <a:off x="4038600" y="4191000"/>
                <a:ext cx="47244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rot="5400000">
                <a:off x="3627120" y="4191000"/>
                <a:ext cx="47244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rot="5400000">
                <a:off x="3215640" y="4191000"/>
                <a:ext cx="47244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rot="5400000">
                <a:off x="2804160" y="4191000"/>
                <a:ext cx="47244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rot="5400000">
                <a:off x="2392680" y="4191000"/>
                <a:ext cx="47244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rot="5400000">
                <a:off x="1981200" y="4191000"/>
                <a:ext cx="47244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rot="5400000">
                <a:off x="1569720" y="4191000"/>
                <a:ext cx="47244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rot="5400000">
                <a:off x="1158240" y="4191000"/>
                <a:ext cx="47244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rot="5400000">
                <a:off x="746760" y="4191000"/>
                <a:ext cx="47244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rot="5400000">
                <a:off x="-76200" y="4191000"/>
                <a:ext cx="47244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rot="5400000">
                <a:off x="335280" y="4191000"/>
                <a:ext cx="47244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3" name="TextBox 32"/>
          <p:cNvSpPr txBox="1"/>
          <p:nvPr/>
        </p:nvSpPr>
        <p:spPr>
          <a:xfrm>
            <a:off x="152400" y="0"/>
            <a:ext cx="8991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discretization</a:t>
            </a:r>
            <a:r>
              <a:rPr lang="en-US" sz="36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:</a:t>
            </a:r>
          </a:p>
          <a:p>
            <a:r>
              <a:rPr lang="en-US" sz="36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model function divided up into </a:t>
            </a:r>
            <a:r>
              <a:rPr lang="en-US" sz="36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</a:t>
            </a:r>
            <a:r>
              <a:rPr lang="en-US" sz="36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pixels </a:t>
            </a:r>
            <a:r>
              <a:rPr lang="en-US" sz="3600" i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</a:t>
            </a:r>
            <a:r>
              <a:rPr lang="en-US" sz="3600" i="1" baseline="-25000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j</a:t>
            </a:r>
            <a:endParaRPr lang="en-US" sz="3600" i="1" baseline="-25000" dirty="0"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>
            <a:grpSpLocks noChangeAspect="1"/>
          </p:cNvGrpSpPr>
          <p:nvPr/>
        </p:nvGrpSpPr>
        <p:grpSpPr>
          <a:xfrm>
            <a:off x="1371600" y="649356"/>
            <a:ext cx="6324600" cy="5943600"/>
            <a:chOff x="5657856" y="2531424"/>
            <a:chExt cx="2108200" cy="1981200"/>
          </a:xfrm>
        </p:grpSpPr>
        <p:pic>
          <p:nvPicPr>
            <p:cNvPr id="2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 l="16265" t="7353" r="13855" b="10294"/>
            <a:stretch>
              <a:fillRect/>
            </a:stretch>
          </p:blipFill>
          <p:spPr bwMode="auto">
            <a:xfrm>
              <a:off x="5886450" y="2710815"/>
              <a:ext cx="1799408" cy="1737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0" name="TextBox 9"/>
            <p:cNvSpPr txBox="1"/>
            <p:nvPr/>
          </p:nvSpPr>
          <p:spPr>
            <a:xfrm>
              <a:off x="5657856" y="3445824"/>
              <a:ext cx="254000" cy="1744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m</a:t>
              </a:r>
              <a:r>
                <a:rPr lang="en-US" sz="2800" i="1" baseline="-25000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i</a:t>
              </a:r>
              <a:endParaRPr lang="en-US" sz="2800" i="1" baseline="-25000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699256" y="2531424"/>
              <a:ext cx="314322" cy="177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i="1" dirty="0" err="1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m</a:t>
              </a:r>
              <a:r>
                <a:rPr lang="en-US" sz="2800" i="1" baseline="-25000" dirty="0" err="1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j</a:t>
              </a:r>
              <a:endParaRPr lang="en-US" sz="2800" i="1" baseline="-25000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24" name="Freeform 23"/>
            <p:cNvSpPr/>
            <p:nvPr/>
          </p:nvSpPr>
          <p:spPr>
            <a:xfrm flipV="1">
              <a:off x="5929313" y="2712758"/>
              <a:ext cx="1836743" cy="1799866"/>
            </a:xfrm>
            <a:custGeom>
              <a:avLst/>
              <a:gdLst>
                <a:gd name="connsiteX0" fmla="*/ 9525 w 6762750"/>
                <a:gd name="connsiteY0" fmla="*/ 0 h 733425"/>
                <a:gd name="connsiteX1" fmla="*/ 0 w 6762750"/>
                <a:gd name="connsiteY1" fmla="*/ 733425 h 733425"/>
                <a:gd name="connsiteX2" fmla="*/ 6762750 w 6762750"/>
                <a:gd name="connsiteY2" fmla="*/ 733425 h 733425"/>
                <a:gd name="connsiteX0" fmla="*/ 4709 w 6762750"/>
                <a:gd name="connsiteY0" fmla="*/ 0 h 736481"/>
                <a:gd name="connsiteX1" fmla="*/ 0 w 6762750"/>
                <a:gd name="connsiteY1" fmla="*/ 736481 h 736481"/>
                <a:gd name="connsiteX2" fmla="*/ 6762750 w 6762750"/>
                <a:gd name="connsiteY2" fmla="*/ 736481 h 736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62750" h="736481">
                  <a:moveTo>
                    <a:pt x="4709" y="0"/>
                  </a:moveTo>
                  <a:cubicBezTo>
                    <a:pt x="3139" y="245494"/>
                    <a:pt x="1570" y="490987"/>
                    <a:pt x="0" y="736481"/>
                  </a:cubicBezTo>
                  <a:lnTo>
                    <a:pt x="6762750" y="736481"/>
                  </a:lnTo>
                </a:path>
              </a:pathLst>
            </a:custGeom>
            <a:ln w="381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0" y="92764"/>
            <a:ext cx="9144000" cy="5334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model resolution matrix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4"/>
          <p:cNvGrpSpPr>
            <a:grpSpLocks noChangeAspect="1"/>
          </p:cNvGrpSpPr>
          <p:nvPr/>
        </p:nvGrpSpPr>
        <p:grpSpPr>
          <a:xfrm>
            <a:off x="1371600" y="649356"/>
            <a:ext cx="6324600" cy="5943600"/>
            <a:chOff x="5657856" y="2531424"/>
            <a:chExt cx="2108200" cy="1981200"/>
          </a:xfrm>
        </p:grpSpPr>
        <p:pic>
          <p:nvPicPr>
            <p:cNvPr id="2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 l="16265" t="7353" r="13855" b="10294"/>
            <a:stretch>
              <a:fillRect/>
            </a:stretch>
          </p:blipFill>
          <p:spPr bwMode="auto">
            <a:xfrm>
              <a:off x="5886450" y="2710815"/>
              <a:ext cx="1799408" cy="1737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0" name="TextBox 9"/>
            <p:cNvSpPr txBox="1"/>
            <p:nvPr/>
          </p:nvSpPr>
          <p:spPr>
            <a:xfrm>
              <a:off x="5657856" y="3445824"/>
              <a:ext cx="254000" cy="1744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m</a:t>
              </a:r>
              <a:r>
                <a:rPr lang="en-US" sz="2800" i="1" baseline="-25000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i</a:t>
              </a:r>
              <a:endParaRPr lang="en-US" sz="2800" i="1" baseline="-25000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699256" y="2531424"/>
              <a:ext cx="314322" cy="177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i="1" dirty="0" err="1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m</a:t>
              </a:r>
              <a:r>
                <a:rPr lang="en-US" sz="2800" i="1" baseline="-25000" dirty="0" err="1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j</a:t>
              </a:r>
              <a:endParaRPr lang="en-US" sz="2800" i="1" baseline="-25000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24" name="Freeform 23"/>
            <p:cNvSpPr/>
            <p:nvPr/>
          </p:nvSpPr>
          <p:spPr>
            <a:xfrm flipV="1">
              <a:off x="5929313" y="2712758"/>
              <a:ext cx="1836743" cy="1799866"/>
            </a:xfrm>
            <a:custGeom>
              <a:avLst/>
              <a:gdLst>
                <a:gd name="connsiteX0" fmla="*/ 9525 w 6762750"/>
                <a:gd name="connsiteY0" fmla="*/ 0 h 733425"/>
                <a:gd name="connsiteX1" fmla="*/ 0 w 6762750"/>
                <a:gd name="connsiteY1" fmla="*/ 733425 h 733425"/>
                <a:gd name="connsiteX2" fmla="*/ 6762750 w 6762750"/>
                <a:gd name="connsiteY2" fmla="*/ 733425 h 733425"/>
                <a:gd name="connsiteX0" fmla="*/ 4709 w 6762750"/>
                <a:gd name="connsiteY0" fmla="*/ 0 h 736481"/>
                <a:gd name="connsiteX1" fmla="*/ 0 w 6762750"/>
                <a:gd name="connsiteY1" fmla="*/ 736481 h 736481"/>
                <a:gd name="connsiteX2" fmla="*/ 6762750 w 6762750"/>
                <a:gd name="connsiteY2" fmla="*/ 736481 h 736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62750" h="736481">
                  <a:moveTo>
                    <a:pt x="4709" y="0"/>
                  </a:moveTo>
                  <a:cubicBezTo>
                    <a:pt x="3139" y="245494"/>
                    <a:pt x="1570" y="490987"/>
                    <a:pt x="0" y="736481"/>
                  </a:cubicBezTo>
                  <a:lnTo>
                    <a:pt x="6762750" y="736481"/>
                  </a:lnTo>
                </a:path>
              </a:pathLst>
            </a:custGeom>
            <a:ln w="381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0" y="92764"/>
            <a:ext cx="9144000" cy="5334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model resolution matrix</a:t>
            </a:r>
          </a:p>
        </p:txBody>
      </p:sp>
      <p:sp>
        <p:nvSpPr>
          <p:cNvPr id="8" name="Oval 7"/>
          <p:cNvSpPr/>
          <p:nvPr/>
        </p:nvSpPr>
        <p:spPr>
          <a:xfrm rot="2761963">
            <a:off x="4535884" y="500940"/>
            <a:ext cx="457200" cy="6657938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5334000" y="3581400"/>
            <a:ext cx="20955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what is this?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2" name="Freeform 11"/>
          <p:cNvSpPr/>
          <p:nvPr/>
        </p:nvSpPr>
        <p:spPr>
          <a:xfrm rot="1167684">
            <a:off x="5992548" y="3239152"/>
            <a:ext cx="700548" cy="343125"/>
          </a:xfrm>
          <a:custGeom>
            <a:avLst/>
            <a:gdLst>
              <a:gd name="connsiteX0" fmla="*/ 0 w 622852"/>
              <a:gd name="connsiteY0" fmla="*/ 0 h 1789043"/>
              <a:gd name="connsiteX1" fmla="*/ 424069 w 622852"/>
              <a:gd name="connsiteY1" fmla="*/ 503583 h 1789043"/>
              <a:gd name="connsiteX2" fmla="*/ 278295 w 622852"/>
              <a:gd name="connsiteY2" fmla="*/ 715617 h 1789043"/>
              <a:gd name="connsiteX3" fmla="*/ 622852 w 622852"/>
              <a:gd name="connsiteY3" fmla="*/ 1789043 h 1789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2852" h="1789043">
                <a:moveTo>
                  <a:pt x="0" y="0"/>
                </a:moveTo>
                <a:cubicBezTo>
                  <a:pt x="188843" y="192157"/>
                  <a:pt x="377687" y="384314"/>
                  <a:pt x="424069" y="503583"/>
                </a:cubicBezTo>
                <a:cubicBezTo>
                  <a:pt x="470451" y="622852"/>
                  <a:pt x="245164" y="501374"/>
                  <a:pt x="278295" y="715617"/>
                </a:cubicBezTo>
                <a:cubicBezTo>
                  <a:pt x="311426" y="929860"/>
                  <a:pt x="467139" y="1359451"/>
                  <a:pt x="622852" y="1789043"/>
                </a:cubicBezTo>
              </a:path>
            </a:pathLst>
          </a:cu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67056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problem has a type of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nonuniqueness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that arises from its symmetry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positive velocity anomaly at one end of the organ pipe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trades off with a negative anomaly at the other end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0"/>
            <a:ext cx="9144000" cy="54864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this behavior is very common</a:t>
            </a:r>
            <a:br>
              <a:rPr lang="en-US" sz="4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and is why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eigenfrequency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data</a:t>
            </a:r>
            <a:br>
              <a:rPr lang="en-US" sz="4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are usually supplemented with other data</a:t>
            </a:r>
            <a:br>
              <a:rPr lang="en-US" sz="4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e.g. travel times along rays</a:t>
            </a:r>
            <a:br>
              <a:rPr lang="en-US" sz="4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that are not subject to this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nonuniqueness</a:t>
            </a:r>
            <a:endParaRPr lang="en-US" sz="4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Part 3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2286000"/>
            <a:ext cx="9144000" cy="2133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determining mean directions</a:t>
            </a:r>
          </a:p>
          <a:p>
            <a:pPr lvl="0" algn="ctr">
              <a:spcBef>
                <a:spcPct val="0"/>
              </a:spcBef>
              <a:defRPr/>
            </a:pPr>
            <a:endParaRPr lang="en-US" sz="4000" dirty="0" smtClean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statement of the problem</a:t>
            </a:r>
            <a:endParaRPr lang="en-US" dirty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1447800"/>
          </a:xfrm>
        </p:spPr>
        <p:txBody>
          <a:bodyPr/>
          <a:lstStyle/>
          <a:p>
            <a:pPr algn="ctr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you measure a bunch of directions (unit vectors)</a:t>
            </a:r>
          </a:p>
          <a:p>
            <a:pPr algn="ctr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what’s their mean?</a:t>
            </a:r>
          </a:p>
        </p:txBody>
      </p:sp>
      <p:grpSp>
        <p:nvGrpSpPr>
          <p:cNvPr id="30" name="Group 29"/>
          <p:cNvGrpSpPr>
            <a:grpSpLocks noChangeAspect="1"/>
          </p:cNvGrpSpPr>
          <p:nvPr/>
        </p:nvGrpSpPr>
        <p:grpSpPr>
          <a:xfrm>
            <a:off x="2286001" y="2819400"/>
            <a:ext cx="4075510" cy="3918249"/>
            <a:chOff x="1282197" y="457200"/>
            <a:chExt cx="5822159" cy="5597498"/>
          </a:xfrm>
        </p:grpSpPr>
        <p:pic>
          <p:nvPicPr>
            <p:cNvPr id="31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 l="21058" t="10171" r="19375" b="11443"/>
            <a:stretch>
              <a:fillRect/>
            </a:stretch>
          </p:blipFill>
          <p:spPr bwMode="auto">
            <a:xfrm>
              <a:off x="2133600" y="457200"/>
              <a:ext cx="4760259" cy="52488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2" name="Rectangle 31"/>
            <p:cNvSpPr/>
            <p:nvPr/>
          </p:nvSpPr>
          <p:spPr>
            <a:xfrm>
              <a:off x="6477000" y="5486400"/>
              <a:ext cx="457200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>
              <a:off x="2493169" y="5131594"/>
              <a:ext cx="3748087" cy="3429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rot="5400000">
              <a:off x="5357815" y="4441028"/>
              <a:ext cx="1676401" cy="92393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rot="16200000" flipV="1">
              <a:off x="762002" y="3405188"/>
              <a:ext cx="3469481" cy="714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3250406" y="569119"/>
              <a:ext cx="3400425" cy="30241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2495550" y="1947863"/>
              <a:ext cx="3398044" cy="31432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3257550" y="3743325"/>
              <a:ext cx="3402806" cy="3190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16200000" flipH="1">
              <a:off x="4307682" y="3845722"/>
              <a:ext cx="3183730" cy="23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1685924" y="2166936"/>
              <a:ext cx="3148577" cy="1849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5059947" y="2454862"/>
              <a:ext cx="3188918" cy="23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5587603" y="1189435"/>
              <a:ext cx="1373982" cy="75247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2189560" y="882254"/>
              <a:ext cx="1373982" cy="75723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 rot="5400000">
              <a:off x="2182414" y="4046936"/>
              <a:ext cx="1400178" cy="77390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 rot="256044">
              <a:off x="3133341" y="5307241"/>
              <a:ext cx="2087752" cy="7474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i="1" dirty="0" smtClean="0">
                  <a:latin typeface="Cambria Math" pitchFamily="18" charset="0"/>
                  <a:ea typeface="Cambria Math" pitchFamily="18" charset="0"/>
                </a:rPr>
                <a:t>x</a:t>
              </a:r>
              <a:endParaRPr lang="en-US" sz="2800" i="1" dirty="0">
                <a:latin typeface="Cambria Math" pitchFamily="18" charset="0"/>
                <a:ea typeface="Cambria Math" pitchFamily="18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 rot="17852445">
              <a:off x="6135594" y="4544557"/>
              <a:ext cx="1190068" cy="7474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i="1" dirty="0" smtClean="0">
                  <a:latin typeface="Cambria Math" pitchFamily="18" charset="0"/>
                  <a:ea typeface="Cambria Math" pitchFamily="18" charset="0"/>
                </a:rPr>
                <a:t>y</a:t>
              </a:r>
              <a:endParaRPr lang="en-US" sz="2800" i="1" dirty="0">
                <a:latin typeface="Cambria Math" pitchFamily="18" charset="0"/>
                <a:ea typeface="Cambria Math" pitchFamily="18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 rot="16200000">
              <a:off x="63568" y="3199828"/>
              <a:ext cx="3184715" cy="7474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i="1" dirty="0" smtClean="0">
                  <a:latin typeface="Cambria Math" pitchFamily="18" charset="0"/>
                  <a:ea typeface="Cambria Math" pitchFamily="18" charset="0"/>
                </a:rPr>
                <a:t>z</a:t>
              </a:r>
              <a:endParaRPr lang="en-US" sz="2800" i="1" dirty="0">
                <a:latin typeface="Cambria Math" pitchFamily="18" charset="0"/>
                <a:ea typeface="Cambria Math" pitchFamily="18" charset="0"/>
              </a:endParaRPr>
            </a:p>
          </p:txBody>
        </p:sp>
      </p:grpSp>
      <p:cxnSp>
        <p:nvCxnSpPr>
          <p:cNvPr id="63" name="Straight Arrow Connector 62"/>
          <p:cNvCxnSpPr/>
          <p:nvPr/>
        </p:nvCxnSpPr>
        <p:spPr>
          <a:xfrm flipV="1">
            <a:off x="6934200" y="3505200"/>
            <a:ext cx="533400" cy="381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V="1">
            <a:off x="6858000" y="4267200"/>
            <a:ext cx="533400" cy="3810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ontent Placeholder 2"/>
          <p:cNvSpPr txBox="1">
            <a:spLocks/>
          </p:cNvSpPr>
          <p:nvPr/>
        </p:nvSpPr>
        <p:spPr>
          <a:xfrm>
            <a:off x="7467600" y="3286540"/>
            <a:ext cx="1295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data</a:t>
            </a:r>
          </a:p>
        </p:txBody>
      </p:sp>
      <p:sp>
        <p:nvSpPr>
          <p:cNvPr id="66" name="Content Placeholder 2"/>
          <p:cNvSpPr txBox="1">
            <a:spLocks/>
          </p:cNvSpPr>
          <p:nvPr/>
        </p:nvSpPr>
        <p:spPr>
          <a:xfrm>
            <a:off x="7467600" y="4005472"/>
            <a:ext cx="1295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mean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9351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what’s a reasonable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probability density function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directional data?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3581400"/>
            <a:ext cx="9144000" cy="2133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Gaussian doesn’t quite work</a:t>
            </a:r>
          </a:p>
          <a:p>
            <a:pPr algn="ctr">
              <a:spcBef>
                <a:spcPct val="0"/>
              </a:spcBef>
              <a:defRPr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because</a:t>
            </a:r>
          </a:p>
          <a:p>
            <a:pPr algn="ctr">
              <a:spcBef>
                <a:spcPct val="0"/>
              </a:spcBef>
              <a:defRPr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its defined on the wrong interval</a:t>
            </a:r>
          </a:p>
          <a:p>
            <a:pPr algn="ctr">
              <a:spcBef>
                <a:spcPct val="0"/>
              </a:spcBef>
              <a:defRPr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(-</a:t>
            </a:r>
            <a:r>
              <a:rPr lang="en-US" sz="4000" dirty="0" smtClean="0">
                <a:latin typeface="Cambria Math"/>
                <a:ea typeface="Cambria Math"/>
                <a:cs typeface="Times New Roman" pitchFamily="18" charset="0"/>
              </a:rPr>
              <a:t>∞, +∞)</a:t>
            </a:r>
            <a:endParaRPr lang="en-US" sz="4000" dirty="0" smtClean="0">
              <a:latin typeface="Times New Roman" pitchFamily="18" charset="0"/>
              <a:cs typeface="Times New Roman" pitchFamily="18" charset="0"/>
            </a:endParaRPr>
          </a:p>
          <a:p>
            <a:pPr lvl="0" algn="ctr">
              <a:spcBef>
                <a:spcPct val="0"/>
              </a:spcBef>
              <a:defRPr/>
            </a:pPr>
            <a:endParaRPr lang="en-US" sz="4000" dirty="0" smtClean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sphere.tif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2133600" y="1112837"/>
            <a:ext cx="4545106" cy="4525963"/>
          </a:xfrm>
        </p:spPr>
      </p:pic>
      <p:sp>
        <p:nvSpPr>
          <p:cNvPr id="11" name="TextBox 10"/>
          <p:cNvSpPr txBox="1"/>
          <p:nvPr/>
        </p:nvSpPr>
        <p:spPr>
          <a:xfrm>
            <a:off x="5100918" y="3265487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800" i="1" dirty="0" smtClean="0">
                <a:latin typeface="Cambria Math"/>
                <a:ea typeface="Cambria Math"/>
              </a:rPr>
              <a:t>θ</a:t>
            </a:r>
            <a:endParaRPr lang="en-US" sz="2800" i="1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10518" y="3788947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800" i="1" dirty="0" smtClean="0">
                <a:latin typeface="Cambria Math"/>
                <a:ea typeface="Cambria Math"/>
              </a:rPr>
              <a:t>ϕ</a:t>
            </a:r>
            <a:endParaRPr lang="en-US" sz="2800" i="1" dirty="0"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5941499" y="3829846"/>
            <a:ext cx="138113" cy="3095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16200000" flipH="1">
            <a:off x="5499779" y="4004866"/>
            <a:ext cx="157161" cy="714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 rot="20954681">
            <a:off x="4110318" y="2579687"/>
            <a:ext cx="2971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central vector</a:t>
            </a:r>
            <a:endParaRPr lang="en-US" sz="28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 rot="1665020">
            <a:off x="4068286" y="3666400"/>
            <a:ext cx="15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datum</a:t>
            </a:r>
            <a:endParaRPr lang="en-US" sz="28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91600" cy="94456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coordinate system</a:t>
            </a:r>
            <a:endParaRPr lang="en-US" sz="3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0" y="5715000"/>
            <a:ext cx="8991600" cy="944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distribution should</a:t>
            </a:r>
            <a:r>
              <a:rPr kumimoji="0" lang="en-US" sz="3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be 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symmetric</a:t>
            </a:r>
            <a:r>
              <a:rPr kumimoji="0" lang="en-US" sz="3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in </a:t>
            </a:r>
            <a:r>
              <a:rPr lang="el-GR" sz="3600" i="1" dirty="0" smtClean="0">
                <a:latin typeface="Cambria Math"/>
                <a:ea typeface="Cambria Math"/>
              </a:rPr>
              <a:t>ϕ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990600" y="1686580"/>
            <a:ext cx="6943785" cy="3114020"/>
            <a:chOff x="1009590" y="685800"/>
            <a:chExt cx="6943785" cy="3114020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 l="9774" r="8105" b="6849"/>
            <a:stretch>
              <a:fillRect/>
            </a:stretch>
          </p:blipFill>
          <p:spPr bwMode="auto">
            <a:xfrm>
              <a:off x="1390650" y="685800"/>
              <a:ext cx="6562725" cy="2590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" name="TextBox 6"/>
            <p:cNvSpPr txBox="1"/>
            <p:nvPr/>
          </p:nvSpPr>
          <p:spPr>
            <a:xfrm>
              <a:off x="1638300" y="3276600"/>
              <a:ext cx="6248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latin typeface="Times New Roman" pitchFamily="18" charset="0"/>
                  <a:ea typeface="Cambria Math"/>
                  <a:cs typeface="Times New Roman" pitchFamily="18" charset="0"/>
                </a:rPr>
                <a:t>angle, </a:t>
              </a:r>
              <a:r>
                <a:rPr lang="el-GR" sz="2800" i="1" dirty="0" smtClean="0">
                  <a:latin typeface="Cambria Math"/>
                  <a:ea typeface="Cambria Math"/>
                </a:rPr>
                <a:t>θ</a:t>
              </a:r>
              <a:endParaRPr lang="en-US" sz="2800" i="1" dirty="0">
                <a:latin typeface="Cambria Math" pitchFamily="18" charset="0"/>
                <a:ea typeface="Cambria Math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210425" y="312420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2800" i="1" dirty="0" smtClean="0">
                  <a:latin typeface="Cambria Math" pitchFamily="18" charset="0"/>
                  <a:ea typeface="Cambria Math" pitchFamily="18" charset="0"/>
                </a:rPr>
                <a:t>π</a:t>
              </a:r>
              <a:endParaRPr lang="en-US" sz="2800" i="1" dirty="0">
                <a:latin typeface="Cambria Math" pitchFamily="18" charset="0"/>
                <a:ea typeface="Cambria Math" pitchFamily="18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600200" y="312420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i="1" dirty="0" smtClean="0">
                  <a:latin typeface="Cambria Math" pitchFamily="18" charset="0"/>
                  <a:ea typeface="Cambria Math" pitchFamily="18" charset="0"/>
                </a:rPr>
                <a:t>-</a:t>
              </a:r>
              <a:r>
                <a:rPr lang="el-GR" sz="2800" i="1" dirty="0" smtClean="0">
                  <a:latin typeface="Cambria Math" pitchFamily="18" charset="0"/>
                  <a:ea typeface="Cambria Math" pitchFamily="18" charset="0"/>
                </a:rPr>
                <a:t>π</a:t>
              </a:r>
              <a:endParaRPr lang="en-US" sz="2800" i="1" dirty="0">
                <a:latin typeface="Cambria Math" pitchFamily="18" charset="0"/>
                <a:ea typeface="Cambria Math" pitchFamily="18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 rot="16200000">
              <a:off x="166300" y="1757690"/>
              <a:ext cx="2209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p(</a:t>
              </a:r>
              <a:r>
                <a:rPr lang="el-GR" sz="28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θ</a:t>
              </a:r>
              <a:r>
                <a:rPr lang="en-US" sz="28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)</a:t>
              </a:r>
              <a:endParaRPr lang="en-US" sz="2800" i="1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8" name="Freeform 7"/>
            <p:cNvSpPr/>
            <p:nvPr/>
          </p:nvSpPr>
          <p:spPr>
            <a:xfrm>
              <a:off x="1656516" y="721415"/>
              <a:ext cx="6173034" cy="2376077"/>
            </a:xfrm>
            <a:custGeom>
              <a:avLst/>
              <a:gdLst>
                <a:gd name="connsiteX0" fmla="*/ 9525 w 6762750"/>
                <a:gd name="connsiteY0" fmla="*/ 0 h 733425"/>
                <a:gd name="connsiteX1" fmla="*/ 0 w 6762750"/>
                <a:gd name="connsiteY1" fmla="*/ 733425 h 733425"/>
                <a:gd name="connsiteX2" fmla="*/ 6762750 w 6762750"/>
                <a:gd name="connsiteY2" fmla="*/ 733425 h 733425"/>
                <a:gd name="connsiteX0" fmla="*/ 4709 w 6762750"/>
                <a:gd name="connsiteY0" fmla="*/ 0 h 736481"/>
                <a:gd name="connsiteX1" fmla="*/ 0 w 6762750"/>
                <a:gd name="connsiteY1" fmla="*/ 736481 h 736481"/>
                <a:gd name="connsiteX2" fmla="*/ 6762750 w 6762750"/>
                <a:gd name="connsiteY2" fmla="*/ 736481 h 736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62750" h="736481">
                  <a:moveTo>
                    <a:pt x="4709" y="0"/>
                  </a:moveTo>
                  <a:cubicBezTo>
                    <a:pt x="3139" y="245494"/>
                    <a:pt x="1570" y="490987"/>
                    <a:pt x="0" y="736481"/>
                  </a:cubicBezTo>
                  <a:lnTo>
                    <a:pt x="6762750" y="736481"/>
                  </a:lnTo>
                </a:path>
              </a:pathLst>
            </a:custGeom>
            <a:ln w="381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9392" y="228600"/>
            <a:ext cx="8991600" cy="9445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Fisher distribution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similar in shape to a Gaussian but on a sphere</a:t>
            </a:r>
            <a:endParaRPr lang="en-US" sz="31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33600" y="5486400"/>
            <a:ext cx="5410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/>
          <p:cNvGrpSpPr/>
          <p:nvPr/>
        </p:nvGrpSpPr>
        <p:grpSpPr>
          <a:xfrm>
            <a:off x="990600" y="1686580"/>
            <a:ext cx="6943785" cy="3114020"/>
            <a:chOff x="1009590" y="685800"/>
            <a:chExt cx="6943785" cy="3114020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 l="9774" r="8105" b="6849"/>
            <a:stretch>
              <a:fillRect/>
            </a:stretch>
          </p:blipFill>
          <p:spPr bwMode="auto">
            <a:xfrm>
              <a:off x="1390650" y="685800"/>
              <a:ext cx="6562725" cy="2590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" name="TextBox 6"/>
            <p:cNvSpPr txBox="1"/>
            <p:nvPr/>
          </p:nvSpPr>
          <p:spPr>
            <a:xfrm>
              <a:off x="1638300" y="3276600"/>
              <a:ext cx="6248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latin typeface="Times New Roman" pitchFamily="18" charset="0"/>
                  <a:ea typeface="Cambria Math"/>
                  <a:cs typeface="Times New Roman" pitchFamily="18" charset="0"/>
                </a:rPr>
                <a:t>angle, </a:t>
              </a:r>
              <a:r>
                <a:rPr lang="el-GR" sz="2800" i="1" dirty="0" smtClean="0">
                  <a:latin typeface="Cambria Math"/>
                  <a:ea typeface="Cambria Math"/>
                </a:rPr>
                <a:t>θ</a:t>
              </a:r>
              <a:endParaRPr lang="en-US" sz="2800" i="1" dirty="0">
                <a:latin typeface="Cambria Math" pitchFamily="18" charset="0"/>
                <a:ea typeface="Cambria Math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210425" y="312420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2800" i="1" dirty="0" smtClean="0">
                  <a:latin typeface="Cambria Math" pitchFamily="18" charset="0"/>
                  <a:ea typeface="Cambria Math" pitchFamily="18" charset="0"/>
                </a:rPr>
                <a:t>π</a:t>
              </a:r>
              <a:endParaRPr lang="en-US" sz="2800" i="1" dirty="0">
                <a:latin typeface="Cambria Math" pitchFamily="18" charset="0"/>
                <a:ea typeface="Cambria Math" pitchFamily="18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600200" y="312420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i="1" dirty="0" smtClean="0">
                  <a:latin typeface="Cambria Math" pitchFamily="18" charset="0"/>
                  <a:ea typeface="Cambria Math" pitchFamily="18" charset="0"/>
                </a:rPr>
                <a:t>-</a:t>
              </a:r>
              <a:r>
                <a:rPr lang="el-GR" sz="2800" i="1" dirty="0" smtClean="0">
                  <a:latin typeface="Cambria Math" pitchFamily="18" charset="0"/>
                  <a:ea typeface="Cambria Math" pitchFamily="18" charset="0"/>
                </a:rPr>
                <a:t>π</a:t>
              </a:r>
              <a:endParaRPr lang="en-US" sz="2800" i="1" dirty="0">
                <a:latin typeface="Cambria Math" pitchFamily="18" charset="0"/>
                <a:ea typeface="Cambria Math" pitchFamily="18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 rot="16200000">
              <a:off x="166300" y="1757690"/>
              <a:ext cx="2209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p(</a:t>
              </a:r>
              <a:r>
                <a:rPr lang="el-GR" sz="28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θ</a:t>
              </a:r>
              <a:r>
                <a:rPr lang="en-US" sz="28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)</a:t>
              </a:r>
              <a:endParaRPr lang="en-US" sz="2800" i="1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8" name="Freeform 7"/>
            <p:cNvSpPr/>
            <p:nvPr/>
          </p:nvSpPr>
          <p:spPr>
            <a:xfrm>
              <a:off x="1656516" y="721415"/>
              <a:ext cx="6173034" cy="2376077"/>
            </a:xfrm>
            <a:custGeom>
              <a:avLst/>
              <a:gdLst>
                <a:gd name="connsiteX0" fmla="*/ 9525 w 6762750"/>
                <a:gd name="connsiteY0" fmla="*/ 0 h 733425"/>
                <a:gd name="connsiteX1" fmla="*/ 0 w 6762750"/>
                <a:gd name="connsiteY1" fmla="*/ 733425 h 733425"/>
                <a:gd name="connsiteX2" fmla="*/ 6762750 w 6762750"/>
                <a:gd name="connsiteY2" fmla="*/ 733425 h 733425"/>
                <a:gd name="connsiteX0" fmla="*/ 4709 w 6762750"/>
                <a:gd name="connsiteY0" fmla="*/ 0 h 736481"/>
                <a:gd name="connsiteX1" fmla="*/ 0 w 6762750"/>
                <a:gd name="connsiteY1" fmla="*/ 736481 h 736481"/>
                <a:gd name="connsiteX2" fmla="*/ 6762750 w 6762750"/>
                <a:gd name="connsiteY2" fmla="*/ 736481 h 736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62750" h="736481">
                  <a:moveTo>
                    <a:pt x="4709" y="0"/>
                  </a:moveTo>
                  <a:cubicBezTo>
                    <a:pt x="3139" y="245494"/>
                    <a:pt x="1570" y="490987"/>
                    <a:pt x="0" y="736481"/>
                  </a:cubicBezTo>
                  <a:lnTo>
                    <a:pt x="6762750" y="736481"/>
                  </a:lnTo>
                </a:path>
              </a:pathLst>
            </a:custGeom>
            <a:ln w="381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9392" y="228600"/>
            <a:ext cx="8991600" cy="9445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Fisher distribution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similar in shape to a Gaussian but on a sphere</a:t>
            </a:r>
            <a:endParaRPr lang="en-US" sz="31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33600" y="5486400"/>
            <a:ext cx="5410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Freeform 11"/>
          <p:cNvSpPr/>
          <p:nvPr/>
        </p:nvSpPr>
        <p:spPr>
          <a:xfrm>
            <a:off x="4572000" y="5257800"/>
            <a:ext cx="1285461" cy="366644"/>
          </a:xfrm>
          <a:custGeom>
            <a:avLst/>
            <a:gdLst>
              <a:gd name="connsiteX0" fmla="*/ 0 w 1285461"/>
              <a:gd name="connsiteY0" fmla="*/ 366644 h 366644"/>
              <a:gd name="connsiteX1" fmla="*/ 463827 w 1285461"/>
              <a:gd name="connsiteY1" fmla="*/ 22087 h 366644"/>
              <a:gd name="connsiteX2" fmla="*/ 543340 w 1285461"/>
              <a:gd name="connsiteY2" fmla="*/ 234122 h 366644"/>
              <a:gd name="connsiteX3" fmla="*/ 1285461 w 1285461"/>
              <a:gd name="connsiteY3" fmla="*/ 8835 h 366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5461" h="366644">
                <a:moveTo>
                  <a:pt x="0" y="366644"/>
                </a:moveTo>
                <a:cubicBezTo>
                  <a:pt x="186635" y="205409"/>
                  <a:pt x="373270" y="44174"/>
                  <a:pt x="463827" y="22087"/>
                </a:cubicBezTo>
                <a:cubicBezTo>
                  <a:pt x="554384" y="0"/>
                  <a:pt x="406401" y="236331"/>
                  <a:pt x="543340" y="234122"/>
                </a:cubicBezTo>
                <a:cubicBezTo>
                  <a:pt x="680279" y="231913"/>
                  <a:pt x="982870" y="120374"/>
                  <a:pt x="1285461" y="8835"/>
                </a:cubicBezTo>
              </a:path>
            </a:pathLst>
          </a:cu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5257800" y="4648200"/>
            <a:ext cx="41910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“precision parameter”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quantifies width of </a:t>
            </a:r>
            <a:r>
              <a:rPr lang="en-US" sz="2800" dirty="0" err="1" smtClean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p.d.f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4800600" y="2209800"/>
            <a:ext cx="1143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κ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=5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5867400" y="3379304"/>
            <a:ext cx="1143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κ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=1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422116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 kernel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i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G</a:t>
            </a:r>
            <a:r>
              <a:rPr lang="en-US" i="1" baseline="-25000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ij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length of ray 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in pixel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j</a:t>
            </a:r>
            <a:endParaRPr lang="en-US" i="1" dirty="0"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5400"/>
            <a:ext cx="8229600" cy="422116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solve by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direct application of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principle of  maximum likelihood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maximize joint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p.d.f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of data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828800"/>
            <a:ext cx="83820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533400" y="4572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with respect to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latin typeface="Times New Roman" pitchFamily="18" charset="0"/>
                <a:ea typeface="+mj-ea"/>
                <a:cs typeface="Times New Roman" pitchFamily="18" charset="0"/>
              </a:rPr>
              <a:t>κ and </a:t>
            </a:r>
            <a:r>
              <a:rPr lang="en-US" sz="4400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cos</a:t>
            </a:r>
            <a:r>
              <a:rPr lang="en-US" sz="44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(</a:t>
            </a:r>
            <a:r>
              <a:rPr lang="el-GR" sz="44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θ</a:t>
            </a:r>
            <a:r>
              <a:rPr lang="en-US" sz="44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)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611562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Cartesian components of observed unit vectors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Cartesian components of central unit vector; must constrain </a:t>
            </a:r>
            <a:r>
              <a:rPr lang="en-US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|</a:t>
            </a:r>
            <a:r>
              <a:rPr lang="en-US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</a:t>
            </a:r>
            <a:r>
              <a:rPr lang="en-US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|=1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914400" y="4572000"/>
            <a:ext cx="7580244" cy="914400"/>
            <a:chOff x="914400" y="4800600"/>
            <a:chExt cx="7580244" cy="914400"/>
          </a:xfrm>
        </p:grpSpPr>
        <p:pic>
          <p:nvPicPr>
            <p:cNvPr id="14338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914400" y="4800600"/>
              <a:ext cx="7518400" cy="914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Rectangle 4"/>
            <p:cNvSpPr/>
            <p:nvPr/>
          </p:nvSpPr>
          <p:spPr>
            <a:xfrm>
              <a:off x="8266044" y="5257800"/>
              <a:ext cx="228600" cy="304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066800"/>
            <a:ext cx="81534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533400" y="2286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likelihood function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33400" y="3200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constraint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52800" y="4191000"/>
            <a:ext cx="2398644" cy="728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457200" y="5410200"/>
            <a:ext cx="8229600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unknowns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</a:t>
            </a:r>
            <a:r>
              <a:rPr lang="en-US" sz="44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, </a:t>
            </a:r>
            <a:r>
              <a:rPr lang="el-GR" sz="44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κ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876800" y="4343400"/>
            <a:ext cx="4572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53000" y="4419600"/>
            <a:ext cx="235226" cy="321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itle 1"/>
          <p:cNvSpPr txBox="1">
            <a:spLocks/>
          </p:cNvSpPr>
          <p:nvPr/>
        </p:nvSpPr>
        <p:spPr>
          <a:xfrm>
            <a:off x="2073964" y="3988904"/>
            <a:ext cx="1676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C = </a:t>
            </a:r>
            <a:endParaRPr kumimoji="0" lang="en-US" sz="44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5466524" y="3969028"/>
            <a:ext cx="1676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= 0 </a:t>
            </a:r>
            <a:endParaRPr kumimoji="0" lang="en-US" sz="44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Lagrange multiplier equations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90800" y="1295400"/>
            <a:ext cx="37338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5105400"/>
            <a:ext cx="7696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Results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828800"/>
            <a:ext cx="7543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4400" y="3733800"/>
            <a:ext cx="4226858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257800" y="4191000"/>
            <a:ext cx="2971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valid when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</a:t>
            </a:r>
            <a:r>
              <a:rPr lang="el-GR" sz="28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κ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&gt;5</a:t>
            </a:r>
            <a:endParaRPr lang="en-US" sz="2800" dirty="0"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Results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828800"/>
            <a:ext cx="7543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3581400" y="3657600"/>
            <a:ext cx="4800600" cy="2133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central vector is parallel to the vector that you get by putting all the observed unit vectors end-to-end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4114800" y="1828800"/>
            <a:ext cx="3276600" cy="914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6149009" y="2186609"/>
            <a:ext cx="2648226" cy="1656521"/>
          </a:xfrm>
          <a:custGeom>
            <a:avLst/>
            <a:gdLst>
              <a:gd name="connsiteX0" fmla="*/ 1378226 w 2648226"/>
              <a:gd name="connsiteY0" fmla="*/ 0 h 1656521"/>
              <a:gd name="connsiteX1" fmla="*/ 2292626 w 2648226"/>
              <a:gd name="connsiteY1" fmla="*/ 278295 h 1656521"/>
              <a:gd name="connsiteX2" fmla="*/ 2054087 w 2648226"/>
              <a:gd name="connsiteY2" fmla="*/ 914400 h 1656521"/>
              <a:gd name="connsiteX3" fmla="*/ 2305878 w 2648226"/>
              <a:gd name="connsiteY3" fmla="*/ 1219200 h 1656521"/>
              <a:gd name="connsiteX4" fmla="*/ 0 w 2648226"/>
              <a:gd name="connsiteY4" fmla="*/ 1656521 h 1656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48226" h="1656521">
                <a:moveTo>
                  <a:pt x="1378226" y="0"/>
                </a:moveTo>
                <a:cubicBezTo>
                  <a:pt x="1779104" y="62947"/>
                  <a:pt x="2179983" y="125895"/>
                  <a:pt x="2292626" y="278295"/>
                </a:cubicBezTo>
                <a:cubicBezTo>
                  <a:pt x="2405269" y="430695"/>
                  <a:pt x="2051878" y="757583"/>
                  <a:pt x="2054087" y="914400"/>
                </a:cubicBezTo>
                <a:cubicBezTo>
                  <a:pt x="2056296" y="1071217"/>
                  <a:pt x="2648226" y="1095513"/>
                  <a:pt x="2305878" y="1219200"/>
                </a:cubicBezTo>
                <a:cubicBezTo>
                  <a:pt x="1963530" y="1342887"/>
                  <a:pt x="981765" y="1499704"/>
                  <a:pt x="0" y="1656521"/>
                </a:cubicBezTo>
              </a:path>
            </a:pathLst>
          </a:cu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Solution Possibilities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9144000" cy="510540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Determine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by evaluating simple formula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514350" indent="-514350"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514350" indent="-514350"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Determine </a:t>
            </a:r>
            <a:r>
              <a:rPr lang="el-GR" i="1" dirty="0" smtClean="0">
                <a:latin typeface="Cambria Math"/>
                <a:ea typeface="Cambria Math"/>
                <a:cs typeface="Times New Roman" pitchFamily="18" charset="0"/>
              </a:rPr>
              <a:t>κ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using simple but approximate formula</a:t>
            </a:r>
          </a:p>
          <a:p>
            <a:pPr marL="514350" indent="-51435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2. 	 Determine </a:t>
            </a:r>
            <a:r>
              <a:rPr lang="el-GR" i="1" dirty="0" smtClean="0">
                <a:latin typeface="Cambria Math"/>
                <a:ea typeface="Cambria Math"/>
                <a:cs typeface="Times New Roman" pitchFamily="18" charset="0"/>
              </a:rPr>
              <a:t>κ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using bootstrap method</a:t>
            </a:r>
            <a:endParaRPr lang="en-US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endParaRPr lang="en-US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endParaRPr lang="en-US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endParaRPr lang="en-US" b="1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endParaRPr lang="en-US" b="1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endParaRPr lang="en-US" b="1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endParaRPr lang="en-US" b="1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endParaRPr lang="en-US" b="1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own Arrow 3"/>
          <p:cNvSpPr/>
          <p:nvPr/>
        </p:nvSpPr>
        <p:spPr>
          <a:xfrm rot="7712617">
            <a:off x="4663396" y="4378519"/>
            <a:ext cx="762000" cy="9906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715000" y="4876800"/>
            <a:ext cx="2667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our choice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581400" y="2895600"/>
            <a:ext cx="533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only valid when </a:t>
            </a:r>
            <a:r>
              <a:rPr lang="el-GR" sz="2800" i="1" dirty="0" smtClean="0">
                <a:solidFill>
                  <a:srgbClr val="FF0000"/>
                </a:solidFill>
                <a:latin typeface="Cambria Math"/>
                <a:ea typeface="Cambria Math"/>
                <a:cs typeface="Times New Roman" pitchFamily="18" charset="0"/>
              </a:rPr>
              <a:t>κ</a:t>
            </a:r>
            <a:r>
              <a:rPr lang="en-US" sz="2800" i="1" dirty="0" smtClean="0">
                <a:solidFill>
                  <a:srgbClr val="FF0000"/>
                </a:solidFill>
                <a:latin typeface="Cambria Math"/>
                <a:ea typeface="Cambria Math"/>
                <a:cs typeface="Times New Roman" pitchFamily="18" charset="0"/>
              </a:rPr>
              <a:t>&gt;5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Application to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Subduction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Zone Stresses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133600"/>
            <a:ext cx="8305800" cy="2514600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0"/>
              </a:spcBef>
              <a:buNone/>
              <a:defRPr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Determine the mean direction of</a:t>
            </a:r>
          </a:p>
          <a:p>
            <a:pPr marL="0" indent="0" algn="ctr">
              <a:spcBef>
                <a:spcPts val="0"/>
              </a:spcBef>
              <a:buNone/>
              <a:defRPr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P-axes</a:t>
            </a:r>
          </a:p>
          <a:p>
            <a:pPr marL="0" indent="0" algn="ctr">
              <a:spcBef>
                <a:spcPts val="0"/>
              </a:spcBef>
              <a:buNone/>
              <a:defRPr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of deep (300-600 km) earthquakes</a:t>
            </a:r>
          </a:p>
          <a:p>
            <a:pPr marL="0" indent="0" algn="ctr">
              <a:spcBef>
                <a:spcPts val="0"/>
              </a:spcBef>
              <a:buNone/>
              <a:defRPr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in the Kurile-Kamchatka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subduction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zone</a:t>
            </a:r>
            <a:endParaRPr lang="en-US" sz="360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 l="14591" t="6572" r="9673" b="12733"/>
          <a:stretch>
            <a:fillRect/>
          </a:stretch>
        </p:blipFill>
        <p:spPr bwMode="auto">
          <a:xfrm>
            <a:off x="1828800" y="457200"/>
            <a:ext cx="5500706" cy="5457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7162800" y="3048000"/>
            <a:ext cx="2286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446104" y="228600"/>
            <a:ext cx="2286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191000" y="0"/>
            <a:ext cx="762000" cy="70236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7086600" y="2667000"/>
            <a:ext cx="762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E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371060" y="5715000"/>
            <a:ext cx="1686340" cy="1143000"/>
            <a:chOff x="371060" y="5715000"/>
            <a:chExt cx="1686340" cy="1143000"/>
          </a:xfrm>
        </p:grpSpPr>
        <p:sp>
          <p:nvSpPr>
            <p:cNvPr id="14" name="Oval 13"/>
            <p:cNvSpPr/>
            <p:nvPr/>
          </p:nvSpPr>
          <p:spPr>
            <a:xfrm>
              <a:off x="371060" y="6294784"/>
              <a:ext cx="152400" cy="152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Title 1"/>
            <p:cNvSpPr txBox="1">
              <a:spLocks/>
            </p:cNvSpPr>
            <p:nvPr/>
          </p:nvSpPr>
          <p:spPr>
            <a:xfrm>
              <a:off x="609600" y="5715000"/>
              <a:ext cx="1447800" cy="11430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itchFamily="18" charset="0"/>
                  <a:ea typeface="+mj-ea"/>
                  <a:cs typeface="Times New Roman" pitchFamily="18" charset="0"/>
                </a:rPr>
                <a:t>data</a:t>
              </a:r>
              <a:endPara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971260" y="5715000"/>
            <a:ext cx="4658140" cy="1143000"/>
            <a:chOff x="371060" y="5715000"/>
            <a:chExt cx="4658140" cy="1143000"/>
          </a:xfrm>
        </p:grpSpPr>
        <p:sp>
          <p:nvSpPr>
            <p:cNvPr id="19" name="Oval 18"/>
            <p:cNvSpPr/>
            <p:nvPr/>
          </p:nvSpPr>
          <p:spPr>
            <a:xfrm>
              <a:off x="371060" y="6294784"/>
              <a:ext cx="152400" cy="1524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Title 1"/>
            <p:cNvSpPr txBox="1">
              <a:spLocks/>
            </p:cNvSpPr>
            <p:nvPr/>
          </p:nvSpPr>
          <p:spPr>
            <a:xfrm>
              <a:off x="609600" y="5715000"/>
              <a:ext cx="4419600" cy="11430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itchFamily="18" charset="0"/>
                  <a:ea typeface="+mj-ea"/>
                  <a:cs typeface="Times New Roman" pitchFamily="18" charset="0"/>
                </a:rPr>
                <a:t>central direction</a:t>
              </a:r>
              <a:endPara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238460" y="5715000"/>
            <a:ext cx="4658140" cy="1143000"/>
            <a:chOff x="371060" y="5715000"/>
            <a:chExt cx="4658140" cy="1143000"/>
          </a:xfrm>
        </p:grpSpPr>
        <p:sp>
          <p:nvSpPr>
            <p:cNvPr id="22" name="Oval 21"/>
            <p:cNvSpPr/>
            <p:nvPr/>
          </p:nvSpPr>
          <p:spPr>
            <a:xfrm>
              <a:off x="371060" y="6294784"/>
              <a:ext cx="152400" cy="1524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Title 1"/>
            <p:cNvSpPr txBox="1">
              <a:spLocks/>
            </p:cNvSpPr>
            <p:nvPr/>
          </p:nvSpPr>
          <p:spPr>
            <a:xfrm>
              <a:off x="609600" y="5715000"/>
              <a:ext cx="4419600" cy="11430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itchFamily="18" charset="0"/>
                  <a:ea typeface="+mj-ea"/>
                  <a:cs typeface="Times New Roman" pitchFamily="18" charset="0"/>
                </a:rPr>
                <a:t>bootstrap</a:t>
              </a:r>
              <a:endPara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422116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 kernel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i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G</a:t>
            </a:r>
            <a:r>
              <a:rPr lang="en-US" i="1" baseline="-25000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ij</a:t>
            </a:r>
            <a:r>
              <a:rPr lang="en-US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 length of ray 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in pixel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j</a:t>
            </a:r>
            <a:endParaRPr lang="en-US" i="1" dirty="0"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2362200" y="4800600"/>
            <a:ext cx="44196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here’s an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easy,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approximate way to 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calculate 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0"/>
          <p:cNvGrpSpPr/>
          <p:nvPr/>
        </p:nvGrpSpPr>
        <p:grpSpPr>
          <a:xfrm>
            <a:off x="2438400" y="1497496"/>
            <a:ext cx="4114800" cy="4293704"/>
            <a:chOff x="2286000" y="1828800"/>
            <a:chExt cx="4114800" cy="4293704"/>
          </a:xfrm>
        </p:grpSpPr>
        <p:grpSp>
          <p:nvGrpSpPr>
            <p:cNvPr id="3" name="Group 28"/>
            <p:cNvGrpSpPr/>
            <p:nvPr/>
          </p:nvGrpSpPr>
          <p:grpSpPr>
            <a:xfrm>
              <a:off x="2286000" y="1855304"/>
              <a:ext cx="4114800" cy="4267200"/>
              <a:chOff x="2286000" y="1981200"/>
              <a:chExt cx="4724400" cy="4114800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2286000" y="1981200"/>
                <a:ext cx="47244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2286000" y="2392680"/>
                <a:ext cx="47244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2286000" y="2804160"/>
                <a:ext cx="47244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2286000" y="3215640"/>
                <a:ext cx="47244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2286000" y="3627120"/>
                <a:ext cx="47244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2286000" y="4038600"/>
                <a:ext cx="47244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2286000" y="4450080"/>
                <a:ext cx="47244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2286000" y="4861560"/>
                <a:ext cx="47244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2286000" y="5273040"/>
                <a:ext cx="47244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2286000" y="6096000"/>
                <a:ext cx="47244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2286000" y="5684520"/>
                <a:ext cx="47244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29"/>
            <p:cNvGrpSpPr/>
            <p:nvPr/>
          </p:nvGrpSpPr>
          <p:grpSpPr>
            <a:xfrm>
              <a:off x="2286000" y="1828800"/>
              <a:ext cx="4101548" cy="4267200"/>
              <a:chOff x="2286000" y="1828800"/>
              <a:chExt cx="4114800" cy="4724400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 rot="5400000">
                <a:off x="4038600" y="4191000"/>
                <a:ext cx="47244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rot="5400000">
                <a:off x="3627120" y="4191000"/>
                <a:ext cx="47244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rot="5400000">
                <a:off x="3215640" y="4191000"/>
                <a:ext cx="47244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rot="5400000">
                <a:off x="2804160" y="4191000"/>
                <a:ext cx="47244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rot="5400000">
                <a:off x="2392680" y="4191000"/>
                <a:ext cx="47244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rot="5400000">
                <a:off x="1981200" y="4191000"/>
                <a:ext cx="47244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rot="5400000">
                <a:off x="1569720" y="4191000"/>
                <a:ext cx="47244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rot="5400000">
                <a:off x="1158240" y="4191000"/>
                <a:ext cx="47244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rot="5400000">
                <a:off x="746760" y="4191000"/>
                <a:ext cx="47244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rot="5400000">
                <a:off x="-76200" y="4191000"/>
                <a:ext cx="47244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rot="5400000">
                <a:off x="335280" y="4191000"/>
                <a:ext cx="47244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2" name="Freeform 31"/>
          <p:cNvSpPr/>
          <p:nvPr/>
        </p:nvSpPr>
        <p:spPr>
          <a:xfrm>
            <a:off x="2438400" y="1510748"/>
            <a:ext cx="3843130" cy="3720548"/>
          </a:xfrm>
          <a:custGeom>
            <a:avLst/>
            <a:gdLst>
              <a:gd name="connsiteX0" fmla="*/ 0 w 4691269"/>
              <a:gd name="connsiteY0" fmla="*/ 3458818 h 3458818"/>
              <a:gd name="connsiteX1" fmla="*/ 993913 w 4691269"/>
              <a:gd name="connsiteY1" fmla="*/ 2570922 h 3458818"/>
              <a:gd name="connsiteX2" fmla="*/ 2226365 w 4691269"/>
              <a:gd name="connsiteY2" fmla="*/ 2345635 h 3458818"/>
              <a:gd name="connsiteX3" fmla="*/ 2782956 w 4691269"/>
              <a:gd name="connsiteY3" fmla="*/ 1948070 h 3458818"/>
              <a:gd name="connsiteX4" fmla="*/ 3140765 w 4691269"/>
              <a:gd name="connsiteY4" fmla="*/ 1099931 h 3458818"/>
              <a:gd name="connsiteX5" fmla="*/ 3551582 w 4691269"/>
              <a:gd name="connsiteY5" fmla="*/ 675861 h 3458818"/>
              <a:gd name="connsiteX6" fmla="*/ 4373217 w 4691269"/>
              <a:gd name="connsiteY6" fmla="*/ 212035 h 3458818"/>
              <a:gd name="connsiteX7" fmla="*/ 4691269 w 4691269"/>
              <a:gd name="connsiteY7" fmla="*/ 0 h 3458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91269" h="3458818">
                <a:moveTo>
                  <a:pt x="0" y="3458818"/>
                </a:moveTo>
                <a:cubicBezTo>
                  <a:pt x="311426" y="3107635"/>
                  <a:pt x="622852" y="2756453"/>
                  <a:pt x="993913" y="2570922"/>
                </a:cubicBezTo>
                <a:cubicBezTo>
                  <a:pt x="1364974" y="2385392"/>
                  <a:pt x="1928191" y="2449444"/>
                  <a:pt x="2226365" y="2345635"/>
                </a:cubicBezTo>
                <a:cubicBezTo>
                  <a:pt x="2524539" y="2241826"/>
                  <a:pt x="2630556" y="2155687"/>
                  <a:pt x="2782956" y="1948070"/>
                </a:cubicBezTo>
                <a:cubicBezTo>
                  <a:pt x="2935356" y="1740453"/>
                  <a:pt x="3012661" y="1311966"/>
                  <a:pt x="3140765" y="1099931"/>
                </a:cubicBezTo>
                <a:cubicBezTo>
                  <a:pt x="3268869" y="887896"/>
                  <a:pt x="3346173" y="823844"/>
                  <a:pt x="3551582" y="675861"/>
                </a:cubicBezTo>
                <a:cubicBezTo>
                  <a:pt x="3756991" y="527878"/>
                  <a:pt x="4183269" y="324679"/>
                  <a:pt x="4373217" y="212035"/>
                </a:cubicBezTo>
                <a:cubicBezTo>
                  <a:pt x="4563165" y="99392"/>
                  <a:pt x="4627217" y="49696"/>
                  <a:pt x="4691269" y="0"/>
                </a:cubicBezTo>
              </a:path>
            </a:pathLst>
          </a:cu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/>
          <p:cNvSpPr/>
          <p:nvPr/>
        </p:nvSpPr>
        <p:spPr>
          <a:xfrm rot="16200000">
            <a:off x="2128841" y="5069371"/>
            <a:ext cx="300037" cy="304800"/>
          </a:xfrm>
          <a:custGeom>
            <a:avLst/>
            <a:gdLst>
              <a:gd name="connsiteX0" fmla="*/ 132522 w 265044"/>
              <a:gd name="connsiteY0" fmla="*/ 0 h 318052"/>
              <a:gd name="connsiteX1" fmla="*/ 0 w 265044"/>
              <a:gd name="connsiteY1" fmla="*/ 304800 h 318052"/>
              <a:gd name="connsiteX2" fmla="*/ 265044 w 265044"/>
              <a:gd name="connsiteY2" fmla="*/ 318052 h 318052"/>
              <a:gd name="connsiteX3" fmla="*/ 132522 w 265044"/>
              <a:gd name="connsiteY3" fmla="*/ 0 h 318052"/>
              <a:gd name="connsiteX0" fmla="*/ 128380 w 260902"/>
              <a:gd name="connsiteY0" fmla="*/ 0 h 318052"/>
              <a:gd name="connsiteX1" fmla="*/ 0 w 260902"/>
              <a:gd name="connsiteY1" fmla="*/ 314739 h 318052"/>
              <a:gd name="connsiteX2" fmla="*/ 260902 w 260902"/>
              <a:gd name="connsiteY2" fmla="*/ 318052 h 318052"/>
              <a:gd name="connsiteX3" fmla="*/ 128380 w 260902"/>
              <a:gd name="connsiteY3" fmla="*/ 0 h 318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902" h="318052">
                <a:moveTo>
                  <a:pt x="128380" y="0"/>
                </a:moveTo>
                <a:lnTo>
                  <a:pt x="0" y="314739"/>
                </a:lnTo>
                <a:lnTo>
                  <a:pt x="260902" y="318052"/>
                </a:lnTo>
                <a:lnTo>
                  <a:pt x="128380" y="0"/>
                </a:lnTo>
                <a:close/>
              </a:path>
            </a:pathLst>
          </a:cu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8"/>
          <p:cNvSpPr/>
          <p:nvPr/>
        </p:nvSpPr>
        <p:spPr>
          <a:xfrm>
            <a:off x="6129338" y="1226034"/>
            <a:ext cx="280988" cy="295275"/>
          </a:xfrm>
          <a:custGeom>
            <a:avLst/>
            <a:gdLst>
              <a:gd name="connsiteX0" fmla="*/ 132522 w 265044"/>
              <a:gd name="connsiteY0" fmla="*/ 0 h 318052"/>
              <a:gd name="connsiteX1" fmla="*/ 0 w 265044"/>
              <a:gd name="connsiteY1" fmla="*/ 304800 h 318052"/>
              <a:gd name="connsiteX2" fmla="*/ 265044 w 265044"/>
              <a:gd name="connsiteY2" fmla="*/ 318052 h 318052"/>
              <a:gd name="connsiteX3" fmla="*/ 132522 w 265044"/>
              <a:gd name="connsiteY3" fmla="*/ 0 h 318052"/>
              <a:gd name="connsiteX0" fmla="*/ 132522 w 260627"/>
              <a:gd name="connsiteY0" fmla="*/ 0 h 304800"/>
              <a:gd name="connsiteX1" fmla="*/ 0 w 260627"/>
              <a:gd name="connsiteY1" fmla="*/ 304800 h 304800"/>
              <a:gd name="connsiteX2" fmla="*/ 260627 w 260627"/>
              <a:gd name="connsiteY2" fmla="*/ 298174 h 304800"/>
              <a:gd name="connsiteX3" fmla="*/ 132522 w 260627"/>
              <a:gd name="connsiteY3" fmla="*/ 0 h 304800"/>
              <a:gd name="connsiteX0" fmla="*/ 132522 w 260627"/>
              <a:gd name="connsiteY0" fmla="*/ 0 h 308113"/>
              <a:gd name="connsiteX1" fmla="*/ 0 w 260627"/>
              <a:gd name="connsiteY1" fmla="*/ 304800 h 308113"/>
              <a:gd name="connsiteX2" fmla="*/ 260627 w 260627"/>
              <a:gd name="connsiteY2" fmla="*/ 308113 h 308113"/>
              <a:gd name="connsiteX3" fmla="*/ 132522 w 260627"/>
              <a:gd name="connsiteY3" fmla="*/ 0 h 308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627" h="308113">
                <a:moveTo>
                  <a:pt x="132522" y="0"/>
                </a:moveTo>
                <a:lnTo>
                  <a:pt x="0" y="304800"/>
                </a:lnTo>
                <a:lnTo>
                  <a:pt x="260627" y="308113"/>
                </a:lnTo>
                <a:lnTo>
                  <a:pt x="132522" y="0"/>
                </a:lnTo>
                <a:close/>
              </a:path>
            </a:pathLst>
          </a:cu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 rot="18557570">
            <a:off x="2461731" y="4545949"/>
            <a:ext cx="114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>
                <a:latin typeface="Cambria Math"/>
                <a:ea typeface="Cambria Math"/>
              </a:rPr>
              <a:t>ray </a:t>
            </a:r>
            <a:r>
              <a:rPr lang="en-US" sz="3200" i="1" dirty="0" err="1" smtClean="0">
                <a:latin typeface="Cambria Math"/>
                <a:ea typeface="Cambria Math"/>
              </a:rPr>
              <a:t>i</a:t>
            </a:r>
            <a:r>
              <a:rPr lang="en-US" sz="3200" i="1" dirty="0" smtClean="0">
                <a:latin typeface="Cambria Math"/>
                <a:ea typeface="Cambria Math"/>
              </a:rPr>
              <a:t> </a:t>
            </a:r>
            <a:endParaRPr lang="en-US" sz="3200" i="1" dirty="0"/>
          </a:p>
        </p:txBody>
      </p:sp>
      <p:sp>
        <p:nvSpPr>
          <p:cNvPr id="41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start with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set to zero</a:t>
            </a:r>
            <a:endParaRPr lang="en-US" i="1" dirty="0"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42" name="Title 1"/>
          <p:cNvSpPr txBox="1">
            <a:spLocks/>
          </p:cNvSpPr>
          <p:nvPr/>
        </p:nvSpPr>
        <p:spPr>
          <a:xfrm>
            <a:off x="457200" y="594360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then consider each ray in sequence</a:t>
            </a:r>
            <a:endParaRPr kumimoji="0" lang="en-US" sz="44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11701</TotalTime>
  <Words>5835</Words>
  <Application>Microsoft Office PowerPoint</Application>
  <PresentationFormat>On-screen Show (4:3)</PresentationFormat>
  <Paragraphs>844</Paragraphs>
  <Slides>79</Slides>
  <Notes>79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79</vt:i4>
      </vt:variant>
    </vt:vector>
  </HeadingPairs>
  <TitlesOfParts>
    <vt:vector size="80" baseType="lpstr">
      <vt:lpstr>Office Theme</vt:lpstr>
      <vt:lpstr>Lecture 24   Exemplary Inverse Problems including Vibrational Problems</vt:lpstr>
      <vt:lpstr>Syllabus</vt:lpstr>
      <vt:lpstr>Purpose of the Lecture</vt:lpstr>
      <vt:lpstr>Part 1</vt:lpstr>
      <vt:lpstr>Slide 5</vt:lpstr>
      <vt:lpstr>Slide 6</vt:lpstr>
      <vt:lpstr>data kernel  Gij = length of ray i in pixel j</vt:lpstr>
      <vt:lpstr>data kernel  Gij = length of ray i in pixel j</vt:lpstr>
      <vt:lpstr>start with G set to zero</vt:lpstr>
      <vt:lpstr>Slide 10</vt:lpstr>
      <vt:lpstr>Slide 11</vt:lpstr>
      <vt:lpstr>You can make this approximation indefinitely accurate simply by decreasing the size of ∆s  (albeit at the expense of increase the computation time)</vt:lpstr>
      <vt:lpstr>Suppose that there are M=L2 voxels  A ray passes through about L voxels  G has NL2 elements NL of which are non-zero  so the fraction of non-zero elements is 1/L  hence  G is very sparse</vt:lpstr>
      <vt:lpstr>In a typical tomographic experiment   some pixels will be missed entirely   and some groups of pixels will be sampled by only one ray </vt:lpstr>
      <vt:lpstr>In a typical tomographic experiment   some pixels will be missed entirely   and some groups of pixels will be sampled by only one ray </vt:lpstr>
      <vt:lpstr>so you must introduce some sort of a priori information to achieve a solution say  a priori information that the solution is small  or   a priori information that the solution is smooth</vt:lpstr>
      <vt:lpstr>Solution Possibilities</vt:lpstr>
      <vt:lpstr>Solution Possibilities</vt:lpstr>
      <vt:lpstr>Slide 19</vt:lpstr>
      <vt:lpstr>Slide 20</vt:lpstr>
      <vt:lpstr>Slide 21</vt:lpstr>
      <vt:lpstr>Slide 22</vt:lpstr>
      <vt:lpstr>Slide 23</vt:lpstr>
      <vt:lpstr>but what if the observational geometry is poor  so that broads swaths of rays are missing ?</vt:lpstr>
      <vt:lpstr>Slide 25</vt:lpstr>
      <vt:lpstr>Slide 26</vt:lpstr>
      <vt:lpstr>Part 2</vt:lpstr>
      <vt:lpstr>statement of the problem</vt:lpstr>
      <vt:lpstr>the Fréchet derivative of frequency with respect to velocity  is usually computed using perturbation theory  hence a quick discussion of what that is ... </vt:lpstr>
      <vt:lpstr>perturbation theory</vt:lpstr>
      <vt:lpstr>simple example</vt:lpstr>
      <vt:lpstr>Slide 32</vt:lpstr>
      <vt:lpstr>Slide 33</vt:lpstr>
      <vt:lpstr>Slide 34</vt:lpstr>
      <vt:lpstr>Slide 35</vt:lpstr>
      <vt:lpstr>Slide 36</vt:lpstr>
      <vt:lpstr>Here’s the actual vibrational problem  acoustic equation with spatially variable sound velocity v</vt:lpstr>
      <vt:lpstr>acoustic equation with spatially variable sound velocity v</vt:lpstr>
      <vt:lpstr>v(x) = v(0)(x) + εv(1)(x) + ...</vt:lpstr>
      <vt:lpstr>eigenfunctions known to obey orthonormality relationship</vt:lpstr>
      <vt:lpstr>Slide 41</vt:lpstr>
      <vt:lpstr>Slide 42</vt:lpstr>
      <vt:lpstr>plug series into original differential equation</vt:lpstr>
      <vt:lpstr>result</vt:lpstr>
      <vt:lpstr>result for eigenfrequencies</vt:lpstr>
      <vt:lpstr>Slide 46</vt:lpstr>
      <vt:lpstr>Slide 47</vt:lpstr>
      <vt:lpstr>Slide 48</vt:lpstr>
      <vt:lpstr>1D organ pipe</vt:lpstr>
      <vt:lpstr>Slide 50</vt:lpstr>
      <vt:lpstr>Slide 51</vt:lpstr>
      <vt:lpstr>Slide 52</vt:lpstr>
      <vt:lpstr>How to discretize the model function?</vt:lpstr>
      <vt:lpstr>the data a list of frequencies of vibration</vt:lpstr>
      <vt:lpstr>the data kernel</vt:lpstr>
      <vt:lpstr>Solution Possibilities</vt:lpstr>
      <vt:lpstr>Solution Possibilities</vt:lpstr>
      <vt:lpstr>the solution</vt:lpstr>
      <vt:lpstr>the solution</vt:lpstr>
      <vt:lpstr>the model resolution matrix</vt:lpstr>
      <vt:lpstr>the model resolution matrix</vt:lpstr>
      <vt:lpstr>This problem has a type of nonuniqueness  that arises from its symmetry  a positive velocity anomaly at one end of the organ pipe  trades off with a negative anomaly at the other end</vt:lpstr>
      <vt:lpstr>this behavior is very common and is why eigenfrequency data are usually supplemented with other data  e.g. travel times along rays  that are not subject to this nonuniqueness</vt:lpstr>
      <vt:lpstr>Part 3</vt:lpstr>
      <vt:lpstr>statement of the problem</vt:lpstr>
      <vt:lpstr>what’s a reasonable probability density function for directional data?</vt:lpstr>
      <vt:lpstr>coordinate system</vt:lpstr>
      <vt:lpstr>Fisher distribution similar in shape to a Gaussian but on a sphere</vt:lpstr>
      <vt:lpstr>Fisher distribution similar in shape to a Gaussian but on a sphere</vt:lpstr>
      <vt:lpstr>solve by  direct application of  principle of  maximum likelihood</vt:lpstr>
      <vt:lpstr>maximize joint p.d.f. of data</vt:lpstr>
      <vt:lpstr>x: Cartesian components of observed unit vectors  m: Cartesian components of central unit vector; must constrain |m|=1 </vt:lpstr>
      <vt:lpstr>Slide 73</vt:lpstr>
      <vt:lpstr>Lagrange multiplier equations</vt:lpstr>
      <vt:lpstr>Results</vt:lpstr>
      <vt:lpstr>Results</vt:lpstr>
      <vt:lpstr>Solution Possibilities</vt:lpstr>
      <vt:lpstr>Application to Subduction Zone Stresses</vt:lpstr>
      <vt:lpstr>N</vt:lpstr>
    </vt:vector>
  </TitlesOfParts>
  <Company>Columbia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  Describing Inverse Problems</dc:title>
  <dc:creator>Bill Menke</dc:creator>
  <cp:lastModifiedBy>Bill Menke</cp:lastModifiedBy>
  <cp:revision>1057</cp:revision>
  <dcterms:created xsi:type="dcterms:W3CDTF">2011-08-18T12:44:59Z</dcterms:created>
  <dcterms:modified xsi:type="dcterms:W3CDTF">2011-12-13T15:03:03Z</dcterms:modified>
</cp:coreProperties>
</file>