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70" r:id="rId2"/>
    <p:sldId id="256" r:id="rId3"/>
    <p:sldId id="272" r:id="rId4"/>
    <p:sldId id="273" r:id="rId5"/>
    <p:sldId id="274" r:id="rId6"/>
    <p:sldId id="277" r:id="rId7"/>
    <p:sldId id="275" r:id="rId8"/>
    <p:sldId id="269" r:id="rId9"/>
    <p:sldId id="271" r:id="rId10"/>
    <p:sldId id="276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962" autoAdjust="0"/>
    <p:restoredTop sz="94660"/>
  </p:normalViewPr>
  <p:slideViewPr>
    <p:cSldViewPr>
      <p:cViewPr>
        <p:scale>
          <a:sx n="60" d="100"/>
          <a:sy n="60" d="100"/>
        </p:scale>
        <p:origin x="-1410" y="-3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E23F3A-DFE8-4CD9-AB06-CA5FC0A4975A}" type="datetimeFigureOut">
              <a:rPr lang="en-US"/>
              <a:pPr>
                <a:defRPr/>
              </a:pPr>
              <a:t>11/2/2016</a:t>
            </a:fld>
            <a:endParaRPr lang="en-US"/>
          </a:p>
        </p:txBody>
      </p:sp>
      <p:sp>
        <p:nvSpPr>
          <p:cNvPr id="7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2B2C73-3641-4F2B-A331-77AF4528D6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C6BA4-C8BD-4316-8B56-CB8F0B160436}" type="datetimeFigureOut">
              <a:rPr lang="en-US"/>
              <a:pPr>
                <a:defRPr/>
              </a:pPr>
              <a:t>11/2/2016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55B5C7-55EE-4CE0-80ED-C9E373F9E6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92D476-1CD0-4C6D-830F-1B2BD753D85B}" type="datetimeFigureOut">
              <a:rPr lang="en-US"/>
              <a:pPr>
                <a:defRPr/>
              </a:pPr>
              <a:t>11/2/2016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D252B-691E-43A6-BD93-B0E9C912B2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747D07-0C15-4444-BDF5-C6711B41E7B7}" type="datetimeFigureOut">
              <a:rPr lang="en-US"/>
              <a:pPr>
                <a:defRPr/>
              </a:pPr>
              <a:t>11/2/2016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33F67B-8183-4242-B74D-FA3A634CFE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E1E9C-A72F-41C1-931A-3FBFB7689933}" type="datetimeFigureOut">
              <a:rPr lang="en-US"/>
              <a:pPr>
                <a:defRPr/>
              </a:pPr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9425A-6E53-45F8-A893-5A9DE6C760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0E0A484-DA05-49FE-BFC8-2558D20C2116}" type="datetimeFigureOut">
              <a:rPr lang="en-US"/>
              <a:pPr>
                <a:defRPr/>
              </a:pPr>
              <a:t>11/2/2016</a:t>
            </a:fld>
            <a:endParaRPr lang="en-US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110325A-524F-4F37-98FF-322F1E17D7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0" r:id="rId3"/>
    <p:sldLayoutId id="2147483674" r:id="rId4"/>
    <p:sldLayoutId id="2147483671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9BBB59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8064A2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ideo" Target="file:///D:\Inventi\VDM\process-flow.mp4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ideo" Target="file:///D:\Inventi\VDADemo.mp4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/>
          </p:cNvSpPr>
          <p:nvPr>
            <p:ph type="title" idx="4294967295"/>
          </p:nvPr>
        </p:nvSpPr>
        <p:spPr>
          <a:xfrm>
            <a:off x="304800" y="2743200"/>
            <a:ext cx="7239000" cy="533400"/>
          </a:xfrm>
        </p:spPr>
        <p:txBody>
          <a:bodyPr/>
          <a:lstStyle/>
          <a:p>
            <a:pPr eaLnBrk="1" hangingPunct="1"/>
            <a:r>
              <a:rPr lang="en-US" sz="4200" b="1" smtClean="0">
                <a:latin typeface="Franklin Gothic Book"/>
              </a:rPr>
              <a:t>       Voice Data Mining</a:t>
            </a:r>
            <a:br>
              <a:rPr lang="en-US" sz="4200" b="1" smtClean="0">
                <a:latin typeface="Franklin Gothic Book"/>
              </a:rPr>
            </a:br>
            <a:endParaRPr lang="en-IN" sz="4200" b="1" smtClean="0">
              <a:latin typeface="Franklin Gothic Book"/>
            </a:endParaRP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3581400" y="3429000"/>
            <a:ext cx="5327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Ajeesh.V,  karthikeyan.P,  Rajaguru.M, Sajeev.S</a:t>
            </a:r>
          </a:p>
          <a:p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76475" y="2816225"/>
            <a:ext cx="4339650" cy="17543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cs typeface="+mn-cs"/>
              </a:rPr>
              <a:t>THANK YOU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Subtitle 4"/>
          <p:cNvSpPr>
            <a:spLocks noGrp="1"/>
          </p:cNvSpPr>
          <p:nvPr>
            <p:ph type="subTitle" idx="1"/>
          </p:nvPr>
        </p:nvSpPr>
        <p:spPr>
          <a:xfrm>
            <a:off x="0" y="304800"/>
            <a:ext cx="8839200" cy="990600"/>
          </a:xfrm>
        </p:spPr>
        <p:txBody>
          <a:bodyPr/>
          <a:lstStyle/>
          <a:p>
            <a:pPr eaLnBrk="1" hangingPunct="1"/>
            <a:r>
              <a:rPr lang="en-US" sz="2400" smtClean="0"/>
              <a:t>Any Idea of voice data volume we generate in our environment? </a:t>
            </a:r>
          </a:p>
        </p:txBody>
      </p:sp>
      <p:pic>
        <p:nvPicPr>
          <p:cNvPr id="8194" name="Picture 4" descr="woman_back_and_forth_questions_md_wm_v2"/>
          <p:cNvPicPr>
            <a:picLocks noChangeAspect="1" noChangeArrowheads="1" noCrop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2209800" y="2152650"/>
            <a:ext cx="4114800" cy="31813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5"/>
          <p:cNvSpPr>
            <a:spLocks noGrp="1"/>
          </p:cNvSpPr>
          <p:nvPr>
            <p:ph type="ctrTitle" idx="4294967295"/>
          </p:nvPr>
        </p:nvSpPr>
        <p:spPr>
          <a:xfrm>
            <a:off x="0" y="0"/>
            <a:ext cx="7772400" cy="1066800"/>
          </a:xfrm>
        </p:spPr>
        <p:txBody>
          <a:bodyPr/>
          <a:lstStyle/>
          <a:p>
            <a:pPr eaLnBrk="1" hangingPunct="1"/>
            <a:r>
              <a:rPr lang="en-US" sz="2000" smtClean="0"/>
              <a:t>Any Idea of voice data volume we generate in our environment? </a:t>
            </a:r>
            <a:br>
              <a:rPr lang="en-US" sz="2000" smtClean="0"/>
            </a:br>
            <a:endParaRPr lang="en-IN" sz="2000" smtClean="0"/>
          </a:p>
        </p:txBody>
      </p:sp>
      <p:sp>
        <p:nvSpPr>
          <p:cNvPr id="36870" name="Rectangle 7"/>
          <p:cNvSpPr>
            <a:spLocks noGrp="1"/>
          </p:cNvSpPr>
          <p:nvPr>
            <p:ph type="subTitle" idx="4294967295"/>
          </p:nvPr>
        </p:nvSpPr>
        <p:spPr>
          <a:xfrm>
            <a:off x="0" y="5105400"/>
            <a:ext cx="7239000" cy="1295400"/>
          </a:xfrm>
        </p:spPr>
        <p:txBody>
          <a:bodyPr/>
          <a:lstStyle/>
          <a:p>
            <a:pPr marL="36513" indent="0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IN" sz="2600" b="1" smtClean="0"/>
              <a:t>Average voice data  </a:t>
            </a:r>
          </a:p>
          <a:p>
            <a:pPr marL="36513" indent="0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IN" sz="2600" b="1" smtClean="0"/>
              <a:t>			~ 186 hours/day</a:t>
            </a:r>
          </a:p>
          <a:p>
            <a:pPr marL="36513" indent="0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IN" sz="2600" b="1" smtClean="0"/>
              <a:t>			~ 5600 hours/month</a:t>
            </a:r>
          </a:p>
          <a:p>
            <a:pPr marL="36513" indent="0" algn="ctr" eaLnBrk="1" hangingPunct="1">
              <a:lnSpc>
                <a:spcPct val="80000"/>
              </a:lnSpc>
              <a:buFont typeface="Wingdings 2" pitchFamily="18" charset="2"/>
              <a:buNone/>
            </a:pPr>
            <a:endParaRPr lang="en-IN" sz="2600" b="1" smtClean="0"/>
          </a:p>
        </p:txBody>
      </p:sp>
      <p:graphicFrame>
        <p:nvGraphicFramePr>
          <p:cNvPr id="36868" name="Object 4"/>
          <p:cNvGraphicFramePr>
            <a:graphicFrameLocks noChangeAspect="1"/>
          </p:cNvGraphicFramePr>
          <p:nvPr>
            <p:ph idx="4294967295"/>
          </p:nvPr>
        </p:nvGraphicFramePr>
        <p:xfrm>
          <a:off x="0" y="1143000"/>
          <a:ext cx="7696200" cy="3505200"/>
        </p:xfrm>
        <a:graphic>
          <a:graphicData uri="http://schemas.openxmlformats.org/presentationml/2006/ole">
            <p:oleObj spid="_x0000_s36868" name="Chart" r:id="rId3" imgW="6096075" imgH="4067089" progId="MSGraph.Chart.8">
              <p:embed followColorScheme="full"/>
            </p:oleObj>
          </a:graphicData>
        </a:graphic>
      </p:graphicFrame>
      <p:sp>
        <p:nvSpPr>
          <p:cNvPr id="36871" name="Rectangle 8"/>
          <p:cNvSpPr>
            <a:spLocks/>
          </p:cNvSpPr>
          <p:nvPr/>
        </p:nvSpPr>
        <p:spPr bwMode="auto">
          <a:xfrm>
            <a:off x="0" y="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3" algn="ct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endParaRPr lang="en-IN" sz="1900"/>
          </a:p>
        </p:txBody>
      </p:sp>
      <p:sp>
        <p:nvSpPr>
          <p:cNvPr id="36872" name="WordArt 9" descr="Narrow vertical"/>
          <p:cNvSpPr>
            <a:spLocks noChangeArrowheads="1" noChangeShapeType="1" noTextEdit="1"/>
          </p:cNvSpPr>
          <p:nvPr/>
        </p:nvSpPr>
        <p:spPr bwMode="auto">
          <a:xfrm>
            <a:off x="6705600" y="4114800"/>
            <a:ext cx="1857375" cy="717550"/>
          </a:xfrm>
          <a:prstGeom prst="rect">
            <a:avLst/>
          </a:prstGeom>
        </p:spPr>
        <p:txBody>
          <a:bodyPr wrap="none" fromWordArt="1">
            <a:prstTxWarp prst="textCurveUp">
              <a:avLst>
                <a:gd name="adj" fmla="val 40356"/>
              </a:avLst>
            </a:prstTxWarp>
          </a:bodyPr>
          <a:lstStyle/>
          <a:p>
            <a:pPr algn="ctr"/>
            <a:r>
              <a:rPr lang="en-US" sz="2400" kern="1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pattFill prst="dashHorz">
                  <a:fgClr>
                    <a:srgbClr val="808080"/>
                  </a:fgClr>
                  <a:bgClr>
                    <a:srgbClr val="FFFF00"/>
                  </a:bgClr>
                </a:pattFill>
                <a:effectLst>
                  <a:outerShdw dist="45791" dir="2021404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Call Center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/>
          </p:cNvSpPr>
          <p:nvPr/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 anchor="ctr"/>
          <a:lstStyle/>
          <a:p>
            <a:r>
              <a:rPr lang="en-IN" sz="4200">
                <a:latin typeface="Franklin Gothic Book"/>
              </a:rPr>
              <a:t>Value Proposition</a:t>
            </a:r>
            <a:endParaRPr lang="en-US" sz="4200">
              <a:latin typeface="Franklin Gothic Book"/>
            </a:endParaRPr>
          </a:p>
        </p:txBody>
      </p:sp>
      <p:sp>
        <p:nvSpPr>
          <p:cNvPr id="37890" name="Rectangle 6"/>
          <p:cNvSpPr>
            <a:spLocks/>
          </p:cNvSpPr>
          <p:nvPr/>
        </p:nvSpPr>
        <p:spPr bwMode="auto">
          <a:xfrm>
            <a:off x="457200" y="1600200"/>
            <a:ext cx="80010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19100" indent="-382588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"/>
            </a:pPr>
            <a:r>
              <a:rPr lang="en-IN" sz="2600"/>
              <a:t>Begin to analyse Voice Data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"/>
            </a:pPr>
            <a:r>
              <a:rPr lang="en-IN" sz="2600"/>
              <a:t>Sentiments Analysis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"/>
            </a:pPr>
            <a:r>
              <a:rPr lang="en-IN" sz="2600"/>
              <a:t>Train Agents to enrich customer relationship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"/>
            </a:pPr>
            <a:r>
              <a:rPr lang="en-IN" sz="2600"/>
              <a:t>Identify top frequent questions and so on…</a:t>
            </a:r>
          </a:p>
          <a:p>
            <a:pPr marL="419100" indent="-382588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endParaRPr lang="en-IN" sz="2600"/>
          </a:p>
          <a:p>
            <a:pPr marL="419100" indent="-382588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"/>
            </a:pPr>
            <a:r>
              <a:rPr lang="en-IN" sz="2600"/>
              <a:t>Understand and respond to natural human speech</a:t>
            </a:r>
          </a:p>
          <a:p>
            <a:pPr marL="419100" indent="-382588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r>
              <a:rPr lang="en-IN" sz="2600"/>
              <a:t>     to build enterprise class services.</a:t>
            </a:r>
          </a:p>
          <a:p>
            <a:pPr marL="419100" indent="-382588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endParaRPr lang="en-IN" sz="2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6" name="process-flow.mp4">
            <a:hlinkClick r:id="" action="ppaction://media"/>
          </p:cNvPr>
          <p:cNvPicPr>
            <a:picLocks noGrp="1" noRot="1" noChangeAspect="1" noChangeArrowheads="1"/>
          </p:cNvPicPr>
          <p:nvPr>
            <p:ph idx="4294967295"/>
            <a:videoFile r:link="rId1"/>
          </p:nvPr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89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89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916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8916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7" name="Picture 5" descr="VDM"/>
          <p:cNvPicPr>
            <a:picLocks noChangeAspect="1" noChangeArrowheads="1" noCrop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4"/>
          <p:cNvSpPr>
            <a:spLocks noGrp="1"/>
          </p:cNvSpPr>
          <p:nvPr>
            <p:ph idx="4294967295"/>
          </p:nvPr>
        </p:nvSpPr>
        <p:spPr>
          <a:xfrm>
            <a:off x="457200" y="274638"/>
            <a:ext cx="7467600" cy="5851525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39939" name="VDADemo.mp4">
            <a:hlinkClick r:id="" action="ppaction://media"/>
          </p:cNvPr>
          <p:cNvPicPr>
            <a:picLocks noRot="1" noChangeAspect="1" noChangeArrowheads="1"/>
          </p:cNvPicPr>
          <p:nvPr>
            <a:videoFile r:link="rId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99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99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939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9939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IN" sz="4200" b="1" smtClean="0">
                <a:latin typeface="Franklin Gothic Book"/>
              </a:rPr>
              <a:t>Implementation Challenge</a:t>
            </a:r>
            <a:r>
              <a:rPr lang="en-IN" sz="4200" smtClean="0">
                <a:latin typeface="Franklin Gothic Book"/>
              </a:rPr>
              <a:t/>
            </a:r>
            <a:br>
              <a:rPr lang="en-IN" sz="4200" smtClean="0">
                <a:latin typeface="Franklin Gothic Book"/>
              </a:rPr>
            </a:br>
            <a:endParaRPr lang="en-IN" sz="4200" smtClean="0">
              <a:latin typeface="Franklin Gothic Book"/>
            </a:endParaRPr>
          </a:p>
        </p:txBody>
      </p:sp>
      <p:pic>
        <p:nvPicPr>
          <p:cNvPr id="4198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3505200"/>
            <a:ext cx="3095625" cy="304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7" name="Text Box 8"/>
          <p:cNvSpPr txBox="1">
            <a:spLocks noChangeArrowheads="1"/>
          </p:cNvSpPr>
          <p:nvPr/>
        </p:nvSpPr>
        <p:spPr bwMode="auto">
          <a:xfrm>
            <a:off x="1203325" y="1865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1988" name="Text Box 10"/>
          <p:cNvSpPr txBox="1">
            <a:spLocks noChangeArrowheads="1"/>
          </p:cNvSpPr>
          <p:nvPr/>
        </p:nvSpPr>
        <p:spPr bwMode="auto">
          <a:xfrm>
            <a:off x="898525" y="1331913"/>
            <a:ext cx="6645275" cy="222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800"/>
              <a:t> Adapting and Training Continuous Speech Recognition Tool specific to our environment</a:t>
            </a:r>
          </a:p>
          <a:p>
            <a:pPr>
              <a:buFontTx/>
              <a:buChar char="•"/>
            </a:pPr>
            <a:r>
              <a:rPr lang="en-US" sz="2800"/>
              <a:t> Accuracy</a:t>
            </a:r>
          </a:p>
          <a:p>
            <a:pPr>
              <a:buFontTx/>
              <a:buChar char="•"/>
            </a:pPr>
            <a:r>
              <a:rPr lang="en-US" sz="2800"/>
              <a:t> Learning Curve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85" name="Group 77"/>
          <p:cNvGraphicFramePr>
            <a:graphicFrameLocks noGrp="1"/>
          </p:cNvGraphicFramePr>
          <p:nvPr/>
        </p:nvGraphicFramePr>
        <p:xfrm>
          <a:off x="0" y="0"/>
          <a:ext cx="9144000" cy="2924175"/>
        </p:xfrm>
        <a:graphic>
          <a:graphicData uri="http://schemas.openxmlformats.org/drawingml/2006/table">
            <a:tbl>
              <a:tblPr/>
              <a:tblGrid>
                <a:gridCol w="4146550"/>
                <a:gridCol w="4997450"/>
              </a:tblGrid>
              <a:tr h="273050">
                <a:tc>
                  <a:txBody>
                    <a:bodyPr/>
                    <a:lstStyle/>
                    <a:p>
                      <a:pPr marL="36513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I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Franklin Gothic Book"/>
                        </a:rPr>
                        <a:t>Products</a:t>
                      </a:r>
                      <a:endParaRPr kumimoji="0" lang="en-US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Franklin Gothic Book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License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36513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Sphinx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Open Source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36513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Julius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Open Source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36513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Kaldi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Open Source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36513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Nuance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Commercial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36513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Google Cloud Api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513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Commercial 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$0.006 / 15 seconds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078" name="Text Box 70"/>
          <p:cNvSpPr txBox="1">
            <a:spLocks noChangeArrowheads="1"/>
          </p:cNvSpPr>
          <p:nvPr/>
        </p:nvSpPr>
        <p:spPr bwMode="auto">
          <a:xfrm>
            <a:off x="593725" y="3352800"/>
            <a:ext cx="8245475" cy="259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/>
              <a:t>Sphinx Partners</a:t>
            </a:r>
          </a:p>
          <a:p>
            <a:r>
              <a:rPr lang="en-US"/>
              <a:t>	CINECA, Bologna, Italy</a:t>
            </a:r>
          </a:p>
          <a:p>
            <a:r>
              <a:rPr lang="en-US"/>
              <a:t>               Leibniz Supercomputing Center (LRZ), Garching, Germany </a:t>
            </a:r>
          </a:p>
          <a:p>
            <a:r>
              <a:rPr lang="en-US"/>
              <a:t>               EUDAT PRACE, Partnership for Advanced Computing in Europe</a:t>
            </a:r>
          </a:p>
          <a:p>
            <a:r>
              <a:rPr lang="en-US"/>
              <a:t>               NextDATA,  Italian National Project of Interest.</a:t>
            </a:r>
          </a:p>
          <a:p>
            <a:r>
              <a:rPr lang="en-US"/>
              <a:t>	Institute of Geosciences and Georesources (CNR-IGG)</a:t>
            </a:r>
          </a:p>
          <a:p>
            <a:r>
              <a:rPr lang="en-US"/>
              <a:t>	The Center for Ocean-Land-Atmosphere Studies (COLA-GMU)</a:t>
            </a:r>
          </a:p>
          <a:p>
            <a:r>
              <a:rPr lang="en-US" b="1"/>
              <a:t>Nuance</a:t>
            </a:r>
          </a:p>
          <a:p>
            <a:r>
              <a:rPr lang="en-US"/>
              <a:t>	World Leader in Speech recognition technologies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chnic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719</TotalTime>
  <Words>150</Words>
  <Application>Microsoft Office PowerPoint</Application>
  <PresentationFormat>On-screen Show (4:3)</PresentationFormat>
  <Paragraphs>40</Paragraphs>
  <Slides>10</Slides>
  <Notes>0</Notes>
  <HiddenSlides>0</HiddenSlides>
  <MMClips>2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Design Template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Wingdings 2</vt:lpstr>
      <vt:lpstr>Calibri</vt:lpstr>
      <vt:lpstr>Franklin Gothic Book</vt:lpstr>
      <vt:lpstr>Technic</vt:lpstr>
      <vt:lpstr>Technic</vt:lpstr>
      <vt:lpstr>Technic</vt:lpstr>
      <vt:lpstr>Technic</vt:lpstr>
      <vt:lpstr>Chart</vt:lpstr>
      <vt:lpstr>       Voice Data Mining </vt:lpstr>
      <vt:lpstr>Slide 2</vt:lpstr>
      <vt:lpstr>Any Idea of voice data volume we generate in our environment?  </vt:lpstr>
      <vt:lpstr>Slide 4</vt:lpstr>
      <vt:lpstr>Slide 5</vt:lpstr>
      <vt:lpstr>Slide 6</vt:lpstr>
      <vt:lpstr>Slide 7</vt:lpstr>
      <vt:lpstr>Implementation Challenge 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OF DATA MINING IN BANKING</dc:title>
  <dc:creator>student42</dc:creator>
  <cp:lastModifiedBy>GBS02482</cp:lastModifiedBy>
  <cp:revision>108</cp:revision>
  <dcterms:created xsi:type="dcterms:W3CDTF">2013-06-15T09:05:19Z</dcterms:created>
  <dcterms:modified xsi:type="dcterms:W3CDTF">2016-11-02T14:40:41Z</dcterms:modified>
</cp:coreProperties>
</file>