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53"/>
  </p:notesMasterIdLst>
  <p:sldIdLst>
    <p:sldId id="279" r:id="rId3"/>
    <p:sldId id="282" r:id="rId4"/>
    <p:sldId id="283" r:id="rId5"/>
    <p:sldId id="284" r:id="rId6"/>
    <p:sldId id="326" r:id="rId7"/>
    <p:sldId id="285" r:id="rId8"/>
    <p:sldId id="286" r:id="rId9"/>
    <p:sldId id="287" r:id="rId10"/>
    <p:sldId id="288" r:id="rId11"/>
    <p:sldId id="289" r:id="rId12"/>
    <p:sldId id="290" r:id="rId13"/>
    <p:sldId id="298" r:id="rId14"/>
    <p:sldId id="292" r:id="rId15"/>
    <p:sldId id="293" r:id="rId16"/>
    <p:sldId id="294" r:id="rId17"/>
    <p:sldId id="295" r:id="rId18"/>
    <p:sldId id="296" r:id="rId19"/>
    <p:sldId id="297" r:id="rId20"/>
    <p:sldId id="310" r:id="rId21"/>
    <p:sldId id="320" r:id="rId22"/>
    <p:sldId id="299" r:id="rId23"/>
    <p:sldId id="300" r:id="rId24"/>
    <p:sldId id="321" r:id="rId25"/>
    <p:sldId id="322" r:id="rId26"/>
    <p:sldId id="323" r:id="rId27"/>
    <p:sldId id="324" r:id="rId28"/>
    <p:sldId id="301" r:id="rId29"/>
    <p:sldId id="302" r:id="rId30"/>
    <p:sldId id="303" r:id="rId31"/>
    <p:sldId id="313" r:id="rId32"/>
    <p:sldId id="314" r:id="rId33"/>
    <p:sldId id="316" r:id="rId34"/>
    <p:sldId id="317" r:id="rId35"/>
    <p:sldId id="325" r:id="rId36"/>
    <p:sldId id="305" r:id="rId37"/>
    <p:sldId id="304" r:id="rId38"/>
    <p:sldId id="306" r:id="rId39"/>
    <p:sldId id="311" r:id="rId40"/>
    <p:sldId id="307" r:id="rId41"/>
    <p:sldId id="309" r:id="rId42"/>
    <p:sldId id="308" r:id="rId43"/>
    <p:sldId id="319" r:id="rId44"/>
    <p:sldId id="318" r:id="rId45"/>
    <p:sldId id="327" r:id="rId46"/>
    <p:sldId id="328" r:id="rId47"/>
    <p:sldId id="329" r:id="rId48"/>
    <p:sldId id="330" r:id="rId49"/>
    <p:sldId id="331" r:id="rId50"/>
    <p:sldId id="332" r:id="rId51"/>
    <p:sldId id="333"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orient="horz" pos="346" userDrawn="1">
          <p15:clr>
            <a:srgbClr val="A4A3A4"/>
          </p15:clr>
        </p15:guide>
        <p15:guide id="3" orient="horz" pos="3974" userDrawn="1">
          <p15:clr>
            <a:srgbClr val="A4A3A4"/>
          </p15:clr>
        </p15:guide>
        <p15:guide id="4" orient="horz" pos="981" userDrawn="1">
          <p15:clr>
            <a:srgbClr val="A4A3A4"/>
          </p15:clr>
        </p15:guide>
        <p15:guide id="5" orient="horz" pos="3158" userDrawn="1">
          <p15:clr>
            <a:srgbClr val="A4A3A4"/>
          </p15:clr>
        </p15:guide>
        <p15:guide id="6" orient="horz" pos="1752" userDrawn="1">
          <p15:clr>
            <a:srgbClr val="A4A3A4"/>
          </p15:clr>
        </p15:guide>
        <p15:guide id="7" orient="horz" pos="3612" userDrawn="1">
          <p15:clr>
            <a:srgbClr val="A4A3A4"/>
          </p15:clr>
        </p15:guide>
        <p15:guide id="8" pos="2880" userDrawn="1">
          <p15:clr>
            <a:srgbClr val="A4A3A4"/>
          </p15:clr>
        </p15:guide>
        <p15:guide id="9" pos="5431" userDrawn="1">
          <p15:clr>
            <a:srgbClr val="A4A3A4"/>
          </p15:clr>
        </p15:guide>
        <p15:guide id="10" pos="464" userDrawn="1">
          <p15:clr>
            <a:srgbClr val="A4A3A4"/>
          </p15:clr>
        </p15:guide>
        <p15:guide id="11" pos="1484" userDrawn="1">
          <p15:clr>
            <a:srgbClr val="A4A3A4"/>
          </p15:clr>
        </p15:guide>
        <p15:guide id="12" pos="4411" userDrawn="1">
          <p15:clr>
            <a:srgbClr val="A4A3A4"/>
          </p15:clr>
        </p15:guide>
        <p15:guide id="13" pos="502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E7E6E6"/>
    <a:srgbClr val="F2FE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19" autoAdjust="0"/>
  </p:normalViewPr>
  <p:slideViewPr>
    <p:cSldViewPr showGuides="1">
      <p:cViewPr varScale="1">
        <p:scale>
          <a:sx n="104" d="100"/>
          <a:sy n="104" d="100"/>
        </p:scale>
        <p:origin x="72" y="96"/>
      </p:cViewPr>
      <p:guideLst>
        <p:guide orient="horz"/>
        <p:guide orient="horz" pos="346"/>
        <p:guide orient="horz" pos="3974"/>
        <p:guide orient="horz" pos="981"/>
        <p:guide orient="horz" pos="3158"/>
        <p:guide orient="horz" pos="1752"/>
        <p:guide orient="horz" pos="3612"/>
        <p:guide pos="2880"/>
        <p:guide pos="5431"/>
        <p:guide pos="464"/>
        <p:guide pos="1484"/>
        <p:guide pos="4411"/>
        <p:guide pos="5023"/>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86B823-1200-492F-9B62-4DDF9286BF0D}" type="datetimeFigureOut">
              <a:rPr lang="zh-CN" altLang="en-US" smtClean="0"/>
              <a:t>2016/2/19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83EEAD-EEEB-4F79-9073-7CEDDE0DC3A1}" type="slidenum">
              <a:rPr lang="zh-CN" altLang="en-US" smtClean="0"/>
              <a:t>‹#›</a:t>
            </a:fld>
            <a:endParaRPr lang="zh-CN" altLang="en-US"/>
          </a:p>
        </p:txBody>
      </p:sp>
    </p:spTree>
    <p:extLst>
      <p:ext uri="{BB962C8B-B14F-4D97-AF65-F5344CB8AC3E}">
        <p14:creationId xmlns:p14="http://schemas.microsoft.com/office/powerpoint/2010/main" val="351345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0F0557A6-5859-4A8D-B7E6-632BED19BAA3}" type="slidenum">
              <a:rPr lang="zh-CN" altLang="en-US" smtClean="0"/>
              <a:pPr>
                <a:defRPr/>
              </a:pPr>
              <a:t>7</a:t>
            </a:fld>
            <a:endParaRPr lang="en-US" altLang="zh-CN"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zh-CN" altLang="en-US" smtClean="0">
              <a:ea typeface="宋体" charset="-122"/>
            </a:endParaRPr>
          </a:p>
        </p:txBody>
      </p:sp>
      <p:sp>
        <p:nvSpPr>
          <p:cNvPr id="50181" name="页脚占位符 8"/>
          <p:cNvSpPr>
            <a:spLocks noGrp="1"/>
          </p:cNvSpPr>
          <p:nvPr>
            <p:ph type="ftr" sz="quarter" idx="4"/>
          </p:nvPr>
        </p:nvSpPr>
        <p:spPr/>
        <p:txBody>
          <a:bodyPr/>
          <a:lstStyle/>
          <a:p>
            <a:pPr>
              <a:defRPr/>
            </a:pPr>
            <a:r>
              <a:rPr lang="en-US" altLang="zh-CN" smtClean="0"/>
              <a:t>a</a:t>
            </a:r>
          </a:p>
        </p:txBody>
      </p:sp>
    </p:spTree>
    <p:extLst>
      <p:ext uri="{BB962C8B-B14F-4D97-AF65-F5344CB8AC3E}">
        <p14:creationId xmlns:p14="http://schemas.microsoft.com/office/powerpoint/2010/main" val="3377614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说明如果不显示提供构造方法，系统提供默认无参构造方法，即示例代码</a:t>
            </a:r>
            <a:endParaRPr lang="zh-CN" altLang="en-US" dirty="0"/>
          </a:p>
        </p:txBody>
      </p:sp>
      <p:sp>
        <p:nvSpPr>
          <p:cNvPr id="4" name="灯片编号占位符 3"/>
          <p:cNvSpPr>
            <a:spLocks noGrp="1"/>
          </p:cNvSpPr>
          <p:nvPr>
            <p:ph type="sldNum" sz="quarter" idx="10"/>
          </p:nvPr>
        </p:nvSpPr>
        <p:spPr/>
        <p:txBody>
          <a:bodyPr/>
          <a:lstStyle/>
          <a:p>
            <a:pPr>
              <a:defRPr/>
            </a:pPr>
            <a:fld id="{5949CBC9-AA03-4AA4-9D6A-EAA760A040E6}" type="slidenum">
              <a:rPr lang="zh-CN" altLang="en-US" smtClean="0"/>
              <a:pPr>
                <a:defRPr/>
              </a:pPr>
              <a:t>15</a:t>
            </a:fld>
            <a:endParaRPr lang="en-US" altLang="zh-CN"/>
          </a:p>
        </p:txBody>
      </p:sp>
    </p:spTree>
    <p:extLst>
      <p:ext uri="{BB962C8B-B14F-4D97-AF65-F5344CB8AC3E}">
        <p14:creationId xmlns:p14="http://schemas.microsoft.com/office/powerpoint/2010/main" val="2526519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、只说明</a:t>
            </a:r>
            <a:r>
              <a:rPr lang="en-US" altLang="zh-CN" dirty="0" smtClean="0"/>
              <a:t>this</a:t>
            </a:r>
            <a:r>
              <a:rPr lang="zh-CN" altLang="en-US" dirty="0" smtClean="0"/>
              <a:t>的含义及在此的作用即可，并告之后面进行详细讲解。</a:t>
            </a:r>
            <a:endParaRPr lang="en-US" altLang="zh-CN" dirty="0" smtClean="0"/>
          </a:p>
          <a:p>
            <a:r>
              <a:rPr lang="en-US" altLang="zh-CN" dirty="0" smtClean="0"/>
              <a:t>2</a:t>
            </a:r>
            <a:r>
              <a:rPr lang="zh-CN" altLang="en-US" dirty="0" smtClean="0"/>
              <a:t>、对比无参和有参构造，引出方法重载条件，并说明构造方法重载是特殊的方法重载</a:t>
            </a:r>
            <a:endParaRPr lang="en-US" altLang="zh-CN" dirty="0" smtClean="0"/>
          </a:p>
          <a:p>
            <a:r>
              <a:rPr lang="en-US" altLang="zh-CN" dirty="0" smtClean="0"/>
              <a:t>3</a:t>
            </a:r>
            <a:r>
              <a:rPr lang="zh-CN" altLang="en-US" dirty="0" smtClean="0"/>
              <a:t>、说明之前用过的方法重载</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5949CBC9-AA03-4AA4-9D6A-EAA760A040E6}" type="slidenum">
              <a:rPr lang="zh-CN" altLang="en-US" smtClean="0"/>
              <a:pPr>
                <a:defRPr/>
              </a:pPr>
              <a:t>16</a:t>
            </a:fld>
            <a:endParaRPr lang="en-US" altLang="zh-CN"/>
          </a:p>
        </p:txBody>
      </p:sp>
    </p:spTree>
    <p:extLst>
      <p:ext uri="{BB962C8B-B14F-4D97-AF65-F5344CB8AC3E}">
        <p14:creationId xmlns:p14="http://schemas.microsoft.com/office/powerpoint/2010/main" val="2553836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、讲解定义语法</a:t>
            </a:r>
            <a:endParaRPr lang="en-US" altLang="zh-CN" dirty="0" smtClean="0"/>
          </a:p>
          <a:p>
            <a:r>
              <a:rPr lang="en-US" altLang="zh-CN" dirty="0" smtClean="0"/>
              <a:t>2</a:t>
            </a:r>
            <a:r>
              <a:rPr lang="zh-CN" altLang="en-US" dirty="0" smtClean="0"/>
              <a:t>、讲解调用方式</a:t>
            </a:r>
            <a:endParaRPr lang="en-US" altLang="zh-CN" dirty="0" smtClean="0"/>
          </a:p>
          <a:p>
            <a:r>
              <a:rPr lang="en-US" altLang="zh-CN" dirty="0" smtClean="0"/>
              <a:t>3</a:t>
            </a:r>
            <a:r>
              <a:rPr lang="zh-CN" altLang="en-US" dirty="0" smtClean="0"/>
              <a:t>、在此只讲解</a:t>
            </a:r>
            <a:r>
              <a:rPr lang="en-US" altLang="zh-CN" dirty="0" smtClean="0"/>
              <a:t>final</a:t>
            </a:r>
            <a:r>
              <a:rPr lang="zh-CN" altLang="en-US" dirty="0" smtClean="0"/>
              <a:t>修饰变量即可，具体其他用法后面章节讲解，并说明</a:t>
            </a:r>
            <a:r>
              <a:rPr lang="en-US" altLang="zh-CN" dirty="0" smtClean="0"/>
              <a:t>static</a:t>
            </a:r>
            <a:r>
              <a:rPr lang="zh-CN" altLang="en-US" dirty="0" smtClean="0"/>
              <a:t>和</a:t>
            </a:r>
            <a:r>
              <a:rPr lang="en-US" altLang="zh-CN" dirty="0" smtClean="0"/>
              <a:t>final</a:t>
            </a:r>
            <a:r>
              <a:rPr lang="zh-CN" altLang="en-US" dirty="0" smtClean="0"/>
              <a:t>修饰的变量称为静态常量以及命名规则 </a:t>
            </a:r>
            <a:endParaRPr lang="en-US" altLang="zh-CN" dirty="0" smtClean="0"/>
          </a:p>
          <a:p>
            <a:r>
              <a:rPr lang="en-US" altLang="zh-CN" dirty="0" smtClean="0"/>
              <a:t>4</a:t>
            </a:r>
            <a:r>
              <a:rPr lang="zh-CN" altLang="en-US" dirty="0" smtClean="0"/>
              <a:t>、演示示例：先演示将企鹅性别定义为静态常量“</a:t>
            </a:r>
            <a:r>
              <a:rPr lang="en-US" altLang="zh-CN" dirty="0" smtClean="0"/>
              <a:t>Q</a:t>
            </a:r>
            <a:r>
              <a:rPr lang="zh-CN" altLang="en-US" dirty="0" smtClean="0"/>
              <a:t>仔、</a:t>
            </a:r>
            <a:r>
              <a:rPr lang="en-US" altLang="zh-CN" dirty="0" smtClean="0"/>
              <a:t>Q</a:t>
            </a:r>
            <a:r>
              <a:rPr lang="zh-CN" altLang="en-US" dirty="0" smtClean="0"/>
              <a:t>妹</a:t>
            </a:r>
            <a:r>
              <a:rPr lang="en-US" altLang="zh-CN" dirty="0" smtClean="0"/>
              <a:t>”</a:t>
            </a:r>
            <a:r>
              <a:rPr lang="zh-CN" altLang="en-US" dirty="0" smtClean="0"/>
              <a:t>，再演示定义为静态常量“雄、雌</a:t>
            </a:r>
            <a:r>
              <a:rPr lang="en-US" altLang="zh-CN" dirty="0" smtClean="0"/>
              <a:t>”</a:t>
            </a:r>
          </a:p>
        </p:txBody>
      </p:sp>
      <p:sp>
        <p:nvSpPr>
          <p:cNvPr id="4" name="灯片编号占位符 3"/>
          <p:cNvSpPr>
            <a:spLocks noGrp="1"/>
          </p:cNvSpPr>
          <p:nvPr>
            <p:ph type="sldNum" sz="quarter" idx="10"/>
          </p:nvPr>
        </p:nvSpPr>
        <p:spPr/>
        <p:txBody>
          <a:bodyPr/>
          <a:lstStyle/>
          <a:p>
            <a:pPr>
              <a:defRPr/>
            </a:pPr>
            <a:fld id="{5949CBC9-AA03-4AA4-9D6A-EAA760A040E6}" type="slidenum">
              <a:rPr lang="zh-CN" altLang="en-US" smtClean="0"/>
              <a:pPr>
                <a:defRPr/>
              </a:pPr>
              <a:t>22</a:t>
            </a:fld>
            <a:endParaRPr lang="en-US" altLang="zh-CN"/>
          </a:p>
        </p:txBody>
      </p:sp>
    </p:spTree>
    <p:extLst>
      <p:ext uri="{BB962C8B-B14F-4D97-AF65-F5344CB8AC3E}">
        <p14:creationId xmlns:p14="http://schemas.microsoft.com/office/powerpoint/2010/main" val="1163033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教学指导：演示示例时，使用断点调试，带领学员学习</a:t>
            </a:r>
            <a:r>
              <a:rPr lang="zh-CN" altLang="en-US" sz="1200" kern="1200" dirty="0" smtClean="0">
                <a:solidFill>
                  <a:schemeClr val="tx1"/>
                </a:solidFill>
                <a:latin typeface="Times New Roman" pitchFamily="18" charset="0"/>
                <a:ea typeface="宋体" pitchFamily="2" charset="-122"/>
                <a:cs typeface="+mn-cs"/>
              </a:rPr>
              <a:t>使用</a:t>
            </a:r>
            <a:r>
              <a:rPr lang="en-US" sz="1200" kern="1200" dirty="0" smtClean="0">
                <a:solidFill>
                  <a:schemeClr val="tx1"/>
                </a:solidFill>
                <a:latin typeface="Times New Roman" pitchFamily="18" charset="0"/>
                <a:ea typeface="宋体" pitchFamily="2" charset="-122"/>
                <a:cs typeface="+mn-cs"/>
              </a:rPr>
              <a:t>static</a:t>
            </a:r>
            <a:r>
              <a:rPr lang="zh-CN" altLang="en-US" sz="1200" kern="1200" dirty="0" smtClean="0">
                <a:solidFill>
                  <a:schemeClr val="tx1"/>
                </a:solidFill>
                <a:latin typeface="Times New Roman" pitchFamily="18" charset="0"/>
                <a:ea typeface="宋体" pitchFamily="2" charset="-122"/>
                <a:cs typeface="+mn-cs"/>
              </a:rPr>
              <a:t>修饰变属性和代码块时，是如何分配内存空间的。</a:t>
            </a:r>
            <a:endParaRPr lang="zh-CN" altLang="en-US" dirty="0"/>
          </a:p>
        </p:txBody>
      </p:sp>
      <p:sp>
        <p:nvSpPr>
          <p:cNvPr id="4" name="灯片编号占位符 3"/>
          <p:cNvSpPr>
            <a:spLocks noGrp="1"/>
          </p:cNvSpPr>
          <p:nvPr>
            <p:ph type="sldNum" sz="quarter" idx="10"/>
          </p:nvPr>
        </p:nvSpPr>
        <p:spPr/>
        <p:txBody>
          <a:bodyPr/>
          <a:lstStyle/>
          <a:p>
            <a:pPr>
              <a:defRPr/>
            </a:pPr>
            <a:fld id="{5949CBC9-AA03-4AA4-9D6A-EAA760A040E6}" type="slidenum">
              <a:rPr lang="zh-CN" altLang="en-US" smtClean="0"/>
              <a:pPr>
                <a:defRPr/>
              </a:pPr>
              <a:t>27</a:t>
            </a:fld>
            <a:endParaRPr lang="en-US" altLang="zh-CN"/>
          </a:p>
        </p:txBody>
      </p:sp>
    </p:spTree>
    <p:extLst>
      <p:ext uri="{BB962C8B-B14F-4D97-AF65-F5344CB8AC3E}">
        <p14:creationId xmlns:p14="http://schemas.microsoft.com/office/powerpoint/2010/main" val="836133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5949CBC9-AA03-4AA4-9D6A-EAA760A040E6}" type="slidenum">
              <a:rPr lang="zh-CN" altLang="en-US" smtClean="0"/>
              <a:pPr>
                <a:defRPr/>
              </a:pPr>
              <a:t>36</a:t>
            </a:fld>
            <a:endParaRPr lang="en-US" altLang="zh-CN"/>
          </a:p>
        </p:txBody>
      </p:sp>
    </p:spTree>
    <p:extLst>
      <p:ext uri="{BB962C8B-B14F-4D97-AF65-F5344CB8AC3E}">
        <p14:creationId xmlns:p14="http://schemas.microsoft.com/office/powerpoint/2010/main" val="1891776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r>
              <a:rPr lang="zh-CN" altLang="en-US" b="0" dirty="0" smtClean="0">
                <a:solidFill>
                  <a:schemeClr val="bg1"/>
                </a:solidFill>
              </a:rPr>
              <a:t>教学指导：</a:t>
            </a:r>
            <a:endParaRPr lang="en-US" altLang="zh-CN" b="0" dirty="0" smtClean="0">
              <a:solidFill>
                <a:schemeClr val="bg1"/>
              </a:solidFill>
            </a:endParaRPr>
          </a:p>
          <a:p>
            <a:pPr>
              <a:defRPr/>
            </a:pPr>
            <a:r>
              <a:rPr lang="en-US" altLang="zh-CN" b="0" dirty="0" smtClean="0">
                <a:solidFill>
                  <a:schemeClr val="bg1"/>
                </a:solidFill>
              </a:rPr>
              <a:t>1</a:t>
            </a:r>
            <a:r>
              <a:rPr lang="zh-CN" altLang="en-US" b="0" dirty="0" smtClean="0">
                <a:solidFill>
                  <a:schemeClr val="bg1"/>
                </a:solidFill>
              </a:rPr>
              <a:t>、示例演示了对企鹅的封装</a:t>
            </a:r>
            <a:endParaRPr lang="en-US" altLang="zh-CN" b="0" dirty="0" smtClean="0">
              <a:solidFill>
                <a:schemeClr val="bg1"/>
              </a:solidFill>
            </a:endParaRPr>
          </a:p>
          <a:p>
            <a:pPr>
              <a:defRPr/>
            </a:pPr>
            <a:r>
              <a:rPr lang="en-US" altLang="zh-CN" b="0" dirty="0" smtClean="0">
                <a:solidFill>
                  <a:schemeClr val="bg1"/>
                </a:solidFill>
              </a:rPr>
              <a:t>2</a:t>
            </a:r>
            <a:r>
              <a:rPr lang="zh-CN" altLang="en-US" b="0" dirty="0" smtClean="0">
                <a:solidFill>
                  <a:schemeClr val="bg1"/>
                </a:solidFill>
              </a:rPr>
              <a:t>、强调封装的三个步骤以及无参、有参构造方法</a:t>
            </a:r>
            <a:endParaRPr lang="en-US" altLang="zh-CN" b="0" dirty="0" smtClean="0">
              <a:solidFill>
                <a:schemeClr val="bg1"/>
              </a:solidFill>
            </a:endParaRPr>
          </a:p>
          <a:p>
            <a:pPr>
              <a:defRPr/>
            </a:pPr>
            <a:r>
              <a:rPr lang="en-US" altLang="zh-CN" b="0" dirty="0" smtClean="0">
                <a:solidFill>
                  <a:schemeClr val="bg1"/>
                </a:solidFill>
              </a:rPr>
              <a:t>3</a:t>
            </a:r>
            <a:r>
              <a:rPr lang="zh-CN" altLang="en-US" b="0" dirty="0" smtClean="0">
                <a:solidFill>
                  <a:schemeClr val="bg1"/>
                </a:solidFill>
              </a:rPr>
              <a:t>、测试时，先使用无参构造创建对象，再使用有参构造，并说明不同的使用场合</a:t>
            </a:r>
            <a:endParaRPr lang="en-US" altLang="zh-CN" b="0" dirty="0" smtClean="0">
              <a:solidFill>
                <a:schemeClr val="bg1"/>
              </a:solidFill>
            </a:endParaRPr>
          </a:p>
          <a:p>
            <a:pPr>
              <a:defRPr/>
            </a:pPr>
            <a:endParaRPr lang="en-US" altLang="zh-CN" b="1" dirty="0" smtClean="0"/>
          </a:p>
          <a:p>
            <a:endParaRPr lang="zh-CN" altLang="en-US" dirty="0"/>
          </a:p>
        </p:txBody>
      </p:sp>
      <p:sp>
        <p:nvSpPr>
          <p:cNvPr id="4" name="灯片编号占位符 3"/>
          <p:cNvSpPr>
            <a:spLocks noGrp="1"/>
          </p:cNvSpPr>
          <p:nvPr>
            <p:ph type="sldNum" sz="quarter" idx="10"/>
          </p:nvPr>
        </p:nvSpPr>
        <p:spPr/>
        <p:txBody>
          <a:bodyPr/>
          <a:lstStyle/>
          <a:p>
            <a:pPr>
              <a:defRPr/>
            </a:pPr>
            <a:fld id="{5949CBC9-AA03-4AA4-9D6A-EAA760A040E6}" type="slidenum">
              <a:rPr lang="zh-CN" altLang="en-US" smtClean="0"/>
              <a:pPr>
                <a:defRPr/>
              </a:pPr>
              <a:t>39</a:t>
            </a:fld>
            <a:endParaRPr lang="en-US" altLang="zh-CN"/>
          </a:p>
        </p:txBody>
      </p:sp>
    </p:spTree>
    <p:extLst>
      <p:ext uri="{BB962C8B-B14F-4D97-AF65-F5344CB8AC3E}">
        <p14:creationId xmlns:p14="http://schemas.microsoft.com/office/powerpoint/2010/main" val="3481091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、总结封装三步骤，如序号</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p>
          <a:p>
            <a:r>
              <a:rPr lang="en-US" altLang="zh-CN" dirty="0" smtClean="0"/>
              <a:t>2</a:t>
            </a:r>
            <a:r>
              <a:rPr lang="zh-CN" altLang="en-US" dirty="0" smtClean="0"/>
              <a:t>、</a:t>
            </a:r>
            <a:r>
              <a:rPr lang="en-US" altLang="zh-CN" dirty="0" smtClean="0"/>
              <a:t>this</a:t>
            </a:r>
            <a:r>
              <a:rPr lang="zh-CN" altLang="en-US" dirty="0" smtClean="0"/>
              <a:t>的用法</a:t>
            </a:r>
            <a:endParaRPr lang="en-US" altLang="zh-CN" dirty="0" smtClean="0"/>
          </a:p>
          <a:p>
            <a:r>
              <a:rPr lang="en-US" altLang="zh-CN" dirty="0" smtClean="0"/>
              <a:t>3</a:t>
            </a:r>
            <a:r>
              <a:rPr lang="zh-CN" altLang="en-US" dirty="0" smtClean="0"/>
              <a:t>、技巧</a:t>
            </a:r>
            <a:endParaRPr lang="zh-CN" altLang="en-US" dirty="0"/>
          </a:p>
        </p:txBody>
      </p:sp>
      <p:sp>
        <p:nvSpPr>
          <p:cNvPr id="4" name="灯片编号占位符 3"/>
          <p:cNvSpPr>
            <a:spLocks noGrp="1"/>
          </p:cNvSpPr>
          <p:nvPr>
            <p:ph type="sldNum" sz="quarter" idx="10"/>
          </p:nvPr>
        </p:nvSpPr>
        <p:spPr/>
        <p:txBody>
          <a:bodyPr/>
          <a:lstStyle/>
          <a:p>
            <a:pPr>
              <a:defRPr/>
            </a:pPr>
            <a:fld id="{5949CBC9-AA03-4AA4-9D6A-EAA760A040E6}" type="slidenum">
              <a:rPr lang="zh-CN" altLang="en-US" smtClean="0"/>
              <a:pPr>
                <a:defRPr/>
              </a:pPr>
              <a:t>41</a:t>
            </a:fld>
            <a:endParaRPr lang="en-US" altLang="zh-CN"/>
          </a:p>
        </p:txBody>
      </p:sp>
    </p:spTree>
    <p:extLst>
      <p:ext uri="{BB962C8B-B14F-4D97-AF65-F5344CB8AC3E}">
        <p14:creationId xmlns:p14="http://schemas.microsoft.com/office/powerpoint/2010/main" val="714954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说明使用类图的好处，如何用类图表示，可与</a:t>
            </a:r>
            <a:r>
              <a:rPr lang="en-US" altLang="zh-CN" dirty="0" smtClean="0"/>
              <a:t>c#</a:t>
            </a:r>
            <a:r>
              <a:rPr lang="zh-CN" altLang="en-US" dirty="0" smtClean="0"/>
              <a:t>对比讲解</a:t>
            </a:r>
            <a:r>
              <a:rPr lang="zh-CN" altLang="en-US" baseline="0" dirty="0" smtClean="0"/>
              <a:t> </a:t>
            </a:r>
            <a:endParaRPr lang="zh-CN" altLang="en-US" dirty="0"/>
          </a:p>
        </p:txBody>
      </p:sp>
      <p:sp>
        <p:nvSpPr>
          <p:cNvPr id="4" name="灯片编号占位符 3"/>
          <p:cNvSpPr>
            <a:spLocks noGrp="1"/>
          </p:cNvSpPr>
          <p:nvPr>
            <p:ph type="sldNum" sz="quarter" idx="10"/>
          </p:nvPr>
        </p:nvSpPr>
        <p:spPr/>
        <p:txBody>
          <a:bodyPr/>
          <a:lstStyle/>
          <a:p>
            <a:pPr>
              <a:defRPr/>
            </a:pPr>
            <a:fld id="{5949CBC9-AA03-4AA4-9D6A-EAA760A040E6}" type="slidenum">
              <a:rPr lang="zh-CN" altLang="en-US" smtClean="0"/>
              <a:pPr>
                <a:defRPr/>
              </a:pPr>
              <a:t>43</a:t>
            </a:fld>
            <a:endParaRPr lang="en-US" altLang="zh-CN"/>
          </a:p>
        </p:txBody>
      </p:sp>
    </p:spTree>
    <p:extLst>
      <p:ext uri="{BB962C8B-B14F-4D97-AF65-F5344CB8AC3E}">
        <p14:creationId xmlns:p14="http://schemas.microsoft.com/office/powerpoint/2010/main" val="17853267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556792"/>
            <a:ext cx="6858000" cy="1041765"/>
          </a:xfrm>
        </p:spPr>
        <p:txBody>
          <a:bodyPr anchor="b">
            <a:noAutofit/>
          </a:bodyPr>
          <a:lstStyle>
            <a:lvl1pPr algn="ctr">
              <a:defRPr sz="6600" spc="600">
                <a:solidFill>
                  <a:srgbClr val="C00000"/>
                </a:solidFill>
                <a:latin typeface="新宋体" panose="02010609030101010101" pitchFamily="49" charset="-122"/>
                <a:ea typeface="新宋体" panose="02010609030101010101" pitchFamily="49" charset="-122"/>
              </a:defRPr>
            </a:lvl1pPr>
          </a:lstStyle>
          <a:p>
            <a:r>
              <a:rPr lang="zh-CN" altLang="en-US" dirty="0" smtClean="0"/>
              <a:t>标题</a:t>
            </a:r>
            <a:endParaRPr lang="zh-CN" altLang="en-US" dirty="0"/>
          </a:p>
        </p:txBody>
      </p:sp>
      <p:sp>
        <p:nvSpPr>
          <p:cNvPr id="3" name="Subtitle 2"/>
          <p:cNvSpPr>
            <a:spLocks noGrp="1"/>
          </p:cNvSpPr>
          <p:nvPr>
            <p:ph type="subTitle" idx="1" hasCustomPrompt="1"/>
          </p:nvPr>
        </p:nvSpPr>
        <p:spPr>
          <a:xfrm>
            <a:off x="1137686" y="3501008"/>
            <a:ext cx="6858000" cy="576064"/>
          </a:xfrm>
        </p:spPr>
        <p:txBody>
          <a:bodyPr>
            <a:noAutofit/>
          </a:bodyPr>
          <a:lstStyle>
            <a:lvl1pPr marL="0" indent="0" algn="ctr">
              <a:buNone/>
              <a:defRPr sz="3200" spc="300">
                <a:solidFill>
                  <a:srgbClr val="C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副标题</a:t>
            </a:r>
            <a:endParaRPr lang="zh-CN" altLang="en-US" dirty="0"/>
          </a:p>
        </p:txBody>
      </p:sp>
      <p:sp>
        <p:nvSpPr>
          <p:cNvPr id="4" name="Date Placeholder 3"/>
          <p:cNvSpPr>
            <a:spLocks noGrp="1"/>
          </p:cNvSpPr>
          <p:nvPr>
            <p:ph type="dt" sz="half" idx="10"/>
          </p:nvPr>
        </p:nvSpPr>
        <p:spPr/>
        <p:txBody>
          <a:bodyPr/>
          <a:lstStyle/>
          <a:p>
            <a:fld id="{5F21CA11-1AD9-42C3-B4A8-D72F5C5F4B67}" type="datetimeFigureOut">
              <a:rPr lang="zh-CN" altLang="en-US" smtClean="0"/>
              <a:t>2016/2/19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F4A5CD-A9BC-4BB1-8903-8328060E772C}" type="slidenum">
              <a:rPr lang="zh-CN" altLang="en-US" smtClean="0"/>
              <a:t>‹#›</a:t>
            </a:fld>
            <a:endParaRPr lang="zh-CN" altLang="en-US"/>
          </a:p>
        </p:txBody>
      </p:sp>
      <p:cxnSp>
        <p:nvCxnSpPr>
          <p:cNvPr id="7" name="直接连接符 7193"/>
          <p:cNvCxnSpPr/>
          <p:nvPr userDrawn="1"/>
        </p:nvCxnSpPr>
        <p:spPr>
          <a:xfrm>
            <a:off x="251520" y="2996952"/>
            <a:ext cx="3851920" cy="0"/>
          </a:xfrm>
          <a:prstGeom prst="line">
            <a:avLst/>
          </a:prstGeom>
          <a:ln w="12700" cmpd="thickThi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直接连接符 7193"/>
          <p:cNvCxnSpPr/>
          <p:nvPr userDrawn="1"/>
        </p:nvCxnSpPr>
        <p:spPr>
          <a:xfrm>
            <a:off x="5040560" y="2996952"/>
            <a:ext cx="3851920" cy="0"/>
          </a:xfrm>
          <a:prstGeom prst="line">
            <a:avLst/>
          </a:prstGeom>
          <a:ln w="12700" cmpd="thickThi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1026" name="Picture 2" descr="四川师范大学 Sichuan Normal University"/>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64268" y="332656"/>
            <a:ext cx="4015465" cy="94791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2046406" y="4901641"/>
            <a:ext cx="5040559" cy="1200329"/>
          </a:xfrm>
          <a:prstGeom prst="rect">
            <a:avLst/>
          </a:prstGeom>
          <a:noFill/>
        </p:spPr>
        <p:txBody>
          <a:bodyPr wrap="square" rtlCol="0">
            <a:spAutoFit/>
          </a:bodyPr>
          <a:lstStyle/>
          <a:p>
            <a:pPr algn="ctr"/>
            <a:r>
              <a:rPr lang="zh-CN" altLang="en-US" sz="2400" spc="600" dirty="0" smtClean="0">
                <a:solidFill>
                  <a:srgbClr val="C00000"/>
                </a:solidFill>
              </a:rPr>
              <a:t>计算机科学学院</a:t>
            </a:r>
            <a:endParaRPr lang="en-US" altLang="zh-CN" sz="2400" spc="600" dirty="0" smtClean="0">
              <a:solidFill>
                <a:srgbClr val="C00000"/>
              </a:solidFill>
            </a:endParaRPr>
          </a:p>
          <a:p>
            <a:endParaRPr lang="en-US" altLang="zh-CN" sz="2400" spc="600" dirty="0" smtClean="0">
              <a:solidFill>
                <a:srgbClr val="C00000"/>
              </a:solidFill>
            </a:endParaRPr>
          </a:p>
          <a:p>
            <a:pPr algn="ctr"/>
            <a:r>
              <a:rPr lang="zh-CN" altLang="en-US" sz="2400" spc="600" dirty="0" smtClean="0">
                <a:solidFill>
                  <a:srgbClr val="C00000"/>
                </a:solidFill>
              </a:rPr>
              <a:t>夏羽</a:t>
            </a:r>
            <a:endParaRPr lang="zh-CN" altLang="en-US" sz="2400" spc="600" dirty="0">
              <a:solidFill>
                <a:srgbClr val="C00000"/>
              </a:solidFill>
            </a:endParaRPr>
          </a:p>
        </p:txBody>
      </p:sp>
      <p:sp>
        <p:nvSpPr>
          <p:cNvPr id="11" name="5-Point Star 10"/>
          <p:cNvSpPr/>
          <p:nvPr userDrawn="1"/>
        </p:nvSpPr>
        <p:spPr>
          <a:xfrm>
            <a:off x="4319972" y="2708920"/>
            <a:ext cx="504056" cy="504056"/>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371847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5F21CA11-1AD9-42C3-B4A8-D72F5C5F4B67}" type="datetimeFigureOut">
              <a:rPr lang="zh-CN" altLang="en-US" smtClean="0"/>
              <a:t>2016/2/19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F4A5CD-A9BC-4BB1-8903-8328060E772C}" type="slidenum">
              <a:rPr lang="zh-CN" altLang="en-US" smtClean="0"/>
              <a:t>‹#›</a:t>
            </a:fld>
            <a:endParaRPr lang="zh-CN" altLang="en-US"/>
          </a:p>
        </p:txBody>
      </p:sp>
    </p:spTree>
    <p:extLst>
      <p:ext uri="{BB962C8B-B14F-4D97-AF65-F5344CB8AC3E}">
        <p14:creationId xmlns:p14="http://schemas.microsoft.com/office/powerpoint/2010/main" val="40387013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ntents">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A95E6F8-6706-4482-A5B5-AC4535C9F4E2}" type="datetimeFigureOut">
              <a:rPr lang="zh-CN" altLang="en-US" smtClean="0"/>
              <a:pPr/>
              <a:t>2016/2/19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0C3A01-07D7-4719-975E-0D65D665C12E}" type="slidenum">
              <a:rPr lang="zh-CN" altLang="en-US" smtClean="0"/>
              <a:pPr/>
              <a:t>‹#›</a:t>
            </a:fld>
            <a:endParaRPr lang="zh-CN" altLang="en-US"/>
          </a:p>
        </p:txBody>
      </p:sp>
    </p:spTree>
    <p:extLst>
      <p:ext uri="{BB962C8B-B14F-4D97-AF65-F5344CB8AC3E}">
        <p14:creationId xmlns:p14="http://schemas.microsoft.com/office/powerpoint/2010/main" val="354762000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Double Column Contents">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6914"/>
            <a:ext cx="3970785" cy="482925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296912"/>
            <a:ext cx="4114800" cy="482925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A95E6F8-6706-4482-A5B5-AC4535C9F4E2}" type="datetimeFigureOut">
              <a:rPr lang="zh-CN" altLang="en-US" smtClean="0"/>
              <a:pPr/>
              <a:t>2016/2/19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0C3A01-07D7-4719-975E-0D65D665C12E}" type="slidenum">
              <a:rPr lang="zh-CN" altLang="en-US" smtClean="0"/>
              <a:pPr/>
              <a:t>‹#›</a:t>
            </a:fld>
            <a:endParaRPr lang="zh-CN" altLang="en-US"/>
          </a:p>
        </p:txBody>
      </p:sp>
    </p:spTree>
    <p:extLst>
      <p:ext uri="{BB962C8B-B14F-4D97-AF65-F5344CB8AC3E}">
        <p14:creationId xmlns:p14="http://schemas.microsoft.com/office/powerpoint/2010/main" val="38714968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lvl1pP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46" indent="0">
              <a:buNone/>
              <a:defRPr sz="1500" b="1"/>
            </a:lvl2pPr>
            <a:lvl3pPr marL="685891" indent="0">
              <a:buNone/>
              <a:defRPr sz="135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1800" b="1"/>
            </a:lvl1pPr>
            <a:lvl2pPr marL="342946" indent="0">
              <a:buNone/>
              <a:defRPr sz="1500" b="1"/>
            </a:lvl2pPr>
            <a:lvl3pPr marL="685891" indent="0">
              <a:buNone/>
              <a:defRPr sz="135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A95E6F8-6706-4482-A5B5-AC4535C9F4E2}" type="datetimeFigureOut">
              <a:rPr lang="zh-CN" altLang="en-US" smtClean="0"/>
              <a:pPr/>
              <a:t>2016/2/19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D0C3A01-07D7-4719-975E-0D65D665C12E}" type="slidenum">
              <a:rPr lang="zh-CN" altLang="en-US" smtClean="0"/>
              <a:pPr/>
              <a:t>‹#›</a:t>
            </a:fld>
            <a:endParaRPr lang="zh-CN" altLang="en-US"/>
          </a:p>
        </p:txBody>
      </p:sp>
    </p:spTree>
    <p:extLst>
      <p:ext uri="{BB962C8B-B14F-4D97-AF65-F5344CB8AC3E}">
        <p14:creationId xmlns:p14="http://schemas.microsoft.com/office/powerpoint/2010/main" val="103811158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Page 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A95E6F8-6706-4482-A5B5-AC4535C9F4E2}" type="datetimeFigureOut">
              <a:rPr lang="zh-CN" altLang="en-US" smtClean="0"/>
              <a:pPr/>
              <a:t>2016/2/19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D0C3A01-07D7-4719-975E-0D65D665C12E}" type="slidenum">
              <a:rPr lang="zh-CN" altLang="en-US" smtClean="0"/>
              <a:pPr/>
              <a:t>‹#›</a:t>
            </a:fld>
            <a:endParaRPr lang="zh-CN" altLang="en-US"/>
          </a:p>
        </p:txBody>
      </p:sp>
    </p:spTree>
    <p:extLst>
      <p:ext uri="{BB962C8B-B14F-4D97-AF65-F5344CB8AC3E}">
        <p14:creationId xmlns:p14="http://schemas.microsoft.com/office/powerpoint/2010/main" val="308828976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95E6F8-6706-4482-A5B5-AC4535C9F4E2}" type="datetimeFigureOut">
              <a:rPr lang="zh-CN" altLang="en-US" smtClean="0"/>
              <a:pPr/>
              <a:t>2016/2/19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D0C3A01-07D7-4719-975E-0D65D665C12E}" type="slidenum">
              <a:rPr lang="zh-CN" altLang="en-US" smtClean="0"/>
              <a:pPr/>
              <a:t>‹#›</a:t>
            </a:fld>
            <a:endParaRPr lang="zh-CN" altLang="en-US"/>
          </a:p>
        </p:txBody>
      </p:sp>
    </p:spTree>
    <p:extLst>
      <p:ext uri="{BB962C8B-B14F-4D97-AF65-F5344CB8AC3E}">
        <p14:creationId xmlns:p14="http://schemas.microsoft.com/office/powerpoint/2010/main" val="34509509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15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3"/>
            <a:ext cx="3008313" cy="4691063"/>
          </a:xfrm>
        </p:spPr>
        <p:txBody>
          <a:bodyPr/>
          <a:lstStyle>
            <a:lvl1pPr marL="0" indent="0">
              <a:buNone/>
              <a:defRPr sz="1050"/>
            </a:lvl1pPr>
            <a:lvl2pPr marL="342946" indent="0">
              <a:buNone/>
              <a:defRPr sz="900"/>
            </a:lvl2pPr>
            <a:lvl3pPr marL="685891" indent="0">
              <a:buNone/>
              <a:defRPr sz="750"/>
            </a:lvl3pPr>
            <a:lvl4pPr marL="1028837" indent="0">
              <a:buNone/>
              <a:defRPr sz="675"/>
            </a:lvl4pPr>
            <a:lvl5pPr marL="1371783" indent="0">
              <a:buNone/>
              <a:defRPr sz="675"/>
            </a:lvl5pPr>
            <a:lvl6pPr marL="1714729" indent="0">
              <a:buNone/>
              <a:defRPr sz="675"/>
            </a:lvl6pPr>
            <a:lvl7pPr marL="2057674" indent="0">
              <a:buNone/>
              <a:defRPr sz="675"/>
            </a:lvl7pPr>
            <a:lvl8pPr marL="2400620" indent="0">
              <a:buNone/>
              <a:defRPr sz="675"/>
            </a:lvl8pPr>
            <a:lvl9pPr marL="2743566" indent="0">
              <a:buNone/>
              <a:defRPr sz="675"/>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1A95E6F8-6706-4482-A5B5-AC4535C9F4E2}" type="datetimeFigureOut">
              <a:rPr lang="zh-CN" altLang="en-US" smtClean="0"/>
              <a:pPr/>
              <a:t>2016/2/19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0C3A01-07D7-4719-975E-0D65D665C12E}" type="slidenum">
              <a:rPr lang="zh-CN" altLang="en-US" smtClean="0"/>
              <a:pPr/>
              <a:t>‹#›</a:t>
            </a:fld>
            <a:endParaRPr lang="zh-CN" altLang="en-US"/>
          </a:p>
        </p:txBody>
      </p:sp>
    </p:spTree>
    <p:extLst>
      <p:ext uri="{BB962C8B-B14F-4D97-AF65-F5344CB8AC3E}">
        <p14:creationId xmlns:p14="http://schemas.microsoft.com/office/powerpoint/2010/main" val="203920259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46" indent="0">
              <a:buNone/>
              <a:defRPr sz="2100"/>
            </a:lvl2pPr>
            <a:lvl3pPr marL="685891" indent="0">
              <a:buNone/>
              <a:defRPr sz="1800"/>
            </a:lvl3pPr>
            <a:lvl4pPr marL="1028837" indent="0">
              <a:buNone/>
              <a:defRPr sz="1500"/>
            </a:lvl4pPr>
            <a:lvl5pPr marL="1371783" indent="0">
              <a:buNone/>
              <a:defRPr sz="1500"/>
            </a:lvl5pPr>
            <a:lvl6pPr marL="1714729" indent="0">
              <a:buNone/>
              <a:defRPr sz="1500"/>
            </a:lvl6pPr>
            <a:lvl7pPr marL="2057674" indent="0">
              <a:buNone/>
              <a:defRPr sz="1500"/>
            </a:lvl7pPr>
            <a:lvl8pPr marL="2400620" indent="0">
              <a:buNone/>
              <a:defRPr sz="1500"/>
            </a:lvl8pPr>
            <a:lvl9pPr marL="2743566" indent="0">
              <a:buNone/>
              <a:defRPr sz="15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46" indent="0">
              <a:buNone/>
              <a:defRPr sz="900"/>
            </a:lvl2pPr>
            <a:lvl3pPr marL="685891" indent="0">
              <a:buNone/>
              <a:defRPr sz="750"/>
            </a:lvl3pPr>
            <a:lvl4pPr marL="1028837" indent="0">
              <a:buNone/>
              <a:defRPr sz="675"/>
            </a:lvl4pPr>
            <a:lvl5pPr marL="1371783" indent="0">
              <a:buNone/>
              <a:defRPr sz="675"/>
            </a:lvl5pPr>
            <a:lvl6pPr marL="1714729" indent="0">
              <a:buNone/>
              <a:defRPr sz="675"/>
            </a:lvl6pPr>
            <a:lvl7pPr marL="2057674" indent="0">
              <a:buNone/>
              <a:defRPr sz="675"/>
            </a:lvl7pPr>
            <a:lvl8pPr marL="2400620" indent="0">
              <a:buNone/>
              <a:defRPr sz="675"/>
            </a:lvl8pPr>
            <a:lvl9pPr marL="2743566" indent="0">
              <a:buNone/>
              <a:defRPr sz="675"/>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A95E6F8-6706-4482-A5B5-AC4535C9F4E2}" type="datetimeFigureOut">
              <a:rPr lang="zh-CN" altLang="en-US" smtClean="0"/>
              <a:pPr/>
              <a:t>2016/2/19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0C3A01-07D7-4719-975E-0D65D665C12E}" type="slidenum">
              <a:rPr lang="zh-CN" altLang="en-US" smtClean="0"/>
              <a:pPr/>
              <a:t>‹#›</a:t>
            </a:fld>
            <a:endParaRPr lang="zh-CN" altLang="en-US"/>
          </a:p>
        </p:txBody>
      </p:sp>
    </p:spTree>
    <p:extLst>
      <p:ext uri="{BB962C8B-B14F-4D97-AF65-F5344CB8AC3E}">
        <p14:creationId xmlns:p14="http://schemas.microsoft.com/office/powerpoint/2010/main" val="311061932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A95E6F8-6706-4482-A5B5-AC4535C9F4E2}" type="datetimeFigureOut">
              <a:rPr lang="zh-CN" altLang="en-US" smtClean="0"/>
              <a:pPr/>
              <a:t>2016/2/19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0C3A01-07D7-4719-975E-0D65D665C12E}" type="slidenum">
              <a:rPr lang="zh-CN" altLang="en-US" smtClean="0"/>
              <a:pPr/>
              <a:t>‹#›</a:t>
            </a:fld>
            <a:endParaRPr lang="zh-CN" altLang="en-US"/>
          </a:p>
        </p:txBody>
      </p:sp>
    </p:spTree>
    <p:extLst>
      <p:ext uri="{BB962C8B-B14F-4D97-AF65-F5344CB8AC3E}">
        <p14:creationId xmlns:p14="http://schemas.microsoft.com/office/powerpoint/2010/main" val="58033080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2" y="274642"/>
            <a:ext cx="2741613" cy="5851525"/>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609600" y="274642"/>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A95E6F8-6706-4482-A5B5-AC4535C9F4E2}" type="datetimeFigureOut">
              <a:rPr lang="zh-CN" altLang="en-US" smtClean="0"/>
              <a:pPr/>
              <a:t>2016/2/19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0C3A01-07D7-4719-975E-0D65D665C12E}" type="slidenum">
              <a:rPr lang="zh-CN" altLang="en-US" smtClean="0"/>
              <a:pPr/>
              <a:t>‹#›</a:t>
            </a:fld>
            <a:endParaRPr lang="zh-CN" altLang="en-US"/>
          </a:p>
        </p:txBody>
      </p:sp>
    </p:spTree>
    <p:extLst>
      <p:ext uri="{BB962C8B-B14F-4D97-AF65-F5344CB8AC3E}">
        <p14:creationId xmlns:p14="http://schemas.microsoft.com/office/powerpoint/2010/main" val="25872026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3888" y="3429000"/>
            <a:ext cx="7886700" cy="1133475"/>
          </a:xfrm>
        </p:spPr>
        <p:txBody>
          <a:bodyPr anchor="b"/>
          <a:lstStyle>
            <a:lvl1pPr>
              <a:defRPr sz="6000" spc="600">
                <a:solidFill>
                  <a:srgbClr val="C00000"/>
                </a:solidFill>
              </a:defRPr>
            </a:lvl1pPr>
          </a:lstStyle>
          <a:p>
            <a:r>
              <a:rPr lang="zh-CN" altLang="en-US" dirty="0" smtClean="0"/>
              <a:t>节标题</a:t>
            </a:r>
            <a:endParaRPr lang="zh-CN" altLang="en-US" dirty="0"/>
          </a:p>
        </p:txBody>
      </p:sp>
      <p:sp>
        <p:nvSpPr>
          <p:cNvPr id="3" name="Text Placeholder 2"/>
          <p:cNvSpPr>
            <a:spLocks noGrp="1"/>
          </p:cNvSpPr>
          <p:nvPr>
            <p:ph type="body" idx="1" hasCustomPrompt="1"/>
          </p:nvPr>
        </p:nvSpPr>
        <p:spPr>
          <a:xfrm>
            <a:off x="623888" y="4630157"/>
            <a:ext cx="7886700" cy="1459493"/>
          </a:xfrm>
        </p:spPr>
        <p:txBody>
          <a:bodyPr/>
          <a:lstStyle>
            <a:lvl1pPr marL="0" indent="0">
              <a:buNone/>
              <a:defRPr sz="2400">
                <a:solidFill>
                  <a:srgbClr val="C000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节副标题</a:t>
            </a:r>
            <a:endParaRPr lang="en-US" altLang="zh-CN" dirty="0" smtClean="0"/>
          </a:p>
        </p:txBody>
      </p:sp>
      <p:sp>
        <p:nvSpPr>
          <p:cNvPr id="4" name="Date Placeholder 3"/>
          <p:cNvSpPr>
            <a:spLocks noGrp="1"/>
          </p:cNvSpPr>
          <p:nvPr>
            <p:ph type="dt" sz="half" idx="10"/>
          </p:nvPr>
        </p:nvSpPr>
        <p:spPr/>
        <p:txBody>
          <a:bodyPr/>
          <a:lstStyle/>
          <a:p>
            <a:fld id="{5F21CA11-1AD9-42C3-B4A8-D72F5C5F4B67}" type="datetimeFigureOut">
              <a:rPr lang="zh-CN" altLang="en-US" smtClean="0"/>
              <a:t>2016/2/19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F4A5CD-A9BC-4BB1-8903-8328060E772C}" type="slidenum">
              <a:rPr lang="zh-CN" altLang="en-US" smtClean="0"/>
              <a:t>‹#›</a:t>
            </a:fld>
            <a:endParaRPr lang="zh-CN" altLang="en-US"/>
          </a:p>
        </p:txBody>
      </p:sp>
      <p:sp>
        <p:nvSpPr>
          <p:cNvPr id="7" name="矩形 20"/>
          <p:cNvSpPr/>
          <p:nvPr userDrawn="1"/>
        </p:nvSpPr>
        <p:spPr>
          <a:xfrm rot="5400000">
            <a:off x="4544378" y="652965"/>
            <a:ext cx="45719" cy="788670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descr="四川师范大学 Sichuan Normal University"/>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64268" y="332656"/>
            <a:ext cx="4015465" cy="947913"/>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p:cNvSpPr>
            <a:spLocks noGrp="1"/>
          </p:cNvSpPr>
          <p:nvPr>
            <p:ph type="subTitle" idx="13" hasCustomPrompt="1"/>
          </p:nvPr>
        </p:nvSpPr>
        <p:spPr>
          <a:xfrm>
            <a:off x="1138237" y="1573092"/>
            <a:ext cx="6858000" cy="576064"/>
          </a:xfrm>
        </p:spPr>
        <p:txBody>
          <a:bodyPr>
            <a:noAutofit/>
          </a:bodyPr>
          <a:lstStyle>
            <a:lvl1pPr marL="0" indent="0" algn="ctr">
              <a:buNone/>
              <a:defRPr sz="3200" spc="300">
                <a:solidFill>
                  <a:srgbClr val="C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标题</a:t>
            </a:r>
            <a:endParaRPr lang="zh-CN" altLang="en-US" dirty="0"/>
          </a:p>
        </p:txBody>
      </p:sp>
    </p:spTree>
    <p:extLst>
      <p:ext uri="{BB962C8B-B14F-4D97-AF65-F5344CB8AC3E}">
        <p14:creationId xmlns:p14="http://schemas.microsoft.com/office/powerpoint/2010/main" val="118533971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3888" y="3429000"/>
            <a:ext cx="7886700" cy="1133475"/>
          </a:xfrm>
        </p:spPr>
        <p:txBody>
          <a:bodyPr anchor="b"/>
          <a:lstStyle>
            <a:lvl1pPr>
              <a:defRPr sz="6000" spc="600">
                <a:solidFill>
                  <a:srgbClr val="C00000"/>
                </a:solidFill>
              </a:defRPr>
            </a:lvl1pPr>
          </a:lstStyle>
          <a:p>
            <a:r>
              <a:rPr lang="zh-CN" altLang="en-US" dirty="0" smtClean="0"/>
              <a:t>节标题</a:t>
            </a:r>
            <a:endParaRPr lang="zh-CN" altLang="en-US" dirty="0"/>
          </a:p>
        </p:txBody>
      </p:sp>
      <p:sp>
        <p:nvSpPr>
          <p:cNvPr id="3" name="Text Placeholder 2"/>
          <p:cNvSpPr>
            <a:spLocks noGrp="1"/>
          </p:cNvSpPr>
          <p:nvPr>
            <p:ph type="body" idx="1" hasCustomPrompt="1"/>
          </p:nvPr>
        </p:nvSpPr>
        <p:spPr>
          <a:xfrm>
            <a:off x="623888" y="4630157"/>
            <a:ext cx="7886700" cy="1459493"/>
          </a:xfrm>
        </p:spPr>
        <p:txBody>
          <a:bodyPr/>
          <a:lstStyle>
            <a:lvl1pPr marL="0" indent="0">
              <a:buNone/>
              <a:defRPr sz="2400">
                <a:solidFill>
                  <a:srgbClr val="C000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节副标题</a:t>
            </a:r>
            <a:endParaRPr lang="en-US" altLang="zh-CN" dirty="0" smtClean="0"/>
          </a:p>
        </p:txBody>
      </p:sp>
      <p:sp>
        <p:nvSpPr>
          <p:cNvPr id="4" name="Date Placeholder 3"/>
          <p:cNvSpPr>
            <a:spLocks noGrp="1"/>
          </p:cNvSpPr>
          <p:nvPr>
            <p:ph type="dt" sz="half" idx="10"/>
          </p:nvPr>
        </p:nvSpPr>
        <p:spPr/>
        <p:txBody>
          <a:bodyPr/>
          <a:lstStyle/>
          <a:p>
            <a:fld id="{5F21CA11-1AD9-42C3-B4A8-D72F5C5F4B67}" type="datetimeFigureOut">
              <a:rPr lang="zh-CN" altLang="en-US" smtClean="0"/>
              <a:t>2016/2/19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F4A5CD-A9BC-4BB1-8903-8328060E772C}" type="slidenum">
              <a:rPr lang="zh-CN" altLang="en-US" smtClean="0"/>
              <a:t>‹#›</a:t>
            </a:fld>
            <a:endParaRPr lang="zh-CN" altLang="en-US"/>
          </a:p>
        </p:txBody>
      </p:sp>
      <p:sp>
        <p:nvSpPr>
          <p:cNvPr id="7" name="矩形 20"/>
          <p:cNvSpPr/>
          <p:nvPr userDrawn="1"/>
        </p:nvSpPr>
        <p:spPr>
          <a:xfrm rot="5400000">
            <a:off x="4544378" y="652965"/>
            <a:ext cx="45719" cy="7886702"/>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descr="四川师范大学 Sichuan Normal University"/>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64268" y="332656"/>
            <a:ext cx="4015465" cy="947913"/>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p:cNvSpPr>
            <a:spLocks noGrp="1"/>
          </p:cNvSpPr>
          <p:nvPr>
            <p:ph type="subTitle" idx="13" hasCustomPrompt="1"/>
          </p:nvPr>
        </p:nvSpPr>
        <p:spPr>
          <a:xfrm>
            <a:off x="1138237" y="1573092"/>
            <a:ext cx="6858000" cy="576064"/>
          </a:xfrm>
        </p:spPr>
        <p:txBody>
          <a:bodyPr>
            <a:noAutofit/>
          </a:bodyPr>
          <a:lstStyle>
            <a:lvl1pPr marL="0" indent="0" algn="ctr">
              <a:buNone/>
              <a:defRPr sz="3200" spc="300">
                <a:solidFill>
                  <a:srgbClr val="C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标题</a:t>
            </a:r>
            <a:endParaRPr lang="zh-CN" altLang="en-US" dirty="0"/>
          </a:p>
        </p:txBody>
      </p:sp>
    </p:spTree>
    <p:extLst>
      <p:ext uri="{BB962C8B-B14F-4D97-AF65-F5344CB8AC3E}">
        <p14:creationId xmlns:p14="http://schemas.microsoft.com/office/powerpoint/2010/main" val="42905823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628650" y="1825625"/>
            <a:ext cx="386715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825625"/>
            <a:ext cx="386715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5F21CA11-1AD9-42C3-B4A8-D72F5C5F4B67}" type="datetimeFigureOut">
              <a:rPr lang="zh-CN" altLang="en-US" smtClean="0"/>
              <a:t>2016/2/19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DF4A5CD-A9BC-4BB1-8903-8328060E772C}" type="slidenum">
              <a:rPr lang="zh-CN" altLang="en-US" smtClean="0"/>
              <a:t>‹#›</a:t>
            </a:fld>
            <a:endParaRPr lang="zh-CN" altLang="en-US"/>
          </a:p>
        </p:txBody>
      </p:sp>
    </p:spTree>
    <p:extLst>
      <p:ext uri="{BB962C8B-B14F-4D97-AF65-F5344CB8AC3E}">
        <p14:creationId xmlns:p14="http://schemas.microsoft.com/office/powerpoint/2010/main" val="17399804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5F21CA11-1AD9-42C3-B4A8-D72F5C5F4B67}" type="datetimeFigureOut">
              <a:rPr lang="zh-CN" altLang="en-US" smtClean="0"/>
              <a:t>2016/2/19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DF4A5CD-A9BC-4BB1-8903-8328060E772C}" type="slidenum">
              <a:rPr lang="zh-CN" altLang="en-US" smtClean="0"/>
              <a:t>‹#›</a:t>
            </a:fld>
            <a:endParaRPr lang="zh-CN" altLang="en-US"/>
          </a:p>
        </p:txBody>
      </p:sp>
    </p:spTree>
    <p:extLst>
      <p:ext uri="{BB962C8B-B14F-4D97-AF65-F5344CB8AC3E}">
        <p14:creationId xmlns:p14="http://schemas.microsoft.com/office/powerpoint/2010/main" val="371084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5F21CA11-1AD9-42C3-B4A8-D72F5C5F4B67}" type="datetimeFigureOut">
              <a:rPr lang="zh-CN" altLang="en-US" smtClean="0"/>
              <a:t>2016/2/19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DF4A5CD-A9BC-4BB1-8903-8328060E772C}" type="slidenum">
              <a:rPr lang="zh-CN" altLang="en-US" smtClean="0"/>
              <a:t>‹#›</a:t>
            </a:fld>
            <a:endParaRPr lang="zh-CN" altLang="en-US"/>
          </a:p>
        </p:txBody>
      </p:sp>
    </p:spTree>
    <p:extLst>
      <p:ext uri="{BB962C8B-B14F-4D97-AF65-F5344CB8AC3E}">
        <p14:creationId xmlns:p14="http://schemas.microsoft.com/office/powerpoint/2010/main" val="7864734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21CA11-1AD9-42C3-B4A8-D72F5C5F4B67}" type="datetimeFigureOut">
              <a:rPr lang="zh-CN" altLang="en-US" smtClean="0"/>
              <a:t>2016/2/19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DF4A5CD-A9BC-4BB1-8903-8328060E772C}" type="slidenum">
              <a:rPr lang="zh-CN" altLang="en-US" smtClean="0"/>
              <a:t>‹#›</a:t>
            </a:fld>
            <a:endParaRPr lang="zh-CN" altLang="en-US"/>
          </a:p>
        </p:txBody>
      </p:sp>
    </p:spTree>
    <p:extLst>
      <p:ext uri="{BB962C8B-B14F-4D97-AF65-F5344CB8AC3E}">
        <p14:creationId xmlns:p14="http://schemas.microsoft.com/office/powerpoint/2010/main" val="16699003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F21CA11-1AD9-42C3-B4A8-D72F5C5F4B67}" type="datetimeFigureOut">
              <a:rPr lang="zh-CN" altLang="en-US" smtClean="0"/>
              <a:t>2016/2/19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DF4A5CD-A9BC-4BB1-8903-8328060E772C}" type="slidenum">
              <a:rPr lang="zh-CN" altLang="en-US" smtClean="0"/>
              <a:t>‹#›</a:t>
            </a:fld>
            <a:endParaRPr lang="zh-CN" altLang="en-US"/>
          </a:p>
        </p:txBody>
      </p:sp>
    </p:spTree>
    <p:extLst>
      <p:ext uri="{BB962C8B-B14F-4D97-AF65-F5344CB8AC3E}">
        <p14:creationId xmlns:p14="http://schemas.microsoft.com/office/powerpoint/2010/main" val="1343186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F21CA11-1AD9-42C3-B4A8-D72F5C5F4B67}" type="datetimeFigureOut">
              <a:rPr lang="zh-CN" altLang="en-US" smtClean="0"/>
              <a:t>2016/2/19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DF4A5CD-A9BC-4BB1-8903-8328060E772C}" type="slidenum">
              <a:rPr lang="zh-CN" altLang="en-US" smtClean="0"/>
              <a:t>‹#›</a:t>
            </a:fld>
            <a:endParaRPr lang="zh-CN" altLang="en-US"/>
          </a:p>
        </p:txBody>
      </p:sp>
    </p:spTree>
    <p:extLst>
      <p:ext uri="{BB962C8B-B14F-4D97-AF65-F5344CB8AC3E}">
        <p14:creationId xmlns:p14="http://schemas.microsoft.com/office/powerpoint/2010/main" val="2922755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5F21CA11-1AD9-42C3-B4A8-D72F5C5F4B67}" type="datetimeFigureOut">
              <a:rPr lang="zh-CN" altLang="en-US" smtClean="0"/>
              <a:t>2016/2/19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F4A5CD-A9BC-4BB1-8903-8328060E772C}" type="slidenum">
              <a:rPr lang="zh-CN" altLang="en-US" smtClean="0"/>
              <a:t>‹#›</a:t>
            </a:fld>
            <a:endParaRPr lang="zh-CN" altLang="en-US"/>
          </a:p>
        </p:txBody>
      </p:sp>
    </p:spTree>
    <p:extLst>
      <p:ext uri="{BB962C8B-B14F-4D97-AF65-F5344CB8AC3E}">
        <p14:creationId xmlns:p14="http://schemas.microsoft.com/office/powerpoint/2010/main" val="263177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7E6E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r>
              <a:rPr lang="en-US" altLang="zh-CN" dirty="0" smtClean="0"/>
              <a:t>Second level</a:t>
            </a:r>
          </a:p>
          <a:p>
            <a:pPr lvl="2"/>
            <a:r>
              <a:rPr lang="zh-CN" altLang="en-US" dirty="0" smtClean="0"/>
              <a:t>第三级</a:t>
            </a:r>
            <a:r>
              <a:rPr lang="en-US" altLang="zh-CN" dirty="0" smtClean="0"/>
              <a:t>Third level</a:t>
            </a:r>
          </a:p>
          <a:p>
            <a:pPr lvl="3"/>
            <a:r>
              <a:rPr lang="zh-CN" altLang="en-US" dirty="0" smtClean="0"/>
              <a:t>第四级</a:t>
            </a:r>
            <a:r>
              <a:rPr lang="en-US" altLang="zh-CN" dirty="0" smtClean="0"/>
              <a:t>Fourth level</a:t>
            </a:r>
          </a:p>
          <a:p>
            <a:pPr lvl="4"/>
            <a:r>
              <a:rPr lang="zh-CN" altLang="en-US" dirty="0" smtClean="0"/>
              <a:t>第五级</a:t>
            </a:r>
            <a:r>
              <a:rPr lang="en-US" altLang="zh-CN" dirty="0" smtClean="0"/>
              <a:t>Fifth level</a:t>
            </a:r>
            <a:endParaRPr lang="zh-CN" alt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1CA11-1AD9-42C3-B4A8-D72F5C5F4B67}" type="datetimeFigureOut">
              <a:rPr lang="zh-CN" altLang="en-US" smtClean="0"/>
              <a:t>2016/2/19</a:t>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F4A5CD-A9BC-4BB1-8903-8328060E772C}" type="slidenum">
              <a:rPr lang="zh-CN" altLang="en-US" smtClean="0"/>
              <a:t>‹#›</a:t>
            </a:fld>
            <a:endParaRPr lang="zh-CN" altLang="en-US"/>
          </a:p>
        </p:txBody>
      </p:sp>
      <p:sp>
        <p:nvSpPr>
          <p:cNvPr id="7" name="Rectangle 6"/>
          <p:cNvSpPr/>
          <p:nvPr userDrawn="1"/>
        </p:nvSpPr>
        <p:spPr>
          <a:xfrm>
            <a:off x="9271132" y="3429000"/>
            <a:ext cx="3077731" cy="3429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9" tIns="34294" rIns="68589" bIns="34294" numCol="1" spcCol="0" rtlCol="0" fromWordArt="0" anchor="ctr" anchorCtr="0" forceAA="0" compatLnSpc="1">
            <a:prstTxWarp prst="textNoShape">
              <a:avLst/>
            </a:prstTxWarp>
            <a:noAutofit/>
          </a:bodyPr>
          <a:lstStyle/>
          <a:p>
            <a:pPr algn="ctr"/>
            <a:endParaRPr lang="zh-CN" altLang="en-US" sz="1350" dirty="0"/>
          </a:p>
        </p:txBody>
      </p:sp>
      <p:sp>
        <p:nvSpPr>
          <p:cNvPr id="8" name="Rectangle 7"/>
          <p:cNvSpPr/>
          <p:nvPr userDrawn="1"/>
        </p:nvSpPr>
        <p:spPr>
          <a:xfrm>
            <a:off x="9367038" y="3574888"/>
            <a:ext cx="216000" cy="2160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9" tIns="34294" rIns="68589" bIns="34294" numCol="1" spcCol="0" rtlCol="0" fromWordArt="0" anchor="ctr" anchorCtr="0" forceAA="0" compatLnSpc="1">
            <a:prstTxWarp prst="textNoShape">
              <a:avLst/>
            </a:prstTxWarp>
            <a:noAutofit/>
          </a:bodyPr>
          <a:lstStyle/>
          <a:p>
            <a:pPr algn="ctr"/>
            <a:endParaRPr lang="zh-CN" altLang="en-US" sz="1350">
              <a:ln>
                <a:noFill/>
              </a:ln>
            </a:endParaRPr>
          </a:p>
        </p:txBody>
      </p:sp>
      <p:sp>
        <p:nvSpPr>
          <p:cNvPr id="9" name="TextBox 8"/>
          <p:cNvSpPr txBox="1"/>
          <p:nvPr userDrawn="1"/>
        </p:nvSpPr>
        <p:spPr>
          <a:xfrm>
            <a:off x="9541199" y="3487775"/>
            <a:ext cx="2438488" cy="400110"/>
          </a:xfrm>
          <a:prstGeom prst="rect">
            <a:avLst/>
          </a:prstGeom>
          <a:noFill/>
        </p:spPr>
        <p:txBody>
          <a:bodyPr wrap="none" rtlCol="0">
            <a:spAutoFit/>
          </a:bodyPr>
          <a:lstStyle/>
          <a:p>
            <a:r>
              <a:rPr lang="en-US" altLang="zh-CN" sz="2000" dirty="0" smtClean="0"/>
              <a:t>Slides background</a:t>
            </a:r>
            <a:endParaRPr lang="zh-CN" altLang="en-US" sz="2000" dirty="0"/>
          </a:p>
        </p:txBody>
      </p:sp>
      <p:sp>
        <p:nvSpPr>
          <p:cNvPr id="10" name="Rectangle 9"/>
          <p:cNvSpPr>
            <a:spLocks/>
          </p:cNvSpPr>
          <p:nvPr userDrawn="1"/>
        </p:nvSpPr>
        <p:spPr>
          <a:xfrm>
            <a:off x="9367038" y="3887078"/>
            <a:ext cx="216000" cy="2160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9" tIns="34294" rIns="68589" bIns="34294" numCol="1" spcCol="0" rtlCol="0" fromWordArt="0" anchor="ctr" anchorCtr="0" forceAA="0" compatLnSpc="1">
            <a:prstTxWarp prst="textNoShape">
              <a:avLst/>
            </a:prstTxWarp>
            <a:noAutofit/>
          </a:bodyPr>
          <a:lstStyle/>
          <a:p>
            <a:pPr algn="ctr"/>
            <a:endParaRPr lang="zh-CN" altLang="en-US" sz="1350">
              <a:ln>
                <a:noFill/>
              </a:ln>
            </a:endParaRPr>
          </a:p>
        </p:txBody>
      </p:sp>
      <p:sp>
        <p:nvSpPr>
          <p:cNvPr id="11" name="TextBox 10"/>
          <p:cNvSpPr txBox="1"/>
          <p:nvPr userDrawn="1"/>
        </p:nvSpPr>
        <p:spPr>
          <a:xfrm>
            <a:off x="9541199" y="3795023"/>
            <a:ext cx="1449436" cy="400110"/>
          </a:xfrm>
          <a:prstGeom prst="rect">
            <a:avLst/>
          </a:prstGeom>
          <a:noFill/>
        </p:spPr>
        <p:txBody>
          <a:bodyPr wrap="none" rtlCol="0">
            <a:spAutoFit/>
          </a:bodyPr>
          <a:lstStyle/>
          <a:p>
            <a:r>
              <a:rPr lang="en-US" altLang="zh-CN" sz="2000" dirty="0" smtClean="0"/>
              <a:t>Slides</a:t>
            </a:r>
            <a:r>
              <a:rPr lang="en-US" altLang="zh-CN" sz="2000" baseline="0" dirty="0" smtClean="0"/>
              <a:t> title</a:t>
            </a:r>
            <a:endParaRPr lang="zh-CN" altLang="en-US" sz="2000" dirty="0"/>
          </a:p>
        </p:txBody>
      </p:sp>
      <p:sp>
        <p:nvSpPr>
          <p:cNvPr id="12" name="Rectangle 11"/>
          <p:cNvSpPr>
            <a:spLocks/>
          </p:cNvSpPr>
          <p:nvPr userDrawn="1"/>
        </p:nvSpPr>
        <p:spPr>
          <a:xfrm>
            <a:off x="9367038" y="4201025"/>
            <a:ext cx="216000" cy="21600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9" tIns="34294" rIns="68589" bIns="34294" numCol="1" spcCol="0" rtlCol="0" fromWordArt="0" anchor="ctr" anchorCtr="0" forceAA="0" compatLnSpc="1">
            <a:prstTxWarp prst="textNoShape">
              <a:avLst/>
            </a:prstTxWarp>
            <a:noAutofit/>
          </a:bodyPr>
          <a:lstStyle/>
          <a:p>
            <a:pPr algn="ctr"/>
            <a:endParaRPr lang="zh-CN" altLang="en-US" sz="1350">
              <a:ln>
                <a:noFill/>
              </a:ln>
            </a:endParaRPr>
          </a:p>
        </p:txBody>
      </p:sp>
      <p:sp>
        <p:nvSpPr>
          <p:cNvPr id="13" name="TextBox 12"/>
          <p:cNvSpPr txBox="1"/>
          <p:nvPr userDrawn="1"/>
        </p:nvSpPr>
        <p:spPr>
          <a:xfrm>
            <a:off x="9541199" y="4108970"/>
            <a:ext cx="2875211" cy="400110"/>
          </a:xfrm>
          <a:prstGeom prst="rect">
            <a:avLst/>
          </a:prstGeom>
          <a:noFill/>
        </p:spPr>
        <p:txBody>
          <a:bodyPr wrap="none" rtlCol="0">
            <a:spAutoFit/>
          </a:bodyPr>
          <a:lstStyle/>
          <a:p>
            <a:r>
              <a:rPr lang="en-US" altLang="zh-CN" sz="2000" dirty="0" smtClean="0"/>
              <a:t>Page</a:t>
            </a:r>
            <a:r>
              <a:rPr lang="en-US" altLang="zh-CN" sz="2000" baseline="0" dirty="0" smtClean="0"/>
              <a:t> title background</a:t>
            </a:r>
            <a:endParaRPr lang="zh-CN" altLang="en-US" sz="2000" dirty="0"/>
          </a:p>
        </p:txBody>
      </p:sp>
      <p:sp>
        <p:nvSpPr>
          <p:cNvPr id="14" name="Rectangle 13"/>
          <p:cNvSpPr>
            <a:spLocks/>
          </p:cNvSpPr>
          <p:nvPr userDrawn="1"/>
        </p:nvSpPr>
        <p:spPr>
          <a:xfrm>
            <a:off x="9367038" y="4509080"/>
            <a:ext cx="216000" cy="21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9" tIns="34294" rIns="68589" bIns="34294" numCol="1" spcCol="0" rtlCol="0" fromWordArt="0" anchor="ctr" anchorCtr="0" forceAA="0" compatLnSpc="1">
            <a:prstTxWarp prst="textNoShape">
              <a:avLst/>
            </a:prstTxWarp>
            <a:noAutofit/>
          </a:bodyPr>
          <a:lstStyle/>
          <a:p>
            <a:pPr algn="ctr"/>
            <a:endParaRPr lang="zh-CN" altLang="en-US" sz="1350">
              <a:ln>
                <a:noFill/>
              </a:ln>
              <a:solidFill>
                <a:schemeClr val="bg1"/>
              </a:solidFill>
            </a:endParaRPr>
          </a:p>
        </p:txBody>
      </p:sp>
      <p:sp>
        <p:nvSpPr>
          <p:cNvPr id="15" name="TextBox 14"/>
          <p:cNvSpPr txBox="1"/>
          <p:nvPr userDrawn="1"/>
        </p:nvSpPr>
        <p:spPr>
          <a:xfrm>
            <a:off x="9541199" y="4417025"/>
            <a:ext cx="2803781" cy="400110"/>
          </a:xfrm>
          <a:prstGeom prst="rect">
            <a:avLst/>
          </a:prstGeom>
          <a:noFill/>
        </p:spPr>
        <p:txBody>
          <a:bodyPr wrap="none" rtlCol="0">
            <a:spAutoFit/>
          </a:bodyPr>
          <a:lstStyle/>
          <a:p>
            <a:r>
              <a:rPr lang="en-US" altLang="zh-CN" sz="2000" dirty="0" smtClean="0"/>
              <a:t>Page</a:t>
            </a:r>
            <a:r>
              <a:rPr lang="en-US" altLang="zh-CN" sz="2000" baseline="0" dirty="0" smtClean="0"/>
              <a:t> title foreground</a:t>
            </a:r>
            <a:endParaRPr lang="zh-CN" altLang="en-US" sz="2000" dirty="0"/>
          </a:p>
        </p:txBody>
      </p:sp>
    </p:spTree>
    <p:extLst>
      <p:ext uri="{BB962C8B-B14F-4D97-AF65-F5344CB8AC3E}">
        <p14:creationId xmlns:p14="http://schemas.microsoft.com/office/powerpoint/2010/main" val="3618377048"/>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7E6E6"/>
        </a:solidFill>
        <a:effectLst/>
      </p:bgPr>
    </p:bg>
    <p:spTree>
      <p:nvGrpSpPr>
        <p:cNvPr id="1" name=""/>
        <p:cNvGrpSpPr/>
        <p:nvPr/>
      </p:nvGrpSpPr>
      <p:grpSpPr>
        <a:xfrm>
          <a:off x="0" y="0"/>
          <a:ext cx="0" cy="0"/>
          <a:chOff x="0" y="0"/>
          <a:chExt cx="0" cy="0"/>
        </a:xfrm>
      </p:grpSpPr>
      <p:grpSp>
        <p:nvGrpSpPr>
          <p:cNvPr id="16" name="组合 18"/>
          <p:cNvGrpSpPr/>
          <p:nvPr userDrawn="1"/>
        </p:nvGrpSpPr>
        <p:grpSpPr>
          <a:xfrm rot="16200000">
            <a:off x="4122999" y="-3391161"/>
            <a:ext cx="898004" cy="8229602"/>
            <a:chOff x="6781378" y="1091183"/>
            <a:chExt cx="898004" cy="3178399"/>
          </a:xfrm>
        </p:grpSpPr>
        <p:sp>
          <p:nvSpPr>
            <p:cNvPr id="17" name="矩形 19"/>
            <p:cNvSpPr/>
            <p:nvPr/>
          </p:nvSpPr>
          <p:spPr>
            <a:xfrm>
              <a:off x="6887294" y="1091183"/>
              <a:ext cx="792088" cy="317839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20"/>
            <p:cNvSpPr/>
            <p:nvPr/>
          </p:nvSpPr>
          <p:spPr>
            <a:xfrm>
              <a:off x="6781378" y="1091183"/>
              <a:ext cx="36000" cy="317839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Rectangle 7"/>
          <p:cNvSpPr/>
          <p:nvPr userDrawn="1"/>
        </p:nvSpPr>
        <p:spPr>
          <a:xfrm>
            <a:off x="9271132" y="3429000"/>
            <a:ext cx="3077731" cy="3429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9" tIns="34294" rIns="68589" bIns="34294" numCol="1" spcCol="0" rtlCol="0" fromWordArt="0" anchor="ctr" anchorCtr="0" forceAA="0" compatLnSpc="1">
            <a:prstTxWarp prst="textNoShape">
              <a:avLst/>
            </a:prstTxWarp>
            <a:noAutofit/>
          </a:bodyPr>
          <a:lstStyle/>
          <a:p>
            <a:pPr algn="ctr"/>
            <a:endParaRPr lang="zh-CN" altLang="en-US" sz="1350" dirty="0"/>
          </a:p>
        </p:txBody>
      </p:sp>
      <p:sp>
        <p:nvSpPr>
          <p:cNvPr id="2" name="标题占位符 1"/>
          <p:cNvSpPr>
            <a:spLocks noGrp="1"/>
          </p:cNvSpPr>
          <p:nvPr>
            <p:ph type="title"/>
          </p:nvPr>
        </p:nvSpPr>
        <p:spPr>
          <a:xfrm>
            <a:off x="457200" y="274638"/>
            <a:ext cx="8229600" cy="792088"/>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340768"/>
            <a:ext cx="8229600" cy="4785399"/>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A95E6F8-6706-4482-A5B5-AC4535C9F4E2}" type="datetimeFigureOut">
              <a:rPr lang="zh-CN" altLang="en-US" smtClean="0"/>
              <a:pPr/>
              <a:t>2016/2/19</a:t>
            </a:fld>
            <a:endParaRPr lang="zh-CN" altLang="en-US"/>
          </a:p>
        </p:txBody>
      </p:sp>
      <p:sp>
        <p:nvSpPr>
          <p:cNvPr id="5" name="页脚占位符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D0C3A01-07D7-4719-975E-0D65D665C12E}" type="slidenum">
              <a:rPr lang="zh-CN" altLang="en-US" smtClean="0"/>
              <a:pPr/>
              <a:t>‹#›</a:t>
            </a:fld>
            <a:endParaRPr lang="zh-CN" altLang="en-US" dirty="0"/>
          </a:p>
        </p:txBody>
      </p:sp>
      <p:sp>
        <p:nvSpPr>
          <p:cNvPr id="7" name="Rectangle 6"/>
          <p:cNvSpPr/>
          <p:nvPr userDrawn="1"/>
        </p:nvSpPr>
        <p:spPr>
          <a:xfrm>
            <a:off x="9367038" y="3574888"/>
            <a:ext cx="216000" cy="2160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9" tIns="34294" rIns="68589" bIns="34294" numCol="1" spcCol="0" rtlCol="0" fromWordArt="0" anchor="ctr" anchorCtr="0" forceAA="0" compatLnSpc="1">
            <a:prstTxWarp prst="textNoShape">
              <a:avLst/>
            </a:prstTxWarp>
            <a:noAutofit/>
          </a:bodyPr>
          <a:lstStyle/>
          <a:p>
            <a:pPr algn="ctr"/>
            <a:endParaRPr lang="zh-CN" altLang="en-US" sz="1350">
              <a:ln>
                <a:noFill/>
              </a:ln>
            </a:endParaRPr>
          </a:p>
        </p:txBody>
      </p:sp>
      <p:sp>
        <p:nvSpPr>
          <p:cNvPr id="9" name="TextBox 8"/>
          <p:cNvSpPr txBox="1"/>
          <p:nvPr userDrawn="1"/>
        </p:nvSpPr>
        <p:spPr>
          <a:xfrm>
            <a:off x="9541199" y="3487775"/>
            <a:ext cx="2438488" cy="400110"/>
          </a:xfrm>
          <a:prstGeom prst="rect">
            <a:avLst/>
          </a:prstGeom>
          <a:noFill/>
        </p:spPr>
        <p:txBody>
          <a:bodyPr wrap="none" rtlCol="0">
            <a:spAutoFit/>
          </a:bodyPr>
          <a:lstStyle/>
          <a:p>
            <a:r>
              <a:rPr lang="en-US" altLang="zh-CN" sz="2000" dirty="0" smtClean="0"/>
              <a:t>Slides background</a:t>
            </a:r>
            <a:endParaRPr lang="zh-CN" altLang="en-US" sz="2000" dirty="0"/>
          </a:p>
        </p:txBody>
      </p:sp>
      <p:sp>
        <p:nvSpPr>
          <p:cNvPr id="10" name="Rectangle 9"/>
          <p:cNvSpPr>
            <a:spLocks/>
          </p:cNvSpPr>
          <p:nvPr userDrawn="1"/>
        </p:nvSpPr>
        <p:spPr>
          <a:xfrm>
            <a:off x="9367038" y="3887078"/>
            <a:ext cx="216000" cy="2160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9" tIns="34294" rIns="68589" bIns="34294" numCol="1" spcCol="0" rtlCol="0" fromWordArt="0" anchor="ctr" anchorCtr="0" forceAA="0" compatLnSpc="1">
            <a:prstTxWarp prst="textNoShape">
              <a:avLst/>
            </a:prstTxWarp>
            <a:noAutofit/>
          </a:bodyPr>
          <a:lstStyle/>
          <a:p>
            <a:pPr algn="ctr"/>
            <a:endParaRPr lang="zh-CN" altLang="en-US" sz="1350">
              <a:ln>
                <a:noFill/>
              </a:ln>
            </a:endParaRPr>
          </a:p>
        </p:txBody>
      </p:sp>
      <p:sp>
        <p:nvSpPr>
          <p:cNvPr id="11" name="TextBox 10"/>
          <p:cNvSpPr txBox="1"/>
          <p:nvPr userDrawn="1"/>
        </p:nvSpPr>
        <p:spPr>
          <a:xfrm>
            <a:off x="9541199" y="3795023"/>
            <a:ext cx="1449436" cy="400110"/>
          </a:xfrm>
          <a:prstGeom prst="rect">
            <a:avLst/>
          </a:prstGeom>
          <a:noFill/>
        </p:spPr>
        <p:txBody>
          <a:bodyPr wrap="none" rtlCol="0">
            <a:spAutoFit/>
          </a:bodyPr>
          <a:lstStyle/>
          <a:p>
            <a:r>
              <a:rPr lang="en-US" altLang="zh-CN" sz="2000" dirty="0" smtClean="0"/>
              <a:t>Slides</a:t>
            </a:r>
            <a:r>
              <a:rPr lang="en-US" altLang="zh-CN" sz="2000" baseline="0" dirty="0" smtClean="0"/>
              <a:t> title</a:t>
            </a:r>
            <a:endParaRPr lang="zh-CN" altLang="en-US" sz="2000" dirty="0"/>
          </a:p>
        </p:txBody>
      </p:sp>
      <p:sp>
        <p:nvSpPr>
          <p:cNvPr id="12" name="Rectangle 11"/>
          <p:cNvSpPr>
            <a:spLocks/>
          </p:cNvSpPr>
          <p:nvPr userDrawn="1"/>
        </p:nvSpPr>
        <p:spPr>
          <a:xfrm>
            <a:off x="9367038" y="4201025"/>
            <a:ext cx="216000" cy="21600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9" tIns="34294" rIns="68589" bIns="34294" numCol="1" spcCol="0" rtlCol="0" fromWordArt="0" anchor="ctr" anchorCtr="0" forceAA="0" compatLnSpc="1">
            <a:prstTxWarp prst="textNoShape">
              <a:avLst/>
            </a:prstTxWarp>
            <a:noAutofit/>
          </a:bodyPr>
          <a:lstStyle/>
          <a:p>
            <a:pPr algn="ctr"/>
            <a:endParaRPr lang="zh-CN" altLang="en-US" sz="1350">
              <a:ln>
                <a:noFill/>
              </a:ln>
            </a:endParaRPr>
          </a:p>
        </p:txBody>
      </p:sp>
      <p:sp>
        <p:nvSpPr>
          <p:cNvPr id="13" name="TextBox 12"/>
          <p:cNvSpPr txBox="1"/>
          <p:nvPr userDrawn="1"/>
        </p:nvSpPr>
        <p:spPr>
          <a:xfrm>
            <a:off x="9541199" y="4108970"/>
            <a:ext cx="2875211" cy="400110"/>
          </a:xfrm>
          <a:prstGeom prst="rect">
            <a:avLst/>
          </a:prstGeom>
          <a:noFill/>
        </p:spPr>
        <p:txBody>
          <a:bodyPr wrap="none" rtlCol="0">
            <a:spAutoFit/>
          </a:bodyPr>
          <a:lstStyle/>
          <a:p>
            <a:r>
              <a:rPr lang="en-US" altLang="zh-CN" sz="2000" dirty="0" smtClean="0"/>
              <a:t>Page</a:t>
            </a:r>
            <a:r>
              <a:rPr lang="en-US" altLang="zh-CN" sz="2000" baseline="0" dirty="0" smtClean="0"/>
              <a:t> title background</a:t>
            </a:r>
            <a:endParaRPr lang="zh-CN" altLang="en-US" sz="2000" dirty="0"/>
          </a:p>
        </p:txBody>
      </p:sp>
      <p:sp>
        <p:nvSpPr>
          <p:cNvPr id="14" name="Rectangle 13"/>
          <p:cNvSpPr>
            <a:spLocks/>
          </p:cNvSpPr>
          <p:nvPr userDrawn="1"/>
        </p:nvSpPr>
        <p:spPr>
          <a:xfrm>
            <a:off x="9367038" y="4509080"/>
            <a:ext cx="216000" cy="21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9" tIns="34294" rIns="68589" bIns="34294" numCol="1" spcCol="0" rtlCol="0" fromWordArt="0" anchor="ctr" anchorCtr="0" forceAA="0" compatLnSpc="1">
            <a:prstTxWarp prst="textNoShape">
              <a:avLst/>
            </a:prstTxWarp>
            <a:noAutofit/>
          </a:bodyPr>
          <a:lstStyle/>
          <a:p>
            <a:pPr algn="ctr"/>
            <a:endParaRPr lang="zh-CN" altLang="en-US" sz="1350">
              <a:ln>
                <a:noFill/>
              </a:ln>
              <a:solidFill>
                <a:schemeClr val="bg1"/>
              </a:solidFill>
            </a:endParaRPr>
          </a:p>
        </p:txBody>
      </p:sp>
      <p:sp>
        <p:nvSpPr>
          <p:cNvPr id="15" name="TextBox 14"/>
          <p:cNvSpPr txBox="1"/>
          <p:nvPr userDrawn="1"/>
        </p:nvSpPr>
        <p:spPr>
          <a:xfrm>
            <a:off x="9541199" y="4417025"/>
            <a:ext cx="2803781" cy="400110"/>
          </a:xfrm>
          <a:prstGeom prst="rect">
            <a:avLst/>
          </a:prstGeom>
          <a:noFill/>
        </p:spPr>
        <p:txBody>
          <a:bodyPr wrap="none" rtlCol="0">
            <a:spAutoFit/>
          </a:bodyPr>
          <a:lstStyle/>
          <a:p>
            <a:r>
              <a:rPr lang="en-US" altLang="zh-CN" sz="2000" dirty="0" smtClean="0"/>
              <a:t>Page</a:t>
            </a:r>
            <a:r>
              <a:rPr lang="en-US" altLang="zh-CN" sz="2000" baseline="0" dirty="0" smtClean="0"/>
              <a:t> title foreground</a:t>
            </a:r>
            <a:endParaRPr lang="zh-CN" altLang="en-US" sz="2000" dirty="0"/>
          </a:p>
        </p:txBody>
      </p:sp>
      <p:pic>
        <p:nvPicPr>
          <p:cNvPr id="19" name="Picture 2" descr="四川师范大学 Sichuan Normal University"/>
          <p:cNvPicPr>
            <a:picLocks noChangeAspect="1" noChangeArrowheads="1"/>
          </p:cNvPicPr>
          <p:nvPr userDrawn="1"/>
        </p:nvPicPr>
        <p:blipFill rotWithShape="1">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r="75894"/>
          <a:stretch/>
        </p:blipFill>
        <p:spPr bwMode="auto">
          <a:xfrm>
            <a:off x="7620000" y="6227915"/>
            <a:ext cx="635158" cy="622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918608"/>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72" r:id="rId10"/>
  </p:sldLayoutIdLst>
  <p:timing>
    <p:tnLst>
      <p:par>
        <p:cTn id="1" dur="indefinite" restart="never" nodeType="tmRoot"/>
      </p:par>
    </p:tnLst>
  </p:timing>
  <p:txStyles>
    <p:titleStyle>
      <a:lvl1pPr algn="l" defTabSz="685891" rtl="0" eaLnBrk="1" latinLnBrk="0" hangingPunct="1">
        <a:spcBef>
          <a:spcPct val="0"/>
        </a:spcBef>
        <a:buNone/>
        <a:defRPr sz="4400" kern="1200">
          <a:solidFill>
            <a:schemeClr val="bg1"/>
          </a:solidFill>
          <a:latin typeface="+mj-lt"/>
          <a:ea typeface="+mj-ea"/>
          <a:cs typeface="+mj-cs"/>
        </a:defRPr>
      </a:lvl1pPr>
    </p:titleStyle>
    <p:bodyStyle>
      <a:lvl1pPr marL="257209" indent="-257209" algn="l" defTabSz="685891"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87" indent="-214341" algn="l" defTabSz="685891"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364" indent="-171473" algn="l" defTabSz="685891"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310"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256"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6201"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147"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093"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039"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91" rtl="0" eaLnBrk="1" latinLnBrk="0" hangingPunct="1">
        <a:defRPr sz="1350" kern="1200">
          <a:solidFill>
            <a:schemeClr val="tx1"/>
          </a:solidFill>
          <a:latin typeface="+mn-lt"/>
          <a:ea typeface="+mn-ea"/>
          <a:cs typeface="+mn-cs"/>
        </a:defRPr>
      </a:lvl1pPr>
      <a:lvl2pPr marL="342946" algn="l" defTabSz="685891" rtl="0" eaLnBrk="1" latinLnBrk="0" hangingPunct="1">
        <a:defRPr sz="1350" kern="1200">
          <a:solidFill>
            <a:schemeClr val="tx1"/>
          </a:solidFill>
          <a:latin typeface="+mn-lt"/>
          <a:ea typeface="+mn-ea"/>
          <a:cs typeface="+mn-cs"/>
        </a:defRPr>
      </a:lvl2pPr>
      <a:lvl3pPr marL="685891" algn="l" defTabSz="685891" rtl="0" eaLnBrk="1" latinLnBrk="0" hangingPunct="1">
        <a:defRPr sz="1350" kern="1200">
          <a:solidFill>
            <a:schemeClr val="tx1"/>
          </a:solidFill>
          <a:latin typeface="+mn-lt"/>
          <a:ea typeface="+mn-ea"/>
          <a:cs typeface="+mn-cs"/>
        </a:defRPr>
      </a:lvl3pPr>
      <a:lvl4pPr marL="1028837" algn="l" defTabSz="685891" rtl="0" eaLnBrk="1" latinLnBrk="0" hangingPunct="1">
        <a:defRPr sz="1350" kern="1200">
          <a:solidFill>
            <a:schemeClr val="tx1"/>
          </a:solidFill>
          <a:latin typeface="+mn-lt"/>
          <a:ea typeface="+mn-ea"/>
          <a:cs typeface="+mn-cs"/>
        </a:defRPr>
      </a:lvl4pPr>
      <a:lvl5pPr marL="1371783" algn="l" defTabSz="685891" rtl="0" eaLnBrk="1" latinLnBrk="0" hangingPunct="1">
        <a:defRPr sz="1350" kern="1200">
          <a:solidFill>
            <a:schemeClr val="tx1"/>
          </a:solidFill>
          <a:latin typeface="+mn-lt"/>
          <a:ea typeface="+mn-ea"/>
          <a:cs typeface="+mn-cs"/>
        </a:defRPr>
      </a:lvl5pPr>
      <a:lvl6pPr marL="1714729" algn="l" defTabSz="685891" rtl="0" eaLnBrk="1" latinLnBrk="0" hangingPunct="1">
        <a:defRPr sz="1350" kern="1200">
          <a:solidFill>
            <a:schemeClr val="tx1"/>
          </a:solidFill>
          <a:latin typeface="+mn-lt"/>
          <a:ea typeface="+mn-ea"/>
          <a:cs typeface="+mn-cs"/>
        </a:defRPr>
      </a:lvl6pPr>
      <a:lvl7pPr marL="2057674" algn="l" defTabSz="685891" rtl="0" eaLnBrk="1" latinLnBrk="0" hangingPunct="1">
        <a:defRPr sz="1350" kern="1200">
          <a:solidFill>
            <a:schemeClr val="tx1"/>
          </a:solidFill>
          <a:latin typeface="+mn-lt"/>
          <a:ea typeface="+mn-ea"/>
          <a:cs typeface="+mn-cs"/>
        </a:defRPr>
      </a:lvl7pPr>
      <a:lvl8pPr marL="2400620" algn="l" defTabSz="685891" rtl="0" eaLnBrk="1" latinLnBrk="0" hangingPunct="1">
        <a:defRPr sz="1350" kern="1200">
          <a:solidFill>
            <a:schemeClr val="tx1"/>
          </a:solidFill>
          <a:latin typeface="+mn-lt"/>
          <a:ea typeface="+mn-ea"/>
          <a:cs typeface="+mn-cs"/>
        </a:defRPr>
      </a:lvl8pPr>
      <a:lvl9pPr marL="2743566" algn="l" defTabSz="685891"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35.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11.xml"/><Relationship Id="rId5" Type="http://schemas.openxmlformats.org/officeDocument/2006/relationships/image" Target="../media/image32.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14.xml"/><Relationship Id="rId5" Type="http://schemas.openxmlformats.org/officeDocument/2006/relationships/image" Target="../media/image32.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image" Target="../media/image3.jpeg"/><Relationship Id="rId1" Type="http://schemas.openxmlformats.org/officeDocument/2006/relationships/slideLayout" Target="../slideLayouts/slideLayout11.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image" Target="../media/image15.jpeg"/><Relationship Id="rId1" Type="http://schemas.openxmlformats.org/officeDocument/2006/relationships/slideLayout" Target="../slideLayouts/slideLayout11.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jpeg"/><Relationship Id="rId7" Type="http://schemas.openxmlformats.org/officeDocument/2006/relationships/image" Target="../media/image27.jpeg"/><Relationship Id="rId2" Type="http://schemas.openxmlformats.org/officeDocument/2006/relationships/image" Target="../media/image22.jpeg"/><Relationship Id="rId1" Type="http://schemas.openxmlformats.org/officeDocument/2006/relationships/slideLayout" Target="../slideLayouts/slideLayout11.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altLang="zh-CN" sz="4400" dirty="0" smtClean="0"/>
              <a:t>Java</a:t>
            </a:r>
            <a:r>
              <a:rPr lang="zh-CN" altLang="en-US" sz="4400" dirty="0" smtClean="0"/>
              <a:t>程序设计</a:t>
            </a:r>
            <a:endParaRPr lang="zh-CN" altLang="en-US" sz="4400" dirty="0"/>
          </a:p>
        </p:txBody>
      </p:sp>
      <p:sp>
        <p:nvSpPr>
          <p:cNvPr id="3" name="Subtitle 2"/>
          <p:cNvSpPr>
            <a:spLocks noGrp="1"/>
          </p:cNvSpPr>
          <p:nvPr>
            <p:ph type="subTitle" idx="1"/>
          </p:nvPr>
        </p:nvSpPr>
        <p:spPr/>
        <p:txBody>
          <a:bodyPr/>
          <a:lstStyle/>
          <a:p>
            <a:r>
              <a:rPr lang="zh-CN" altLang="en-US" dirty="0" smtClean="0"/>
              <a:t>基于</a:t>
            </a:r>
            <a:r>
              <a:rPr lang="en-US" altLang="zh-CN" dirty="0" smtClean="0"/>
              <a:t>Java</a:t>
            </a:r>
            <a:r>
              <a:rPr lang="zh-CN" altLang="en-US" dirty="0" smtClean="0"/>
              <a:t>语言的面向对象程序设计</a:t>
            </a:r>
            <a:endParaRPr lang="zh-CN" altLang="en-US" dirty="0"/>
          </a:p>
        </p:txBody>
      </p:sp>
    </p:spTree>
    <p:extLst>
      <p:ext uri="{BB962C8B-B14F-4D97-AF65-F5344CB8AC3E}">
        <p14:creationId xmlns:p14="http://schemas.microsoft.com/office/powerpoint/2010/main" val="3467671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dirty="0" smtClean="0"/>
              <a:t>用面向对象描述世界</a:t>
            </a:r>
            <a:r>
              <a:rPr lang="en-US" altLang="zh-CN" dirty="0" smtClean="0"/>
              <a:t> 2</a:t>
            </a:r>
          </a:p>
        </p:txBody>
      </p:sp>
      <p:sp>
        <p:nvSpPr>
          <p:cNvPr id="16387" name="Rectangle 3"/>
          <p:cNvSpPr>
            <a:spLocks noGrp="1" noChangeArrowheads="1"/>
          </p:cNvSpPr>
          <p:nvPr>
            <p:ph idx="1"/>
          </p:nvPr>
        </p:nvSpPr>
        <p:spPr/>
        <p:txBody>
          <a:bodyPr/>
          <a:lstStyle/>
          <a:p>
            <a:pPr lvl="1" eaLnBrk="1" hangingPunct="1"/>
            <a:r>
              <a:rPr lang="zh-CN" altLang="en-US" dirty="0" smtClean="0"/>
              <a:t>第二步：发现类的属性 </a:t>
            </a:r>
          </a:p>
        </p:txBody>
      </p:sp>
      <p:sp>
        <p:nvSpPr>
          <p:cNvPr id="673813" name="AutoShape 21"/>
          <p:cNvSpPr>
            <a:spLocks noChangeArrowheads="1"/>
          </p:cNvSpPr>
          <p:nvPr/>
        </p:nvSpPr>
        <p:spPr bwMode="gray">
          <a:xfrm>
            <a:off x="1611313" y="1890597"/>
            <a:ext cx="2256428" cy="2109907"/>
          </a:xfrm>
          <a:prstGeom prst="roundRect">
            <a:avLst>
              <a:gd name="adj" fmla="val 740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a:buClr>
                <a:schemeClr val="tx2"/>
              </a:buClr>
              <a:buSzPct val="80000"/>
              <a:buFont typeface="Wingdings" pitchFamily="2" charset="2"/>
              <a:buNone/>
              <a:defRPr/>
            </a:pPr>
            <a:r>
              <a:rPr lang="zh-CN" altLang="en-US" b="1" dirty="0"/>
              <a:t> 狗类共有的特征： </a:t>
            </a:r>
          </a:p>
          <a:p>
            <a:pPr algn="l">
              <a:buClr>
                <a:schemeClr val="tx2"/>
              </a:buClr>
              <a:buSzPct val="80000"/>
              <a:buFont typeface="Wingdings" pitchFamily="2" charset="2"/>
              <a:buNone/>
              <a:defRPr/>
            </a:pPr>
            <a:r>
              <a:rPr lang="en-US" altLang="zh-CN" b="1" dirty="0"/>
              <a:t>1. </a:t>
            </a:r>
            <a:r>
              <a:rPr lang="zh-CN" altLang="en-US" b="1" dirty="0"/>
              <a:t>品种</a:t>
            </a:r>
          </a:p>
          <a:p>
            <a:pPr algn="l">
              <a:buClr>
                <a:schemeClr val="tx2"/>
              </a:buClr>
              <a:buSzPct val="80000"/>
              <a:buFont typeface="Wingdings" pitchFamily="2" charset="2"/>
              <a:buNone/>
              <a:defRPr/>
            </a:pPr>
            <a:r>
              <a:rPr lang="en-US" altLang="zh-CN" b="1" dirty="0"/>
              <a:t>2. </a:t>
            </a:r>
            <a:r>
              <a:rPr lang="zh-CN" altLang="en-US" b="1" dirty="0"/>
              <a:t>年龄</a:t>
            </a:r>
          </a:p>
          <a:p>
            <a:pPr algn="l">
              <a:buClr>
                <a:schemeClr val="tx2"/>
              </a:buClr>
              <a:buSzPct val="80000"/>
              <a:buFont typeface="Wingdings" pitchFamily="2" charset="2"/>
              <a:buNone/>
              <a:defRPr/>
            </a:pPr>
            <a:r>
              <a:rPr lang="en-US" altLang="zh-CN" b="1" dirty="0"/>
              <a:t>3. </a:t>
            </a:r>
            <a:r>
              <a:rPr lang="zh-CN" altLang="en-US" b="1" dirty="0"/>
              <a:t>昵称</a:t>
            </a:r>
            <a:endParaRPr lang="en-US" altLang="zh-CN" b="1" dirty="0"/>
          </a:p>
          <a:p>
            <a:pPr algn="l">
              <a:buClr>
                <a:schemeClr val="tx2"/>
              </a:buClr>
              <a:buSzPct val="80000"/>
              <a:buFont typeface="Wingdings" pitchFamily="2" charset="2"/>
              <a:buNone/>
              <a:defRPr/>
            </a:pPr>
            <a:r>
              <a:rPr lang="en-US" altLang="zh-CN" b="1" dirty="0"/>
              <a:t>4. </a:t>
            </a:r>
            <a:r>
              <a:rPr lang="zh-CN" altLang="en-US" b="1" dirty="0"/>
              <a:t>健康情况</a:t>
            </a:r>
            <a:endParaRPr lang="en-US" altLang="zh-CN" b="1" dirty="0"/>
          </a:p>
          <a:p>
            <a:pPr algn="l">
              <a:buClr>
                <a:schemeClr val="tx2"/>
              </a:buClr>
              <a:buSzPct val="80000"/>
              <a:buFont typeface="Wingdings" pitchFamily="2" charset="2"/>
              <a:buNone/>
              <a:defRPr/>
            </a:pPr>
            <a:r>
              <a:rPr lang="en-US" altLang="zh-CN" b="1" dirty="0"/>
              <a:t>5. </a:t>
            </a:r>
            <a:r>
              <a:rPr lang="zh-CN" altLang="en-US" b="1" dirty="0"/>
              <a:t>跟主人的亲密度</a:t>
            </a:r>
          </a:p>
          <a:p>
            <a:pPr algn="l">
              <a:buClr>
                <a:schemeClr val="tx2"/>
              </a:buClr>
              <a:buSzPct val="80000"/>
              <a:buFont typeface="Wingdings" pitchFamily="2" charset="2"/>
              <a:buNone/>
              <a:defRPr/>
            </a:pPr>
            <a:r>
              <a:rPr lang="en-US" altLang="zh-CN" b="1" dirty="0"/>
              <a:t>… …</a:t>
            </a:r>
          </a:p>
        </p:txBody>
      </p:sp>
      <p:sp>
        <p:nvSpPr>
          <p:cNvPr id="628745" name="AutoShape 10"/>
          <p:cNvSpPr>
            <a:spLocks noChangeArrowheads="1"/>
          </p:cNvSpPr>
          <p:nvPr/>
        </p:nvSpPr>
        <p:spPr bwMode="auto">
          <a:xfrm>
            <a:off x="4073525" y="3871913"/>
            <a:ext cx="4740275" cy="263205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gn="l">
              <a:lnSpc>
                <a:spcPct val="150000"/>
              </a:lnSpc>
            </a:pPr>
            <a:r>
              <a:rPr lang="en-US" altLang="zh-CN" b="1" dirty="0" smtClean="0">
                <a:ea typeface="宋体" charset="-122"/>
              </a:rPr>
              <a:t>class Dog {</a:t>
            </a:r>
            <a:r>
              <a:rPr lang="en-US" altLang="zh-CN" dirty="0" smtClean="0">
                <a:ea typeface="宋体" charset="-122"/>
              </a:rPr>
              <a:t> </a:t>
            </a:r>
          </a:p>
          <a:p>
            <a:pPr algn="l">
              <a:lnSpc>
                <a:spcPct val="150000"/>
              </a:lnSpc>
            </a:pPr>
            <a:r>
              <a:rPr lang="en-US" altLang="zh-CN" b="1" dirty="0" smtClean="0">
                <a:ea typeface="宋体" charset="-122"/>
              </a:rPr>
              <a:t>    </a:t>
            </a:r>
            <a:r>
              <a:rPr lang="en-US" altLang="zh-CN" b="1" dirty="0" smtClean="0">
                <a:solidFill>
                  <a:srgbClr val="FF0000"/>
                </a:solidFill>
                <a:ea typeface="宋体" charset="-122"/>
              </a:rPr>
              <a:t>String name = "</a:t>
            </a:r>
            <a:r>
              <a:rPr lang="zh-CN" altLang="en-US" b="1" dirty="0" smtClean="0">
                <a:solidFill>
                  <a:srgbClr val="FF0000"/>
                </a:solidFill>
              </a:rPr>
              <a:t>旺财</a:t>
            </a:r>
            <a:r>
              <a:rPr lang="en-US" altLang="zh-CN" b="1" dirty="0" smtClean="0">
                <a:solidFill>
                  <a:srgbClr val="FF0000"/>
                </a:solidFill>
                <a:ea typeface="宋体" charset="-122"/>
              </a:rPr>
              <a:t>";</a:t>
            </a:r>
            <a:r>
              <a:rPr lang="en-US" altLang="zh-CN" b="1" dirty="0" smtClean="0">
                <a:ea typeface="宋体" charset="-122"/>
              </a:rPr>
              <a:t> // </a:t>
            </a:r>
            <a:r>
              <a:rPr lang="zh-CN" altLang="en-US" b="1" dirty="0" smtClean="0">
                <a:latin typeface="黑体" pitchFamily="2" charset="-122"/>
              </a:rPr>
              <a:t>昵称</a:t>
            </a:r>
          </a:p>
          <a:p>
            <a:pPr algn="l">
              <a:lnSpc>
                <a:spcPct val="150000"/>
              </a:lnSpc>
            </a:pPr>
            <a:r>
              <a:rPr lang="en-US" altLang="zh-CN" b="1" dirty="0" smtClean="0">
                <a:ea typeface="宋体" charset="-122"/>
              </a:rPr>
              <a:t>    </a:t>
            </a:r>
            <a:r>
              <a:rPr lang="en-US" altLang="zh-CN" b="1" dirty="0" err="1" smtClean="0">
                <a:solidFill>
                  <a:srgbClr val="FF0000"/>
                </a:solidFill>
                <a:ea typeface="宋体" charset="-122"/>
              </a:rPr>
              <a:t>int</a:t>
            </a:r>
            <a:r>
              <a:rPr lang="en-US" altLang="zh-CN" b="1" dirty="0" smtClean="0">
                <a:solidFill>
                  <a:srgbClr val="FF0000"/>
                </a:solidFill>
                <a:ea typeface="宋体" charset="-122"/>
              </a:rPr>
              <a:t> health = 100;</a:t>
            </a:r>
            <a:r>
              <a:rPr lang="en-US" altLang="zh-CN" b="1" dirty="0" smtClean="0">
                <a:ea typeface="宋体" charset="-122"/>
              </a:rPr>
              <a:t> // </a:t>
            </a:r>
            <a:r>
              <a:rPr lang="zh-CN" altLang="en-US" b="1" dirty="0" smtClean="0"/>
              <a:t>健康值    </a:t>
            </a:r>
          </a:p>
          <a:p>
            <a:pPr algn="l">
              <a:lnSpc>
                <a:spcPct val="150000"/>
              </a:lnSpc>
            </a:pPr>
            <a:r>
              <a:rPr lang="en-US" altLang="zh-CN" b="1" dirty="0" smtClean="0">
                <a:ea typeface="宋体" charset="-122"/>
              </a:rPr>
              <a:t>    </a:t>
            </a:r>
            <a:r>
              <a:rPr lang="en-US" altLang="zh-CN" b="1" dirty="0" err="1" smtClean="0">
                <a:solidFill>
                  <a:srgbClr val="FF0000"/>
                </a:solidFill>
                <a:ea typeface="宋体" charset="-122"/>
              </a:rPr>
              <a:t>int</a:t>
            </a:r>
            <a:r>
              <a:rPr lang="en-US" altLang="zh-CN" b="1" dirty="0" smtClean="0">
                <a:solidFill>
                  <a:srgbClr val="FF0000"/>
                </a:solidFill>
                <a:ea typeface="宋体" charset="-122"/>
              </a:rPr>
              <a:t> intimacy = 0;</a:t>
            </a:r>
            <a:r>
              <a:rPr lang="en-US" altLang="zh-CN" b="1" dirty="0" smtClean="0">
                <a:ea typeface="宋体" charset="-122"/>
              </a:rPr>
              <a:t>   // </a:t>
            </a:r>
            <a:r>
              <a:rPr lang="zh-CN" altLang="en-US" b="1" dirty="0" smtClean="0"/>
              <a:t>亲密度</a:t>
            </a:r>
          </a:p>
          <a:p>
            <a:pPr algn="l">
              <a:lnSpc>
                <a:spcPct val="150000"/>
              </a:lnSpc>
            </a:pPr>
            <a:r>
              <a:rPr lang="en-US" altLang="zh-CN" b="1" dirty="0" smtClean="0">
                <a:ea typeface="宋体" charset="-122"/>
              </a:rPr>
              <a:t>    </a:t>
            </a:r>
            <a:r>
              <a:rPr lang="en-US" altLang="zh-CN" b="1" dirty="0" smtClean="0">
                <a:solidFill>
                  <a:srgbClr val="FF0000"/>
                </a:solidFill>
                <a:ea typeface="宋体" charset="-122"/>
              </a:rPr>
              <a:t>String breed = "</a:t>
            </a:r>
            <a:r>
              <a:rPr lang="zh-CN" altLang="en-US" b="1" dirty="0" smtClean="0">
                <a:solidFill>
                  <a:srgbClr val="FF0000"/>
                </a:solidFill>
              </a:rPr>
              <a:t>拉布拉多犬</a:t>
            </a:r>
            <a:r>
              <a:rPr lang="en-US" altLang="zh-CN" b="1" dirty="0" smtClean="0">
                <a:solidFill>
                  <a:srgbClr val="FF0000"/>
                </a:solidFill>
                <a:ea typeface="宋体" charset="-122"/>
              </a:rPr>
              <a:t>";</a:t>
            </a:r>
            <a:r>
              <a:rPr lang="en-US" altLang="zh-CN" b="1" dirty="0" smtClean="0">
                <a:ea typeface="宋体" charset="-122"/>
              </a:rPr>
              <a:t> // </a:t>
            </a:r>
            <a:r>
              <a:rPr lang="zh-CN" altLang="en-US" b="1" dirty="0" smtClean="0"/>
              <a:t>品种</a:t>
            </a:r>
            <a:r>
              <a:rPr lang="zh-CN" altLang="en-US" b="1" dirty="0" smtClean="0">
                <a:ea typeface="宋体" charset="-122"/>
              </a:rPr>
              <a:t> </a:t>
            </a:r>
            <a:endParaRPr lang="en-US" altLang="zh-CN" b="1" dirty="0" smtClean="0">
              <a:ea typeface="宋体" charset="-122"/>
            </a:endParaRPr>
          </a:p>
          <a:p>
            <a:pPr algn="l">
              <a:lnSpc>
                <a:spcPct val="150000"/>
              </a:lnSpc>
            </a:pPr>
            <a:r>
              <a:rPr lang="en-US" altLang="zh-CN" b="1" dirty="0" smtClean="0">
                <a:ea typeface="宋体" charset="-122"/>
              </a:rPr>
              <a:t>}</a:t>
            </a:r>
            <a:endParaRPr lang="en-US" altLang="zh-CN" b="1" dirty="0">
              <a:ea typeface="宋体" charset="-122"/>
            </a:endParaRPr>
          </a:p>
        </p:txBody>
      </p:sp>
      <p:sp>
        <p:nvSpPr>
          <p:cNvPr id="656409" name="Freeform 25"/>
          <p:cNvSpPr>
            <a:spLocks/>
          </p:cNvSpPr>
          <p:nvPr/>
        </p:nvSpPr>
        <p:spPr bwMode="auto">
          <a:xfrm rot="14263821" flipH="1">
            <a:off x="3779987" y="2794490"/>
            <a:ext cx="1800225" cy="470772"/>
          </a:xfrm>
          <a:custGeom>
            <a:avLst/>
            <a:gdLst>
              <a:gd name="T0" fmla="*/ 1797759 w 730"/>
              <a:gd name="T1" fmla="*/ 655277 h 457"/>
              <a:gd name="T2" fmla="*/ 1117126 w 730"/>
              <a:gd name="T3" fmla="*/ 1078722 h 457"/>
              <a:gd name="T4" fmla="*/ 1119592 w 730"/>
              <a:gd name="T5" fmla="*/ 875279 h 457"/>
              <a:gd name="T6" fmla="*/ 1092465 w 730"/>
              <a:gd name="T7" fmla="*/ 875279 h 457"/>
              <a:gd name="T8" fmla="*/ 1062873 w 730"/>
              <a:gd name="T9" fmla="*/ 875279 h 457"/>
              <a:gd name="T10" fmla="*/ 1035746 w 730"/>
              <a:gd name="T11" fmla="*/ 875279 h 457"/>
              <a:gd name="T12" fmla="*/ 1006153 w 730"/>
              <a:gd name="T13" fmla="*/ 875279 h 457"/>
              <a:gd name="T14" fmla="*/ 974094 w 730"/>
              <a:gd name="T15" fmla="*/ 875279 h 457"/>
              <a:gd name="T16" fmla="*/ 946968 w 730"/>
              <a:gd name="T17" fmla="*/ 875279 h 457"/>
              <a:gd name="T18" fmla="*/ 912443 w 730"/>
              <a:gd name="T19" fmla="*/ 875279 h 457"/>
              <a:gd name="T20" fmla="*/ 882850 w 730"/>
              <a:gd name="T21" fmla="*/ 875279 h 457"/>
              <a:gd name="T22" fmla="*/ 850791 w 730"/>
              <a:gd name="T23" fmla="*/ 875279 h 457"/>
              <a:gd name="T24" fmla="*/ 821199 w 730"/>
              <a:gd name="T25" fmla="*/ 875279 h 457"/>
              <a:gd name="T26" fmla="*/ 789140 w 730"/>
              <a:gd name="T27" fmla="*/ 875279 h 457"/>
              <a:gd name="T28" fmla="*/ 759547 w 730"/>
              <a:gd name="T29" fmla="*/ 875279 h 457"/>
              <a:gd name="T30" fmla="*/ 727488 w 730"/>
              <a:gd name="T31" fmla="*/ 872914 h 457"/>
              <a:gd name="T32" fmla="*/ 697896 w 730"/>
              <a:gd name="T33" fmla="*/ 872914 h 457"/>
              <a:gd name="T34" fmla="*/ 638710 w 730"/>
              <a:gd name="T35" fmla="*/ 865817 h 457"/>
              <a:gd name="T36" fmla="*/ 537601 w 730"/>
              <a:gd name="T37" fmla="*/ 851623 h 457"/>
              <a:gd name="T38" fmla="*/ 443891 w 730"/>
              <a:gd name="T39" fmla="*/ 827967 h 457"/>
              <a:gd name="T40" fmla="*/ 357579 w 730"/>
              <a:gd name="T41" fmla="*/ 794848 h 457"/>
              <a:gd name="T42" fmla="*/ 281131 w 730"/>
              <a:gd name="T43" fmla="*/ 754633 h 457"/>
              <a:gd name="T44" fmla="*/ 212081 w 730"/>
              <a:gd name="T45" fmla="*/ 707320 h 457"/>
              <a:gd name="T46" fmla="*/ 150430 w 730"/>
              <a:gd name="T47" fmla="*/ 655277 h 457"/>
              <a:gd name="T48" fmla="*/ 101109 w 730"/>
              <a:gd name="T49" fmla="*/ 596136 h 457"/>
              <a:gd name="T50" fmla="*/ 59185 w 730"/>
              <a:gd name="T51" fmla="*/ 536996 h 457"/>
              <a:gd name="T52" fmla="*/ 27127 w 730"/>
              <a:gd name="T53" fmla="*/ 473124 h 457"/>
              <a:gd name="T54" fmla="*/ 9864 w 730"/>
              <a:gd name="T55" fmla="*/ 404521 h 457"/>
              <a:gd name="T56" fmla="*/ 0 w 730"/>
              <a:gd name="T57" fmla="*/ 335918 h 457"/>
              <a:gd name="T58" fmla="*/ 2466 w 730"/>
              <a:gd name="T59" fmla="*/ 269681 h 457"/>
              <a:gd name="T60" fmla="*/ 19728 w 730"/>
              <a:gd name="T61" fmla="*/ 198712 h 457"/>
              <a:gd name="T62" fmla="*/ 46855 w 730"/>
              <a:gd name="T63" fmla="*/ 130109 h 457"/>
              <a:gd name="T64" fmla="*/ 138099 w 730"/>
              <a:gd name="T65" fmla="*/ 0 h 457"/>
              <a:gd name="T66" fmla="*/ 110973 w 730"/>
              <a:gd name="T67" fmla="*/ 28387 h 457"/>
              <a:gd name="T68" fmla="*/ 73982 w 730"/>
              <a:gd name="T69" fmla="*/ 85162 h 457"/>
              <a:gd name="T70" fmla="*/ 56719 w 730"/>
              <a:gd name="T71" fmla="*/ 141937 h 457"/>
              <a:gd name="T72" fmla="*/ 61652 w 730"/>
              <a:gd name="T73" fmla="*/ 191615 h 457"/>
              <a:gd name="T74" fmla="*/ 73982 w 730"/>
              <a:gd name="T75" fmla="*/ 215271 h 457"/>
              <a:gd name="T76" fmla="*/ 106041 w 730"/>
              <a:gd name="T77" fmla="*/ 260218 h 457"/>
              <a:gd name="T78" fmla="*/ 155362 w 730"/>
              <a:gd name="T79" fmla="*/ 300434 h 457"/>
              <a:gd name="T80" fmla="*/ 217013 w 730"/>
              <a:gd name="T81" fmla="*/ 340649 h 457"/>
              <a:gd name="T82" fmla="*/ 293461 w 730"/>
              <a:gd name="T83" fmla="*/ 369037 h 457"/>
              <a:gd name="T84" fmla="*/ 335384 w 730"/>
              <a:gd name="T85" fmla="*/ 383230 h 457"/>
              <a:gd name="T86" fmla="*/ 429095 w 730"/>
              <a:gd name="T87" fmla="*/ 411618 h 457"/>
              <a:gd name="T88" fmla="*/ 525271 w 730"/>
              <a:gd name="T89" fmla="*/ 428177 h 457"/>
              <a:gd name="T90" fmla="*/ 628846 w 730"/>
              <a:gd name="T91" fmla="*/ 442371 h 457"/>
              <a:gd name="T92" fmla="*/ 685565 w 730"/>
              <a:gd name="T93" fmla="*/ 449468 h 457"/>
              <a:gd name="T94" fmla="*/ 796538 w 730"/>
              <a:gd name="T95" fmla="*/ 454199 h 457"/>
              <a:gd name="T96" fmla="*/ 902579 w 730"/>
              <a:gd name="T97" fmla="*/ 454199 h 457"/>
              <a:gd name="T98" fmla="*/ 1011085 w 730"/>
              <a:gd name="T99" fmla="*/ 449468 h 457"/>
              <a:gd name="T100" fmla="*/ 1119592 w 730"/>
              <a:gd name="T101" fmla="*/ 435274 h 457"/>
              <a:gd name="T102" fmla="*/ 1117126 w 730"/>
              <a:gd name="T103" fmla="*/ 224734 h 457"/>
              <a:gd name="T104" fmla="*/ 1797759 w 730"/>
              <a:gd name="T105" fmla="*/ 655277 h 45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30"/>
              <a:gd name="T160" fmla="*/ 0 h 457"/>
              <a:gd name="T161" fmla="*/ 730 w 730"/>
              <a:gd name="T162" fmla="*/ 457 h 45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solidFill>
            <a:srgbClr val="0070C0"/>
          </a:solidFill>
          <a:ln w="9525" algn="ctr">
            <a:noFill/>
            <a:miter lim="800000"/>
            <a:headEnd/>
            <a:tailEnd/>
          </a:ln>
          <a:effectLst>
            <a:outerShdw dist="53882" dir="2700000" algn="ctr" rotWithShape="0">
              <a:schemeClr val="bg2">
                <a:alpha val="50000"/>
              </a:schemeClr>
            </a:outerShdw>
          </a:effectLst>
        </p:spPr>
        <p:txBody>
          <a:bodyPr anchor="ctr"/>
          <a:lstStyle/>
          <a:p>
            <a:pPr>
              <a:spcBef>
                <a:spcPct val="50000"/>
              </a:spcBef>
              <a:defRPr/>
            </a:pPr>
            <a:endParaRPr lang="zh-CN" altLang="en-US" b="1"/>
          </a:p>
        </p:txBody>
      </p:sp>
      <p:sp>
        <p:nvSpPr>
          <p:cNvPr id="644143" name="AutoShape 47"/>
          <p:cNvSpPr>
            <a:spLocks noChangeArrowheads="1"/>
          </p:cNvSpPr>
          <p:nvPr/>
        </p:nvSpPr>
        <p:spPr bwMode="auto">
          <a:xfrm>
            <a:off x="967144" y="4929198"/>
            <a:ext cx="2533286" cy="408623"/>
          </a:xfrm>
          <a:prstGeom prst="wedgeRoundRectCallout">
            <a:avLst>
              <a:gd name="adj1" fmla="val 49988"/>
              <a:gd name="adj2" fmla="val -1068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只</a:t>
            </a:r>
            <a:r>
              <a:rPr lang="zh-CN" altLang="en-US" b="1" kern="0" dirty="0" smtClean="0">
                <a:solidFill>
                  <a:schemeClr val="bg1"/>
                </a:solidFill>
                <a:latin typeface="Arial"/>
                <a:ea typeface="黑体"/>
              </a:rPr>
              <a:t>放和业务相关的</a:t>
            </a:r>
            <a:r>
              <a:rPr lang="zh-CN" altLang="en-US" b="1" kern="0" dirty="0">
                <a:solidFill>
                  <a:schemeClr val="bg1"/>
                </a:solidFill>
                <a:latin typeface="Arial"/>
                <a:ea typeface="黑体"/>
              </a:rPr>
              <a:t>属性</a:t>
            </a:r>
          </a:p>
        </p:txBody>
      </p:sp>
      <p:sp>
        <p:nvSpPr>
          <p:cNvPr id="2" name="AutoShape 47"/>
          <p:cNvSpPr>
            <a:spLocks noChangeArrowheads="1"/>
          </p:cNvSpPr>
          <p:nvPr/>
        </p:nvSpPr>
        <p:spPr bwMode="auto">
          <a:xfrm>
            <a:off x="785786" y="2071678"/>
            <a:ext cx="687228" cy="408623"/>
          </a:xfrm>
          <a:prstGeom prst="wedgeRoundRectCallout">
            <a:avLst>
              <a:gd name="adj1" fmla="val 49936"/>
              <a:gd name="adj2" fmla="val 31812"/>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名词</a:t>
            </a:r>
          </a:p>
        </p:txBody>
      </p:sp>
      <p:sp>
        <p:nvSpPr>
          <p:cNvPr id="11" name="AutoShape 7"/>
          <p:cNvSpPr>
            <a:spLocks/>
          </p:cNvSpPr>
          <p:nvPr/>
        </p:nvSpPr>
        <p:spPr bwMode="auto">
          <a:xfrm rot="10800000">
            <a:off x="3643307" y="4429132"/>
            <a:ext cx="428625" cy="1500199"/>
          </a:xfrm>
          <a:prstGeom prst="rightBrace">
            <a:avLst>
              <a:gd name="adj1" fmla="val 56502"/>
              <a:gd name="adj2" fmla="val 50000"/>
            </a:avLst>
          </a:prstGeom>
          <a:solidFill>
            <a:srgbClr val="FFDDDD">
              <a:alpha val="10196"/>
            </a:srgbClr>
          </a:solidFill>
          <a:ln w="28575" algn="ctr">
            <a:solidFill>
              <a:srgbClr val="FF0000"/>
            </a:solidFill>
            <a:miter lim="800000"/>
            <a:headEnd/>
            <a:tailEnd/>
          </a:ln>
        </p:spPr>
        <p:txBody>
          <a:bodyPr wrap="none" anchor="ctr"/>
          <a:lstStyle/>
          <a:p>
            <a:endParaRPr lang="zh-CN" altLang="en-US">
              <a:solidFill>
                <a:srgbClr val="FF0000"/>
              </a:solidFill>
              <a:ea typeface="宋体" charset="-122"/>
            </a:endParaRPr>
          </a:p>
        </p:txBody>
      </p:sp>
    </p:spTree>
    <p:extLst>
      <p:ext uri="{BB962C8B-B14F-4D97-AF65-F5344CB8AC3E}">
        <p14:creationId xmlns:p14="http://schemas.microsoft.com/office/powerpoint/2010/main" val="301805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6409"/>
                                        </p:tgtEl>
                                        <p:attrNameLst>
                                          <p:attrName>style.visibility</p:attrName>
                                        </p:attrNameLst>
                                      </p:cBhvr>
                                      <p:to>
                                        <p:strVal val="visible"/>
                                      </p:to>
                                    </p:set>
                                    <p:animEffect transition="in" filter="wipe(left)">
                                      <p:cBhvr>
                                        <p:cTn id="7" dur="500"/>
                                        <p:tgtEl>
                                          <p:spTgt spid="65640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28745"/>
                                        </p:tgtEl>
                                        <p:attrNameLst>
                                          <p:attrName>style.visibility</p:attrName>
                                        </p:attrNameLst>
                                      </p:cBhvr>
                                      <p:to>
                                        <p:strVal val="visible"/>
                                      </p:to>
                                    </p:set>
                                    <p:animEffect transition="in" filter="blinds(horizontal)">
                                      <p:cBhvr>
                                        <p:cTn id="10" dur="500"/>
                                        <p:tgtEl>
                                          <p:spTgt spid="62874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44143"/>
                                        </p:tgtEl>
                                        <p:attrNameLst>
                                          <p:attrName>style.visibility</p:attrName>
                                        </p:attrNameLst>
                                      </p:cBhvr>
                                      <p:to>
                                        <p:strVal val="visible"/>
                                      </p:to>
                                    </p:set>
                                    <p:animEffect transition="in" filter="wipe(left)">
                                      <p:cBhvr>
                                        <p:cTn id="13" dur="500"/>
                                        <p:tgtEl>
                                          <p:spTgt spid="644143"/>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45" grpId="0" animBg="1"/>
      <p:bldP spid="656409" grpId="0" animBg="1"/>
      <p:bldP spid="644143"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dirty="0" smtClean="0"/>
              <a:t>用面向对象描述世界</a:t>
            </a:r>
            <a:r>
              <a:rPr lang="en-US" altLang="zh-CN" dirty="0" smtClean="0"/>
              <a:t> 3</a:t>
            </a:r>
          </a:p>
        </p:txBody>
      </p:sp>
      <p:sp>
        <p:nvSpPr>
          <p:cNvPr id="17411" name="Rectangle 3"/>
          <p:cNvSpPr>
            <a:spLocks noGrp="1" noChangeArrowheads="1"/>
          </p:cNvSpPr>
          <p:nvPr>
            <p:ph idx="1"/>
          </p:nvPr>
        </p:nvSpPr>
        <p:spPr/>
        <p:txBody>
          <a:bodyPr/>
          <a:lstStyle/>
          <a:p>
            <a:pPr lvl="1" eaLnBrk="1" hangingPunct="1"/>
            <a:r>
              <a:rPr lang="zh-CN" altLang="en-US" dirty="0" smtClean="0"/>
              <a:t>第三步：发现类的方法 </a:t>
            </a:r>
          </a:p>
        </p:txBody>
      </p:sp>
      <p:sp>
        <p:nvSpPr>
          <p:cNvPr id="673813" name="AutoShape 21"/>
          <p:cNvSpPr>
            <a:spLocks noChangeArrowheads="1"/>
          </p:cNvSpPr>
          <p:nvPr/>
        </p:nvSpPr>
        <p:spPr bwMode="gray">
          <a:xfrm>
            <a:off x="1193574" y="1857364"/>
            <a:ext cx="2235418" cy="1534478"/>
          </a:xfrm>
          <a:prstGeom prst="roundRect">
            <a:avLst>
              <a:gd name="adj" fmla="val 740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a:buClr>
                <a:schemeClr val="tx2"/>
              </a:buClr>
              <a:buSzPct val="80000"/>
              <a:buFont typeface="Wingdings" pitchFamily="2" charset="2"/>
              <a:buNone/>
              <a:defRPr/>
            </a:pPr>
            <a:r>
              <a:rPr lang="zh-CN" altLang="en-US" b="1" dirty="0"/>
              <a:t> 狗类共有的行为： </a:t>
            </a:r>
          </a:p>
          <a:p>
            <a:pPr algn="l">
              <a:buClr>
                <a:schemeClr val="tx2"/>
              </a:buClr>
              <a:buSzPct val="80000"/>
              <a:buFont typeface="Wingdings" pitchFamily="2" charset="2"/>
              <a:buNone/>
              <a:defRPr/>
            </a:pPr>
            <a:r>
              <a:rPr lang="en-US" altLang="zh-CN" b="1" dirty="0"/>
              <a:t>1. </a:t>
            </a:r>
            <a:r>
              <a:rPr lang="zh-CN" altLang="en-US" b="1" dirty="0"/>
              <a:t>跑</a:t>
            </a:r>
          </a:p>
          <a:p>
            <a:pPr algn="l">
              <a:buClr>
                <a:schemeClr val="tx2"/>
              </a:buClr>
              <a:buSzPct val="80000"/>
              <a:buFont typeface="Wingdings" pitchFamily="2" charset="2"/>
              <a:buNone/>
              <a:defRPr/>
            </a:pPr>
            <a:r>
              <a:rPr lang="en-US" altLang="zh-CN" b="1" dirty="0"/>
              <a:t>2. </a:t>
            </a:r>
            <a:r>
              <a:rPr lang="zh-CN" altLang="en-US" b="1" dirty="0"/>
              <a:t>吠</a:t>
            </a:r>
          </a:p>
          <a:p>
            <a:pPr algn="l">
              <a:buClr>
                <a:schemeClr val="tx2"/>
              </a:buClr>
              <a:buSzPct val="80000"/>
              <a:buFont typeface="Wingdings" pitchFamily="2" charset="2"/>
              <a:buNone/>
              <a:defRPr/>
            </a:pPr>
            <a:r>
              <a:rPr lang="en-US" altLang="zh-CN" b="1" dirty="0"/>
              <a:t>3. </a:t>
            </a:r>
            <a:r>
              <a:rPr lang="zh-CN" altLang="en-US" b="1" dirty="0"/>
              <a:t>输出狗的信息</a:t>
            </a:r>
          </a:p>
          <a:p>
            <a:pPr algn="l">
              <a:buClr>
                <a:schemeClr val="tx2"/>
              </a:buClr>
              <a:buSzPct val="80000"/>
              <a:buFont typeface="Wingdings" pitchFamily="2" charset="2"/>
              <a:buNone/>
              <a:defRPr/>
            </a:pPr>
            <a:r>
              <a:rPr lang="en-US" altLang="zh-CN" b="1" dirty="0"/>
              <a:t>… …</a:t>
            </a:r>
          </a:p>
        </p:txBody>
      </p:sp>
      <p:sp>
        <p:nvSpPr>
          <p:cNvPr id="644143" name="AutoShape 47"/>
          <p:cNvSpPr>
            <a:spLocks noChangeArrowheads="1"/>
          </p:cNvSpPr>
          <p:nvPr/>
        </p:nvSpPr>
        <p:spPr bwMode="auto">
          <a:xfrm>
            <a:off x="384310" y="2143116"/>
            <a:ext cx="687228" cy="408623"/>
          </a:xfrm>
          <a:prstGeom prst="wedgeRoundRectCallout">
            <a:avLst>
              <a:gd name="adj1" fmla="val 49935"/>
              <a:gd name="adj2" fmla="val 3486"/>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动词</a:t>
            </a:r>
          </a:p>
        </p:txBody>
      </p:sp>
      <p:sp>
        <p:nvSpPr>
          <p:cNvPr id="656409" name="Freeform 25"/>
          <p:cNvSpPr>
            <a:spLocks/>
          </p:cNvSpPr>
          <p:nvPr/>
        </p:nvSpPr>
        <p:spPr bwMode="auto">
          <a:xfrm rot="13417274" flipH="1">
            <a:off x="3372399" y="2221423"/>
            <a:ext cx="1671682" cy="504921"/>
          </a:xfrm>
          <a:custGeom>
            <a:avLst/>
            <a:gdLst>
              <a:gd name="T0" fmla="*/ 1797759 w 730"/>
              <a:gd name="T1" fmla="*/ 655277 h 457"/>
              <a:gd name="T2" fmla="*/ 1117126 w 730"/>
              <a:gd name="T3" fmla="*/ 1078722 h 457"/>
              <a:gd name="T4" fmla="*/ 1119592 w 730"/>
              <a:gd name="T5" fmla="*/ 875279 h 457"/>
              <a:gd name="T6" fmla="*/ 1092465 w 730"/>
              <a:gd name="T7" fmla="*/ 875279 h 457"/>
              <a:gd name="T8" fmla="*/ 1062873 w 730"/>
              <a:gd name="T9" fmla="*/ 875279 h 457"/>
              <a:gd name="T10" fmla="*/ 1035746 w 730"/>
              <a:gd name="T11" fmla="*/ 875279 h 457"/>
              <a:gd name="T12" fmla="*/ 1006153 w 730"/>
              <a:gd name="T13" fmla="*/ 875279 h 457"/>
              <a:gd name="T14" fmla="*/ 974094 w 730"/>
              <a:gd name="T15" fmla="*/ 875279 h 457"/>
              <a:gd name="T16" fmla="*/ 946968 w 730"/>
              <a:gd name="T17" fmla="*/ 875279 h 457"/>
              <a:gd name="T18" fmla="*/ 912443 w 730"/>
              <a:gd name="T19" fmla="*/ 875279 h 457"/>
              <a:gd name="T20" fmla="*/ 882850 w 730"/>
              <a:gd name="T21" fmla="*/ 875279 h 457"/>
              <a:gd name="T22" fmla="*/ 850791 w 730"/>
              <a:gd name="T23" fmla="*/ 875279 h 457"/>
              <a:gd name="T24" fmla="*/ 821199 w 730"/>
              <a:gd name="T25" fmla="*/ 875279 h 457"/>
              <a:gd name="T26" fmla="*/ 789140 w 730"/>
              <a:gd name="T27" fmla="*/ 875279 h 457"/>
              <a:gd name="T28" fmla="*/ 759547 w 730"/>
              <a:gd name="T29" fmla="*/ 875279 h 457"/>
              <a:gd name="T30" fmla="*/ 727488 w 730"/>
              <a:gd name="T31" fmla="*/ 872914 h 457"/>
              <a:gd name="T32" fmla="*/ 697896 w 730"/>
              <a:gd name="T33" fmla="*/ 872914 h 457"/>
              <a:gd name="T34" fmla="*/ 638710 w 730"/>
              <a:gd name="T35" fmla="*/ 865817 h 457"/>
              <a:gd name="T36" fmla="*/ 537601 w 730"/>
              <a:gd name="T37" fmla="*/ 851623 h 457"/>
              <a:gd name="T38" fmla="*/ 443891 w 730"/>
              <a:gd name="T39" fmla="*/ 827967 h 457"/>
              <a:gd name="T40" fmla="*/ 357579 w 730"/>
              <a:gd name="T41" fmla="*/ 794848 h 457"/>
              <a:gd name="T42" fmla="*/ 281131 w 730"/>
              <a:gd name="T43" fmla="*/ 754633 h 457"/>
              <a:gd name="T44" fmla="*/ 212081 w 730"/>
              <a:gd name="T45" fmla="*/ 707320 h 457"/>
              <a:gd name="T46" fmla="*/ 150430 w 730"/>
              <a:gd name="T47" fmla="*/ 655277 h 457"/>
              <a:gd name="T48" fmla="*/ 101109 w 730"/>
              <a:gd name="T49" fmla="*/ 596136 h 457"/>
              <a:gd name="T50" fmla="*/ 59185 w 730"/>
              <a:gd name="T51" fmla="*/ 536996 h 457"/>
              <a:gd name="T52" fmla="*/ 27127 w 730"/>
              <a:gd name="T53" fmla="*/ 473124 h 457"/>
              <a:gd name="T54" fmla="*/ 9864 w 730"/>
              <a:gd name="T55" fmla="*/ 404521 h 457"/>
              <a:gd name="T56" fmla="*/ 0 w 730"/>
              <a:gd name="T57" fmla="*/ 335918 h 457"/>
              <a:gd name="T58" fmla="*/ 2466 w 730"/>
              <a:gd name="T59" fmla="*/ 269681 h 457"/>
              <a:gd name="T60" fmla="*/ 19728 w 730"/>
              <a:gd name="T61" fmla="*/ 198712 h 457"/>
              <a:gd name="T62" fmla="*/ 46855 w 730"/>
              <a:gd name="T63" fmla="*/ 130109 h 457"/>
              <a:gd name="T64" fmla="*/ 138099 w 730"/>
              <a:gd name="T65" fmla="*/ 0 h 457"/>
              <a:gd name="T66" fmla="*/ 110973 w 730"/>
              <a:gd name="T67" fmla="*/ 28387 h 457"/>
              <a:gd name="T68" fmla="*/ 73982 w 730"/>
              <a:gd name="T69" fmla="*/ 85162 h 457"/>
              <a:gd name="T70" fmla="*/ 56719 w 730"/>
              <a:gd name="T71" fmla="*/ 141937 h 457"/>
              <a:gd name="T72" fmla="*/ 61652 w 730"/>
              <a:gd name="T73" fmla="*/ 191615 h 457"/>
              <a:gd name="T74" fmla="*/ 73982 w 730"/>
              <a:gd name="T75" fmla="*/ 215271 h 457"/>
              <a:gd name="T76" fmla="*/ 106041 w 730"/>
              <a:gd name="T77" fmla="*/ 260218 h 457"/>
              <a:gd name="T78" fmla="*/ 155362 w 730"/>
              <a:gd name="T79" fmla="*/ 300434 h 457"/>
              <a:gd name="T80" fmla="*/ 217013 w 730"/>
              <a:gd name="T81" fmla="*/ 340649 h 457"/>
              <a:gd name="T82" fmla="*/ 293461 w 730"/>
              <a:gd name="T83" fmla="*/ 369037 h 457"/>
              <a:gd name="T84" fmla="*/ 335384 w 730"/>
              <a:gd name="T85" fmla="*/ 383230 h 457"/>
              <a:gd name="T86" fmla="*/ 429095 w 730"/>
              <a:gd name="T87" fmla="*/ 411618 h 457"/>
              <a:gd name="T88" fmla="*/ 525271 w 730"/>
              <a:gd name="T89" fmla="*/ 428177 h 457"/>
              <a:gd name="T90" fmla="*/ 628846 w 730"/>
              <a:gd name="T91" fmla="*/ 442371 h 457"/>
              <a:gd name="T92" fmla="*/ 685565 w 730"/>
              <a:gd name="T93" fmla="*/ 449468 h 457"/>
              <a:gd name="T94" fmla="*/ 796538 w 730"/>
              <a:gd name="T95" fmla="*/ 454199 h 457"/>
              <a:gd name="T96" fmla="*/ 902579 w 730"/>
              <a:gd name="T97" fmla="*/ 454199 h 457"/>
              <a:gd name="T98" fmla="*/ 1011085 w 730"/>
              <a:gd name="T99" fmla="*/ 449468 h 457"/>
              <a:gd name="T100" fmla="*/ 1119592 w 730"/>
              <a:gd name="T101" fmla="*/ 435274 h 457"/>
              <a:gd name="T102" fmla="*/ 1117126 w 730"/>
              <a:gd name="T103" fmla="*/ 224734 h 457"/>
              <a:gd name="T104" fmla="*/ 1797759 w 730"/>
              <a:gd name="T105" fmla="*/ 655277 h 45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30"/>
              <a:gd name="T160" fmla="*/ 0 h 457"/>
              <a:gd name="T161" fmla="*/ 730 w 730"/>
              <a:gd name="T162" fmla="*/ 457 h 45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solidFill>
            <a:srgbClr val="0070C0"/>
          </a:solidFill>
          <a:ln w="9525" algn="ctr">
            <a:noFill/>
            <a:miter lim="800000"/>
            <a:headEnd/>
            <a:tailEnd/>
          </a:ln>
          <a:effectLst>
            <a:outerShdw dist="53882" dir="2700000" algn="ctr" rotWithShape="0">
              <a:schemeClr val="bg2">
                <a:alpha val="50000"/>
              </a:schemeClr>
            </a:outerShdw>
          </a:effectLst>
        </p:spPr>
        <p:txBody>
          <a:bodyPr anchor="ctr"/>
          <a:lstStyle/>
          <a:p>
            <a:pPr>
              <a:spcBef>
                <a:spcPct val="50000"/>
              </a:spcBef>
              <a:defRPr/>
            </a:pPr>
            <a:endParaRPr lang="zh-CN" altLang="en-US" b="1"/>
          </a:p>
        </p:txBody>
      </p:sp>
      <p:sp>
        <p:nvSpPr>
          <p:cNvPr id="2" name="AutoShape 47"/>
          <p:cNvSpPr>
            <a:spLocks noChangeArrowheads="1"/>
          </p:cNvSpPr>
          <p:nvPr/>
        </p:nvSpPr>
        <p:spPr bwMode="auto">
          <a:xfrm>
            <a:off x="967144" y="5357826"/>
            <a:ext cx="2533286" cy="408623"/>
          </a:xfrm>
          <a:prstGeom prst="wedgeRoundRectCallout">
            <a:avLst>
              <a:gd name="adj1" fmla="val 50698"/>
              <a:gd name="adj2" fmla="val -2201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只</a:t>
            </a:r>
            <a:r>
              <a:rPr lang="zh-CN" altLang="en-US" b="1" kern="0" dirty="0" smtClean="0">
                <a:solidFill>
                  <a:schemeClr val="bg1"/>
                </a:solidFill>
                <a:latin typeface="Arial"/>
                <a:ea typeface="黑体"/>
              </a:rPr>
              <a:t>放和业务相关的</a:t>
            </a:r>
            <a:r>
              <a:rPr lang="zh-CN" altLang="en-US" b="1" kern="0" dirty="0">
                <a:solidFill>
                  <a:schemeClr val="bg1"/>
                </a:solidFill>
                <a:latin typeface="Arial"/>
                <a:ea typeface="黑体"/>
              </a:rPr>
              <a:t>方法</a:t>
            </a:r>
          </a:p>
        </p:txBody>
      </p:sp>
      <p:sp>
        <p:nvSpPr>
          <p:cNvPr id="11" name="AutoShape 7"/>
          <p:cNvSpPr>
            <a:spLocks/>
          </p:cNvSpPr>
          <p:nvPr/>
        </p:nvSpPr>
        <p:spPr bwMode="auto">
          <a:xfrm rot="10800000">
            <a:off x="3666911" y="5000635"/>
            <a:ext cx="428625" cy="1214445"/>
          </a:xfrm>
          <a:prstGeom prst="rightBrace">
            <a:avLst>
              <a:gd name="adj1" fmla="val 56502"/>
              <a:gd name="adj2" fmla="val 50000"/>
            </a:avLst>
          </a:prstGeom>
          <a:solidFill>
            <a:srgbClr val="FFDDDD">
              <a:alpha val="10196"/>
            </a:srgbClr>
          </a:solidFill>
          <a:ln w="28575" algn="ctr">
            <a:solidFill>
              <a:srgbClr val="FF0000"/>
            </a:solidFill>
            <a:miter lim="800000"/>
            <a:headEnd/>
            <a:tailEnd/>
          </a:ln>
        </p:spPr>
        <p:txBody>
          <a:bodyPr wrap="none" anchor="ctr"/>
          <a:lstStyle/>
          <a:p>
            <a:endParaRPr lang="zh-CN" altLang="en-US">
              <a:solidFill>
                <a:srgbClr val="FF0000"/>
              </a:solidFill>
              <a:ea typeface="宋体" charset="-122"/>
            </a:endParaRPr>
          </a:p>
        </p:txBody>
      </p:sp>
      <p:sp>
        <p:nvSpPr>
          <p:cNvPr id="629784" name="AutoShape 10"/>
          <p:cNvSpPr>
            <a:spLocks noChangeArrowheads="1"/>
          </p:cNvSpPr>
          <p:nvPr/>
        </p:nvSpPr>
        <p:spPr bwMode="auto">
          <a:xfrm>
            <a:off x="4143372" y="3060000"/>
            <a:ext cx="4851400" cy="372658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gn="l">
              <a:lnSpc>
                <a:spcPct val="130000"/>
              </a:lnSpc>
            </a:pPr>
            <a:r>
              <a:rPr lang="en-US" altLang="zh-CN" b="1" dirty="0" smtClean="0">
                <a:ea typeface="宋体" charset="-122"/>
              </a:rPr>
              <a:t>class Dog {</a:t>
            </a:r>
            <a:r>
              <a:rPr lang="en-US" altLang="zh-CN" dirty="0" smtClean="0">
                <a:ea typeface="宋体" charset="-122"/>
              </a:rPr>
              <a:t> </a:t>
            </a:r>
          </a:p>
          <a:p>
            <a:pPr algn="l">
              <a:lnSpc>
                <a:spcPct val="130000"/>
              </a:lnSpc>
            </a:pPr>
            <a:r>
              <a:rPr lang="en-US" altLang="zh-CN" b="1" dirty="0" smtClean="0">
                <a:ea typeface="宋体" charset="-122"/>
              </a:rPr>
              <a:t>    String name = "</a:t>
            </a:r>
            <a:r>
              <a:rPr lang="zh-CN" altLang="en-US" b="1" dirty="0" smtClean="0">
                <a:latin typeface="黑体" pitchFamily="2" charset="-122"/>
              </a:rPr>
              <a:t>旺财</a:t>
            </a:r>
            <a:r>
              <a:rPr lang="en-US" altLang="zh-CN" b="1" dirty="0" smtClean="0">
                <a:ea typeface="宋体" charset="-122"/>
              </a:rPr>
              <a:t>";   // </a:t>
            </a:r>
            <a:r>
              <a:rPr lang="zh-CN" altLang="en-US" b="1" dirty="0" smtClean="0">
                <a:latin typeface="黑体" pitchFamily="2" charset="-122"/>
              </a:rPr>
              <a:t>昵称</a:t>
            </a:r>
          </a:p>
          <a:p>
            <a:pPr algn="l">
              <a:lnSpc>
                <a:spcPct val="130000"/>
              </a:lnSpc>
            </a:pPr>
            <a:r>
              <a:rPr lang="en-US" altLang="zh-CN" b="1" dirty="0" smtClean="0">
                <a:ea typeface="宋体" charset="-122"/>
              </a:rPr>
              <a:t>    </a:t>
            </a:r>
            <a:r>
              <a:rPr lang="en-US" altLang="zh-CN" b="1" dirty="0" err="1" smtClean="0">
                <a:ea typeface="宋体" charset="-122"/>
              </a:rPr>
              <a:t>int</a:t>
            </a:r>
            <a:r>
              <a:rPr lang="en-US" altLang="zh-CN" b="1" dirty="0" smtClean="0">
                <a:ea typeface="宋体" charset="-122"/>
              </a:rPr>
              <a:t> health = 100; // </a:t>
            </a:r>
            <a:r>
              <a:rPr lang="zh-CN" altLang="en-US" b="1" dirty="0" smtClean="0"/>
              <a:t>健康值    </a:t>
            </a:r>
          </a:p>
          <a:p>
            <a:pPr algn="l">
              <a:lnSpc>
                <a:spcPct val="130000"/>
              </a:lnSpc>
            </a:pPr>
            <a:r>
              <a:rPr lang="en-US" altLang="zh-CN" b="1" dirty="0" smtClean="0">
                <a:ea typeface="宋体" charset="-122"/>
              </a:rPr>
              <a:t>    </a:t>
            </a:r>
            <a:r>
              <a:rPr lang="en-US" altLang="zh-CN" b="1" dirty="0" err="1" smtClean="0">
                <a:ea typeface="宋体" charset="-122"/>
              </a:rPr>
              <a:t>int</a:t>
            </a:r>
            <a:r>
              <a:rPr lang="en-US" altLang="zh-CN" b="1" dirty="0" smtClean="0">
                <a:ea typeface="宋体" charset="-122"/>
              </a:rPr>
              <a:t> intimacy = 0;     // </a:t>
            </a:r>
            <a:r>
              <a:rPr lang="zh-CN" altLang="en-US" b="1" dirty="0" smtClean="0"/>
              <a:t>亲密度</a:t>
            </a:r>
          </a:p>
          <a:p>
            <a:pPr algn="l">
              <a:lnSpc>
                <a:spcPct val="130000"/>
              </a:lnSpc>
            </a:pPr>
            <a:r>
              <a:rPr lang="en-US" altLang="zh-CN" b="1" dirty="0" smtClean="0">
                <a:ea typeface="宋体" charset="-122"/>
              </a:rPr>
              <a:t>    String breed </a:t>
            </a:r>
            <a:r>
              <a:rPr lang="en-US" altLang="zh-CN" b="1" dirty="0" smtClean="0"/>
              <a:t>=</a:t>
            </a:r>
            <a:r>
              <a:rPr lang="en-US" altLang="zh-CN" b="1" dirty="0" smtClean="0">
                <a:latin typeface="黑体" pitchFamily="2" charset="-122"/>
              </a:rPr>
              <a:t> </a:t>
            </a:r>
            <a:r>
              <a:rPr lang="en-US" altLang="zh-CN" b="1" dirty="0" smtClean="0"/>
              <a:t>"</a:t>
            </a:r>
            <a:r>
              <a:rPr lang="zh-CN" altLang="en-US" b="1" dirty="0" smtClean="0">
                <a:latin typeface="黑体" pitchFamily="2" charset="-122"/>
              </a:rPr>
              <a:t>拉布拉多犬</a:t>
            </a:r>
            <a:r>
              <a:rPr lang="en-US" altLang="zh-CN" b="1" dirty="0" smtClean="0"/>
              <a:t>"</a:t>
            </a:r>
            <a:r>
              <a:rPr lang="en-US" altLang="zh-CN" b="1" dirty="0" smtClean="0">
                <a:latin typeface="黑体" pitchFamily="2" charset="-122"/>
              </a:rPr>
              <a:t>;</a:t>
            </a:r>
            <a:r>
              <a:rPr lang="en-US" altLang="zh-CN" b="1" dirty="0" smtClean="0">
                <a:ea typeface="宋体" charset="-122"/>
              </a:rPr>
              <a:t> // </a:t>
            </a:r>
            <a:r>
              <a:rPr lang="zh-CN" altLang="en-US" b="1" dirty="0" smtClean="0"/>
              <a:t>品种</a:t>
            </a:r>
            <a:r>
              <a:rPr lang="zh-CN" altLang="en-US" b="1" dirty="0" smtClean="0">
                <a:ea typeface="宋体" charset="-122"/>
              </a:rPr>
              <a:t> </a:t>
            </a:r>
          </a:p>
          <a:p>
            <a:pPr algn="l">
              <a:lnSpc>
                <a:spcPct val="130000"/>
              </a:lnSpc>
            </a:pPr>
            <a:r>
              <a:rPr lang="en-US" altLang="zh-CN" b="1" dirty="0" smtClean="0">
                <a:ea typeface="宋体" charset="-122"/>
              </a:rPr>
              <a:t>    /* </a:t>
            </a:r>
            <a:r>
              <a:rPr lang="zh-CN" altLang="en-US" b="1" dirty="0" smtClean="0">
                <a:latin typeface="黑体" pitchFamily="2" charset="-122"/>
              </a:rPr>
              <a:t>输出狗的信息</a:t>
            </a:r>
            <a:r>
              <a:rPr lang="zh-CN" altLang="en-US" b="1" dirty="0" smtClean="0">
                <a:ea typeface="宋体" charset="-122"/>
              </a:rPr>
              <a:t> *</a:t>
            </a:r>
            <a:r>
              <a:rPr lang="en-US" altLang="zh-CN" b="1" dirty="0" smtClean="0">
                <a:ea typeface="宋体" charset="-122"/>
              </a:rPr>
              <a:t>/</a:t>
            </a:r>
          </a:p>
          <a:p>
            <a:pPr algn="l">
              <a:lnSpc>
                <a:spcPct val="130000"/>
              </a:lnSpc>
            </a:pPr>
            <a:r>
              <a:rPr lang="en-US" altLang="zh-CN" b="1" dirty="0" smtClean="0">
                <a:ea typeface="宋体" charset="-122"/>
              </a:rPr>
              <a:t>    </a:t>
            </a:r>
            <a:r>
              <a:rPr lang="en-US" altLang="zh-CN" b="1" dirty="0" smtClean="0">
                <a:solidFill>
                  <a:srgbClr val="FF0000"/>
                </a:solidFill>
                <a:ea typeface="宋体" charset="-122"/>
              </a:rPr>
              <a:t>public void print() {</a:t>
            </a:r>
          </a:p>
          <a:p>
            <a:pPr algn="l">
              <a:lnSpc>
                <a:spcPct val="130000"/>
              </a:lnSpc>
            </a:pPr>
            <a:r>
              <a:rPr lang="en-US" altLang="zh-CN" b="1" dirty="0" smtClean="0">
                <a:solidFill>
                  <a:srgbClr val="FF0000"/>
                </a:solidFill>
                <a:ea typeface="宋体" charset="-122"/>
              </a:rPr>
              <a:t>        </a:t>
            </a:r>
            <a:r>
              <a:rPr lang="en-US" altLang="zh-CN" b="1" dirty="0" smtClean="0">
                <a:ea typeface="宋体" charset="-122"/>
              </a:rPr>
              <a:t>// </a:t>
            </a:r>
            <a:r>
              <a:rPr lang="zh-CN" altLang="en-US" b="1" dirty="0" smtClean="0">
                <a:latin typeface="黑体" pitchFamily="2" charset="-122"/>
              </a:rPr>
              <a:t>输出狗信息的代码</a:t>
            </a:r>
          </a:p>
          <a:p>
            <a:pPr algn="l">
              <a:lnSpc>
                <a:spcPct val="130000"/>
              </a:lnSpc>
            </a:pPr>
            <a:r>
              <a:rPr lang="en-US" altLang="zh-CN" b="1" dirty="0" smtClean="0">
                <a:solidFill>
                  <a:srgbClr val="FF0000"/>
                </a:solidFill>
                <a:ea typeface="宋体" charset="-122"/>
              </a:rPr>
              <a:t>    }</a:t>
            </a:r>
            <a:r>
              <a:rPr lang="en-US" altLang="zh-CN" dirty="0" smtClean="0">
                <a:ea typeface="宋体" charset="-122"/>
              </a:rPr>
              <a:t> </a:t>
            </a:r>
            <a:endParaRPr lang="en-US" altLang="zh-CN" b="1" dirty="0" smtClean="0">
              <a:ea typeface="宋体" charset="-122"/>
            </a:endParaRPr>
          </a:p>
          <a:p>
            <a:pPr algn="l">
              <a:lnSpc>
                <a:spcPct val="130000"/>
              </a:lnSpc>
            </a:pPr>
            <a:r>
              <a:rPr lang="en-US" altLang="zh-CN" b="1" dirty="0" smtClean="0">
                <a:ea typeface="宋体" charset="-122"/>
              </a:rPr>
              <a:t>}</a:t>
            </a:r>
            <a:endParaRPr lang="en-US" altLang="zh-CN" b="1" dirty="0">
              <a:ea typeface="宋体" charset="-122"/>
            </a:endParaRPr>
          </a:p>
        </p:txBody>
      </p:sp>
    </p:spTree>
    <p:extLst>
      <p:ext uri="{BB962C8B-B14F-4D97-AF65-F5344CB8AC3E}">
        <p14:creationId xmlns:p14="http://schemas.microsoft.com/office/powerpoint/2010/main" val="91280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6409"/>
                                        </p:tgtEl>
                                        <p:attrNameLst>
                                          <p:attrName>style.visibility</p:attrName>
                                        </p:attrNameLst>
                                      </p:cBhvr>
                                      <p:to>
                                        <p:strVal val="visible"/>
                                      </p:to>
                                    </p:set>
                                    <p:animEffect transition="in" filter="wipe(left)">
                                      <p:cBhvr>
                                        <p:cTn id="7" dur="500"/>
                                        <p:tgtEl>
                                          <p:spTgt spid="65640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29784"/>
                                        </p:tgtEl>
                                        <p:attrNameLst>
                                          <p:attrName>style.visibility</p:attrName>
                                        </p:attrNameLst>
                                      </p:cBhvr>
                                      <p:to>
                                        <p:strVal val="visible"/>
                                      </p:to>
                                    </p:set>
                                    <p:animEffect transition="in" filter="blinds(horizontal)">
                                      <p:cBhvr>
                                        <p:cTn id="10" dur="500"/>
                                        <p:tgtEl>
                                          <p:spTgt spid="62978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409" grpId="0" animBg="1"/>
      <p:bldP spid="2" grpId="0" animBg="1"/>
      <p:bldP spid="11" grpId="0" animBg="1"/>
      <p:bldP spid="62978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dirty="0" smtClean="0"/>
              <a:t>常见错误</a:t>
            </a:r>
            <a:endParaRPr lang="en-US" altLang="zh-CN" dirty="0" smtClean="0"/>
          </a:p>
        </p:txBody>
      </p:sp>
      <p:sp>
        <p:nvSpPr>
          <p:cNvPr id="24579" name="Rectangle 3"/>
          <p:cNvSpPr>
            <a:spLocks noGrp="1" noChangeArrowheads="1"/>
          </p:cNvSpPr>
          <p:nvPr>
            <p:ph idx="1"/>
          </p:nvPr>
        </p:nvSpPr>
        <p:spPr/>
        <p:txBody>
          <a:bodyPr/>
          <a:lstStyle/>
          <a:p>
            <a:pPr eaLnBrk="1" hangingPunct="1"/>
            <a:r>
              <a:rPr lang="zh-CN" altLang="en-US" dirty="0" smtClean="0"/>
              <a:t>请指出下面代码的错误</a:t>
            </a:r>
            <a:endParaRPr lang="en-US" altLang="zh-CN" dirty="0" smtClean="0"/>
          </a:p>
        </p:txBody>
      </p:sp>
      <p:sp>
        <p:nvSpPr>
          <p:cNvPr id="24580" name="AutoShape 12"/>
          <p:cNvSpPr>
            <a:spLocks noChangeArrowheads="1"/>
          </p:cNvSpPr>
          <p:nvPr/>
        </p:nvSpPr>
        <p:spPr bwMode="auto">
          <a:xfrm>
            <a:off x="457200" y="1809124"/>
            <a:ext cx="8229600" cy="496751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1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class Dog {</a:t>
            </a:r>
          </a:p>
          <a:p>
            <a:pPr algn="l" defTabSz="723900">
              <a:lnSpc>
                <a:spcPct val="11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String </a:t>
            </a:r>
            <a:r>
              <a:rPr lang="en-US" altLang="zh-CN" b="1" dirty="0">
                <a:solidFill>
                  <a:schemeClr val="accent5">
                    <a:lumMod val="10000"/>
                  </a:schemeClr>
                </a:solidFill>
                <a:latin typeface="+mn-lt"/>
              </a:rPr>
              <a:t>name = "</a:t>
            </a:r>
            <a:r>
              <a:rPr lang="zh-CN" altLang="en-US" b="1" dirty="0">
                <a:solidFill>
                  <a:schemeClr val="accent5">
                    <a:lumMod val="10000"/>
                  </a:schemeClr>
                </a:solidFill>
                <a:latin typeface="+mn-lt"/>
              </a:rPr>
              <a:t>旺财</a:t>
            </a:r>
            <a:r>
              <a:rPr lang="en-US" altLang="zh-CN" b="1" dirty="0">
                <a:solidFill>
                  <a:schemeClr val="accent5">
                    <a:lumMod val="10000"/>
                  </a:schemeClr>
                </a:solidFill>
                <a:latin typeface="+mn-lt"/>
              </a:rPr>
              <a:t>";   // </a:t>
            </a:r>
            <a:r>
              <a:rPr lang="zh-CN" altLang="en-US" b="1" dirty="0">
                <a:solidFill>
                  <a:schemeClr val="accent5">
                    <a:lumMod val="10000"/>
                  </a:schemeClr>
                </a:solidFill>
                <a:latin typeface="+mn-lt"/>
              </a:rPr>
              <a:t>昵</a:t>
            </a:r>
            <a:r>
              <a:rPr lang="zh-CN" altLang="en-US" b="1" dirty="0" smtClean="0">
                <a:solidFill>
                  <a:schemeClr val="accent5">
                    <a:lumMod val="10000"/>
                  </a:schemeClr>
                </a:solidFill>
                <a:latin typeface="+mn-lt"/>
              </a:rPr>
              <a:t>称</a:t>
            </a:r>
            <a:endParaRPr lang="en-US" altLang="zh-CN" b="1" dirty="0" smtClean="0">
              <a:solidFill>
                <a:schemeClr val="accent5">
                  <a:lumMod val="10000"/>
                </a:schemeClr>
              </a:solidFill>
              <a:latin typeface="+mn-lt"/>
            </a:endParaRPr>
          </a:p>
          <a:p>
            <a:pPr algn="l" defTabSz="723900">
              <a:lnSpc>
                <a:spcPct val="110000"/>
              </a:lnSpc>
              <a:spcAft>
                <a:spcPts val="0"/>
              </a:spcAft>
              <a:buClr>
                <a:schemeClr val="folHlink"/>
              </a:buClr>
              <a:buSzPct val="60000"/>
              <a:tabLst>
                <a:tab pos="444500" algn="l"/>
              </a:tabLst>
              <a:defRPr/>
            </a:pPr>
            <a:r>
              <a:rPr lang="en-US" altLang="zh-CN" b="1" dirty="0">
                <a:solidFill>
                  <a:schemeClr val="accent5">
                    <a:lumMod val="10000"/>
                  </a:schemeClr>
                </a:solidFill>
              </a:rPr>
              <a:t>	</a:t>
            </a:r>
            <a:r>
              <a:rPr lang="en-US" altLang="zh-CN" b="1" dirty="0" err="1" smtClean="0">
                <a:solidFill>
                  <a:schemeClr val="accent5">
                    <a:lumMod val="10000"/>
                  </a:schemeClr>
                </a:solidFill>
                <a:latin typeface="+mn-lt"/>
              </a:rPr>
              <a:t>int</a:t>
            </a:r>
            <a:r>
              <a:rPr lang="en-US" altLang="zh-CN" b="1" dirty="0" smtClean="0">
                <a:solidFill>
                  <a:schemeClr val="accent5">
                    <a:lumMod val="10000"/>
                  </a:schemeClr>
                </a:solidFill>
                <a:latin typeface="+mn-lt"/>
              </a:rPr>
              <a:t> </a:t>
            </a:r>
            <a:r>
              <a:rPr lang="en-US" altLang="zh-CN" b="1" dirty="0">
                <a:solidFill>
                  <a:schemeClr val="accent5">
                    <a:lumMod val="10000"/>
                  </a:schemeClr>
                </a:solidFill>
                <a:latin typeface="+mn-lt"/>
              </a:rPr>
              <a:t>health = 100;  // </a:t>
            </a:r>
            <a:r>
              <a:rPr lang="zh-CN" altLang="en-US" b="1" dirty="0">
                <a:solidFill>
                  <a:schemeClr val="accent5">
                    <a:lumMod val="10000"/>
                  </a:schemeClr>
                </a:solidFill>
                <a:latin typeface="+mn-lt"/>
              </a:rPr>
              <a:t>健康值    </a:t>
            </a:r>
          </a:p>
          <a:p>
            <a:pPr algn="l" defTabSz="723900">
              <a:lnSpc>
                <a:spcPct val="11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a:t>
            </a:r>
            <a:r>
              <a:rPr lang="en-US" altLang="zh-CN" b="1" dirty="0" err="1" smtClean="0">
                <a:solidFill>
                  <a:schemeClr val="accent5">
                    <a:lumMod val="10000"/>
                  </a:schemeClr>
                </a:solidFill>
                <a:latin typeface="+mn-lt"/>
              </a:rPr>
              <a:t>int</a:t>
            </a:r>
            <a:r>
              <a:rPr lang="en-US" altLang="zh-CN" b="1" dirty="0" smtClean="0">
                <a:solidFill>
                  <a:schemeClr val="accent5">
                    <a:lumMod val="10000"/>
                  </a:schemeClr>
                </a:solidFill>
                <a:latin typeface="+mn-lt"/>
              </a:rPr>
              <a:t> intimacy </a:t>
            </a:r>
            <a:r>
              <a:rPr lang="en-US" altLang="zh-CN" b="1" dirty="0">
                <a:solidFill>
                  <a:schemeClr val="accent5">
                    <a:lumMod val="10000"/>
                  </a:schemeClr>
                </a:solidFill>
                <a:latin typeface="+mn-lt"/>
              </a:rPr>
              <a:t>= 0;     // </a:t>
            </a:r>
            <a:r>
              <a:rPr lang="zh-CN" altLang="en-US" b="1" dirty="0">
                <a:solidFill>
                  <a:schemeClr val="accent5">
                    <a:lumMod val="10000"/>
                  </a:schemeClr>
                </a:solidFill>
                <a:latin typeface="+mn-lt"/>
              </a:rPr>
              <a:t>亲密</a:t>
            </a:r>
            <a:r>
              <a:rPr lang="zh-CN" altLang="en-US" b="1" dirty="0" smtClean="0">
                <a:solidFill>
                  <a:schemeClr val="accent5">
                    <a:lumMod val="10000"/>
                  </a:schemeClr>
                </a:solidFill>
                <a:latin typeface="+mn-lt"/>
              </a:rPr>
              <a:t>度</a:t>
            </a:r>
            <a:endParaRPr lang="en-US" altLang="zh-CN" b="1" dirty="0" smtClean="0">
              <a:solidFill>
                <a:schemeClr val="accent5">
                  <a:lumMod val="10000"/>
                </a:schemeClr>
              </a:solidFill>
              <a:latin typeface="+mn-lt"/>
            </a:endParaRPr>
          </a:p>
          <a:p>
            <a:pPr algn="l" defTabSz="723900">
              <a:lnSpc>
                <a:spcPct val="110000"/>
              </a:lnSpc>
              <a:spcAft>
                <a:spcPts val="0"/>
              </a:spcAft>
              <a:buClr>
                <a:schemeClr val="folHlink"/>
              </a:buClr>
              <a:buSzPct val="60000"/>
              <a:tabLst>
                <a:tab pos="444500" algn="l"/>
              </a:tabLst>
              <a:defRPr/>
            </a:pPr>
            <a:r>
              <a:rPr lang="zh-CN" altLang="en-US" b="1" dirty="0">
                <a:solidFill>
                  <a:schemeClr val="accent5">
                    <a:lumMod val="10000"/>
                  </a:schemeClr>
                </a:solidFill>
                <a:latin typeface="+mn-lt"/>
              </a:rPr>
              <a:t>	</a:t>
            </a:r>
          </a:p>
          <a:p>
            <a:pPr algn="l" defTabSz="723900">
              <a:lnSpc>
                <a:spcPct val="110000"/>
              </a:lnSpc>
              <a:spcAft>
                <a:spcPts val="0"/>
              </a:spcAft>
              <a:buClr>
                <a:schemeClr val="folHlink"/>
              </a:buClr>
              <a:buSzPct val="60000"/>
              <a:tabLst>
                <a:tab pos="444500" algn="l"/>
              </a:tabLst>
              <a:defRPr/>
            </a:pPr>
            <a:r>
              <a:rPr lang="zh-CN" altLang="en-US" b="1" dirty="0">
                <a:solidFill>
                  <a:schemeClr val="accent5">
                    <a:lumMod val="10000"/>
                  </a:schemeClr>
                </a:solidFill>
                <a:latin typeface="+mn-lt"/>
              </a:rPr>
              <a:t>    </a:t>
            </a:r>
            <a:r>
              <a:rPr lang="zh-CN" altLang="en-US" b="1" dirty="0" smtClean="0">
                <a:solidFill>
                  <a:schemeClr val="accent5">
                    <a:lumMod val="10000"/>
                  </a:schemeClr>
                </a:solidFill>
                <a:latin typeface="+mn-lt"/>
              </a:rPr>
              <a:t>   </a:t>
            </a:r>
            <a:r>
              <a:rPr lang="en-US" altLang="zh-CN" b="1" dirty="0" smtClean="0">
                <a:solidFill>
                  <a:schemeClr val="accent5">
                    <a:lumMod val="10000"/>
                  </a:schemeClr>
                </a:solidFill>
                <a:latin typeface="+mn-lt"/>
              </a:rPr>
              <a:t>public </a:t>
            </a:r>
            <a:r>
              <a:rPr lang="en-US" altLang="zh-CN" b="1" dirty="0">
                <a:solidFill>
                  <a:schemeClr val="accent5">
                    <a:lumMod val="10000"/>
                  </a:schemeClr>
                </a:solidFill>
                <a:latin typeface="+mn-lt"/>
              </a:rPr>
              <a:t>void play(int n) {</a:t>
            </a:r>
          </a:p>
          <a:p>
            <a:pPr algn="l" defTabSz="723900">
              <a:lnSpc>
                <a:spcPct val="11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a:t>
            </a:r>
            <a:r>
              <a:rPr lang="en-US" altLang="zh-CN" b="1" dirty="0" smtClean="0">
                <a:solidFill>
                  <a:schemeClr val="accent5">
                    <a:lumMod val="10000"/>
                  </a:schemeClr>
                </a:solidFill>
                <a:latin typeface="+mn-lt"/>
              </a:rPr>
              <a:t>       </a:t>
            </a:r>
            <a:r>
              <a:rPr lang="en-US" altLang="zh-CN" b="1" dirty="0">
                <a:solidFill>
                  <a:schemeClr val="accent5">
                    <a:lumMod val="10000"/>
                  </a:schemeClr>
                </a:solidFill>
                <a:latin typeface="+mn-lt"/>
              </a:rPr>
              <a:t>int localv;</a:t>
            </a:r>
          </a:p>
          <a:p>
            <a:pPr algn="l" defTabSz="723900">
              <a:lnSpc>
                <a:spcPct val="11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a:t>
            </a:r>
            <a:r>
              <a:rPr lang="en-US" altLang="zh-CN" b="1" dirty="0" smtClean="0">
                <a:solidFill>
                  <a:schemeClr val="accent5">
                    <a:lumMod val="10000"/>
                  </a:schemeClr>
                </a:solidFill>
                <a:latin typeface="+mn-lt"/>
              </a:rPr>
              <a:t>      health </a:t>
            </a:r>
            <a:r>
              <a:rPr lang="en-US" altLang="zh-CN" b="1" dirty="0">
                <a:solidFill>
                  <a:schemeClr val="accent5">
                    <a:lumMod val="10000"/>
                  </a:schemeClr>
                </a:solidFill>
                <a:latin typeface="+mn-lt"/>
              </a:rPr>
              <a:t>= health - n;		</a:t>
            </a:r>
          </a:p>
          <a:p>
            <a:pPr algn="l" defTabSz="723900">
              <a:lnSpc>
                <a:spcPct val="11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a:t>
            </a:r>
            <a:r>
              <a:rPr lang="en-US" altLang="zh-CN" b="1" dirty="0" smtClean="0">
                <a:solidFill>
                  <a:schemeClr val="accent5">
                    <a:lumMod val="10000"/>
                  </a:schemeClr>
                </a:solidFill>
                <a:latin typeface="+mn-lt"/>
              </a:rPr>
              <a:t>      </a:t>
            </a:r>
            <a:r>
              <a:rPr lang="en-US" altLang="zh-CN" b="1" dirty="0" err="1" smtClean="0">
                <a:solidFill>
                  <a:schemeClr val="accent5">
                    <a:lumMod val="10000"/>
                  </a:schemeClr>
                </a:solidFill>
                <a:latin typeface="+mn-lt"/>
              </a:rPr>
              <a:t>System.out.println</a:t>
            </a:r>
            <a:r>
              <a:rPr lang="en-US" altLang="zh-CN" b="1" dirty="0" smtClean="0">
                <a:solidFill>
                  <a:schemeClr val="accent5">
                    <a:lumMod val="10000"/>
                  </a:schemeClr>
                </a:solidFill>
                <a:latin typeface="+mn-lt"/>
              </a:rPr>
              <a:t>(name</a:t>
            </a:r>
            <a:r>
              <a:rPr lang="en-US" altLang="zh-CN" b="1" dirty="0">
                <a:solidFill>
                  <a:schemeClr val="accent5">
                    <a:lumMod val="10000"/>
                  </a:schemeClr>
                </a:solidFill>
                <a:latin typeface="+mn-lt"/>
              </a:rPr>
              <a:t>+" </a:t>
            </a:r>
            <a:r>
              <a:rPr lang="en-US" altLang="zh-CN" b="1" dirty="0" smtClean="0">
                <a:solidFill>
                  <a:schemeClr val="accent5">
                    <a:lumMod val="10000"/>
                  </a:schemeClr>
                </a:solidFill>
                <a:latin typeface="+mn-lt"/>
              </a:rPr>
              <a:t>"+ </a:t>
            </a:r>
            <a:r>
              <a:rPr lang="en-US" altLang="zh-CN" b="1" dirty="0" err="1" smtClean="0">
                <a:solidFill>
                  <a:schemeClr val="accent5">
                    <a:lumMod val="10000"/>
                  </a:schemeClr>
                </a:solidFill>
                <a:latin typeface="+mn-lt"/>
              </a:rPr>
              <a:t>localv</a:t>
            </a:r>
            <a:r>
              <a:rPr lang="en-US" altLang="zh-CN" b="1" dirty="0" smtClean="0">
                <a:solidFill>
                  <a:schemeClr val="accent5">
                    <a:lumMod val="10000"/>
                  </a:schemeClr>
                </a:solidFill>
                <a:latin typeface="+mn-lt"/>
              </a:rPr>
              <a:t> +" </a:t>
            </a:r>
            <a:r>
              <a:rPr lang="en-US" altLang="zh-CN" b="1" dirty="0">
                <a:solidFill>
                  <a:schemeClr val="accent5">
                    <a:lumMod val="10000"/>
                  </a:schemeClr>
                </a:solidFill>
                <a:latin typeface="+mn-lt"/>
              </a:rPr>
              <a:t>"+health+" "+love); </a:t>
            </a:r>
          </a:p>
          <a:p>
            <a:pPr algn="l" defTabSz="723900">
              <a:lnSpc>
                <a:spcPct val="11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a:t>
            </a:r>
            <a:r>
              <a:rPr lang="en-US" altLang="zh-CN" b="1" dirty="0" smtClean="0">
                <a:solidFill>
                  <a:schemeClr val="accent5">
                    <a:lumMod val="10000"/>
                  </a:schemeClr>
                </a:solidFill>
                <a:latin typeface="+mn-lt"/>
              </a:rPr>
              <a:t>   }</a:t>
            </a:r>
          </a:p>
          <a:p>
            <a:pPr algn="l" defTabSz="723900">
              <a:lnSpc>
                <a:spcPct val="110000"/>
              </a:lnSpc>
              <a:spcAft>
                <a:spcPts val="0"/>
              </a:spcAft>
              <a:buClr>
                <a:schemeClr val="folHlink"/>
              </a:buClr>
              <a:buSzPct val="60000"/>
              <a:tabLst>
                <a:tab pos="444500" algn="l"/>
              </a:tabLst>
              <a:defRPr/>
            </a:pPr>
            <a:endParaRPr lang="en-US" altLang="zh-CN" b="1" dirty="0">
              <a:solidFill>
                <a:schemeClr val="accent5">
                  <a:lumMod val="10000"/>
                </a:schemeClr>
              </a:solidFill>
              <a:latin typeface="+mn-lt"/>
            </a:endParaRPr>
          </a:p>
          <a:p>
            <a:pPr algn="l" defTabSz="723900">
              <a:lnSpc>
                <a:spcPct val="11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a:t>
            </a:r>
            <a:r>
              <a:rPr lang="en-US" altLang="zh-CN" b="1" dirty="0" smtClean="0">
                <a:solidFill>
                  <a:schemeClr val="accent5">
                    <a:lumMod val="10000"/>
                  </a:schemeClr>
                </a:solidFill>
                <a:latin typeface="+mn-lt"/>
              </a:rPr>
              <a:t>   public </a:t>
            </a:r>
            <a:r>
              <a:rPr lang="en-US" altLang="zh-CN" b="1" dirty="0">
                <a:solidFill>
                  <a:schemeClr val="accent5">
                    <a:lumMod val="10000"/>
                  </a:schemeClr>
                </a:solidFill>
                <a:latin typeface="+mn-lt"/>
              </a:rPr>
              <a:t>static void main(String[] args) {</a:t>
            </a:r>
          </a:p>
          <a:p>
            <a:pPr algn="l" defTabSz="723900">
              <a:lnSpc>
                <a:spcPct val="11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a:t>
            </a:r>
            <a:r>
              <a:rPr lang="en-US" altLang="zh-CN" b="1" dirty="0" smtClean="0">
                <a:solidFill>
                  <a:schemeClr val="accent5">
                    <a:lumMod val="10000"/>
                  </a:schemeClr>
                </a:solidFill>
                <a:latin typeface="+mn-lt"/>
              </a:rPr>
              <a:t>      Dog </a:t>
            </a:r>
            <a:r>
              <a:rPr lang="en-US" altLang="zh-CN" b="1" dirty="0">
                <a:solidFill>
                  <a:schemeClr val="accent5">
                    <a:lumMod val="10000"/>
                  </a:schemeClr>
                </a:solidFill>
                <a:latin typeface="+mn-lt"/>
              </a:rPr>
              <a:t>d=new Dog();</a:t>
            </a:r>
          </a:p>
          <a:p>
            <a:pPr algn="l" defTabSz="723900">
              <a:lnSpc>
                <a:spcPct val="11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a:t>
            </a:r>
            <a:r>
              <a:rPr lang="en-US" altLang="zh-CN" b="1" dirty="0" smtClean="0">
                <a:solidFill>
                  <a:schemeClr val="accent5">
                    <a:lumMod val="10000"/>
                  </a:schemeClr>
                </a:solidFill>
                <a:latin typeface="+mn-lt"/>
              </a:rPr>
              <a:t>      </a:t>
            </a:r>
            <a:r>
              <a:rPr lang="en-US" altLang="zh-CN" b="1" dirty="0" err="1" smtClean="0">
                <a:solidFill>
                  <a:schemeClr val="accent5">
                    <a:lumMod val="10000"/>
                  </a:schemeClr>
                </a:solidFill>
                <a:latin typeface="+mn-lt"/>
              </a:rPr>
              <a:t>d.play</a:t>
            </a:r>
            <a:r>
              <a:rPr lang="en-US" altLang="zh-CN" b="1" dirty="0" smtClean="0">
                <a:solidFill>
                  <a:schemeClr val="accent5">
                    <a:lumMod val="10000"/>
                  </a:schemeClr>
                </a:solidFill>
                <a:latin typeface="+mn-lt"/>
              </a:rPr>
              <a:t>(5</a:t>
            </a:r>
            <a:r>
              <a:rPr lang="en-US" altLang="zh-CN" b="1" dirty="0">
                <a:solidFill>
                  <a:schemeClr val="accent5">
                    <a:lumMod val="10000"/>
                  </a:schemeClr>
                </a:solidFill>
                <a:latin typeface="+mn-lt"/>
              </a:rPr>
              <a:t>);</a:t>
            </a:r>
          </a:p>
          <a:p>
            <a:pPr algn="l" defTabSz="723900">
              <a:lnSpc>
                <a:spcPct val="11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a:t>
            </a:r>
            <a:r>
              <a:rPr lang="en-US" altLang="zh-CN" b="1" dirty="0" smtClean="0">
                <a:solidFill>
                  <a:schemeClr val="accent5">
                    <a:lumMod val="10000"/>
                  </a:schemeClr>
                </a:solidFill>
                <a:latin typeface="+mn-lt"/>
              </a:rPr>
              <a:t>    </a:t>
            </a:r>
            <a:r>
              <a:rPr lang="en-US" altLang="zh-CN" b="1" dirty="0">
                <a:solidFill>
                  <a:schemeClr val="accent5">
                    <a:lumMod val="10000"/>
                  </a:schemeClr>
                </a:solidFill>
                <a:latin typeface="+mn-lt"/>
              </a:rPr>
              <a:t>}</a:t>
            </a:r>
          </a:p>
          <a:p>
            <a:pPr algn="l" defTabSz="723900">
              <a:lnSpc>
                <a:spcPct val="11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a:t>
            </a:r>
          </a:p>
        </p:txBody>
      </p:sp>
      <p:sp>
        <p:nvSpPr>
          <p:cNvPr id="635913" name="Rectangle 9"/>
          <p:cNvSpPr>
            <a:spLocks noChangeArrowheads="1"/>
          </p:cNvSpPr>
          <p:nvPr/>
        </p:nvSpPr>
        <p:spPr bwMode="auto">
          <a:xfrm>
            <a:off x="1475657" y="3702304"/>
            <a:ext cx="1224136" cy="285752"/>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635915" name="Rectangle 11"/>
          <p:cNvSpPr>
            <a:spLocks noChangeArrowheads="1"/>
          </p:cNvSpPr>
          <p:nvPr/>
        </p:nvSpPr>
        <p:spPr bwMode="auto">
          <a:xfrm>
            <a:off x="5076056" y="4270636"/>
            <a:ext cx="719137" cy="288925"/>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2" name="AutoShape 21"/>
          <p:cNvSpPr>
            <a:spLocks noChangeArrowheads="1"/>
          </p:cNvSpPr>
          <p:nvPr/>
        </p:nvSpPr>
        <p:spPr bwMode="auto">
          <a:xfrm>
            <a:off x="4499992" y="3573088"/>
            <a:ext cx="2298603" cy="408623"/>
          </a:xfrm>
          <a:prstGeom prst="wedgeRoundRectCallout">
            <a:avLst>
              <a:gd name="adj1" fmla="val -46364"/>
              <a:gd name="adj2" fmla="val -1142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局部变量没有初始化</a:t>
            </a:r>
          </a:p>
        </p:txBody>
      </p:sp>
      <p:cxnSp>
        <p:nvCxnSpPr>
          <p:cNvPr id="11" name="直接箭头连接符 10"/>
          <p:cNvCxnSpPr>
            <a:stCxn id="635915" idx="0"/>
          </p:cNvCxnSpPr>
          <p:nvPr/>
        </p:nvCxnSpPr>
        <p:spPr bwMode="auto">
          <a:xfrm rot="16200000" flipV="1">
            <a:off x="5221709" y="4056719"/>
            <a:ext cx="425455" cy="237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2" name="直接箭头连接符 11"/>
          <p:cNvCxnSpPr/>
          <p:nvPr/>
        </p:nvCxnSpPr>
        <p:spPr bwMode="auto">
          <a:xfrm>
            <a:off x="2695645" y="3843592"/>
            <a:ext cx="1804347" cy="15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238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635913"/>
                                        </p:tgtEl>
                                        <p:attrNameLst>
                                          <p:attrName>style.visibility</p:attrName>
                                        </p:attrNameLst>
                                      </p:cBhvr>
                                      <p:to>
                                        <p:strVal val="visible"/>
                                      </p:to>
                                    </p:set>
                                    <p:animEffect transition="in" filter="blinds(vertical)">
                                      <p:cBhvr>
                                        <p:cTn id="7" dur="500"/>
                                        <p:tgtEl>
                                          <p:spTgt spid="635913"/>
                                        </p:tgtEl>
                                      </p:cBhvr>
                                    </p:animEffect>
                                  </p:childTnLst>
                                </p:cTn>
                              </p:par>
                              <p:par>
                                <p:cTn id="8" presetID="3" presetClass="entr" presetSubtype="5" fill="hold" grpId="0" nodeType="withEffect">
                                  <p:stCondLst>
                                    <p:cond delay="0"/>
                                  </p:stCondLst>
                                  <p:childTnLst>
                                    <p:set>
                                      <p:cBhvr>
                                        <p:cTn id="9" dur="1" fill="hold">
                                          <p:stCondLst>
                                            <p:cond delay="0"/>
                                          </p:stCondLst>
                                        </p:cTn>
                                        <p:tgtEl>
                                          <p:spTgt spid="635915"/>
                                        </p:tgtEl>
                                        <p:attrNameLst>
                                          <p:attrName>style.visibility</p:attrName>
                                        </p:attrNameLst>
                                      </p:cBhvr>
                                      <p:to>
                                        <p:strVal val="visible"/>
                                      </p:to>
                                    </p:set>
                                    <p:animEffect transition="in" filter="blinds(vertical)">
                                      <p:cBhvr>
                                        <p:cTn id="10" dur="500"/>
                                        <p:tgtEl>
                                          <p:spTgt spid="63591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par>
                                <p:cTn id="15" presetID="22" presetClass="entr" presetSubtype="4"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13" grpId="0" animBg="1"/>
      <p:bldP spid="635915" grpId="0" animBg="1"/>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200" dirty="0" smtClean="0"/>
              <a:t>第</a:t>
            </a:r>
            <a:r>
              <a:rPr lang="zh-CN" altLang="en-US" sz="3200" dirty="0"/>
              <a:t>六</a:t>
            </a:r>
            <a:r>
              <a:rPr lang="zh-CN" altLang="en-US" sz="3200" dirty="0" smtClean="0"/>
              <a:t>章</a:t>
            </a:r>
            <a:r>
              <a:rPr lang="zh-CN" altLang="en-US" sz="4400" dirty="0" smtClean="0"/>
              <a:t> 抽象和封装</a:t>
            </a:r>
            <a:endParaRPr lang="zh-CN" altLang="en-US" dirty="0"/>
          </a:p>
        </p:txBody>
      </p:sp>
      <p:sp>
        <p:nvSpPr>
          <p:cNvPr id="3" name="Text Placeholder 2"/>
          <p:cNvSpPr>
            <a:spLocks noGrp="1"/>
          </p:cNvSpPr>
          <p:nvPr>
            <p:ph type="body" idx="1"/>
          </p:nvPr>
        </p:nvSpPr>
        <p:spPr/>
        <p:txBody>
          <a:bodyPr/>
          <a:lstStyle/>
          <a:p>
            <a:r>
              <a:rPr lang="zh-CN" altLang="en-US" dirty="0" smtClean="0"/>
              <a:t>第二节 构造方法</a:t>
            </a:r>
            <a:endParaRPr lang="zh-CN" altLang="en-US" dirty="0"/>
          </a:p>
        </p:txBody>
      </p:sp>
      <p:sp>
        <p:nvSpPr>
          <p:cNvPr id="4" name="Subtitle 3"/>
          <p:cNvSpPr>
            <a:spLocks noGrp="1"/>
          </p:cNvSpPr>
          <p:nvPr>
            <p:ph type="subTitle" idx="13"/>
          </p:nvPr>
        </p:nvSpPr>
        <p:spPr/>
        <p:txBody>
          <a:bodyPr/>
          <a:lstStyle/>
          <a:p>
            <a:r>
              <a:rPr lang="en-US" altLang="zh-CN" dirty="0"/>
              <a:t>Java</a:t>
            </a:r>
            <a:r>
              <a:rPr lang="zh-CN" altLang="en-US" dirty="0"/>
              <a:t>程序设计</a:t>
            </a:r>
          </a:p>
        </p:txBody>
      </p:sp>
    </p:spTree>
    <p:extLst>
      <p:ext uri="{BB962C8B-B14F-4D97-AF65-F5344CB8AC3E}">
        <p14:creationId xmlns:p14="http://schemas.microsoft.com/office/powerpoint/2010/main" val="649731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dirty="0" smtClean="0"/>
              <a:t>构造方法 </a:t>
            </a:r>
            <a:r>
              <a:rPr lang="en-US" altLang="zh-CN" dirty="0" smtClean="0"/>
              <a:t>1</a:t>
            </a:r>
          </a:p>
        </p:txBody>
      </p:sp>
      <p:sp>
        <p:nvSpPr>
          <p:cNvPr id="21507" name="Rectangle 3"/>
          <p:cNvSpPr>
            <a:spLocks noGrp="1" noChangeArrowheads="1"/>
          </p:cNvSpPr>
          <p:nvPr>
            <p:ph idx="1"/>
          </p:nvPr>
        </p:nvSpPr>
        <p:spPr/>
        <p:txBody>
          <a:bodyPr/>
          <a:lstStyle/>
          <a:p>
            <a:pPr eaLnBrk="1" hangingPunct="1"/>
            <a:r>
              <a:rPr lang="zh-CN" altLang="en-US" dirty="0" smtClean="0"/>
              <a:t>对象初始化</a:t>
            </a:r>
          </a:p>
        </p:txBody>
      </p:sp>
      <p:sp>
        <p:nvSpPr>
          <p:cNvPr id="681995" name="AutoShape 11"/>
          <p:cNvSpPr>
            <a:spLocks noChangeArrowheads="1"/>
          </p:cNvSpPr>
          <p:nvPr/>
        </p:nvSpPr>
        <p:spPr bwMode="auto">
          <a:xfrm>
            <a:off x="1465263" y="2122488"/>
            <a:ext cx="6275387" cy="1308717"/>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Penguin pgn = new Penguin();</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pgn.name = "qq";</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pgn.sex = "Q</a:t>
            </a:r>
            <a:r>
              <a:rPr lang="zh-CN" altLang="en-US" b="1" dirty="0">
                <a:solidFill>
                  <a:schemeClr val="accent5">
                    <a:lumMod val="10000"/>
                  </a:schemeClr>
                </a:solidFill>
                <a:latin typeface="+mn-lt"/>
              </a:rPr>
              <a:t>仔</a:t>
            </a:r>
            <a:r>
              <a:rPr lang="en-US" altLang="zh-CN" b="1" dirty="0">
                <a:solidFill>
                  <a:schemeClr val="accent5">
                    <a:lumMod val="10000"/>
                  </a:schemeClr>
                </a:solidFill>
                <a:latin typeface="+mn-lt"/>
              </a:rPr>
              <a:t>"; </a:t>
            </a:r>
          </a:p>
        </p:txBody>
      </p:sp>
      <p:sp>
        <p:nvSpPr>
          <p:cNvPr id="2" name="AutoShape 11"/>
          <p:cNvSpPr>
            <a:spLocks noChangeArrowheads="1"/>
          </p:cNvSpPr>
          <p:nvPr/>
        </p:nvSpPr>
        <p:spPr bwMode="auto">
          <a:xfrm>
            <a:off x="2555875" y="3052763"/>
            <a:ext cx="5183188" cy="369331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class Penguin {</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 </a:t>
            </a:r>
            <a:r>
              <a:rPr lang="zh-CN" altLang="en-US" b="1" dirty="0">
                <a:solidFill>
                  <a:schemeClr val="accent5">
                    <a:lumMod val="10000"/>
                  </a:schemeClr>
                </a:solidFill>
                <a:latin typeface="+mn-lt"/>
              </a:rPr>
              <a:t>属性</a:t>
            </a:r>
          </a:p>
          <a:p>
            <a:pPr algn="l" defTabSz="723900">
              <a:lnSpc>
                <a:spcPct val="130000"/>
              </a:lnSpc>
              <a:spcAft>
                <a:spcPts val="0"/>
              </a:spcAft>
              <a:buClr>
                <a:schemeClr val="folHlink"/>
              </a:buClr>
              <a:buSzPct val="60000"/>
              <a:tabLst>
                <a:tab pos="444500" algn="l"/>
              </a:tabLst>
              <a:defRPr/>
            </a:pPr>
            <a:r>
              <a:rPr lang="zh-CN" altLang="en-US" b="1" dirty="0">
                <a:solidFill>
                  <a:schemeClr val="accent5">
                    <a:lumMod val="10000"/>
                  </a:schemeClr>
                </a:solidFill>
                <a:latin typeface="+mn-lt"/>
              </a:rPr>
              <a:t>    </a:t>
            </a:r>
            <a:r>
              <a:rPr lang="en-US" altLang="zh-CN" b="1" dirty="0">
                <a:solidFill>
                  <a:schemeClr val="accent5">
                    <a:lumMod val="10000"/>
                  </a:schemeClr>
                </a:solidFill>
                <a:latin typeface="+mn-lt"/>
              </a:rPr>
              <a:t>/* </a:t>
            </a:r>
            <a:r>
              <a:rPr lang="zh-CN" altLang="en-US" b="1" dirty="0">
                <a:solidFill>
                  <a:schemeClr val="accent5">
                    <a:lumMod val="10000"/>
                  </a:schemeClr>
                </a:solidFill>
                <a:latin typeface="+mn-lt"/>
              </a:rPr>
              <a:t>无参构造方法 *</a:t>
            </a:r>
            <a:r>
              <a:rPr lang="en-US" altLang="zh-CN" b="1" dirty="0">
                <a:solidFill>
                  <a:schemeClr val="accent5">
                    <a:lumMod val="10000"/>
                  </a:schemeClr>
                </a:solidFill>
                <a:latin typeface="+mn-lt"/>
              </a:rPr>
              <a:t>/</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public Penguin() {</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a:t>
            </a:r>
            <a:r>
              <a:rPr lang="en-US" altLang="zh-CN" b="1" dirty="0" smtClean="0">
                <a:solidFill>
                  <a:schemeClr val="accent5">
                    <a:lumMod val="10000"/>
                  </a:schemeClr>
                </a:solidFill>
                <a:latin typeface="+mn-lt"/>
              </a:rPr>
              <a:t>   name </a:t>
            </a:r>
            <a:r>
              <a:rPr lang="en-US" altLang="zh-CN" b="1" dirty="0">
                <a:solidFill>
                  <a:schemeClr val="accent5">
                    <a:lumMod val="10000"/>
                  </a:schemeClr>
                </a:solidFill>
                <a:latin typeface="+mn-lt"/>
              </a:rPr>
              <a:t>= "qq";</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a:t>
            </a:r>
            <a:r>
              <a:rPr lang="en-US" altLang="zh-CN" b="1" dirty="0" smtClean="0">
                <a:solidFill>
                  <a:schemeClr val="accent5">
                    <a:lumMod val="10000"/>
                  </a:schemeClr>
                </a:solidFill>
                <a:latin typeface="+mn-lt"/>
              </a:rPr>
              <a:t>   intimacy </a:t>
            </a:r>
            <a:r>
              <a:rPr lang="en-US" altLang="zh-CN" b="1" dirty="0">
                <a:solidFill>
                  <a:schemeClr val="accent5">
                    <a:lumMod val="10000"/>
                  </a:schemeClr>
                </a:solidFill>
                <a:latin typeface="+mn-lt"/>
              </a:rPr>
              <a:t>= 20;</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a:t>
            </a:r>
            <a:r>
              <a:rPr lang="en-US" altLang="zh-CN" b="1" dirty="0" smtClean="0">
                <a:solidFill>
                  <a:schemeClr val="accent5">
                    <a:lumMod val="10000"/>
                  </a:schemeClr>
                </a:solidFill>
                <a:latin typeface="+mn-lt"/>
              </a:rPr>
              <a:t>   sex </a:t>
            </a:r>
            <a:r>
              <a:rPr lang="en-US" altLang="zh-CN" b="1" dirty="0">
                <a:solidFill>
                  <a:schemeClr val="accent5">
                    <a:lumMod val="10000"/>
                  </a:schemeClr>
                </a:solidFill>
                <a:latin typeface="+mn-lt"/>
              </a:rPr>
              <a:t>= "Q</a:t>
            </a:r>
            <a:r>
              <a:rPr lang="zh-CN" altLang="en-US" b="1" dirty="0">
                <a:solidFill>
                  <a:schemeClr val="accent5">
                    <a:lumMod val="10000"/>
                  </a:schemeClr>
                </a:solidFill>
                <a:latin typeface="+mn-lt"/>
              </a:rPr>
              <a:t>仔</a:t>
            </a:r>
            <a:r>
              <a:rPr lang="en-US" altLang="zh-CN" b="1" dirty="0">
                <a:solidFill>
                  <a:schemeClr val="accent5">
                    <a:lumMod val="10000"/>
                  </a:schemeClr>
                </a:solidFill>
                <a:latin typeface="+mn-lt"/>
              </a:rPr>
              <a:t>";</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a:t>
            </a:r>
            <a:r>
              <a:rPr lang="en-US" altLang="zh-CN" b="1" dirty="0" smtClean="0">
                <a:solidFill>
                  <a:schemeClr val="accent5">
                    <a:lumMod val="10000"/>
                  </a:schemeClr>
                </a:solidFill>
                <a:latin typeface="+mn-lt"/>
              </a:rPr>
              <a:t>    </a:t>
            </a:r>
            <a:r>
              <a:rPr lang="en-US" altLang="zh-CN" b="1" dirty="0">
                <a:solidFill>
                  <a:schemeClr val="accent5">
                    <a:lumMod val="10000"/>
                  </a:schemeClr>
                </a:solidFill>
                <a:latin typeface="+mn-lt"/>
              </a:rPr>
              <a:t>System.out.println("</a:t>
            </a:r>
            <a:r>
              <a:rPr lang="zh-CN" altLang="en-US" b="1" dirty="0">
                <a:solidFill>
                  <a:schemeClr val="accent5">
                    <a:lumMod val="10000"/>
                  </a:schemeClr>
                </a:solidFill>
                <a:latin typeface="+mn-lt"/>
              </a:rPr>
              <a:t>执行构造方法</a:t>
            </a:r>
            <a:r>
              <a:rPr lang="en-US" altLang="zh-CN" b="1" dirty="0">
                <a:solidFill>
                  <a:schemeClr val="accent5">
                    <a:lumMod val="10000"/>
                  </a:schemeClr>
                </a:solidFill>
                <a:latin typeface="+mn-lt"/>
              </a:rPr>
              <a:t>");</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a:t>
            </a:r>
          </a:p>
        </p:txBody>
      </p:sp>
      <p:sp>
        <p:nvSpPr>
          <p:cNvPr id="673813" name="AutoShape 21"/>
          <p:cNvSpPr>
            <a:spLocks noChangeArrowheads="1"/>
          </p:cNvSpPr>
          <p:nvPr/>
        </p:nvSpPr>
        <p:spPr bwMode="gray">
          <a:xfrm>
            <a:off x="1258888" y="2071677"/>
            <a:ext cx="4027492" cy="852497"/>
          </a:xfrm>
          <a:prstGeom prst="roundRect">
            <a:avLst>
              <a:gd name="adj" fmla="val 0"/>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buClr>
                <a:schemeClr val="tx2"/>
              </a:buClr>
              <a:buSzPct val="80000"/>
              <a:buFont typeface="Wingdings" pitchFamily="2" charset="2"/>
              <a:buNone/>
              <a:defRPr/>
            </a:pPr>
            <a:r>
              <a:rPr lang="zh-CN" altLang="en-US" b="1" dirty="0"/>
              <a:t>使用构造方法：</a:t>
            </a:r>
          </a:p>
          <a:p>
            <a:pPr algn="l" eaLnBrk="0" hangingPunct="0">
              <a:buClr>
                <a:schemeClr val="tx2"/>
              </a:buClr>
              <a:buSzPct val="80000"/>
              <a:buFont typeface="Wingdings" pitchFamily="2" charset="2"/>
              <a:buNone/>
              <a:defRPr/>
            </a:pPr>
            <a:r>
              <a:rPr lang="en-US" altLang="zh-CN" b="1" dirty="0"/>
              <a:t>Penguin pgn1 = new Penguin(); </a:t>
            </a:r>
            <a:endParaRPr lang="zh-CN" altLang="en-US" b="1" dirty="0"/>
          </a:p>
        </p:txBody>
      </p:sp>
      <p:sp>
        <p:nvSpPr>
          <p:cNvPr id="647189" name="AutoShape 21"/>
          <p:cNvSpPr>
            <a:spLocks noChangeArrowheads="1"/>
          </p:cNvSpPr>
          <p:nvPr/>
        </p:nvSpPr>
        <p:spPr bwMode="auto">
          <a:xfrm>
            <a:off x="5214942" y="3214686"/>
            <a:ext cx="2103457" cy="776383"/>
          </a:xfrm>
          <a:prstGeom prst="wedgeRoundRectCallout">
            <a:avLst>
              <a:gd name="adj1" fmla="val -30926"/>
              <a:gd name="adj2" fmla="val -47387"/>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能否在创建对象</a:t>
            </a:r>
            <a:r>
              <a:rPr lang="zh-CN" altLang="en-US" b="1" kern="0" dirty="0" smtClean="0">
                <a:solidFill>
                  <a:schemeClr val="bg1"/>
                </a:solidFill>
                <a:latin typeface="Arial"/>
                <a:ea typeface="黑体"/>
              </a:rPr>
              <a:t>的</a:t>
            </a:r>
            <a:endParaRPr lang="en-US" altLang="zh-CN" b="1" kern="0" dirty="0" smtClean="0">
              <a:solidFill>
                <a:schemeClr val="bg1"/>
              </a:solidFill>
              <a:latin typeface="Arial"/>
              <a:ea typeface="黑体"/>
            </a:endParaRPr>
          </a:p>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同时</a:t>
            </a:r>
            <a:r>
              <a:rPr lang="zh-CN" altLang="en-US" b="1" kern="0" dirty="0">
                <a:solidFill>
                  <a:schemeClr val="bg1"/>
                </a:solidFill>
                <a:latin typeface="Arial"/>
                <a:ea typeface="黑体"/>
              </a:rPr>
              <a:t>就完成赋值</a:t>
            </a:r>
            <a:r>
              <a:rPr lang="en-US" altLang="zh-CN" b="1" kern="0" dirty="0">
                <a:solidFill>
                  <a:schemeClr val="bg1"/>
                </a:solidFill>
                <a:latin typeface="Arial"/>
                <a:ea typeface="黑体"/>
              </a:rPr>
              <a:t>?</a:t>
            </a:r>
          </a:p>
        </p:txBody>
      </p:sp>
      <p:sp>
        <p:nvSpPr>
          <p:cNvPr id="632846" name="Rectangle 14"/>
          <p:cNvSpPr>
            <a:spLocks noChangeArrowheads="1"/>
          </p:cNvSpPr>
          <p:nvPr/>
        </p:nvSpPr>
        <p:spPr bwMode="auto">
          <a:xfrm>
            <a:off x="2857488" y="4214818"/>
            <a:ext cx="4675188" cy="2143140"/>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3" name="AutoShape 21"/>
          <p:cNvSpPr>
            <a:spLocks noChangeArrowheads="1"/>
          </p:cNvSpPr>
          <p:nvPr/>
        </p:nvSpPr>
        <p:spPr bwMode="auto">
          <a:xfrm>
            <a:off x="7997259" y="3643314"/>
            <a:ext cx="1146741" cy="408623"/>
          </a:xfrm>
          <a:prstGeom prst="wedgeRoundRectCallout">
            <a:avLst>
              <a:gd name="adj1" fmla="val -26600"/>
              <a:gd name="adj2" fmla="val 4551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构造方法</a:t>
            </a:r>
          </a:p>
        </p:txBody>
      </p:sp>
      <p:cxnSp>
        <p:nvCxnSpPr>
          <p:cNvPr id="11" name="直接箭头连接符 10"/>
          <p:cNvCxnSpPr/>
          <p:nvPr/>
        </p:nvCxnSpPr>
        <p:spPr bwMode="auto">
          <a:xfrm flipV="1">
            <a:off x="7572396" y="4071942"/>
            <a:ext cx="500066" cy="21431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9910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47189"/>
                                        </p:tgtEl>
                                        <p:attrNameLst>
                                          <p:attrName>style.visibility</p:attrName>
                                        </p:attrNameLst>
                                      </p:cBhvr>
                                      <p:to>
                                        <p:strVal val="visible"/>
                                      </p:to>
                                    </p:set>
                                    <p:animEffect transition="in" filter="wipe(left)">
                                      <p:cBhvr>
                                        <p:cTn id="7" dur="500"/>
                                        <p:tgtEl>
                                          <p:spTgt spid="6471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3813"/>
                                        </p:tgtEl>
                                        <p:attrNameLst>
                                          <p:attrName>style.visibility</p:attrName>
                                        </p:attrNameLst>
                                      </p:cBhvr>
                                      <p:to>
                                        <p:strVal val="visible"/>
                                      </p:to>
                                    </p:set>
                                    <p:animEffect transition="in" filter="wipe(left)">
                                      <p:cBhvr>
                                        <p:cTn id="12" dur="500"/>
                                        <p:tgtEl>
                                          <p:spTgt spid="673813"/>
                                        </p:tgtEl>
                                      </p:cBhvr>
                                    </p:animEffect>
                                  </p:childTnLst>
                                </p:cTn>
                              </p:par>
                              <p:par>
                                <p:cTn id="13" presetID="1" presetClass="exit" presetSubtype="0" fill="hold" grpId="0" nodeType="withEffect">
                                  <p:stCondLst>
                                    <p:cond delay="0"/>
                                  </p:stCondLst>
                                  <p:childTnLst>
                                    <p:set>
                                      <p:cBhvr>
                                        <p:cTn id="14" dur="1" fill="hold">
                                          <p:stCondLst>
                                            <p:cond delay="0"/>
                                          </p:stCondLst>
                                        </p:cTn>
                                        <p:tgtEl>
                                          <p:spTgt spid="68199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647189"/>
                                        </p:tgtEl>
                                        <p:attrNameLst>
                                          <p:attrName>style.visibility</p:attrName>
                                        </p:attrNameLst>
                                      </p:cBhvr>
                                      <p:to>
                                        <p:strVal val="hidden"/>
                                      </p:to>
                                    </p:se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32846"/>
                                        </p:tgtEl>
                                        <p:attrNameLst>
                                          <p:attrName>style.visibility</p:attrName>
                                        </p:attrNameLst>
                                      </p:cBhvr>
                                      <p:to>
                                        <p:strVal val="visible"/>
                                      </p:to>
                                    </p:set>
                                    <p:animEffect transition="in" filter="wipe(left)">
                                      <p:cBhvr>
                                        <p:cTn id="26" dur="500"/>
                                        <p:tgtEl>
                                          <p:spTgt spid="632846"/>
                                        </p:tgtEl>
                                      </p:cBhvr>
                                    </p:animEffect>
                                  </p:childTnLst>
                                </p:cTn>
                              </p:par>
                              <p:par>
                                <p:cTn id="27" presetID="22" presetClass="entr" presetSubtype="8"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995" grpId="0" animBg="1"/>
      <p:bldP spid="2" grpId="0" animBg="1"/>
      <p:bldP spid="673813" grpId="0" animBg="1"/>
      <p:bldP spid="647189" grpId="0" animBg="1"/>
      <p:bldP spid="647189" grpId="1" animBg="1"/>
      <p:bldP spid="632846"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dirty="0" smtClean="0"/>
              <a:t>构造方法 </a:t>
            </a:r>
            <a:r>
              <a:rPr lang="en-US" altLang="zh-CN" dirty="0" smtClean="0"/>
              <a:t>2</a:t>
            </a:r>
            <a:endParaRPr lang="zh-CN" altLang="en-US" dirty="0" smtClean="0"/>
          </a:p>
        </p:txBody>
      </p:sp>
      <p:sp>
        <p:nvSpPr>
          <p:cNvPr id="22531" name="Rectangle 3"/>
          <p:cNvSpPr>
            <a:spLocks noGrp="1" noChangeArrowheads="1"/>
          </p:cNvSpPr>
          <p:nvPr>
            <p:ph idx="1"/>
          </p:nvPr>
        </p:nvSpPr>
        <p:spPr>
          <a:xfrm>
            <a:off x="764258" y="1594132"/>
            <a:ext cx="7645398" cy="509575"/>
          </a:xfrm>
        </p:spPr>
        <p:txBody>
          <a:bodyPr/>
          <a:lstStyle/>
          <a:p>
            <a:pPr eaLnBrk="1" hangingPunct="1"/>
            <a:r>
              <a:rPr lang="zh-CN" altLang="en-US" dirty="0" smtClean="0"/>
              <a:t>构造方法</a:t>
            </a:r>
          </a:p>
        </p:txBody>
      </p:sp>
      <p:sp>
        <p:nvSpPr>
          <p:cNvPr id="22532" name="AutoShape 6"/>
          <p:cNvSpPr>
            <a:spLocks noChangeArrowheads="1"/>
          </p:cNvSpPr>
          <p:nvPr/>
        </p:nvSpPr>
        <p:spPr bwMode="auto">
          <a:xfrm>
            <a:off x="1073124" y="3073963"/>
            <a:ext cx="4032250" cy="11726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gn="l" defTabSz="723900">
              <a:lnSpc>
                <a:spcPct val="130000"/>
              </a:lnSpc>
              <a:spcAft>
                <a:spcPts val="0"/>
              </a:spcAft>
              <a:buClr>
                <a:schemeClr val="folHlink"/>
              </a:buClr>
              <a:buSzPct val="60000"/>
              <a:tabLst>
                <a:tab pos="444500" algn="l"/>
              </a:tabLst>
              <a:defRPr/>
            </a:pPr>
            <a:r>
              <a:rPr lang="zh-CN" altLang="en-US" b="1" dirty="0" smtClean="0">
                <a:solidFill>
                  <a:schemeClr val="accent5">
                    <a:lumMod val="10000"/>
                  </a:schemeClr>
                </a:solidFill>
                <a:latin typeface="+mn-lt"/>
              </a:rPr>
              <a:t>访问修饰符   构造</a:t>
            </a:r>
            <a:r>
              <a:rPr lang="zh-CN" altLang="en-US" b="1" dirty="0">
                <a:solidFill>
                  <a:schemeClr val="accent5">
                    <a:lumMod val="10000"/>
                  </a:schemeClr>
                </a:solidFill>
                <a:latin typeface="+mn-lt"/>
              </a:rPr>
              <a:t>方法</a:t>
            </a:r>
            <a:r>
              <a:rPr lang="zh-CN" altLang="en-US" b="1" dirty="0" smtClean="0">
                <a:solidFill>
                  <a:schemeClr val="accent5">
                    <a:lumMod val="10000"/>
                  </a:schemeClr>
                </a:solidFill>
                <a:latin typeface="+mn-lt"/>
              </a:rPr>
              <a:t>名 </a:t>
            </a:r>
            <a:r>
              <a:rPr lang="en-US" altLang="zh-CN" b="1" dirty="0" smtClean="0">
                <a:solidFill>
                  <a:schemeClr val="accent5">
                    <a:lumMod val="10000"/>
                  </a:schemeClr>
                </a:solidFill>
                <a:latin typeface="+mn-lt"/>
              </a:rPr>
              <a:t>( ) </a:t>
            </a:r>
            <a:r>
              <a:rPr lang="en-US" altLang="zh-CN" b="1" dirty="0">
                <a:solidFill>
                  <a:schemeClr val="accent5">
                    <a:lumMod val="10000"/>
                  </a:schemeClr>
                </a:solidFill>
                <a:latin typeface="+mn-lt"/>
              </a:rPr>
              <a:t>{ </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a:t>
            </a:r>
            <a:r>
              <a:rPr lang="zh-CN" altLang="en-US" b="1" dirty="0">
                <a:solidFill>
                  <a:schemeClr val="accent5">
                    <a:lumMod val="10000"/>
                  </a:schemeClr>
                </a:solidFill>
                <a:latin typeface="+mn-lt"/>
              </a:rPr>
              <a:t>初始化代码</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a:t>
            </a:r>
          </a:p>
        </p:txBody>
      </p:sp>
      <p:sp>
        <p:nvSpPr>
          <p:cNvPr id="647189" name="AutoShape 21"/>
          <p:cNvSpPr>
            <a:spLocks noChangeArrowheads="1"/>
          </p:cNvSpPr>
          <p:nvPr/>
        </p:nvSpPr>
        <p:spPr bwMode="auto">
          <a:xfrm>
            <a:off x="2874934" y="2283379"/>
            <a:ext cx="1385920" cy="408623"/>
          </a:xfrm>
          <a:prstGeom prst="wedgeRoundRectCallout">
            <a:avLst>
              <a:gd name="adj1" fmla="val -19851"/>
              <a:gd name="adj2" fmla="val 44661"/>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与类名相同</a:t>
            </a:r>
          </a:p>
        </p:txBody>
      </p:sp>
      <p:sp>
        <p:nvSpPr>
          <p:cNvPr id="2" name="AutoShape 21"/>
          <p:cNvSpPr>
            <a:spLocks noChangeArrowheads="1"/>
          </p:cNvSpPr>
          <p:nvPr/>
        </p:nvSpPr>
        <p:spPr bwMode="auto">
          <a:xfrm>
            <a:off x="928662" y="2273863"/>
            <a:ext cx="1609826" cy="408623"/>
          </a:xfrm>
          <a:prstGeom prst="wedgeRoundRectCallout">
            <a:avLst>
              <a:gd name="adj1" fmla="val 22301"/>
              <a:gd name="adj2" fmla="val 48875"/>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无返回</a:t>
            </a:r>
            <a:r>
              <a:rPr lang="zh-CN" altLang="en-US" b="1" kern="0" dirty="0">
                <a:solidFill>
                  <a:schemeClr val="bg1"/>
                </a:solidFill>
                <a:latin typeface="Arial"/>
                <a:ea typeface="黑体"/>
              </a:rPr>
              <a:t>值类型</a:t>
            </a:r>
          </a:p>
        </p:txBody>
      </p:sp>
      <p:sp>
        <p:nvSpPr>
          <p:cNvPr id="3" name="AutoShape 21"/>
          <p:cNvSpPr>
            <a:spLocks noChangeArrowheads="1"/>
          </p:cNvSpPr>
          <p:nvPr/>
        </p:nvSpPr>
        <p:spPr bwMode="auto">
          <a:xfrm>
            <a:off x="5111392" y="3571876"/>
            <a:ext cx="1675186" cy="408623"/>
          </a:xfrm>
          <a:prstGeom prst="wedgeRoundRectCallout">
            <a:avLst>
              <a:gd name="adj1" fmla="val -51148"/>
              <a:gd name="adj2" fmla="val -33572"/>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可以指定参数 </a:t>
            </a:r>
          </a:p>
        </p:txBody>
      </p:sp>
      <p:grpSp>
        <p:nvGrpSpPr>
          <p:cNvPr id="11" name="组合 10"/>
          <p:cNvGrpSpPr/>
          <p:nvPr/>
        </p:nvGrpSpPr>
        <p:grpSpPr>
          <a:xfrm>
            <a:off x="457200" y="1223921"/>
            <a:ext cx="1000132" cy="400110"/>
            <a:chOff x="1000100" y="1801286"/>
            <a:chExt cx="1000132" cy="400110"/>
          </a:xfrm>
        </p:grpSpPr>
        <p:pic>
          <p:nvPicPr>
            <p:cNvPr id="12"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13" name="TextBox 12"/>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cxnSp>
        <p:nvCxnSpPr>
          <p:cNvPr id="14" name="直接箭头连接符 13"/>
          <p:cNvCxnSpPr/>
          <p:nvPr/>
        </p:nvCxnSpPr>
        <p:spPr bwMode="auto">
          <a:xfrm>
            <a:off x="3786182" y="3429000"/>
            <a:ext cx="1285884" cy="30351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5" name="直接箭头连接符 14"/>
          <p:cNvCxnSpPr/>
          <p:nvPr/>
        </p:nvCxnSpPr>
        <p:spPr bwMode="auto">
          <a:xfrm rot="16200000" flipV="1">
            <a:off x="3143241" y="2928933"/>
            <a:ext cx="428627" cy="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6" name="直接箭头连接符 15"/>
          <p:cNvCxnSpPr/>
          <p:nvPr/>
        </p:nvCxnSpPr>
        <p:spPr bwMode="auto">
          <a:xfrm rot="10800000" flipH="1">
            <a:off x="2428861" y="2714621"/>
            <a:ext cx="3466" cy="57150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7" name="Rectangle 9"/>
          <p:cNvSpPr>
            <a:spLocks noChangeArrowheads="1"/>
          </p:cNvSpPr>
          <p:nvPr/>
        </p:nvSpPr>
        <p:spPr bwMode="auto">
          <a:xfrm>
            <a:off x="2500298" y="3143249"/>
            <a:ext cx="1214446" cy="285752"/>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25" name="AutoShape 21"/>
          <p:cNvSpPr>
            <a:spLocks noChangeArrowheads="1"/>
          </p:cNvSpPr>
          <p:nvPr/>
        </p:nvSpPr>
        <p:spPr bwMode="gray">
          <a:xfrm>
            <a:off x="1071538" y="5429264"/>
            <a:ext cx="4071966" cy="11726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public Penguin() {</a:t>
            </a:r>
          </a:p>
          <a:p>
            <a:pPr algn="l" defTabSz="723900">
              <a:lnSpc>
                <a:spcPct val="130000"/>
              </a:lnSpc>
              <a:spcAft>
                <a:spcPts val="0"/>
              </a:spcAft>
              <a:buClr>
                <a:schemeClr val="folHlink"/>
              </a:buClr>
              <a:buSzPct val="60000"/>
              <a:tabLst>
                <a:tab pos="444500" algn="l"/>
              </a:tabLst>
              <a:defRPr/>
            </a:pPr>
            <a:endParaRPr lang="en-US" altLang="zh-CN" b="1" dirty="0" smtClean="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a:t>
            </a:r>
          </a:p>
        </p:txBody>
      </p:sp>
      <p:sp>
        <p:nvSpPr>
          <p:cNvPr id="26" name="AutoShape 21"/>
          <p:cNvSpPr>
            <a:spLocks noChangeArrowheads="1"/>
          </p:cNvSpPr>
          <p:nvPr/>
        </p:nvSpPr>
        <p:spPr bwMode="gray">
          <a:xfrm>
            <a:off x="1785918" y="4714884"/>
            <a:ext cx="3143272" cy="428628"/>
          </a:xfrm>
          <a:prstGeom prst="roundRect">
            <a:avLst>
              <a:gd name="adj" fmla="val 0"/>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buClr>
                <a:schemeClr val="tx2"/>
              </a:buClr>
              <a:buSzPct val="80000"/>
              <a:defRPr/>
            </a:pPr>
            <a:r>
              <a:rPr lang="zh-CN" altLang="en-US" b="1" dirty="0" smtClean="0"/>
              <a:t>系统提供默认无参构造方法</a:t>
            </a:r>
            <a:r>
              <a:rPr lang="en-US" altLang="zh-CN" b="1" dirty="0" smtClean="0"/>
              <a:t> </a:t>
            </a:r>
            <a:endParaRPr lang="zh-CN" altLang="en-US" b="1" dirty="0"/>
          </a:p>
        </p:txBody>
      </p:sp>
      <p:grpSp>
        <p:nvGrpSpPr>
          <p:cNvPr id="27" name="组合 70"/>
          <p:cNvGrpSpPr/>
          <p:nvPr/>
        </p:nvGrpSpPr>
        <p:grpSpPr>
          <a:xfrm>
            <a:off x="471241" y="4714884"/>
            <a:ext cx="1000132" cy="414475"/>
            <a:chOff x="1000100" y="2528843"/>
            <a:chExt cx="1000132" cy="414475"/>
          </a:xfrm>
        </p:grpSpPr>
        <p:pic>
          <p:nvPicPr>
            <p:cNvPr id="28" name="Picture 8" descr="E:\设计支持\模板设计\sl.png"/>
            <p:cNvPicPr>
              <a:picLocks noChangeAspect="1" noChangeArrowheads="1"/>
            </p:cNvPicPr>
            <p:nvPr/>
          </p:nvPicPr>
          <p:blipFill>
            <a:blip r:embed="rId4"/>
            <a:srcRect/>
            <a:stretch>
              <a:fillRect/>
            </a:stretch>
          </p:blipFill>
          <p:spPr bwMode="auto">
            <a:xfrm>
              <a:off x="1000100" y="2528843"/>
              <a:ext cx="446984" cy="414475"/>
            </a:xfrm>
            <a:prstGeom prst="rect">
              <a:avLst/>
            </a:prstGeom>
            <a:noFill/>
          </p:spPr>
        </p:pic>
        <p:sp>
          <p:nvSpPr>
            <p:cNvPr id="29" name="TextBox 28"/>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示例</a:t>
              </a:r>
              <a:endParaRPr lang="zh-CN" altLang="en-US" sz="2000" b="1" dirty="0">
                <a:solidFill>
                  <a:schemeClr val="tx1"/>
                </a:solidFill>
                <a:latin typeface="黑体" pitchFamily="49" charset="-122"/>
                <a:ea typeface="黑体" pitchFamily="49" charset="-122"/>
              </a:endParaRPr>
            </a:p>
          </p:txBody>
        </p:sp>
      </p:grpSp>
      <p:pic>
        <p:nvPicPr>
          <p:cNvPr id="37" name="Picture 17" descr="\\10.0.0.225\08产品制作(原g盘)\2010 A项目组工作区\2010学士后在线课程\PPT模板库\ACCP7.0模板\第四版\中难点印章\重点大.png"/>
          <p:cNvPicPr>
            <a:picLocks noChangeAspect="1" noChangeArrowheads="1"/>
          </p:cNvPicPr>
          <p:nvPr/>
        </p:nvPicPr>
        <p:blipFill>
          <a:blip r:embed="rId5"/>
          <a:srcRect/>
          <a:stretch>
            <a:fillRect/>
          </a:stretch>
        </p:blipFill>
        <p:spPr bwMode="auto">
          <a:xfrm rot="2500587">
            <a:off x="7606124" y="41296"/>
            <a:ext cx="1400175" cy="1428750"/>
          </a:xfrm>
          <a:prstGeom prst="rect">
            <a:avLst/>
          </a:prstGeom>
          <a:noFill/>
          <a:ln w="9525">
            <a:noFill/>
            <a:miter lim="800000"/>
            <a:headEnd/>
            <a:tailEnd/>
          </a:ln>
        </p:spPr>
      </p:pic>
    </p:spTree>
    <p:extLst>
      <p:ext uri="{BB962C8B-B14F-4D97-AF65-F5344CB8AC3E}">
        <p14:creationId xmlns:p14="http://schemas.microsoft.com/office/powerpoint/2010/main" val="324075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47189"/>
                                        </p:tgtEl>
                                        <p:attrNameLst>
                                          <p:attrName>style.visibility</p:attrName>
                                        </p:attrNameLst>
                                      </p:cBhvr>
                                      <p:to>
                                        <p:strVal val="visible"/>
                                      </p:to>
                                    </p:set>
                                    <p:animEffect transition="in" filter="wipe(left)">
                                      <p:cBhvr>
                                        <p:cTn id="23" dur="500"/>
                                        <p:tgtEl>
                                          <p:spTgt spid="647189"/>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500"/>
                                        <p:tgtEl>
                                          <p:spTgt spid="27"/>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left)">
                                      <p:cBhvr>
                                        <p:cTn id="44" dur="500"/>
                                        <p:tgtEl>
                                          <p:spTgt spid="25"/>
                                        </p:tgtEl>
                                      </p:cBhvr>
                                    </p:animEffect>
                                  </p:childTnLst>
                                </p:cTn>
                              </p:par>
                            </p:childTnLst>
                          </p:cTn>
                        </p:par>
                        <p:par>
                          <p:cTn id="45" fill="hold">
                            <p:stCondLst>
                              <p:cond delay="15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89" grpId="0" animBg="1"/>
      <p:bldP spid="2" grpId="0" animBg="1"/>
      <p:bldP spid="3" grpId="0" animBg="1"/>
      <p:bldP spid="17" grpId="0" animBg="1"/>
      <p:bldP spid="25" grpId="0" animBg="1"/>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构造方法重载</a:t>
            </a:r>
            <a:r>
              <a:rPr lang="en-US" altLang="zh-CN" dirty="0"/>
              <a:t> </a:t>
            </a:r>
            <a:r>
              <a:rPr lang="en-US" altLang="zh-CN" dirty="0" smtClean="0"/>
              <a:t>1</a:t>
            </a:r>
            <a:endParaRPr lang="zh-CN" altLang="en-US" dirty="0"/>
          </a:p>
        </p:txBody>
      </p:sp>
      <p:sp>
        <p:nvSpPr>
          <p:cNvPr id="3" name="内容占位符 2"/>
          <p:cNvSpPr>
            <a:spLocks noGrp="1"/>
          </p:cNvSpPr>
          <p:nvPr>
            <p:ph idx="1"/>
          </p:nvPr>
        </p:nvSpPr>
        <p:spPr>
          <a:xfrm>
            <a:off x="784254" y="1347788"/>
            <a:ext cx="7645398" cy="652452"/>
          </a:xfrm>
        </p:spPr>
        <p:txBody>
          <a:bodyPr/>
          <a:lstStyle/>
          <a:p>
            <a:r>
              <a:rPr lang="zh-CN" altLang="en-US" dirty="0" smtClean="0"/>
              <a:t>自定义构造方法</a:t>
            </a:r>
            <a:endParaRPr lang="zh-CN" altLang="en-US" dirty="0"/>
          </a:p>
        </p:txBody>
      </p:sp>
      <p:sp>
        <p:nvSpPr>
          <p:cNvPr id="5" name="AutoShape 11"/>
          <p:cNvSpPr>
            <a:spLocks noChangeArrowheads="1"/>
          </p:cNvSpPr>
          <p:nvPr/>
        </p:nvSpPr>
        <p:spPr bwMode="auto">
          <a:xfrm>
            <a:off x="1428728" y="2167624"/>
            <a:ext cx="3143272" cy="1892826"/>
          </a:xfrm>
          <a:prstGeom prst="roundRect">
            <a:avLst>
              <a:gd name="adj" fmla="val 474"/>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a:ea typeface="宋体" charset="-122"/>
              </a:rPr>
              <a:t>public </a:t>
            </a:r>
            <a:r>
              <a:rPr lang="en-US" altLang="zh-CN" b="1" dirty="0" smtClean="0">
                <a:ea typeface="宋体" charset="-122"/>
              </a:rPr>
              <a:t>Penguin () </a:t>
            </a:r>
            <a:r>
              <a:rPr lang="en-US" altLang="zh-CN" b="1" dirty="0">
                <a:ea typeface="宋体" charset="-122"/>
              </a:rPr>
              <a:t>{</a:t>
            </a:r>
          </a:p>
          <a:p>
            <a:pPr algn="l" defTabSz="723900">
              <a:lnSpc>
                <a:spcPct val="130000"/>
              </a:lnSpc>
              <a:spcAft>
                <a:spcPts val="0"/>
              </a:spcAft>
              <a:buClr>
                <a:schemeClr val="folHlink"/>
              </a:buClr>
              <a:buSzPct val="60000"/>
              <a:tabLst>
                <a:tab pos="444500" algn="l"/>
              </a:tabLst>
              <a:defRPr/>
            </a:pPr>
            <a:r>
              <a:rPr lang="en-US" altLang="zh-CN" b="1" dirty="0">
                <a:latin typeface="+mn-lt"/>
              </a:rPr>
              <a:t>        name = "qq";</a:t>
            </a:r>
          </a:p>
          <a:p>
            <a:pPr algn="l" defTabSz="723900">
              <a:lnSpc>
                <a:spcPct val="130000"/>
              </a:lnSpc>
              <a:spcAft>
                <a:spcPts val="0"/>
              </a:spcAft>
              <a:buClr>
                <a:schemeClr val="folHlink"/>
              </a:buClr>
              <a:buSzPct val="60000"/>
              <a:tabLst>
                <a:tab pos="444500" algn="l"/>
              </a:tabLst>
              <a:defRPr/>
            </a:pPr>
            <a:r>
              <a:rPr lang="en-US" altLang="zh-CN" b="1" dirty="0">
                <a:latin typeface="+mn-lt"/>
              </a:rPr>
              <a:t>        love = 20;</a:t>
            </a:r>
          </a:p>
          <a:p>
            <a:pPr algn="l" defTabSz="723900">
              <a:lnSpc>
                <a:spcPct val="130000"/>
              </a:lnSpc>
              <a:spcAft>
                <a:spcPts val="0"/>
              </a:spcAft>
              <a:buClr>
                <a:schemeClr val="folHlink"/>
              </a:buClr>
              <a:buSzPct val="60000"/>
              <a:tabLst>
                <a:tab pos="444500" algn="l"/>
              </a:tabLst>
              <a:defRPr/>
            </a:pPr>
            <a:r>
              <a:rPr lang="en-US" altLang="zh-CN" b="1" dirty="0">
                <a:latin typeface="+mn-lt"/>
              </a:rPr>
              <a:t>        sex = "Q</a:t>
            </a:r>
            <a:r>
              <a:rPr lang="zh-CN" altLang="en-US" b="1" dirty="0">
                <a:latin typeface="+mn-lt"/>
              </a:rPr>
              <a:t>仔</a:t>
            </a:r>
            <a:r>
              <a:rPr lang="en-US" altLang="zh-CN" b="1" dirty="0" smtClean="0">
                <a:latin typeface="+mn-lt"/>
              </a:rPr>
              <a:t>";</a:t>
            </a:r>
          </a:p>
          <a:p>
            <a:pPr algn="l" defTabSz="723900">
              <a:lnSpc>
                <a:spcPct val="130000"/>
              </a:lnSpc>
              <a:spcAft>
                <a:spcPts val="0"/>
              </a:spcAft>
              <a:buClr>
                <a:schemeClr val="folHlink"/>
              </a:buClr>
              <a:buSzPct val="60000"/>
              <a:tabLst>
                <a:tab pos="444500" algn="l"/>
              </a:tabLst>
              <a:defRPr/>
            </a:pPr>
            <a:r>
              <a:rPr lang="en-US" altLang="zh-CN" b="1" dirty="0" smtClean="0">
                <a:ea typeface="宋体" charset="-122"/>
              </a:rPr>
              <a:t>}</a:t>
            </a:r>
            <a:endParaRPr lang="en-US" altLang="zh-CN" b="1" dirty="0">
              <a:ea typeface="宋体" charset="-122"/>
            </a:endParaRPr>
          </a:p>
        </p:txBody>
      </p:sp>
      <p:sp>
        <p:nvSpPr>
          <p:cNvPr id="9" name="AutoShape 11"/>
          <p:cNvSpPr>
            <a:spLocks noChangeArrowheads="1"/>
          </p:cNvSpPr>
          <p:nvPr/>
        </p:nvSpPr>
        <p:spPr bwMode="auto">
          <a:xfrm>
            <a:off x="457200" y="4213918"/>
            <a:ext cx="8229600" cy="2252924"/>
          </a:xfrm>
          <a:prstGeom prst="roundRect">
            <a:avLst>
              <a:gd name="adj" fmla="val 474"/>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a:ea typeface="宋体" charset="-122"/>
              </a:rPr>
              <a:t>public </a:t>
            </a:r>
            <a:r>
              <a:rPr lang="en-US" altLang="zh-CN" b="1" dirty="0" smtClean="0">
                <a:ea typeface="宋体" charset="-122"/>
              </a:rPr>
              <a:t>Penguin (String </a:t>
            </a:r>
            <a:r>
              <a:rPr lang="en-US" altLang="zh-CN" b="1" dirty="0" err="1" smtClean="0">
                <a:ea typeface="宋体" charset="-122"/>
              </a:rPr>
              <a:t>aName,int</a:t>
            </a:r>
            <a:r>
              <a:rPr lang="en-US" altLang="zh-CN" b="1" dirty="0" smtClean="0">
                <a:ea typeface="宋体" charset="-122"/>
              </a:rPr>
              <a:t> </a:t>
            </a:r>
            <a:r>
              <a:rPr lang="en-US" altLang="zh-CN" b="1" dirty="0" err="1" smtClean="0">
                <a:ea typeface="宋体" charset="-122"/>
              </a:rPr>
              <a:t>aHealth,int</a:t>
            </a:r>
            <a:r>
              <a:rPr lang="en-US" altLang="zh-CN" b="1" dirty="0" smtClean="0">
                <a:ea typeface="宋体" charset="-122"/>
              </a:rPr>
              <a:t> </a:t>
            </a:r>
            <a:r>
              <a:rPr lang="en-US" altLang="zh-CN" b="1" dirty="0" err="1" smtClean="0">
                <a:ea typeface="宋体" charset="-122"/>
              </a:rPr>
              <a:t>aIntimacy,String</a:t>
            </a:r>
            <a:r>
              <a:rPr lang="en-US" altLang="zh-CN" b="1" dirty="0" smtClean="0">
                <a:ea typeface="宋体" charset="-122"/>
              </a:rPr>
              <a:t> </a:t>
            </a:r>
            <a:r>
              <a:rPr lang="en-US" altLang="zh-CN" b="1" dirty="0" err="1" smtClean="0">
                <a:ea typeface="宋体" charset="-122"/>
              </a:rPr>
              <a:t>aSex</a:t>
            </a:r>
            <a:r>
              <a:rPr lang="en-US" altLang="zh-CN" b="1" dirty="0" smtClean="0">
                <a:ea typeface="宋体" charset="-122"/>
              </a:rPr>
              <a:t> ) {</a:t>
            </a:r>
            <a:endParaRPr lang="en-US" altLang="zh-CN" b="1" dirty="0">
              <a:ea typeface="宋体" charset="-122"/>
            </a:endParaRPr>
          </a:p>
          <a:p>
            <a:pPr algn="l" defTabSz="723900">
              <a:lnSpc>
                <a:spcPct val="130000"/>
              </a:lnSpc>
              <a:spcAft>
                <a:spcPts val="0"/>
              </a:spcAft>
              <a:buClr>
                <a:schemeClr val="folHlink"/>
              </a:buClr>
              <a:buSzPct val="60000"/>
              <a:tabLst>
                <a:tab pos="444500" algn="l"/>
              </a:tabLst>
              <a:defRPr/>
            </a:pPr>
            <a:r>
              <a:rPr lang="fr-FR" altLang="zh-CN" b="1" dirty="0" smtClean="0">
                <a:ea typeface="宋体" charset="-122"/>
              </a:rPr>
              <a:t>        </a:t>
            </a:r>
            <a:r>
              <a:rPr lang="fr-FR" altLang="zh-CN" b="1" dirty="0" err="1" smtClean="0">
                <a:ea typeface="宋体" charset="-122"/>
              </a:rPr>
              <a:t>name</a:t>
            </a:r>
            <a:r>
              <a:rPr lang="fr-FR" altLang="zh-CN" b="1" dirty="0" smtClean="0">
                <a:ea typeface="宋体" charset="-122"/>
              </a:rPr>
              <a:t> = </a:t>
            </a:r>
            <a:r>
              <a:rPr lang="fr-FR" altLang="zh-CN" b="1" dirty="0" err="1" smtClean="0">
                <a:ea typeface="宋体" charset="-122"/>
              </a:rPr>
              <a:t>aName</a:t>
            </a:r>
            <a:r>
              <a:rPr lang="fr-FR" altLang="zh-CN" b="1" dirty="0" smtClean="0">
                <a:ea typeface="宋体" charset="-122"/>
              </a:rPr>
              <a:t>;</a:t>
            </a:r>
            <a:endParaRPr lang="zh-CN" altLang="en-US" b="1" dirty="0" smtClean="0">
              <a:ea typeface="宋体" charset="-122"/>
            </a:endParaRPr>
          </a:p>
          <a:p>
            <a:pPr algn="l" defTabSz="723900">
              <a:lnSpc>
                <a:spcPct val="130000"/>
              </a:lnSpc>
              <a:spcAft>
                <a:spcPts val="0"/>
              </a:spcAft>
              <a:buClr>
                <a:schemeClr val="folHlink"/>
              </a:buClr>
              <a:buSzPct val="60000"/>
              <a:tabLst>
                <a:tab pos="444500" algn="l"/>
              </a:tabLst>
              <a:defRPr/>
            </a:pPr>
            <a:r>
              <a:rPr lang="fr-FR" altLang="zh-CN" b="1" dirty="0" smtClean="0">
                <a:ea typeface="宋体" charset="-122"/>
              </a:rPr>
              <a:t>        </a:t>
            </a:r>
            <a:r>
              <a:rPr lang="fr-FR" altLang="zh-CN" b="1" dirty="0" err="1" smtClean="0">
                <a:ea typeface="宋体" charset="-122"/>
              </a:rPr>
              <a:t>health</a:t>
            </a:r>
            <a:r>
              <a:rPr lang="fr-FR" altLang="zh-CN" b="1" dirty="0" smtClean="0">
                <a:ea typeface="宋体" charset="-122"/>
              </a:rPr>
              <a:t> = </a:t>
            </a:r>
            <a:r>
              <a:rPr lang="fr-FR" altLang="zh-CN" b="1" dirty="0" err="1" smtClean="0">
                <a:ea typeface="宋体" charset="-122"/>
              </a:rPr>
              <a:t>aHealth</a:t>
            </a:r>
            <a:r>
              <a:rPr lang="fr-FR" altLang="zh-CN" b="1" dirty="0" smtClean="0">
                <a:ea typeface="宋体" charset="-122"/>
              </a:rPr>
              <a:t>;</a:t>
            </a:r>
            <a:endParaRPr lang="zh-CN" altLang="en-US" b="1" dirty="0" smtClean="0">
              <a:ea typeface="宋体" charset="-122"/>
            </a:endParaRPr>
          </a:p>
          <a:p>
            <a:pPr algn="l" defTabSz="723900">
              <a:lnSpc>
                <a:spcPct val="130000"/>
              </a:lnSpc>
              <a:spcAft>
                <a:spcPts val="0"/>
              </a:spcAft>
              <a:buClr>
                <a:schemeClr val="folHlink"/>
              </a:buClr>
              <a:buSzPct val="60000"/>
              <a:tabLst>
                <a:tab pos="444500" algn="l"/>
              </a:tabLst>
              <a:defRPr/>
            </a:pPr>
            <a:r>
              <a:rPr lang="fr-FR" altLang="zh-CN" b="1" dirty="0" smtClean="0">
                <a:ea typeface="宋体" charset="-122"/>
              </a:rPr>
              <a:t>        </a:t>
            </a:r>
            <a:r>
              <a:rPr lang="fr-FR" altLang="zh-CN" b="1" dirty="0" err="1" smtClean="0">
                <a:ea typeface="宋体" charset="-122"/>
              </a:rPr>
              <a:t>intimacy</a:t>
            </a:r>
            <a:r>
              <a:rPr lang="fr-FR" altLang="zh-CN" b="1" dirty="0" smtClean="0">
                <a:ea typeface="宋体" charset="-122"/>
              </a:rPr>
              <a:t> = </a:t>
            </a:r>
            <a:r>
              <a:rPr lang="fr-FR" altLang="zh-CN" b="1" dirty="0" err="1" smtClean="0">
                <a:ea typeface="宋体" charset="-122"/>
              </a:rPr>
              <a:t>aIntimacy</a:t>
            </a:r>
            <a:r>
              <a:rPr lang="fr-FR" altLang="zh-CN" b="1" dirty="0" smtClean="0">
                <a:ea typeface="宋体" charset="-122"/>
              </a:rPr>
              <a:t>;</a:t>
            </a:r>
            <a:endParaRPr lang="zh-CN" altLang="en-US" b="1" dirty="0" smtClean="0">
              <a:ea typeface="宋体" charset="-122"/>
            </a:endParaRPr>
          </a:p>
          <a:p>
            <a:pPr algn="l" defTabSz="723900">
              <a:lnSpc>
                <a:spcPct val="130000"/>
              </a:lnSpc>
              <a:spcAft>
                <a:spcPts val="0"/>
              </a:spcAft>
              <a:buClr>
                <a:schemeClr val="folHlink"/>
              </a:buClr>
              <a:buSzPct val="60000"/>
              <a:tabLst>
                <a:tab pos="444500" algn="l"/>
              </a:tabLst>
              <a:defRPr/>
            </a:pPr>
            <a:r>
              <a:rPr lang="en-US" altLang="zh-CN" b="1" dirty="0" smtClean="0">
                <a:ea typeface="宋体" charset="-122"/>
              </a:rPr>
              <a:t>        sex = </a:t>
            </a:r>
            <a:r>
              <a:rPr lang="en-US" altLang="zh-CN" b="1" dirty="0" err="1" smtClean="0">
                <a:ea typeface="宋体" charset="-122"/>
              </a:rPr>
              <a:t>aSex</a:t>
            </a:r>
            <a:r>
              <a:rPr lang="en-US" altLang="zh-CN" b="1" dirty="0" smtClean="0">
                <a:ea typeface="宋体" charset="-122"/>
              </a:rPr>
              <a:t>;</a:t>
            </a:r>
          </a:p>
          <a:p>
            <a:pPr algn="l" defTabSz="723900">
              <a:lnSpc>
                <a:spcPct val="130000"/>
              </a:lnSpc>
              <a:spcAft>
                <a:spcPts val="0"/>
              </a:spcAft>
              <a:buClr>
                <a:schemeClr val="folHlink"/>
              </a:buClr>
              <a:buSzPct val="60000"/>
              <a:tabLst>
                <a:tab pos="444500" algn="l"/>
              </a:tabLst>
              <a:defRPr/>
            </a:pPr>
            <a:r>
              <a:rPr lang="en-US" altLang="zh-CN" b="1" dirty="0" smtClean="0">
                <a:ea typeface="宋体" charset="-122"/>
              </a:rPr>
              <a:t>}</a:t>
            </a:r>
            <a:endParaRPr lang="en-US" altLang="zh-CN" b="1" dirty="0">
              <a:ea typeface="宋体" charset="-122"/>
            </a:endParaRPr>
          </a:p>
        </p:txBody>
      </p:sp>
      <p:sp>
        <p:nvSpPr>
          <p:cNvPr id="11" name="AutoShape 21"/>
          <p:cNvSpPr>
            <a:spLocks noChangeArrowheads="1"/>
          </p:cNvSpPr>
          <p:nvPr/>
        </p:nvSpPr>
        <p:spPr bwMode="gray">
          <a:xfrm>
            <a:off x="4572000" y="1428736"/>
            <a:ext cx="3929090" cy="428628"/>
          </a:xfrm>
          <a:prstGeom prst="roundRect">
            <a:avLst>
              <a:gd name="adj" fmla="val 0"/>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buClr>
                <a:schemeClr val="tx2"/>
              </a:buClr>
              <a:buSzPct val="80000"/>
              <a:defRPr/>
            </a:pPr>
            <a:r>
              <a:rPr lang="zh-CN" altLang="en-US" b="1" dirty="0" smtClean="0"/>
              <a:t>系统不再提供默认无参构造方法</a:t>
            </a:r>
            <a:r>
              <a:rPr lang="en-US" altLang="zh-CN" b="1" dirty="0" smtClean="0"/>
              <a:t> </a:t>
            </a:r>
            <a:endParaRPr lang="zh-CN" altLang="en-US" b="1" dirty="0"/>
          </a:p>
        </p:txBody>
      </p:sp>
      <p:sp>
        <p:nvSpPr>
          <p:cNvPr id="12" name="Rectangle 9"/>
          <p:cNvSpPr>
            <a:spLocks noChangeArrowheads="1"/>
          </p:cNvSpPr>
          <p:nvPr/>
        </p:nvSpPr>
        <p:spPr bwMode="auto">
          <a:xfrm>
            <a:off x="2275154" y="2285992"/>
            <a:ext cx="928694" cy="285752"/>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15" name="Rectangle 9"/>
          <p:cNvSpPr>
            <a:spLocks noChangeArrowheads="1"/>
          </p:cNvSpPr>
          <p:nvPr/>
        </p:nvSpPr>
        <p:spPr bwMode="auto">
          <a:xfrm>
            <a:off x="1373045" y="4321975"/>
            <a:ext cx="928694" cy="285752"/>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16" name="AutoShape 21"/>
          <p:cNvSpPr>
            <a:spLocks noChangeArrowheads="1"/>
          </p:cNvSpPr>
          <p:nvPr/>
        </p:nvSpPr>
        <p:spPr bwMode="gray">
          <a:xfrm>
            <a:off x="4786314" y="2285992"/>
            <a:ext cx="2000264" cy="357190"/>
          </a:xfrm>
          <a:prstGeom prst="roundRect">
            <a:avLst>
              <a:gd name="adj" fmla="val 0"/>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buClr>
                <a:schemeClr val="tx2"/>
              </a:buClr>
              <a:buSzPct val="80000"/>
              <a:defRPr/>
            </a:pPr>
            <a:r>
              <a:rPr lang="zh-CN" altLang="en-US" b="1" dirty="0" smtClean="0"/>
              <a:t>方法名相同</a:t>
            </a:r>
            <a:endParaRPr lang="zh-CN" altLang="en-US" b="1" dirty="0"/>
          </a:p>
        </p:txBody>
      </p:sp>
      <p:sp>
        <p:nvSpPr>
          <p:cNvPr id="17" name="AutoShape 21"/>
          <p:cNvSpPr>
            <a:spLocks noChangeArrowheads="1"/>
          </p:cNvSpPr>
          <p:nvPr/>
        </p:nvSpPr>
        <p:spPr bwMode="gray">
          <a:xfrm>
            <a:off x="4786314" y="2857496"/>
            <a:ext cx="2000264" cy="357190"/>
          </a:xfrm>
          <a:prstGeom prst="roundRect">
            <a:avLst>
              <a:gd name="adj" fmla="val 0"/>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buClr>
                <a:schemeClr val="tx2"/>
              </a:buClr>
              <a:buSzPct val="80000"/>
              <a:defRPr/>
            </a:pPr>
            <a:r>
              <a:rPr lang="zh-CN" altLang="en-US" b="1" dirty="0" smtClean="0"/>
              <a:t>参数项不相同</a:t>
            </a:r>
            <a:endParaRPr lang="zh-CN" altLang="en-US" b="1" dirty="0"/>
          </a:p>
        </p:txBody>
      </p:sp>
      <p:sp>
        <p:nvSpPr>
          <p:cNvPr id="19" name="Rectangle 9"/>
          <p:cNvSpPr>
            <a:spLocks noChangeArrowheads="1"/>
          </p:cNvSpPr>
          <p:nvPr/>
        </p:nvSpPr>
        <p:spPr bwMode="auto">
          <a:xfrm>
            <a:off x="3340840" y="2271839"/>
            <a:ext cx="142876" cy="285752"/>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21" name="Rectangle 9"/>
          <p:cNvSpPr>
            <a:spLocks noChangeArrowheads="1"/>
          </p:cNvSpPr>
          <p:nvPr/>
        </p:nvSpPr>
        <p:spPr bwMode="auto">
          <a:xfrm>
            <a:off x="2428859" y="4262643"/>
            <a:ext cx="5599525" cy="357190"/>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22" name="AutoShape 7"/>
          <p:cNvSpPr>
            <a:spLocks/>
          </p:cNvSpPr>
          <p:nvPr/>
        </p:nvSpPr>
        <p:spPr bwMode="auto">
          <a:xfrm>
            <a:off x="6841302" y="2285992"/>
            <a:ext cx="428625" cy="1643074"/>
          </a:xfrm>
          <a:prstGeom prst="rightBrace">
            <a:avLst>
              <a:gd name="adj1" fmla="val 56502"/>
              <a:gd name="adj2" fmla="val 50000"/>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23" name="AutoShape 21"/>
          <p:cNvSpPr>
            <a:spLocks noChangeArrowheads="1"/>
          </p:cNvSpPr>
          <p:nvPr/>
        </p:nvSpPr>
        <p:spPr bwMode="gray">
          <a:xfrm>
            <a:off x="7429520" y="2714620"/>
            <a:ext cx="1214446" cy="785818"/>
          </a:xfrm>
          <a:prstGeom prst="roundRect">
            <a:avLst>
              <a:gd name="adj" fmla="val 0"/>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eaLnBrk="0" hangingPunct="0">
              <a:buClr>
                <a:schemeClr val="tx2"/>
              </a:buClr>
              <a:buSzPct val="80000"/>
              <a:defRPr/>
            </a:pPr>
            <a:r>
              <a:rPr lang="zh-CN" altLang="en-US" b="1" dirty="0" smtClean="0"/>
              <a:t>方法</a:t>
            </a:r>
            <a:endParaRPr lang="en-US" altLang="zh-CN" b="1" dirty="0" smtClean="0"/>
          </a:p>
          <a:p>
            <a:pPr eaLnBrk="0" hangingPunct="0">
              <a:buClr>
                <a:schemeClr val="tx2"/>
              </a:buClr>
              <a:buSzPct val="80000"/>
              <a:defRPr/>
            </a:pPr>
            <a:r>
              <a:rPr lang="zh-CN" altLang="en-US" b="1" dirty="0" smtClean="0"/>
              <a:t>重载</a:t>
            </a:r>
            <a:r>
              <a:rPr lang="en-US" altLang="zh-CN" b="1" dirty="0" smtClean="0"/>
              <a:t> </a:t>
            </a:r>
            <a:endParaRPr lang="zh-CN" altLang="en-US" b="1" dirty="0"/>
          </a:p>
        </p:txBody>
      </p:sp>
      <p:sp>
        <p:nvSpPr>
          <p:cNvPr id="25" name="AutoShape 21"/>
          <p:cNvSpPr>
            <a:spLocks noChangeArrowheads="1"/>
          </p:cNvSpPr>
          <p:nvPr/>
        </p:nvSpPr>
        <p:spPr bwMode="gray">
          <a:xfrm>
            <a:off x="4786315" y="3429000"/>
            <a:ext cx="2000264" cy="571503"/>
          </a:xfrm>
          <a:prstGeom prst="roundRect">
            <a:avLst>
              <a:gd name="adj" fmla="val 0"/>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buClr>
                <a:schemeClr val="tx2"/>
              </a:buClr>
              <a:buSzPct val="80000"/>
              <a:buFont typeface="Wingdings" pitchFamily="2" charset="2"/>
              <a:buNone/>
              <a:defRPr/>
            </a:pPr>
            <a:r>
              <a:rPr lang="zh-CN" altLang="en-US" b="1" dirty="0"/>
              <a:t>与返回值</a:t>
            </a:r>
            <a:r>
              <a:rPr lang="zh-CN" altLang="en-US" b="1" dirty="0" smtClean="0"/>
              <a:t>、</a:t>
            </a:r>
            <a:endParaRPr lang="en-US" altLang="zh-CN" b="1" dirty="0" smtClean="0"/>
          </a:p>
          <a:p>
            <a:pPr algn="l" eaLnBrk="0" hangingPunct="0">
              <a:buClr>
                <a:schemeClr val="tx2"/>
              </a:buClr>
              <a:buSzPct val="80000"/>
              <a:buFont typeface="Wingdings" pitchFamily="2" charset="2"/>
              <a:buNone/>
              <a:defRPr/>
            </a:pPr>
            <a:r>
              <a:rPr lang="zh-CN" altLang="en-US" b="1" dirty="0" smtClean="0"/>
              <a:t>访问</a:t>
            </a:r>
            <a:r>
              <a:rPr lang="zh-CN" altLang="en-US" b="1" dirty="0"/>
              <a:t>修饰符无关 </a:t>
            </a:r>
          </a:p>
        </p:txBody>
      </p:sp>
      <p:pic>
        <p:nvPicPr>
          <p:cNvPr id="33" name="Picture 17" descr="\\10.0.0.225\08产品制作(原g盘)\2010 A项目组工作区\2010学士后在线课程\PPT模板库\ACCP7.0模板\第四版\中难点印章\重点大.png"/>
          <p:cNvPicPr>
            <a:picLocks noChangeAspect="1" noChangeArrowheads="1"/>
          </p:cNvPicPr>
          <p:nvPr/>
        </p:nvPicPr>
        <p:blipFill>
          <a:blip r:embed="rId3"/>
          <a:srcRect/>
          <a:stretch>
            <a:fillRect/>
          </a:stretch>
        </p:blipFill>
        <p:spPr bwMode="auto">
          <a:xfrm rot="2500587">
            <a:off x="7727342" y="-11306"/>
            <a:ext cx="1400175" cy="1428750"/>
          </a:xfrm>
          <a:prstGeom prst="rect">
            <a:avLst/>
          </a:prstGeom>
          <a:noFill/>
          <a:ln w="9525">
            <a:noFill/>
            <a:miter lim="800000"/>
            <a:headEnd/>
            <a:tailEnd/>
          </a:ln>
        </p:spPr>
      </p:pic>
    </p:spTree>
    <p:extLst>
      <p:ext uri="{BB962C8B-B14F-4D97-AF65-F5344CB8AC3E}">
        <p14:creationId xmlns:p14="http://schemas.microsoft.com/office/powerpoint/2010/main" val="315478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11"/>
                                        </p:tgtEl>
                                        <p:attrNameLst>
                                          <p:attrName>style.visibility</p:attrName>
                                        </p:attrNameLst>
                                      </p:cBhvr>
                                      <p:to>
                                        <p:strVal val="hidden"/>
                                      </p:to>
                                    </p:set>
                                  </p:childTnLst>
                                </p:cTn>
                              </p:par>
                            </p:childTnLst>
                          </p:cTn>
                        </p:par>
                        <p:par>
                          <p:cTn id="12" fill="hold">
                            <p:stCondLst>
                              <p:cond delay="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left)">
                                      <p:cBhvr>
                                        <p:cTn id="38" dur="500"/>
                                        <p:tgtEl>
                                          <p:spTgt spid="25"/>
                                        </p:tgtEl>
                                      </p:cBhvr>
                                    </p:animEffect>
                                  </p:childTnLst>
                                </p:cTn>
                              </p:par>
                            </p:childTnLst>
                          </p:cTn>
                        </p:par>
                        <p:par>
                          <p:cTn id="39" fill="hold">
                            <p:stCondLst>
                              <p:cond delay="1500"/>
                            </p:stCondLst>
                            <p:childTnLst>
                              <p:par>
                                <p:cTn id="40" presetID="22" presetClass="entr" presetSubtype="8"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childTnLst>
                          </p:cTn>
                        </p:par>
                        <p:par>
                          <p:cTn id="43" fill="hold">
                            <p:stCondLst>
                              <p:cond delay="2000"/>
                            </p:stCondLst>
                            <p:childTnLst>
                              <p:par>
                                <p:cTn id="44" presetID="22" presetClass="entr" presetSubtype="8"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childTnLst>
                          </p:cTn>
                        </p:par>
                        <p:par>
                          <p:cTn id="47" fill="hold">
                            <p:stCondLst>
                              <p:cond delay="2500"/>
                            </p:stCondLst>
                            <p:childTnLst>
                              <p:par>
                                <p:cTn id="48" presetID="22" presetClass="entr" presetSubtype="8" fill="hold" nodeType="after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left)">
                                      <p:cBhvr>
                                        <p:cTn id="5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5" grpId="0" animBg="1"/>
      <p:bldP spid="16" grpId="0" animBg="1"/>
      <p:bldP spid="17" grpId="0" animBg="1"/>
      <p:bldP spid="19" grpId="0" animBg="1"/>
      <p:bldP spid="21" grpId="0" animBg="1"/>
      <p:bldP spid="22" grpId="0" animBg="1"/>
      <p:bldP spid="23"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构造方法重载</a:t>
            </a:r>
            <a:r>
              <a:rPr lang="en-US" altLang="zh-CN" dirty="0"/>
              <a:t> </a:t>
            </a:r>
            <a:r>
              <a:rPr lang="en-US" altLang="zh-CN" dirty="0" smtClean="0"/>
              <a:t>2</a:t>
            </a:r>
            <a:endParaRPr lang="zh-CN" altLang="en-US" dirty="0"/>
          </a:p>
        </p:txBody>
      </p:sp>
      <p:sp>
        <p:nvSpPr>
          <p:cNvPr id="3" name="内容占位符 2"/>
          <p:cNvSpPr>
            <a:spLocks noGrp="1"/>
          </p:cNvSpPr>
          <p:nvPr>
            <p:ph idx="1"/>
          </p:nvPr>
        </p:nvSpPr>
        <p:spPr>
          <a:xfrm>
            <a:off x="784254" y="1347788"/>
            <a:ext cx="7645398" cy="652452"/>
          </a:xfrm>
        </p:spPr>
        <p:txBody>
          <a:bodyPr/>
          <a:lstStyle/>
          <a:p>
            <a:r>
              <a:rPr lang="zh-CN" altLang="en-US" dirty="0" smtClean="0"/>
              <a:t>构造方法重载的调用</a:t>
            </a:r>
            <a:endParaRPr lang="zh-CN" altLang="en-US" dirty="0"/>
          </a:p>
        </p:txBody>
      </p:sp>
      <p:sp>
        <p:nvSpPr>
          <p:cNvPr id="20" name="AutoShape 11"/>
          <p:cNvSpPr>
            <a:spLocks noChangeArrowheads="1"/>
          </p:cNvSpPr>
          <p:nvPr/>
        </p:nvSpPr>
        <p:spPr bwMode="auto">
          <a:xfrm>
            <a:off x="1214414" y="2071678"/>
            <a:ext cx="5157786" cy="1532727"/>
          </a:xfrm>
          <a:prstGeom prst="roundRect">
            <a:avLst>
              <a:gd name="adj" fmla="val 474"/>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err="1" smtClean="0">
                <a:latin typeface="+mn-lt"/>
              </a:rPr>
              <a:t>pgn</a:t>
            </a:r>
            <a:r>
              <a:rPr lang="en-US" altLang="zh-CN" b="1" dirty="0" smtClean="0">
                <a:latin typeface="+mn-lt"/>
              </a:rPr>
              <a:t> = new Penguin();</a:t>
            </a:r>
            <a:endParaRPr lang="zh-CN" altLang="en-US" b="1" dirty="0" smtClean="0">
              <a:latin typeface="+mn-lt"/>
            </a:endParaRPr>
          </a:p>
          <a:p>
            <a:pPr algn="l" defTabSz="723900">
              <a:lnSpc>
                <a:spcPct val="130000"/>
              </a:lnSpc>
              <a:spcAft>
                <a:spcPts val="0"/>
              </a:spcAft>
              <a:buClr>
                <a:schemeClr val="folHlink"/>
              </a:buClr>
              <a:buSzPct val="60000"/>
              <a:tabLst>
                <a:tab pos="444500" algn="l"/>
              </a:tabLst>
              <a:defRPr/>
            </a:pPr>
            <a:r>
              <a:rPr lang="en-US" altLang="zh-CN" b="1" dirty="0" err="1" smtClean="0">
                <a:latin typeface="+mn-lt"/>
              </a:rPr>
              <a:t>pgn.print</a:t>
            </a:r>
            <a:r>
              <a:rPr lang="en-US" altLang="zh-CN" b="1" dirty="0" smtClean="0">
                <a:latin typeface="+mn-lt"/>
              </a:rPr>
              <a:t>();</a:t>
            </a:r>
            <a:endParaRPr lang="zh-CN" altLang="en-US" b="1" dirty="0" smtClean="0">
              <a:latin typeface="+mn-lt"/>
            </a:endParaRPr>
          </a:p>
          <a:p>
            <a:pPr algn="l" defTabSz="723900">
              <a:lnSpc>
                <a:spcPct val="130000"/>
              </a:lnSpc>
              <a:spcAft>
                <a:spcPts val="0"/>
              </a:spcAft>
              <a:buClr>
                <a:schemeClr val="folHlink"/>
              </a:buClr>
              <a:buSzPct val="60000"/>
              <a:tabLst>
                <a:tab pos="444500" algn="l"/>
              </a:tabLst>
              <a:defRPr/>
            </a:pPr>
            <a:r>
              <a:rPr lang="en-US" altLang="zh-CN" b="1" dirty="0" err="1" smtClean="0">
                <a:latin typeface="+mn-lt"/>
              </a:rPr>
              <a:t>pgn</a:t>
            </a:r>
            <a:r>
              <a:rPr lang="en-US" altLang="zh-CN" b="1" dirty="0" smtClean="0">
                <a:latin typeface="+mn-lt"/>
              </a:rPr>
              <a:t> = new Penguin("</a:t>
            </a:r>
            <a:r>
              <a:rPr lang="zh-CN" altLang="en-US" b="1" dirty="0" smtClean="0">
                <a:latin typeface="+mn-lt"/>
              </a:rPr>
              <a:t>美美</a:t>
            </a:r>
            <a:r>
              <a:rPr lang="en-US" altLang="zh-CN" b="1" dirty="0" smtClean="0">
                <a:latin typeface="+mn-lt"/>
              </a:rPr>
              <a:t>", 80, 20, "Q</a:t>
            </a:r>
            <a:r>
              <a:rPr lang="zh-CN" altLang="en-US" b="1" dirty="0" smtClean="0">
                <a:latin typeface="+mn-lt"/>
              </a:rPr>
              <a:t>仔</a:t>
            </a:r>
            <a:r>
              <a:rPr lang="en-US" altLang="zh-CN" b="1" dirty="0" smtClean="0">
                <a:latin typeface="+mn-lt"/>
              </a:rPr>
              <a:t>");</a:t>
            </a:r>
            <a:endParaRPr lang="zh-CN" altLang="en-US" b="1" dirty="0" smtClean="0">
              <a:latin typeface="+mn-lt"/>
            </a:endParaRPr>
          </a:p>
          <a:p>
            <a:pPr algn="l" defTabSz="723900">
              <a:lnSpc>
                <a:spcPct val="130000"/>
              </a:lnSpc>
              <a:spcAft>
                <a:spcPts val="0"/>
              </a:spcAft>
              <a:buClr>
                <a:schemeClr val="folHlink"/>
              </a:buClr>
              <a:buSzPct val="60000"/>
              <a:tabLst>
                <a:tab pos="444500" algn="l"/>
              </a:tabLst>
              <a:defRPr/>
            </a:pPr>
            <a:r>
              <a:rPr lang="en-US" altLang="zh-CN" b="1" dirty="0" err="1" smtClean="0">
                <a:latin typeface="+mn-lt"/>
              </a:rPr>
              <a:t>pgn.print</a:t>
            </a:r>
            <a:r>
              <a:rPr lang="en-US" altLang="zh-CN" b="1" dirty="0" smtClean="0">
                <a:latin typeface="+mn-lt"/>
              </a:rPr>
              <a:t>();</a:t>
            </a:r>
            <a:endParaRPr lang="zh-CN" altLang="en-US" b="1" dirty="0">
              <a:latin typeface="+mn-lt"/>
            </a:endParaRPr>
          </a:p>
        </p:txBody>
      </p:sp>
      <p:sp>
        <p:nvSpPr>
          <p:cNvPr id="24" name="AutoShape 11"/>
          <p:cNvSpPr>
            <a:spLocks noChangeArrowheads="1"/>
          </p:cNvSpPr>
          <p:nvPr/>
        </p:nvSpPr>
        <p:spPr bwMode="auto">
          <a:xfrm>
            <a:off x="457200" y="4000504"/>
            <a:ext cx="8229599" cy="2252924"/>
          </a:xfrm>
          <a:prstGeom prst="roundRect">
            <a:avLst>
              <a:gd name="adj" fmla="val 474"/>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30000"/>
              </a:lnSpc>
              <a:buClr>
                <a:schemeClr val="folHlink"/>
              </a:buClr>
              <a:buSzPct val="60000"/>
              <a:tabLst>
                <a:tab pos="444500" algn="l"/>
              </a:tabLst>
              <a:defRPr/>
            </a:pPr>
            <a:r>
              <a:rPr lang="en-US" altLang="zh-CN" b="1" dirty="0">
                <a:ea typeface="宋体" charset="-122"/>
              </a:rPr>
              <a:t>public Penguin (String </a:t>
            </a:r>
            <a:r>
              <a:rPr lang="en-US" altLang="zh-CN" b="1" dirty="0" err="1">
                <a:ea typeface="宋体" charset="-122"/>
              </a:rPr>
              <a:t>aName,int</a:t>
            </a:r>
            <a:r>
              <a:rPr lang="en-US" altLang="zh-CN" b="1" dirty="0">
                <a:ea typeface="宋体" charset="-122"/>
              </a:rPr>
              <a:t> </a:t>
            </a:r>
            <a:r>
              <a:rPr lang="en-US" altLang="zh-CN" b="1" dirty="0" err="1">
                <a:ea typeface="宋体" charset="-122"/>
              </a:rPr>
              <a:t>aHealth,int</a:t>
            </a:r>
            <a:r>
              <a:rPr lang="en-US" altLang="zh-CN" b="1" dirty="0">
                <a:ea typeface="宋体" charset="-122"/>
              </a:rPr>
              <a:t> </a:t>
            </a:r>
            <a:r>
              <a:rPr lang="en-US" altLang="zh-CN" b="1" dirty="0" err="1" smtClean="0">
                <a:ea typeface="宋体" charset="-122"/>
              </a:rPr>
              <a:t>aIntimacy,String</a:t>
            </a:r>
            <a:r>
              <a:rPr lang="en-US" altLang="zh-CN" b="1" dirty="0" smtClean="0">
                <a:ea typeface="宋体" charset="-122"/>
              </a:rPr>
              <a:t> </a:t>
            </a:r>
            <a:r>
              <a:rPr lang="en-US" altLang="zh-CN" b="1" dirty="0" err="1">
                <a:ea typeface="宋体" charset="-122"/>
              </a:rPr>
              <a:t>aSex</a:t>
            </a:r>
            <a:r>
              <a:rPr lang="en-US" altLang="zh-CN" b="1" dirty="0">
                <a:ea typeface="宋体" charset="-122"/>
              </a:rPr>
              <a:t> ) {</a:t>
            </a:r>
          </a:p>
          <a:p>
            <a:pPr defTabSz="723900">
              <a:lnSpc>
                <a:spcPct val="130000"/>
              </a:lnSpc>
              <a:buClr>
                <a:schemeClr val="folHlink"/>
              </a:buClr>
              <a:buSzPct val="60000"/>
              <a:tabLst>
                <a:tab pos="444500" algn="l"/>
              </a:tabLst>
              <a:defRPr/>
            </a:pPr>
            <a:r>
              <a:rPr lang="fr-FR" altLang="zh-CN" b="1" dirty="0">
                <a:ea typeface="宋体" charset="-122"/>
              </a:rPr>
              <a:t>        </a:t>
            </a:r>
            <a:r>
              <a:rPr lang="fr-FR" altLang="zh-CN" b="1" dirty="0" err="1">
                <a:ea typeface="宋体" charset="-122"/>
              </a:rPr>
              <a:t>name</a:t>
            </a:r>
            <a:r>
              <a:rPr lang="fr-FR" altLang="zh-CN" b="1" dirty="0">
                <a:ea typeface="宋体" charset="-122"/>
              </a:rPr>
              <a:t> = </a:t>
            </a:r>
            <a:r>
              <a:rPr lang="fr-FR" altLang="zh-CN" b="1" dirty="0" err="1">
                <a:ea typeface="宋体" charset="-122"/>
              </a:rPr>
              <a:t>aName</a:t>
            </a:r>
            <a:r>
              <a:rPr lang="fr-FR" altLang="zh-CN" b="1" dirty="0">
                <a:ea typeface="宋体" charset="-122"/>
              </a:rPr>
              <a:t>;</a:t>
            </a:r>
            <a:endParaRPr lang="zh-CN" altLang="en-US" b="1" dirty="0">
              <a:ea typeface="宋体" charset="-122"/>
            </a:endParaRPr>
          </a:p>
          <a:p>
            <a:pPr defTabSz="723900">
              <a:lnSpc>
                <a:spcPct val="130000"/>
              </a:lnSpc>
              <a:buClr>
                <a:schemeClr val="folHlink"/>
              </a:buClr>
              <a:buSzPct val="60000"/>
              <a:tabLst>
                <a:tab pos="444500" algn="l"/>
              </a:tabLst>
              <a:defRPr/>
            </a:pPr>
            <a:r>
              <a:rPr lang="fr-FR" altLang="zh-CN" b="1" dirty="0">
                <a:ea typeface="宋体" charset="-122"/>
              </a:rPr>
              <a:t>        </a:t>
            </a:r>
            <a:r>
              <a:rPr lang="fr-FR" altLang="zh-CN" b="1" dirty="0" err="1">
                <a:ea typeface="宋体" charset="-122"/>
              </a:rPr>
              <a:t>health</a:t>
            </a:r>
            <a:r>
              <a:rPr lang="fr-FR" altLang="zh-CN" b="1" dirty="0">
                <a:ea typeface="宋体" charset="-122"/>
              </a:rPr>
              <a:t> = </a:t>
            </a:r>
            <a:r>
              <a:rPr lang="fr-FR" altLang="zh-CN" b="1" dirty="0" err="1">
                <a:ea typeface="宋体" charset="-122"/>
              </a:rPr>
              <a:t>aHealth</a:t>
            </a:r>
            <a:r>
              <a:rPr lang="fr-FR" altLang="zh-CN" b="1" dirty="0">
                <a:ea typeface="宋体" charset="-122"/>
              </a:rPr>
              <a:t>;</a:t>
            </a:r>
            <a:endParaRPr lang="zh-CN" altLang="en-US" b="1" dirty="0">
              <a:ea typeface="宋体" charset="-122"/>
            </a:endParaRPr>
          </a:p>
          <a:p>
            <a:pPr defTabSz="723900">
              <a:lnSpc>
                <a:spcPct val="130000"/>
              </a:lnSpc>
              <a:buClr>
                <a:schemeClr val="folHlink"/>
              </a:buClr>
              <a:buSzPct val="60000"/>
              <a:tabLst>
                <a:tab pos="444500" algn="l"/>
              </a:tabLst>
              <a:defRPr/>
            </a:pPr>
            <a:r>
              <a:rPr lang="fr-FR" altLang="zh-CN" b="1" dirty="0">
                <a:ea typeface="宋体" charset="-122"/>
              </a:rPr>
              <a:t>        </a:t>
            </a:r>
            <a:r>
              <a:rPr lang="fr-FR" altLang="zh-CN" b="1" dirty="0" err="1" smtClean="0">
                <a:ea typeface="宋体" charset="-122"/>
              </a:rPr>
              <a:t>intimacy</a:t>
            </a:r>
            <a:r>
              <a:rPr lang="fr-FR" altLang="zh-CN" b="1" dirty="0" smtClean="0">
                <a:ea typeface="宋体" charset="-122"/>
              </a:rPr>
              <a:t> </a:t>
            </a:r>
            <a:r>
              <a:rPr lang="fr-FR" altLang="zh-CN" b="1" dirty="0">
                <a:ea typeface="宋体" charset="-122"/>
              </a:rPr>
              <a:t>= </a:t>
            </a:r>
            <a:r>
              <a:rPr lang="fr-FR" altLang="zh-CN" b="1" dirty="0" err="1" smtClean="0">
                <a:ea typeface="宋体" charset="-122"/>
              </a:rPr>
              <a:t>aIntimacy</a:t>
            </a:r>
            <a:r>
              <a:rPr lang="fr-FR" altLang="zh-CN" b="1" dirty="0" smtClean="0">
                <a:ea typeface="宋体" charset="-122"/>
              </a:rPr>
              <a:t>;</a:t>
            </a:r>
            <a:endParaRPr lang="zh-CN" altLang="en-US" b="1" dirty="0">
              <a:ea typeface="宋体" charset="-122"/>
            </a:endParaRPr>
          </a:p>
          <a:p>
            <a:pPr defTabSz="723900">
              <a:lnSpc>
                <a:spcPct val="130000"/>
              </a:lnSpc>
              <a:buClr>
                <a:schemeClr val="folHlink"/>
              </a:buClr>
              <a:buSzPct val="60000"/>
              <a:tabLst>
                <a:tab pos="444500" algn="l"/>
              </a:tabLst>
              <a:defRPr/>
            </a:pPr>
            <a:r>
              <a:rPr lang="en-US" altLang="zh-CN" b="1" dirty="0">
                <a:ea typeface="宋体" charset="-122"/>
              </a:rPr>
              <a:t>        sex = </a:t>
            </a:r>
            <a:r>
              <a:rPr lang="en-US" altLang="zh-CN" b="1" dirty="0" err="1">
                <a:ea typeface="宋体" charset="-122"/>
              </a:rPr>
              <a:t>aSex</a:t>
            </a:r>
            <a:r>
              <a:rPr lang="en-US" altLang="zh-CN" b="1" dirty="0">
                <a:ea typeface="宋体" charset="-122"/>
              </a:rPr>
              <a:t>;</a:t>
            </a:r>
          </a:p>
          <a:p>
            <a:pPr defTabSz="723900">
              <a:lnSpc>
                <a:spcPct val="130000"/>
              </a:lnSpc>
              <a:buClr>
                <a:schemeClr val="folHlink"/>
              </a:buClr>
              <a:buSzPct val="60000"/>
              <a:tabLst>
                <a:tab pos="444500" algn="l"/>
              </a:tabLst>
              <a:defRPr/>
            </a:pPr>
            <a:r>
              <a:rPr lang="en-US" altLang="zh-CN" b="1" dirty="0">
                <a:ea typeface="宋体" charset="-122"/>
              </a:rPr>
              <a:t>}</a:t>
            </a:r>
          </a:p>
        </p:txBody>
      </p:sp>
      <p:sp>
        <p:nvSpPr>
          <p:cNvPr id="5" name="AutoShape 11"/>
          <p:cNvSpPr>
            <a:spLocks noChangeArrowheads="1"/>
          </p:cNvSpPr>
          <p:nvPr/>
        </p:nvSpPr>
        <p:spPr bwMode="auto">
          <a:xfrm>
            <a:off x="5214942" y="4643446"/>
            <a:ext cx="3143272" cy="1892826"/>
          </a:xfrm>
          <a:prstGeom prst="roundRect">
            <a:avLst>
              <a:gd name="adj" fmla="val 474"/>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a:ea typeface="宋体" charset="-122"/>
              </a:rPr>
              <a:t>public </a:t>
            </a:r>
            <a:r>
              <a:rPr lang="en-US" altLang="zh-CN" b="1" dirty="0" smtClean="0">
                <a:ea typeface="宋体" charset="-122"/>
              </a:rPr>
              <a:t>Penguin () </a:t>
            </a:r>
            <a:r>
              <a:rPr lang="en-US" altLang="zh-CN" b="1" dirty="0">
                <a:ea typeface="宋体" charset="-122"/>
              </a:rPr>
              <a:t>{</a:t>
            </a:r>
          </a:p>
          <a:p>
            <a:pPr algn="l" defTabSz="723900">
              <a:lnSpc>
                <a:spcPct val="130000"/>
              </a:lnSpc>
              <a:spcAft>
                <a:spcPts val="0"/>
              </a:spcAft>
              <a:buClr>
                <a:schemeClr val="folHlink"/>
              </a:buClr>
              <a:buSzPct val="60000"/>
              <a:tabLst>
                <a:tab pos="444500" algn="l"/>
              </a:tabLst>
              <a:defRPr/>
            </a:pPr>
            <a:r>
              <a:rPr lang="en-US" altLang="zh-CN" b="1" dirty="0">
                <a:latin typeface="+mn-lt"/>
              </a:rPr>
              <a:t>        name = "qq";</a:t>
            </a:r>
          </a:p>
          <a:p>
            <a:pPr algn="l" defTabSz="723900">
              <a:lnSpc>
                <a:spcPct val="130000"/>
              </a:lnSpc>
              <a:spcAft>
                <a:spcPts val="0"/>
              </a:spcAft>
              <a:buClr>
                <a:schemeClr val="folHlink"/>
              </a:buClr>
              <a:buSzPct val="60000"/>
              <a:tabLst>
                <a:tab pos="444500" algn="l"/>
              </a:tabLst>
              <a:defRPr/>
            </a:pPr>
            <a:r>
              <a:rPr lang="en-US" altLang="zh-CN" b="1" dirty="0">
                <a:latin typeface="+mn-lt"/>
              </a:rPr>
              <a:t>        </a:t>
            </a:r>
            <a:r>
              <a:rPr lang="en-US" altLang="zh-CN" b="1" dirty="0" smtClean="0">
                <a:latin typeface="+mn-lt"/>
              </a:rPr>
              <a:t>intimacy </a:t>
            </a:r>
            <a:r>
              <a:rPr lang="en-US" altLang="zh-CN" b="1" dirty="0">
                <a:latin typeface="+mn-lt"/>
              </a:rPr>
              <a:t>= 20;</a:t>
            </a:r>
          </a:p>
          <a:p>
            <a:pPr algn="l" defTabSz="723900">
              <a:lnSpc>
                <a:spcPct val="130000"/>
              </a:lnSpc>
              <a:spcAft>
                <a:spcPts val="0"/>
              </a:spcAft>
              <a:buClr>
                <a:schemeClr val="folHlink"/>
              </a:buClr>
              <a:buSzPct val="60000"/>
              <a:tabLst>
                <a:tab pos="444500" algn="l"/>
              </a:tabLst>
              <a:defRPr/>
            </a:pPr>
            <a:r>
              <a:rPr lang="en-US" altLang="zh-CN" b="1" dirty="0">
                <a:latin typeface="+mn-lt"/>
              </a:rPr>
              <a:t>        sex = "Q</a:t>
            </a:r>
            <a:r>
              <a:rPr lang="zh-CN" altLang="en-US" b="1" dirty="0">
                <a:latin typeface="+mn-lt"/>
              </a:rPr>
              <a:t>仔</a:t>
            </a:r>
            <a:r>
              <a:rPr lang="en-US" altLang="zh-CN" b="1" dirty="0" smtClean="0">
                <a:latin typeface="+mn-lt"/>
              </a:rPr>
              <a:t>";</a:t>
            </a:r>
          </a:p>
          <a:p>
            <a:pPr algn="l" defTabSz="723900">
              <a:lnSpc>
                <a:spcPct val="130000"/>
              </a:lnSpc>
              <a:spcAft>
                <a:spcPts val="0"/>
              </a:spcAft>
              <a:buClr>
                <a:schemeClr val="folHlink"/>
              </a:buClr>
              <a:buSzPct val="60000"/>
              <a:tabLst>
                <a:tab pos="444500" algn="l"/>
              </a:tabLst>
              <a:defRPr/>
            </a:pPr>
            <a:r>
              <a:rPr lang="en-US" altLang="zh-CN" b="1" dirty="0" smtClean="0">
                <a:ea typeface="宋体" charset="-122"/>
              </a:rPr>
              <a:t>}</a:t>
            </a:r>
            <a:endParaRPr lang="en-US" altLang="zh-CN" b="1" dirty="0">
              <a:ea typeface="宋体" charset="-122"/>
            </a:endParaRPr>
          </a:p>
        </p:txBody>
      </p:sp>
      <p:sp>
        <p:nvSpPr>
          <p:cNvPr id="25" name="Rectangle 9"/>
          <p:cNvSpPr>
            <a:spLocks noChangeArrowheads="1"/>
          </p:cNvSpPr>
          <p:nvPr/>
        </p:nvSpPr>
        <p:spPr bwMode="auto">
          <a:xfrm>
            <a:off x="2065970" y="2143116"/>
            <a:ext cx="1785950" cy="357190"/>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32" name="Rectangle 9"/>
          <p:cNvSpPr>
            <a:spLocks noChangeArrowheads="1"/>
          </p:cNvSpPr>
          <p:nvPr/>
        </p:nvSpPr>
        <p:spPr bwMode="auto">
          <a:xfrm>
            <a:off x="2065970" y="2857496"/>
            <a:ext cx="4018198" cy="357190"/>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cxnSp>
        <p:nvCxnSpPr>
          <p:cNvPr id="35" name="直接箭头连接符 34"/>
          <p:cNvCxnSpPr/>
          <p:nvPr/>
        </p:nvCxnSpPr>
        <p:spPr bwMode="auto">
          <a:xfrm rot="5400000">
            <a:off x="5322496" y="3607198"/>
            <a:ext cx="785818" cy="79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47" name="任意多边形 46"/>
          <p:cNvSpPr/>
          <p:nvPr/>
        </p:nvSpPr>
        <p:spPr bwMode="auto">
          <a:xfrm>
            <a:off x="3851920" y="2396338"/>
            <a:ext cx="3863352" cy="2247107"/>
          </a:xfrm>
          <a:custGeom>
            <a:avLst/>
            <a:gdLst>
              <a:gd name="connsiteX0" fmla="*/ 0 w 1207698"/>
              <a:gd name="connsiteY0" fmla="*/ 0 h 595223"/>
              <a:gd name="connsiteX1" fmla="*/ 1207698 w 1207698"/>
              <a:gd name="connsiteY1" fmla="*/ 0 h 595223"/>
              <a:gd name="connsiteX2" fmla="*/ 1207698 w 1207698"/>
              <a:gd name="connsiteY2" fmla="*/ 595223 h 595223"/>
            </a:gdLst>
            <a:ahLst/>
            <a:cxnLst>
              <a:cxn ang="0">
                <a:pos x="connsiteX0" y="connsiteY0"/>
              </a:cxn>
              <a:cxn ang="0">
                <a:pos x="connsiteX1" y="connsiteY1"/>
              </a:cxn>
              <a:cxn ang="0">
                <a:pos x="connsiteX2" y="connsiteY2"/>
              </a:cxn>
            </a:cxnLst>
            <a:rect l="l" t="t" r="r" b="b"/>
            <a:pathLst>
              <a:path w="1207698" h="595223">
                <a:moveTo>
                  <a:pt x="0" y="0"/>
                </a:moveTo>
                <a:lnTo>
                  <a:pt x="1207698" y="0"/>
                </a:lnTo>
                <a:lnTo>
                  <a:pt x="1207698" y="595223"/>
                </a:lnTo>
              </a:path>
            </a:pathLst>
          </a:cu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b"/>
          <a:lstStyle/>
          <a:p>
            <a:pPr>
              <a:defRPr/>
            </a:pPr>
            <a:endParaRPr lang="zh-CN" altLang="en-US"/>
          </a:p>
        </p:txBody>
      </p:sp>
      <p:grpSp>
        <p:nvGrpSpPr>
          <p:cNvPr id="11" name="组合 9"/>
          <p:cNvGrpSpPr>
            <a:grpSpLocks/>
          </p:cNvGrpSpPr>
          <p:nvPr/>
        </p:nvGrpSpPr>
        <p:grpSpPr bwMode="auto">
          <a:xfrm>
            <a:off x="335749" y="6320372"/>
            <a:ext cx="5000645" cy="431800"/>
            <a:chOff x="1643063" y="6143625"/>
            <a:chExt cx="5000625" cy="431800"/>
          </a:xfrm>
          <a:solidFill>
            <a:srgbClr val="0070C0"/>
          </a:solidFill>
        </p:grpSpPr>
        <p:sp>
          <p:nvSpPr>
            <p:cNvPr id="12" name="AutoShape 7"/>
            <p:cNvSpPr>
              <a:spLocks noChangeArrowheads="1"/>
            </p:cNvSpPr>
            <p:nvPr/>
          </p:nvSpPr>
          <p:spPr bwMode="auto">
            <a:xfrm>
              <a:off x="1643063" y="6143625"/>
              <a:ext cx="5000625"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13" name="TextBox 13"/>
            <p:cNvSpPr txBox="1">
              <a:spLocks noChangeArrowheads="1"/>
            </p:cNvSpPr>
            <p:nvPr/>
          </p:nvSpPr>
          <p:spPr bwMode="auto">
            <a:xfrm>
              <a:off x="2428875" y="6181725"/>
              <a:ext cx="2492980" cy="369332"/>
            </a:xfrm>
            <a:prstGeom prst="rect">
              <a:avLst/>
            </a:prstGeom>
            <a:noFill/>
            <a:ln w="9525">
              <a:noFill/>
              <a:miter lim="800000"/>
              <a:headEnd/>
              <a:tailEnd/>
            </a:ln>
          </p:spPr>
          <p:txBody>
            <a:bodyPr wrap="none">
              <a:spAutoFit/>
            </a:bodyPr>
            <a:lstStyle/>
            <a:p>
              <a:r>
                <a:rPr lang="zh-CN" altLang="en-US" b="1" dirty="0" smtClean="0">
                  <a:solidFill>
                    <a:schemeClr val="bg1"/>
                  </a:solidFill>
                </a:rPr>
                <a:t>演示：构造函数的使用</a:t>
              </a:r>
              <a:endParaRPr lang="zh-CN" altLang="en-US" b="1" dirty="0">
                <a:solidFill>
                  <a:schemeClr val="bg1"/>
                </a:solidFill>
              </a:endParaRPr>
            </a:p>
          </p:txBody>
        </p:sp>
        <p:pic>
          <p:nvPicPr>
            <p:cNvPr id="14" name="Picture 8" descr="说话气泡new"/>
            <p:cNvPicPr>
              <a:picLocks noChangeAspect="1" noChangeArrowheads="1"/>
            </p:cNvPicPr>
            <p:nvPr/>
          </p:nvPicPr>
          <p:blipFill>
            <a:blip r:embed="rId2"/>
            <a:srcRect/>
            <a:stretch>
              <a:fillRect/>
            </a:stretch>
          </p:blipFill>
          <p:spPr bwMode="auto">
            <a:xfrm>
              <a:off x="1857375" y="6215063"/>
              <a:ext cx="571500" cy="341312"/>
            </a:xfrm>
            <a:prstGeom prst="rect">
              <a:avLst/>
            </a:prstGeom>
            <a:noFill/>
            <a:ln w="9525">
              <a:noFill/>
              <a:miter lim="800000"/>
              <a:headEnd/>
              <a:tailEnd/>
            </a:ln>
            <a:effectLst>
              <a:prstShdw prst="shdw13" dist="12700" dir="10800000">
                <a:srgbClr val="0099FF">
                  <a:alpha val="50000"/>
                </a:srgbClr>
              </a:prstShdw>
            </a:effectLst>
          </p:spPr>
        </p:pic>
      </p:grpSp>
    </p:spTree>
    <p:extLst>
      <p:ext uri="{BB962C8B-B14F-4D97-AF65-F5344CB8AC3E}">
        <p14:creationId xmlns:p14="http://schemas.microsoft.com/office/powerpoint/2010/main" val="100139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500"/>
                                        <p:tgtEl>
                                          <p:spTgt spid="3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2" grpId="0" animBg="1"/>
      <p:bldP spid="4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smtClean="0"/>
              <a:t>常见错误 </a:t>
            </a:r>
            <a:r>
              <a:rPr lang="en-US" altLang="zh-CN" dirty="0" smtClean="0"/>
              <a:t>1</a:t>
            </a:r>
            <a:endParaRPr lang="zh-CN" altLang="en-US" dirty="0" smtClean="0"/>
          </a:p>
        </p:txBody>
      </p:sp>
      <p:sp>
        <p:nvSpPr>
          <p:cNvPr id="23555" name="Rectangle 3"/>
          <p:cNvSpPr>
            <a:spLocks noGrp="1" noChangeArrowheads="1"/>
          </p:cNvSpPr>
          <p:nvPr>
            <p:ph idx="1"/>
          </p:nvPr>
        </p:nvSpPr>
        <p:spPr>
          <a:xfrm>
            <a:off x="457200" y="1556792"/>
            <a:ext cx="8229600" cy="4569375"/>
          </a:xfrm>
        </p:spPr>
        <p:txBody>
          <a:bodyPr/>
          <a:lstStyle/>
          <a:p>
            <a:pPr eaLnBrk="1" hangingPunct="1"/>
            <a:r>
              <a:rPr lang="zh-CN" altLang="en-US" dirty="0" smtClean="0"/>
              <a:t>阅读代码，说出运行结果，并指出原因</a:t>
            </a:r>
          </a:p>
        </p:txBody>
      </p:sp>
      <p:sp>
        <p:nvSpPr>
          <p:cNvPr id="23556" name="AutoShape 12"/>
          <p:cNvSpPr>
            <a:spLocks noChangeArrowheads="1"/>
          </p:cNvSpPr>
          <p:nvPr/>
        </p:nvSpPr>
        <p:spPr bwMode="auto">
          <a:xfrm>
            <a:off x="813517" y="1998663"/>
            <a:ext cx="7348605" cy="481824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sz="1700" b="1" dirty="0">
                <a:solidFill>
                  <a:schemeClr val="accent5">
                    <a:lumMod val="10000"/>
                  </a:schemeClr>
                </a:solidFill>
                <a:latin typeface="+mn-lt"/>
              </a:rPr>
              <a:t>class Penguin </a:t>
            </a:r>
            <a:r>
              <a:rPr lang="en-US" altLang="zh-CN" sz="1700" b="1" dirty="0" smtClean="0">
                <a:solidFill>
                  <a:schemeClr val="accent5">
                    <a:lumMod val="10000"/>
                  </a:schemeClr>
                </a:solidFill>
                <a:latin typeface="+mn-lt"/>
              </a:rPr>
              <a:t>{</a:t>
            </a:r>
          </a:p>
          <a:p>
            <a:pPr algn="l" defTabSz="723900">
              <a:lnSpc>
                <a:spcPct val="130000"/>
              </a:lnSpc>
              <a:spcAft>
                <a:spcPts val="0"/>
              </a:spcAft>
              <a:buClr>
                <a:schemeClr val="folHlink"/>
              </a:buClr>
              <a:buSzPct val="60000"/>
              <a:tabLst>
                <a:tab pos="444500" algn="l"/>
              </a:tabLst>
              <a:defRPr/>
            </a:pPr>
            <a:r>
              <a:rPr lang="en-US" altLang="zh-CN" sz="1700" b="1" dirty="0" smtClean="0">
                <a:solidFill>
                  <a:schemeClr val="accent5">
                    <a:lumMod val="10000"/>
                  </a:schemeClr>
                </a:solidFill>
                <a:latin typeface="+mn-lt"/>
              </a:rPr>
              <a:t>       </a:t>
            </a:r>
            <a:r>
              <a:rPr lang="en-US" altLang="zh-CN" sz="1700" b="1" dirty="0" smtClean="0">
                <a:latin typeface="+mn-lt"/>
                <a:ea typeface="+mn-ea"/>
              </a:rPr>
              <a:t>String name = null; //</a:t>
            </a:r>
            <a:r>
              <a:rPr lang="zh-CN" altLang="en-US" sz="1700" b="1" dirty="0" smtClean="0">
                <a:latin typeface="+mn-lt"/>
                <a:ea typeface="+mn-ea"/>
              </a:rPr>
              <a:t>昵称</a:t>
            </a:r>
            <a:endParaRPr lang="en-US" altLang="zh-CN" sz="1700" b="1" dirty="0" smtClean="0">
              <a:latin typeface="+mn-lt"/>
              <a:ea typeface="+mn-ea"/>
            </a:endParaRPr>
          </a:p>
          <a:p>
            <a:pPr algn="l" defTabSz="723900">
              <a:lnSpc>
                <a:spcPct val="130000"/>
              </a:lnSpc>
              <a:spcAft>
                <a:spcPts val="0"/>
              </a:spcAft>
              <a:buClr>
                <a:schemeClr val="folHlink"/>
              </a:buClr>
              <a:buSzPct val="60000"/>
              <a:tabLst>
                <a:tab pos="444500" algn="l"/>
              </a:tabLst>
              <a:defRPr/>
            </a:pPr>
            <a:r>
              <a:rPr lang="en-US" altLang="zh-CN" sz="1700" b="1" dirty="0" smtClean="0">
                <a:latin typeface="+mn-lt"/>
                <a:ea typeface="+mn-ea"/>
              </a:rPr>
              <a:t>       </a:t>
            </a:r>
            <a:r>
              <a:rPr lang="en-US" altLang="zh-CN" sz="1700" b="1" dirty="0" err="1" smtClean="0">
                <a:latin typeface="+mn-lt"/>
                <a:ea typeface="+mn-ea"/>
              </a:rPr>
              <a:t>int</a:t>
            </a:r>
            <a:r>
              <a:rPr lang="en-US" altLang="zh-CN" sz="1700" b="1" dirty="0" smtClean="0">
                <a:latin typeface="+mn-lt"/>
                <a:ea typeface="+mn-ea"/>
              </a:rPr>
              <a:t> health = 0; // </a:t>
            </a:r>
            <a:r>
              <a:rPr lang="zh-CN" altLang="en-US" sz="1700" b="1" dirty="0" smtClean="0">
                <a:latin typeface="+mn-lt"/>
                <a:ea typeface="+mn-ea"/>
              </a:rPr>
              <a:t>健康值</a:t>
            </a:r>
            <a:endParaRPr lang="en-US" altLang="zh-CN" sz="1700" b="1" dirty="0" smtClean="0">
              <a:latin typeface="+mn-lt"/>
              <a:ea typeface="+mn-ea"/>
            </a:endParaRPr>
          </a:p>
          <a:p>
            <a:pPr algn="l" defTabSz="723900">
              <a:lnSpc>
                <a:spcPct val="130000"/>
              </a:lnSpc>
              <a:spcAft>
                <a:spcPts val="0"/>
              </a:spcAft>
              <a:buClr>
                <a:schemeClr val="folHlink"/>
              </a:buClr>
              <a:buSzPct val="60000"/>
              <a:tabLst>
                <a:tab pos="444500" algn="l"/>
              </a:tabLst>
              <a:defRPr/>
            </a:pPr>
            <a:r>
              <a:rPr lang="en-US" altLang="zh-CN" sz="1700" b="1" dirty="0" smtClean="0">
                <a:latin typeface="+mn-lt"/>
                <a:ea typeface="+mn-ea"/>
              </a:rPr>
              <a:t>       String sex = null; // </a:t>
            </a:r>
            <a:r>
              <a:rPr lang="zh-CN" altLang="en-US" sz="1700" b="1" dirty="0" smtClean="0">
                <a:latin typeface="+mn-lt"/>
                <a:ea typeface="+mn-ea"/>
              </a:rPr>
              <a:t>性别</a:t>
            </a:r>
            <a:endParaRPr lang="en-US" altLang="zh-CN" sz="1700" b="1" dirty="0">
              <a:solidFill>
                <a:schemeClr val="accent5">
                  <a:lumMod val="10000"/>
                </a:schemeClr>
              </a:solidFill>
              <a:latin typeface="+mn-lt"/>
              <a:ea typeface="+mn-ea"/>
            </a:endParaRPr>
          </a:p>
          <a:p>
            <a:pPr algn="l" defTabSz="723900">
              <a:lnSpc>
                <a:spcPct val="130000"/>
              </a:lnSpc>
              <a:spcAft>
                <a:spcPts val="0"/>
              </a:spcAft>
              <a:buClr>
                <a:schemeClr val="folHlink"/>
              </a:buClr>
              <a:buSzPct val="60000"/>
              <a:tabLst>
                <a:tab pos="444500" algn="l"/>
              </a:tabLst>
              <a:defRPr/>
            </a:pPr>
            <a:r>
              <a:rPr lang="en-US" altLang="zh-CN" sz="1700" b="1" dirty="0">
                <a:solidFill>
                  <a:schemeClr val="accent5">
                    <a:lumMod val="10000"/>
                  </a:schemeClr>
                </a:solidFill>
                <a:latin typeface="+mn-lt"/>
              </a:rPr>
              <a:t>    </a:t>
            </a:r>
            <a:r>
              <a:rPr lang="en-US" altLang="zh-CN" sz="1700" b="1" dirty="0" smtClean="0">
                <a:solidFill>
                  <a:schemeClr val="accent5">
                    <a:lumMod val="10000"/>
                  </a:schemeClr>
                </a:solidFill>
                <a:latin typeface="+mn-lt"/>
              </a:rPr>
              <a:t>   public </a:t>
            </a:r>
            <a:r>
              <a:rPr lang="en-US" altLang="zh-CN" sz="1700" b="1" dirty="0">
                <a:solidFill>
                  <a:schemeClr val="accent5">
                    <a:lumMod val="10000"/>
                  </a:schemeClr>
                </a:solidFill>
                <a:latin typeface="+mn-lt"/>
              </a:rPr>
              <a:t>void Penguin() {	</a:t>
            </a:r>
          </a:p>
          <a:p>
            <a:pPr algn="l" defTabSz="723900">
              <a:lnSpc>
                <a:spcPct val="130000"/>
              </a:lnSpc>
              <a:spcAft>
                <a:spcPts val="0"/>
              </a:spcAft>
              <a:buClr>
                <a:schemeClr val="folHlink"/>
              </a:buClr>
              <a:buSzPct val="60000"/>
              <a:tabLst>
                <a:tab pos="444500" algn="l"/>
              </a:tabLst>
              <a:defRPr/>
            </a:pPr>
            <a:r>
              <a:rPr lang="en-US" altLang="zh-CN" sz="1700" b="1" dirty="0">
                <a:solidFill>
                  <a:schemeClr val="accent5">
                    <a:lumMod val="10000"/>
                  </a:schemeClr>
                </a:solidFill>
                <a:latin typeface="+mn-lt"/>
              </a:rPr>
              <a:t>       </a:t>
            </a:r>
            <a:r>
              <a:rPr lang="en-US" altLang="zh-CN" sz="1700" b="1" dirty="0" smtClean="0">
                <a:solidFill>
                  <a:schemeClr val="accent5">
                    <a:lumMod val="10000"/>
                  </a:schemeClr>
                </a:solidFill>
                <a:latin typeface="+mn-lt"/>
              </a:rPr>
              <a:t>        health=10</a:t>
            </a:r>
            <a:r>
              <a:rPr lang="en-US" altLang="zh-CN" sz="1700" b="1" dirty="0">
                <a:solidFill>
                  <a:schemeClr val="accent5">
                    <a:lumMod val="10000"/>
                  </a:schemeClr>
                </a:solidFill>
                <a:latin typeface="+mn-lt"/>
              </a:rPr>
              <a:t>;</a:t>
            </a:r>
          </a:p>
          <a:p>
            <a:pPr algn="l" defTabSz="723900">
              <a:lnSpc>
                <a:spcPct val="130000"/>
              </a:lnSpc>
              <a:spcAft>
                <a:spcPts val="0"/>
              </a:spcAft>
              <a:buClr>
                <a:schemeClr val="folHlink"/>
              </a:buClr>
              <a:buSzPct val="60000"/>
              <a:tabLst>
                <a:tab pos="444500" algn="l"/>
              </a:tabLst>
              <a:defRPr/>
            </a:pPr>
            <a:r>
              <a:rPr lang="en-US" altLang="zh-CN" sz="1700" b="1" dirty="0">
                <a:solidFill>
                  <a:schemeClr val="accent5">
                    <a:lumMod val="10000"/>
                  </a:schemeClr>
                </a:solidFill>
                <a:latin typeface="+mn-lt"/>
              </a:rPr>
              <a:t>       </a:t>
            </a:r>
            <a:r>
              <a:rPr lang="en-US" altLang="zh-CN" sz="1700" b="1" dirty="0" smtClean="0">
                <a:solidFill>
                  <a:schemeClr val="accent5">
                    <a:lumMod val="10000"/>
                  </a:schemeClr>
                </a:solidFill>
                <a:latin typeface="+mn-lt"/>
              </a:rPr>
              <a:t>        </a:t>
            </a:r>
            <a:r>
              <a:rPr lang="en-US" altLang="zh-CN" sz="1700" b="1" dirty="0">
                <a:solidFill>
                  <a:schemeClr val="accent5">
                    <a:lumMod val="10000"/>
                  </a:schemeClr>
                </a:solidFill>
                <a:latin typeface="+mn-lt"/>
              </a:rPr>
              <a:t>sex="</a:t>
            </a:r>
            <a:r>
              <a:rPr lang="zh-CN" altLang="en-US" sz="1700" b="1" dirty="0">
                <a:solidFill>
                  <a:schemeClr val="accent5">
                    <a:lumMod val="10000"/>
                  </a:schemeClr>
                </a:solidFill>
                <a:latin typeface="+mn-lt"/>
              </a:rPr>
              <a:t>雄</a:t>
            </a:r>
            <a:r>
              <a:rPr lang="en-US" altLang="zh-CN" sz="1700" b="1" dirty="0">
                <a:solidFill>
                  <a:schemeClr val="accent5">
                    <a:lumMod val="10000"/>
                  </a:schemeClr>
                </a:solidFill>
                <a:latin typeface="+mn-lt"/>
              </a:rPr>
              <a:t>";</a:t>
            </a:r>
          </a:p>
          <a:p>
            <a:pPr algn="l" defTabSz="723900">
              <a:lnSpc>
                <a:spcPct val="130000"/>
              </a:lnSpc>
              <a:spcAft>
                <a:spcPts val="0"/>
              </a:spcAft>
              <a:buClr>
                <a:schemeClr val="folHlink"/>
              </a:buClr>
              <a:buSzPct val="60000"/>
              <a:tabLst>
                <a:tab pos="444500" algn="l"/>
              </a:tabLst>
              <a:defRPr/>
            </a:pPr>
            <a:r>
              <a:rPr lang="en-US" altLang="zh-CN" sz="1700" b="1" dirty="0">
                <a:solidFill>
                  <a:schemeClr val="accent5">
                    <a:lumMod val="10000"/>
                  </a:schemeClr>
                </a:solidFill>
                <a:latin typeface="+mn-lt"/>
              </a:rPr>
              <a:t>        </a:t>
            </a:r>
            <a:r>
              <a:rPr lang="en-US" altLang="zh-CN" sz="1700" b="1" dirty="0" smtClean="0">
                <a:solidFill>
                  <a:schemeClr val="accent5">
                    <a:lumMod val="10000"/>
                  </a:schemeClr>
                </a:solidFill>
                <a:latin typeface="+mn-lt"/>
              </a:rPr>
              <a:t>       </a:t>
            </a:r>
            <a:r>
              <a:rPr lang="en-US" altLang="zh-CN" sz="1700" b="1" dirty="0" err="1" smtClean="0">
                <a:solidFill>
                  <a:schemeClr val="accent5">
                    <a:lumMod val="10000"/>
                  </a:schemeClr>
                </a:solidFill>
                <a:latin typeface="+mn-lt"/>
              </a:rPr>
              <a:t>System.out.println</a:t>
            </a:r>
            <a:r>
              <a:rPr lang="en-US" altLang="zh-CN" sz="1700" b="1" dirty="0">
                <a:solidFill>
                  <a:schemeClr val="accent5">
                    <a:lumMod val="10000"/>
                  </a:schemeClr>
                </a:solidFill>
                <a:latin typeface="+mn-lt"/>
              </a:rPr>
              <a:t>("</a:t>
            </a:r>
            <a:r>
              <a:rPr lang="zh-CN" altLang="en-US" sz="1700" b="1" dirty="0">
                <a:solidFill>
                  <a:schemeClr val="accent5">
                    <a:lumMod val="10000"/>
                  </a:schemeClr>
                </a:solidFill>
                <a:latin typeface="+mn-lt"/>
              </a:rPr>
              <a:t>执行构造方法</a:t>
            </a:r>
            <a:r>
              <a:rPr lang="en-US" altLang="zh-CN" sz="1700" b="1" dirty="0">
                <a:solidFill>
                  <a:schemeClr val="accent5">
                    <a:lumMod val="10000"/>
                  </a:schemeClr>
                </a:solidFill>
                <a:latin typeface="+mn-lt"/>
              </a:rPr>
              <a:t>");</a:t>
            </a:r>
          </a:p>
          <a:p>
            <a:pPr algn="l" defTabSz="723900">
              <a:lnSpc>
                <a:spcPct val="130000"/>
              </a:lnSpc>
              <a:spcAft>
                <a:spcPts val="0"/>
              </a:spcAft>
              <a:buClr>
                <a:schemeClr val="folHlink"/>
              </a:buClr>
              <a:buSzPct val="60000"/>
              <a:tabLst>
                <a:tab pos="444500" algn="l"/>
              </a:tabLst>
              <a:defRPr/>
            </a:pPr>
            <a:r>
              <a:rPr lang="en-US" altLang="zh-CN" sz="1700" b="1" dirty="0">
                <a:solidFill>
                  <a:schemeClr val="accent5">
                    <a:lumMod val="10000"/>
                  </a:schemeClr>
                </a:solidFill>
                <a:latin typeface="+mn-lt"/>
              </a:rPr>
              <a:t>   </a:t>
            </a:r>
            <a:r>
              <a:rPr lang="en-US" altLang="zh-CN" sz="1700" b="1" dirty="0" smtClean="0">
                <a:solidFill>
                  <a:schemeClr val="accent5">
                    <a:lumMod val="10000"/>
                  </a:schemeClr>
                </a:solidFill>
                <a:latin typeface="+mn-lt"/>
              </a:rPr>
              <a:t>     </a:t>
            </a:r>
            <a:r>
              <a:rPr lang="en-US" altLang="zh-CN" sz="1700" b="1" dirty="0">
                <a:solidFill>
                  <a:schemeClr val="accent5">
                    <a:lumMod val="10000"/>
                  </a:schemeClr>
                </a:solidFill>
                <a:latin typeface="+mn-lt"/>
              </a:rPr>
              <a:t>}</a:t>
            </a:r>
          </a:p>
          <a:p>
            <a:pPr algn="l" defTabSz="723900">
              <a:lnSpc>
                <a:spcPct val="130000"/>
              </a:lnSpc>
              <a:spcAft>
                <a:spcPts val="0"/>
              </a:spcAft>
              <a:buClr>
                <a:schemeClr val="folHlink"/>
              </a:buClr>
              <a:buSzPct val="60000"/>
              <a:tabLst>
                <a:tab pos="444500" algn="l"/>
              </a:tabLst>
              <a:defRPr/>
            </a:pPr>
            <a:r>
              <a:rPr lang="en-US" altLang="zh-CN" sz="1700" b="1" dirty="0">
                <a:solidFill>
                  <a:schemeClr val="accent5">
                    <a:lumMod val="10000"/>
                  </a:schemeClr>
                </a:solidFill>
                <a:latin typeface="+mn-lt"/>
              </a:rPr>
              <a:t>    </a:t>
            </a:r>
            <a:r>
              <a:rPr lang="en-US" altLang="zh-CN" sz="1700" b="1" dirty="0" smtClean="0">
                <a:solidFill>
                  <a:schemeClr val="accent5">
                    <a:lumMod val="10000"/>
                  </a:schemeClr>
                </a:solidFill>
                <a:latin typeface="+mn-lt"/>
              </a:rPr>
              <a:t>    public </a:t>
            </a:r>
            <a:r>
              <a:rPr lang="en-US" altLang="zh-CN" sz="1700" b="1" dirty="0">
                <a:solidFill>
                  <a:schemeClr val="accent5">
                    <a:lumMod val="10000"/>
                  </a:schemeClr>
                </a:solidFill>
                <a:latin typeface="+mn-lt"/>
              </a:rPr>
              <a:t>void print() {</a:t>
            </a:r>
          </a:p>
          <a:p>
            <a:pPr algn="l" defTabSz="723900">
              <a:lnSpc>
                <a:spcPct val="130000"/>
              </a:lnSpc>
              <a:spcAft>
                <a:spcPts val="0"/>
              </a:spcAft>
              <a:buClr>
                <a:schemeClr val="folHlink"/>
              </a:buClr>
              <a:buSzPct val="60000"/>
              <a:tabLst>
                <a:tab pos="444500" algn="l"/>
              </a:tabLst>
              <a:defRPr/>
            </a:pPr>
            <a:r>
              <a:rPr lang="en-US" altLang="zh-CN" sz="1700" b="1" dirty="0">
                <a:solidFill>
                  <a:schemeClr val="accent5">
                    <a:lumMod val="10000"/>
                  </a:schemeClr>
                </a:solidFill>
                <a:latin typeface="+mn-lt"/>
              </a:rPr>
              <a:t>        </a:t>
            </a:r>
            <a:r>
              <a:rPr lang="en-US" altLang="zh-CN" sz="1700" b="1" dirty="0" smtClean="0">
                <a:solidFill>
                  <a:schemeClr val="accent5">
                    <a:lumMod val="10000"/>
                  </a:schemeClr>
                </a:solidFill>
                <a:latin typeface="+mn-lt"/>
              </a:rPr>
              <a:t>       </a:t>
            </a:r>
            <a:r>
              <a:rPr lang="en-US" altLang="zh-CN" sz="1700" b="1" dirty="0" err="1" smtClean="0">
                <a:solidFill>
                  <a:schemeClr val="accent5">
                    <a:lumMod val="10000"/>
                  </a:schemeClr>
                </a:solidFill>
                <a:latin typeface="+mn-lt"/>
              </a:rPr>
              <a:t>System.out.println</a:t>
            </a:r>
            <a:r>
              <a:rPr lang="en-US" altLang="zh-CN" sz="1700" b="1" dirty="0">
                <a:solidFill>
                  <a:schemeClr val="accent5">
                    <a:lumMod val="10000"/>
                  </a:schemeClr>
                </a:solidFill>
                <a:latin typeface="+mn-lt"/>
              </a:rPr>
              <a:t>("</a:t>
            </a:r>
            <a:r>
              <a:rPr lang="zh-CN" altLang="en-US" sz="1700" b="1" dirty="0">
                <a:solidFill>
                  <a:schemeClr val="accent5">
                    <a:lumMod val="10000"/>
                  </a:schemeClr>
                </a:solidFill>
                <a:latin typeface="+mn-lt"/>
              </a:rPr>
              <a:t>企鹅的名字是</a:t>
            </a:r>
            <a:r>
              <a:rPr lang="en-US" altLang="zh-CN" sz="1700" b="1" dirty="0">
                <a:solidFill>
                  <a:schemeClr val="accent5">
                    <a:lumMod val="10000"/>
                  </a:schemeClr>
                </a:solidFill>
                <a:latin typeface="+mn-lt"/>
              </a:rPr>
              <a:t>" + name </a:t>
            </a:r>
            <a:r>
              <a:rPr lang="en-US" altLang="zh-CN" sz="1700" b="1" dirty="0" smtClean="0">
                <a:solidFill>
                  <a:schemeClr val="accent5">
                    <a:lumMod val="10000"/>
                  </a:schemeClr>
                </a:solidFill>
                <a:latin typeface="+mn-lt"/>
              </a:rPr>
              <a:t>+ </a:t>
            </a:r>
            <a:r>
              <a:rPr lang="en-US" altLang="zh-CN" sz="1700" b="1" dirty="0">
                <a:solidFill>
                  <a:schemeClr val="accent5">
                    <a:lumMod val="10000"/>
                  </a:schemeClr>
                </a:solidFill>
                <a:latin typeface="+mn-lt"/>
              </a:rPr>
              <a:t>",</a:t>
            </a:r>
            <a:r>
              <a:rPr lang="zh-CN" altLang="en-US" sz="1700" b="1" dirty="0">
                <a:solidFill>
                  <a:schemeClr val="accent5">
                    <a:lumMod val="10000"/>
                  </a:schemeClr>
                </a:solidFill>
                <a:latin typeface="+mn-lt"/>
              </a:rPr>
              <a:t>健康值是</a:t>
            </a:r>
            <a:r>
              <a:rPr lang="en-US" altLang="zh-CN" sz="1700" b="1" dirty="0">
                <a:solidFill>
                  <a:schemeClr val="accent5">
                    <a:lumMod val="10000"/>
                  </a:schemeClr>
                </a:solidFill>
                <a:latin typeface="+mn-lt"/>
              </a:rPr>
              <a:t>" </a:t>
            </a:r>
            <a:endParaRPr lang="en-US" altLang="zh-CN" sz="1700" b="1" dirty="0" smtClean="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sz="1700" b="1" dirty="0" smtClean="0">
                <a:solidFill>
                  <a:schemeClr val="accent5">
                    <a:lumMod val="10000"/>
                  </a:schemeClr>
                </a:solidFill>
                <a:latin typeface="+mn-lt"/>
              </a:rPr>
              <a:t>                                                 + </a:t>
            </a:r>
            <a:r>
              <a:rPr lang="en-US" altLang="zh-CN" sz="1700" b="1" dirty="0">
                <a:solidFill>
                  <a:schemeClr val="accent5">
                    <a:lumMod val="10000"/>
                  </a:schemeClr>
                </a:solidFill>
                <a:latin typeface="+mn-lt"/>
              </a:rPr>
              <a:t>health </a:t>
            </a:r>
            <a:r>
              <a:rPr lang="en-US" altLang="zh-CN" sz="1700" b="1" dirty="0" smtClean="0">
                <a:solidFill>
                  <a:schemeClr val="accent5">
                    <a:lumMod val="10000"/>
                  </a:schemeClr>
                </a:solidFill>
                <a:latin typeface="+mn-lt"/>
              </a:rPr>
              <a:t>+ </a:t>
            </a:r>
            <a:r>
              <a:rPr lang="en-US" altLang="zh-CN" sz="1700" b="1" dirty="0">
                <a:solidFill>
                  <a:schemeClr val="accent5">
                    <a:lumMod val="10000"/>
                  </a:schemeClr>
                </a:solidFill>
                <a:latin typeface="+mn-lt"/>
              </a:rPr>
              <a:t>",</a:t>
            </a:r>
            <a:r>
              <a:rPr lang="zh-CN" altLang="en-US" sz="1700" b="1" dirty="0">
                <a:solidFill>
                  <a:schemeClr val="accent5">
                    <a:lumMod val="10000"/>
                  </a:schemeClr>
                </a:solidFill>
                <a:latin typeface="+mn-lt"/>
              </a:rPr>
              <a:t>性别是</a:t>
            </a:r>
            <a:r>
              <a:rPr lang="en-US" altLang="zh-CN" sz="1700" b="1" dirty="0">
                <a:solidFill>
                  <a:schemeClr val="accent5">
                    <a:lumMod val="10000"/>
                  </a:schemeClr>
                </a:solidFill>
                <a:latin typeface="+mn-lt"/>
              </a:rPr>
              <a:t>" + sex);</a:t>
            </a:r>
          </a:p>
          <a:p>
            <a:pPr algn="l" defTabSz="723900">
              <a:lnSpc>
                <a:spcPct val="130000"/>
              </a:lnSpc>
              <a:spcAft>
                <a:spcPts val="0"/>
              </a:spcAft>
              <a:buClr>
                <a:schemeClr val="folHlink"/>
              </a:buClr>
              <a:buSzPct val="60000"/>
              <a:tabLst>
                <a:tab pos="444500" algn="l"/>
              </a:tabLst>
              <a:defRPr/>
            </a:pPr>
            <a:r>
              <a:rPr lang="en-US" altLang="zh-CN" sz="1700" b="1" dirty="0">
                <a:solidFill>
                  <a:schemeClr val="accent5">
                    <a:lumMod val="10000"/>
                  </a:schemeClr>
                </a:solidFill>
                <a:latin typeface="+mn-lt"/>
              </a:rPr>
              <a:t>    </a:t>
            </a:r>
            <a:r>
              <a:rPr lang="en-US" altLang="zh-CN" sz="1700" b="1" dirty="0" smtClean="0">
                <a:solidFill>
                  <a:schemeClr val="accent5">
                    <a:lumMod val="10000"/>
                  </a:schemeClr>
                </a:solidFill>
                <a:latin typeface="+mn-lt"/>
              </a:rPr>
              <a:t>    }</a:t>
            </a:r>
            <a:endParaRPr lang="en-US" altLang="zh-CN" sz="1700" b="1" dirty="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sz="1700" b="1" dirty="0">
                <a:solidFill>
                  <a:schemeClr val="accent5">
                    <a:lumMod val="10000"/>
                  </a:schemeClr>
                </a:solidFill>
                <a:latin typeface="+mn-lt"/>
              </a:rPr>
              <a:t>}</a:t>
            </a:r>
          </a:p>
        </p:txBody>
      </p:sp>
      <p:sp>
        <p:nvSpPr>
          <p:cNvPr id="23557" name="AutoShape 12"/>
          <p:cNvSpPr>
            <a:spLocks noChangeArrowheads="1"/>
          </p:cNvSpPr>
          <p:nvPr/>
        </p:nvSpPr>
        <p:spPr bwMode="auto">
          <a:xfrm>
            <a:off x="4653630" y="2209008"/>
            <a:ext cx="4103687" cy="81253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Penguin pgn3</a:t>
            </a:r>
            <a:r>
              <a:rPr lang="en-US" altLang="zh-CN" b="1" dirty="0" smtClean="0">
                <a:solidFill>
                  <a:schemeClr val="accent5">
                    <a:lumMod val="10000"/>
                  </a:schemeClr>
                </a:solidFill>
                <a:latin typeface="+mn-lt"/>
              </a:rPr>
              <a:t>= new </a:t>
            </a:r>
            <a:r>
              <a:rPr lang="en-US" altLang="zh-CN" b="1" dirty="0">
                <a:solidFill>
                  <a:schemeClr val="accent5">
                    <a:lumMod val="10000"/>
                  </a:schemeClr>
                </a:solidFill>
                <a:latin typeface="+mn-lt"/>
              </a:rPr>
              <a:t>Penguin();</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pgn3.print();</a:t>
            </a:r>
          </a:p>
        </p:txBody>
      </p:sp>
      <p:sp>
        <p:nvSpPr>
          <p:cNvPr id="637961" name="Rectangle 9"/>
          <p:cNvSpPr>
            <a:spLocks noChangeArrowheads="1"/>
          </p:cNvSpPr>
          <p:nvPr/>
        </p:nvSpPr>
        <p:spPr bwMode="auto">
          <a:xfrm>
            <a:off x="1170707" y="3417600"/>
            <a:ext cx="4752975" cy="1643074"/>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647189" name="AutoShape 21"/>
          <p:cNvSpPr>
            <a:spLocks noChangeArrowheads="1"/>
          </p:cNvSpPr>
          <p:nvPr/>
        </p:nvSpPr>
        <p:spPr bwMode="auto">
          <a:xfrm>
            <a:off x="6671433" y="4141415"/>
            <a:ext cx="1881800" cy="776383"/>
          </a:xfrm>
          <a:prstGeom prst="wedgeRoundRectCallout">
            <a:avLst>
              <a:gd name="adj1" fmla="val -50568"/>
              <a:gd name="adj2" fmla="val 2353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有返回值类型</a:t>
            </a:r>
            <a:r>
              <a:rPr lang="zh-CN" altLang="en-US" b="1" kern="0" dirty="0" smtClean="0">
                <a:solidFill>
                  <a:schemeClr val="bg1"/>
                </a:solidFill>
                <a:latin typeface="Arial"/>
                <a:ea typeface="黑体"/>
              </a:rPr>
              <a:t>，</a:t>
            </a:r>
            <a:endParaRPr lang="en-US" altLang="zh-CN" b="1" kern="0" dirty="0" smtClean="0">
              <a:solidFill>
                <a:schemeClr val="bg1"/>
              </a:solidFill>
              <a:latin typeface="Arial"/>
              <a:ea typeface="黑体"/>
            </a:endParaRPr>
          </a:p>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不是</a:t>
            </a:r>
            <a:r>
              <a:rPr lang="zh-CN" altLang="en-US" b="1" kern="0" dirty="0">
                <a:solidFill>
                  <a:schemeClr val="bg1"/>
                </a:solidFill>
                <a:latin typeface="Arial"/>
                <a:ea typeface="黑体"/>
              </a:rPr>
              <a:t>构造方法 </a:t>
            </a:r>
          </a:p>
        </p:txBody>
      </p:sp>
      <p:cxnSp>
        <p:nvCxnSpPr>
          <p:cNvPr id="10" name="直接箭头连接符 9"/>
          <p:cNvCxnSpPr/>
          <p:nvPr/>
        </p:nvCxnSpPr>
        <p:spPr bwMode="auto">
          <a:xfrm>
            <a:off x="5957053" y="4570043"/>
            <a:ext cx="642942" cy="15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1" name="组合 77"/>
          <p:cNvGrpSpPr/>
          <p:nvPr/>
        </p:nvGrpSpPr>
        <p:grpSpPr>
          <a:xfrm>
            <a:off x="457200" y="1156682"/>
            <a:ext cx="1469411" cy="400110"/>
            <a:chOff x="2962268" y="5103147"/>
            <a:chExt cx="1469411" cy="400110"/>
          </a:xfrm>
        </p:grpSpPr>
        <p:pic>
          <p:nvPicPr>
            <p:cNvPr id="12" name="Picture 4" descr="C:\Users\meng.zhang\Desktop\ACCP7.0模版图标规范\list_num.png"/>
            <p:cNvPicPr>
              <a:picLocks noChangeAspect="1" noChangeArrowheads="1"/>
            </p:cNvPicPr>
            <p:nvPr/>
          </p:nvPicPr>
          <p:blipFill>
            <a:blip r:embed="rId2"/>
            <a:srcRect/>
            <a:stretch>
              <a:fillRect/>
            </a:stretch>
          </p:blipFill>
          <p:spPr bwMode="auto">
            <a:xfrm>
              <a:off x="2962268" y="5141278"/>
              <a:ext cx="323848" cy="323848"/>
            </a:xfrm>
            <a:prstGeom prst="rect">
              <a:avLst/>
            </a:prstGeom>
            <a:noFill/>
          </p:spPr>
        </p:pic>
        <p:sp>
          <p:nvSpPr>
            <p:cNvPr id="13" name="TextBox 12"/>
            <p:cNvSpPr txBox="1"/>
            <p:nvPr/>
          </p:nvSpPr>
          <p:spPr>
            <a:xfrm>
              <a:off x="3214678" y="5103147"/>
              <a:ext cx="1217001"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itchFamily="49" charset="-122"/>
                  <a:ea typeface="黑体" pitchFamily="49" charset="-122"/>
                </a:rPr>
                <a:t>代码阅读</a:t>
              </a:r>
              <a:endParaRPr lang="zh-CN" altLang="en-US" sz="2000" b="1" dirty="0">
                <a:solidFill>
                  <a:schemeClr val="tx1"/>
                </a:solidFill>
                <a:latin typeface="黑体" pitchFamily="49" charset="-122"/>
                <a:ea typeface="黑体" pitchFamily="49" charset="-122"/>
              </a:endParaRPr>
            </a:p>
          </p:txBody>
        </p:sp>
      </p:grpSp>
      <p:pic>
        <p:nvPicPr>
          <p:cNvPr id="4098" name="Picture 2"/>
          <p:cNvPicPr>
            <a:picLocks noChangeAspect="1" noChangeArrowheads="1"/>
          </p:cNvPicPr>
          <p:nvPr/>
        </p:nvPicPr>
        <p:blipFill>
          <a:blip r:embed="rId3"/>
          <a:srcRect/>
          <a:stretch>
            <a:fillRect/>
          </a:stretch>
        </p:blipFill>
        <p:spPr bwMode="auto">
          <a:xfrm>
            <a:off x="1099269" y="5132112"/>
            <a:ext cx="5833967" cy="1512000"/>
          </a:xfrm>
          <a:prstGeom prst="rect">
            <a:avLst/>
          </a:prstGeom>
          <a:noFill/>
          <a:ln w="9525">
            <a:noFill/>
            <a:miter lim="800000"/>
            <a:headEnd/>
            <a:tailEnd/>
          </a:ln>
          <a:effectLst/>
        </p:spPr>
      </p:pic>
      <p:cxnSp>
        <p:nvCxnSpPr>
          <p:cNvPr id="16" name="直接箭头连接符 15"/>
          <p:cNvCxnSpPr/>
          <p:nvPr/>
        </p:nvCxnSpPr>
        <p:spPr bwMode="auto">
          <a:xfrm rot="5400000">
            <a:off x="7435714" y="2886875"/>
            <a:ext cx="500066" cy="15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8" name="AutoShape 21"/>
          <p:cNvSpPr>
            <a:spLocks noChangeArrowheads="1"/>
          </p:cNvSpPr>
          <p:nvPr/>
        </p:nvSpPr>
        <p:spPr bwMode="auto">
          <a:xfrm>
            <a:off x="7336096" y="3137702"/>
            <a:ext cx="1706973" cy="776383"/>
          </a:xfrm>
          <a:prstGeom prst="wedgeRoundRectCallout">
            <a:avLst>
              <a:gd name="adj1" fmla="val -50568"/>
              <a:gd name="adj2" fmla="val 2353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调用默认</a:t>
            </a:r>
            <a:endParaRPr lang="en-US" altLang="zh-CN" b="1" kern="0" dirty="0" smtClean="0">
              <a:solidFill>
                <a:schemeClr val="bg1"/>
              </a:solidFill>
              <a:latin typeface="Arial"/>
              <a:ea typeface="黑体"/>
            </a:endParaRPr>
          </a:p>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无参构造</a:t>
            </a:r>
            <a:r>
              <a:rPr lang="zh-CN" altLang="en-US" b="1" kern="0" dirty="0">
                <a:solidFill>
                  <a:schemeClr val="bg1"/>
                </a:solidFill>
                <a:latin typeface="Arial"/>
                <a:ea typeface="黑体"/>
              </a:rPr>
              <a:t>方法 </a:t>
            </a:r>
          </a:p>
        </p:txBody>
      </p:sp>
      <p:sp>
        <p:nvSpPr>
          <p:cNvPr id="19" name="Rectangle 9"/>
          <p:cNvSpPr>
            <a:spLocks noChangeArrowheads="1"/>
          </p:cNvSpPr>
          <p:nvPr/>
        </p:nvSpPr>
        <p:spPr bwMode="auto">
          <a:xfrm>
            <a:off x="6571628" y="2291614"/>
            <a:ext cx="1714512" cy="357190"/>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Tree>
    <p:extLst>
      <p:ext uri="{BB962C8B-B14F-4D97-AF65-F5344CB8AC3E}">
        <p14:creationId xmlns:p14="http://schemas.microsoft.com/office/powerpoint/2010/main" val="406243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left)">
                                      <p:cBhvr>
                                        <p:cTn id="7" dur="500"/>
                                        <p:tgtEl>
                                          <p:spTgt spid="4098"/>
                                        </p:tgtEl>
                                      </p:cBhvr>
                                    </p:animEffect>
                                  </p:childTnLst>
                                </p:cTn>
                              </p:par>
                            </p:childTnLst>
                          </p:cTn>
                        </p:par>
                        <p:par>
                          <p:cTn id="8" fill="hold">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637961"/>
                                        </p:tgtEl>
                                        <p:attrNameLst>
                                          <p:attrName>style.visibility</p:attrName>
                                        </p:attrNameLst>
                                      </p:cBhvr>
                                      <p:to>
                                        <p:strVal val="visible"/>
                                      </p:to>
                                    </p:set>
                                    <p:animEffect transition="in" filter="blinds(vertical)">
                                      <p:cBhvr>
                                        <p:cTn id="11" dur="500"/>
                                        <p:tgtEl>
                                          <p:spTgt spid="63796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47189"/>
                                        </p:tgtEl>
                                        <p:attrNameLst>
                                          <p:attrName>style.visibility</p:attrName>
                                        </p:attrNameLst>
                                      </p:cBhvr>
                                      <p:to>
                                        <p:strVal val="visible"/>
                                      </p:to>
                                    </p:set>
                                    <p:animEffect transition="in" filter="wipe(left)">
                                      <p:cBhvr>
                                        <p:cTn id="19" dur="500"/>
                                        <p:tgtEl>
                                          <p:spTgt spid="647189"/>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61" grpId="0" animBg="1"/>
      <p:bldP spid="647189" grpId="0" animBg="1"/>
      <p:bldP spid="18"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smtClean="0"/>
              <a:t>常见错误 </a:t>
            </a:r>
            <a:r>
              <a:rPr lang="en-US" altLang="zh-CN" dirty="0" smtClean="0"/>
              <a:t>2</a:t>
            </a:r>
            <a:endParaRPr lang="zh-CN" altLang="en-US" dirty="0" smtClean="0"/>
          </a:p>
        </p:txBody>
      </p:sp>
      <p:sp>
        <p:nvSpPr>
          <p:cNvPr id="23555" name="Rectangle 3"/>
          <p:cNvSpPr>
            <a:spLocks noGrp="1" noChangeArrowheads="1"/>
          </p:cNvSpPr>
          <p:nvPr>
            <p:ph idx="1"/>
          </p:nvPr>
        </p:nvSpPr>
        <p:spPr>
          <a:xfrm>
            <a:off x="457200" y="1556792"/>
            <a:ext cx="8229600" cy="4569375"/>
          </a:xfrm>
        </p:spPr>
        <p:txBody>
          <a:bodyPr/>
          <a:lstStyle/>
          <a:p>
            <a:pPr eaLnBrk="1" hangingPunct="1"/>
            <a:r>
              <a:rPr lang="zh-CN" altLang="en-US" dirty="0" smtClean="0"/>
              <a:t>阅读代码，指出程序中的错误</a:t>
            </a:r>
          </a:p>
        </p:txBody>
      </p:sp>
      <p:sp>
        <p:nvSpPr>
          <p:cNvPr id="23556" name="AutoShape 12"/>
          <p:cNvSpPr>
            <a:spLocks noChangeArrowheads="1"/>
          </p:cNvSpPr>
          <p:nvPr/>
        </p:nvSpPr>
        <p:spPr bwMode="auto">
          <a:xfrm>
            <a:off x="813517" y="1998663"/>
            <a:ext cx="7348605" cy="439351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sz="1700" b="1" dirty="0">
                <a:solidFill>
                  <a:schemeClr val="accent5">
                    <a:lumMod val="10000"/>
                  </a:schemeClr>
                </a:solidFill>
                <a:latin typeface="+mn-lt"/>
              </a:rPr>
              <a:t>class Penguin </a:t>
            </a:r>
            <a:r>
              <a:rPr lang="en-US" altLang="zh-CN" sz="1700" b="1" dirty="0" smtClean="0">
                <a:solidFill>
                  <a:schemeClr val="accent5">
                    <a:lumMod val="10000"/>
                  </a:schemeClr>
                </a:solidFill>
                <a:latin typeface="+mn-lt"/>
              </a:rPr>
              <a:t>{</a:t>
            </a:r>
          </a:p>
          <a:p>
            <a:pPr algn="l" defTabSz="723900">
              <a:lnSpc>
                <a:spcPct val="130000"/>
              </a:lnSpc>
              <a:spcAft>
                <a:spcPts val="0"/>
              </a:spcAft>
              <a:buClr>
                <a:schemeClr val="folHlink"/>
              </a:buClr>
              <a:buSzPct val="60000"/>
              <a:tabLst>
                <a:tab pos="444500" algn="l"/>
              </a:tabLst>
              <a:defRPr/>
            </a:pPr>
            <a:r>
              <a:rPr lang="en-US" altLang="zh-CN" sz="1700" b="1" dirty="0" smtClean="0">
                <a:solidFill>
                  <a:schemeClr val="accent5">
                    <a:lumMod val="10000"/>
                  </a:schemeClr>
                </a:solidFill>
                <a:latin typeface="+mn-lt"/>
              </a:rPr>
              <a:t>       </a:t>
            </a:r>
            <a:r>
              <a:rPr lang="en-US" altLang="zh-CN" sz="1700" b="1" dirty="0" smtClean="0">
                <a:latin typeface="+mn-lt"/>
                <a:ea typeface="+mn-ea"/>
              </a:rPr>
              <a:t>String name = null; //</a:t>
            </a:r>
            <a:r>
              <a:rPr lang="zh-CN" altLang="en-US" sz="1700" b="1" dirty="0" smtClean="0">
                <a:latin typeface="+mn-lt"/>
                <a:ea typeface="+mn-ea"/>
              </a:rPr>
              <a:t>昵称</a:t>
            </a:r>
            <a:endParaRPr lang="en-US" altLang="zh-CN" sz="1700" b="1" dirty="0" smtClean="0">
              <a:latin typeface="+mn-lt"/>
              <a:ea typeface="+mn-ea"/>
            </a:endParaRPr>
          </a:p>
          <a:p>
            <a:pPr algn="l" defTabSz="723900">
              <a:lnSpc>
                <a:spcPct val="130000"/>
              </a:lnSpc>
              <a:spcAft>
                <a:spcPts val="0"/>
              </a:spcAft>
              <a:buClr>
                <a:schemeClr val="folHlink"/>
              </a:buClr>
              <a:buSzPct val="60000"/>
              <a:tabLst>
                <a:tab pos="444500" algn="l"/>
              </a:tabLst>
              <a:defRPr/>
            </a:pPr>
            <a:r>
              <a:rPr lang="en-US" altLang="zh-CN" sz="1700" b="1" dirty="0" smtClean="0">
                <a:latin typeface="+mn-lt"/>
                <a:ea typeface="+mn-ea"/>
              </a:rPr>
              <a:t>       </a:t>
            </a:r>
            <a:r>
              <a:rPr lang="en-US" altLang="zh-CN" sz="1700" b="1" dirty="0" err="1" smtClean="0">
                <a:latin typeface="+mn-lt"/>
                <a:ea typeface="+mn-ea"/>
              </a:rPr>
              <a:t>int</a:t>
            </a:r>
            <a:r>
              <a:rPr lang="en-US" altLang="zh-CN" sz="1700" b="1" dirty="0" smtClean="0">
                <a:latin typeface="+mn-lt"/>
                <a:ea typeface="+mn-ea"/>
              </a:rPr>
              <a:t> health = 0; // </a:t>
            </a:r>
            <a:r>
              <a:rPr lang="zh-CN" altLang="en-US" sz="1700" b="1" dirty="0" smtClean="0">
                <a:latin typeface="+mn-lt"/>
                <a:ea typeface="+mn-ea"/>
              </a:rPr>
              <a:t>健康值</a:t>
            </a:r>
            <a:endParaRPr lang="en-US" altLang="zh-CN" sz="1700" b="1" dirty="0" smtClean="0">
              <a:latin typeface="+mn-lt"/>
              <a:ea typeface="+mn-ea"/>
            </a:endParaRPr>
          </a:p>
          <a:p>
            <a:pPr algn="l" defTabSz="723900">
              <a:lnSpc>
                <a:spcPct val="130000"/>
              </a:lnSpc>
              <a:spcAft>
                <a:spcPts val="0"/>
              </a:spcAft>
              <a:buClr>
                <a:schemeClr val="folHlink"/>
              </a:buClr>
              <a:buSzPct val="60000"/>
              <a:tabLst>
                <a:tab pos="444500" algn="l"/>
              </a:tabLst>
              <a:defRPr/>
            </a:pPr>
            <a:r>
              <a:rPr lang="en-US" altLang="zh-CN" sz="1700" b="1" dirty="0" smtClean="0">
                <a:latin typeface="+mn-lt"/>
                <a:ea typeface="+mn-ea"/>
              </a:rPr>
              <a:t>       String sex = null; // </a:t>
            </a:r>
            <a:r>
              <a:rPr lang="zh-CN" altLang="en-US" sz="1700" b="1" dirty="0" smtClean="0">
                <a:latin typeface="+mn-lt"/>
                <a:ea typeface="+mn-ea"/>
              </a:rPr>
              <a:t>性别</a:t>
            </a:r>
            <a:endParaRPr lang="en-US" altLang="zh-CN" sz="1700" b="1" dirty="0">
              <a:solidFill>
                <a:schemeClr val="accent5">
                  <a:lumMod val="10000"/>
                </a:schemeClr>
              </a:solidFill>
              <a:latin typeface="+mn-lt"/>
              <a:ea typeface="+mn-ea"/>
            </a:endParaRPr>
          </a:p>
          <a:p>
            <a:pPr defTabSz="723900">
              <a:lnSpc>
                <a:spcPct val="130000"/>
              </a:lnSpc>
              <a:buClr>
                <a:schemeClr val="folHlink"/>
              </a:buClr>
              <a:buSzPct val="60000"/>
              <a:tabLst>
                <a:tab pos="444500" algn="l"/>
              </a:tabLst>
              <a:defRPr/>
            </a:pPr>
            <a:r>
              <a:rPr lang="en-US" altLang="zh-CN" sz="1700" b="1" dirty="0">
                <a:solidFill>
                  <a:schemeClr val="accent5">
                    <a:lumMod val="10000"/>
                  </a:schemeClr>
                </a:solidFill>
                <a:latin typeface="+mn-lt"/>
              </a:rPr>
              <a:t>    </a:t>
            </a:r>
            <a:r>
              <a:rPr lang="en-US" altLang="zh-CN" sz="1700" b="1" dirty="0" smtClean="0">
                <a:solidFill>
                  <a:schemeClr val="accent5">
                    <a:lumMod val="10000"/>
                  </a:schemeClr>
                </a:solidFill>
                <a:latin typeface="+mn-lt"/>
              </a:rPr>
              <a:t>   </a:t>
            </a:r>
            <a:r>
              <a:rPr lang="en-US" altLang="zh-CN" sz="1600" b="1" dirty="0">
                <a:ea typeface="宋体" charset="-122"/>
              </a:rPr>
              <a:t>public Penguin (String </a:t>
            </a:r>
            <a:r>
              <a:rPr lang="en-US" altLang="zh-CN" sz="1600" b="1" dirty="0" err="1">
                <a:ea typeface="宋体" charset="-122"/>
              </a:rPr>
              <a:t>name,int</a:t>
            </a:r>
            <a:r>
              <a:rPr lang="en-US" altLang="zh-CN" sz="1600" b="1" dirty="0">
                <a:ea typeface="宋体" charset="-122"/>
              </a:rPr>
              <a:t> </a:t>
            </a:r>
            <a:r>
              <a:rPr lang="en-US" altLang="zh-CN" sz="1600" b="1" dirty="0" err="1">
                <a:ea typeface="宋体" charset="-122"/>
              </a:rPr>
              <a:t>health,int</a:t>
            </a:r>
            <a:r>
              <a:rPr lang="en-US" altLang="zh-CN" sz="1600" b="1" dirty="0">
                <a:ea typeface="宋体" charset="-122"/>
              </a:rPr>
              <a:t> </a:t>
            </a:r>
            <a:r>
              <a:rPr lang="en-US" altLang="zh-CN" sz="1600" b="1" dirty="0" err="1">
                <a:ea typeface="宋体" charset="-122"/>
              </a:rPr>
              <a:t>love,String</a:t>
            </a:r>
            <a:r>
              <a:rPr lang="en-US" altLang="zh-CN" sz="1600" b="1" dirty="0">
                <a:ea typeface="宋体" charset="-122"/>
              </a:rPr>
              <a:t> sex ) {</a:t>
            </a:r>
          </a:p>
          <a:p>
            <a:pPr lvl="1" defTabSz="723900">
              <a:lnSpc>
                <a:spcPct val="130000"/>
              </a:lnSpc>
              <a:buClr>
                <a:schemeClr val="folHlink"/>
              </a:buClr>
              <a:buSzPct val="60000"/>
              <a:tabLst>
                <a:tab pos="444500" algn="l"/>
              </a:tabLst>
              <a:defRPr/>
            </a:pPr>
            <a:r>
              <a:rPr lang="fr-FR" altLang="zh-CN" sz="1600" b="1" dirty="0">
                <a:ea typeface="宋体" charset="-122"/>
              </a:rPr>
              <a:t>        this.name = </a:t>
            </a:r>
            <a:r>
              <a:rPr lang="fr-FR" altLang="zh-CN" sz="1600" b="1" dirty="0" err="1">
                <a:ea typeface="宋体" charset="-122"/>
              </a:rPr>
              <a:t>name</a:t>
            </a:r>
            <a:r>
              <a:rPr lang="fr-FR" altLang="zh-CN" sz="1600" b="1" dirty="0">
                <a:ea typeface="宋体" charset="-122"/>
              </a:rPr>
              <a:t>;</a:t>
            </a:r>
            <a:endParaRPr lang="zh-CN" altLang="en-US" sz="1600" b="1" dirty="0">
              <a:ea typeface="宋体" charset="-122"/>
            </a:endParaRPr>
          </a:p>
          <a:p>
            <a:pPr lvl="1" defTabSz="723900">
              <a:lnSpc>
                <a:spcPct val="130000"/>
              </a:lnSpc>
              <a:buClr>
                <a:schemeClr val="folHlink"/>
              </a:buClr>
              <a:buSzPct val="60000"/>
              <a:tabLst>
                <a:tab pos="444500" algn="l"/>
              </a:tabLst>
              <a:defRPr/>
            </a:pPr>
            <a:r>
              <a:rPr lang="fr-FR" altLang="zh-CN" sz="1600" b="1" dirty="0">
                <a:ea typeface="宋体" charset="-122"/>
              </a:rPr>
              <a:t>        </a:t>
            </a:r>
            <a:r>
              <a:rPr lang="fr-FR" altLang="zh-CN" sz="1600" b="1" dirty="0" err="1">
                <a:ea typeface="宋体" charset="-122"/>
              </a:rPr>
              <a:t>this.health</a:t>
            </a:r>
            <a:r>
              <a:rPr lang="fr-FR" altLang="zh-CN" sz="1600" b="1" dirty="0">
                <a:ea typeface="宋体" charset="-122"/>
              </a:rPr>
              <a:t> = </a:t>
            </a:r>
            <a:r>
              <a:rPr lang="fr-FR" altLang="zh-CN" sz="1600" b="1" dirty="0" err="1">
                <a:ea typeface="宋体" charset="-122"/>
              </a:rPr>
              <a:t>health</a:t>
            </a:r>
            <a:r>
              <a:rPr lang="fr-FR" altLang="zh-CN" sz="1600" b="1" dirty="0">
                <a:ea typeface="宋体" charset="-122"/>
              </a:rPr>
              <a:t>;</a:t>
            </a:r>
            <a:endParaRPr lang="zh-CN" altLang="en-US" sz="1600" b="1" dirty="0">
              <a:ea typeface="宋体" charset="-122"/>
            </a:endParaRPr>
          </a:p>
          <a:p>
            <a:pPr lvl="1" defTabSz="723900">
              <a:lnSpc>
                <a:spcPct val="130000"/>
              </a:lnSpc>
              <a:buClr>
                <a:schemeClr val="folHlink"/>
              </a:buClr>
              <a:buSzPct val="60000"/>
              <a:tabLst>
                <a:tab pos="444500" algn="l"/>
              </a:tabLst>
              <a:defRPr/>
            </a:pPr>
            <a:r>
              <a:rPr lang="fr-FR" altLang="zh-CN" sz="1600" b="1" dirty="0">
                <a:ea typeface="宋体" charset="-122"/>
              </a:rPr>
              <a:t>        </a:t>
            </a:r>
            <a:r>
              <a:rPr lang="fr-FR" altLang="zh-CN" sz="1600" b="1" dirty="0" err="1">
                <a:ea typeface="宋体" charset="-122"/>
              </a:rPr>
              <a:t>this.love</a:t>
            </a:r>
            <a:r>
              <a:rPr lang="fr-FR" altLang="zh-CN" sz="1600" b="1" dirty="0">
                <a:ea typeface="宋体" charset="-122"/>
              </a:rPr>
              <a:t> = love;</a:t>
            </a:r>
            <a:endParaRPr lang="zh-CN" altLang="en-US" sz="1600" b="1" dirty="0">
              <a:ea typeface="宋体" charset="-122"/>
            </a:endParaRPr>
          </a:p>
          <a:p>
            <a:pPr lvl="1" defTabSz="723900">
              <a:lnSpc>
                <a:spcPct val="130000"/>
              </a:lnSpc>
              <a:buClr>
                <a:schemeClr val="folHlink"/>
              </a:buClr>
              <a:buSzPct val="60000"/>
              <a:tabLst>
                <a:tab pos="444500" algn="l"/>
              </a:tabLst>
              <a:defRPr/>
            </a:pPr>
            <a:r>
              <a:rPr lang="en-US" altLang="zh-CN" sz="1600" b="1" dirty="0">
                <a:ea typeface="宋体" charset="-122"/>
              </a:rPr>
              <a:t>        </a:t>
            </a:r>
            <a:r>
              <a:rPr lang="en-US" altLang="zh-CN" sz="1600" b="1" dirty="0" err="1">
                <a:ea typeface="宋体" charset="-122"/>
              </a:rPr>
              <a:t>this.sex</a:t>
            </a:r>
            <a:r>
              <a:rPr lang="en-US" altLang="zh-CN" sz="1600" b="1" dirty="0">
                <a:ea typeface="宋体" charset="-122"/>
              </a:rPr>
              <a:t> = sex;</a:t>
            </a:r>
          </a:p>
          <a:p>
            <a:pPr defTabSz="723900">
              <a:lnSpc>
                <a:spcPct val="130000"/>
              </a:lnSpc>
              <a:buClr>
                <a:schemeClr val="folHlink"/>
              </a:buClr>
              <a:buSzPct val="60000"/>
              <a:tabLst>
                <a:tab pos="444500" algn="l"/>
              </a:tabLst>
              <a:defRPr/>
            </a:pPr>
            <a:r>
              <a:rPr lang="en-US" altLang="zh-CN" sz="1600" b="1" dirty="0" smtClean="0">
                <a:ea typeface="宋体" charset="-122"/>
              </a:rPr>
              <a:t>	}</a:t>
            </a:r>
            <a:endParaRPr lang="en-US" altLang="zh-CN" sz="1600" b="1" dirty="0">
              <a:ea typeface="宋体" charset="-122"/>
            </a:endParaRPr>
          </a:p>
          <a:p>
            <a:pPr algn="l" defTabSz="723900">
              <a:lnSpc>
                <a:spcPct val="130000"/>
              </a:lnSpc>
              <a:spcAft>
                <a:spcPts val="0"/>
              </a:spcAft>
              <a:buClr>
                <a:schemeClr val="folHlink"/>
              </a:buClr>
              <a:buSzPct val="60000"/>
              <a:tabLst>
                <a:tab pos="444500" algn="l"/>
              </a:tabLst>
              <a:defRPr/>
            </a:pPr>
            <a:r>
              <a:rPr lang="en-US" altLang="zh-CN" sz="1700" b="1" dirty="0" smtClean="0">
                <a:solidFill>
                  <a:schemeClr val="accent5">
                    <a:lumMod val="10000"/>
                  </a:schemeClr>
                </a:solidFill>
                <a:latin typeface="+mn-lt"/>
              </a:rPr>
              <a:t>}</a:t>
            </a:r>
          </a:p>
          <a:p>
            <a:pPr algn="l" defTabSz="723900">
              <a:lnSpc>
                <a:spcPct val="130000"/>
              </a:lnSpc>
              <a:spcAft>
                <a:spcPts val="0"/>
              </a:spcAft>
              <a:buClr>
                <a:schemeClr val="folHlink"/>
              </a:buClr>
              <a:buSzPct val="60000"/>
              <a:tabLst>
                <a:tab pos="444500" algn="l"/>
              </a:tabLst>
              <a:defRPr/>
            </a:pPr>
            <a:r>
              <a:rPr lang="en-US" altLang="zh-CN" sz="1700" b="1" dirty="0" smtClean="0">
                <a:solidFill>
                  <a:schemeClr val="accent5">
                    <a:lumMod val="10000"/>
                  </a:schemeClr>
                </a:solidFill>
              </a:rPr>
              <a:t>……</a:t>
            </a:r>
          </a:p>
          <a:p>
            <a:pPr defTabSz="723900">
              <a:lnSpc>
                <a:spcPct val="130000"/>
              </a:lnSpc>
              <a:buClr>
                <a:schemeClr val="folHlink"/>
              </a:buClr>
              <a:buSzPct val="60000"/>
              <a:tabLst>
                <a:tab pos="444500" algn="l"/>
              </a:tabLst>
              <a:defRPr/>
            </a:pPr>
            <a:r>
              <a:rPr lang="en-US" altLang="zh-CN" sz="1600" b="1" dirty="0">
                <a:solidFill>
                  <a:schemeClr val="accent5">
                    <a:lumMod val="10000"/>
                  </a:schemeClr>
                </a:solidFill>
              </a:rPr>
              <a:t>Penguin pgn3= new Penguin</a:t>
            </a:r>
            <a:r>
              <a:rPr lang="en-US" altLang="zh-CN" sz="1600" b="1" dirty="0" smtClean="0">
                <a:solidFill>
                  <a:schemeClr val="accent5">
                    <a:lumMod val="10000"/>
                  </a:schemeClr>
                </a:solidFill>
              </a:rPr>
              <a:t>();</a:t>
            </a:r>
            <a:endParaRPr lang="en-US" altLang="zh-CN" sz="1600" b="1" dirty="0">
              <a:solidFill>
                <a:schemeClr val="accent5">
                  <a:lumMod val="10000"/>
                </a:schemeClr>
              </a:solidFill>
            </a:endParaRPr>
          </a:p>
        </p:txBody>
      </p:sp>
      <p:sp>
        <p:nvSpPr>
          <p:cNvPr id="637961" name="Rectangle 9"/>
          <p:cNvSpPr>
            <a:spLocks noChangeArrowheads="1"/>
          </p:cNvSpPr>
          <p:nvPr/>
        </p:nvSpPr>
        <p:spPr bwMode="auto">
          <a:xfrm>
            <a:off x="1170707" y="3417600"/>
            <a:ext cx="6165389" cy="1643074"/>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647189" name="AutoShape 21"/>
          <p:cNvSpPr>
            <a:spLocks noChangeArrowheads="1"/>
          </p:cNvSpPr>
          <p:nvPr/>
        </p:nvSpPr>
        <p:spPr bwMode="auto">
          <a:xfrm>
            <a:off x="6977778" y="5462155"/>
            <a:ext cx="2059982" cy="1328023"/>
          </a:xfrm>
          <a:prstGeom prst="wedgeRoundRectCallout">
            <a:avLst>
              <a:gd name="adj1" fmla="val -50568"/>
              <a:gd name="adj2" fmla="val 2353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创建了有参数构造函数后，默认无参构造函数自动失效 </a:t>
            </a:r>
            <a:endParaRPr lang="zh-CN" altLang="en-US" b="1" kern="0" dirty="0">
              <a:solidFill>
                <a:schemeClr val="bg1"/>
              </a:solidFill>
              <a:latin typeface="Arial"/>
              <a:ea typeface="黑体"/>
            </a:endParaRPr>
          </a:p>
        </p:txBody>
      </p:sp>
      <p:cxnSp>
        <p:nvCxnSpPr>
          <p:cNvPr id="10" name="直接箭头连接符 9"/>
          <p:cNvCxnSpPr>
            <a:endCxn id="647189" idx="0"/>
          </p:cNvCxnSpPr>
          <p:nvPr/>
        </p:nvCxnSpPr>
        <p:spPr bwMode="auto">
          <a:xfrm>
            <a:off x="7336096" y="5060674"/>
            <a:ext cx="671673" cy="40148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1" name="组合 77"/>
          <p:cNvGrpSpPr/>
          <p:nvPr/>
        </p:nvGrpSpPr>
        <p:grpSpPr>
          <a:xfrm>
            <a:off x="457200" y="1156682"/>
            <a:ext cx="1469411" cy="400110"/>
            <a:chOff x="2962268" y="5103147"/>
            <a:chExt cx="1469411" cy="400110"/>
          </a:xfrm>
        </p:grpSpPr>
        <p:pic>
          <p:nvPicPr>
            <p:cNvPr id="12" name="Picture 4" descr="C:\Users\meng.zhang\Desktop\ACCP7.0模版图标规范\list_num.png"/>
            <p:cNvPicPr>
              <a:picLocks noChangeAspect="1" noChangeArrowheads="1"/>
            </p:cNvPicPr>
            <p:nvPr/>
          </p:nvPicPr>
          <p:blipFill>
            <a:blip r:embed="rId2"/>
            <a:srcRect/>
            <a:stretch>
              <a:fillRect/>
            </a:stretch>
          </p:blipFill>
          <p:spPr bwMode="auto">
            <a:xfrm>
              <a:off x="2962268" y="5141278"/>
              <a:ext cx="323848" cy="323848"/>
            </a:xfrm>
            <a:prstGeom prst="rect">
              <a:avLst/>
            </a:prstGeom>
            <a:noFill/>
          </p:spPr>
        </p:pic>
        <p:sp>
          <p:nvSpPr>
            <p:cNvPr id="13" name="TextBox 12"/>
            <p:cNvSpPr txBox="1"/>
            <p:nvPr/>
          </p:nvSpPr>
          <p:spPr>
            <a:xfrm>
              <a:off x="3214678" y="5103147"/>
              <a:ext cx="1217001"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itchFamily="49" charset="-122"/>
                  <a:ea typeface="黑体" pitchFamily="49" charset="-122"/>
                </a:rPr>
                <a:t>代码阅读</a:t>
              </a:r>
              <a:endParaRPr lang="zh-CN" altLang="en-US" sz="2000" b="1" dirty="0">
                <a:solidFill>
                  <a:schemeClr val="tx1"/>
                </a:solidFill>
                <a:latin typeface="黑体" pitchFamily="49" charset="-122"/>
                <a:ea typeface="黑体" pitchFamily="49" charset="-122"/>
              </a:endParaRPr>
            </a:p>
          </p:txBody>
        </p:sp>
      </p:grpSp>
      <p:cxnSp>
        <p:nvCxnSpPr>
          <p:cNvPr id="16" name="直接箭头连接符 15"/>
          <p:cNvCxnSpPr>
            <a:stCxn id="19" idx="3"/>
            <a:endCxn id="647189" idx="1"/>
          </p:cNvCxnSpPr>
          <p:nvPr/>
        </p:nvCxnSpPr>
        <p:spPr bwMode="auto">
          <a:xfrm flipV="1">
            <a:off x="4198280" y="6126167"/>
            <a:ext cx="2779498" cy="7271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9" name="Rectangle 9"/>
          <p:cNvSpPr>
            <a:spLocks noChangeArrowheads="1"/>
          </p:cNvSpPr>
          <p:nvPr/>
        </p:nvSpPr>
        <p:spPr bwMode="auto">
          <a:xfrm>
            <a:off x="2483768" y="6020285"/>
            <a:ext cx="1714512" cy="357190"/>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Tree>
    <p:extLst>
      <p:ext uri="{BB962C8B-B14F-4D97-AF65-F5344CB8AC3E}">
        <p14:creationId xmlns:p14="http://schemas.microsoft.com/office/powerpoint/2010/main" val="195357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37961"/>
                                        </p:tgtEl>
                                        <p:attrNameLst>
                                          <p:attrName>style.visibility</p:attrName>
                                        </p:attrNameLst>
                                      </p:cBhvr>
                                      <p:to>
                                        <p:strVal val="visible"/>
                                      </p:to>
                                    </p:set>
                                    <p:animEffect transition="in" filter="blinds(vertical)">
                                      <p:cBhvr>
                                        <p:cTn id="7" dur="500"/>
                                        <p:tgtEl>
                                          <p:spTgt spid="637961"/>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par>
                                <p:cTn id="14" presetID="22" presetClass="entr" presetSubtype="1"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up)">
                                      <p:cBhvr>
                                        <p:cTn id="16" dur="500"/>
                                        <p:tgtEl>
                                          <p:spTgt spid="16"/>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647189"/>
                                        </p:tgtEl>
                                        <p:attrNameLst>
                                          <p:attrName>style.visibility</p:attrName>
                                        </p:attrNameLst>
                                      </p:cBhvr>
                                      <p:to>
                                        <p:strVal val="visible"/>
                                      </p:to>
                                    </p:set>
                                    <p:animEffect transition="in" filter="wipe(left)">
                                      <p:cBhvr>
                                        <p:cTn id="20" dur="500"/>
                                        <p:tgtEl>
                                          <p:spTgt spid="647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61" grpId="0" animBg="1"/>
      <p:bldP spid="647189"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400" dirty="0" smtClean="0"/>
              <a:t>第二部分</a:t>
            </a:r>
            <a:endParaRPr lang="zh-CN" altLang="en-US" dirty="0"/>
          </a:p>
        </p:txBody>
      </p:sp>
      <p:sp>
        <p:nvSpPr>
          <p:cNvPr id="5" name="Text Placeholder 4"/>
          <p:cNvSpPr>
            <a:spLocks noGrp="1"/>
          </p:cNvSpPr>
          <p:nvPr>
            <p:ph type="body" idx="1"/>
          </p:nvPr>
        </p:nvSpPr>
        <p:spPr/>
        <p:txBody>
          <a:bodyPr/>
          <a:lstStyle/>
          <a:p>
            <a:r>
              <a:rPr lang="en-US" altLang="zh-CN" dirty="0" smtClean="0"/>
              <a:t>Java</a:t>
            </a:r>
            <a:r>
              <a:rPr lang="zh-CN" altLang="en-US" dirty="0" smtClean="0"/>
              <a:t>面向对象编程</a:t>
            </a:r>
            <a:endParaRPr lang="zh-CN" altLang="en-US" dirty="0"/>
          </a:p>
        </p:txBody>
      </p:sp>
      <p:sp>
        <p:nvSpPr>
          <p:cNvPr id="4" name="Subtitle 3"/>
          <p:cNvSpPr>
            <a:spLocks noGrp="1"/>
          </p:cNvSpPr>
          <p:nvPr>
            <p:ph type="subTitle" idx="13"/>
          </p:nvPr>
        </p:nvSpPr>
        <p:spPr/>
        <p:txBody>
          <a:bodyPr/>
          <a:lstStyle/>
          <a:p>
            <a:r>
              <a:rPr lang="en-US" altLang="zh-CN" dirty="0"/>
              <a:t>Java</a:t>
            </a:r>
            <a:r>
              <a:rPr lang="zh-CN" altLang="en-US" dirty="0"/>
              <a:t>程序设计</a:t>
            </a:r>
          </a:p>
        </p:txBody>
      </p:sp>
    </p:spTree>
    <p:extLst>
      <p:ext uri="{BB962C8B-B14F-4D97-AF65-F5344CB8AC3E}">
        <p14:creationId xmlns:p14="http://schemas.microsoft.com/office/powerpoint/2010/main" val="426421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smtClean="0"/>
              <a:t>常见错误 </a:t>
            </a:r>
            <a:r>
              <a:rPr lang="en-US" altLang="zh-CN" dirty="0" smtClean="0"/>
              <a:t>3</a:t>
            </a:r>
            <a:endParaRPr lang="zh-CN" altLang="en-US" dirty="0" smtClean="0"/>
          </a:p>
        </p:txBody>
      </p:sp>
      <p:sp>
        <p:nvSpPr>
          <p:cNvPr id="23555" name="Rectangle 3"/>
          <p:cNvSpPr>
            <a:spLocks noGrp="1" noChangeArrowheads="1"/>
          </p:cNvSpPr>
          <p:nvPr>
            <p:ph idx="1"/>
          </p:nvPr>
        </p:nvSpPr>
        <p:spPr>
          <a:xfrm>
            <a:off x="457200" y="1556792"/>
            <a:ext cx="8229600" cy="4569375"/>
          </a:xfrm>
        </p:spPr>
        <p:txBody>
          <a:bodyPr/>
          <a:lstStyle/>
          <a:p>
            <a:pPr eaLnBrk="1" hangingPunct="1"/>
            <a:r>
              <a:rPr lang="zh-CN" altLang="en-US" dirty="0" smtClean="0"/>
              <a:t>阅读代码，指出程序中的错误</a:t>
            </a:r>
          </a:p>
        </p:txBody>
      </p:sp>
      <p:sp>
        <p:nvSpPr>
          <p:cNvPr id="23556" name="AutoShape 12"/>
          <p:cNvSpPr>
            <a:spLocks noChangeArrowheads="1"/>
          </p:cNvSpPr>
          <p:nvPr/>
        </p:nvSpPr>
        <p:spPr bwMode="auto">
          <a:xfrm>
            <a:off x="813517" y="1998663"/>
            <a:ext cx="7348605" cy="3433248"/>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sz="1700" b="1" dirty="0">
                <a:solidFill>
                  <a:schemeClr val="accent5">
                    <a:lumMod val="10000"/>
                  </a:schemeClr>
                </a:solidFill>
                <a:latin typeface="+mn-lt"/>
              </a:rPr>
              <a:t>class Penguin </a:t>
            </a:r>
            <a:r>
              <a:rPr lang="en-US" altLang="zh-CN" sz="1700" b="1" dirty="0" smtClean="0">
                <a:solidFill>
                  <a:schemeClr val="accent5">
                    <a:lumMod val="10000"/>
                  </a:schemeClr>
                </a:solidFill>
                <a:latin typeface="+mn-lt"/>
              </a:rPr>
              <a:t>{</a:t>
            </a:r>
          </a:p>
          <a:p>
            <a:pPr algn="l" defTabSz="723900">
              <a:lnSpc>
                <a:spcPct val="130000"/>
              </a:lnSpc>
              <a:spcAft>
                <a:spcPts val="0"/>
              </a:spcAft>
              <a:buClr>
                <a:schemeClr val="folHlink"/>
              </a:buClr>
              <a:buSzPct val="60000"/>
              <a:tabLst>
                <a:tab pos="444500" algn="l"/>
              </a:tabLst>
              <a:defRPr/>
            </a:pPr>
            <a:r>
              <a:rPr lang="en-US" altLang="zh-CN" sz="1700" b="1" dirty="0" smtClean="0">
                <a:solidFill>
                  <a:schemeClr val="accent5">
                    <a:lumMod val="10000"/>
                  </a:schemeClr>
                </a:solidFill>
                <a:latin typeface="+mn-lt"/>
              </a:rPr>
              <a:t>       </a:t>
            </a:r>
            <a:r>
              <a:rPr lang="en-US" altLang="zh-CN" sz="1700" b="1" dirty="0" smtClean="0">
                <a:latin typeface="+mn-lt"/>
                <a:ea typeface="+mn-ea"/>
              </a:rPr>
              <a:t>String name = null; //</a:t>
            </a:r>
            <a:r>
              <a:rPr lang="zh-CN" altLang="en-US" sz="1700" b="1" dirty="0" smtClean="0">
                <a:latin typeface="+mn-lt"/>
                <a:ea typeface="+mn-ea"/>
              </a:rPr>
              <a:t>昵称</a:t>
            </a:r>
            <a:endParaRPr lang="en-US" altLang="zh-CN" sz="1700" b="1" dirty="0" smtClean="0">
              <a:latin typeface="+mn-lt"/>
              <a:ea typeface="+mn-ea"/>
            </a:endParaRPr>
          </a:p>
          <a:p>
            <a:pPr algn="l" defTabSz="723900">
              <a:lnSpc>
                <a:spcPct val="130000"/>
              </a:lnSpc>
              <a:spcAft>
                <a:spcPts val="0"/>
              </a:spcAft>
              <a:buClr>
                <a:schemeClr val="folHlink"/>
              </a:buClr>
              <a:buSzPct val="60000"/>
              <a:tabLst>
                <a:tab pos="444500" algn="l"/>
              </a:tabLst>
              <a:defRPr/>
            </a:pPr>
            <a:r>
              <a:rPr lang="en-US" altLang="zh-CN" sz="1700" b="1" dirty="0" smtClean="0">
                <a:latin typeface="+mn-lt"/>
                <a:ea typeface="+mn-ea"/>
              </a:rPr>
              <a:t>       </a:t>
            </a:r>
            <a:r>
              <a:rPr lang="en-US" altLang="zh-CN" sz="1700" b="1" dirty="0" err="1" smtClean="0">
                <a:latin typeface="+mn-lt"/>
                <a:ea typeface="+mn-ea"/>
              </a:rPr>
              <a:t>int</a:t>
            </a:r>
            <a:r>
              <a:rPr lang="en-US" altLang="zh-CN" sz="1700" b="1" dirty="0" smtClean="0">
                <a:latin typeface="+mn-lt"/>
                <a:ea typeface="+mn-ea"/>
              </a:rPr>
              <a:t> health = 0; // </a:t>
            </a:r>
            <a:r>
              <a:rPr lang="zh-CN" altLang="en-US" sz="1700" b="1" dirty="0" smtClean="0">
                <a:latin typeface="+mn-lt"/>
                <a:ea typeface="+mn-ea"/>
              </a:rPr>
              <a:t>健康值</a:t>
            </a:r>
            <a:endParaRPr lang="en-US" altLang="zh-CN" sz="1700" b="1" dirty="0" smtClean="0">
              <a:latin typeface="+mn-lt"/>
              <a:ea typeface="+mn-ea"/>
            </a:endParaRPr>
          </a:p>
          <a:p>
            <a:pPr algn="l" defTabSz="723900">
              <a:lnSpc>
                <a:spcPct val="130000"/>
              </a:lnSpc>
              <a:spcAft>
                <a:spcPts val="0"/>
              </a:spcAft>
              <a:buClr>
                <a:schemeClr val="folHlink"/>
              </a:buClr>
              <a:buSzPct val="60000"/>
              <a:tabLst>
                <a:tab pos="444500" algn="l"/>
              </a:tabLst>
              <a:defRPr/>
            </a:pPr>
            <a:r>
              <a:rPr lang="en-US" altLang="zh-CN" sz="1700" b="1" dirty="0" smtClean="0">
                <a:latin typeface="+mn-lt"/>
                <a:ea typeface="+mn-ea"/>
              </a:rPr>
              <a:t>       String sex = null; // </a:t>
            </a:r>
            <a:r>
              <a:rPr lang="zh-CN" altLang="en-US" sz="1700" b="1" dirty="0" smtClean="0">
                <a:latin typeface="+mn-lt"/>
                <a:ea typeface="+mn-ea"/>
              </a:rPr>
              <a:t>性别</a:t>
            </a:r>
            <a:endParaRPr lang="en-US" altLang="zh-CN" sz="1700" b="1" dirty="0">
              <a:solidFill>
                <a:schemeClr val="accent5">
                  <a:lumMod val="10000"/>
                </a:schemeClr>
              </a:solidFill>
              <a:latin typeface="+mn-lt"/>
              <a:ea typeface="+mn-ea"/>
            </a:endParaRPr>
          </a:p>
          <a:p>
            <a:pPr defTabSz="723900">
              <a:lnSpc>
                <a:spcPct val="130000"/>
              </a:lnSpc>
              <a:buClr>
                <a:schemeClr val="folHlink"/>
              </a:buClr>
              <a:buSzPct val="60000"/>
              <a:tabLst>
                <a:tab pos="444500" algn="l"/>
              </a:tabLst>
              <a:defRPr/>
            </a:pPr>
            <a:r>
              <a:rPr lang="en-US" altLang="zh-CN" sz="1700" b="1" dirty="0">
                <a:solidFill>
                  <a:schemeClr val="accent5">
                    <a:lumMod val="10000"/>
                  </a:schemeClr>
                </a:solidFill>
                <a:latin typeface="+mn-lt"/>
              </a:rPr>
              <a:t>    </a:t>
            </a:r>
            <a:r>
              <a:rPr lang="en-US" altLang="zh-CN" sz="1700" b="1" dirty="0" smtClean="0">
                <a:solidFill>
                  <a:schemeClr val="accent5">
                    <a:lumMod val="10000"/>
                  </a:schemeClr>
                </a:solidFill>
                <a:latin typeface="+mn-lt"/>
              </a:rPr>
              <a:t>   private</a:t>
            </a:r>
            <a:r>
              <a:rPr lang="en-US" altLang="zh-CN" sz="1600" b="1" dirty="0" smtClean="0">
                <a:ea typeface="宋体" charset="-122"/>
              </a:rPr>
              <a:t> </a:t>
            </a:r>
            <a:r>
              <a:rPr lang="en-US" altLang="zh-CN" sz="1600" b="1" dirty="0">
                <a:ea typeface="宋体" charset="-122"/>
              </a:rPr>
              <a:t>Penguin </a:t>
            </a:r>
            <a:r>
              <a:rPr lang="en-US" altLang="zh-CN" sz="1600" b="1" dirty="0" smtClean="0">
                <a:ea typeface="宋体" charset="-122"/>
              </a:rPr>
              <a:t>() {</a:t>
            </a:r>
          </a:p>
          <a:p>
            <a:pPr defTabSz="723900">
              <a:lnSpc>
                <a:spcPct val="130000"/>
              </a:lnSpc>
              <a:buClr>
                <a:schemeClr val="folHlink"/>
              </a:buClr>
              <a:buSzPct val="60000"/>
              <a:tabLst>
                <a:tab pos="444500" algn="l"/>
              </a:tabLst>
              <a:defRPr/>
            </a:pPr>
            <a:r>
              <a:rPr lang="en-US" altLang="zh-CN" sz="1600" b="1" dirty="0">
                <a:ea typeface="宋体" charset="-122"/>
              </a:rPr>
              <a:t>	</a:t>
            </a:r>
            <a:r>
              <a:rPr lang="en-US" altLang="zh-CN" sz="1600" b="1" dirty="0" smtClean="0">
                <a:ea typeface="宋体" charset="-122"/>
              </a:rPr>
              <a:t>	……</a:t>
            </a:r>
            <a:endParaRPr lang="en-US" altLang="zh-CN" sz="1600" b="1" dirty="0">
              <a:ea typeface="宋体" charset="-122"/>
            </a:endParaRPr>
          </a:p>
          <a:p>
            <a:pPr defTabSz="723900">
              <a:lnSpc>
                <a:spcPct val="130000"/>
              </a:lnSpc>
              <a:buClr>
                <a:schemeClr val="folHlink"/>
              </a:buClr>
              <a:buSzPct val="60000"/>
              <a:tabLst>
                <a:tab pos="444500" algn="l"/>
              </a:tabLst>
              <a:defRPr/>
            </a:pPr>
            <a:r>
              <a:rPr lang="en-US" altLang="zh-CN" sz="1600" b="1" dirty="0" smtClean="0">
                <a:ea typeface="宋体" charset="-122"/>
              </a:rPr>
              <a:t>	}</a:t>
            </a:r>
            <a:endParaRPr lang="en-US" altLang="zh-CN" sz="1600" b="1" dirty="0">
              <a:ea typeface="宋体" charset="-122"/>
            </a:endParaRPr>
          </a:p>
          <a:p>
            <a:pPr algn="l" defTabSz="723900">
              <a:lnSpc>
                <a:spcPct val="130000"/>
              </a:lnSpc>
              <a:spcAft>
                <a:spcPts val="0"/>
              </a:spcAft>
              <a:buClr>
                <a:schemeClr val="folHlink"/>
              </a:buClr>
              <a:buSzPct val="60000"/>
              <a:tabLst>
                <a:tab pos="444500" algn="l"/>
              </a:tabLst>
              <a:defRPr/>
            </a:pPr>
            <a:r>
              <a:rPr lang="en-US" altLang="zh-CN" sz="1700" b="1" dirty="0" smtClean="0">
                <a:solidFill>
                  <a:schemeClr val="accent5">
                    <a:lumMod val="10000"/>
                  </a:schemeClr>
                </a:solidFill>
                <a:latin typeface="+mn-lt"/>
              </a:rPr>
              <a:t>}</a:t>
            </a:r>
          </a:p>
          <a:p>
            <a:pPr algn="l" defTabSz="723900">
              <a:lnSpc>
                <a:spcPct val="130000"/>
              </a:lnSpc>
              <a:spcAft>
                <a:spcPts val="0"/>
              </a:spcAft>
              <a:buClr>
                <a:schemeClr val="folHlink"/>
              </a:buClr>
              <a:buSzPct val="60000"/>
              <a:tabLst>
                <a:tab pos="444500" algn="l"/>
              </a:tabLst>
              <a:defRPr/>
            </a:pPr>
            <a:r>
              <a:rPr lang="en-US" altLang="zh-CN" sz="1700" b="1" dirty="0" smtClean="0">
                <a:solidFill>
                  <a:schemeClr val="accent5">
                    <a:lumMod val="10000"/>
                  </a:schemeClr>
                </a:solidFill>
              </a:rPr>
              <a:t>……</a:t>
            </a:r>
          </a:p>
          <a:p>
            <a:pPr defTabSz="723900">
              <a:lnSpc>
                <a:spcPct val="130000"/>
              </a:lnSpc>
              <a:buClr>
                <a:schemeClr val="folHlink"/>
              </a:buClr>
              <a:buSzPct val="60000"/>
              <a:tabLst>
                <a:tab pos="444500" algn="l"/>
              </a:tabLst>
              <a:defRPr/>
            </a:pPr>
            <a:r>
              <a:rPr lang="en-US" altLang="zh-CN" sz="1600" b="1" dirty="0">
                <a:solidFill>
                  <a:schemeClr val="accent5">
                    <a:lumMod val="10000"/>
                  </a:schemeClr>
                </a:solidFill>
              </a:rPr>
              <a:t>Penguin pgn3= new Penguin</a:t>
            </a:r>
            <a:r>
              <a:rPr lang="en-US" altLang="zh-CN" sz="1600" b="1" dirty="0" smtClean="0">
                <a:solidFill>
                  <a:schemeClr val="accent5">
                    <a:lumMod val="10000"/>
                  </a:schemeClr>
                </a:solidFill>
              </a:rPr>
              <a:t>();</a:t>
            </a:r>
            <a:endParaRPr lang="en-US" altLang="zh-CN" sz="1600" b="1" dirty="0">
              <a:solidFill>
                <a:schemeClr val="accent5">
                  <a:lumMod val="10000"/>
                </a:schemeClr>
              </a:solidFill>
            </a:endParaRPr>
          </a:p>
        </p:txBody>
      </p:sp>
      <p:sp>
        <p:nvSpPr>
          <p:cNvPr id="637961" name="Rectangle 9"/>
          <p:cNvSpPr>
            <a:spLocks noChangeArrowheads="1"/>
          </p:cNvSpPr>
          <p:nvPr/>
        </p:nvSpPr>
        <p:spPr bwMode="auto">
          <a:xfrm>
            <a:off x="1170707" y="3417600"/>
            <a:ext cx="3113261" cy="948818"/>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647189" name="AutoShape 21"/>
          <p:cNvSpPr>
            <a:spLocks noChangeArrowheads="1"/>
          </p:cNvSpPr>
          <p:nvPr/>
        </p:nvSpPr>
        <p:spPr bwMode="auto">
          <a:xfrm>
            <a:off x="6977778" y="5462156"/>
            <a:ext cx="2059982" cy="1328023"/>
          </a:xfrm>
          <a:prstGeom prst="wedgeRoundRectCallout">
            <a:avLst>
              <a:gd name="adj1" fmla="val -50568"/>
              <a:gd name="adj2" fmla="val 2353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构造函数如果定义为</a:t>
            </a:r>
            <a:r>
              <a:rPr lang="en-US" altLang="zh-CN" b="1" kern="0" dirty="0" smtClean="0">
                <a:solidFill>
                  <a:schemeClr val="bg1"/>
                </a:solidFill>
                <a:latin typeface="Arial"/>
                <a:ea typeface="黑体"/>
              </a:rPr>
              <a:t>private</a:t>
            </a:r>
            <a:r>
              <a:rPr lang="zh-CN" altLang="en-US" b="1" kern="0" dirty="0" smtClean="0">
                <a:solidFill>
                  <a:schemeClr val="bg1"/>
                </a:solidFill>
                <a:latin typeface="Arial"/>
                <a:ea typeface="黑体"/>
              </a:rPr>
              <a:t>，则无法创建对象</a:t>
            </a:r>
            <a:endParaRPr lang="zh-CN" altLang="en-US" b="1" kern="0" dirty="0">
              <a:solidFill>
                <a:schemeClr val="bg1"/>
              </a:solidFill>
              <a:latin typeface="Arial"/>
              <a:ea typeface="黑体"/>
            </a:endParaRPr>
          </a:p>
        </p:txBody>
      </p:sp>
      <p:cxnSp>
        <p:nvCxnSpPr>
          <p:cNvPr id="10" name="直接箭头连接符 9"/>
          <p:cNvCxnSpPr>
            <a:stCxn id="637961" idx="3"/>
            <a:endCxn id="647189" idx="0"/>
          </p:cNvCxnSpPr>
          <p:nvPr/>
        </p:nvCxnSpPr>
        <p:spPr bwMode="auto">
          <a:xfrm>
            <a:off x="4283968" y="3892009"/>
            <a:ext cx="3723801" cy="157014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1" name="组合 77"/>
          <p:cNvGrpSpPr/>
          <p:nvPr/>
        </p:nvGrpSpPr>
        <p:grpSpPr>
          <a:xfrm>
            <a:off x="457200" y="1156682"/>
            <a:ext cx="1469411" cy="400110"/>
            <a:chOff x="2962268" y="5103147"/>
            <a:chExt cx="1469411" cy="400110"/>
          </a:xfrm>
        </p:grpSpPr>
        <p:pic>
          <p:nvPicPr>
            <p:cNvPr id="12" name="Picture 4" descr="C:\Users\meng.zhang\Desktop\ACCP7.0模版图标规范\list_num.png"/>
            <p:cNvPicPr>
              <a:picLocks noChangeAspect="1" noChangeArrowheads="1"/>
            </p:cNvPicPr>
            <p:nvPr/>
          </p:nvPicPr>
          <p:blipFill>
            <a:blip r:embed="rId2"/>
            <a:srcRect/>
            <a:stretch>
              <a:fillRect/>
            </a:stretch>
          </p:blipFill>
          <p:spPr bwMode="auto">
            <a:xfrm>
              <a:off x="2962268" y="5141278"/>
              <a:ext cx="323848" cy="323848"/>
            </a:xfrm>
            <a:prstGeom prst="rect">
              <a:avLst/>
            </a:prstGeom>
            <a:noFill/>
          </p:spPr>
        </p:pic>
        <p:sp>
          <p:nvSpPr>
            <p:cNvPr id="13" name="TextBox 12"/>
            <p:cNvSpPr txBox="1"/>
            <p:nvPr/>
          </p:nvSpPr>
          <p:spPr>
            <a:xfrm>
              <a:off x="3214678" y="5103147"/>
              <a:ext cx="1217001"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itchFamily="49" charset="-122"/>
                  <a:ea typeface="黑体" pitchFamily="49" charset="-122"/>
                </a:rPr>
                <a:t>代码阅读</a:t>
              </a:r>
              <a:endParaRPr lang="zh-CN" altLang="en-US" sz="2000" b="1" dirty="0">
                <a:solidFill>
                  <a:schemeClr val="tx1"/>
                </a:solidFill>
                <a:latin typeface="黑体" pitchFamily="49" charset="-122"/>
                <a:ea typeface="黑体" pitchFamily="49" charset="-122"/>
              </a:endParaRPr>
            </a:p>
          </p:txBody>
        </p:sp>
      </p:grpSp>
      <p:cxnSp>
        <p:nvCxnSpPr>
          <p:cNvPr id="16" name="直接箭头连接符 15"/>
          <p:cNvCxnSpPr>
            <a:stCxn id="19" idx="3"/>
            <a:endCxn id="647189" idx="1"/>
          </p:cNvCxnSpPr>
          <p:nvPr/>
        </p:nvCxnSpPr>
        <p:spPr bwMode="auto">
          <a:xfrm>
            <a:off x="4198280" y="5239269"/>
            <a:ext cx="2779498" cy="88689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9" name="Rectangle 9"/>
          <p:cNvSpPr>
            <a:spLocks noChangeArrowheads="1"/>
          </p:cNvSpPr>
          <p:nvPr/>
        </p:nvSpPr>
        <p:spPr bwMode="auto">
          <a:xfrm>
            <a:off x="2483768" y="5060674"/>
            <a:ext cx="1714512" cy="357190"/>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Tree>
    <p:extLst>
      <p:ext uri="{BB962C8B-B14F-4D97-AF65-F5344CB8AC3E}">
        <p14:creationId xmlns:p14="http://schemas.microsoft.com/office/powerpoint/2010/main" val="1999359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37961"/>
                                        </p:tgtEl>
                                        <p:attrNameLst>
                                          <p:attrName>style.visibility</p:attrName>
                                        </p:attrNameLst>
                                      </p:cBhvr>
                                      <p:to>
                                        <p:strVal val="visible"/>
                                      </p:to>
                                    </p:set>
                                    <p:animEffect transition="in" filter="blinds(vertical)">
                                      <p:cBhvr>
                                        <p:cTn id="7" dur="500"/>
                                        <p:tgtEl>
                                          <p:spTgt spid="637961"/>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par>
                                <p:cTn id="14" presetID="22" presetClass="entr" presetSubtype="1"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up)">
                                      <p:cBhvr>
                                        <p:cTn id="16" dur="500"/>
                                        <p:tgtEl>
                                          <p:spTgt spid="16"/>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647189"/>
                                        </p:tgtEl>
                                        <p:attrNameLst>
                                          <p:attrName>style.visibility</p:attrName>
                                        </p:attrNameLst>
                                      </p:cBhvr>
                                      <p:to>
                                        <p:strVal val="visible"/>
                                      </p:to>
                                    </p:set>
                                    <p:animEffect transition="in" filter="wipe(left)">
                                      <p:cBhvr>
                                        <p:cTn id="20" dur="500"/>
                                        <p:tgtEl>
                                          <p:spTgt spid="647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61" grpId="0" animBg="1"/>
      <p:bldP spid="647189" grpId="0" animBg="1"/>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200" dirty="0" smtClean="0"/>
              <a:t>第</a:t>
            </a:r>
            <a:r>
              <a:rPr lang="zh-CN" altLang="en-US" sz="3200" dirty="0"/>
              <a:t>六</a:t>
            </a:r>
            <a:r>
              <a:rPr lang="zh-CN" altLang="en-US" sz="3200" dirty="0" smtClean="0"/>
              <a:t>章</a:t>
            </a:r>
            <a:r>
              <a:rPr lang="zh-CN" altLang="en-US" sz="4400" dirty="0" smtClean="0"/>
              <a:t> 抽象和封装</a:t>
            </a:r>
            <a:endParaRPr lang="zh-CN" altLang="en-US" dirty="0"/>
          </a:p>
        </p:txBody>
      </p:sp>
      <p:sp>
        <p:nvSpPr>
          <p:cNvPr id="3" name="Text Placeholder 2"/>
          <p:cNvSpPr>
            <a:spLocks noGrp="1"/>
          </p:cNvSpPr>
          <p:nvPr>
            <p:ph type="body" idx="1"/>
          </p:nvPr>
        </p:nvSpPr>
        <p:spPr/>
        <p:txBody>
          <a:bodyPr/>
          <a:lstStyle/>
          <a:p>
            <a:r>
              <a:rPr lang="zh-CN" altLang="en-US" dirty="0" smtClean="0"/>
              <a:t>第三节 </a:t>
            </a:r>
            <a:r>
              <a:rPr lang="en-US" altLang="zh-CN" dirty="0" smtClean="0"/>
              <a:t>static</a:t>
            </a:r>
            <a:r>
              <a:rPr lang="zh-CN" altLang="en-US" dirty="0" smtClean="0"/>
              <a:t>关键字</a:t>
            </a:r>
            <a:endParaRPr lang="zh-CN" altLang="en-US" dirty="0"/>
          </a:p>
        </p:txBody>
      </p:sp>
      <p:sp>
        <p:nvSpPr>
          <p:cNvPr id="4" name="Subtitle 3"/>
          <p:cNvSpPr>
            <a:spLocks noGrp="1"/>
          </p:cNvSpPr>
          <p:nvPr>
            <p:ph type="subTitle" idx="13"/>
          </p:nvPr>
        </p:nvSpPr>
        <p:spPr/>
        <p:txBody>
          <a:bodyPr/>
          <a:lstStyle/>
          <a:p>
            <a:r>
              <a:rPr lang="en-US" altLang="zh-CN" dirty="0"/>
              <a:t>Java</a:t>
            </a:r>
            <a:r>
              <a:rPr lang="zh-CN" altLang="en-US" dirty="0"/>
              <a:t>程序设计</a:t>
            </a:r>
          </a:p>
        </p:txBody>
      </p:sp>
    </p:spTree>
    <p:extLst>
      <p:ext uri="{BB962C8B-B14F-4D97-AF65-F5344CB8AC3E}">
        <p14:creationId xmlns:p14="http://schemas.microsoft.com/office/powerpoint/2010/main" val="18215998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dirty="0" smtClean="0"/>
              <a:t>static</a:t>
            </a:r>
            <a:r>
              <a:rPr lang="zh-CN" altLang="en-US" dirty="0" smtClean="0"/>
              <a:t>关键字 </a:t>
            </a:r>
            <a:r>
              <a:rPr lang="en-US" altLang="zh-CN" dirty="0" smtClean="0"/>
              <a:t>1</a:t>
            </a:r>
            <a:endParaRPr lang="zh-CN" altLang="en-US" dirty="0" smtClean="0"/>
          </a:p>
        </p:txBody>
      </p:sp>
      <p:sp>
        <p:nvSpPr>
          <p:cNvPr id="6" name="Content Placeholder 5"/>
          <p:cNvSpPr>
            <a:spLocks noGrp="1"/>
          </p:cNvSpPr>
          <p:nvPr>
            <p:ph idx="1"/>
          </p:nvPr>
        </p:nvSpPr>
        <p:spPr>
          <a:xfrm>
            <a:off x="457200" y="2788766"/>
            <a:ext cx="8229600" cy="2975361"/>
          </a:xfrm>
        </p:spPr>
        <p:txBody>
          <a:bodyPr/>
          <a:lstStyle/>
          <a:p>
            <a:r>
              <a:rPr lang="zh-CN" altLang="en-US" dirty="0" smtClean="0"/>
              <a:t>如果在外部定义两个值，那么无法确定是企鹅的性别，因此必须定义在企鹅类中</a:t>
            </a:r>
            <a:endParaRPr lang="en-US" altLang="zh-CN" dirty="0" smtClean="0"/>
          </a:p>
          <a:p>
            <a:r>
              <a:rPr lang="zh-CN" altLang="en-US" dirty="0"/>
              <a:t>类</a:t>
            </a:r>
            <a:r>
              <a:rPr lang="zh-CN" altLang="en-US" dirty="0" smtClean="0"/>
              <a:t>中的变量必须创建对象实例才能使用，但是使用</a:t>
            </a:r>
            <a:r>
              <a:rPr lang="en-US" altLang="zh-CN" dirty="0" smtClean="0"/>
              <a:t>static</a:t>
            </a:r>
            <a:r>
              <a:rPr lang="zh-CN" altLang="en-US" dirty="0" smtClean="0"/>
              <a:t>关键字的变量可以通过类直接使用</a:t>
            </a:r>
            <a:endParaRPr lang="en-US" altLang="zh-CN" dirty="0" smtClean="0"/>
          </a:p>
          <a:p>
            <a:r>
              <a:rPr lang="zh-CN" altLang="en-US" dirty="0"/>
              <a:t>定</a:t>
            </a:r>
            <a:r>
              <a:rPr lang="zh-CN" altLang="en-US" dirty="0" smtClean="0"/>
              <a:t>义性别的变量可能被人修改，但是使用</a:t>
            </a:r>
            <a:r>
              <a:rPr lang="en-US" altLang="zh-CN" dirty="0" smtClean="0"/>
              <a:t>final</a:t>
            </a:r>
            <a:r>
              <a:rPr lang="zh-CN" altLang="en-US" dirty="0" smtClean="0"/>
              <a:t>关键字，可以保证变量定义之后不能再修改</a:t>
            </a:r>
            <a:endParaRPr lang="en-US" altLang="zh-CN" dirty="0" smtClean="0"/>
          </a:p>
        </p:txBody>
      </p:sp>
      <p:sp>
        <p:nvSpPr>
          <p:cNvPr id="7" name="Rectangle 3"/>
          <p:cNvSpPr>
            <a:spLocks noChangeArrowheads="1"/>
          </p:cNvSpPr>
          <p:nvPr/>
        </p:nvSpPr>
        <p:spPr bwMode="auto">
          <a:xfrm>
            <a:off x="784254" y="1533385"/>
            <a:ext cx="7902546" cy="514491"/>
          </a:xfrm>
          <a:prstGeom prst="rect">
            <a:avLst/>
          </a:prstGeom>
          <a:noFill/>
          <a:ln w="9525">
            <a:noFill/>
            <a:miter lim="800000"/>
            <a:headEnd/>
            <a:tailEnd/>
          </a:ln>
        </p:spPr>
        <p:txBody>
          <a:bodyPr/>
          <a:lstStyle/>
          <a:p>
            <a:pPr marL="342900" indent="-342900" algn="l">
              <a:spcBef>
                <a:spcPct val="20000"/>
              </a:spcBef>
              <a:buClr>
                <a:schemeClr val="tx2"/>
              </a:buClr>
              <a:buSzPct val="80000"/>
              <a:buBlip>
                <a:blip r:embed="rId3"/>
              </a:buBlip>
            </a:pPr>
            <a:r>
              <a:rPr lang="zh-CN" altLang="en-US" sz="2800" b="1" dirty="0" smtClean="0">
                <a:latin typeface="+mn-lt"/>
                <a:ea typeface="+mn-ea"/>
              </a:rPr>
              <a:t>企鹅的性别可以自己乱写，如何对性别规范化</a:t>
            </a:r>
            <a:r>
              <a:rPr lang="en-US" altLang="zh-CN" sz="2800" b="1" dirty="0" smtClean="0">
                <a:latin typeface="+mn-lt"/>
                <a:ea typeface="+mn-ea"/>
              </a:rPr>
              <a:t>?</a:t>
            </a:r>
          </a:p>
        </p:txBody>
      </p:sp>
      <p:grpSp>
        <p:nvGrpSpPr>
          <p:cNvPr id="20" name="组合 19"/>
          <p:cNvGrpSpPr/>
          <p:nvPr/>
        </p:nvGrpSpPr>
        <p:grpSpPr>
          <a:xfrm>
            <a:off x="461020" y="1191808"/>
            <a:ext cx="986586" cy="422603"/>
            <a:chOff x="1000100" y="1173499"/>
            <a:chExt cx="986586" cy="422603"/>
          </a:xfrm>
        </p:grpSpPr>
        <p:pic>
          <p:nvPicPr>
            <p:cNvPr id="21" name="Picture 5" descr="E:\设计支持\模板设计\WT.png"/>
            <p:cNvPicPr>
              <a:picLocks noChangeAspect="1" noChangeArrowheads="1"/>
            </p:cNvPicPr>
            <p:nvPr/>
          </p:nvPicPr>
          <p:blipFill>
            <a:blip r:embed="rId4"/>
            <a:srcRect/>
            <a:stretch>
              <a:fillRect/>
            </a:stretch>
          </p:blipFill>
          <p:spPr bwMode="auto">
            <a:xfrm>
              <a:off x="1000100" y="1173499"/>
              <a:ext cx="414476" cy="422603"/>
            </a:xfrm>
            <a:prstGeom prst="rect">
              <a:avLst/>
            </a:prstGeom>
            <a:noFill/>
          </p:spPr>
        </p:pic>
        <p:sp>
          <p:nvSpPr>
            <p:cNvPr id="22" name="TextBox 21"/>
            <p:cNvSpPr txBox="1"/>
            <p:nvPr/>
          </p:nvSpPr>
          <p:spPr>
            <a:xfrm>
              <a:off x="1285852" y="1184745"/>
              <a:ext cx="700834"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问题</a:t>
              </a:r>
              <a:endParaRPr lang="zh-CN" altLang="en-US" sz="2000" b="1" dirty="0">
                <a:solidFill>
                  <a:schemeClr val="tx1"/>
                </a:solidFill>
                <a:latin typeface="黑体" pitchFamily="49" charset="-122"/>
                <a:ea typeface="黑体" pitchFamily="49" charset="-122"/>
              </a:endParaRPr>
            </a:p>
          </p:txBody>
        </p:sp>
      </p:grpSp>
      <p:grpSp>
        <p:nvGrpSpPr>
          <p:cNvPr id="28" name="组合 11"/>
          <p:cNvGrpSpPr/>
          <p:nvPr/>
        </p:nvGrpSpPr>
        <p:grpSpPr>
          <a:xfrm>
            <a:off x="457200" y="2194830"/>
            <a:ext cx="1000132" cy="446983"/>
            <a:chOff x="1000100" y="3235185"/>
            <a:chExt cx="1000132" cy="446983"/>
          </a:xfrm>
        </p:grpSpPr>
        <p:pic>
          <p:nvPicPr>
            <p:cNvPr id="29" name="Picture 11" descr="E:\设计支持\模板设计\FX.png"/>
            <p:cNvPicPr>
              <a:picLocks noChangeAspect="1" noChangeArrowheads="1"/>
            </p:cNvPicPr>
            <p:nvPr/>
          </p:nvPicPr>
          <p:blipFill>
            <a:blip r:embed="rId5"/>
            <a:srcRect/>
            <a:stretch>
              <a:fillRect/>
            </a:stretch>
          </p:blipFill>
          <p:spPr bwMode="auto">
            <a:xfrm>
              <a:off x="1000100" y="3235185"/>
              <a:ext cx="398223" cy="446983"/>
            </a:xfrm>
            <a:prstGeom prst="rect">
              <a:avLst/>
            </a:prstGeom>
            <a:noFill/>
          </p:spPr>
        </p:pic>
        <p:sp>
          <p:nvSpPr>
            <p:cNvPr id="30" name="TextBox 29"/>
            <p:cNvSpPr txBox="1"/>
            <p:nvPr/>
          </p:nvSpPr>
          <p:spPr>
            <a:xfrm>
              <a:off x="1299399" y="3258621"/>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分析</a:t>
              </a:r>
              <a:endParaRPr lang="zh-CN" altLang="en-US" sz="2000" b="1" dirty="0">
                <a:solidFill>
                  <a:schemeClr val="tx1"/>
                </a:solidFill>
                <a:latin typeface="黑体" pitchFamily="49" charset="-122"/>
                <a:ea typeface="黑体" pitchFamily="49" charset="-122"/>
              </a:endParaRPr>
            </a:p>
          </p:txBody>
        </p:sp>
      </p:grpSp>
      <p:sp>
        <p:nvSpPr>
          <p:cNvPr id="31" name="AutoShape 11"/>
          <p:cNvSpPr>
            <a:spLocks noChangeArrowheads="1"/>
          </p:cNvSpPr>
          <p:nvPr/>
        </p:nvSpPr>
        <p:spPr bwMode="auto">
          <a:xfrm>
            <a:off x="1691680" y="5475063"/>
            <a:ext cx="5535613" cy="872034"/>
          </a:xfrm>
          <a:prstGeom prst="roundRect">
            <a:avLst>
              <a:gd name="adj" fmla="val 147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gn="l">
              <a:lnSpc>
                <a:spcPct val="150000"/>
              </a:lnSpc>
            </a:pPr>
            <a:r>
              <a:rPr lang="en-US" altLang="zh-CN" b="1" dirty="0" smtClean="0">
                <a:ea typeface="宋体" charset="-122"/>
              </a:rPr>
              <a:t>Penguin pgn1 = new Penguin();</a:t>
            </a:r>
          </a:p>
          <a:p>
            <a:pPr algn="l">
              <a:lnSpc>
                <a:spcPct val="150000"/>
              </a:lnSpc>
            </a:pPr>
            <a:r>
              <a:rPr lang="en-US" altLang="zh-CN" b="1" dirty="0" smtClean="0">
                <a:ea typeface="宋体" charset="-122"/>
              </a:rPr>
              <a:t>pgn1.sex = </a:t>
            </a:r>
            <a:r>
              <a:rPr lang="en-US" altLang="zh-CN" b="1" dirty="0" err="1" smtClean="0">
                <a:solidFill>
                  <a:srgbClr val="FF0000"/>
                </a:solidFill>
                <a:ea typeface="宋体" charset="-122"/>
              </a:rPr>
              <a:t>Penguin</a:t>
            </a:r>
            <a:r>
              <a:rPr lang="en-US" altLang="zh-CN" b="1" dirty="0" err="1" smtClean="0">
                <a:ea typeface="宋体" charset="-122"/>
              </a:rPr>
              <a:t>.</a:t>
            </a:r>
            <a:r>
              <a:rPr lang="en-US" altLang="zh-CN" b="1" dirty="0" err="1" smtClean="0">
                <a:solidFill>
                  <a:srgbClr val="0070C0"/>
                </a:solidFill>
                <a:ea typeface="宋体" charset="-122"/>
              </a:rPr>
              <a:t>SEX_MALE</a:t>
            </a:r>
            <a:r>
              <a:rPr lang="en-US" altLang="zh-CN" b="1" dirty="0" smtClean="0">
                <a:ea typeface="宋体" charset="-122"/>
              </a:rPr>
              <a:t>; </a:t>
            </a:r>
            <a:endParaRPr lang="zh-CN" altLang="en-US" b="1" dirty="0">
              <a:ea typeface="宋体" charset="-122"/>
            </a:endParaRPr>
          </a:p>
        </p:txBody>
      </p:sp>
      <p:sp>
        <p:nvSpPr>
          <p:cNvPr id="32" name="Rectangle 15"/>
          <p:cNvSpPr>
            <a:spLocks noChangeArrowheads="1"/>
          </p:cNvSpPr>
          <p:nvPr/>
        </p:nvSpPr>
        <p:spPr bwMode="auto">
          <a:xfrm>
            <a:off x="3131840" y="5975191"/>
            <a:ext cx="2286016" cy="360362"/>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Tree>
    <p:extLst>
      <p:ext uri="{BB962C8B-B14F-4D97-AF65-F5344CB8AC3E}">
        <p14:creationId xmlns:p14="http://schemas.microsoft.com/office/powerpoint/2010/main" val="12354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left)">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blinds(vertical)">
                                      <p:cBhvr>
                                        <p:cTn id="27" dur="500"/>
                                        <p:tgtEl>
                                          <p:spTgt spid="3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left)">
                                      <p:cBhvr>
                                        <p:cTn id="3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31" grpId="0" animBg="1"/>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smtClean="0"/>
              <a:t>static</a:t>
            </a:r>
            <a:r>
              <a:rPr lang="zh-CN" altLang="en-US" dirty="0" smtClean="0"/>
              <a:t>关键字 </a:t>
            </a:r>
            <a:r>
              <a:rPr lang="en-US" altLang="zh-CN" dirty="0" smtClean="0"/>
              <a:t>2</a:t>
            </a:r>
            <a:endParaRPr lang="zh-CN" altLang="en-US" dirty="0"/>
          </a:p>
        </p:txBody>
      </p:sp>
      <p:sp>
        <p:nvSpPr>
          <p:cNvPr id="7" name="AutoShape 11"/>
          <p:cNvSpPr>
            <a:spLocks noChangeArrowheads="1"/>
          </p:cNvSpPr>
          <p:nvPr/>
        </p:nvSpPr>
        <p:spPr bwMode="auto">
          <a:xfrm>
            <a:off x="1115616" y="2106671"/>
            <a:ext cx="5572164" cy="175432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b="1" dirty="0" smtClean="0">
                <a:ea typeface="宋体" charset="-122"/>
              </a:rPr>
              <a:t>class</a:t>
            </a:r>
            <a:r>
              <a:rPr lang="en-US" altLang="zh-CN" b="1" dirty="0" smtClean="0">
                <a:solidFill>
                  <a:srgbClr val="0000FF"/>
                </a:solidFill>
                <a:ea typeface="宋体" charset="-122"/>
              </a:rPr>
              <a:t> </a:t>
            </a:r>
            <a:r>
              <a:rPr lang="en-US" altLang="zh-CN" b="1" dirty="0" smtClean="0">
                <a:ea typeface="宋体" charset="-122"/>
              </a:rPr>
              <a:t>Penguin {</a:t>
            </a:r>
          </a:p>
          <a:p>
            <a:pPr algn="l">
              <a:lnSpc>
                <a:spcPct val="150000"/>
              </a:lnSpc>
            </a:pPr>
            <a:r>
              <a:rPr lang="en-US" altLang="zh-CN" b="1" dirty="0" smtClean="0">
                <a:solidFill>
                  <a:srgbClr val="0070C0"/>
                </a:solidFill>
                <a:ea typeface="宋体" charset="-122"/>
              </a:rPr>
              <a:t>    static final </a:t>
            </a:r>
            <a:r>
              <a:rPr lang="en-US" altLang="zh-CN" b="1" dirty="0" smtClean="0">
                <a:ea typeface="宋体" charset="-122"/>
              </a:rPr>
              <a:t>String SEX_MALE="Q</a:t>
            </a:r>
            <a:r>
              <a:rPr lang="zh-CN" altLang="en-US" b="1" dirty="0" smtClean="0">
                <a:latin typeface="黑体" pitchFamily="2" charset="-122"/>
              </a:rPr>
              <a:t>仔</a:t>
            </a:r>
            <a:r>
              <a:rPr lang="en-US" altLang="zh-CN" b="1" dirty="0" smtClean="0">
                <a:ea typeface="宋体" charset="-122"/>
              </a:rPr>
              <a:t>";</a:t>
            </a:r>
            <a:r>
              <a:rPr lang="en-US" altLang="zh-CN" dirty="0" smtClean="0">
                <a:ea typeface="宋体" charset="-122"/>
              </a:rPr>
              <a:t> </a:t>
            </a:r>
          </a:p>
          <a:p>
            <a:pPr algn="l">
              <a:lnSpc>
                <a:spcPct val="150000"/>
              </a:lnSpc>
            </a:pPr>
            <a:r>
              <a:rPr lang="en-US" altLang="zh-CN" b="1" dirty="0" smtClean="0">
                <a:solidFill>
                  <a:srgbClr val="0070C0"/>
                </a:solidFill>
                <a:ea typeface="宋体" charset="-122"/>
              </a:rPr>
              <a:t>    static final </a:t>
            </a:r>
            <a:r>
              <a:rPr lang="en-US" altLang="zh-CN" b="1" dirty="0" smtClean="0">
                <a:ea typeface="宋体" charset="-122"/>
              </a:rPr>
              <a:t>String SEX_FEMALE="Q</a:t>
            </a:r>
            <a:r>
              <a:rPr lang="zh-CN" altLang="en-US" b="1" dirty="0" smtClean="0">
                <a:latin typeface="黑体" pitchFamily="2" charset="-122"/>
              </a:rPr>
              <a:t>妹</a:t>
            </a:r>
            <a:r>
              <a:rPr lang="en-US" altLang="zh-CN" b="1" dirty="0" smtClean="0">
                <a:ea typeface="宋体" charset="-122"/>
              </a:rPr>
              <a:t>";</a:t>
            </a:r>
          </a:p>
          <a:p>
            <a:pPr algn="l">
              <a:lnSpc>
                <a:spcPct val="150000"/>
              </a:lnSpc>
            </a:pPr>
            <a:r>
              <a:rPr lang="en-US" altLang="zh-CN" b="1" dirty="0" smtClean="0">
                <a:ea typeface="宋体" charset="-122"/>
              </a:rPr>
              <a:t>}</a:t>
            </a:r>
            <a:r>
              <a:rPr lang="en-US" altLang="zh-CN" dirty="0" smtClean="0">
                <a:ea typeface="宋体" charset="-122"/>
              </a:rPr>
              <a:t> </a:t>
            </a:r>
          </a:p>
        </p:txBody>
      </p:sp>
      <p:sp>
        <p:nvSpPr>
          <p:cNvPr id="13" name="AutoShape 21"/>
          <p:cNvSpPr>
            <a:spLocks noChangeArrowheads="1"/>
          </p:cNvSpPr>
          <p:nvPr/>
        </p:nvSpPr>
        <p:spPr bwMode="gray">
          <a:xfrm>
            <a:off x="656851" y="1820919"/>
            <a:ext cx="2387591" cy="358777"/>
          </a:xfrm>
          <a:prstGeom prst="roundRect">
            <a:avLst>
              <a:gd name="adj"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a:defRPr/>
            </a:pPr>
            <a:r>
              <a:rPr lang="zh-CN" altLang="en-US" b="1" dirty="0"/>
              <a:t> 使用</a:t>
            </a:r>
            <a:r>
              <a:rPr lang="en-US" altLang="zh-CN" b="1" dirty="0"/>
              <a:t>static</a:t>
            </a:r>
            <a:r>
              <a:rPr lang="zh-CN" altLang="en-US" b="1" dirty="0"/>
              <a:t>定义变量 </a:t>
            </a:r>
          </a:p>
        </p:txBody>
      </p:sp>
      <p:grpSp>
        <p:nvGrpSpPr>
          <p:cNvPr id="15" name="组合 9"/>
          <p:cNvGrpSpPr>
            <a:grpSpLocks/>
          </p:cNvGrpSpPr>
          <p:nvPr/>
        </p:nvGrpSpPr>
        <p:grpSpPr bwMode="auto">
          <a:xfrm>
            <a:off x="2209154" y="5949280"/>
            <a:ext cx="4500563" cy="431800"/>
            <a:chOff x="1643063" y="6143625"/>
            <a:chExt cx="4500562" cy="431800"/>
          </a:xfrm>
          <a:solidFill>
            <a:srgbClr val="0070C0"/>
          </a:solidFill>
        </p:grpSpPr>
        <p:sp>
          <p:nvSpPr>
            <p:cNvPr id="16" name="AutoShape 7"/>
            <p:cNvSpPr>
              <a:spLocks noChangeArrowheads="1"/>
            </p:cNvSpPr>
            <p:nvPr/>
          </p:nvSpPr>
          <p:spPr bwMode="auto">
            <a:xfrm>
              <a:off x="1643063" y="6143625"/>
              <a:ext cx="4500562"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17" name="TextBox 13"/>
            <p:cNvSpPr txBox="1">
              <a:spLocks noChangeArrowheads="1"/>
            </p:cNvSpPr>
            <p:nvPr/>
          </p:nvSpPr>
          <p:spPr bwMode="auto">
            <a:xfrm>
              <a:off x="2428875" y="6181725"/>
              <a:ext cx="3185486" cy="369332"/>
            </a:xfrm>
            <a:prstGeom prst="rect">
              <a:avLst/>
            </a:prstGeom>
            <a:noFill/>
            <a:ln w="9525">
              <a:noFill/>
              <a:miter lim="800000"/>
              <a:headEnd/>
              <a:tailEnd/>
            </a:ln>
          </p:spPr>
          <p:txBody>
            <a:bodyPr wrap="none">
              <a:spAutoFit/>
            </a:bodyPr>
            <a:lstStyle/>
            <a:p>
              <a:r>
                <a:rPr lang="zh-CN" altLang="en-US" b="1" dirty="0" smtClean="0">
                  <a:solidFill>
                    <a:schemeClr val="bg1"/>
                  </a:solidFill>
                </a:rPr>
                <a:t>演示：静态常量定义企鹅性别</a:t>
              </a:r>
              <a:endParaRPr lang="en-US" altLang="zh-CN" b="1" dirty="0">
                <a:solidFill>
                  <a:schemeClr val="bg1"/>
                </a:solidFill>
              </a:endParaRPr>
            </a:p>
          </p:txBody>
        </p:sp>
        <p:pic>
          <p:nvPicPr>
            <p:cNvPr id="18" name="Picture 8" descr="说话气泡new"/>
            <p:cNvPicPr>
              <a:picLocks noChangeAspect="1" noChangeArrowheads="1"/>
            </p:cNvPicPr>
            <p:nvPr/>
          </p:nvPicPr>
          <p:blipFill>
            <a:blip r:embed="rId2"/>
            <a:srcRect/>
            <a:stretch>
              <a:fillRect/>
            </a:stretch>
          </p:blipFill>
          <p:spPr bwMode="auto">
            <a:xfrm>
              <a:off x="1857375" y="6215063"/>
              <a:ext cx="571500" cy="341312"/>
            </a:xfrm>
            <a:prstGeom prst="rect">
              <a:avLst/>
            </a:prstGeom>
            <a:noFill/>
            <a:ln w="9525">
              <a:noFill/>
              <a:miter lim="800000"/>
              <a:headEnd/>
              <a:tailEnd/>
            </a:ln>
            <a:effectLst>
              <a:prstShdw prst="shdw13" dist="12700" dir="10800000">
                <a:srgbClr val="0099FF">
                  <a:alpha val="50000"/>
                </a:srgbClr>
              </a:prstShdw>
            </a:effectLst>
          </p:spPr>
        </p:pic>
      </p:grpSp>
      <p:sp>
        <p:nvSpPr>
          <p:cNvPr id="20" name="AutoShape 21"/>
          <p:cNvSpPr>
            <a:spLocks noChangeArrowheads="1"/>
          </p:cNvSpPr>
          <p:nvPr/>
        </p:nvSpPr>
        <p:spPr bwMode="auto">
          <a:xfrm>
            <a:off x="5687648" y="1749481"/>
            <a:ext cx="2786050" cy="776383"/>
          </a:xfrm>
          <a:prstGeom prst="wedgeRoundRectCallout">
            <a:avLst>
              <a:gd name="adj1" fmla="val -50302"/>
              <a:gd name="adj2" fmla="val 4795"/>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用</a:t>
            </a:r>
            <a:r>
              <a:rPr lang="en-US" altLang="zh-CN" b="1" kern="0" dirty="0" smtClean="0">
                <a:solidFill>
                  <a:schemeClr val="bg1"/>
                </a:solidFill>
                <a:latin typeface="Arial"/>
                <a:ea typeface="黑体"/>
              </a:rPr>
              <a:t>final</a:t>
            </a:r>
            <a:r>
              <a:rPr lang="zh-CN" altLang="en-US" b="1" kern="0" dirty="0" smtClean="0">
                <a:solidFill>
                  <a:schemeClr val="bg1"/>
                </a:solidFill>
                <a:latin typeface="Arial"/>
                <a:ea typeface="黑体"/>
              </a:rPr>
              <a:t>修饰的变量称为</a:t>
            </a:r>
            <a:endParaRPr lang="en-US" altLang="zh-CN" b="1" kern="0" dirty="0" smtClean="0">
              <a:solidFill>
                <a:schemeClr val="bg1"/>
              </a:solidFill>
              <a:latin typeface="Arial"/>
              <a:ea typeface="黑体"/>
            </a:endParaRPr>
          </a:p>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常量，其值固定不变</a:t>
            </a:r>
            <a:endParaRPr lang="en-US" altLang="zh-CN" b="1" kern="0" dirty="0">
              <a:solidFill>
                <a:schemeClr val="bg1"/>
              </a:solidFill>
              <a:latin typeface="Arial"/>
              <a:ea typeface="黑体"/>
            </a:endParaRPr>
          </a:p>
        </p:txBody>
      </p:sp>
    </p:spTree>
    <p:extLst>
      <p:ext uri="{BB962C8B-B14F-4D97-AF65-F5344CB8AC3E}">
        <p14:creationId xmlns:p14="http://schemas.microsoft.com/office/powerpoint/2010/main" val="323369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500"/>
                                        <p:tgtEl>
                                          <p:spTgt spid="20"/>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static</a:t>
            </a:r>
            <a:r>
              <a:rPr lang="zh-CN" altLang="en-US" dirty="0" smtClean="0"/>
              <a:t>关键字 </a:t>
            </a:r>
            <a:r>
              <a:rPr lang="en-US" altLang="zh-CN" dirty="0" smtClean="0"/>
              <a:t>3</a:t>
            </a:r>
            <a:endParaRPr lang="zh-CN" altLang="en-US" dirty="0"/>
          </a:p>
        </p:txBody>
      </p:sp>
      <p:sp>
        <p:nvSpPr>
          <p:cNvPr id="14" name="Content Placeholder 13"/>
          <p:cNvSpPr>
            <a:spLocks noGrp="1"/>
          </p:cNvSpPr>
          <p:nvPr>
            <p:ph idx="1"/>
          </p:nvPr>
        </p:nvSpPr>
        <p:spPr>
          <a:xfrm>
            <a:off x="457200" y="2742515"/>
            <a:ext cx="8229600" cy="1838613"/>
          </a:xfrm>
        </p:spPr>
        <p:txBody>
          <a:bodyPr/>
          <a:lstStyle/>
          <a:p>
            <a:r>
              <a:rPr lang="zh-CN" altLang="en-US" dirty="0" smtClean="0"/>
              <a:t>将企鹅编号从</a:t>
            </a:r>
            <a:r>
              <a:rPr lang="en-US" altLang="zh-CN" dirty="0" smtClean="0"/>
              <a:t>1</a:t>
            </a:r>
            <a:r>
              <a:rPr lang="zh-CN" altLang="en-US" dirty="0" smtClean="0"/>
              <a:t>开始，每次创建一个新的企鹅时，就将编号加</a:t>
            </a:r>
            <a:r>
              <a:rPr lang="en-US" altLang="zh-CN" dirty="0" smtClean="0"/>
              <a:t>1</a:t>
            </a:r>
          </a:p>
          <a:p>
            <a:r>
              <a:rPr lang="zh-CN" altLang="en-US" dirty="0"/>
              <a:t>不</a:t>
            </a:r>
            <a:r>
              <a:rPr lang="zh-CN" altLang="en-US" dirty="0" smtClean="0"/>
              <a:t>能用全局变量，只能在企鹅类中定义</a:t>
            </a:r>
            <a:endParaRPr lang="en-US" altLang="zh-CN" dirty="0" smtClean="0"/>
          </a:p>
          <a:p>
            <a:r>
              <a:rPr lang="zh-CN" altLang="en-US" dirty="0" smtClean="0"/>
              <a:t>类中使用</a:t>
            </a:r>
            <a:r>
              <a:rPr lang="en-US" altLang="zh-CN" dirty="0" smtClean="0"/>
              <a:t>static</a:t>
            </a:r>
            <a:r>
              <a:rPr lang="zh-CN" altLang="en-US" dirty="0" smtClean="0"/>
              <a:t>关键字定义的变量是所有类的实例中共享的</a:t>
            </a:r>
            <a:endParaRPr lang="zh-CN" altLang="en-US" dirty="0"/>
          </a:p>
        </p:txBody>
      </p:sp>
      <p:sp>
        <p:nvSpPr>
          <p:cNvPr id="7" name="Rectangle 3"/>
          <p:cNvSpPr>
            <a:spLocks noChangeArrowheads="1"/>
          </p:cNvSpPr>
          <p:nvPr/>
        </p:nvSpPr>
        <p:spPr bwMode="auto">
          <a:xfrm>
            <a:off x="746772" y="1596779"/>
            <a:ext cx="7902546" cy="514491"/>
          </a:xfrm>
          <a:prstGeom prst="rect">
            <a:avLst/>
          </a:prstGeom>
          <a:noFill/>
          <a:ln w="9525">
            <a:noFill/>
            <a:miter lim="800000"/>
            <a:headEnd/>
            <a:tailEnd/>
          </a:ln>
        </p:spPr>
        <p:txBody>
          <a:bodyPr/>
          <a:lstStyle/>
          <a:p>
            <a:pPr marL="342900" indent="-342900" algn="l">
              <a:spcBef>
                <a:spcPct val="20000"/>
              </a:spcBef>
              <a:buClr>
                <a:schemeClr val="tx2"/>
              </a:buClr>
              <a:buSzPct val="80000"/>
              <a:buBlip>
                <a:blip r:embed="rId2"/>
              </a:buBlip>
            </a:pPr>
            <a:r>
              <a:rPr lang="zh-CN" altLang="en-US" sz="2800" b="1" dirty="0" smtClean="0">
                <a:latin typeface="+mn-lt"/>
                <a:ea typeface="+mn-ea"/>
              </a:rPr>
              <a:t>如何给每一个企鹅一个唯一的编号？</a:t>
            </a:r>
            <a:endParaRPr lang="en-US" altLang="zh-CN" sz="2800" b="1" dirty="0" smtClean="0">
              <a:latin typeface="+mn-lt"/>
              <a:ea typeface="+mn-ea"/>
            </a:endParaRPr>
          </a:p>
        </p:txBody>
      </p:sp>
      <p:grpSp>
        <p:nvGrpSpPr>
          <p:cNvPr id="8" name="组合 19"/>
          <p:cNvGrpSpPr/>
          <p:nvPr/>
        </p:nvGrpSpPr>
        <p:grpSpPr>
          <a:xfrm>
            <a:off x="461020" y="1191808"/>
            <a:ext cx="986586" cy="422603"/>
            <a:chOff x="1000100" y="1173499"/>
            <a:chExt cx="986586" cy="422603"/>
          </a:xfrm>
        </p:grpSpPr>
        <p:pic>
          <p:nvPicPr>
            <p:cNvPr id="9" name="Picture 5" descr="E:\设计支持\模板设计\WT.png"/>
            <p:cNvPicPr>
              <a:picLocks noChangeAspect="1" noChangeArrowheads="1"/>
            </p:cNvPicPr>
            <p:nvPr/>
          </p:nvPicPr>
          <p:blipFill>
            <a:blip r:embed="rId3"/>
            <a:srcRect/>
            <a:stretch>
              <a:fillRect/>
            </a:stretch>
          </p:blipFill>
          <p:spPr bwMode="auto">
            <a:xfrm>
              <a:off x="1000100" y="1173499"/>
              <a:ext cx="414476" cy="422603"/>
            </a:xfrm>
            <a:prstGeom prst="rect">
              <a:avLst/>
            </a:prstGeom>
            <a:noFill/>
          </p:spPr>
        </p:pic>
        <p:sp>
          <p:nvSpPr>
            <p:cNvPr id="10" name="TextBox 9"/>
            <p:cNvSpPr txBox="1"/>
            <p:nvPr/>
          </p:nvSpPr>
          <p:spPr>
            <a:xfrm>
              <a:off x="1285852" y="1184745"/>
              <a:ext cx="700834"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问题</a:t>
              </a:r>
              <a:endParaRPr lang="zh-CN" altLang="en-US" sz="2000" b="1" dirty="0">
                <a:solidFill>
                  <a:schemeClr val="tx1"/>
                </a:solidFill>
                <a:latin typeface="黑体" pitchFamily="49" charset="-122"/>
                <a:ea typeface="黑体" pitchFamily="49" charset="-122"/>
              </a:endParaRPr>
            </a:p>
          </p:txBody>
        </p:sp>
      </p:grpSp>
      <p:grpSp>
        <p:nvGrpSpPr>
          <p:cNvPr id="11" name="组合 11"/>
          <p:cNvGrpSpPr/>
          <p:nvPr/>
        </p:nvGrpSpPr>
        <p:grpSpPr>
          <a:xfrm>
            <a:off x="457200" y="2194830"/>
            <a:ext cx="1000132" cy="446983"/>
            <a:chOff x="1000100" y="3235185"/>
            <a:chExt cx="1000132" cy="446983"/>
          </a:xfrm>
        </p:grpSpPr>
        <p:pic>
          <p:nvPicPr>
            <p:cNvPr id="12" name="Picture 11" descr="E:\设计支持\模板设计\FX.png"/>
            <p:cNvPicPr>
              <a:picLocks noChangeAspect="1" noChangeArrowheads="1"/>
            </p:cNvPicPr>
            <p:nvPr/>
          </p:nvPicPr>
          <p:blipFill>
            <a:blip r:embed="rId4"/>
            <a:srcRect/>
            <a:stretch>
              <a:fillRect/>
            </a:stretch>
          </p:blipFill>
          <p:spPr bwMode="auto">
            <a:xfrm>
              <a:off x="1000100" y="3235185"/>
              <a:ext cx="398223" cy="446983"/>
            </a:xfrm>
            <a:prstGeom prst="rect">
              <a:avLst/>
            </a:prstGeom>
            <a:noFill/>
          </p:spPr>
        </p:pic>
        <p:sp>
          <p:nvSpPr>
            <p:cNvPr id="13" name="TextBox 12"/>
            <p:cNvSpPr txBox="1"/>
            <p:nvPr/>
          </p:nvSpPr>
          <p:spPr>
            <a:xfrm>
              <a:off x="1299399" y="3258621"/>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分析</a:t>
              </a:r>
              <a:endParaRPr lang="zh-CN" altLang="en-US" sz="2000" b="1" dirty="0">
                <a:solidFill>
                  <a:schemeClr val="tx1"/>
                </a:solidFill>
                <a:latin typeface="黑体" pitchFamily="49" charset="-122"/>
                <a:ea typeface="黑体" pitchFamily="49" charset="-122"/>
              </a:endParaRPr>
            </a:p>
          </p:txBody>
        </p:sp>
      </p:grpSp>
      <p:sp>
        <p:nvSpPr>
          <p:cNvPr id="15" name="AutoShape 11"/>
          <p:cNvSpPr>
            <a:spLocks noChangeArrowheads="1"/>
          </p:cNvSpPr>
          <p:nvPr/>
        </p:nvSpPr>
        <p:spPr bwMode="auto">
          <a:xfrm>
            <a:off x="1447606" y="4705267"/>
            <a:ext cx="5572164" cy="175432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b="1" dirty="0" smtClean="0">
                <a:ea typeface="宋体" charset="-122"/>
              </a:rPr>
              <a:t>class</a:t>
            </a:r>
            <a:r>
              <a:rPr lang="en-US" altLang="zh-CN" b="1" dirty="0" smtClean="0">
                <a:solidFill>
                  <a:srgbClr val="0000FF"/>
                </a:solidFill>
                <a:ea typeface="宋体" charset="-122"/>
              </a:rPr>
              <a:t> </a:t>
            </a:r>
            <a:r>
              <a:rPr lang="en-US" altLang="zh-CN" b="1" dirty="0" smtClean="0">
                <a:ea typeface="宋体" charset="-122"/>
              </a:rPr>
              <a:t>Penguin {</a:t>
            </a:r>
          </a:p>
          <a:p>
            <a:pPr algn="l">
              <a:lnSpc>
                <a:spcPct val="150000"/>
              </a:lnSpc>
            </a:pPr>
            <a:r>
              <a:rPr lang="en-US" altLang="zh-CN" b="1" dirty="0" smtClean="0">
                <a:solidFill>
                  <a:srgbClr val="0070C0"/>
                </a:solidFill>
                <a:ea typeface="宋体" charset="-122"/>
              </a:rPr>
              <a:t>    static long count;</a:t>
            </a:r>
          </a:p>
          <a:p>
            <a:pPr algn="l">
              <a:lnSpc>
                <a:spcPct val="150000"/>
              </a:lnSpc>
            </a:pPr>
            <a:r>
              <a:rPr lang="en-US" altLang="zh-CN" b="1" dirty="0" smtClean="0">
                <a:solidFill>
                  <a:srgbClr val="0070C0"/>
                </a:solidFill>
                <a:ea typeface="宋体" charset="-122"/>
              </a:rPr>
              <a:t>    final long id = count++;</a:t>
            </a:r>
            <a:endParaRPr lang="en-US" altLang="zh-CN" dirty="0" smtClean="0">
              <a:ea typeface="宋体" charset="-122"/>
            </a:endParaRPr>
          </a:p>
          <a:p>
            <a:pPr algn="l">
              <a:lnSpc>
                <a:spcPct val="150000"/>
              </a:lnSpc>
            </a:pPr>
            <a:r>
              <a:rPr lang="en-US" altLang="zh-CN" b="1" dirty="0" smtClean="0">
                <a:ea typeface="宋体" charset="-122"/>
              </a:rPr>
              <a:t>}</a:t>
            </a:r>
            <a:r>
              <a:rPr lang="en-US" altLang="zh-CN" dirty="0" smtClean="0">
                <a:ea typeface="宋体" charset="-122"/>
              </a:rPr>
              <a:t> </a:t>
            </a:r>
          </a:p>
        </p:txBody>
      </p:sp>
      <p:grpSp>
        <p:nvGrpSpPr>
          <p:cNvPr id="16" name="组合 9"/>
          <p:cNvGrpSpPr>
            <a:grpSpLocks/>
          </p:cNvGrpSpPr>
          <p:nvPr/>
        </p:nvGrpSpPr>
        <p:grpSpPr bwMode="auto">
          <a:xfrm>
            <a:off x="2195736" y="6280120"/>
            <a:ext cx="4500563" cy="431800"/>
            <a:chOff x="1643063" y="6143625"/>
            <a:chExt cx="4500562" cy="431800"/>
          </a:xfrm>
          <a:solidFill>
            <a:srgbClr val="0070C0"/>
          </a:solidFill>
        </p:grpSpPr>
        <p:sp>
          <p:nvSpPr>
            <p:cNvPr id="17" name="AutoShape 7"/>
            <p:cNvSpPr>
              <a:spLocks noChangeArrowheads="1"/>
            </p:cNvSpPr>
            <p:nvPr/>
          </p:nvSpPr>
          <p:spPr bwMode="auto">
            <a:xfrm>
              <a:off x="1643063" y="6143625"/>
              <a:ext cx="4500562"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18" name="TextBox 13"/>
            <p:cNvSpPr txBox="1">
              <a:spLocks noChangeArrowheads="1"/>
            </p:cNvSpPr>
            <p:nvPr/>
          </p:nvSpPr>
          <p:spPr bwMode="auto">
            <a:xfrm>
              <a:off x="2428875" y="6181725"/>
              <a:ext cx="3185486" cy="369332"/>
            </a:xfrm>
            <a:prstGeom prst="rect">
              <a:avLst/>
            </a:prstGeom>
            <a:noFill/>
            <a:ln w="9525">
              <a:noFill/>
              <a:miter lim="800000"/>
              <a:headEnd/>
              <a:tailEnd/>
            </a:ln>
          </p:spPr>
          <p:txBody>
            <a:bodyPr wrap="none">
              <a:spAutoFit/>
            </a:bodyPr>
            <a:lstStyle/>
            <a:p>
              <a:r>
                <a:rPr lang="zh-CN" altLang="en-US" b="1" dirty="0" smtClean="0">
                  <a:solidFill>
                    <a:schemeClr val="bg1"/>
                  </a:solidFill>
                </a:rPr>
                <a:t>演示：静态常量定义企鹅性别</a:t>
              </a:r>
              <a:endParaRPr lang="en-US" altLang="zh-CN" b="1" dirty="0">
                <a:solidFill>
                  <a:schemeClr val="bg1"/>
                </a:solidFill>
              </a:endParaRPr>
            </a:p>
          </p:txBody>
        </p:sp>
        <p:pic>
          <p:nvPicPr>
            <p:cNvPr id="19" name="Picture 8" descr="说话气泡new"/>
            <p:cNvPicPr>
              <a:picLocks noChangeAspect="1" noChangeArrowheads="1"/>
            </p:cNvPicPr>
            <p:nvPr/>
          </p:nvPicPr>
          <p:blipFill>
            <a:blip r:embed="rId5"/>
            <a:srcRect/>
            <a:stretch>
              <a:fillRect/>
            </a:stretch>
          </p:blipFill>
          <p:spPr bwMode="auto">
            <a:xfrm>
              <a:off x="1857375" y="6215063"/>
              <a:ext cx="571500" cy="341312"/>
            </a:xfrm>
            <a:prstGeom prst="rect">
              <a:avLst/>
            </a:prstGeom>
            <a:noFill/>
            <a:ln w="9525">
              <a:noFill/>
              <a:miter lim="800000"/>
              <a:headEnd/>
              <a:tailEnd/>
            </a:ln>
            <a:effectLst>
              <a:prstShdw prst="shdw13" dist="12700" dir="10800000">
                <a:srgbClr val="0099FF">
                  <a:alpha val="50000"/>
                </a:srgbClr>
              </a:prstShdw>
            </a:effectLst>
          </p:spPr>
        </p:pic>
      </p:grpSp>
    </p:spTree>
    <p:extLst>
      <p:ext uri="{BB962C8B-B14F-4D97-AF65-F5344CB8AC3E}">
        <p14:creationId xmlns:p14="http://schemas.microsoft.com/office/powerpoint/2010/main" val="69589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wipe(left)">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Effect transition="in" filter="wipe(left)">
                                      <p:cBhvr>
                                        <p:cTn id="17" dur="500"/>
                                        <p:tgtEl>
                                          <p:spTgt spid="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wipe(left)">
                                      <p:cBhvr>
                                        <p:cTn id="22" dur="500"/>
                                        <p:tgtEl>
                                          <p:spTgt spid="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smtClean="0"/>
              <a:t>static</a:t>
            </a:r>
            <a:r>
              <a:rPr lang="zh-CN" altLang="en-US" dirty="0" smtClean="0"/>
              <a:t>关键字 </a:t>
            </a:r>
            <a:r>
              <a:rPr lang="en-US" altLang="zh-CN" dirty="0"/>
              <a:t>4</a:t>
            </a:r>
            <a:endParaRPr lang="zh-CN" altLang="en-US" dirty="0"/>
          </a:p>
        </p:txBody>
      </p:sp>
      <p:sp>
        <p:nvSpPr>
          <p:cNvPr id="6" name="AutoShape 11"/>
          <p:cNvSpPr>
            <a:spLocks noChangeArrowheads="1"/>
          </p:cNvSpPr>
          <p:nvPr/>
        </p:nvSpPr>
        <p:spPr bwMode="auto">
          <a:xfrm>
            <a:off x="1351340" y="4509120"/>
            <a:ext cx="7335459" cy="12003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altLang="zh-CN" b="1" dirty="0"/>
              <a:t>public static void </a:t>
            </a:r>
            <a:r>
              <a:rPr lang="en-US" altLang="zh-CN" b="1" dirty="0" err="1" smtClean="0"/>
              <a:t>showInfo</a:t>
            </a:r>
            <a:r>
              <a:rPr lang="en-US" altLang="zh-CN" b="1" dirty="0"/>
              <a:t>() {</a:t>
            </a:r>
          </a:p>
          <a:p>
            <a:r>
              <a:rPr lang="en-US" altLang="zh-CN" dirty="0" err="1"/>
              <a:t>System.</a:t>
            </a:r>
            <a:r>
              <a:rPr lang="en-US" altLang="zh-CN" b="1" i="1" dirty="0" err="1"/>
              <a:t>out.println</a:t>
            </a:r>
            <a:r>
              <a:rPr lang="en-US" altLang="zh-CN" b="1" i="1" dirty="0"/>
              <a:t>("</a:t>
            </a:r>
            <a:r>
              <a:rPr lang="zh-CN" altLang="en-US" b="1" i="1" dirty="0"/>
              <a:t>企鹅简介</a:t>
            </a:r>
            <a:r>
              <a:rPr lang="zh-CN" altLang="en-US" b="1" i="1" dirty="0" smtClean="0"/>
              <a:t>：</a:t>
            </a:r>
            <a:r>
              <a:rPr lang="en-US" altLang="zh-CN" b="1" i="1" dirty="0" smtClean="0"/>
              <a:t>……");</a:t>
            </a:r>
            <a:endParaRPr lang="en-US" altLang="zh-CN" b="1" i="1" dirty="0"/>
          </a:p>
          <a:p>
            <a:r>
              <a:rPr lang="en-US" altLang="zh-CN" dirty="0" err="1"/>
              <a:t>System.</a:t>
            </a:r>
            <a:r>
              <a:rPr lang="en-US" altLang="zh-CN" b="1" i="1" dirty="0" err="1"/>
              <a:t>out.println</a:t>
            </a:r>
            <a:r>
              <a:rPr lang="en-US" altLang="zh-CN" b="1" i="1" dirty="0"/>
              <a:t>("</a:t>
            </a:r>
            <a:r>
              <a:rPr lang="zh-CN" altLang="en-US" b="1" i="1" dirty="0"/>
              <a:t>目前系统中的企鹅数量为：</a:t>
            </a:r>
            <a:r>
              <a:rPr lang="en-US" altLang="zh-CN" b="1" i="1" dirty="0"/>
              <a:t>"</a:t>
            </a:r>
            <a:r>
              <a:rPr lang="zh-CN" altLang="en-US" b="1" i="1" dirty="0"/>
              <a:t> </a:t>
            </a:r>
            <a:r>
              <a:rPr lang="en-US" altLang="zh-CN" b="1" i="1" dirty="0"/>
              <a:t>+ (count - 1));</a:t>
            </a:r>
          </a:p>
          <a:p>
            <a:r>
              <a:rPr lang="en-US" altLang="zh-CN" dirty="0"/>
              <a:t>}</a:t>
            </a:r>
            <a:endParaRPr lang="en-US" altLang="zh-CN" b="1" dirty="0">
              <a:ea typeface="宋体" charset="-122"/>
            </a:endParaRPr>
          </a:p>
        </p:txBody>
      </p:sp>
      <p:sp>
        <p:nvSpPr>
          <p:cNvPr id="7" name="AutoShape 21"/>
          <p:cNvSpPr>
            <a:spLocks noChangeArrowheads="1"/>
          </p:cNvSpPr>
          <p:nvPr/>
        </p:nvSpPr>
        <p:spPr bwMode="auto">
          <a:xfrm>
            <a:off x="756499" y="5714223"/>
            <a:ext cx="1451327" cy="408623"/>
          </a:xfrm>
          <a:prstGeom prst="wedgeRoundRectCallout">
            <a:avLst>
              <a:gd name="adj1" fmla="val -50302"/>
              <a:gd name="adj2" fmla="val 4795"/>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用类名调</a:t>
            </a:r>
            <a:r>
              <a:rPr lang="zh-CN" altLang="en-US" b="1" kern="0" dirty="0" smtClean="0">
                <a:solidFill>
                  <a:schemeClr val="bg1"/>
                </a:solidFill>
                <a:latin typeface="Arial"/>
                <a:ea typeface="黑体"/>
              </a:rPr>
              <a:t>用</a:t>
            </a:r>
            <a:r>
              <a:rPr lang="en-US" altLang="zh-CN" b="1" kern="0" dirty="0" smtClean="0">
                <a:solidFill>
                  <a:schemeClr val="bg1"/>
                </a:solidFill>
                <a:latin typeface="Arial"/>
                <a:ea typeface="黑体"/>
              </a:rPr>
              <a:t>:</a:t>
            </a:r>
            <a:endParaRPr lang="en-US" altLang="zh-CN" b="1" kern="0" dirty="0">
              <a:solidFill>
                <a:schemeClr val="bg1"/>
              </a:solidFill>
              <a:latin typeface="Arial"/>
              <a:ea typeface="黑体"/>
            </a:endParaRPr>
          </a:p>
        </p:txBody>
      </p:sp>
      <p:sp>
        <p:nvSpPr>
          <p:cNvPr id="8" name="AutoShape 21"/>
          <p:cNvSpPr>
            <a:spLocks noChangeArrowheads="1"/>
          </p:cNvSpPr>
          <p:nvPr/>
        </p:nvSpPr>
        <p:spPr bwMode="gray">
          <a:xfrm>
            <a:off x="851275" y="4151930"/>
            <a:ext cx="2312981" cy="357190"/>
          </a:xfrm>
          <a:prstGeom prst="roundRect">
            <a:avLst>
              <a:gd name="adj"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a:defRPr/>
            </a:pPr>
            <a:r>
              <a:rPr lang="zh-CN" altLang="en-US" b="1" dirty="0"/>
              <a:t> 使用</a:t>
            </a:r>
            <a:r>
              <a:rPr lang="en-US" altLang="zh-CN" b="1" dirty="0"/>
              <a:t>static</a:t>
            </a:r>
            <a:r>
              <a:rPr lang="zh-CN" altLang="en-US" b="1" dirty="0"/>
              <a:t>定义方法 </a:t>
            </a:r>
          </a:p>
        </p:txBody>
      </p:sp>
      <p:sp>
        <p:nvSpPr>
          <p:cNvPr id="10" name="Content Placeholder 13"/>
          <p:cNvSpPr txBox="1">
            <a:spLocks/>
          </p:cNvSpPr>
          <p:nvPr/>
        </p:nvSpPr>
        <p:spPr>
          <a:xfrm>
            <a:off x="457200" y="2742515"/>
            <a:ext cx="8229600" cy="1838613"/>
          </a:xfrm>
          <a:prstGeom prst="rect">
            <a:avLst/>
          </a:prstGeom>
        </p:spPr>
        <p:txBody>
          <a:bodyPr/>
          <a:lstStyle>
            <a:lvl1pPr marL="257209" indent="-257209" algn="l" defTabSz="685891"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87" indent="-214341" algn="l" defTabSz="685891"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364" indent="-171473" algn="l" defTabSz="685891"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310"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256"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6201"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147"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093"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039"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zh-CN" altLang="en-US" dirty="0" smtClean="0"/>
              <a:t>普通方法只能在创建对象之后才能调用</a:t>
            </a:r>
            <a:endParaRPr lang="en-US" altLang="zh-CN" dirty="0" smtClean="0"/>
          </a:p>
          <a:p>
            <a:r>
              <a:rPr lang="zh-CN" altLang="en-US" dirty="0" smtClean="0"/>
              <a:t>使用</a:t>
            </a:r>
            <a:r>
              <a:rPr lang="en-US" altLang="zh-CN" dirty="0" smtClean="0"/>
              <a:t>static</a:t>
            </a:r>
            <a:r>
              <a:rPr lang="zh-CN" altLang="en-US" dirty="0" smtClean="0"/>
              <a:t>关键字</a:t>
            </a:r>
            <a:r>
              <a:rPr lang="zh-CN" altLang="en-US" dirty="0"/>
              <a:t>修</a:t>
            </a:r>
            <a:r>
              <a:rPr lang="zh-CN" altLang="en-US" dirty="0" smtClean="0"/>
              <a:t>饰的的方法</a:t>
            </a:r>
            <a:r>
              <a:rPr lang="zh-CN" altLang="en-US" dirty="0"/>
              <a:t>可</a:t>
            </a:r>
            <a:r>
              <a:rPr lang="zh-CN" altLang="en-US" dirty="0" smtClean="0"/>
              <a:t>以直接通过类名调用</a:t>
            </a:r>
            <a:endParaRPr lang="en-US" altLang="zh-CN" dirty="0" smtClean="0"/>
          </a:p>
          <a:p>
            <a:r>
              <a:rPr lang="zh-CN" altLang="en-US" dirty="0"/>
              <a:t>但</a:t>
            </a:r>
            <a:r>
              <a:rPr lang="zh-CN" altLang="en-US" dirty="0" smtClean="0"/>
              <a:t>是</a:t>
            </a:r>
            <a:r>
              <a:rPr lang="en-US" altLang="zh-CN" dirty="0" smtClean="0"/>
              <a:t>static</a:t>
            </a:r>
            <a:r>
              <a:rPr lang="zh-CN" altLang="en-US" dirty="0" smtClean="0"/>
              <a:t>方法中只能使用类中的</a:t>
            </a:r>
            <a:r>
              <a:rPr lang="en-US" altLang="zh-CN" dirty="0" smtClean="0"/>
              <a:t>static</a:t>
            </a:r>
            <a:r>
              <a:rPr lang="zh-CN" altLang="en-US" dirty="0" smtClean="0"/>
              <a:t>变量</a:t>
            </a:r>
            <a:endParaRPr lang="zh-CN" altLang="en-US" dirty="0"/>
          </a:p>
        </p:txBody>
      </p:sp>
      <p:sp>
        <p:nvSpPr>
          <p:cNvPr id="11" name="Rectangle 3"/>
          <p:cNvSpPr>
            <a:spLocks noChangeArrowheads="1"/>
          </p:cNvSpPr>
          <p:nvPr/>
        </p:nvSpPr>
        <p:spPr bwMode="auto">
          <a:xfrm>
            <a:off x="746772" y="1596779"/>
            <a:ext cx="7902546" cy="514491"/>
          </a:xfrm>
          <a:prstGeom prst="rect">
            <a:avLst/>
          </a:prstGeom>
          <a:noFill/>
          <a:ln w="9525">
            <a:noFill/>
            <a:miter lim="800000"/>
            <a:headEnd/>
            <a:tailEnd/>
          </a:ln>
        </p:spPr>
        <p:txBody>
          <a:bodyPr/>
          <a:lstStyle/>
          <a:p>
            <a:pPr marL="342900" indent="-342900" algn="l">
              <a:spcBef>
                <a:spcPct val="20000"/>
              </a:spcBef>
              <a:buClr>
                <a:schemeClr val="tx2"/>
              </a:buClr>
              <a:buSzPct val="80000"/>
              <a:buBlip>
                <a:blip r:embed="rId2"/>
              </a:buBlip>
            </a:pPr>
            <a:r>
              <a:rPr lang="zh-CN" altLang="en-US" sz="2800" b="1" dirty="0" smtClean="0">
                <a:latin typeface="+mn-lt"/>
                <a:ea typeface="+mn-ea"/>
              </a:rPr>
              <a:t>如何在创建企鹅之前获得企鹅的描述？</a:t>
            </a:r>
            <a:endParaRPr lang="en-US" altLang="zh-CN" sz="2800" b="1" dirty="0" smtClean="0">
              <a:latin typeface="+mn-lt"/>
              <a:ea typeface="+mn-ea"/>
            </a:endParaRPr>
          </a:p>
        </p:txBody>
      </p:sp>
      <p:grpSp>
        <p:nvGrpSpPr>
          <p:cNvPr id="12" name="组合 19"/>
          <p:cNvGrpSpPr/>
          <p:nvPr/>
        </p:nvGrpSpPr>
        <p:grpSpPr>
          <a:xfrm>
            <a:off x="461020" y="1191808"/>
            <a:ext cx="986586" cy="422603"/>
            <a:chOff x="1000100" y="1173499"/>
            <a:chExt cx="986586" cy="422603"/>
          </a:xfrm>
        </p:grpSpPr>
        <p:pic>
          <p:nvPicPr>
            <p:cNvPr id="13" name="Picture 5" descr="E:\设计支持\模板设计\WT.png"/>
            <p:cNvPicPr>
              <a:picLocks noChangeAspect="1" noChangeArrowheads="1"/>
            </p:cNvPicPr>
            <p:nvPr/>
          </p:nvPicPr>
          <p:blipFill>
            <a:blip r:embed="rId3"/>
            <a:srcRect/>
            <a:stretch>
              <a:fillRect/>
            </a:stretch>
          </p:blipFill>
          <p:spPr bwMode="auto">
            <a:xfrm>
              <a:off x="1000100" y="1173499"/>
              <a:ext cx="414476" cy="422603"/>
            </a:xfrm>
            <a:prstGeom prst="rect">
              <a:avLst/>
            </a:prstGeom>
            <a:noFill/>
          </p:spPr>
        </p:pic>
        <p:sp>
          <p:nvSpPr>
            <p:cNvPr id="14" name="TextBox 13"/>
            <p:cNvSpPr txBox="1"/>
            <p:nvPr/>
          </p:nvSpPr>
          <p:spPr>
            <a:xfrm>
              <a:off x="1285852" y="1184745"/>
              <a:ext cx="700834"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问题</a:t>
              </a:r>
              <a:endParaRPr lang="zh-CN" altLang="en-US" sz="2000" b="1" dirty="0">
                <a:solidFill>
                  <a:schemeClr val="tx1"/>
                </a:solidFill>
                <a:latin typeface="黑体" pitchFamily="49" charset="-122"/>
                <a:ea typeface="黑体" pitchFamily="49" charset="-122"/>
              </a:endParaRPr>
            </a:p>
          </p:txBody>
        </p:sp>
      </p:grpSp>
      <p:grpSp>
        <p:nvGrpSpPr>
          <p:cNvPr id="15" name="组合 11"/>
          <p:cNvGrpSpPr/>
          <p:nvPr/>
        </p:nvGrpSpPr>
        <p:grpSpPr>
          <a:xfrm>
            <a:off x="457200" y="2194830"/>
            <a:ext cx="1000132" cy="446983"/>
            <a:chOff x="1000100" y="3235185"/>
            <a:chExt cx="1000132" cy="446983"/>
          </a:xfrm>
        </p:grpSpPr>
        <p:pic>
          <p:nvPicPr>
            <p:cNvPr id="16" name="Picture 15" descr="E:\设计支持\模板设计\FX.png"/>
            <p:cNvPicPr>
              <a:picLocks noChangeAspect="1" noChangeArrowheads="1"/>
            </p:cNvPicPr>
            <p:nvPr/>
          </p:nvPicPr>
          <p:blipFill>
            <a:blip r:embed="rId4"/>
            <a:srcRect/>
            <a:stretch>
              <a:fillRect/>
            </a:stretch>
          </p:blipFill>
          <p:spPr bwMode="auto">
            <a:xfrm>
              <a:off x="1000100" y="3235185"/>
              <a:ext cx="398223" cy="446983"/>
            </a:xfrm>
            <a:prstGeom prst="rect">
              <a:avLst/>
            </a:prstGeom>
            <a:noFill/>
          </p:spPr>
        </p:pic>
        <p:sp>
          <p:nvSpPr>
            <p:cNvPr id="17" name="TextBox 16"/>
            <p:cNvSpPr txBox="1"/>
            <p:nvPr/>
          </p:nvSpPr>
          <p:spPr>
            <a:xfrm>
              <a:off x="1299399" y="3258621"/>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分析</a:t>
              </a:r>
              <a:endParaRPr lang="zh-CN" altLang="en-US" sz="2000" b="1" dirty="0">
                <a:solidFill>
                  <a:schemeClr val="tx1"/>
                </a:solidFill>
                <a:latin typeface="黑体" pitchFamily="49" charset="-122"/>
                <a:ea typeface="黑体" pitchFamily="49" charset="-122"/>
              </a:endParaRPr>
            </a:p>
          </p:txBody>
        </p:sp>
      </p:grpSp>
      <p:sp>
        <p:nvSpPr>
          <p:cNvPr id="18" name="AutoShape 11"/>
          <p:cNvSpPr>
            <a:spLocks noChangeArrowheads="1"/>
          </p:cNvSpPr>
          <p:nvPr/>
        </p:nvSpPr>
        <p:spPr bwMode="auto">
          <a:xfrm>
            <a:off x="2207826" y="5768541"/>
            <a:ext cx="6478973" cy="36933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altLang="zh-CN" b="1" dirty="0" err="1" smtClean="0">
                <a:ea typeface="宋体" charset="-122"/>
              </a:rPr>
              <a:t>Penguin.showInfo</a:t>
            </a:r>
            <a:r>
              <a:rPr lang="en-US" altLang="zh-CN" b="1" dirty="0" smtClean="0">
                <a:ea typeface="宋体" charset="-122"/>
              </a:rPr>
              <a:t>();</a:t>
            </a:r>
            <a:endParaRPr lang="en-US" altLang="zh-CN" b="1" dirty="0">
              <a:ea typeface="宋体" charset="-122"/>
            </a:endParaRPr>
          </a:p>
        </p:txBody>
      </p:sp>
      <p:grpSp>
        <p:nvGrpSpPr>
          <p:cNvPr id="19" name="组合 9"/>
          <p:cNvGrpSpPr>
            <a:grpSpLocks/>
          </p:cNvGrpSpPr>
          <p:nvPr/>
        </p:nvGrpSpPr>
        <p:grpSpPr bwMode="auto">
          <a:xfrm>
            <a:off x="2195736" y="6280120"/>
            <a:ext cx="4500563" cy="431800"/>
            <a:chOff x="1643063" y="6143625"/>
            <a:chExt cx="4500562" cy="431800"/>
          </a:xfrm>
          <a:solidFill>
            <a:srgbClr val="0070C0"/>
          </a:solidFill>
        </p:grpSpPr>
        <p:sp>
          <p:nvSpPr>
            <p:cNvPr id="20" name="AutoShape 7"/>
            <p:cNvSpPr>
              <a:spLocks noChangeArrowheads="1"/>
            </p:cNvSpPr>
            <p:nvPr/>
          </p:nvSpPr>
          <p:spPr bwMode="auto">
            <a:xfrm>
              <a:off x="1643063" y="6143625"/>
              <a:ext cx="4500562"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21" name="TextBox 13"/>
            <p:cNvSpPr txBox="1">
              <a:spLocks noChangeArrowheads="1"/>
            </p:cNvSpPr>
            <p:nvPr/>
          </p:nvSpPr>
          <p:spPr bwMode="auto">
            <a:xfrm>
              <a:off x="2428875" y="6181725"/>
              <a:ext cx="3416319" cy="369332"/>
            </a:xfrm>
            <a:prstGeom prst="rect">
              <a:avLst/>
            </a:prstGeom>
            <a:noFill/>
            <a:ln w="9525">
              <a:noFill/>
              <a:miter lim="800000"/>
              <a:headEnd/>
              <a:tailEnd/>
            </a:ln>
          </p:spPr>
          <p:txBody>
            <a:bodyPr wrap="none">
              <a:spAutoFit/>
            </a:bodyPr>
            <a:lstStyle/>
            <a:p>
              <a:r>
                <a:rPr lang="zh-CN" altLang="en-US" b="1" dirty="0" smtClean="0">
                  <a:solidFill>
                    <a:schemeClr val="bg1"/>
                  </a:solidFill>
                </a:rPr>
                <a:t>演示：静态</a:t>
              </a:r>
              <a:r>
                <a:rPr lang="zh-CN" altLang="en-US" b="1" dirty="0">
                  <a:solidFill>
                    <a:schemeClr val="bg1"/>
                  </a:solidFill>
                </a:rPr>
                <a:t>方</a:t>
              </a:r>
              <a:r>
                <a:rPr lang="zh-CN" altLang="en-US" b="1" dirty="0" smtClean="0">
                  <a:solidFill>
                    <a:schemeClr val="bg1"/>
                  </a:solidFill>
                </a:rPr>
                <a:t>法获取企鹅的信息</a:t>
              </a:r>
              <a:endParaRPr lang="en-US" altLang="zh-CN" b="1" dirty="0">
                <a:solidFill>
                  <a:schemeClr val="bg1"/>
                </a:solidFill>
              </a:endParaRPr>
            </a:p>
          </p:txBody>
        </p:sp>
        <p:pic>
          <p:nvPicPr>
            <p:cNvPr id="22" name="Picture 8" descr="说话气泡new"/>
            <p:cNvPicPr>
              <a:picLocks noChangeAspect="1" noChangeArrowheads="1"/>
            </p:cNvPicPr>
            <p:nvPr/>
          </p:nvPicPr>
          <p:blipFill>
            <a:blip r:embed="rId5"/>
            <a:srcRect/>
            <a:stretch>
              <a:fillRect/>
            </a:stretch>
          </p:blipFill>
          <p:spPr bwMode="auto">
            <a:xfrm>
              <a:off x="1857375" y="6215063"/>
              <a:ext cx="571500" cy="341312"/>
            </a:xfrm>
            <a:prstGeom prst="rect">
              <a:avLst/>
            </a:prstGeom>
            <a:noFill/>
            <a:ln w="9525">
              <a:noFill/>
              <a:miter lim="800000"/>
              <a:headEnd/>
              <a:tailEnd/>
            </a:ln>
            <a:effectLst>
              <a:prstShdw prst="shdw13" dist="12700" dir="10800000">
                <a:srgbClr val="0099FF">
                  <a:alpha val="50000"/>
                </a:srgbClr>
              </a:prstShdw>
            </a:effectLst>
          </p:spPr>
        </p:pic>
      </p:grpSp>
    </p:spTree>
    <p:extLst>
      <p:ext uri="{BB962C8B-B14F-4D97-AF65-F5344CB8AC3E}">
        <p14:creationId xmlns:p14="http://schemas.microsoft.com/office/powerpoint/2010/main" val="161993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22" presetClass="entr" presetSubtype="8"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wipe(left)">
                                      <p:cBhvr>
                                        <p:cTn id="23" dur="500"/>
                                        <p:tgtEl>
                                          <p:spTgt spid="10">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Effect transition="in" filter="wipe(left)">
                                      <p:cBhvr>
                                        <p:cTn id="28" dur="500"/>
                                        <p:tgtEl>
                                          <p:spTgt spid="10">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Effect transition="in" filter="wipe(left)">
                                      <p:cBhvr>
                                        <p:cTn id="33" dur="500"/>
                                        <p:tgtEl>
                                          <p:spTgt spid="10">
                                            <p:txEl>
                                              <p:pRg st="2" end="2"/>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linds(horizontal)">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static</a:t>
            </a:r>
            <a:r>
              <a:rPr lang="zh-CN" altLang="en-US" dirty="0" smtClean="0"/>
              <a:t>关键字 </a:t>
            </a:r>
            <a:r>
              <a:rPr lang="en-US" altLang="zh-CN" dirty="0" smtClean="0"/>
              <a:t>5</a:t>
            </a:r>
            <a:endParaRPr lang="zh-CN" altLang="en-US" dirty="0"/>
          </a:p>
        </p:txBody>
      </p:sp>
      <p:sp>
        <p:nvSpPr>
          <p:cNvPr id="7" name="Content Placeholder 13"/>
          <p:cNvSpPr txBox="1">
            <a:spLocks/>
          </p:cNvSpPr>
          <p:nvPr/>
        </p:nvSpPr>
        <p:spPr>
          <a:xfrm>
            <a:off x="457200" y="1340768"/>
            <a:ext cx="8229600" cy="4234579"/>
          </a:xfrm>
          <a:prstGeom prst="rect">
            <a:avLst/>
          </a:prstGeom>
        </p:spPr>
        <p:txBody>
          <a:bodyPr/>
          <a:lstStyle>
            <a:lvl1pPr marL="257209" indent="-257209" algn="l" defTabSz="685891"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87" indent="-214341" algn="l" defTabSz="685891"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364" indent="-171473" algn="l" defTabSz="685891"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310"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256"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6201"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147"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093"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039"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altLang="zh-CN" dirty="0" smtClean="0"/>
              <a:t>static</a:t>
            </a:r>
            <a:r>
              <a:rPr lang="zh-CN" altLang="en-US" dirty="0" smtClean="0"/>
              <a:t>关键字还可以用于代码块</a:t>
            </a:r>
            <a:endParaRPr lang="en-US" altLang="zh-CN" dirty="0" smtClean="0"/>
          </a:p>
          <a:p>
            <a:r>
              <a:rPr lang="zh-CN" altLang="en-US" dirty="0" smtClean="0"/>
              <a:t>该代码块，仅在类加载的时候执行一次</a:t>
            </a:r>
            <a:endParaRPr lang="en-US" altLang="zh-CN" dirty="0" smtClean="0"/>
          </a:p>
          <a:p>
            <a:pPr lvl="1"/>
            <a:r>
              <a:rPr lang="en-US" altLang="zh-CN" dirty="0" smtClean="0"/>
              <a:t>1. </a:t>
            </a:r>
            <a:r>
              <a:rPr lang="zh-CN" altLang="en-US" dirty="0" smtClean="0"/>
              <a:t>创建了类的实例</a:t>
            </a:r>
            <a:endParaRPr lang="en-US" altLang="zh-CN" dirty="0" smtClean="0"/>
          </a:p>
          <a:p>
            <a:pPr lvl="1"/>
            <a:r>
              <a:rPr lang="en-US" altLang="zh-CN" dirty="0" smtClean="0"/>
              <a:t>2. </a:t>
            </a:r>
            <a:r>
              <a:rPr lang="zh-CN" altLang="en-US" dirty="0" smtClean="0"/>
              <a:t>调用了类的</a:t>
            </a:r>
            <a:r>
              <a:rPr lang="en-US" altLang="zh-CN" dirty="0" smtClean="0"/>
              <a:t>static</a:t>
            </a:r>
            <a:r>
              <a:rPr lang="zh-CN" altLang="en-US" dirty="0" smtClean="0"/>
              <a:t>方法</a:t>
            </a:r>
            <a:endParaRPr lang="en-US" altLang="zh-CN" dirty="0" smtClean="0"/>
          </a:p>
        </p:txBody>
      </p:sp>
      <p:grpSp>
        <p:nvGrpSpPr>
          <p:cNvPr id="15" name="组合 9"/>
          <p:cNvGrpSpPr>
            <a:grpSpLocks/>
          </p:cNvGrpSpPr>
          <p:nvPr/>
        </p:nvGrpSpPr>
        <p:grpSpPr bwMode="auto">
          <a:xfrm>
            <a:off x="1475656" y="6093296"/>
            <a:ext cx="5572164" cy="431800"/>
            <a:chOff x="1631584" y="6143625"/>
            <a:chExt cx="4500562" cy="431800"/>
          </a:xfrm>
          <a:solidFill>
            <a:srgbClr val="0070C0"/>
          </a:solidFill>
        </p:grpSpPr>
        <p:sp>
          <p:nvSpPr>
            <p:cNvPr id="16" name="AutoShape 7"/>
            <p:cNvSpPr>
              <a:spLocks noChangeArrowheads="1"/>
            </p:cNvSpPr>
            <p:nvPr/>
          </p:nvSpPr>
          <p:spPr bwMode="auto">
            <a:xfrm>
              <a:off x="1631584" y="6143625"/>
              <a:ext cx="4500562"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17" name="TextBox 13"/>
            <p:cNvSpPr txBox="1">
              <a:spLocks noChangeArrowheads="1"/>
            </p:cNvSpPr>
            <p:nvPr/>
          </p:nvSpPr>
          <p:spPr bwMode="auto">
            <a:xfrm>
              <a:off x="2833145" y="6181725"/>
              <a:ext cx="2931422" cy="369332"/>
            </a:xfrm>
            <a:prstGeom prst="rect">
              <a:avLst/>
            </a:prstGeom>
            <a:noFill/>
            <a:ln w="9525">
              <a:noFill/>
              <a:miter lim="800000"/>
              <a:headEnd/>
              <a:tailEnd/>
            </a:ln>
          </p:spPr>
          <p:txBody>
            <a:bodyPr wrap="square">
              <a:spAutoFit/>
            </a:bodyPr>
            <a:lstStyle/>
            <a:p>
              <a:r>
                <a:rPr lang="zh-CN" altLang="en-US" b="1" dirty="0" smtClean="0">
                  <a:solidFill>
                    <a:schemeClr val="bg1"/>
                  </a:solidFill>
                </a:rPr>
                <a:t>演示：</a:t>
              </a:r>
              <a:r>
                <a:rPr lang="en-US" dirty="0" smtClean="0"/>
                <a:t> </a:t>
              </a:r>
              <a:r>
                <a:rPr lang="en-US" altLang="en-US" b="1" dirty="0" smtClean="0">
                  <a:solidFill>
                    <a:schemeClr val="bg1"/>
                  </a:solidFill>
                </a:rPr>
                <a:t>static</a:t>
              </a:r>
              <a:r>
                <a:rPr lang="zh-CN" altLang="en-US" b="1" dirty="0" smtClean="0">
                  <a:solidFill>
                    <a:schemeClr val="bg1"/>
                  </a:solidFill>
                </a:rPr>
                <a:t>修饰代码块</a:t>
              </a:r>
              <a:endParaRPr lang="en-US" altLang="zh-CN" b="1" dirty="0">
                <a:solidFill>
                  <a:schemeClr val="bg1"/>
                </a:solidFill>
              </a:endParaRPr>
            </a:p>
          </p:txBody>
        </p:sp>
        <p:pic>
          <p:nvPicPr>
            <p:cNvPr id="18" name="Picture 8" descr="说话气泡new"/>
            <p:cNvPicPr>
              <a:picLocks noChangeAspect="1" noChangeArrowheads="1"/>
            </p:cNvPicPr>
            <p:nvPr/>
          </p:nvPicPr>
          <p:blipFill>
            <a:blip r:embed="rId2"/>
            <a:srcRect/>
            <a:stretch>
              <a:fillRect/>
            </a:stretch>
          </p:blipFill>
          <p:spPr bwMode="auto">
            <a:xfrm>
              <a:off x="1857375" y="6215063"/>
              <a:ext cx="571500" cy="341312"/>
            </a:xfrm>
            <a:prstGeom prst="rect">
              <a:avLst/>
            </a:prstGeom>
            <a:noFill/>
            <a:ln w="9525">
              <a:noFill/>
              <a:miter lim="800000"/>
              <a:headEnd/>
              <a:tailEnd/>
            </a:ln>
            <a:effectLst>
              <a:prstShdw prst="shdw13" dist="12700" dir="10800000">
                <a:srgbClr val="0099FF">
                  <a:alpha val="50000"/>
                </a:srgbClr>
              </a:prstShdw>
            </a:effectLst>
          </p:spPr>
        </p:pic>
      </p:grpSp>
    </p:spTree>
    <p:extLst>
      <p:ext uri="{BB962C8B-B14F-4D97-AF65-F5344CB8AC3E}">
        <p14:creationId xmlns:p14="http://schemas.microsoft.com/office/powerpoint/2010/main" val="115987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left)">
                                      <p:cBhvr>
                                        <p:cTn id="15" dur="500"/>
                                        <p:tgtEl>
                                          <p:spTgt spid="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wipe(left)">
                                      <p:cBhvr>
                                        <p:cTn id="18" dur="500"/>
                                        <p:tgtEl>
                                          <p:spTgt spid="7">
                                            <p:txEl>
                                              <p:pRg st="3" end="3"/>
                                            </p:txEl>
                                          </p:spTgt>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dirty="0"/>
              <a:t>小结</a:t>
            </a:r>
            <a:endParaRPr lang="zh-CN" altLang="en-US" dirty="0" smtClean="0"/>
          </a:p>
        </p:txBody>
      </p:sp>
      <p:sp>
        <p:nvSpPr>
          <p:cNvPr id="25603" name="Rectangle 3"/>
          <p:cNvSpPr>
            <a:spLocks noGrp="1" noChangeArrowheads="1"/>
          </p:cNvSpPr>
          <p:nvPr>
            <p:ph idx="1"/>
          </p:nvPr>
        </p:nvSpPr>
        <p:spPr>
          <a:xfrm>
            <a:off x="457200" y="1772816"/>
            <a:ext cx="8229600" cy="4353351"/>
          </a:xfrm>
        </p:spPr>
        <p:txBody>
          <a:bodyPr/>
          <a:lstStyle/>
          <a:p>
            <a:pPr eaLnBrk="1" hangingPunct="1"/>
            <a:r>
              <a:rPr lang="en-US" altLang="zh-CN" dirty="0" smtClean="0"/>
              <a:t>static</a:t>
            </a:r>
            <a:r>
              <a:rPr lang="zh-CN" altLang="en-US" dirty="0" smtClean="0"/>
              <a:t>可以用来修饰什么？</a:t>
            </a:r>
            <a:endParaRPr lang="en-US" altLang="zh-CN" dirty="0" smtClean="0"/>
          </a:p>
          <a:p>
            <a:pPr eaLnBrk="1" hangingPunct="1"/>
            <a:endParaRPr lang="en-US" altLang="zh-CN" dirty="0" smtClean="0"/>
          </a:p>
          <a:p>
            <a:pPr eaLnBrk="1" hangingPunct="1"/>
            <a:endParaRPr lang="en-US" altLang="zh-CN" dirty="0"/>
          </a:p>
          <a:p>
            <a:pPr eaLnBrk="1" hangingPunct="1"/>
            <a:r>
              <a:rPr lang="zh-CN" altLang="en-US" dirty="0" smtClean="0"/>
              <a:t>使用</a:t>
            </a:r>
            <a:r>
              <a:rPr lang="en-US" altLang="zh-CN" dirty="0" smtClean="0"/>
              <a:t>static</a:t>
            </a:r>
            <a:r>
              <a:rPr lang="zh-CN" altLang="en-US" dirty="0" smtClean="0"/>
              <a:t>修饰成员时，如何分配内存空间？</a:t>
            </a:r>
            <a:endParaRPr lang="en-US" altLang="zh-CN" dirty="0" smtClean="0"/>
          </a:p>
          <a:p>
            <a:pPr eaLnBrk="1" hangingPunct="1"/>
            <a:r>
              <a:rPr lang="zh-CN" altLang="en-US" dirty="0" smtClean="0"/>
              <a:t>使用</a:t>
            </a:r>
            <a:r>
              <a:rPr lang="en-US" altLang="zh-CN" dirty="0" smtClean="0"/>
              <a:t>static</a:t>
            </a:r>
            <a:r>
              <a:rPr lang="zh-CN" altLang="en-US" dirty="0" smtClean="0"/>
              <a:t>修饰方法时，该方法可以使用哪些属性值？</a:t>
            </a:r>
            <a:endParaRPr lang="en-US" altLang="zh-CN" dirty="0" smtClean="0"/>
          </a:p>
          <a:p>
            <a:pPr eaLnBrk="1" hangingPunct="1"/>
            <a:r>
              <a:rPr lang="zh-CN" altLang="en-US" dirty="0"/>
              <a:t>使</a:t>
            </a:r>
            <a:r>
              <a:rPr lang="zh-CN" altLang="en-US" dirty="0" smtClean="0"/>
              <a:t>用</a:t>
            </a:r>
            <a:r>
              <a:rPr lang="en-US" altLang="zh-CN" dirty="0" smtClean="0"/>
              <a:t>static</a:t>
            </a:r>
            <a:r>
              <a:rPr lang="zh-CN" altLang="en-US" dirty="0" smtClean="0"/>
              <a:t>修饰代码块时，该代码块在什么时候执行？</a:t>
            </a:r>
            <a:endParaRPr lang="en-US" altLang="zh-CN" dirty="0" smtClean="0"/>
          </a:p>
        </p:txBody>
      </p:sp>
      <p:grpSp>
        <p:nvGrpSpPr>
          <p:cNvPr id="8" name="组合 7"/>
          <p:cNvGrpSpPr/>
          <p:nvPr/>
        </p:nvGrpSpPr>
        <p:grpSpPr>
          <a:xfrm>
            <a:off x="443544" y="1208469"/>
            <a:ext cx="986586" cy="422603"/>
            <a:chOff x="1000100" y="1173499"/>
            <a:chExt cx="986586" cy="422603"/>
          </a:xfrm>
        </p:grpSpPr>
        <p:pic>
          <p:nvPicPr>
            <p:cNvPr id="9" name="Picture 5" descr="E:\设计支持\模板设计\WT.png"/>
            <p:cNvPicPr>
              <a:picLocks noChangeAspect="1" noChangeArrowheads="1"/>
            </p:cNvPicPr>
            <p:nvPr/>
          </p:nvPicPr>
          <p:blipFill>
            <a:blip r:embed="rId3"/>
            <a:srcRect/>
            <a:stretch>
              <a:fillRect/>
            </a:stretch>
          </p:blipFill>
          <p:spPr bwMode="auto">
            <a:xfrm>
              <a:off x="1000100" y="1173499"/>
              <a:ext cx="414476" cy="422603"/>
            </a:xfrm>
            <a:prstGeom prst="rect">
              <a:avLst/>
            </a:prstGeom>
            <a:noFill/>
          </p:spPr>
        </p:pic>
        <p:sp>
          <p:nvSpPr>
            <p:cNvPr id="10" name="TextBox 9"/>
            <p:cNvSpPr txBox="1"/>
            <p:nvPr/>
          </p:nvSpPr>
          <p:spPr>
            <a:xfrm>
              <a:off x="1285852" y="1184745"/>
              <a:ext cx="700834"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问题</a:t>
              </a:r>
              <a:endParaRPr lang="zh-CN" altLang="en-US" sz="2000" b="1" dirty="0">
                <a:solidFill>
                  <a:schemeClr val="tx1"/>
                </a:solidFill>
                <a:latin typeface="黑体" pitchFamily="49" charset="-122"/>
                <a:ea typeface="黑体" pitchFamily="49" charset="-122"/>
              </a:endParaRPr>
            </a:p>
          </p:txBody>
        </p:sp>
      </p:grpSp>
      <p:sp>
        <p:nvSpPr>
          <p:cNvPr id="11" name="AutoShape 21"/>
          <p:cNvSpPr>
            <a:spLocks noChangeArrowheads="1"/>
          </p:cNvSpPr>
          <p:nvPr/>
        </p:nvSpPr>
        <p:spPr bwMode="gray">
          <a:xfrm>
            <a:off x="858020" y="2420888"/>
            <a:ext cx="4362052" cy="504056"/>
          </a:xfrm>
          <a:prstGeom prst="roundRect">
            <a:avLst>
              <a:gd name="adj"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a:defRPr/>
            </a:pPr>
            <a:r>
              <a:rPr lang="zh-CN" altLang="en-US" b="1" dirty="0"/>
              <a:t> </a:t>
            </a:r>
            <a:r>
              <a:rPr lang="en-US" altLang="zh-CN" b="1" dirty="0" smtClean="0"/>
              <a:t>static</a:t>
            </a:r>
            <a:r>
              <a:rPr lang="zh-CN" altLang="en-US" b="1" dirty="0" smtClean="0"/>
              <a:t>可以用来修饰属性、方法和代码块</a:t>
            </a:r>
            <a:endParaRPr lang="zh-CN" altLang="en-US" b="1" dirty="0"/>
          </a:p>
        </p:txBody>
      </p:sp>
    </p:spTree>
    <p:extLst>
      <p:ext uri="{BB962C8B-B14F-4D97-AF65-F5344CB8AC3E}">
        <p14:creationId xmlns:p14="http://schemas.microsoft.com/office/powerpoint/2010/main" val="125131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wipe(left)">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03">
                                            <p:txEl>
                                              <p:pRg st="3" end="3"/>
                                            </p:txEl>
                                          </p:spTgt>
                                        </p:tgtEl>
                                        <p:attrNameLst>
                                          <p:attrName>style.visibility</p:attrName>
                                        </p:attrNameLst>
                                      </p:cBhvr>
                                      <p:to>
                                        <p:strVal val="visible"/>
                                      </p:to>
                                    </p:set>
                                    <p:animEffect transition="in" filter="wipe(left)">
                                      <p:cBhvr>
                                        <p:cTn id="17" dur="500"/>
                                        <p:tgtEl>
                                          <p:spTgt spid="2560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03">
                                            <p:txEl>
                                              <p:pRg st="4" end="4"/>
                                            </p:txEl>
                                          </p:spTgt>
                                        </p:tgtEl>
                                        <p:attrNameLst>
                                          <p:attrName>style.visibility</p:attrName>
                                        </p:attrNameLst>
                                      </p:cBhvr>
                                      <p:to>
                                        <p:strVal val="visible"/>
                                      </p:to>
                                    </p:set>
                                    <p:animEffect transition="in" filter="wipe(left)">
                                      <p:cBhvr>
                                        <p:cTn id="22" dur="500"/>
                                        <p:tgtEl>
                                          <p:spTgt spid="2560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603">
                                            <p:txEl>
                                              <p:pRg st="5" end="5"/>
                                            </p:txEl>
                                          </p:spTgt>
                                        </p:tgtEl>
                                        <p:attrNameLst>
                                          <p:attrName>style.visibility</p:attrName>
                                        </p:attrNameLst>
                                      </p:cBhvr>
                                      <p:to>
                                        <p:strVal val="visible"/>
                                      </p:to>
                                    </p:set>
                                    <p:animEffect transition="in" filter="wipe(left)">
                                      <p:cBhvr>
                                        <p:cTn id="27" dur="500"/>
                                        <p:tgtEl>
                                          <p:spTgt spid="25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dirty="0" smtClean="0"/>
              <a:t>小结</a:t>
            </a:r>
          </a:p>
        </p:txBody>
      </p:sp>
      <p:sp>
        <p:nvSpPr>
          <p:cNvPr id="29" name="Rectangle 3"/>
          <p:cNvSpPr txBox="1">
            <a:spLocks noChangeArrowheads="1"/>
          </p:cNvSpPr>
          <p:nvPr/>
        </p:nvSpPr>
        <p:spPr bwMode="auto">
          <a:xfrm>
            <a:off x="428596" y="1285860"/>
            <a:ext cx="7645398" cy="7143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2"/>
              </a:buClr>
              <a:buSzPct val="80000"/>
              <a:buFontTx/>
              <a:buBlip>
                <a:blip r:embed="rId2"/>
              </a:buBlip>
              <a:tabLst/>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static</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修饰与非</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static</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修饰的区别</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p:txBody>
      </p:sp>
      <p:graphicFrame>
        <p:nvGraphicFramePr>
          <p:cNvPr id="31" name="Group 29"/>
          <p:cNvGraphicFramePr>
            <a:graphicFrameLocks noGrp="1"/>
          </p:cNvGraphicFramePr>
          <p:nvPr/>
        </p:nvGraphicFramePr>
        <p:xfrm>
          <a:off x="1000100" y="2287334"/>
          <a:ext cx="7000925" cy="3210700"/>
        </p:xfrm>
        <a:graphic>
          <a:graphicData uri="http://schemas.openxmlformats.org/drawingml/2006/table">
            <a:tbl>
              <a:tblPr firstRow="1" bandRow="1">
                <a:tableStyleId>{5C22544A-7EE6-4342-B048-85BDC9FD1C3A}</a:tableStyleId>
              </a:tblPr>
              <a:tblGrid>
                <a:gridCol w="1571636"/>
                <a:gridCol w="2714644"/>
                <a:gridCol w="2714645"/>
              </a:tblGrid>
              <a:tr h="476657">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US" altLang="zh-CN" sz="1800" b="1" i="0" u="none" strike="noStrike" cap="none" normalizeH="0" baseline="0" dirty="0" smtClean="0">
                        <a:ln>
                          <a:noFill/>
                        </a:ln>
                        <a:solidFill>
                          <a:schemeClr val="bg1"/>
                        </a:solidFill>
                        <a:effectLst/>
                        <a:latin typeface="+mn-lt"/>
                        <a:ea typeface="+mn-ea"/>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800" b="1" i="0" u="none" strike="noStrike" cap="none" normalizeH="0" baseline="0" dirty="0" smtClean="0">
                          <a:ln>
                            <a:noFill/>
                          </a:ln>
                          <a:solidFill>
                            <a:schemeClr val="bg1"/>
                          </a:solidFill>
                          <a:effectLst/>
                          <a:latin typeface="+mn-lt"/>
                          <a:ea typeface="+mn-ea"/>
                        </a:rPr>
                        <a:t>static</a:t>
                      </a:r>
                      <a:r>
                        <a:rPr kumimoji="0" lang="zh-CN" altLang="en-US" sz="1800" b="1" i="0" u="none" strike="noStrike" cap="none" normalizeH="0" baseline="0" dirty="0" smtClean="0">
                          <a:ln>
                            <a:noFill/>
                          </a:ln>
                          <a:solidFill>
                            <a:schemeClr val="bg1"/>
                          </a:solidFill>
                          <a:effectLst/>
                          <a:latin typeface="+mn-lt"/>
                          <a:ea typeface="+mn-ea"/>
                        </a:rPr>
                        <a:t>、非</a:t>
                      </a:r>
                      <a:r>
                        <a:rPr kumimoji="0" lang="en-US" altLang="zh-CN" sz="1800" b="1" i="0" u="none" strike="noStrike" cap="none" normalizeH="0" baseline="0" dirty="0" smtClean="0">
                          <a:ln>
                            <a:noFill/>
                          </a:ln>
                          <a:solidFill>
                            <a:schemeClr val="bg1"/>
                          </a:solidFill>
                          <a:effectLst/>
                          <a:latin typeface="+mn-lt"/>
                          <a:ea typeface="+mn-ea"/>
                        </a:rPr>
                        <a:t>private</a:t>
                      </a:r>
                      <a:r>
                        <a:rPr kumimoji="0" lang="zh-CN" altLang="en-US" sz="1800" b="1" i="0" u="none" strike="noStrike" cap="none" normalizeH="0" baseline="0" dirty="0" smtClean="0">
                          <a:ln>
                            <a:noFill/>
                          </a:ln>
                          <a:solidFill>
                            <a:schemeClr val="bg1"/>
                          </a:solidFill>
                          <a:effectLst/>
                          <a:latin typeface="+mn-lt"/>
                          <a:ea typeface="+mn-ea"/>
                        </a:rPr>
                        <a:t>修饰</a:t>
                      </a:r>
                      <a:endParaRPr kumimoji="0" lang="en-US" altLang="zh-CN" sz="1800" b="1" i="0" u="none" strike="noStrike" cap="none" normalizeH="0" baseline="0" dirty="0" smtClean="0">
                        <a:ln>
                          <a:noFill/>
                        </a:ln>
                        <a:solidFill>
                          <a:schemeClr val="bg1"/>
                        </a:solidFill>
                        <a:effectLst/>
                        <a:latin typeface="+mn-lt"/>
                        <a:ea typeface="+mn-ea"/>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u="none" strike="noStrike" cap="none" normalizeH="0" baseline="0" dirty="0" smtClean="0">
                          <a:ln>
                            <a:noFill/>
                          </a:ln>
                          <a:effectLst/>
                          <a:latin typeface="+mn-lt"/>
                          <a:ea typeface="+mn-ea"/>
                        </a:rPr>
                        <a:t> 非</a:t>
                      </a:r>
                      <a:r>
                        <a:rPr kumimoji="0" lang="en-US" altLang="zh-CN" sz="1800" b="1" u="none" strike="noStrike" cap="none" normalizeH="0" baseline="0" dirty="0" smtClean="0">
                          <a:ln>
                            <a:noFill/>
                          </a:ln>
                          <a:effectLst/>
                          <a:latin typeface="+mn-lt"/>
                          <a:ea typeface="+mn-ea"/>
                        </a:rPr>
                        <a:t>static</a:t>
                      </a:r>
                      <a:r>
                        <a:rPr kumimoji="0" lang="zh-CN" altLang="en-US" sz="1800" b="1" i="0" u="none" strike="noStrike" cap="none" normalizeH="0" baseline="0" dirty="0" smtClean="0">
                          <a:ln>
                            <a:noFill/>
                          </a:ln>
                          <a:solidFill>
                            <a:schemeClr val="bg1"/>
                          </a:solidFill>
                          <a:effectLst/>
                          <a:latin typeface="+mn-lt"/>
                          <a:ea typeface="+mn-ea"/>
                        </a:rPr>
                        <a:t>、</a:t>
                      </a:r>
                      <a:r>
                        <a:rPr kumimoji="0" lang="en-US" altLang="zh-CN" sz="1800" b="1" i="0" u="none" strike="noStrike" cap="none" normalizeH="0" baseline="0" dirty="0" smtClean="0">
                          <a:ln>
                            <a:noFill/>
                          </a:ln>
                          <a:solidFill>
                            <a:schemeClr val="bg1"/>
                          </a:solidFill>
                          <a:effectLst/>
                          <a:latin typeface="+mn-lt"/>
                          <a:ea typeface="+mn-ea"/>
                        </a:rPr>
                        <a:t>private</a:t>
                      </a:r>
                      <a:r>
                        <a:rPr kumimoji="0" lang="zh-CN" altLang="en-US" sz="1800" b="1" u="none" strike="noStrike" cap="none" normalizeH="0" baseline="0" dirty="0" smtClean="0">
                          <a:ln>
                            <a:noFill/>
                          </a:ln>
                          <a:effectLst/>
                          <a:latin typeface="+mn-lt"/>
                          <a:ea typeface="+mn-ea"/>
                        </a:rPr>
                        <a:t>修饰</a:t>
                      </a:r>
                      <a:endParaRPr kumimoji="0" lang="zh-CN" altLang="en-US" sz="1800" b="1" i="0" u="none" strike="noStrike" cap="none" normalizeH="0" baseline="0" dirty="0" smtClean="0">
                        <a:ln>
                          <a:noFill/>
                        </a:ln>
                        <a:solidFill>
                          <a:schemeClr val="bg1"/>
                        </a:solidFill>
                        <a:effectLst/>
                        <a:latin typeface="+mn-lt"/>
                        <a:ea typeface="+mn-ea"/>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43693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mn-lt"/>
                          <a:ea typeface="+mn-ea"/>
                          <a:cs typeface="Times New Roman" pitchFamily="18" charset="0"/>
                        </a:rPr>
                        <a:t>属性</a:t>
                      </a:r>
                      <a:endParaRPr kumimoji="0" lang="en-US" altLang="zh-CN" sz="1800" b="1" i="0" u="none" strike="noStrike" cap="none" normalizeH="0" baseline="0" dirty="0" smtClean="0">
                        <a:ln>
                          <a:noFill/>
                        </a:ln>
                        <a:solidFill>
                          <a:schemeClr val="tx1"/>
                        </a:solidFill>
                        <a:effectLst/>
                        <a:latin typeface="+mn-lt"/>
                        <a:ea typeface="+mn-ea"/>
                        <a:cs typeface="Times New Roman"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mn-lt"/>
                          <a:ea typeface="+mn-ea"/>
                          <a:cs typeface="Times New Roman" pitchFamily="18" charset="0"/>
                        </a:rPr>
                        <a:t>类属性、类变量</a:t>
                      </a:r>
                      <a:endParaRPr kumimoji="0" lang="en-US" altLang="zh-CN" sz="1800" b="1" i="0" u="none" strike="noStrike" cap="none" normalizeH="0" baseline="0" dirty="0" smtClean="0">
                        <a:ln>
                          <a:noFill/>
                        </a:ln>
                        <a:solidFill>
                          <a:schemeClr val="tx1"/>
                        </a:solidFill>
                        <a:effectLst/>
                        <a:latin typeface="+mn-lt"/>
                        <a:ea typeface="+mn-ea"/>
                        <a:cs typeface="Times New Roman"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kern="1200" cap="none" normalizeH="0" baseline="0" dirty="0" smtClean="0">
                          <a:ln>
                            <a:noFill/>
                          </a:ln>
                          <a:solidFill>
                            <a:schemeClr val="tx1"/>
                          </a:solidFill>
                          <a:effectLst/>
                          <a:latin typeface="+mn-lt"/>
                          <a:ea typeface="+mn-ea"/>
                          <a:cs typeface="Times New Roman" pitchFamily="18" charset="0"/>
                        </a:rPr>
                        <a:t>实例属性、实例变量</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506861">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mn-lt"/>
                          <a:ea typeface="+mn-ea"/>
                          <a:cs typeface="Times New Roman" pitchFamily="18" charset="0"/>
                        </a:rPr>
                        <a:t>方法</a:t>
                      </a:r>
                      <a:endParaRPr kumimoji="0" lang="en-US" altLang="zh-CN" sz="1800" b="1" i="0" u="none" strike="noStrike" cap="none" normalizeH="0" baseline="0" dirty="0" smtClean="0">
                        <a:ln>
                          <a:noFill/>
                        </a:ln>
                        <a:solidFill>
                          <a:schemeClr val="tx1"/>
                        </a:solidFill>
                        <a:effectLst/>
                        <a:latin typeface="+mn-lt"/>
                        <a:ea typeface="+mn-ea"/>
                        <a:cs typeface="Times New Roman"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mn-lt"/>
                          <a:ea typeface="+mn-ea"/>
                          <a:cs typeface="Times New Roman" pitchFamily="18" charset="0"/>
                        </a:rPr>
                        <a:t>类方法</a:t>
                      </a:r>
                      <a:endParaRPr kumimoji="0" lang="en-US" altLang="zh-CN" sz="1800" b="1" i="0" u="none" strike="noStrike" cap="none" normalizeH="0" baseline="0" dirty="0" smtClean="0">
                        <a:ln>
                          <a:noFill/>
                        </a:ln>
                        <a:solidFill>
                          <a:schemeClr val="tx1"/>
                        </a:solidFill>
                        <a:effectLst/>
                        <a:latin typeface="+mn-lt"/>
                        <a:ea typeface="+mn-ea"/>
                        <a:cs typeface="Times New Roman"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kern="1200" cap="none" normalizeH="0" baseline="0" dirty="0" smtClean="0">
                          <a:ln>
                            <a:noFill/>
                          </a:ln>
                          <a:solidFill>
                            <a:schemeClr val="tx1"/>
                          </a:solidFill>
                          <a:effectLst/>
                          <a:latin typeface="+mn-lt"/>
                          <a:ea typeface="+mn-ea"/>
                          <a:cs typeface="Times New Roman" pitchFamily="18" charset="0"/>
                        </a:rPr>
                        <a:t>实例方法</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43693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mn-lt"/>
                          <a:ea typeface="+mn-ea"/>
                          <a:cs typeface="Times New Roman" pitchFamily="18" charset="0"/>
                        </a:rPr>
                        <a:t>调用方式</a:t>
                      </a:r>
                      <a:endParaRPr kumimoji="0" lang="en-US" altLang="zh-CN" sz="1800" b="1" i="0" u="none" strike="noStrike" cap="none" normalizeH="0" baseline="0" dirty="0" smtClean="0">
                        <a:ln>
                          <a:noFill/>
                        </a:ln>
                        <a:solidFill>
                          <a:schemeClr val="tx1"/>
                        </a:solidFill>
                        <a:effectLst/>
                        <a:latin typeface="+mn-lt"/>
                        <a:ea typeface="+mn-ea"/>
                        <a:cs typeface="Times New Roman"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mn-lt"/>
                          <a:ea typeface="+mn-ea"/>
                          <a:cs typeface="Times New Roman" pitchFamily="18" charset="0"/>
                        </a:rPr>
                        <a:t>类名</a:t>
                      </a:r>
                      <a:r>
                        <a:rPr kumimoji="0" lang="en-US" altLang="zh-CN" sz="1800" b="1" i="0" u="none" strike="noStrike" cap="none" normalizeH="0" baseline="0" dirty="0" smtClean="0">
                          <a:ln>
                            <a:noFill/>
                          </a:ln>
                          <a:solidFill>
                            <a:schemeClr val="tx1"/>
                          </a:solidFill>
                          <a:effectLst/>
                          <a:latin typeface="+mn-lt"/>
                          <a:ea typeface="+mn-ea"/>
                          <a:cs typeface="Times New Roman" pitchFamily="18" charset="0"/>
                        </a:rPr>
                        <a:t>.</a:t>
                      </a:r>
                      <a:r>
                        <a:rPr kumimoji="0" lang="zh-CN" altLang="en-US" sz="1800" b="1" i="0" u="none" strike="noStrike" cap="none" normalizeH="0" baseline="0" dirty="0" smtClean="0">
                          <a:ln>
                            <a:noFill/>
                          </a:ln>
                          <a:solidFill>
                            <a:schemeClr val="tx1"/>
                          </a:solidFill>
                          <a:effectLst/>
                          <a:latin typeface="+mn-lt"/>
                          <a:ea typeface="+mn-ea"/>
                          <a:cs typeface="Times New Roman" pitchFamily="18" charset="0"/>
                        </a:rPr>
                        <a:t>属性</a:t>
                      </a:r>
                      <a:endParaRPr kumimoji="0" lang="en-US" altLang="zh-CN" sz="1800" b="1" i="0" u="none" strike="noStrike" cap="none" normalizeH="0" baseline="0" dirty="0" smtClean="0">
                        <a:ln>
                          <a:noFill/>
                        </a:ln>
                        <a:solidFill>
                          <a:schemeClr val="tx1"/>
                        </a:solidFill>
                        <a:effectLst/>
                        <a:latin typeface="+mn-lt"/>
                        <a:ea typeface="+mn-ea"/>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mn-lt"/>
                          <a:ea typeface="+mn-ea"/>
                          <a:cs typeface="Times New Roman" pitchFamily="18" charset="0"/>
                        </a:rPr>
                        <a:t>类名</a:t>
                      </a:r>
                      <a:r>
                        <a:rPr kumimoji="0" lang="en-US" altLang="zh-CN" sz="1800" b="1" i="0" u="none" strike="noStrike" cap="none" normalizeH="0" baseline="0" dirty="0" smtClean="0">
                          <a:ln>
                            <a:noFill/>
                          </a:ln>
                          <a:solidFill>
                            <a:schemeClr val="tx1"/>
                          </a:solidFill>
                          <a:effectLst/>
                          <a:latin typeface="+mn-lt"/>
                          <a:ea typeface="+mn-ea"/>
                          <a:cs typeface="Times New Roman" pitchFamily="18" charset="0"/>
                        </a:rPr>
                        <a:t>.</a:t>
                      </a:r>
                      <a:r>
                        <a:rPr kumimoji="0" lang="zh-CN" altLang="en-US" sz="1800" b="1" i="0" u="none" strike="noStrike" cap="none" normalizeH="0" baseline="0" dirty="0" smtClean="0">
                          <a:ln>
                            <a:noFill/>
                          </a:ln>
                          <a:solidFill>
                            <a:schemeClr val="tx1"/>
                          </a:solidFill>
                          <a:effectLst/>
                          <a:latin typeface="+mn-lt"/>
                          <a:ea typeface="+mn-ea"/>
                          <a:cs typeface="Times New Roman" pitchFamily="18" charset="0"/>
                        </a:rPr>
                        <a:t>方法</a:t>
                      </a:r>
                      <a:r>
                        <a:rPr kumimoji="0" lang="en-US" altLang="zh-CN" sz="1800" b="1" i="0" u="none" strike="noStrike" cap="none" normalizeH="0" baseline="0" dirty="0" smtClean="0">
                          <a:ln>
                            <a:noFill/>
                          </a:ln>
                          <a:solidFill>
                            <a:schemeClr val="tx1"/>
                          </a:solidFill>
                          <a:effectLst/>
                          <a:latin typeface="+mn-lt"/>
                          <a:ea typeface="+mn-ea"/>
                          <a:cs typeface="Times New Roman" pitchFamily="18" charset="0"/>
                        </a:rPr>
                        <a:t>()</a:t>
                      </a: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mn-lt"/>
                          <a:ea typeface="+mn-ea"/>
                          <a:cs typeface="Times New Roman" pitchFamily="18" charset="0"/>
                        </a:rPr>
                        <a:t>对象</a:t>
                      </a:r>
                      <a:r>
                        <a:rPr kumimoji="0" lang="en-US" altLang="zh-CN" sz="1800" b="1" i="0" u="none" strike="noStrike" cap="none" normalizeH="0" baseline="0" dirty="0" smtClean="0">
                          <a:ln>
                            <a:noFill/>
                          </a:ln>
                          <a:solidFill>
                            <a:schemeClr val="tx1"/>
                          </a:solidFill>
                          <a:effectLst/>
                          <a:latin typeface="+mn-lt"/>
                          <a:ea typeface="+mn-ea"/>
                          <a:cs typeface="Times New Roman" pitchFamily="18" charset="0"/>
                        </a:rPr>
                        <a:t>.</a:t>
                      </a:r>
                      <a:r>
                        <a:rPr kumimoji="0" lang="zh-CN" altLang="en-US" sz="1800" b="1" i="0" u="none" strike="noStrike" cap="none" normalizeH="0" baseline="0" dirty="0" smtClean="0">
                          <a:ln>
                            <a:noFill/>
                          </a:ln>
                          <a:solidFill>
                            <a:schemeClr val="tx1"/>
                          </a:solidFill>
                          <a:effectLst/>
                          <a:latin typeface="+mn-lt"/>
                          <a:ea typeface="+mn-ea"/>
                          <a:cs typeface="Times New Roman" pitchFamily="18" charset="0"/>
                        </a:rPr>
                        <a:t>属性</a:t>
                      </a:r>
                      <a:endParaRPr kumimoji="0" lang="en-US" altLang="zh-CN" sz="1800" b="1" i="0" u="none" strike="noStrike" cap="none" normalizeH="0" baseline="0" dirty="0" smtClean="0">
                        <a:ln>
                          <a:noFill/>
                        </a:ln>
                        <a:solidFill>
                          <a:schemeClr val="tx1"/>
                        </a:solidFill>
                        <a:effectLst/>
                        <a:latin typeface="+mn-lt"/>
                        <a:ea typeface="+mn-ea"/>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mn-lt"/>
                          <a:ea typeface="+mn-ea"/>
                          <a:cs typeface="Times New Roman" pitchFamily="18" charset="0"/>
                        </a:rPr>
                        <a:t>对象</a:t>
                      </a:r>
                      <a:r>
                        <a:rPr kumimoji="0" lang="en-US" altLang="zh-CN" sz="1800" b="1" i="0" u="none" strike="noStrike" cap="none" normalizeH="0" baseline="0" dirty="0" smtClean="0">
                          <a:ln>
                            <a:noFill/>
                          </a:ln>
                          <a:solidFill>
                            <a:schemeClr val="tx1"/>
                          </a:solidFill>
                          <a:effectLst/>
                          <a:latin typeface="+mn-lt"/>
                          <a:ea typeface="+mn-ea"/>
                          <a:cs typeface="Times New Roman" pitchFamily="18" charset="0"/>
                        </a:rPr>
                        <a:t>.</a:t>
                      </a:r>
                      <a:r>
                        <a:rPr kumimoji="0" lang="zh-CN" altLang="en-US" sz="1800" b="1" i="0" u="none" strike="noStrike" cap="none" normalizeH="0" baseline="0" dirty="0" smtClean="0">
                          <a:ln>
                            <a:noFill/>
                          </a:ln>
                          <a:solidFill>
                            <a:schemeClr val="tx1"/>
                          </a:solidFill>
                          <a:effectLst/>
                          <a:latin typeface="+mn-lt"/>
                          <a:ea typeface="+mn-ea"/>
                          <a:cs typeface="Times New Roman" pitchFamily="18" charset="0"/>
                        </a:rPr>
                        <a:t>方法</a:t>
                      </a:r>
                      <a:r>
                        <a:rPr kumimoji="0" lang="en-US" altLang="zh-CN" sz="1800" b="1" i="0" u="none" strike="noStrike" cap="none" normalizeH="0" baseline="0" dirty="0" smtClean="0">
                          <a:ln>
                            <a:noFill/>
                          </a:ln>
                          <a:solidFill>
                            <a:schemeClr val="tx1"/>
                          </a:solidFill>
                          <a:effectLst/>
                          <a:latin typeface="+mn-lt"/>
                          <a:ea typeface="+mn-ea"/>
                          <a:cs typeface="Times New Roman" pitchFamily="18" charset="0"/>
                        </a:rPr>
                        <a:t>()</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kern="1200" cap="none" normalizeH="0" baseline="0" dirty="0" smtClean="0">
                          <a:ln>
                            <a:noFill/>
                          </a:ln>
                          <a:solidFill>
                            <a:schemeClr val="tx1"/>
                          </a:solidFill>
                          <a:effectLst/>
                          <a:latin typeface="+mn-lt"/>
                          <a:ea typeface="+mn-ea"/>
                          <a:cs typeface="Times New Roman" pitchFamily="18" charset="0"/>
                        </a:rPr>
                        <a:t>对象</a:t>
                      </a:r>
                      <a:r>
                        <a:rPr kumimoji="0" lang="en-US" altLang="zh-CN" sz="1800" b="1" i="0" u="none" strike="noStrike" kern="1200" cap="none" normalizeH="0" baseline="0" dirty="0" smtClean="0">
                          <a:ln>
                            <a:noFill/>
                          </a:ln>
                          <a:solidFill>
                            <a:schemeClr val="tx1"/>
                          </a:solidFill>
                          <a:effectLst/>
                          <a:latin typeface="+mn-lt"/>
                          <a:ea typeface="+mn-ea"/>
                          <a:cs typeface="Times New Roman" pitchFamily="18" charset="0"/>
                        </a:rPr>
                        <a:t>.</a:t>
                      </a:r>
                      <a:r>
                        <a:rPr kumimoji="0" lang="zh-CN" altLang="en-US" sz="1800" b="1" i="0" u="none" strike="noStrike" kern="1200" cap="none" normalizeH="0" baseline="0" dirty="0" smtClean="0">
                          <a:ln>
                            <a:noFill/>
                          </a:ln>
                          <a:solidFill>
                            <a:schemeClr val="tx1"/>
                          </a:solidFill>
                          <a:effectLst/>
                          <a:latin typeface="+mn-lt"/>
                          <a:ea typeface="+mn-ea"/>
                          <a:cs typeface="Times New Roman" pitchFamily="18" charset="0"/>
                        </a:rPr>
                        <a:t>属性</a:t>
                      </a:r>
                      <a:endParaRPr kumimoji="0" lang="en-US" altLang="zh-CN" sz="1800" b="1" i="0" u="none" strike="noStrike" kern="1200" cap="none" normalizeH="0" baseline="0" dirty="0" smtClean="0">
                        <a:ln>
                          <a:noFill/>
                        </a:ln>
                        <a:solidFill>
                          <a:schemeClr val="tx1"/>
                        </a:solidFill>
                        <a:effectLst/>
                        <a:latin typeface="+mn-lt"/>
                        <a:ea typeface="+mn-ea"/>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kern="1200" cap="none" normalizeH="0" baseline="0" dirty="0" smtClean="0">
                          <a:ln>
                            <a:noFill/>
                          </a:ln>
                          <a:solidFill>
                            <a:schemeClr val="tx1"/>
                          </a:solidFill>
                          <a:effectLst/>
                          <a:latin typeface="+mn-lt"/>
                          <a:ea typeface="+mn-ea"/>
                          <a:cs typeface="Times New Roman" pitchFamily="18" charset="0"/>
                        </a:rPr>
                        <a:t>对象</a:t>
                      </a:r>
                      <a:r>
                        <a:rPr kumimoji="0" lang="en-US" altLang="zh-CN" sz="1800" b="1" i="0" u="none" strike="noStrike" kern="1200" cap="none" normalizeH="0" baseline="0" dirty="0" smtClean="0">
                          <a:ln>
                            <a:noFill/>
                          </a:ln>
                          <a:solidFill>
                            <a:schemeClr val="tx1"/>
                          </a:solidFill>
                          <a:effectLst/>
                          <a:latin typeface="+mn-lt"/>
                          <a:ea typeface="+mn-ea"/>
                          <a:cs typeface="Times New Roman" pitchFamily="18" charset="0"/>
                        </a:rPr>
                        <a:t>.</a:t>
                      </a:r>
                      <a:r>
                        <a:rPr kumimoji="0" lang="zh-CN" altLang="en-US" sz="1800" b="1" i="0" u="none" strike="noStrike" kern="1200" cap="none" normalizeH="0" baseline="0" dirty="0" smtClean="0">
                          <a:ln>
                            <a:noFill/>
                          </a:ln>
                          <a:solidFill>
                            <a:schemeClr val="tx1"/>
                          </a:solidFill>
                          <a:effectLst/>
                          <a:latin typeface="+mn-lt"/>
                          <a:ea typeface="+mn-ea"/>
                          <a:cs typeface="Times New Roman" pitchFamily="18" charset="0"/>
                        </a:rPr>
                        <a:t>方法</a:t>
                      </a:r>
                      <a:r>
                        <a:rPr kumimoji="0" lang="en-US" altLang="zh-CN" sz="1800" b="1" i="0" u="none" strike="noStrike" kern="1200" cap="none" normalizeH="0" baseline="0" dirty="0" smtClean="0">
                          <a:ln>
                            <a:noFill/>
                          </a:ln>
                          <a:solidFill>
                            <a:schemeClr val="tx1"/>
                          </a:solidFill>
                          <a:effectLst/>
                          <a:latin typeface="+mn-lt"/>
                          <a:ea typeface="+mn-ea"/>
                          <a:cs typeface="Times New Roman" pitchFamily="18" charset="0"/>
                        </a:rPr>
                        <a:t>()</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43693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mn-lt"/>
                          <a:ea typeface="+mn-ea"/>
                          <a:cs typeface="Times New Roman" pitchFamily="18" charset="0"/>
                        </a:rPr>
                        <a:t>归属</a:t>
                      </a:r>
                      <a:endParaRPr kumimoji="0" lang="en-US" altLang="zh-CN" sz="1800" b="1" i="0" u="none" strike="noStrike" cap="none" normalizeH="0" baseline="0" dirty="0" smtClean="0">
                        <a:ln>
                          <a:noFill/>
                        </a:ln>
                        <a:solidFill>
                          <a:schemeClr val="tx1"/>
                        </a:solidFill>
                        <a:effectLst/>
                        <a:latin typeface="+mn-lt"/>
                        <a:ea typeface="+mn-ea"/>
                        <a:cs typeface="Times New Roman"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mn-lt"/>
                          <a:ea typeface="+mn-ea"/>
                          <a:cs typeface="Times New Roman" pitchFamily="18" charset="0"/>
                        </a:rPr>
                        <a:t>类</a:t>
                      </a:r>
                      <a:endParaRPr kumimoji="0" lang="en-US" altLang="zh-CN" sz="1800" b="1" i="0" u="none" strike="noStrike" cap="none" normalizeH="0" baseline="0" dirty="0" smtClean="0">
                        <a:ln>
                          <a:noFill/>
                        </a:ln>
                        <a:solidFill>
                          <a:schemeClr val="tx1"/>
                        </a:solidFill>
                        <a:effectLst/>
                        <a:latin typeface="+mn-lt"/>
                        <a:ea typeface="+mn-ea"/>
                        <a:cs typeface="Times New Roman"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kern="1200" cap="none" normalizeH="0" baseline="0" dirty="0" smtClean="0">
                          <a:ln>
                            <a:noFill/>
                          </a:ln>
                          <a:solidFill>
                            <a:schemeClr val="tx1"/>
                          </a:solidFill>
                          <a:effectLst/>
                          <a:latin typeface="+mn-lt"/>
                          <a:ea typeface="+mn-ea"/>
                          <a:cs typeface="Times New Roman" pitchFamily="18" charset="0"/>
                        </a:rPr>
                        <a:t>单个对象</a:t>
                      </a:r>
                      <a:endParaRPr kumimoji="0" lang="en-US" altLang="zh-CN" sz="1800" b="1" i="0" u="none" strike="noStrike" kern="1200" cap="none" normalizeH="0" baseline="0" dirty="0" smtClean="0">
                        <a:ln>
                          <a:noFill/>
                        </a:ln>
                        <a:solidFill>
                          <a:schemeClr val="tx1"/>
                        </a:solidFill>
                        <a:effectLst/>
                        <a:latin typeface="+mn-lt"/>
                        <a:ea typeface="+mn-ea"/>
                        <a:cs typeface="Times New Roman"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pic>
        <p:nvPicPr>
          <p:cNvPr id="33" name="Picture 17" descr="\\10.0.0.225\08产品制作(原g盘)\2010 A项目组工作区\2010学士后在线课程\PPT模板库\ACCP7.0模板\第四版\中难点印章\重点大.png"/>
          <p:cNvPicPr>
            <a:picLocks noChangeAspect="1" noChangeArrowheads="1"/>
          </p:cNvPicPr>
          <p:nvPr/>
        </p:nvPicPr>
        <p:blipFill>
          <a:blip r:embed="rId3"/>
          <a:srcRect/>
          <a:stretch>
            <a:fillRect/>
          </a:stretch>
        </p:blipFill>
        <p:spPr bwMode="auto">
          <a:xfrm rot="2500587">
            <a:off x="7743825" y="715413"/>
            <a:ext cx="1400175" cy="1428750"/>
          </a:xfrm>
          <a:prstGeom prst="rect">
            <a:avLst/>
          </a:prstGeom>
          <a:noFill/>
          <a:ln w="9525">
            <a:noFill/>
            <a:miter lim="800000"/>
            <a:headEnd/>
            <a:tailEnd/>
          </a:ln>
        </p:spPr>
      </p:pic>
    </p:spTree>
    <p:extLst>
      <p:ext uri="{BB962C8B-B14F-4D97-AF65-F5344CB8AC3E}">
        <p14:creationId xmlns:p14="http://schemas.microsoft.com/office/powerpoint/2010/main" val="137074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t>常见错误</a:t>
            </a:r>
          </a:p>
        </p:txBody>
      </p:sp>
      <p:sp>
        <p:nvSpPr>
          <p:cNvPr id="26627" name="Rectangle 3"/>
          <p:cNvSpPr>
            <a:spLocks noGrp="1" noChangeArrowheads="1"/>
          </p:cNvSpPr>
          <p:nvPr>
            <p:ph idx="1"/>
          </p:nvPr>
        </p:nvSpPr>
        <p:spPr>
          <a:xfrm>
            <a:off x="1942643" y="1291494"/>
            <a:ext cx="5005621" cy="4785399"/>
          </a:xfrm>
        </p:spPr>
        <p:txBody>
          <a:bodyPr/>
          <a:lstStyle/>
          <a:p>
            <a:pPr eaLnBrk="1" hangingPunct="1"/>
            <a:r>
              <a:rPr lang="zh-CN" altLang="en-US" dirty="0" smtClean="0"/>
              <a:t>请指出下面代码的错误</a:t>
            </a:r>
          </a:p>
        </p:txBody>
      </p:sp>
      <p:sp>
        <p:nvSpPr>
          <p:cNvPr id="13" name="灯片编号占位符 3"/>
          <p:cNvSpPr>
            <a:spLocks noGrp="1"/>
          </p:cNvSpPr>
          <p:nvPr>
            <p:ph type="sldNum" sz="quarter" idx="12"/>
          </p:nvPr>
        </p:nvSpPr>
        <p:spPr>
          <a:prstGeom prst="rect">
            <a:avLst/>
          </a:prstGeom>
        </p:spPr>
        <p:txBody>
          <a:bodyPr/>
          <a:lstStyle/>
          <a:p>
            <a:pPr>
              <a:defRPr/>
            </a:pPr>
            <a:fld id="{28FED7F7-542B-44B9-8A0F-41B586BD2757}" type="slidenum">
              <a:rPr lang="zh-CN" altLang="en-US" smtClean="0"/>
              <a:pPr>
                <a:defRPr/>
              </a:pPr>
              <a:t>29</a:t>
            </a:fld>
            <a:r>
              <a:rPr lang="en-US" altLang="zh-CN" dirty="0" smtClean="0"/>
              <a:t>/46</a:t>
            </a:r>
            <a:endParaRPr lang="zh-CN" altLang="en-US" dirty="0"/>
          </a:p>
        </p:txBody>
      </p:sp>
      <p:sp>
        <p:nvSpPr>
          <p:cNvPr id="26628" name="AutoShape 12"/>
          <p:cNvSpPr>
            <a:spLocks noChangeArrowheads="1"/>
          </p:cNvSpPr>
          <p:nvPr/>
        </p:nvSpPr>
        <p:spPr bwMode="auto">
          <a:xfrm>
            <a:off x="830263" y="1841501"/>
            <a:ext cx="7843837" cy="496751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class Dog {</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private </a:t>
            </a: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String name = "</a:t>
            </a:r>
            <a:r>
              <a:rPr lang="zh-CN" altLang="en-US"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旺财</a:t>
            </a: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 </a:t>
            </a:r>
            <a:r>
              <a:rPr lang="zh-CN" altLang="en-US"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昵称</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private </a:t>
            </a: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int health = 100;     // </a:t>
            </a:r>
            <a:r>
              <a:rPr lang="zh-CN" altLang="en-US"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健康值</a:t>
            </a:r>
          </a:p>
          <a:p>
            <a:pPr algn="l" defTabSz="723900">
              <a:lnSpc>
                <a:spcPct val="130000"/>
              </a:lnSpc>
              <a:spcAft>
                <a:spcPts val="0"/>
              </a:spcAft>
              <a:buClr>
                <a:schemeClr val="folHlink"/>
              </a:buClr>
              <a:buSzPct val="60000"/>
              <a:tabLst>
                <a:tab pos="444500" algn="l"/>
              </a:tabLst>
              <a:defRPr/>
            </a:pPr>
            <a:r>
              <a:rPr lang="zh-CN" altLang="en-US"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private int love = 0;        // </a:t>
            </a:r>
            <a:r>
              <a:rPr lang="zh-CN" altLang="en-US"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亲密度		</a:t>
            </a:r>
          </a:p>
          <a:p>
            <a:pPr algn="l" defTabSz="723900">
              <a:lnSpc>
                <a:spcPct val="130000"/>
              </a:lnSpc>
              <a:spcAft>
                <a:spcPts val="0"/>
              </a:spcAft>
              <a:buClr>
                <a:schemeClr val="folHlink"/>
              </a:buClr>
              <a:buSzPct val="60000"/>
              <a:tabLst>
                <a:tab pos="444500" algn="l"/>
              </a:tabLst>
              <a:defRPr/>
            </a:pPr>
            <a:r>
              <a:rPr lang="zh-CN" altLang="en-US"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public void play(int n) {</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static </a:t>
            </a: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int localv=5;		</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health = health - n;		</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b="1" dirty="0" err="1"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System.out.println</a:t>
            </a: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(name</a:t>
            </a: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"+localv+" "+health+" "+love);</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public </a:t>
            </a: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static void main(String[] args) {</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Dog </a:t>
            </a: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d=new Dog();</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b="1" dirty="0" err="1"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d.play</a:t>
            </a: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(5</a:t>
            </a: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p>
          <a:p>
            <a:pPr algn="l" defTabSz="723900">
              <a:spcAft>
                <a:spcPts val="0"/>
              </a:spcAft>
              <a:buClr>
                <a:schemeClr val="folHlink"/>
              </a:buClr>
              <a:buSzPct val="60000"/>
              <a:tabLst>
                <a:tab pos="444500" algn="l"/>
              </a:tabLst>
              <a:defRPr/>
            </a:pP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defTabSz="723900">
              <a:spcAft>
                <a:spcPts val="0"/>
              </a:spcAft>
              <a:buClr>
                <a:schemeClr val="folHlink"/>
              </a:buClr>
              <a:buSzPct val="60000"/>
              <a:tabLst>
                <a:tab pos="444500" algn="l"/>
              </a:tabLst>
              <a:defRPr/>
            </a:pP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647189" name="AutoShape 21"/>
          <p:cNvSpPr>
            <a:spLocks noChangeArrowheads="1"/>
          </p:cNvSpPr>
          <p:nvPr/>
        </p:nvSpPr>
        <p:spPr bwMode="auto">
          <a:xfrm>
            <a:off x="4786314" y="3643314"/>
            <a:ext cx="3441268" cy="408623"/>
          </a:xfrm>
          <a:prstGeom prst="wedgeRoundRectCallout">
            <a:avLst>
              <a:gd name="adj1" fmla="val -50512"/>
              <a:gd name="adj2" fmla="val 13725"/>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在方法里不可以定义</a:t>
            </a:r>
            <a:r>
              <a:rPr lang="en-US" altLang="zh-CN" b="1" kern="0" dirty="0">
                <a:solidFill>
                  <a:schemeClr val="bg1"/>
                </a:solidFill>
                <a:latin typeface="Arial"/>
                <a:ea typeface="黑体"/>
              </a:rPr>
              <a:t>static</a:t>
            </a:r>
            <a:r>
              <a:rPr lang="zh-CN" altLang="en-US" b="1" kern="0" dirty="0">
                <a:solidFill>
                  <a:schemeClr val="bg1"/>
                </a:solidFill>
                <a:latin typeface="Arial"/>
                <a:ea typeface="黑体"/>
              </a:rPr>
              <a:t>变量 </a:t>
            </a:r>
          </a:p>
        </p:txBody>
      </p:sp>
      <p:sp>
        <p:nvSpPr>
          <p:cNvPr id="636936" name="Rectangle 8"/>
          <p:cNvSpPr>
            <a:spLocks noChangeArrowheads="1"/>
          </p:cNvSpPr>
          <p:nvPr/>
        </p:nvSpPr>
        <p:spPr bwMode="auto">
          <a:xfrm>
            <a:off x="1763688" y="3684194"/>
            <a:ext cx="2303463" cy="360363"/>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grpSp>
        <p:nvGrpSpPr>
          <p:cNvPr id="10" name="组合 77"/>
          <p:cNvGrpSpPr/>
          <p:nvPr/>
        </p:nvGrpSpPr>
        <p:grpSpPr>
          <a:xfrm>
            <a:off x="457200" y="1158653"/>
            <a:ext cx="1469411" cy="400110"/>
            <a:chOff x="2962268" y="5103147"/>
            <a:chExt cx="1469411" cy="400110"/>
          </a:xfrm>
        </p:grpSpPr>
        <p:pic>
          <p:nvPicPr>
            <p:cNvPr id="11" name="Picture 4" descr="C:\Users\meng.zhang\Desktop\ACCP7.0模版图标规范\list_num.png"/>
            <p:cNvPicPr>
              <a:picLocks noChangeAspect="1" noChangeArrowheads="1"/>
            </p:cNvPicPr>
            <p:nvPr/>
          </p:nvPicPr>
          <p:blipFill>
            <a:blip r:embed="rId2"/>
            <a:srcRect/>
            <a:stretch>
              <a:fillRect/>
            </a:stretch>
          </p:blipFill>
          <p:spPr bwMode="auto">
            <a:xfrm>
              <a:off x="2962268" y="5141278"/>
              <a:ext cx="323848" cy="323848"/>
            </a:xfrm>
            <a:prstGeom prst="rect">
              <a:avLst/>
            </a:prstGeom>
            <a:noFill/>
          </p:spPr>
        </p:pic>
        <p:sp>
          <p:nvSpPr>
            <p:cNvPr id="12" name="TextBox 11"/>
            <p:cNvSpPr txBox="1"/>
            <p:nvPr/>
          </p:nvSpPr>
          <p:spPr>
            <a:xfrm>
              <a:off x="3214678" y="5103147"/>
              <a:ext cx="1217001"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itchFamily="49" charset="-122"/>
                  <a:ea typeface="黑体" pitchFamily="49" charset="-122"/>
                </a:rPr>
                <a:t>代码阅读</a:t>
              </a:r>
              <a:endParaRPr lang="zh-CN" altLang="en-US" sz="2000" b="1" dirty="0">
                <a:solidFill>
                  <a:schemeClr val="tx1"/>
                </a:solidFill>
                <a:latin typeface="黑体" pitchFamily="49" charset="-122"/>
                <a:ea typeface="黑体" pitchFamily="49" charset="-122"/>
              </a:endParaRPr>
            </a:p>
          </p:txBody>
        </p:sp>
      </p:grpSp>
      <p:pic>
        <p:nvPicPr>
          <p:cNvPr id="6146" name="Picture 2"/>
          <p:cNvPicPr>
            <a:picLocks noChangeAspect="1" noChangeArrowheads="1"/>
          </p:cNvPicPr>
          <p:nvPr/>
        </p:nvPicPr>
        <p:blipFill>
          <a:blip r:embed="rId3"/>
          <a:srcRect/>
          <a:stretch>
            <a:fillRect/>
          </a:stretch>
        </p:blipFill>
        <p:spPr bwMode="auto">
          <a:xfrm>
            <a:off x="2500298" y="4700834"/>
            <a:ext cx="6094406" cy="1800000"/>
          </a:xfrm>
          <a:prstGeom prst="rect">
            <a:avLst/>
          </a:prstGeom>
          <a:noFill/>
          <a:ln w="9525">
            <a:noFill/>
            <a:miter lim="800000"/>
            <a:headEnd/>
            <a:tailEnd/>
          </a:ln>
          <a:effectLst/>
        </p:spPr>
      </p:pic>
      <p:cxnSp>
        <p:nvCxnSpPr>
          <p:cNvPr id="15" name="直接箭头连接符 14"/>
          <p:cNvCxnSpPr/>
          <p:nvPr/>
        </p:nvCxnSpPr>
        <p:spPr>
          <a:xfrm flipV="1">
            <a:off x="4000496" y="3857628"/>
            <a:ext cx="642942" cy="1349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135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par>
                          <p:cTn id="8" fill="hold">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636936"/>
                                        </p:tgtEl>
                                        <p:attrNameLst>
                                          <p:attrName>style.visibility</p:attrName>
                                        </p:attrNameLst>
                                      </p:cBhvr>
                                      <p:to>
                                        <p:strVal val="visible"/>
                                      </p:to>
                                    </p:set>
                                    <p:animEffect transition="in" filter="blinds(vertical)">
                                      <p:cBhvr>
                                        <p:cTn id="11" dur="500"/>
                                        <p:tgtEl>
                                          <p:spTgt spid="63693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47189"/>
                                        </p:tgtEl>
                                        <p:attrNameLst>
                                          <p:attrName>style.visibility</p:attrName>
                                        </p:attrNameLst>
                                      </p:cBhvr>
                                      <p:to>
                                        <p:strVal val="visible"/>
                                      </p:to>
                                    </p:set>
                                    <p:animEffect transition="in" filter="wipe(left)">
                                      <p:cBhvr>
                                        <p:cTn id="19" dur="500"/>
                                        <p:tgtEl>
                                          <p:spTgt spid="647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89" grpId="0" animBg="1"/>
      <p:bldP spid="6369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200" dirty="0" smtClean="0"/>
              <a:t>第</a:t>
            </a:r>
            <a:r>
              <a:rPr lang="zh-CN" altLang="en-US" sz="3200" dirty="0"/>
              <a:t>六</a:t>
            </a:r>
            <a:r>
              <a:rPr lang="zh-CN" altLang="en-US" sz="3200" dirty="0" smtClean="0"/>
              <a:t>章</a:t>
            </a:r>
            <a:r>
              <a:rPr lang="zh-CN" altLang="en-US" sz="4400" dirty="0" smtClean="0"/>
              <a:t> 抽象和封装</a:t>
            </a:r>
            <a:endParaRPr lang="zh-CN" altLang="en-US" dirty="0"/>
          </a:p>
        </p:txBody>
      </p:sp>
      <p:sp>
        <p:nvSpPr>
          <p:cNvPr id="3" name="Text Placeholder 2"/>
          <p:cNvSpPr>
            <a:spLocks noGrp="1"/>
          </p:cNvSpPr>
          <p:nvPr>
            <p:ph type="body" idx="1"/>
          </p:nvPr>
        </p:nvSpPr>
        <p:spPr/>
        <p:txBody>
          <a:bodyPr/>
          <a:lstStyle/>
          <a:p>
            <a:r>
              <a:rPr lang="zh-CN" altLang="en-US" dirty="0"/>
              <a:t>第一</a:t>
            </a:r>
            <a:r>
              <a:rPr lang="zh-CN" altLang="en-US" dirty="0" smtClean="0"/>
              <a:t>节 面向对象</a:t>
            </a:r>
            <a:endParaRPr lang="zh-CN" altLang="en-US" dirty="0"/>
          </a:p>
        </p:txBody>
      </p:sp>
      <p:sp>
        <p:nvSpPr>
          <p:cNvPr id="4" name="Subtitle 3"/>
          <p:cNvSpPr>
            <a:spLocks noGrp="1"/>
          </p:cNvSpPr>
          <p:nvPr>
            <p:ph type="subTitle" idx="13"/>
          </p:nvPr>
        </p:nvSpPr>
        <p:spPr/>
        <p:txBody>
          <a:bodyPr/>
          <a:lstStyle/>
          <a:p>
            <a:r>
              <a:rPr lang="en-US" altLang="zh-CN" dirty="0"/>
              <a:t>Java</a:t>
            </a:r>
            <a:r>
              <a:rPr lang="zh-CN" altLang="en-US" dirty="0"/>
              <a:t>程序设计</a:t>
            </a:r>
          </a:p>
        </p:txBody>
      </p:sp>
    </p:spTree>
    <p:extLst>
      <p:ext uri="{BB962C8B-B14F-4D97-AF65-F5344CB8AC3E}">
        <p14:creationId xmlns:p14="http://schemas.microsoft.com/office/powerpoint/2010/main" val="8695008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200" dirty="0" smtClean="0"/>
              <a:t>第</a:t>
            </a:r>
            <a:r>
              <a:rPr lang="zh-CN" altLang="en-US" sz="3200" dirty="0"/>
              <a:t>六</a:t>
            </a:r>
            <a:r>
              <a:rPr lang="zh-CN" altLang="en-US" sz="3200" dirty="0" smtClean="0"/>
              <a:t>章</a:t>
            </a:r>
            <a:r>
              <a:rPr lang="zh-CN" altLang="en-US" sz="4400" dirty="0" smtClean="0"/>
              <a:t> 抽象和封装</a:t>
            </a:r>
            <a:endParaRPr lang="zh-CN" altLang="en-US" dirty="0"/>
          </a:p>
        </p:txBody>
      </p:sp>
      <p:sp>
        <p:nvSpPr>
          <p:cNvPr id="3" name="Text Placeholder 2"/>
          <p:cNvSpPr>
            <a:spLocks noGrp="1"/>
          </p:cNvSpPr>
          <p:nvPr>
            <p:ph type="body" idx="1"/>
          </p:nvPr>
        </p:nvSpPr>
        <p:spPr/>
        <p:txBody>
          <a:bodyPr/>
          <a:lstStyle/>
          <a:p>
            <a:r>
              <a:rPr lang="zh-CN" altLang="en-US" dirty="0" smtClean="0"/>
              <a:t>第四节 枚举类型</a:t>
            </a:r>
            <a:endParaRPr lang="zh-CN" altLang="en-US" dirty="0"/>
          </a:p>
        </p:txBody>
      </p:sp>
      <p:sp>
        <p:nvSpPr>
          <p:cNvPr id="4" name="Subtitle 3"/>
          <p:cNvSpPr>
            <a:spLocks noGrp="1"/>
          </p:cNvSpPr>
          <p:nvPr>
            <p:ph type="subTitle" idx="13"/>
          </p:nvPr>
        </p:nvSpPr>
        <p:spPr/>
        <p:txBody>
          <a:bodyPr/>
          <a:lstStyle/>
          <a:p>
            <a:r>
              <a:rPr lang="en-US" altLang="zh-CN" dirty="0"/>
              <a:t>Java</a:t>
            </a:r>
            <a:r>
              <a:rPr lang="zh-CN" altLang="en-US" dirty="0"/>
              <a:t>程序设计</a:t>
            </a:r>
          </a:p>
        </p:txBody>
      </p:sp>
    </p:spTree>
    <p:extLst>
      <p:ext uri="{BB962C8B-B14F-4D97-AF65-F5344CB8AC3E}">
        <p14:creationId xmlns:p14="http://schemas.microsoft.com/office/powerpoint/2010/main" val="6572821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CN" altLang="en-US" dirty="0" smtClean="0"/>
              <a:t>为什么需要枚举类型</a:t>
            </a:r>
            <a:endParaRPr lang="zh-CN" altLang="en-US" dirty="0"/>
          </a:p>
        </p:txBody>
      </p:sp>
      <p:sp>
        <p:nvSpPr>
          <p:cNvPr id="6" name="Content Placeholder 5"/>
          <p:cNvSpPr>
            <a:spLocks noGrp="1"/>
          </p:cNvSpPr>
          <p:nvPr>
            <p:ph idx="1"/>
          </p:nvPr>
        </p:nvSpPr>
        <p:spPr>
          <a:xfrm>
            <a:off x="457200" y="1916832"/>
            <a:ext cx="8229600" cy="4209335"/>
          </a:xfrm>
        </p:spPr>
        <p:txBody>
          <a:bodyPr/>
          <a:lstStyle/>
          <a:p>
            <a:r>
              <a:rPr lang="zh-CN" altLang="en-US" dirty="0" smtClean="0"/>
              <a:t>有些课程的并没有分数成绩，而是用优秀、通过和不通过来给成绩。如何在程序里面表示这些情况？</a:t>
            </a:r>
            <a:endParaRPr lang="en-US" altLang="zh-CN" dirty="0" smtClean="0"/>
          </a:p>
          <a:p>
            <a:endParaRPr lang="en-US" altLang="zh-CN" dirty="0"/>
          </a:p>
          <a:p>
            <a:endParaRPr lang="en-US" altLang="zh-CN" dirty="0" smtClean="0"/>
          </a:p>
          <a:p>
            <a:r>
              <a:rPr lang="zh-CN" altLang="en-US" dirty="0" smtClean="0"/>
              <a:t>可以将成绩定义为一个</a:t>
            </a:r>
            <a:r>
              <a:rPr lang="en-US" altLang="zh-CN" dirty="0" err="1" smtClean="0"/>
              <a:t>int</a:t>
            </a:r>
            <a:r>
              <a:rPr lang="zh-CN" altLang="en-US" dirty="0" smtClean="0"/>
              <a:t>类型，然后用</a:t>
            </a:r>
            <a:r>
              <a:rPr lang="en-US" altLang="zh-CN" dirty="0" smtClean="0"/>
              <a:t>0</a:t>
            </a:r>
            <a:r>
              <a:rPr lang="zh-CN" altLang="en-US" dirty="0" smtClean="0"/>
              <a:t>表示不通过，</a:t>
            </a:r>
            <a:r>
              <a:rPr lang="en-US" altLang="zh-CN" dirty="0" smtClean="0"/>
              <a:t>1</a:t>
            </a:r>
            <a:r>
              <a:rPr lang="zh-CN" altLang="en-US" dirty="0" smtClean="0"/>
              <a:t>表示通过，</a:t>
            </a:r>
            <a:r>
              <a:rPr lang="en-US" altLang="zh-CN" dirty="0" smtClean="0"/>
              <a:t>2</a:t>
            </a:r>
            <a:r>
              <a:rPr lang="zh-CN" altLang="en-US" dirty="0" smtClean="0"/>
              <a:t>表示优秀</a:t>
            </a:r>
            <a:endParaRPr lang="en-US" altLang="zh-CN" dirty="0" smtClean="0"/>
          </a:p>
          <a:p>
            <a:r>
              <a:rPr lang="zh-CN" altLang="en-US" dirty="0"/>
              <a:t>成</a:t>
            </a:r>
            <a:r>
              <a:rPr lang="zh-CN" altLang="en-US" dirty="0" smtClean="0"/>
              <a:t>绩还是定义成常量，而将</a:t>
            </a:r>
            <a:r>
              <a:rPr lang="en-US" altLang="zh-CN" dirty="0" smtClean="0"/>
              <a:t>0</a:t>
            </a:r>
            <a:r>
              <a:rPr lang="zh-CN" altLang="en-US" dirty="0" smtClean="0"/>
              <a:t>、</a:t>
            </a:r>
            <a:r>
              <a:rPr lang="en-US" altLang="zh-CN" dirty="0" smtClean="0"/>
              <a:t>1</a:t>
            </a:r>
            <a:r>
              <a:rPr lang="zh-CN" altLang="en-US" dirty="0" smtClean="0"/>
              <a:t>、</a:t>
            </a:r>
            <a:r>
              <a:rPr lang="en-US" altLang="zh-CN" dirty="0" smtClean="0"/>
              <a:t>2</a:t>
            </a:r>
            <a:r>
              <a:rPr lang="zh-CN" altLang="en-US" dirty="0" smtClean="0"/>
              <a:t>定义成常量，</a:t>
            </a:r>
            <a:r>
              <a:rPr lang="en-US" altLang="zh-CN" dirty="0" smtClean="0"/>
              <a:t>FAILED</a:t>
            </a:r>
            <a:r>
              <a:rPr lang="zh-CN" altLang="en-US" dirty="0" smtClean="0"/>
              <a:t>，</a:t>
            </a:r>
            <a:r>
              <a:rPr lang="en-US" altLang="zh-CN" dirty="0" smtClean="0"/>
              <a:t>PASS</a:t>
            </a:r>
            <a:r>
              <a:rPr lang="zh-CN" altLang="en-US" dirty="0" smtClean="0"/>
              <a:t>，和</a:t>
            </a:r>
            <a:r>
              <a:rPr lang="en-US" altLang="zh-CN" dirty="0" smtClean="0"/>
              <a:t>EXCELLENT</a:t>
            </a:r>
          </a:p>
          <a:p>
            <a:r>
              <a:rPr lang="zh-CN" altLang="en-US" dirty="0"/>
              <a:t>使</a:t>
            </a:r>
            <a:r>
              <a:rPr lang="zh-CN" altLang="en-US" dirty="0" smtClean="0"/>
              <a:t>用枚举类型，变量的取值范围仅在一个限定的范围内</a:t>
            </a:r>
            <a:endParaRPr lang="zh-CN" altLang="en-US" dirty="0"/>
          </a:p>
        </p:txBody>
      </p:sp>
      <p:grpSp>
        <p:nvGrpSpPr>
          <p:cNvPr id="7" name="组合 11"/>
          <p:cNvGrpSpPr/>
          <p:nvPr/>
        </p:nvGrpSpPr>
        <p:grpSpPr>
          <a:xfrm>
            <a:off x="453938" y="1220089"/>
            <a:ext cx="986586" cy="422603"/>
            <a:chOff x="1000100" y="1173499"/>
            <a:chExt cx="986586" cy="422603"/>
          </a:xfrm>
        </p:grpSpPr>
        <p:pic>
          <p:nvPicPr>
            <p:cNvPr id="8" name="Picture 5" descr="E:\设计支持\模板设计\WT.png"/>
            <p:cNvPicPr>
              <a:picLocks noChangeAspect="1" noChangeArrowheads="1"/>
            </p:cNvPicPr>
            <p:nvPr/>
          </p:nvPicPr>
          <p:blipFill>
            <a:blip r:embed="rId2"/>
            <a:srcRect/>
            <a:stretch>
              <a:fillRect/>
            </a:stretch>
          </p:blipFill>
          <p:spPr bwMode="auto">
            <a:xfrm>
              <a:off x="1000100" y="1173499"/>
              <a:ext cx="414476" cy="422603"/>
            </a:xfrm>
            <a:prstGeom prst="rect">
              <a:avLst/>
            </a:prstGeom>
            <a:noFill/>
          </p:spPr>
        </p:pic>
        <p:sp>
          <p:nvSpPr>
            <p:cNvPr id="9" name="TextBox 8"/>
            <p:cNvSpPr txBox="1"/>
            <p:nvPr/>
          </p:nvSpPr>
          <p:spPr>
            <a:xfrm>
              <a:off x="1285852" y="1184745"/>
              <a:ext cx="700834"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问题</a:t>
              </a:r>
              <a:endParaRPr lang="zh-CN" altLang="en-US" sz="2000" b="1" dirty="0">
                <a:solidFill>
                  <a:schemeClr val="tx1"/>
                </a:solidFill>
                <a:latin typeface="黑体" pitchFamily="49" charset="-122"/>
                <a:ea typeface="黑体" pitchFamily="49" charset="-122"/>
              </a:endParaRPr>
            </a:p>
          </p:txBody>
        </p:sp>
      </p:grpSp>
      <p:grpSp>
        <p:nvGrpSpPr>
          <p:cNvPr id="10" name="组合 11"/>
          <p:cNvGrpSpPr/>
          <p:nvPr/>
        </p:nvGrpSpPr>
        <p:grpSpPr>
          <a:xfrm>
            <a:off x="453938" y="2996952"/>
            <a:ext cx="1000132" cy="446983"/>
            <a:chOff x="1000100" y="3235185"/>
            <a:chExt cx="1000132" cy="446983"/>
          </a:xfrm>
        </p:grpSpPr>
        <p:pic>
          <p:nvPicPr>
            <p:cNvPr id="11" name="Picture 11" descr="E:\设计支持\模板设计\FX.png"/>
            <p:cNvPicPr>
              <a:picLocks noChangeAspect="1" noChangeArrowheads="1"/>
            </p:cNvPicPr>
            <p:nvPr/>
          </p:nvPicPr>
          <p:blipFill>
            <a:blip r:embed="rId3"/>
            <a:srcRect/>
            <a:stretch>
              <a:fillRect/>
            </a:stretch>
          </p:blipFill>
          <p:spPr bwMode="auto">
            <a:xfrm>
              <a:off x="1000100" y="3235185"/>
              <a:ext cx="398223" cy="446983"/>
            </a:xfrm>
            <a:prstGeom prst="rect">
              <a:avLst/>
            </a:prstGeom>
            <a:noFill/>
          </p:spPr>
        </p:pic>
        <p:sp>
          <p:nvSpPr>
            <p:cNvPr id="12" name="TextBox 11"/>
            <p:cNvSpPr txBox="1"/>
            <p:nvPr/>
          </p:nvSpPr>
          <p:spPr>
            <a:xfrm>
              <a:off x="1299399" y="3258621"/>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分析</a:t>
              </a:r>
              <a:endParaRPr lang="zh-CN" altLang="en-US" sz="2000" b="1" dirty="0">
                <a:solidFill>
                  <a:schemeClr val="tx1"/>
                </a:solidFill>
                <a:latin typeface="黑体" pitchFamily="49" charset="-122"/>
                <a:ea typeface="黑体" pitchFamily="49" charset="-122"/>
              </a:endParaRPr>
            </a:p>
          </p:txBody>
        </p:sp>
      </p:grpSp>
    </p:spTree>
    <p:extLst>
      <p:ext uri="{BB962C8B-B14F-4D97-AF65-F5344CB8AC3E}">
        <p14:creationId xmlns:p14="http://schemas.microsoft.com/office/powerpoint/2010/main" val="27129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wipe(left)">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wipe(left)">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wipe(left)">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CN" altLang="en-US" dirty="0"/>
              <a:t>枚举类</a:t>
            </a:r>
            <a:r>
              <a:rPr lang="zh-CN" altLang="en-US" dirty="0" smtClean="0"/>
              <a:t>型的定义</a:t>
            </a:r>
            <a:endParaRPr lang="zh-CN" altLang="en-US" dirty="0"/>
          </a:p>
        </p:txBody>
      </p:sp>
      <p:sp>
        <p:nvSpPr>
          <p:cNvPr id="6" name="Content Placeholder 5"/>
          <p:cNvSpPr>
            <a:spLocks noGrp="1"/>
          </p:cNvSpPr>
          <p:nvPr>
            <p:ph idx="1"/>
          </p:nvPr>
        </p:nvSpPr>
        <p:spPr>
          <a:xfrm>
            <a:off x="457200" y="3212977"/>
            <a:ext cx="8229600" cy="648072"/>
          </a:xfrm>
        </p:spPr>
        <p:txBody>
          <a:bodyPr/>
          <a:lstStyle/>
          <a:p>
            <a:r>
              <a:rPr lang="zh-CN" altLang="en-US" dirty="0" smtClean="0"/>
              <a:t>例如：</a:t>
            </a:r>
            <a:endParaRPr lang="zh-CN" altLang="en-US" dirty="0"/>
          </a:p>
        </p:txBody>
      </p:sp>
      <p:sp>
        <p:nvSpPr>
          <p:cNvPr id="8" name="AutoShape 3"/>
          <p:cNvSpPr>
            <a:spLocks noChangeArrowheads="1"/>
          </p:cNvSpPr>
          <p:nvPr/>
        </p:nvSpPr>
        <p:spPr bwMode="gray">
          <a:xfrm>
            <a:off x="457200" y="1844824"/>
            <a:ext cx="8229600" cy="1152128"/>
          </a:xfrm>
          <a:prstGeom prst="roundRect">
            <a:avLst>
              <a:gd name="adj" fmla="val 782"/>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oAutofit/>
          </a:bodyPr>
          <a:lstStyle/>
          <a:p>
            <a:pPr algn="l" defTabSz="723900">
              <a:lnSpc>
                <a:spcPct val="130000"/>
              </a:lnSpc>
              <a:buClr>
                <a:schemeClr val="folHlink"/>
              </a:buClr>
              <a:buSzPct val="60000"/>
              <a:tabLst>
                <a:tab pos="444500" algn="l"/>
              </a:tabLst>
              <a:defRPr/>
            </a:pPr>
            <a:r>
              <a:rPr lang="en-US" altLang="zh-CN" b="1" dirty="0" err="1" smtClean="0">
                <a:solidFill>
                  <a:schemeClr val="accent5">
                    <a:lumMod val="10000"/>
                  </a:schemeClr>
                </a:solidFill>
              </a:rPr>
              <a:t>enum</a:t>
            </a:r>
            <a:r>
              <a:rPr lang="en-US" altLang="zh-CN" b="1" dirty="0" smtClean="0">
                <a:solidFill>
                  <a:schemeClr val="accent5">
                    <a:lumMod val="10000"/>
                  </a:schemeClr>
                </a:solidFill>
              </a:rPr>
              <a:t> </a:t>
            </a:r>
            <a:r>
              <a:rPr lang="zh-CN" altLang="en-US" b="1" dirty="0" smtClean="0">
                <a:solidFill>
                  <a:schemeClr val="accent5">
                    <a:lumMod val="10000"/>
                  </a:schemeClr>
                </a:solidFill>
              </a:rPr>
              <a:t>枚举类型名称 </a:t>
            </a:r>
            <a:r>
              <a:rPr lang="en-US" altLang="zh-CN" b="1" dirty="0" smtClean="0">
                <a:solidFill>
                  <a:schemeClr val="accent5">
                    <a:lumMod val="10000"/>
                  </a:schemeClr>
                </a:solidFill>
              </a:rPr>
              <a:t>{</a:t>
            </a:r>
          </a:p>
          <a:p>
            <a:pPr algn="l" defTabSz="723900">
              <a:lnSpc>
                <a:spcPct val="130000"/>
              </a:lnSpc>
              <a:buClr>
                <a:schemeClr val="folHlink"/>
              </a:buClr>
              <a:buSzPct val="60000"/>
              <a:tabLst>
                <a:tab pos="444500" algn="l"/>
              </a:tabLst>
              <a:defRPr/>
            </a:pPr>
            <a:r>
              <a:rPr lang="en-US" altLang="zh-CN" b="1" dirty="0" smtClean="0">
                <a:solidFill>
                  <a:schemeClr val="accent5">
                    <a:lumMod val="10000"/>
                  </a:schemeClr>
                </a:solidFill>
              </a:rPr>
              <a:t>	</a:t>
            </a:r>
            <a:r>
              <a:rPr lang="zh-CN" altLang="en-US" b="1" dirty="0">
                <a:solidFill>
                  <a:schemeClr val="accent5">
                    <a:lumMod val="10000"/>
                  </a:schemeClr>
                </a:solidFill>
              </a:rPr>
              <a:t>枚举</a:t>
            </a:r>
            <a:r>
              <a:rPr lang="zh-CN" altLang="en-US" b="1" dirty="0" smtClean="0">
                <a:solidFill>
                  <a:schemeClr val="accent5">
                    <a:lumMod val="10000"/>
                  </a:schemeClr>
                </a:solidFill>
              </a:rPr>
              <a:t>值</a:t>
            </a:r>
            <a:r>
              <a:rPr lang="en-US" altLang="zh-CN" b="1" dirty="0" smtClean="0">
                <a:solidFill>
                  <a:schemeClr val="accent5">
                    <a:lumMod val="10000"/>
                  </a:schemeClr>
                </a:solidFill>
              </a:rPr>
              <a:t>;</a:t>
            </a:r>
          </a:p>
          <a:p>
            <a:pPr algn="l" defTabSz="723900">
              <a:lnSpc>
                <a:spcPct val="130000"/>
              </a:lnSpc>
              <a:buClr>
                <a:schemeClr val="folHlink"/>
              </a:buClr>
              <a:buSzPct val="60000"/>
              <a:tabLst>
                <a:tab pos="444500" algn="l"/>
              </a:tabLst>
              <a:defRPr/>
            </a:pPr>
            <a:r>
              <a:rPr lang="en-US" altLang="zh-CN" b="1" dirty="0" smtClean="0">
                <a:solidFill>
                  <a:schemeClr val="accent5">
                    <a:lumMod val="10000"/>
                  </a:schemeClr>
                </a:solidFill>
              </a:rPr>
              <a:t>}</a:t>
            </a:r>
            <a:endParaRPr lang="zh-CN" altLang="en-US" b="1" dirty="0">
              <a:solidFill>
                <a:schemeClr val="accent5">
                  <a:lumMod val="10000"/>
                </a:schemeClr>
              </a:solidFill>
            </a:endParaRPr>
          </a:p>
        </p:txBody>
      </p:sp>
      <p:grpSp>
        <p:nvGrpSpPr>
          <p:cNvPr id="9" name="组合 10"/>
          <p:cNvGrpSpPr/>
          <p:nvPr/>
        </p:nvGrpSpPr>
        <p:grpSpPr>
          <a:xfrm>
            <a:off x="457200" y="1344820"/>
            <a:ext cx="1000132" cy="400110"/>
            <a:chOff x="1000100" y="1801286"/>
            <a:chExt cx="1000132" cy="400110"/>
          </a:xfrm>
        </p:grpSpPr>
        <p:pic>
          <p:nvPicPr>
            <p:cNvPr id="10" name="Picture 3" descr="E:\设计支持\模板设计\YF.png"/>
            <p:cNvPicPr>
              <a:picLocks noChangeAspect="1" noChangeArrowheads="1"/>
            </p:cNvPicPr>
            <p:nvPr/>
          </p:nvPicPr>
          <p:blipFill>
            <a:blip r:embed="rId2"/>
            <a:srcRect/>
            <a:stretch>
              <a:fillRect/>
            </a:stretch>
          </p:blipFill>
          <p:spPr bwMode="auto">
            <a:xfrm>
              <a:off x="1000100" y="1806293"/>
              <a:ext cx="422603" cy="390096"/>
            </a:xfrm>
            <a:prstGeom prst="rect">
              <a:avLst/>
            </a:prstGeom>
            <a:noFill/>
          </p:spPr>
        </p:pic>
        <p:sp>
          <p:nvSpPr>
            <p:cNvPr id="11" name="TextBox 10"/>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12" name="AutoShape 3"/>
          <p:cNvSpPr>
            <a:spLocks noChangeArrowheads="1"/>
          </p:cNvSpPr>
          <p:nvPr/>
        </p:nvSpPr>
        <p:spPr bwMode="gray">
          <a:xfrm>
            <a:off x="395536" y="3870446"/>
            <a:ext cx="8229600" cy="1934817"/>
          </a:xfrm>
          <a:prstGeom prst="roundRect">
            <a:avLst>
              <a:gd name="adj" fmla="val 782"/>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oAutofit/>
          </a:bodyPr>
          <a:lstStyle/>
          <a:p>
            <a:pPr algn="l" defTabSz="723900">
              <a:lnSpc>
                <a:spcPct val="130000"/>
              </a:lnSpc>
              <a:buClr>
                <a:schemeClr val="folHlink"/>
              </a:buClr>
              <a:buSzPct val="60000"/>
              <a:tabLst>
                <a:tab pos="444500" algn="l"/>
              </a:tabLst>
              <a:defRPr/>
            </a:pPr>
            <a:r>
              <a:rPr lang="en-US" altLang="zh-CN" b="1" dirty="0" err="1" smtClean="0">
                <a:solidFill>
                  <a:schemeClr val="accent5">
                    <a:lumMod val="10000"/>
                  </a:schemeClr>
                </a:solidFill>
              </a:rPr>
              <a:t>enum</a:t>
            </a:r>
            <a:r>
              <a:rPr lang="en-US" altLang="zh-CN" b="1" dirty="0" smtClean="0">
                <a:solidFill>
                  <a:schemeClr val="accent5">
                    <a:lumMod val="10000"/>
                  </a:schemeClr>
                </a:solidFill>
              </a:rPr>
              <a:t> </a:t>
            </a:r>
            <a:r>
              <a:rPr lang="en-US" altLang="zh-CN" b="1" dirty="0" err="1" smtClean="0">
                <a:solidFill>
                  <a:schemeClr val="accent5">
                    <a:lumMod val="10000"/>
                  </a:schemeClr>
                </a:solidFill>
              </a:rPr>
              <a:t>NonnumericScore</a:t>
            </a:r>
            <a:r>
              <a:rPr lang="zh-CN" altLang="en-US" b="1" dirty="0" smtClean="0">
                <a:solidFill>
                  <a:schemeClr val="accent5">
                    <a:lumMod val="10000"/>
                  </a:schemeClr>
                </a:solidFill>
              </a:rPr>
              <a:t> </a:t>
            </a:r>
            <a:r>
              <a:rPr lang="en-US" altLang="zh-CN" b="1" dirty="0" smtClean="0">
                <a:solidFill>
                  <a:schemeClr val="accent5">
                    <a:lumMod val="10000"/>
                  </a:schemeClr>
                </a:solidFill>
              </a:rPr>
              <a:t>{</a:t>
            </a:r>
          </a:p>
          <a:p>
            <a:pPr algn="l" defTabSz="723900">
              <a:lnSpc>
                <a:spcPct val="130000"/>
              </a:lnSpc>
              <a:buClr>
                <a:schemeClr val="folHlink"/>
              </a:buClr>
              <a:buSzPct val="60000"/>
              <a:tabLst>
                <a:tab pos="444500" algn="l"/>
              </a:tabLst>
              <a:defRPr/>
            </a:pPr>
            <a:r>
              <a:rPr lang="en-US" altLang="zh-CN" b="1" dirty="0" smtClean="0">
                <a:solidFill>
                  <a:schemeClr val="accent5">
                    <a:lumMod val="10000"/>
                  </a:schemeClr>
                </a:solidFill>
              </a:rPr>
              <a:t>	FAILED,</a:t>
            </a:r>
          </a:p>
          <a:p>
            <a:pPr algn="l"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smtClean="0">
                <a:solidFill>
                  <a:schemeClr val="accent5">
                    <a:lumMod val="10000"/>
                  </a:schemeClr>
                </a:solidFill>
              </a:rPr>
              <a:t>PASS,</a:t>
            </a:r>
          </a:p>
          <a:p>
            <a:pPr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smtClean="0"/>
              <a:t>EXCELLENT</a:t>
            </a:r>
            <a:r>
              <a:rPr lang="en-US" altLang="zh-CN" b="1" dirty="0" smtClean="0">
                <a:solidFill>
                  <a:schemeClr val="accent5">
                    <a:lumMod val="10000"/>
                  </a:schemeClr>
                </a:solidFill>
              </a:rPr>
              <a:t>;</a:t>
            </a:r>
          </a:p>
          <a:p>
            <a:pPr algn="l" defTabSz="723900">
              <a:lnSpc>
                <a:spcPct val="130000"/>
              </a:lnSpc>
              <a:buClr>
                <a:schemeClr val="folHlink"/>
              </a:buClr>
              <a:buSzPct val="60000"/>
              <a:tabLst>
                <a:tab pos="444500" algn="l"/>
              </a:tabLst>
              <a:defRPr/>
            </a:pPr>
            <a:r>
              <a:rPr lang="en-US" altLang="zh-CN" b="1" dirty="0" smtClean="0">
                <a:solidFill>
                  <a:schemeClr val="accent5">
                    <a:lumMod val="10000"/>
                  </a:schemeClr>
                </a:solidFill>
              </a:rPr>
              <a:t>}</a:t>
            </a:r>
            <a:endParaRPr lang="zh-CN" altLang="en-US" b="1" dirty="0">
              <a:solidFill>
                <a:schemeClr val="accent5">
                  <a:lumMod val="10000"/>
                </a:schemeClr>
              </a:solidFill>
            </a:endParaRPr>
          </a:p>
        </p:txBody>
      </p:sp>
      <p:sp>
        <p:nvSpPr>
          <p:cNvPr id="17" name="Rectangle 8"/>
          <p:cNvSpPr>
            <a:spLocks noChangeArrowheads="1"/>
          </p:cNvSpPr>
          <p:nvPr/>
        </p:nvSpPr>
        <p:spPr bwMode="auto">
          <a:xfrm>
            <a:off x="1699948" y="4272447"/>
            <a:ext cx="166903" cy="360363"/>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18" name="Rectangle 8"/>
          <p:cNvSpPr>
            <a:spLocks noChangeArrowheads="1"/>
          </p:cNvSpPr>
          <p:nvPr/>
        </p:nvSpPr>
        <p:spPr bwMode="auto">
          <a:xfrm>
            <a:off x="2224325" y="4983367"/>
            <a:ext cx="166903" cy="360363"/>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cxnSp>
        <p:nvCxnSpPr>
          <p:cNvPr id="20" name="直接箭头连接符 8"/>
          <p:cNvCxnSpPr/>
          <p:nvPr/>
        </p:nvCxnSpPr>
        <p:spPr bwMode="auto">
          <a:xfrm flipV="1">
            <a:off x="1866851" y="3429710"/>
            <a:ext cx="1769045" cy="104117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2" name="AutoShape 6"/>
          <p:cNvSpPr>
            <a:spLocks noChangeArrowheads="1"/>
          </p:cNvSpPr>
          <p:nvPr/>
        </p:nvSpPr>
        <p:spPr bwMode="auto">
          <a:xfrm>
            <a:off x="3699784" y="3229388"/>
            <a:ext cx="2767969" cy="408623"/>
          </a:xfrm>
          <a:prstGeom prst="wedgeRoundRectCallout">
            <a:avLst>
              <a:gd name="adj1" fmla="val -25398"/>
              <a:gd name="adj2" fmla="val 51426"/>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algn="l" eaLnBrk="0" hangingPunct="0">
              <a:spcBef>
                <a:spcPct val="20000"/>
              </a:spcBef>
              <a:buClr>
                <a:srgbClr val="233DA9"/>
              </a:buClr>
              <a:buSzPct val="80000"/>
              <a:defRPr/>
            </a:pPr>
            <a:r>
              <a:rPr lang="zh-CN" altLang="en-US" b="1" kern="0" dirty="0" smtClean="0">
                <a:solidFill>
                  <a:schemeClr val="bg1"/>
                </a:solidFill>
                <a:latin typeface="Arial"/>
                <a:ea typeface="黑体"/>
              </a:rPr>
              <a:t>枚举值之间使用逗号分隔</a:t>
            </a:r>
          </a:p>
        </p:txBody>
      </p:sp>
      <p:cxnSp>
        <p:nvCxnSpPr>
          <p:cNvPr id="23" name="直接箭头连接符 8"/>
          <p:cNvCxnSpPr>
            <a:stCxn id="18" idx="3"/>
          </p:cNvCxnSpPr>
          <p:nvPr/>
        </p:nvCxnSpPr>
        <p:spPr bwMode="auto">
          <a:xfrm flipV="1">
            <a:off x="2391228" y="4248713"/>
            <a:ext cx="1308556" cy="91483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5" name="AutoShape 6"/>
          <p:cNvSpPr>
            <a:spLocks noChangeArrowheads="1"/>
          </p:cNvSpPr>
          <p:nvPr/>
        </p:nvSpPr>
        <p:spPr bwMode="auto">
          <a:xfrm>
            <a:off x="3669052" y="4044006"/>
            <a:ext cx="3237336" cy="408623"/>
          </a:xfrm>
          <a:prstGeom prst="wedgeRoundRectCallout">
            <a:avLst>
              <a:gd name="adj1" fmla="val -25398"/>
              <a:gd name="adj2" fmla="val 51426"/>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algn="l" eaLnBrk="0" hangingPunct="0">
              <a:spcBef>
                <a:spcPct val="20000"/>
              </a:spcBef>
              <a:buClr>
                <a:srgbClr val="233DA9"/>
              </a:buClr>
              <a:buSzPct val="80000"/>
              <a:defRPr/>
            </a:pPr>
            <a:r>
              <a:rPr lang="zh-CN" altLang="en-US" b="1" kern="0" dirty="0" smtClean="0">
                <a:solidFill>
                  <a:schemeClr val="bg1"/>
                </a:solidFill>
                <a:latin typeface="Arial"/>
                <a:ea typeface="黑体"/>
              </a:rPr>
              <a:t>最后一个枚举值使用分号结束</a:t>
            </a:r>
          </a:p>
        </p:txBody>
      </p:sp>
    </p:spTree>
    <p:extLst>
      <p:ext uri="{BB962C8B-B14F-4D97-AF65-F5344CB8AC3E}">
        <p14:creationId xmlns:p14="http://schemas.microsoft.com/office/powerpoint/2010/main" val="127796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vertical)">
                                      <p:cBhvr>
                                        <p:cTn id="7" dur="500"/>
                                        <p:tgtEl>
                                          <p:spTgt spid="17"/>
                                        </p:tgtEl>
                                      </p:cBhvr>
                                    </p:animEffect>
                                  </p:childTnLst>
                                </p:cTn>
                              </p:par>
                              <p:par>
                                <p:cTn id="8" presetID="22" presetClass="entr" presetSubtype="8"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linds(vertical)">
                                      <p:cBhvr>
                                        <p:cTn id="18" dur="500"/>
                                        <p:tgtEl>
                                          <p:spTgt spid="18"/>
                                        </p:tgtEl>
                                      </p:cBhvr>
                                    </p:animEffect>
                                  </p:childTnLst>
                                </p:cTn>
                              </p:par>
                              <p:par>
                                <p:cTn id="19" presetID="22" presetClass="entr" presetSubtype="8"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500"/>
                                        <p:tgtEl>
                                          <p:spTgt spid="23"/>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2" grpId="0" animBg="1"/>
      <p:bldP spid="2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CN" altLang="en-US" dirty="0"/>
              <a:t>枚举类</a:t>
            </a:r>
            <a:r>
              <a:rPr lang="zh-CN" altLang="en-US" dirty="0" smtClean="0"/>
              <a:t>型的使用</a:t>
            </a:r>
            <a:endParaRPr lang="zh-CN" altLang="en-US" dirty="0"/>
          </a:p>
        </p:txBody>
      </p:sp>
      <p:sp>
        <p:nvSpPr>
          <p:cNvPr id="6" name="Content Placeholder 5"/>
          <p:cNvSpPr>
            <a:spLocks noGrp="1"/>
          </p:cNvSpPr>
          <p:nvPr>
            <p:ph idx="1"/>
          </p:nvPr>
        </p:nvSpPr>
        <p:spPr/>
        <p:txBody>
          <a:bodyPr/>
          <a:lstStyle/>
          <a:p>
            <a:r>
              <a:rPr lang="zh-CN" altLang="en-US" dirty="0" smtClean="0"/>
              <a:t>定义枚举变量</a:t>
            </a:r>
            <a:endParaRPr lang="en-US" altLang="zh-CN" dirty="0" smtClean="0"/>
          </a:p>
          <a:p>
            <a:endParaRPr lang="en-US" altLang="zh-CN" dirty="0"/>
          </a:p>
          <a:p>
            <a:endParaRPr lang="en-US" altLang="zh-CN" dirty="0" smtClean="0"/>
          </a:p>
          <a:p>
            <a:r>
              <a:rPr lang="zh-CN" altLang="en-US" dirty="0" smtClean="0"/>
              <a:t>对枚举变量赋值</a:t>
            </a:r>
            <a:endParaRPr lang="en-US" altLang="zh-CN" dirty="0" smtClean="0"/>
          </a:p>
          <a:p>
            <a:endParaRPr lang="en-US" altLang="zh-CN" dirty="0"/>
          </a:p>
          <a:p>
            <a:endParaRPr lang="en-US" altLang="zh-CN" dirty="0" smtClean="0"/>
          </a:p>
          <a:p>
            <a:r>
              <a:rPr lang="zh-CN" altLang="en-US" dirty="0"/>
              <a:t>枚举类</a:t>
            </a:r>
            <a:r>
              <a:rPr lang="zh-CN" altLang="en-US" dirty="0" smtClean="0"/>
              <a:t>型的输出</a:t>
            </a:r>
            <a:endParaRPr lang="en-US" altLang="zh-CN" dirty="0" smtClean="0"/>
          </a:p>
          <a:p>
            <a:pPr lvl="1"/>
            <a:r>
              <a:rPr lang="zh-CN" altLang="en-US" dirty="0"/>
              <a:t>可</a:t>
            </a:r>
            <a:r>
              <a:rPr lang="zh-CN" altLang="en-US" dirty="0" smtClean="0"/>
              <a:t>以直接打印枚举变量的值</a:t>
            </a:r>
            <a:endParaRPr lang="en-US" altLang="zh-CN" dirty="0" smtClean="0"/>
          </a:p>
          <a:p>
            <a:r>
              <a:rPr lang="zh-CN" altLang="en-US" dirty="0"/>
              <a:t>枚举类</a:t>
            </a:r>
            <a:r>
              <a:rPr lang="zh-CN" altLang="en-US" dirty="0" smtClean="0"/>
              <a:t>型的扩展</a:t>
            </a:r>
            <a:endParaRPr lang="en-US" altLang="zh-CN" dirty="0" smtClean="0"/>
          </a:p>
          <a:p>
            <a:pPr lvl="1"/>
            <a:r>
              <a:rPr lang="zh-CN" altLang="en-US" dirty="0"/>
              <a:t>枚举类</a:t>
            </a:r>
            <a:r>
              <a:rPr lang="zh-CN" altLang="en-US" dirty="0" smtClean="0"/>
              <a:t>型实际上是一个类，可以实现方法</a:t>
            </a:r>
            <a:endParaRPr lang="zh-CN" altLang="en-US" dirty="0"/>
          </a:p>
        </p:txBody>
      </p:sp>
      <p:sp>
        <p:nvSpPr>
          <p:cNvPr id="7" name="AutoShape 4"/>
          <p:cNvSpPr>
            <a:spLocks noChangeArrowheads="1"/>
          </p:cNvSpPr>
          <p:nvPr/>
        </p:nvSpPr>
        <p:spPr bwMode="auto">
          <a:xfrm>
            <a:off x="827584" y="1988840"/>
            <a:ext cx="4176464" cy="504056"/>
          </a:xfrm>
          <a:prstGeom prst="roundRect">
            <a:avLst>
              <a:gd name="adj" fmla="val 2400"/>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defTabSz="723900" eaLnBrk="0" hangingPunct="0">
              <a:lnSpc>
                <a:spcPct val="130000"/>
              </a:lnSpc>
              <a:buClr>
                <a:schemeClr val="folHlink"/>
              </a:buClr>
              <a:buSzPct val="60000"/>
              <a:tabLst>
                <a:tab pos="444500" algn="l"/>
              </a:tabLst>
              <a:defRPr/>
            </a:pPr>
            <a:r>
              <a:rPr lang="en-US" altLang="zh-CN" b="1" dirty="0" err="1" smtClean="0"/>
              <a:t>NonnumericScore</a:t>
            </a:r>
            <a:r>
              <a:rPr lang="en-US" altLang="zh-CN" b="1" dirty="0" smtClean="0"/>
              <a:t> score;</a:t>
            </a:r>
            <a:endParaRPr lang="zh-CN" altLang="en-US" b="1" dirty="0"/>
          </a:p>
        </p:txBody>
      </p:sp>
      <p:sp>
        <p:nvSpPr>
          <p:cNvPr id="8" name="AutoShape 4"/>
          <p:cNvSpPr>
            <a:spLocks noChangeArrowheads="1"/>
          </p:cNvSpPr>
          <p:nvPr/>
        </p:nvSpPr>
        <p:spPr bwMode="auto">
          <a:xfrm>
            <a:off x="827584" y="3229411"/>
            <a:ext cx="4104456" cy="504056"/>
          </a:xfrm>
          <a:prstGeom prst="roundRect">
            <a:avLst>
              <a:gd name="adj" fmla="val 2400"/>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defTabSz="723900" eaLnBrk="0" hangingPunct="0">
              <a:lnSpc>
                <a:spcPct val="130000"/>
              </a:lnSpc>
              <a:buClr>
                <a:schemeClr val="folHlink"/>
              </a:buClr>
              <a:buSzPct val="60000"/>
              <a:tabLst>
                <a:tab pos="444500" algn="l"/>
              </a:tabLst>
              <a:defRPr/>
            </a:pPr>
            <a:r>
              <a:rPr lang="en-US" altLang="zh-CN" b="1" dirty="0" smtClean="0"/>
              <a:t>score = </a:t>
            </a:r>
            <a:r>
              <a:rPr lang="en-US" altLang="zh-CN" b="1" dirty="0" err="1" smtClean="0"/>
              <a:t>NonnumericScore.FAILED</a:t>
            </a:r>
            <a:r>
              <a:rPr lang="en-US" altLang="zh-CN" b="1" dirty="0" smtClean="0"/>
              <a:t>;</a:t>
            </a:r>
            <a:endParaRPr lang="zh-CN" altLang="en-US" b="1" dirty="0"/>
          </a:p>
        </p:txBody>
      </p:sp>
      <p:sp>
        <p:nvSpPr>
          <p:cNvPr id="9" name="AutoShape 6"/>
          <p:cNvSpPr>
            <a:spLocks noChangeArrowheads="1"/>
          </p:cNvSpPr>
          <p:nvPr/>
        </p:nvSpPr>
        <p:spPr bwMode="auto">
          <a:xfrm>
            <a:off x="6367044" y="2952832"/>
            <a:ext cx="2165396" cy="1021556"/>
          </a:xfrm>
          <a:prstGeom prst="wedgeRoundRectCallout">
            <a:avLst>
              <a:gd name="adj1" fmla="val -25398"/>
              <a:gd name="adj2" fmla="val 51426"/>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nchorCtr="0">
            <a:spAutoFit/>
          </a:bodyPr>
          <a:lstStyle/>
          <a:p>
            <a:pPr marL="0" lvl="1" algn="l" eaLnBrk="0" hangingPunct="0">
              <a:spcBef>
                <a:spcPct val="20000"/>
              </a:spcBef>
              <a:buClr>
                <a:srgbClr val="233DA9"/>
              </a:buClr>
              <a:buSzPct val="80000"/>
              <a:defRPr/>
            </a:pPr>
            <a:r>
              <a:rPr lang="zh-CN" altLang="en-US" b="1" kern="0" dirty="0" smtClean="0">
                <a:solidFill>
                  <a:schemeClr val="bg1"/>
                </a:solidFill>
                <a:latin typeface="Arial"/>
                <a:ea typeface="黑体"/>
              </a:rPr>
              <a:t>枚举值可以</a:t>
            </a:r>
            <a:r>
              <a:rPr lang="zh-CN" altLang="en-US" b="1" kern="0" dirty="0">
                <a:solidFill>
                  <a:schemeClr val="bg1"/>
                </a:solidFill>
                <a:latin typeface="Arial"/>
                <a:ea typeface="黑体"/>
              </a:rPr>
              <a:t>作</a:t>
            </a:r>
            <a:r>
              <a:rPr lang="zh-CN" altLang="en-US" b="1" kern="0" dirty="0" smtClean="0">
                <a:solidFill>
                  <a:schemeClr val="bg1"/>
                </a:solidFill>
                <a:latin typeface="Arial"/>
                <a:ea typeface="黑体"/>
              </a:rPr>
              <a:t>为枚举类型的静态成员使用</a:t>
            </a:r>
          </a:p>
        </p:txBody>
      </p:sp>
      <p:sp>
        <p:nvSpPr>
          <p:cNvPr id="10" name="Rectangle 8"/>
          <p:cNvSpPr>
            <a:spLocks noChangeArrowheads="1"/>
          </p:cNvSpPr>
          <p:nvPr/>
        </p:nvSpPr>
        <p:spPr bwMode="auto">
          <a:xfrm>
            <a:off x="1799086" y="3317835"/>
            <a:ext cx="3060945" cy="360363"/>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cxnSp>
        <p:nvCxnSpPr>
          <p:cNvPr id="11" name="直接箭头连接符 8"/>
          <p:cNvCxnSpPr>
            <a:stCxn id="8" idx="3"/>
          </p:cNvCxnSpPr>
          <p:nvPr/>
        </p:nvCxnSpPr>
        <p:spPr bwMode="auto">
          <a:xfrm>
            <a:off x="4932040" y="3481439"/>
            <a:ext cx="1462186" cy="1657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2" name="组合 9"/>
          <p:cNvGrpSpPr>
            <a:grpSpLocks/>
          </p:cNvGrpSpPr>
          <p:nvPr/>
        </p:nvGrpSpPr>
        <p:grpSpPr bwMode="auto">
          <a:xfrm>
            <a:off x="1763688" y="6289231"/>
            <a:ext cx="5000645" cy="431800"/>
            <a:chOff x="1643063" y="6143625"/>
            <a:chExt cx="5000625" cy="431800"/>
          </a:xfrm>
          <a:solidFill>
            <a:srgbClr val="0070C0"/>
          </a:solidFill>
        </p:grpSpPr>
        <p:sp>
          <p:nvSpPr>
            <p:cNvPr id="13" name="AutoShape 7"/>
            <p:cNvSpPr>
              <a:spLocks noChangeArrowheads="1"/>
            </p:cNvSpPr>
            <p:nvPr/>
          </p:nvSpPr>
          <p:spPr bwMode="auto">
            <a:xfrm>
              <a:off x="1643063" y="6143625"/>
              <a:ext cx="5000625"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14" name="TextBox 13"/>
            <p:cNvSpPr txBox="1">
              <a:spLocks noChangeArrowheads="1"/>
            </p:cNvSpPr>
            <p:nvPr/>
          </p:nvSpPr>
          <p:spPr bwMode="auto">
            <a:xfrm>
              <a:off x="2428875" y="6181725"/>
              <a:ext cx="2954643" cy="369332"/>
            </a:xfrm>
            <a:prstGeom prst="rect">
              <a:avLst/>
            </a:prstGeom>
            <a:noFill/>
            <a:ln w="9525">
              <a:noFill/>
              <a:miter lim="800000"/>
              <a:headEnd/>
              <a:tailEnd/>
            </a:ln>
          </p:spPr>
          <p:txBody>
            <a:bodyPr wrap="none">
              <a:spAutoFit/>
            </a:bodyPr>
            <a:lstStyle/>
            <a:p>
              <a:r>
                <a:rPr lang="zh-CN" altLang="en-US" b="1" dirty="0" smtClean="0">
                  <a:solidFill>
                    <a:schemeClr val="bg1"/>
                  </a:solidFill>
                </a:rPr>
                <a:t>演示：演示枚举类型的使用</a:t>
              </a:r>
              <a:endParaRPr lang="zh-CN" altLang="en-US" b="1" dirty="0">
                <a:solidFill>
                  <a:schemeClr val="bg1"/>
                </a:solidFill>
              </a:endParaRPr>
            </a:p>
          </p:txBody>
        </p:sp>
        <p:pic>
          <p:nvPicPr>
            <p:cNvPr id="15" name="Picture 8" descr="说话气泡new"/>
            <p:cNvPicPr>
              <a:picLocks noChangeAspect="1" noChangeArrowheads="1"/>
            </p:cNvPicPr>
            <p:nvPr/>
          </p:nvPicPr>
          <p:blipFill>
            <a:blip r:embed="rId2"/>
            <a:srcRect/>
            <a:stretch>
              <a:fillRect/>
            </a:stretch>
          </p:blipFill>
          <p:spPr bwMode="auto">
            <a:xfrm>
              <a:off x="1857375" y="6215063"/>
              <a:ext cx="571500" cy="341312"/>
            </a:xfrm>
            <a:prstGeom prst="rect">
              <a:avLst/>
            </a:prstGeom>
            <a:noFill/>
            <a:ln w="9525">
              <a:noFill/>
              <a:miter lim="800000"/>
              <a:headEnd/>
              <a:tailEnd/>
            </a:ln>
            <a:effectLst>
              <a:prstShdw prst="shdw13" dist="12700" dir="10800000">
                <a:srgbClr val="0099FF">
                  <a:alpha val="50000"/>
                </a:srgbClr>
              </a:prstShdw>
            </a:effectLst>
          </p:spPr>
        </p:pic>
      </p:grpSp>
      <p:sp>
        <p:nvSpPr>
          <p:cNvPr id="18" name="AutoShape 6"/>
          <p:cNvSpPr>
            <a:spLocks noChangeArrowheads="1"/>
          </p:cNvSpPr>
          <p:nvPr/>
        </p:nvSpPr>
        <p:spPr bwMode="auto">
          <a:xfrm>
            <a:off x="6367044" y="1883323"/>
            <a:ext cx="2165396" cy="715089"/>
          </a:xfrm>
          <a:prstGeom prst="wedgeRoundRectCallout">
            <a:avLst>
              <a:gd name="adj1" fmla="val -25398"/>
              <a:gd name="adj2" fmla="val 51426"/>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nchorCtr="0">
            <a:spAutoFit/>
          </a:bodyPr>
          <a:lstStyle/>
          <a:p>
            <a:pPr marL="0" lvl="1" algn="l" eaLnBrk="0" hangingPunct="0">
              <a:spcBef>
                <a:spcPct val="20000"/>
              </a:spcBef>
              <a:buClr>
                <a:srgbClr val="233DA9"/>
              </a:buClr>
              <a:buSzPct val="80000"/>
              <a:defRPr/>
            </a:pPr>
            <a:r>
              <a:rPr lang="zh-CN" altLang="en-US" b="1" kern="0" dirty="0" smtClean="0">
                <a:solidFill>
                  <a:schemeClr val="bg1"/>
                </a:solidFill>
                <a:latin typeface="Arial"/>
                <a:ea typeface="黑体"/>
              </a:rPr>
              <a:t>枚举类型可以当做普通类型使用</a:t>
            </a:r>
          </a:p>
        </p:txBody>
      </p:sp>
    </p:spTree>
    <p:extLst>
      <p:ext uri="{BB962C8B-B14F-4D97-AF65-F5344CB8AC3E}">
        <p14:creationId xmlns:p14="http://schemas.microsoft.com/office/powerpoint/2010/main" val="54521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1000"/>
                            </p:stCondLst>
                            <p:childTnLst>
                              <p:par>
                                <p:cTn id="9" presetID="3" presetClass="entr" presetSubtype="5"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vertical)">
                                      <p:cBhvr>
                                        <p:cTn id="11" dur="500"/>
                                        <p:tgtEl>
                                          <p:spTgt spid="10"/>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CN" altLang="en-US" dirty="0" smtClean="0"/>
              <a:t>枚举类型注意事项</a:t>
            </a:r>
            <a:endParaRPr lang="zh-CN" altLang="en-US" dirty="0"/>
          </a:p>
        </p:txBody>
      </p:sp>
      <p:sp>
        <p:nvSpPr>
          <p:cNvPr id="6" name="Content Placeholder 5"/>
          <p:cNvSpPr>
            <a:spLocks noGrp="1"/>
          </p:cNvSpPr>
          <p:nvPr>
            <p:ph idx="1"/>
          </p:nvPr>
        </p:nvSpPr>
        <p:spPr/>
        <p:txBody>
          <a:bodyPr/>
          <a:lstStyle/>
          <a:p>
            <a:r>
              <a:rPr lang="zh-CN" altLang="en-US" dirty="0"/>
              <a:t>枚举类</a:t>
            </a:r>
            <a:r>
              <a:rPr lang="zh-CN" altLang="en-US" dirty="0" smtClean="0"/>
              <a:t>型没有</a:t>
            </a:r>
            <a:r>
              <a:rPr lang="en-US" altLang="zh-CN" dirty="0" smtClean="0"/>
              <a:t>public</a:t>
            </a:r>
            <a:r>
              <a:rPr lang="zh-CN" altLang="en-US" dirty="0" smtClean="0"/>
              <a:t>构造函数，因此不能在外部生成实例</a:t>
            </a:r>
            <a:endParaRPr lang="en-US" altLang="zh-CN" dirty="0" smtClean="0"/>
          </a:p>
          <a:p>
            <a:r>
              <a:rPr lang="zh-CN" altLang="en-US" dirty="0"/>
              <a:t>枚举</a:t>
            </a:r>
            <a:r>
              <a:rPr lang="zh-CN" altLang="en-US" dirty="0" smtClean="0"/>
              <a:t>值均是</a:t>
            </a:r>
            <a:r>
              <a:rPr lang="en-US" altLang="zh-CN" dirty="0" smtClean="0"/>
              <a:t>public static final</a:t>
            </a:r>
            <a:r>
              <a:rPr lang="zh-CN" altLang="en-US" dirty="0" smtClean="0"/>
              <a:t>的枚举类型的实例，因此不能修改</a:t>
            </a:r>
            <a:endParaRPr lang="en-US" altLang="zh-CN" dirty="0" smtClean="0"/>
          </a:p>
          <a:p>
            <a:r>
              <a:rPr lang="zh-CN" altLang="en-US" dirty="0"/>
              <a:t>枚举类</a:t>
            </a:r>
            <a:r>
              <a:rPr lang="zh-CN" altLang="en-US" dirty="0" smtClean="0"/>
              <a:t>型可以加入方法</a:t>
            </a:r>
            <a:endParaRPr lang="en-US" altLang="zh-CN" dirty="0" smtClean="0"/>
          </a:p>
          <a:p>
            <a:r>
              <a:rPr lang="zh-CN" altLang="en-US" dirty="0"/>
              <a:t>枚举类</a:t>
            </a:r>
            <a:r>
              <a:rPr lang="zh-CN" altLang="en-US" dirty="0" smtClean="0"/>
              <a:t>型的完成定义：</a:t>
            </a:r>
            <a:endParaRPr lang="zh-CN" altLang="en-US" dirty="0"/>
          </a:p>
        </p:txBody>
      </p:sp>
      <p:sp>
        <p:nvSpPr>
          <p:cNvPr id="7" name="AutoShape 3"/>
          <p:cNvSpPr>
            <a:spLocks noChangeArrowheads="1"/>
          </p:cNvSpPr>
          <p:nvPr/>
        </p:nvSpPr>
        <p:spPr bwMode="gray">
          <a:xfrm>
            <a:off x="323528" y="4184455"/>
            <a:ext cx="8229600" cy="1944216"/>
          </a:xfrm>
          <a:prstGeom prst="roundRect">
            <a:avLst>
              <a:gd name="adj" fmla="val 782"/>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oAutofit/>
          </a:bodyPr>
          <a:lstStyle/>
          <a:p>
            <a:pPr algn="l" defTabSz="723900">
              <a:lnSpc>
                <a:spcPct val="130000"/>
              </a:lnSpc>
              <a:buClr>
                <a:schemeClr val="folHlink"/>
              </a:buClr>
              <a:buSzPct val="60000"/>
              <a:tabLst>
                <a:tab pos="444500" algn="l"/>
              </a:tabLst>
              <a:defRPr/>
            </a:pPr>
            <a:r>
              <a:rPr lang="en-US" altLang="zh-CN" b="1" dirty="0" err="1" smtClean="0">
                <a:solidFill>
                  <a:schemeClr val="accent5">
                    <a:lumMod val="10000"/>
                  </a:schemeClr>
                </a:solidFill>
              </a:rPr>
              <a:t>enum</a:t>
            </a:r>
            <a:r>
              <a:rPr lang="en-US" altLang="zh-CN" b="1" dirty="0" smtClean="0">
                <a:solidFill>
                  <a:schemeClr val="accent5">
                    <a:lumMod val="10000"/>
                  </a:schemeClr>
                </a:solidFill>
              </a:rPr>
              <a:t> </a:t>
            </a:r>
            <a:r>
              <a:rPr lang="zh-CN" altLang="en-US" b="1" dirty="0" smtClean="0">
                <a:solidFill>
                  <a:schemeClr val="accent5">
                    <a:lumMod val="10000"/>
                  </a:schemeClr>
                </a:solidFill>
              </a:rPr>
              <a:t>枚举类型名称 </a:t>
            </a:r>
            <a:r>
              <a:rPr lang="en-US" altLang="zh-CN" b="1" dirty="0" smtClean="0">
                <a:solidFill>
                  <a:schemeClr val="accent5">
                    <a:lumMod val="10000"/>
                  </a:schemeClr>
                </a:solidFill>
              </a:rPr>
              <a:t>{</a:t>
            </a:r>
          </a:p>
          <a:p>
            <a:pPr algn="l" defTabSz="723900">
              <a:lnSpc>
                <a:spcPct val="130000"/>
              </a:lnSpc>
              <a:buClr>
                <a:schemeClr val="folHlink"/>
              </a:buClr>
              <a:buSzPct val="60000"/>
              <a:tabLst>
                <a:tab pos="444500" algn="l"/>
              </a:tabLst>
              <a:defRPr/>
            </a:pPr>
            <a:r>
              <a:rPr lang="en-US" altLang="zh-CN" b="1" dirty="0" smtClean="0">
                <a:solidFill>
                  <a:schemeClr val="accent5">
                    <a:lumMod val="10000"/>
                  </a:schemeClr>
                </a:solidFill>
              </a:rPr>
              <a:t>	</a:t>
            </a:r>
            <a:r>
              <a:rPr lang="zh-CN" altLang="en-US" b="1" dirty="0">
                <a:solidFill>
                  <a:schemeClr val="accent5">
                    <a:lumMod val="10000"/>
                  </a:schemeClr>
                </a:solidFill>
              </a:rPr>
              <a:t>枚举</a:t>
            </a:r>
            <a:r>
              <a:rPr lang="zh-CN" altLang="en-US" b="1" dirty="0" smtClean="0">
                <a:solidFill>
                  <a:schemeClr val="accent5">
                    <a:lumMod val="10000"/>
                  </a:schemeClr>
                </a:solidFill>
              </a:rPr>
              <a:t>值</a:t>
            </a:r>
            <a:r>
              <a:rPr lang="en-US" altLang="zh-CN" b="1" dirty="0" smtClean="0">
                <a:solidFill>
                  <a:schemeClr val="accent5">
                    <a:lumMod val="10000"/>
                  </a:schemeClr>
                </a:solidFill>
              </a:rPr>
              <a:t>;</a:t>
            </a:r>
          </a:p>
          <a:p>
            <a:pPr algn="l"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zh-CN" altLang="en-US" b="1" dirty="0" smtClean="0">
                <a:solidFill>
                  <a:schemeClr val="accent5">
                    <a:lumMod val="10000"/>
                  </a:schemeClr>
                </a:solidFill>
              </a:rPr>
              <a:t>成员变量</a:t>
            </a:r>
            <a:r>
              <a:rPr lang="en-US" altLang="zh-CN" b="1" dirty="0" smtClean="0">
                <a:solidFill>
                  <a:schemeClr val="accent5">
                    <a:lumMod val="10000"/>
                  </a:schemeClr>
                </a:solidFill>
              </a:rPr>
              <a:t>;</a:t>
            </a:r>
          </a:p>
          <a:p>
            <a:pPr algn="l" defTabSz="723900">
              <a:lnSpc>
                <a:spcPct val="130000"/>
              </a:lnSpc>
              <a:buClr>
                <a:schemeClr val="folHlink"/>
              </a:buClr>
              <a:buSzPct val="60000"/>
              <a:tabLst>
                <a:tab pos="444500" algn="l"/>
              </a:tabLst>
              <a:defRPr/>
            </a:pPr>
            <a:r>
              <a:rPr lang="en-US" altLang="zh-CN" b="1" dirty="0" smtClean="0">
                <a:solidFill>
                  <a:schemeClr val="accent5">
                    <a:lumMod val="10000"/>
                  </a:schemeClr>
                </a:solidFill>
              </a:rPr>
              <a:t>	</a:t>
            </a:r>
            <a:r>
              <a:rPr lang="zh-CN" altLang="en-US" b="1" dirty="0" smtClean="0">
                <a:solidFill>
                  <a:schemeClr val="accent5">
                    <a:lumMod val="10000"/>
                  </a:schemeClr>
                </a:solidFill>
              </a:rPr>
              <a:t>成员函数</a:t>
            </a:r>
            <a:r>
              <a:rPr lang="en-US" altLang="zh-CN" b="1" dirty="0" smtClean="0">
                <a:solidFill>
                  <a:schemeClr val="accent5">
                    <a:lumMod val="10000"/>
                  </a:schemeClr>
                </a:solidFill>
              </a:rPr>
              <a:t>;</a:t>
            </a:r>
          </a:p>
          <a:p>
            <a:pPr algn="l" defTabSz="723900">
              <a:lnSpc>
                <a:spcPct val="130000"/>
              </a:lnSpc>
              <a:buClr>
                <a:schemeClr val="folHlink"/>
              </a:buClr>
              <a:buSzPct val="60000"/>
              <a:tabLst>
                <a:tab pos="444500" algn="l"/>
              </a:tabLst>
              <a:defRPr/>
            </a:pPr>
            <a:r>
              <a:rPr lang="en-US" altLang="zh-CN" b="1" dirty="0" smtClean="0">
                <a:solidFill>
                  <a:schemeClr val="accent5">
                    <a:lumMod val="10000"/>
                  </a:schemeClr>
                </a:solidFill>
              </a:rPr>
              <a:t>}</a:t>
            </a:r>
            <a:endParaRPr lang="zh-CN" altLang="en-US" b="1" dirty="0">
              <a:solidFill>
                <a:schemeClr val="accent5">
                  <a:lumMod val="10000"/>
                </a:schemeClr>
              </a:solidFill>
            </a:endParaRPr>
          </a:p>
        </p:txBody>
      </p:sp>
      <p:grpSp>
        <p:nvGrpSpPr>
          <p:cNvPr id="8" name="组合 10"/>
          <p:cNvGrpSpPr/>
          <p:nvPr/>
        </p:nvGrpSpPr>
        <p:grpSpPr>
          <a:xfrm>
            <a:off x="323528" y="3577068"/>
            <a:ext cx="1000132" cy="400110"/>
            <a:chOff x="1000100" y="1801286"/>
            <a:chExt cx="1000132" cy="400110"/>
          </a:xfrm>
        </p:grpSpPr>
        <p:pic>
          <p:nvPicPr>
            <p:cNvPr id="9" name="Picture 3" descr="E:\设计支持\模板设计\YF.png"/>
            <p:cNvPicPr>
              <a:picLocks noChangeAspect="1" noChangeArrowheads="1"/>
            </p:cNvPicPr>
            <p:nvPr/>
          </p:nvPicPr>
          <p:blipFill>
            <a:blip r:embed="rId2"/>
            <a:srcRect/>
            <a:stretch>
              <a:fillRect/>
            </a:stretch>
          </p:blipFill>
          <p:spPr bwMode="auto">
            <a:xfrm>
              <a:off x="1000100" y="1806293"/>
              <a:ext cx="422603" cy="390096"/>
            </a:xfrm>
            <a:prstGeom prst="rect">
              <a:avLst/>
            </a:prstGeom>
            <a:noFill/>
          </p:spPr>
        </p:pic>
        <p:sp>
          <p:nvSpPr>
            <p:cNvPr id="10" name="TextBox 9"/>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Tree>
    <p:extLst>
      <p:ext uri="{BB962C8B-B14F-4D97-AF65-F5344CB8AC3E}">
        <p14:creationId xmlns:p14="http://schemas.microsoft.com/office/powerpoint/2010/main" val="41514505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200" dirty="0" smtClean="0"/>
              <a:t>第</a:t>
            </a:r>
            <a:r>
              <a:rPr lang="zh-CN" altLang="en-US" sz="3200" dirty="0"/>
              <a:t>六</a:t>
            </a:r>
            <a:r>
              <a:rPr lang="zh-CN" altLang="en-US" sz="3200" dirty="0" smtClean="0"/>
              <a:t>章</a:t>
            </a:r>
            <a:r>
              <a:rPr lang="zh-CN" altLang="en-US" sz="4400" dirty="0" smtClean="0"/>
              <a:t> 抽象和封装</a:t>
            </a:r>
            <a:endParaRPr lang="zh-CN" altLang="en-US" dirty="0"/>
          </a:p>
        </p:txBody>
      </p:sp>
      <p:sp>
        <p:nvSpPr>
          <p:cNvPr id="3" name="Text Placeholder 2"/>
          <p:cNvSpPr>
            <a:spLocks noGrp="1"/>
          </p:cNvSpPr>
          <p:nvPr>
            <p:ph type="body" idx="1"/>
          </p:nvPr>
        </p:nvSpPr>
        <p:spPr/>
        <p:txBody>
          <a:bodyPr/>
          <a:lstStyle/>
          <a:p>
            <a:r>
              <a:rPr lang="zh-CN" altLang="en-US" dirty="0" smtClean="0"/>
              <a:t>第五节 隐藏和封装</a:t>
            </a:r>
            <a:endParaRPr lang="zh-CN" altLang="en-US" dirty="0"/>
          </a:p>
        </p:txBody>
      </p:sp>
      <p:sp>
        <p:nvSpPr>
          <p:cNvPr id="4" name="Subtitle 3"/>
          <p:cNvSpPr>
            <a:spLocks noGrp="1"/>
          </p:cNvSpPr>
          <p:nvPr>
            <p:ph type="subTitle" idx="13"/>
          </p:nvPr>
        </p:nvSpPr>
        <p:spPr/>
        <p:txBody>
          <a:bodyPr/>
          <a:lstStyle/>
          <a:p>
            <a:r>
              <a:rPr lang="en-US" altLang="zh-CN" dirty="0"/>
              <a:t>Java</a:t>
            </a:r>
            <a:r>
              <a:rPr lang="zh-CN" altLang="en-US" dirty="0"/>
              <a:t>程序设计</a:t>
            </a:r>
          </a:p>
        </p:txBody>
      </p:sp>
    </p:spTree>
    <p:extLst>
      <p:ext uri="{BB962C8B-B14F-4D97-AF65-F5344CB8AC3E}">
        <p14:creationId xmlns:p14="http://schemas.microsoft.com/office/powerpoint/2010/main" val="20638812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为什么要使用封装 </a:t>
            </a:r>
          </a:p>
        </p:txBody>
      </p:sp>
      <p:sp>
        <p:nvSpPr>
          <p:cNvPr id="638979" name="Rectangle 3"/>
          <p:cNvSpPr>
            <a:spLocks noGrp="1" noChangeArrowheads="1"/>
          </p:cNvSpPr>
          <p:nvPr>
            <p:ph idx="1"/>
          </p:nvPr>
        </p:nvSpPr>
        <p:spPr>
          <a:xfrm>
            <a:off x="457200" y="1660566"/>
            <a:ext cx="8229600" cy="4465601"/>
          </a:xfrm>
        </p:spPr>
        <p:txBody>
          <a:bodyPr/>
          <a:lstStyle/>
          <a:p>
            <a:pPr eaLnBrk="1" hangingPunct="1"/>
            <a:r>
              <a:rPr lang="zh-CN" altLang="en-US" dirty="0" smtClean="0"/>
              <a:t>下面代码有什么缺陷？</a:t>
            </a:r>
          </a:p>
          <a:p>
            <a:pPr eaLnBrk="1" hangingPunct="1"/>
            <a:endParaRPr lang="zh-CN" altLang="en-US" dirty="0" smtClean="0"/>
          </a:p>
          <a:p>
            <a:pPr eaLnBrk="1" hangingPunct="1"/>
            <a:endParaRPr lang="zh-CN" altLang="en-US" dirty="0" smtClean="0"/>
          </a:p>
          <a:p>
            <a:pPr eaLnBrk="1" hangingPunct="1"/>
            <a:endParaRPr lang="zh-CN" altLang="en-US" dirty="0" smtClean="0"/>
          </a:p>
          <a:p>
            <a:pPr eaLnBrk="1" hangingPunct="1"/>
            <a:endParaRPr lang="zh-CN" altLang="en-US" dirty="0" smtClean="0"/>
          </a:p>
          <a:p>
            <a:pPr eaLnBrk="1" hangingPunct="1"/>
            <a:r>
              <a:rPr lang="zh-CN" altLang="en-US" dirty="0" smtClean="0"/>
              <a:t>如何解决上面设计的缺陷？</a:t>
            </a:r>
          </a:p>
        </p:txBody>
      </p:sp>
      <p:sp>
        <p:nvSpPr>
          <p:cNvPr id="28677" name="AutoShape 12"/>
          <p:cNvSpPr>
            <a:spLocks noChangeArrowheads="1"/>
          </p:cNvSpPr>
          <p:nvPr/>
        </p:nvSpPr>
        <p:spPr bwMode="auto">
          <a:xfrm>
            <a:off x="1979712" y="2133075"/>
            <a:ext cx="3802062" cy="836105"/>
          </a:xfrm>
          <a:prstGeom prst="roundRect">
            <a:avLst>
              <a:gd name="adj" fmla="val 5292"/>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Dog d = new Dog();</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d.health = </a:t>
            </a:r>
            <a:r>
              <a:rPr lang="en-US" altLang="zh-CN" b="1" dirty="0" smtClean="0">
                <a:solidFill>
                  <a:schemeClr val="accent5">
                    <a:lumMod val="10000"/>
                  </a:schemeClr>
                </a:solidFill>
                <a:latin typeface="+mn-lt"/>
              </a:rPr>
              <a:t>-1000</a:t>
            </a:r>
            <a:r>
              <a:rPr lang="en-US" altLang="zh-CN" b="1" dirty="0">
                <a:solidFill>
                  <a:schemeClr val="accent5">
                    <a:lumMod val="10000"/>
                  </a:schemeClr>
                </a:solidFill>
                <a:latin typeface="+mn-lt"/>
              </a:rPr>
              <a:t>; </a:t>
            </a:r>
          </a:p>
        </p:txBody>
      </p:sp>
      <p:sp>
        <p:nvSpPr>
          <p:cNvPr id="647189" name="AutoShape 21"/>
          <p:cNvSpPr>
            <a:spLocks noChangeArrowheads="1"/>
          </p:cNvSpPr>
          <p:nvPr/>
        </p:nvSpPr>
        <p:spPr bwMode="auto">
          <a:xfrm>
            <a:off x="2776624" y="3367526"/>
            <a:ext cx="3302076" cy="408623"/>
          </a:xfrm>
          <a:prstGeom prst="wedgeRoundRectCallout">
            <a:avLst>
              <a:gd name="adj1" fmla="val -22953"/>
              <a:gd name="adj2" fmla="val -48245"/>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属性随意访问，不</a:t>
            </a:r>
            <a:r>
              <a:rPr lang="zh-CN" altLang="en-US" b="1" kern="0" dirty="0">
                <a:solidFill>
                  <a:schemeClr val="bg1"/>
                </a:solidFill>
                <a:latin typeface="Arial"/>
                <a:ea typeface="黑体"/>
              </a:rPr>
              <a:t>合理的赋值 </a:t>
            </a:r>
          </a:p>
        </p:txBody>
      </p:sp>
      <p:sp>
        <p:nvSpPr>
          <p:cNvPr id="673813" name="AutoShape 21"/>
          <p:cNvSpPr>
            <a:spLocks noChangeArrowheads="1"/>
          </p:cNvSpPr>
          <p:nvPr/>
        </p:nvSpPr>
        <p:spPr bwMode="gray">
          <a:xfrm>
            <a:off x="2635243" y="4709980"/>
            <a:ext cx="3873513" cy="773129"/>
          </a:xfrm>
          <a:prstGeom prst="roundRect">
            <a:avLst>
              <a:gd name="adj"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a:buClr>
                <a:schemeClr val="tx2"/>
              </a:buClr>
              <a:buSzPct val="80000"/>
              <a:buFont typeface="Wingdings" pitchFamily="2" charset="2"/>
              <a:buNone/>
              <a:defRPr/>
            </a:pPr>
            <a:r>
              <a:rPr lang="zh-CN" altLang="en-US" sz="2800" b="1" dirty="0"/>
              <a:t> 使用封装 </a:t>
            </a:r>
          </a:p>
        </p:txBody>
      </p:sp>
      <p:grpSp>
        <p:nvGrpSpPr>
          <p:cNvPr id="9" name="组合 8"/>
          <p:cNvGrpSpPr/>
          <p:nvPr/>
        </p:nvGrpSpPr>
        <p:grpSpPr>
          <a:xfrm>
            <a:off x="457200" y="1237963"/>
            <a:ext cx="986586" cy="422603"/>
            <a:chOff x="1000100" y="1173499"/>
            <a:chExt cx="986586" cy="422603"/>
          </a:xfrm>
        </p:grpSpPr>
        <p:pic>
          <p:nvPicPr>
            <p:cNvPr id="10" name="Picture 5" descr="E:\设计支持\模板设计\WT.png"/>
            <p:cNvPicPr>
              <a:picLocks noChangeAspect="1" noChangeArrowheads="1"/>
            </p:cNvPicPr>
            <p:nvPr/>
          </p:nvPicPr>
          <p:blipFill>
            <a:blip r:embed="rId3"/>
            <a:srcRect/>
            <a:stretch>
              <a:fillRect/>
            </a:stretch>
          </p:blipFill>
          <p:spPr bwMode="auto">
            <a:xfrm>
              <a:off x="1000100" y="1173499"/>
              <a:ext cx="414476" cy="422603"/>
            </a:xfrm>
            <a:prstGeom prst="rect">
              <a:avLst/>
            </a:prstGeom>
            <a:noFill/>
          </p:spPr>
        </p:pic>
        <p:sp>
          <p:nvSpPr>
            <p:cNvPr id="11" name="TextBox 10"/>
            <p:cNvSpPr txBox="1"/>
            <p:nvPr/>
          </p:nvSpPr>
          <p:spPr>
            <a:xfrm>
              <a:off x="1285852" y="1184745"/>
              <a:ext cx="700834"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问题</a:t>
              </a:r>
              <a:endParaRPr lang="zh-CN" altLang="en-US" sz="2000" b="1" dirty="0">
                <a:solidFill>
                  <a:schemeClr val="tx1"/>
                </a:solidFill>
                <a:latin typeface="黑体" pitchFamily="49" charset="-122"/>
                <a:ea typeface="黑体" pitchFamily="49" charset="-122"/>
              </a:endParaRPr>
            </a:p>
          </p:txBody>
        </p:sp>
      </p:grpSp>
      <p:cxnSp>
        <p:nvCxnSpPr>
          <p:cNvPr id="15" name="直接箭头连接符 14"/>
          <p:cNvCxnSpPr/>
          <p:nvPr/>
        </p:nvCxnSpPr>
        <p:spPr bwMode="auto">
          <a:xfrm rot="5400000">
            <a:off x="3288593" y="3143521"/>
            <a:ext cx="406411" cy="15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6" name="Rectangle 41"/>
          <p:cNvSpPr>
            <a:spLocks noChangeArrowheads="1"/>
          </p:cNvSpPr>
          <p:nvPr/>
        </p:nvSpPr>
        <p:spPr bwMode="auto">
          <a:xfrm>
            <a:off x="2062244" y="2561703"/>
            <a:ext cx="1928826" cy="333375"/>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Tree>
    <p:extLst>
      <p:ext uri="{BB962C8B-B14F-4D97-AF65-F5344CB8AC3E}">
        <p14:creationId xmlns:p14="http://schemas.microsoft.com/office/powerpoint/2010/main" val="97644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47189"/>
                                        </p:tgtEl>
                                        <p:attrNameLst>
                                          <p:attrName>style.visibility</p:attrName>
                                        </p:attrNameLst>
                                      </p:cBhvr>
                                      <p:to>
                                        <p:strVal val="visible"/>
                                      </p:to>
                                    </p:set>
                                    <p:animEffect transition="in" filter="wipe(left)">
                                      <p:cBhvr>
                                        <p:cTn id="15" dur="500"/>
                                        <p:tgtEl>
                                          <p:spTgt spid="64718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38979">
                                            <p:txEl>
                                              <p:pRg st="5" end="5"/>
                                            </p:txEl>
                                          </p:spTgt>
                                        </p:tgtEl>
                                        <p:attrNameLst>
                                          <p:attrName>style.visibility</p:attrName>
                                        </p:attrNameLst>
                                      </p:cBhvr>
                                      <p:to>
                                        <p:strVal val="visible"/>
                                      </p:to>
                                    </p:set>
                                    <p:animEffect transition="in" filter="wipe(left)">
                                      <p:cBhvr>
                                        <p:cTn id="19" dur="500"/>
                                        <p:tgtEl>
                                          <p:spTgt spid="638979">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73813"/>
                                        </p:tgtEl>
                                        <p:attrNameLst>
                                          <p:attrName>style.visibility</p:attrName>
                                        </p:attrNameLst>
                                      </p:cBhvr>
                                      <p:to>
                                        <p:strVal val="visible"/>
                                      </p:to>
                                    </p:set>
                                    <p:animEffect transition="in" filter="wipe(left)">
                                      <p:cBhvr>
                                        <p:cTn id="24" dur="500"/>
                                        <p:tgtEl>
                                          <p:spTgt spid="673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89" grpId="0" animBg="1"/>
      <p:bldP spid="673813" grpId="0" animBg="1"/>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t>什么是封装</a:t>
            </a:r>
          </a:p>
        </p:txBody>
      </p:sp>
      <p:sp>
        <p:nvSpPr>
          <p:cNvPr id="29699" name="Rectangle 3"/>
          <p:cNvSpPr>
            <a:spLocks noGrp="1" noChangeArrowheads="1"/>
          </p:cNvSpPr>
          <p:nvPr>
            <p:ph idx="1"/>
          </p:nvPr>
        </p:nvSpPr>
        <p:spPr/>
        <p:txBody>
          <a:bodyPr/>
          <a:lstStyle/>
          <a:p>
            <a:pPr eaLnBrk="1" hangingPunct="1"/>
            <a:r>
              <a:rPr lang="zh-CN" altLang="en-US" dirty="0" smtClean="0"/>
              <a:t>面向对象三大特征之一 </a:t>
            </a:r>
            <a:r>
              <a:rPr lang="en-US" altLang="zh-CN" dirty="0" smtClean="0"/>
              <a:t>——</a:t>
            </a:r>
            <a:r>
              <a:rPr lang="zh-CN" altLang="en-US" dirty="0" smtClean="0"/>
              <a:t>封装</a:t>
            </a:r>
          </a:p>
          <a:p>
            <a:pPr lvl="1" eaLnBrk="1" hangingPunct="1"/>
            <a:r>
              <a:rPr lang="zh-CN" altLang="en-US" dirty="0" smtClean="0"/>
              <a:t>封装的概念</a:t>
            </a:r>
          </a:p>
          <a:p>
            <a:pPr lvl="1" eaLnBrk="1" hangingPunct="1"/>
            <a:endParaRPr lang="zh-CN" altLang="en-US" dirty="0" smtClean="0"/>
          </a:p>
          <a:p>
            <a:pPr lvl="1" eaLnBrk="1" hangingPunct="1"/>
            <a:endParaRPr lang="zh-CN" altLang="en-US" sz="1800" dirty="0" smtClean="0"/>
          </a:p>
          <a:p>
            <a:pPr lvl="1" eaLnBrk="1" hangingPunct="1"/>
            <a:endParaRPr lang="zh-CN" altLang="en-US" sz="1800" dirty="0" smtClean="0"/>
          </a:p>
          <a:p>
            <a:pPr lvl="1" eaLnBrk="1" hangingPunct="1"/>
            <a:endParaRPr lang="zh-CN" altLang="en-US" sz="1800" dirty="0" smtClean="0"/>
          </a:p>
          <a:p>
            <a:pPr lvl="1" eaLnBrk="1" hangingPunct="1"/>
            <a:r>
              <a:rPr lang="zh-CN" altLang="en-US" dirty="0" smtClean="0"/>
              <a:t>封装的好处</a:t>
            </a:r>
            <a:endParaRPr lang="zh-CN" altLang="en-US" sz="2000" dirty="0" smtClean="0"/>
          </a:p>
        </p:txBody>
      </p:sp>
      <p:pic>
        <p:nvPicPr>
          <p:cNvPr id="29700" name="Picture 7" descr="房子"/>
          <p:cNvPicPr>
            <a:picLocks noChangeAspect="1" noChangeArrowheads="1"/>
          </p:cNvPicPr>
          <p:nvPr/>
        </p:nvPicPr>
        <p:blipFill>
          <a:blip r:embed="rId2"/>
          <a:srcRect/>
          <a:stretch>
            <a:fillRect/>
          </a:stretch>
        </p:blipFill>
        <p:spPr bwMode="auto">
          <a:xfrm>
            <a:off x="3705225" y="4319588"/>
            <a:ext cx="1831975" cy="1581150"/>
          </a:xfrm>
          <a:prstGeom prst="rect">
            <a:avLst/>
          </a:prstGeom>
          <a:noFill/>
          <a:ln w="9525">
            <a:noFill/>
            <a:miter lim="800000"/>
            <a:headEnd/>
            <a:tailEnd/>
          </a:ln>
        </p:spPr>
      </p:pic>
      <p:sp>
        <p:nvSpPr>
          <p:cNvPr id="673813" name="AutoShape 21"/>
          <p:cNvSpPr>
            <a:spLocks noChangeArrowheads="1"/>
          </p:cNvSpPr>
          <p:nvPr/>
        </p:nvSpPr>
        <p:spPr bwMode="gray">
          <a:xfrm>
            <a:off x="1580358" y="2355118"/>
            <a:ext cx="6553200" cy="920568"/>
          </a:xfrm>
          <a:prstGeom prst="roundRect">
            <a:avLst>
              <a:gd name="adj" fmla="val 0"/>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a:buClr>
                <a:schemeClr val="tx2"/>
              </a:buClr>
              <a:buSzPct val="80000"/>
              <a:buFont typeface="Wingdings" pitchFamily="2" charset="2"/>
              <a:buNone/>
              <a:defRPr/>
            </a:pPr>
            <a:r>
              <a:rPr lang="zh-CN" altLang="en-US" b="1" dirty="0"/>
              <a:t>封装：将类的某些信息隐藏在类内部，不允许外部程序直接访问，而是通过该类提供的方法来实现对隐藏信息的操作和访问 </a:t>
            </a:r>
          </a:p>
        </p:txBody>
      </p:sp>
      <p:sp>
        <p:nvSpPr>
          <p:cNvPr id="647189" name="AutoShape 21"/>
          <p:cNvSpPr>
            <a:spLocks noChangeArrowheads="1"/>
          </p:cNvSpPr>
          <p:nvPr/>
        </p:nvSpPr>
        <p:spPr bwMode="auto">
          <a:xfrm>
            <a:off x="4354513" y="3841750"/>
            <a:ext cx="2063919" cy="408623"/>
          </a:xfrm>
          <a:prstGeom prst="wedgeRoundRectCallout">
            <a:avLst>
              <a:gd name="adj1" fmla="val -27937"/>
              <a:gd name="adj2" fmla="val 54941"/>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隐藏类的实现细节</a:t>
            </a:r>
          </a:p>
        </p:txBody>
      </p:sp>
      <p:sp>
        <p:nvSpPr>
          <p:cNvPr id="2" name="AutoShape 21"/>
          <p:cNvSpPr>
            <a:spLocks noChangeArrowheads="1"/>
          </p:cNvSpPr>
          <p:nvPr/>
        </p:nvSpPr>
        <p:spPr bwMode="auto">
          <a:xfrm>
            <a:off x="500034" y="4572008"/>
            <a:ext cx="3002652" cy="408623"/>
          </a:xfrm>
          <a:prstGeom prst="wedgeRoundRectCallout">
            <a:avLst>
              <a:gd name="adj1" fmla="val 51067"/>
              <a:gd name="adj2" fmla="val -20524"/>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只能通过规定方法访问数据</a:t>
            </a:r>
          </a:p>
        </p:txBody>
      </p:sp>
      <p:sp>
        <p:nvSpPr>
          <p:cNvPr id="3" name="AutoShape 21"/>
          <p:cNvSpPr>
            <a:spLocks noChangeArrowheads="1"/>
          </p:cNvSpPr>
          <p:nvPr/>
        </p:nvSpPr>
        <p:spPr bwMode="auto">
          <a:xfrm>
            <a:off x="5865666" y="4751388"/>
            <a:ext cx="2063920" cy="408623"/>
          </a:xfrm>
          <a:prstGeom prst="wedgeRoundRectCallout">
            <a:avLst>
              <a:gd name="adj1" fmla="val -52205"/>
              <a:gd name="adj2" fmla="val 1415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方便加入控制语句</a:t>
            </a:r>
          </a:p>
        </p:txBody>
      </p:sp>
      <p:sp>
        <p:nvSpPr>
          <p:cNvPr id="4" name="AutoShape 21"/>
          <p:cNvSpPr>
            <a:spLocks noChangeArrowheads="1"/>
          </p:cNvSpPr>
          <p:nvPr/>
        </p:nvSpPr>
        <p:spPr bwMode="auto">
          <a:xfrm>
            <a:off x="3924300" y="6163649"/>
            <a:ext cx="1609825" cy="408623"/>
          </a:xfrm>
          <a:prstGeom prst="wedgeRoundRectCallout">
            <a:avLst>
              <a:gd name="adj1" fmla="val -25736"/>
              <a:gd name="adj2" fmla="val -5032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方便修改实现</a:t>
            </a:r>
          </a:p>
        </p:txBody>
      </p:sp>
      <p:cxnSp>
        <p:nvCxnSpPr>
          <p:cNvPr id="10" name="直接箭头连接符 9"/>
          <p:cNvCxnSpPr/>
          <p:nvPr/>
        </p:nvCxnSpPr>
        <p:spPr bwMode="auto">
          <a:xfrm rot="10800000">
            <a:off x="3500430" y="4732646"/>
            <a:ext cx="428628" cy="41086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1" name="直接箭头连接符 10"/>
          <p:cNvCxnSpPr/>
          <p:nvPr/>
        </p:nvCxnSpPr>
        <p:spPr bwMode="auto">
          <a:xfrm rot="5400000" flipH="1" flipV="1">
            <a:off x="4652319" y="4509451"/>
            <a:ext cx="410866" cy="15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2" name="直接箭头连接符 11"/>
          <p:cNvCxnSpPr/>
          <p:nvPr/>
        </p:nvCxnSpPr>
        <p:spPr bwMode="auto">
          <a:xfrm>
            <a:off x="5286380" y="5000636"/>
            <a:ext cx="500066" cy="1776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3" name="直接箭头连接符 12"/>
          <p:cNvCxnSpPr/>
          <p:nvPr/>
        </p:nvCxnSpPr>
        <p:spPr bwMode="auto">
          <a:xfrm rot="16200000" flipH="1">
            <a:off x="4277367" y="5849011"/>
            <a:ext cx="374952" cy="21431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23662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CN" altLang="en-US" dirty="0" smtClean="0"/>
              <a:t>类的可访问性</a:t>
            </a:r>
            <a:endParaRPr lang="zh-CN" altLang="en-US" dirty="0"/>
          </a:p>
        </p:txBody>
      </p:sp>
      <p:sp>
        <p:nvSpPr>
          <p:cNvPr id="7" name="Content Placeholder 6"/>
          <p:cNvSpPr>
            <a:spLocks noGrp="1"/>
          </p:cNvSpPr>
          <p:nvPr>
            <p:ph idx="1"/>
          </p:nvPr>
        </p:nvSpPr>
        <p:spPr>
          <a:xfrm>
            <a:off x="457200" y="4653136"/>
            <a:ext cx="8229600" cy="1473031"/>
          </a:xfrm>
        </p:spPr>
        <p:txBody>
          <a:bodyPr/>
          <a:lstStyle/>
          <a:p>
            <a:r>
              <a:rPr lang="en-US" altLang="zh-CN" dirty="0" smtClean="0"/>
              <a:t>O</a:t>
            </a:r>
            <a:r>
              <a:rPr lang="zh-CN" altLang="en-US" dirty="0" smtClean="0"/>
              <a:t>：表示可以直接访问</a:t>
            </a:r>
            <a:endParaRPr lang="en-US" altLang="zh-CN" dirty="0" smtClean="0"/>
          </a:p>
          <a:p>
            <a:r>
              <a:rPr lang="en-US" altLang="zh-CN" dirty="0" smtClean="0"/>
              <a:t>X</a:t>
            </a:r>
            <a:r>
              <a:rPr lang="zh-CN" altLang="en-US" dirty="0" smtClean="0"/>
              <a:t>：表示不可直接访问</a:t>
            </a:r>
            <a:endParaRPr lang="zh-CN" altLang="en-US" dirty="0"/>
          </a:p>
        </p:txBody>
      </p:sp>
      <p:graphicFrame>
        <p:nvGraphicFramePr>
          <p:cNvPr id="6" name="Group 29"/>
          <p:cNvGraphicFramePr>
            <a:graphicFrameLocks noGrp="1"/>
          </p:cNvGraphicFramePr>
          <p:nvPr>
            <p:extLst>
              <p:ext uri="{D42A27DB-BD31-4B8C-83A1-F6EECF244321}">
                <p14:modId xmlns:p14="http://schemas.microsoft.com/office/powerpoint/2010/main" val="986209318"/>
              </p:ext>
            </p:extLst>
          </p:nvPr>
        </p:nvGraphicFramePr>
        <p:xfrm>
          <a:off x="457200" y="1484784"/>
          <a:ext cx="8229599" cy="2949545"/>
        </p:xfrm>
        <a:graphic>
          <a:graphicData uri="http://schemas.openxmlformats.org/drawingml/2006/table">
            <a:tbl>
              <a:tblPr firstRow="1" bandRow="1">
                <a:tableStyleId>{5C22544A-7EE6-4342-B048-85BDC9FD1C3A}</a:tableStyleId>
              </a:tblPr>
              <a:tblGrid>
                <a:gridCol w="2314600"/>
                <a:gridCol w="1080120"/>
                <a:gridCol w="1944216"/>
                <a:gridCol w="1584176"/>
                <a:gridCol w="1306487"/>
              </a:tblGrid>
              <a:tr h="476657">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dirty="0" smtClean="0">
                          <a:ln>
                            <a:noFill/>
                          </a:ln>
                          <a:solidFill>
                            <a:schemeClr val="bg1"/>
                          </a:solidFill>
                          <a:effectLst/>
                          <a:latin typeface="+mn-lt"/>
                          <a:ea typeface="+mn-ea"/>
                        </a:rPr>
                        <a:t>范围</a:t>
                      </a:r>
                      <a:endParaRPr kumimoji="0" lang="en-US" altLang="zh-CN" sz="1800" b="1" i="0" u="none" strike="noStrike" cap="none" normalizeH="0" baseline="0" dirty="0" smtClean="0">
                        <a:ln>
                          <a:noFill/>
                        </a:ln>
                        <a:solidFill>
                          <a:schemeClr val="bg1"/>
                        </a:solidFill>
                        <a:effectLst/>
                        <a:latin typeface="+mn-lt"/>
                        <a:ea typeface="+mn-ea"/>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800" b="1" i="0" u="none" strike="noStrike" cap="none" normalizeH="0" baseline="0" dirty="0" smtClean="0">
                          <a:ln>
                            <a:noFill/>
                          </a:ln>
                          <a:solidFill>
                            <a:schemeClr val="bg1"/>
                          </a:solidFill>
                          <a:effectLst/>
                          <a:latin typeface="+mn-lt"/>
                          <a:ea typeface="+mn-ea"/>
                        </a:rPr>
                        <a:t>private</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u="none" strike="noStrike" cap="none" normalizeH="0" baseline="0" dirty="0" smtClean="0">
                          <a:ln>
                            <a:noFill/>
                          </a:ln>
                          <a:effectLst/>
                          <a:latin typeface="+mn-lt"/>
                          <a:ea typeface="+mn-ea"/>
                        </a:rPr>
                        <a:t> </a:t>
                      </a:r>
                      <a:r>
                        <a:rPr kumimoji="0" lang="en-US" altLang="zh-CN" sz="1800" b="1" u="none" strike="noStrike" cap="none" normalizeH="0" baseline="0" dirty="0" smtClean="0">
                          <a:ln>
                            <a:noFill/>
                          </a:ln>
                          <a:effectLst/>
                          <a:latin typeface="+mn-lt"/>
                          <a:ea typeface="+mn-ea"/>
                        </a:rPr>
                        <a:t>default</a:t>
                      </a:r>
                    </a:p>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dirty="0" smtClean="0">
                          <a:ln>
                            <a:noFill/>
                          </a:ln>
                          <a:solidFill>
                            <a:schemeClr val="bg1"/>
                          </a:solidFill>
                          <a:effectLst/>
                          <a:latin typeface="+mn-lt"/>
                          <a:ea typeface="+mn-ea"/>
                        </a:rPr>
                        <a:t>（什么都不写）</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800" b="1" i="0" u="none" strike="noStrike" cap="none" normalizeH="0" baseline="0" dirty="0" smtClean="0">
                          <a:ln>
                            <a:noFill/>
                          </a:ln>
                          <a:solidFill>
                            <a:schemeClr val="bg1"/>
                          </a:solidFill>
                          <a:effectLst/>
                          <a:latin typeface="+mn-lt"/>
                          <a:ea typeface="+mn-ea"/>
                        </a:rPr>
                        <a:t>protected</a:t>
                      </a:r>
                      <a:endParaRPr kumimoji="0" lang="zh-CN" altLang="en-US" sz="1800" b="1" i="0" u="none" strike="noStrike" cap="none" normalizeH="0" baseline="0" dirty="0" smtClean="0">
                        <a:ln>
                          <a:noFill/>
                        </a:ln>
                        <a:solidFill>
                          <a:schemeClr val="bg1"/>
                        </a:solidFill>
                        <a:effectLst/>
                        <a:latin typeface="+mn-lt"/>
                        <a:ea typeface="+mn-ea"/>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800" b="1" i="0" u="none" strike="noStrike" cap="none" normalizeH="0" baseline="0" dirty="0" smtClean="0">
                          <a:ln>
                            <a:noFill/>
                          </a:ln>
                          <a:solidFill>
                            <a:schemeClr val="bg1"/>
                          </a:solidFill>
                          <a:effectLst/>
                          <a:latin typeface="+mn-lt"/>
                          <a:ea typeface="+mn-ea"/>
                        </a:rPr>
                        <a:t>public</a:t>
                      </a:r>
                      <a:endParaRPr kumimoji="0" lang="zh-CN" altLang="en-US" sz="1800" b="1" i="0" u="none" strike="noStrike" cap="none" normalizeH="0" baseline="0" dirty="0" smtClean="0">
                        <a:ln>
                          <a:noFill/>
                        </a:ln>
                        <a:solidFill>
                          <a:schemeClr val="bg1"/>
                        </a:solidFill>
                        <a:effectLst/>
                        <a:latin typeface="+mn-lt"/>
                        <a:ea typeface="+mn-ea"/>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43693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mn-lt"/>
                          <a:ea typeface="+mn-ea"/>
                          <a:cs typeface="Times New Roman" pitchFamily="18" charset="0"/>
                        </a:rPr>
                        <a:t>同一个类</a:t>
                      </a:r>
                      <a:endParaRPr kumimoji="0" lang="en-US" altLang="zh-CN" sz="1800" b="1" i="0" u="none" strike="noStrike" cap="none" normalizeH="0" baseline="0" dirty="0" smtClean="0">
                        <a:ln>
                          <a:noFill/>
                        </a:ln>
                        <a:solidFill>
                          <a:schemeClr val="tx1"/>
                        </a:solidFill>
                        <a:effectLst/>
                        <a:latin typeface="+mn-lt"/>
                        <a:ea typeface="+mn-ea"/>
                        <a:cs typeface="Times New Roman"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mn-lt"/>
                          <a:ea typeface="+mn-ea"/>
                          <a:cs typeface="Times New Roman" pitchFamily="18" charset="0"/>
                        </a:rPr>
                        <a:t>O</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800" b="1" i="0" u="none" strike="noStrike" kern="1200" cap="none" normalizeH="0" baseline="0" dirty="0" smtClean="0">
                          <a:ln>
                            <a:noFill/>
                          </a:ln>
                          <a:solidFill>
                            <a:schemeClr val="tx1"/>
                          </a:solidFill>
                          <a:effectLst/>
                          <a:latin typeface="+mn-lt"/>
                          <a:ea typeface="+mn-ea"/>
                          <a:cs typeface="Times New Roman" pitchFamily="18" charset="0"/>
                        </a:rPr>
                        <a:t>O</a:t>
                      </a:r>
                      <a:endParaRPr kumimoji="0" lang="zh-CN" altLang="en-US" sz="1800" b="1" i="0" u="none" strike="noStrike" kern="1200" cap="none" normalizeH="0" baseline="0" dirty="0" smtClean="0">
                        <a:ln>
                          <a:noFill/>
                        </a:ln>
                        <a:solidFill>
                          <a:schemeClr val="tx1"/>
                        </a:solidFill>
                        <a:effectLst/>
                        <a:latin typeface="+mn-lt"/>
                        <a:ea typeface="+mn-ea"/>
                        <a:cs typeface="Times New Roman"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800" b="1" i="0" u="none" strike="noStrike" kern="1200" cap="none" normalizeH="0" baseline="0" dirty="0" smtClean="0">
                          <a:ln>
                            <a:noFill/>
                          </a:ln>
                          <a:solidFill>
                            <a:schemeClr val="tx1"/>
                          </a:solidFill>
                          <a:effectLst/>
                          <a:latin typeface="+mn-lt"/>
                          <a:ea typeface="+mn-ea"/>
                          <a:cs typeface="Times New Roman" pitchFamily="18" charset="0"/>
                        </a:rPr>
                        <a:t>O</a:t>
                      </a:r>
                      <a:endParaRPr kumimoji="0" lang="zh-CN" altLang="en-US" sz="1800" b="1" i="0" u="none" strike="noStrike" kern="1200" cap="none" normalizeH="0" baseline="0" dirty="0" smtClean="0">
                        <a:ln>
                          <a:noFill/>
                        </a:ln>
                        <a:solidFill>
                          <a:schemeClr val="tx1"/>
                        </a:solidFill>
                        <a:effectLst/>
                        <a:latin typeface="+mn-lt"/>
                        <a:ea typeface="+mn-ea"/>
                        <a:cs typeface="Times New Roman"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800" b="1" i="0" u="none" strike="noStrike" kern="1200" cap="none" normalizeH="0" baseline="0" dirty="0" smtClean="0">
                          <a:ln>
                            <a:noFill/>
                          </a:ln>
                          <a:solidFill>
                            <a:schemeClr val="tx1"/>
                          </a:solidFill>
                          <a:effectLst/>
                          <a:latin typeface="+mn-lt"/>
                          <a:ea typeface="+mn-ea"/>
                          <a:cs typeface="Times New Roman" pitchFamily="18" charset="0"/>
                        </a:rPr>
                        <a:t>O</a:t>
                      </a:r>
                      <a:endParaRPr kumimoji="0" lang="zh-CN" altLang="en-US" sz="1800" b="1" i="0" u="none" strike="noStrike" kern="1200" cap="none" normalizeH="0" baseline="0" dirty="0" smtClean="0">
                        <a:ln>
                          <a:noFill/>
                        </a:ln>
                        <a:solidFill>
                          <a:schemeClr val="tx1"/>
                        </a:solidFill>
                        <a:effectLst/>
                        <a:latin typeface="+mn-lt"/>
                        <a:ea typeface="+mn-ea"/>
                        <a:cs typeface="Times New Roman"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506861">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mn-lt"/>
                          <a:ea typeface="+mn-ea"/>
                          <a:cs typeface="Times New Roman" pitchFamily="18" charset="0"/>
                        </a:rPr>
                        <a:t>同一个包中的子类</a:t>
                      </a:r>
                      <a:endParaRPr kumimoji="0" lang="en-US" altLang="zh-CN" sz="1800" b="1" i="0" u="none" strike="noStrike" cap="none" normalizeH="0" baseline="0" dirty="0" smtClean="0">
                        <a:ln>
                          <a:noFill/>
                        </a:ln>
                        <a:solidFill>
                          <a:schemeClr val="tx1"/>
                        </a:solidFill>
                        <a:effectLst/>
                        <a:latin typeface="+mn-lt"/>
                        <a:ea typeface="+mn-ea"/>
                        <a:cs typeface="Times New Roman"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mn-lt"/>
                          <a:ea typeface="+mn-ea"/>
                          <a:cs typeface="Times New Roman" pitchFamily="18" charset="0"/>
                        </a:rPr>
                        <a:t>X</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800" b="1" i="0" u="none" strike="noStrike" kern="1200" cap="none" normalizeH="0" baseline="0" dirty="0" smtClean="0">
                          <a:ln>
                            <a:noFill/>
                          </a:ln>
                          <a:solidFill>
                            <a:schemeClr val="tx1"/>
                          </a:solidFill>
                          <a:effectLst/>
                          <a:latin typeface="+mn-lt"/>
                          <a:ea typeface="+mn-ea"/>
                          <a:cs typeface="Times New Roman" pitchFamily="18" charset="0"/>
                        </a:rPr>
                        <a:t>O</a:t>
                      </a:r>
                      <a:endParaRPr kumimoji="0" lang="zh-CN" altLang="en-US" sz="1800" b="1" i="0" u="none" strike="noStrike" kern="1200" cap="none" normalizeH="0" baseline="0" dirty="0" smtClean="0">
                        <a:ln>
                          <a:noFill/>
                        </a:ln>
                        <a:solidFill>
                          <a:schemeClr val="tx1"/>
                        </a:solidFill>
                        <a:effectLst/>
                        <a:latin typeface="+mn-lt"/>
                        <a:ea typeface="+mn-ea"/>
                        <a:cs typeface="Times New Roman"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800" b="1" i="0" u="none" strike="noStrike" kern="1200" cap="none" normalizeH="0" baseline="0" dirty="0" smtClean="0">
                          <a:ln>
                            <a:noFill/>
                          </a:ln>
                          <a:solidFill>
                            <a:schemeClr val="tx1"/>
                          </a:solidFill>
                          <a:effectLst/>
                          <a:latin typeface="+mn-lt"/>
                          <a:ea typeface="+mn-ea"/>
                          <a:cs typeface="Times New Roman" pitchFamily="18" charset="0"/>
                        </a:rPr>
                        <a:t>O</a:t>
                      </a:r>
                      <a:endParaRPr kumimoji="0" lang="zh-CN" altLang="en-US" sz="1800" b="1" i="0" u="none" strike="noStrike" kern="1200" cap="none" normalizeH="0" baseline="0" dirty="0" smtClean="0">
                        <a:ln>
                          <a:noFill/>
                        </a:ln>
                        <a:solidFill>
                          <a:schemeClr val="tx1"/>
                        </a:solidFill>
                        <a:effectLst/>
                        <a:latin typeface="+mn-lt"/>
                        <a:ea typeface="+mn-ea"/>
                        <a:cs typeface="Times New Roman"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800" b="1" i="0" u="none" strike="noStrike" kern="1200" cap="none" normalizeH="0" baseline="0" dirty="0" smtClean="0">
                          <a:ln>
                            <a:noFill/>
                          </a:ln>
                          <a:solidFill>
                            <a:schemeClr val="tx1"/>
                          </a:solidFill>
                          <a:effectLst/>
                          <a:latin typeface="+mn-lt"/>
                          <a:ea typeface="+mn-ea"/>
                          <a:cs typeface="Times New Roman" pitchFamily="18" charset="0"/>
                        </a:rPr>
                        <a:t>O</a:t>
                      </a:r>
                      <a:endParaRPr kumimoji="0" lang="zh-CN" altLang="en-US" sz="1800" b="1" i="0" u="none" strike="noStrike" kern="1200" cap="none" normalizeH="0" baseline="0" dirty="0" smtClean="0">
                        <a:ln>
                          <a:noFill/>
                        </a:ln>
                        <a:solidFill>
                          <a:schemeClr val="tx1"/>
                        </a:solidFill>
                        <a:effectLst/>
                        <a:latin typeface="+mn-lt"/>
                        <a:ea typeface="+mn-ea"/>
                        <a:cs typeface="Times New Roman"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43693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mn-lt"/>
                          <a:ea typeface="+mn-ea"/>
                          <a:cs typeface="Times New Roman" pitchFamily="18" charset="0"/>
                        </a:rPr>
                        <a:t>同一个包中的其他类</a:t>
                      </a:r>
                      <a:endParaRPr kumimoji="0" lang="en-US" altLang="zh-CN" sz="1800" b="1" i="0" u="none" strike="noStrike" cap="none" normalizeH="0" baseline="0" dirty="0" smtClean="0">
                        <a:ln>
                          <a:noFill/>
                        </a:ln>
                        <a:solidFill>
                          <a:schemeClr val="tx1"/>
                        </a:solidFill>
                        <a:effectLst/>
                        <a:latin typeface="+mn-lt"/>
                        <a:ea typeface="+mn-ea"/>
                        <a:cs typeface="Times New Roman"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mn-lt"/>
                          <a:ea typeface="+mn-ea"/>
                          <a:cs typeface="Times New Roman" pitchFamily="18" charset="0"/>
                        </a:rPr>
                        <a:t>X</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800" b="1" i="0" u="none" strike="noStrike" kern="1200" cap="none" normalizeH="0" baseline="0" dirty="0" smtClean="0">
                          <a:ln>
                            <a:noFill/>
                          </a:ln>
                          <a:solidFill>
                            <a:schemeClr val="tx1"/>
                          </a:solidFill>
                          <a:effectLst/>
                          <a:latin typeface="+mn-lt"/>
                          <a:ea typeface="+mn-ea"/>
                          <a:cs typeface="Times New Roman" pitchFamily="18" charset="0"/>
                        </a:rPr>
                        <a:t>O</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800" b="1" i="0" u="none" strike="noStrike" kern="1200" cap="none" normalizeH="0" baseline="0" dirty="0" smtClean="0">
                          <a:ln>
                            <a:noFill/>
                          </a:ln>
                          <a:solidFill>
                            <a:schemeClr val="tx1"/>
                          </a:solidFill>
                          <a:effectLst/>
                          <a:latin typeface="+mn-lt"/>
                          <a:ea typeface="+mn-ea"/>
                          <a:cs typeface="Times New Roman" pitchFamily="18" charset="0"/>
                        </a:rPr>
                        <a:t>X</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800" b="1" i="0" u="none" strike="noStrike" kern="1200" cap="none" normalizeH="0" baseline="0" dirty="0" smtClean="0">
                          <a:ln>
                            <a:noFill/>
                          </a:ln>
                          <a:solidFill>
                            <a:schemeClr val="tx1"/>
                          </a:solidFill>
                          <a:effectLst/>
                          <a:latin typeface="+mn-lt"/>
                          <a:ea typeface="+mn-ea"/>
                          <a:cs typeface="Times New Roman" pitchFamily="18" charset="0"/>
                        </a:rPr>
                        <a:t>O</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43693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mn-lt"/>
                          <a:ea typeface="+mn-ea"/>
                          <a:cs typeface="Times New Roman" pitchFamily="18" charset="0"/>
                        </a:rPr>
                        <a:t>不同包中的子类</a:t>
                      </a:r>
                      <a:endParaRPr kumimoji="0" lang="en-US" altLang="zh-CN" sz="1800" b="1" i="0" u="none" strike="noStrike" cap="none" normalizeH="0" baseline="0" dirty="0" smtClean="0">
                        <a:ln>
                          <a:noFill/>
                        </a:ln>
                        <a:solidFill>
                          <a:schemeClr val="tx1"/>
                        </a:solidFill>
                        <a:effectLst/>
                        <a:latin typeface="+mn-lt"/>
                        <a:ea typeface="+mn-ea"/>
                        <a:cs typeface="Times New Roman"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mn-lt"/>
                          <a:ea typeface="+mn-ea"/>
                          <a:cs typeface="Times New Roman" pitchFamily="18" charset="0"/>
                        </a:rPr>
                        <a:t>X</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800" b="1" i="0" u="none" strike="noStrike" kern="1200" cap="none" normalizeH="0" baseline="0" dirty="0" smtClean="0">
                          <a:ln>
                            <a:noFill/>
                          </a:ln>
                          <a:solidFill>
                            <a:schemeClr val="tx1"/>
                          </a:solidFill>
                          <a:effectLst/>
                          <a:latin typeface="+mn-lt"/>
                          <a:ea typeface="+mn-ea"/>
                          <a:cs typeface="Times New Roman" pitchFamily="18" charset="0"/>
                        </a:rPr>
                        <a:t>X</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800" b="1" i="0" u="none" strike="noStrike" kern="1200" cap="none" normalizeH="0" baseline="0" dirty="0" smtClean="0">
                          <a:ln>
                            <a:noFill/>
                          </a:ln>
                          <a:solidFill>
                            <a:schemeClr val="tx1"/>
                          </a:solidFill>
                          <a:effectLst/>
                          <a:latin typeface="+mn-lt"/>
                          <a:ea typeface="+mn-ea"/>
                          <a:cs typeface="Times New Roman" pitchFamily="18" charset="0"/>
                        </a:rPr>
                        <a:t>O</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800" b="1" i="0" u="none" strike="noStrike" kern="1200" cap="none" normalizeH="0" baseline="0" dirty="0" smtClean="0">
                          <a:ln>
                            <a:noFill/>
                          </a:ln>
                          <a:solidFill>
                            <a:schemeClr val="tx1"/>
                          </a:solidFill>
                          <a:effectLst/>
                          <a:latin typeface="+mn-lt"/>
                          <a:ea typeface="+mn-ea"/>
                          <a:cs typeface="Times New Roman" pitchFamily="18" charset="0"/>
                        </a:rPr>
                        <a:t>O</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43693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mn-lt"/>
                          <a:ea typeface="+mn-ea"/>
                          <a:cs typeface="Times New Roman" pitchFamily="18" charset="0"/>
                        </a:rPr>
                        <a:t>不同包中的非子类</a:t>
                      </a:r>
                      <a:endParaRPr kumimoji="0" lang="en-US" altLang="zh-CN" sz="1800" b="1" i="0" u="none" strike="noStrike" cap="none" normalizeH="0" baseline="0" dirty="0" smtClean="0">
                        <a:ln>
                          <a:noFill/>
                        </a:ln>
                        <a:solidFill>
                          <a:schemeClr val="tx1"/>
                        </a:solidFill>
                        <a:effectLst/>
                        <a:latin typeface="+mn-lt"/>
                        <a:ea typeface="+mn-ea"/>
                        <a:cs typeface="Times New Roman"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mn-lt"/>
                          <a:ea typeface="+mn-ea"/>
                          <a:cs typeface="Times New Roman" pitchFamily="18" charset="0"/>
                        </a:rPr>
                        <a:t>X</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800" b="1" i="0" u="none" strike="noStrike" kern="1200" cap="none" normalizeH="0" baseline="0" dirty="0" smtClean="0">
                          <a:ln>
                            <a:noFill/>
                          </a:ln>
                          <a:solidFill>
                            <a:schemeClr val="tx1"/>
                          </a:solidFill>
                          <a:effectLst/>
                          <a:latin typeface="+mn-lt"/>
                          <a:ea typeface="+mn-ea"/>
                          <a:cs typeface="Times New Roman" pitchFamily="18" charset="0"/>
                        </a:rPr>
                        <a:t>X</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800" b="1" i="0" u="none" strike="noStrike" kern="1200" cap="none" normalizeH="0" baseline="0" dirty="0" smtClean="0">
                          <a:ln>
                            <a:noFill/>
                          </a:ln>
                          <a:solidFill>
                            <a:schemeClr val="tx1"/>
                          </a:solidFill>
                          <a:effectLst/>
                          <a:latin typeface="+mn-lt"/>
                          <a:ea typeface="+mn-ea"/>
                          <a:cs typeface="Times New Roman" pitchFamily="18" charset="0"/>
                        </a:rPr>
                        <a:t>X</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800" b="1" i="0" u="none" strike="noStrike" kern="1200" cap="none" normalizeH="0" baseline="0" dirty="0" smtClean="0">
                          <a:ln>
                            <a:noFill/>
                          </a:ln>
                          <a:solidFill>
                            <a:schemeClr val="tx1"/>
                          </a:solidFill>
                          <a:effectLst/>
                          <a:latin typeface="+mn-lt"/>
                          <a:ea typeface="+mn-ea"/>
                          <a:cs typeface="Times New Roman" pitchFamily="18" charset="0"/>
                        </a:rPr>
                        <a:t>O</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pic>
        <p:nvPicPr>
          <p:cNvPr id="8" name="Picture 17" descr="\\10.0.0.225\08产品制作(原g盘)\2010 A项目组工作区\2010学士后在线课程\PPT模板库\ACCP7.0模板\第四版\中难点印章\重点大.png"/>
          <p:cNvPicPr>
            <a:picLocks noChangeAspect="1" noChangeArrowheads="1"/>
          </p:cNvPicPr>
          <p:nvPr/>
        </p:nvPicPr>
        <p:blipFill>
          <a:blip r:embed="rId2"/>
          <a:srcRect/>
          <a:stretch>
            <a:fillRect/>
          </a:stretch>
        </p:blipFill>
        <p:spPr bwMode="auto">
          <a:xfrm rot="2500587">
            <a:off x="7678133" y="-43693"/>
            <a:ext cx="1400175" cy="1428750"/>
          </a:xfrm>
          <a:prstGeom prst="rect">
            <a:avLst/>
          </a:prstGeom>
          <a:noFill/>
          <a:ln w="9525">
            <a:noFill/>
            <a:miter lim="800000"/>
            <a:headEnd/>
            <a:tailEnd/>
          </a:ln>
        </p:spPr>
      </p:pic>
    </p:spTree>
    <p:extLst>
      <p:ext uri="{BB962C8B-B14F-4D97-AF65-F5344CB8AC3E}">
        <p14:creationId xmlns:p14="http://schemas.microsoft.com/office/powerpoint/2010/main" val="393881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mtClean="0"/>
              <a:t>如何使用封装</a:t>
            </a:r>
            <a:endParaRPr lang="en-US" altLang="zh-CN" smtClean="0"/>
          </a:p>
        </p:txBody>
      </p:sp>
      <p:sp>
        <p:nvSpPr>
          <p:cNvPr id="30723" name="Rectangle 3"/>
          <p:cNvSpPr>
            <a:spLocks noGrp="1" noChangeArrowheads="1"/>
          </p:cNvSpPr>
          <p:nvPr>
            <p:ph idx="1"/>
          </p:nvPr>
        </p:nvSpPr>
        <p:spPr>
          <a:xfrm>
            <a:off x="784254" y="1276351"/>
            <a:ext cx="7645398" cy="438137"/>
          </a:xfrm>
        </p:spPr>
        <p:txBody>
          <a:bodyPr>
            <a:normAutofit lnSpcReduction="10000"/>
          </a:bodyPr>
          <a:lstStyle/>
          <a:p>
            <a:pPr eaLnBrk="1" hangingPunct="1"/>
            <a:r>
              <a:rPr lang="zh-CN" altLang="en-US" dirty="0" smtClean="0"/>
              <a:t>封装的步骤</a:t>
            </a:r>
          </a:p>
        </p:txBody>
      </p:sp>
      <p:sp>
        <p:nvSpPr>
          <p:cNvPr id="40" name="右箭头 39"/>
          <p:cNvSpPr>
            <a:spLocks noChangeArrowheads="1"/>
          </p:cNvSpPr>
          <p:nvPr/>
        </p:nvSpPr>
        <p:spPr bwMode="auto">
          <a:xfrm rot="5400000">
            <a:off x="3464711" y="4679167"/>
            <a:ext cx="357188" cy="285750"/>
          </a:xfrm>
          <a:prstGeom prst="rightArrow">
            <a:avLst>
              <a:gd name="adj1" fmla="val 50000"/>
              <a:gd name="adj2" fmla="val 50000"/>
            </a:avLst>
          </a:prstGeom>
          <a:solidFill>
            <a:srgbClr val="0070C0"/>
          </a:solidFill>
          <a:ln w="9525" algn="ctr">
            <a:solidFill>
              <a:schemeClr val="bg1"/>
            </a:solidFill>
            <a:round/>
            <a:headEnd/>
            <a:tailEnd/>
          </a:ln>
          <a:effectLst>
            <a:outerShdw blurRad="50800" dist="25400" dir="5400000" algn="t" rotWithShape="0">
              <a:prstClr val="black">
                <a:alpha val="30000"/>
              </a:prstClr>
            </a:outerShdw>
          </a:effectLst>
        </p:spPr>
        <p:txBody>
          <a:bodyPr anchor="b"/>
          <a:lstStyle/>
          <a:p>
            <a:pPr>
              <a:defRPr/>
            </a:pPr>
            <a:endParaRPr lang="zh-CN" altLang="en-US"/>
          </a:p>
        </p:txBody>
      </p:sp>
      <p:grpSp>
        <p:nvGrpSpPr>
          <p:cNvPr id="49" name="组合 25"/>
          <p:cNvGrpSpPr>
            <a:grpSpLocks/>
          </p:cNvGrpSpPr>
          <p:nvPr/>
        </p:nvGrpSpPr>
        <p:grpSpPr bwMode="auto">
          <a:xfrm>
            <a:off x="2112986" y="1857364"/>
            <a:ext cx="2887642" cy="1285876"/>
            <a:chOff x="214313" y="1785937"/>
            <a:chExt cx="1571625" cy="1285876"/>
          </a:xfrm>
          <a:solidFill>
            <a:srgbClr val="0070C0"/>
          </a:solidFill>
          <a:scene3d>
            <a:camera prst="orthographicFront">
              <a:rot lat="0" lon="0" rev="0"/>
            </a:camera>
            <a:lightRig rig="balanced" dir="t">
              <a:rot lat="0" lon="0" rev="8700000"/>
            </a:lightRig>
          </a:scene3d>
        </p:grpSpPr>
        <p:sp>
          <p:nvSpPr>
            <p:cNvPr id="50" name="矩形 49"/>
            <p:cNvSpPr/>
            <p:nvPr/>
          </p:nvSpPr>
          <p:spPr bwMode="auto">
            <a:xfrm>
              <a:off x="327025" y="2100263"/>
              <a:ext cx="1458913" cy="971550"/>
            </a:xfrm>
            <a:prstGeom prst="rect">
              <a:avLst/>
            </a:prstGeom>
            <a:grpFill/>
            <a:ln w="2857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nchor="b"/>
            <a:lstStyle/>
            <a:p>
              <a:pPr>
                <a:defRPr/>
              </a:pPr>
              <a:r>
                <a:rPr lang="zh-CN" altLang="en-US" b="1" dirty="0" smtClean="0">
                  <a:solidFill>
                    <a:schemeClr val="bg1"/>
                  </a:solidFill>
                  <a:latin typeface="黑体" pitchFamily="2" charset="-122"/>
                </a:rPr>
                <a:t>修改属性的可见性 </a:t>
              </a:r>
              <a:endParaRPr lang="en-US" altLang="zh-CN" b="1" dirty="0">
                <a:solidFill>
                  <a:schemeClr val="bg1"/>
                </a:solidFill>
              </a:endParaRPr>
            </a:p>
            <a:p>
              <a:pPr>
                <a:defRPr/>
              </a:pPr>
              <a:endParaRPr lang="en-US" altLang="zh-CN" b="1" dirty="0"/>
            </a:p>
          </p:txBody>
        </p:sp>
        <p:sp>
          <p:nvSpPr>
            <p:cNvPr id="51" name="椭圆 50"/>
            <p:cNvSpPr/>
            <p:nvPr/>
          </p:nvSpPr>
          <p:spPr bwMode="auto">
            <a:xfrm>
              <a:off x="214313" y="1785937"/>
              <a:ext cx="210798" cy="363538"/>
            </a:xfrm>
            <a:prstGeom prst="ellipse">
              <a:avLst/>
            </a:prstGeom>
            <a:grpFill/>
            <a:ln>
              <a:noFill/>
              <a:headEnd type="none" w="med" len="med"/>
              <a:tailEnd type="none" w="med" len="med"/>
            </a:ln>
            <a:effectLst>
              <a:outerShdw blurRad="44450" dist="27940" dir="5400000" algn="ctr">
                <a:srgbClr val="000000">
                  <a:alpha val="32000"/>
                </a:srgbClr>
              </a:outerShdw>
            </a:effectLst>
            <a:sp3d>
              <a:bevelT w="190500" h="38100"/>
            </a:sp3d>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sz="2000" b="1" dirty="0">
                  <a:solidFill>
                    <a:schemeClr val="bg1"/>
                  </a:solidFill>
                  <a:effectLst>
                    <a:outerShdw blurRad="38100" dist="38100" dir="2700000" algn="tl">
                      <a:srgbClr val="000000">
                        <a:alpha val="43137"/>
                      </a:srgbClr>
                    </a:outerShdw>
                  </a:effectLst>
                  <a:latin typeface="Arial" pitchFamily="34" charset="0"/>
                  <a:ea typeface="方正准圆繁体" pitchFamily="2" charset="-122"/>
                </a:rPr>
                <a:t>1</a:t>
              </a:r>
              <a:endParaRPr lang="zh-CN" altLang="en-US" sz="2000" b="1" dirty="0">
                <a:solidFill>
                  <a:schemeClr val="bg1"/>
                </a:solidFill>
                <a:effectLst>
                  <a:outerShdw blurRad="38100" dist="38100" dir="2700000" algn="tl">
                    <a:srgbClr val="000000">
                      <a:alpha val="43137"/>
                    </a:srgbClr>
                  </a:outerShdw>
                </a:effectLst>
                <a:latin typeface="Arial" pitchFamily="34" charset="0"/>
                <a:ea typeface="方正准圆繁体" pitchFamily="2" charset="-122"/>
              </a:endParaRPr>
            </a:p>
          </p:txBody>
        </p:sp>
      </p:grpSp>
      <p:grpSp>
        <p:nvGrpSpPr>
          <p:cNvPr id="55" name="组合 30"/>
          <p:cNvGrpSpPr>
            <a:grpSpLocks/>
          </p:cNvGrpSpPr>
          <p:nvPr/>
        </p:nvGrpSpPr>
        <p:grpSpPr bwMode="auto">
          <a:xfrm>
            <a:off x="2078670" y="4738706"/>
            <a:ext cx="2993396" cy="1262062"/>
            <a:chOff x="579816" y="4922850"/>
            <a:chExt cx="1593445" cy="1262062"/>
          </a:xfrm>
          <a:solidFill>
            <a:srgbClr val="0070C0"/>
          </a:solidFill>
          <a:scene3d>
            <a:camera prst="orthographicFront">
              <a:rot lat="0" lon="0" rev="0"/>
            </a:camera>
            <a:lightRig rig="balanced" dir="t">
              <a:rot lat="0" lon="0" rev="8700000"/>
            </a:lightRig>
          </a:scene3d>
        </p:grpSpPr>
        <p:sp>
          <p:nvSpPr>
            <p:cNvPr id="56" name="矩形 55"/>
            <p:cNvSpPr/>
            <p:nvPr/>
          </p:nvSpPr>
          <p:spPr bwMode="auto">
            <a:xfrm>
              <a:off x="714348" y="5214950"/>
              <a:ext cx="1458913" cy="969962"/>
            </a:xfrm>
            <a:prstGeom prst="rect">
              <a:avLst/>
            </a:prstGeom>
            <a:grpFill/>
            <a:ln w="2857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nchor="b"/>
            <a:lstStyle/>
            <a:p>
              <a:pPr>
                <a:defRPr/>
              </a:pPr>
              <a:r>
                <a:rPr lang="zh-CN" altLang="en-US" b="1" dirty="0" smtClean="0">
                  <a:solidFill>
                    <a:schemeClr val="bg1"/>
                  </a:solidFill>
                  <a:latin typeface="黑体" pitchFamily="2" charset="-122"/>
                </a:rPr>
                <a:t>在</a:t>
              </a:r>
              <a:r>
                <a:rPr lang="en-US" altLang="zh-CN" b="1" dirty="0" smtClean="0">
                  <a:solidFill>
                    <a:schemeClr val="bg1"/>
                  </a:solidFill>
                </a:rPr>
                <a:t>getter/setter</a:t>
              </a:r>
              <a:r>
                <a:rPr lang="zh-CN" altLang="en-US" b="1" dirty="0" smtClean="0">
                  <a:solidFill>
                    <a:schemeClr val="bg1"/>
                  </a:solidFill>
                  <a:latin typeface="黑体" pitchFamily="2" charset="-122"/>
                </a:rPr>
                <a:t>方法中加入属性控制语句</a:t>
              </a:r>
              <a:endParaRPr lang="zh-CN" altLang="en-US" b="1" dirty="0">
                <a:solidFill>
                  <a:schemeClr val="bg1"/>
                </a:solidFill>
              </a:endParaRPr>
            </a:p>
          </p:txBody>
        </p:sp>
        <p:sp>
          <p:nvSpPr>
            <p:cNvPr id="57" name="椭圆 56"/>
            <p:cNvSpPr/>
            <p:nvPr/>
          </p:nvSpPr>
          <p:spPr bwMode="auto">
            <a:xfrm>
              <a:off x="579816" y="4922850"/>
              <a:ext cx="224441" cy="363538"/>
            </a:xfrm>
            <a:prstGeom prst="ellipse">
              <a:avLst/>
            </a:prstGeom>
            <a:grpFill/>
            <a:ln>
              <a:noFill/>
              <a:headEnd type="none" w="med" len="med"/>
              <a:tailEnd type="none" w="med" len="med"/>
            </a:ln>
            <a:effectLst>
              <a:outerShdw blurRad="44450" dist="27940" dir="5400000" algn="ctr">
                <a:srgbClr val="000000">
                  <a:alpha val="32000"/>
                </a:srgbClr>
              </a:outerShdw>
            </a:effectLst>
            <a:sp3d>
              <a:bevelT w="190500" h="38100"/>
            </a:sp3d>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sz="2000" b="1" dirty="0">
                  <a:solidFill>
                    <a:schemeClr val="bg1"/>
                  </a:solidFill>
                  <a:effectLst>
                    <a:outerShdw blurRad="38100" dist="38100" dir="2700000" algn="tl">
                      <a:srgbClr val="000000">
                        <a:alpha val="43137"/>
                      </a:srgbClr>
                    </a:outerShdw>
                  </a:effectLst>
                  <a:latin typeface="Arial" pitchFamily="34" charset="0"/>
                  <a:ea typeface="方正准圆繁体" pitchFamily="2" charset="-122"/>
                </a:rPr>
                <a:t>3</a:t>
              </a:r>
              <a:endParaRPr lang="zh-CN" altLang="en-US" sz="2000" b="1" dirty="0">
                <a:solidFill>
                  <a:schemeClr val="bg1"/>
                </a:solidFill>
                <a:effectLst>
                  <a:outerShdw blurRad="38100" dist="38100" dir="2700000" algn="tl">
                    <a:srgbClr val="000000">
                      <a:alpha val="43137"/>
                    </a:srgbClr>
                  </a:outerShdw>
                </a:effectLst>
                <a:latin typeface="Arial" pitchFamily="34" charset="0"/>
                <a:ea typeface="方正准圆繁体" pitchFamily="2" charset="-122"/>
              </a:endParaRPr>
            </a:p>
          </p:txBody>
        </p:sp>
      </p:grpSp>
      <p:grpSp>
        <p:nvGrpSpPr>
          <p:cNvPr id="59" name="组合 25"/>
          <p:cNvGrpSpPr>
            <a:grpSpLocks/>
          </p:cNvGrpSpPr>
          <p:nvPr/>
        </p:nvGrpSpPr>
        <p:grpSpPr bwMode="auto">
          <a:xfrm>
            <a:off x="2071670" y="3286132"/>
            <a:ext cx="3000396" cy="1285876"/>
            <a:chOff x="214313" y="1785937"/>
            <a:chExt cx="1571625" cy="1285876"/>
          </a:xfrm>
          <a:solidFill>
            <a:srgbClr val="0070C0"/>
          </a:solidFill>
          <a:scene3d>
            <a:camera prst="orthographicFront">
              <a:rot lat="0" lon="0" rev="0"/>
            </a:camera>
            <a:lightRig rig="balanced" dir="t">
              <a:rot lat="0" lon="0" rev="8700000"/>
            </a:lightRig>
          </a:scene3d>
        </p:grpSpPr>
        <p:sp>
          <p:nvSpPr>
            <p:cNvPr id="60" name="矩形 59"/>
            <p:cNvSpPr/>
            <p:nvPr/>
          </p:nvSpPr>
          <p:spPr bwMode="auto">
            <a:xfrm>
              <a:off x="327025" y="2100263"/>
              <a:ext cx="1458913" cy="971550"/>
            </a:xfrm>
            <a:prstGeom prst="rect">
              <a:avLst/>
            </a:prstGeom>
            <a:grpFill/>
            <a:ln w="2857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nchor="b"/>
            <a:lstStyle/>
            <a:p>
              <a:pPr>
                <a:defRPr/>
              </a:pPr>
              <a:r>
                <a:rPr lang="zh-CN" altLang="en-US" b="1" dirty="0" smtClean="0">
                  <a:solidFill>
                    <a:schemeClr val="bg1"/>
                  </a:solidFill>
                  <a:latin typeface="黑体" pitchFamily="2" charset="-122"/>
                </a:rPr>
                <a:t>创建公有的</a:t>
              </a:r>
              <a:r>
                <a:rPr lang="en-US" altLang="zh-CN" b="1" dirty="0" smtClean="0">
                  <a:solidFill>
                    <a:schemeClr val="bg1"/>
                  </a:solidFill>
                </a:rPr>
                <a:t>getter/setter</a:t>
              </a:r>
              <a:r>
                <a:rPr lang="zh-CN" altLang="en-US" b="1" dirty="0" smtClean="0">
                  <a:solidFill>
                    <a:schemeClr val="bg1"/>
                  </a:solidFill>
                  <a:latin typeface="黑体" pitchFamily="2" charset="-122"/>
                </a:rPr>
                <a:t>方法</a:t>
              </a:r>
              <a:endParaRPr lang="en-US" altLang="zh-CN" b="1" dirty="0"/>
            </a:p>
          </p:txBody>
        </p:sp>
        <p:sp>
          <p:nvSpPr>
            <p:cNvPr id="61" name="椭圆 60"/>
            <p:cNvSpPr/>
            <p:nvPr/>
          </p:nvSpPr>
          <p:spPr bwMode="auto">
            <a:xfrm>
              <a:off x="214313" y="1785937"/>
              <a:ext cx="210798" cy="363538"/>
            </a:xfrm>
            <a:prstGeom prst="ellipse">
              <a:avLst/>
            </a:prstGeom>
            <a:grpFill/>
            <a:ln>
              <a:noFill/>
              <a:headEnd type="none" w="med" len="med"/>
              <a:tailEnd type="none" w="med" len="med"/>
            </a:ln>
            <a:effectLst>
              <a:outerShdw blurRad="44450" dist="27940" dir="5400000" algn="ctr">
                <a:srgbClr val="000000">
                  <a:alpha val="32000"/>
                </a:srgbClr>
              </a:outerShdw>
            </a:effectLst>
            <a:sp3d>
              <a:bevelT w="190500" h="38100"/>
            </a:sp3d>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sz="2000" b="1" dirty="0" smtClean="0">
                  <a:solidFill>
                    <a:schemeClr val="bg1"/>
                  </a:solidFill>
                  <a:effectLst>
                    <a:outerShdw blurRad="38100" dist="38100" dir="2700000" algn="tl">
                      <a:srgbClr val="000000">
                        <a:alpha val="43137"/>
                      </a:srgbClr>
                    </a:outerShdw>
                  </a:effectLst>
                  <a:latin typeface="Arial" pitchFamily="34" charset="0"/>
                  <a:ea typeface="方正准圆繁体" pitchFamily="2" charset="-122"/>
                </a:rPr>
                <a:t>2</a:t>
              </a:r>
              <a:endParaRPr lang="zh-CN" altLang="en-US" sz="2000" b="1" dirty="0">
                <a:solidFill>
                  <a:schemeClr val="bg1"/>
                </a:solidFill>
                <a:effectLst>
                  <a:outerShdw blurRad="38100" dist="38100" dir="2700000" algn="tl">
                    <a:srgbClr val="000000">
                      <a:alpha val="43137"/>
                    </a:srgbClr>
                  </a:outerShdw>
                </a:effectLst>
                <a:latin typeface="Arial" pitchFamily="34" charset="0"/>
                <a:ea typeface="方正准圆繁体" pitchFamily="2" charset="-122"/>
              </a:endParaRPr>
            </a:p>
          </p:txBody>
        </p:sp>
      </p:grpSp>
      <p:sp>
        <p:nvSpPr>
          <p:cNvPr id="62" name="AutoShape 11"/>
          <p:cNvSpPr>
            <a:spLocks noChangeArrowheads="1"/>
          </p:cNvSpPr>
          <p:nvPr/>
        </p:nvSpPr>
        <p:spPr bwMode="gray">
          <a:xfrm>
            <a:off x="5629310" y="2484434"/>
            <a:ext cx="1943086" cy="444500"/>
          </a:xfrm>
          <a:prstGeom prst="roundRect">
            <a:avLst>
              <a:gd name="adj"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a:defRPr/>
            </a:pPr>
            <a:r>
              <a:rPr lang="zh-CN" altLang="en-US" b="1" dirty="0" smtClean="0"/>
              <a:t>设为</a:t>
            </a:r>
            <a:r>
              <a:rPr lang="en-US" altLang="zh-CN" b="1" dirty="0" smtClean="0"/>
              <a:t>private</a:t>
            </a:r>
            <a:endParaRPr lang="en-US" altLang="zh-CN" b="1" dirty="0"/>
          </a:p>
        </p:txBody>
      </p:sp>
      <p:sp>
        <p:nvSpPr>
          <p:cNvPr id="63" name="AutoShape 11"/>
          <p:cNvSpPr>
            <a:spLocks noChangeArrowheads="1"/>
          </p:cNvSpPr>
          <p:nvPr/>
        </p:nvSpPr>
        <p:spPr bwMode="gray">
          <a:xfrm>
            <a:off x="5700748" y="3841756"/>
            <a:ext cx="1943086" cy="444500"/>
          </a:xfrm>
          <a:prstGeom prst="roundRect">
            <a:avLst>
              <a:gd name="adj"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a:defRPr/>
            </a:pPr>
            <a:r>
              <a:rPr lang="zh-CN" altLang="en-US" b="1" dirty="0" smtClean="0">
                <a:latin typeface="黑体" pitchFamily="2" charset="-122"/>
              </a:rPr>
              <a:t>用于属性的读写 </a:t>
            </a:r>
            <a:endParaRPr lang="zh-CN" altLang="en-US" b="1" dirty="0">
              <a:latin typeface="黑体" pitchFamily="2" charset="-122"/>
            </a:endParaRPr>
          </a:p>
        </p:txBody>
      </p:sp>
      <p:sp>
        <p:nvSpPr>
          <p:cNvPr id="64" name="AutoShape 11"/>
          <p:cNvSpPr>
            <a:spLocks noChangeArrowheads="1"/>
          </p:cNvSpPr>
          <p:nvPr/>
        </p:nvSpPr>
        <p:spPr bwMode="gray">
          <a:xfrm>
            <a:off x="5700748" y="5143512"/>
            <a:ext cx="1943086" cy="785818"/>
          </a:xfrm>
          <a:prstGeom prst="roundRect">
            <a:avLst>
              <a:gd name="adj"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a:defRPr/>
            </a:pPr>
            <a:r>
              <a:rPr lang="zh-CN" altLang="en-US" b="1" dirty="0" smtClean="0">
                <a:latin typeface="黑体" pitchFamily="2" charset="-122"/>
              </a:rPr>
              <a:t>对属性值的</a:t>
            </a:r>
            <a:r>
              <a:rPr lang="zh-CN" altLang="en-US" b="1" dirty="0" smtClean="0"/>
              <a:t>合法性</a:t>
            </a:r>
            <a:r>
              <a:rPr lang="zh-CN" altLang="en-US" b="1" dirty="0" smtClean="0">
                <a:latin typeface="黑体" pitchFamily="2" charset="-122"/>
              </a:rPr>
              <a:t>进行判断 </a:t>
            </a:r>
            <a:endParaRPr lang="zh-CN" altLang="en-US" b="1" dirty="0">
              <a:latin typeface="黑体" pitchFamily="2" charset="-122"/>
            </a:endParaRPr>
          </a:p>
        </p:txBody>
      </p:sp>
      <p:sp>
        <p:nvSpPr>
          <p:cNvPr id="65" name="右箭头 64"/>
          <p:cNvSpPr>
            <a:spLocks noChangeArrowheads="1"/>
          </p:cNvSpPr>
          <p:nvPr/>
        </p:nvSpPr>
        <p:spPr bwMode="auto">
          <a:xfrm rot="5400000">
            <a:off x="3393275" y="3250407"/>
            <a:ext cx="357188" cy="285750"/>
          </a:xfrm>
          <a:prstGeom prst="rightArrow">
            <a:avLst>
              <a:gd name="adj1" fmla="val 50000"/>
              <a:gd name="adj2" fmla="val 50000"/>
            </a:avLst>
          </a:prstGeom>
          <a:solidFill>
            <a:srgbClr val="0070C0"/>
          </a:solidFill>
          <a:ln w="9525" algn="ctr">
            <a:solidFill>
              <a:schemeClr val="bg1"/>
            </a:solidFill>
            <a:round/>
            <a:headEnd/>
            <a:tailEnd/>
          </a:ln>
          <a:effectLst>
            <a:outerShdw blurRad="50800" dist="25400" dir="5400000" algn="t" rotWithShape="0">
              <a:prstClr val="black">
                <a:alpha val="30000"/>
              </a:prstClr>
            </a:outerShdw>
          </a:effectLst>
        </p:spPr>
        <p:txBody>
          <a:bodyPr anchor="b"/>
          <a:lstStyle/>
          <a:p>
            <a:pPr>
              <a:defRPr/>
            </a:pPr>
            <a:endParaRPr lang="zh-CN" altLang="en-US"/>
          </a:p>
        </p:txBody>
      </p:sp>
      <p:cxnSp>
        <p:nvCxnSpPr>
          <p:cNvPr id="66" name="直接箭头连接符 65"/>
          <p:cNvCxnSpPr/>
          <p:nvPr/>
        </p:nvCxnSpPr>
        <p:spPr bwMode="auto">
          <a:xfrm>
            <a:off x="5072066" y="2714620"/>
            <a:ext cx="500066" cy="15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68" name="直接箭头连接符 67"/>
          <p:cNvCxnSpPr/>
          <p:nvPr/>
        </p:nvCxnSpPr>
        <p:spPr bwMode="auto">
          <a:xfrm>
            <a:off x="5143504" y="4071942"/>
            <a:ext cx="500066" cy="15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69" name="直接箭头连接符 68"/>
          <p:cNvCxnSpPr/>
          <p:nvPr/>
        </p:nvCxnSpPr>
        <p:spPr bwMode="auto">
          <a:xfrm>
            <a:off x="5143504" y="5572140"/>
            <a:ext cx="500066" cy="15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pic>
        <p:nvPicPr>
          <p:cNvPr id="70" name="Picture 17" descr="\\10.0.0.225\08产品制作(原g盘)\2010 A项目组工作区\2010学士后在线课程\PPT模板库\ACCP7.0模板\第四版\中难点印章\重点大.png"/>
          <p:cNvPicPr>
            <a:picLocks noChangeAspect="1" noChangeArrowheads="1"/>
          </p:cNvPicPr>
          <p:nvPr/>
        </p:nvPicPr>
        <p:blipFill>
          <a:blip r:embed="rId3"/>
          <a:srcRect/>
          <a:stretch>
            <a:fillRect/>
          </a:stretch>
        </p:blipFill>
        <p:spPr bwMode="auto">
          <a:xfrm rot="2500587">
            <a:off x="7678133" y="1033"/>
            <a:ext cx="1400175" cy="1428750"/>
          </a:xfrm>
          <a:prstGeom prst="rect">
            <a:avLst/>
          </a:prstGeom>
          <a:noFill/>
          <a:ln w="9525">
            <a:noFill/>
            <a:miter lim="800000"/>
            <a:headEnd/>
            <a:tailEnd/>
          </a:ln>
        </p:spPr>
      </p:pic>
      <p:grpSp>
        <p:nvGrpSpPr>
          <p:cNvPr id="23" name="组合 9"/>
          <p:cNvGrpSpPr>
            <a:grpSpLocks/>
          </p:cNvGrpSpPr>
          <p:nvPr/>
        </p:nvGrpSpPr>
        <p:grpSpPr bwMode="auto">
          <a:xfrm>
            <a:off x="2285984" y="6286520"/>
            <a:ext cx="4000528" cy="431800"/>
            <a:chOff x="1643062" y="6143625"/>
            <a:chExt cx="4500562" cy="431800"/>
          </a:xfrm>
          <a:solidFill>
            <a:srgbClr val="0070C0"/>
          </a:solidFill>
        </p:grpSpPr>
        <p:sp>
          <p:nvSpPr>
            <p:cNvPr id="24" name="AutoShape 7"/>
            <p:cNvSpPr>
              <a:spLocks noChangeArrowheads="1"/>
            </p:cNvSpPr>
            <p:nvPr/>
          </p:nvSpPr>
          <p:spPr bwMode="auto">
            <a:xfrm>
              <a:off x="1643062" y="6143625"/>
              <a:ext cx="4500562"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25" name="TextBox 13"/>
            <p:cNvSpPr txBox="1">
              <a:spLocks noChangeArrowheads="1"/>
            </p:cNvSpPr>
            <p:nvPr/>
          </p:nvSpPr>
          <p:spPr bwMode="auto">
            <a:xfrm>
              <a:off x="2596325" y="6181725"/>
              <a:ext cx="2025540" cy="369332"/>
            </a:xfrm>
            <a:prstGeom prst="rect">
              <a:avLst/>
            </a:prstGeom>
            <a:noFill/>
            <a:ln w="9525">
              <a:noFill/>
              <a:miter lim="800000"/>
              <a:headEnd/>
              <a:tailEnd/>
            </a:ln>
          </p:spPr>
          <p:txBody>
            <a:bodyPr wrap="none">
              <a:spAutoFit/>
            </a:bodyPr>
            <a:lstStyle/>
            <a:p>
              <a:r>
                <a:rPr lang="zh-CN" altLang="en-US" b="1" dirty="0" smtClean="0">
                  <a:solidFill>
                    <a:schemeClr val="bg1"/>
                  </a:solidFill>
                </a:rPr>
                <a:t>演示：类的封装</a:t>
              </a:r>
              <a:endParaRPr lang="en-US" altLang="zh-CN" b="1" dirty="0">
                <a:solidFill>
                  <a:schemeClr val="bg1"/>
                </a:solidFill>
              </a:endParaRPr>
            </a:p>
          </p:txBody>
        </p:sp>
        <p:pic>
          <p:nvPicPr>
            <p:cNvPr id="26" name="Picture 8" descr="说话气泡new"/>
            <p:cNvPicPr>
              <a:picLocks noChangeAspect="1" noChangeArrowheads="1"/>
            </p:cNvPicPr>
            <p:nvPr/>
          </p:nvPicPr>
          <p:blipFill>
            <a:blip r:embed="rId4"/>
            <a:srcRect/>
            <a:stretch>
              <a:fillRect/>
            </a:stretch>
          </p:blipFill>
          <p:spPr bwMode="auto">
            <a:xfrm>
              <a:off x="1857375" y="6215063"/>
              <a:ext cx="571500" cy="341312"/>
            </a:xfrm>
            <a:prstGeom prst="rect">
              <a:avLst/>
            </a:prstGeom>
            <a:noFill/>
            <a:ln w="9525">
              <a:noFill/>
              <a:miter lim="800000"/>
              <a:headEnd/>
              <a:tailEnd/>
            </a:ln>
            <a:effectLst>
              <a:prstShdw prst="shdw13" dist="12700" dir="10800000">
                <a:srgbClr val="0099FF">
                  <a:alpha val="50000"/>
                </a:srgbClr>
              </a:prstShdw>
            </a:effectLst>
          </p:spPr>
        </p:pic>
      </p:grpSp>
    </p:spTree>
    <p:extLst>
      <p:ext uri="{BB962C8B-B14F-4D97-AF65-F5344CB8AC3E}">
        <p14:creationId xmlns:p14="http://schemas.microsoft.com/office/powerpoint/2010/main" val="242631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left)">
                                      <p:cBhvr>
                                        <p:cTn id="7" dur="500"/>
                                        <p:tgtEl>
                                          <p:spTgt spid="7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dirty="0" smtClean="0"/>
              <a:t>回顾 </a:t>
            </a:r>
            <a:r>
              <a:rPr lang="en-US" altLang="zh-CN" dirty="0" smtClean="0"/>
              <a:t>1</a:t>
            </a:r>
            <a:endParaRPr lang="zh-CN" altLang="en-US" dirty="0" smtClean="0"/>
          </a:p>
        </p:txBody>
      </p:sp>
      <p:sp>
        <p:nvSpPr>
          <p:cNvPr id="8195" name="Rectangle 3"/>
          <p:cNvSpPr>
            <a:spLocks noGrp="1" noChangeArrowheads="1"/>
          </p:cNvSpPr>
          <p:nvPr>
            <p:ph idx="1"/>
          </p:nvPr>
        </p:nvSpPr>
        <p:spPr>
          <a:xfrm>
            <a:off x="457200" y="1875108"/>
            <a:ext cx="8229600" cy="4866260"/>
          </a:xfrm>
        </p:spPr>
        <p:txBody>
          <a:bodyPr/>
          <a:lstStyle/>
          <a:p>
            <a:pPr eaLnBrk="1" hangingPunct="1"/>
            <a:r>
              <a:rPr lang="zh-CN" altLang="en-US" dirty="0" smtClean="0"/>
              <a:t>什么是类</a:t>
            </a:r>
            <a:r>
              <a:rPr lang="zh-CN" altLang="en-US" dirty="0"/>
              <a:t>？</a:t>
            </a:r>
            <a:r>
              <a:rPr lang="zh-CN" altLang="en-US" dirty="0" smtClean="0"/>
              <a:t>什么是对象？在</a:t>
            </a:r>
            <a:r>
              <a:rPr lang="en-US" altLang="zh-CN" dirty="0" smtClean="0"/>
              <a:t>Java</a:t>
            </a:r>
            <a:r>
              <a:rPr lang="zh-CN" altLang="en-US" dirty="0" smtClean="0"/>
              <a:t>中如何定义对象？</a:t>
            </a:r>
          </a:p>
          <a:p>
            <a:pPr eaLnBrk="1" hangingPunct="1"/>
            <a:r>
              <a:rPr lang="zh-CN" altLang="en-US" dirty="0" smtClean="0"/>
              <a:t>如何创建对象？创建对象后得到了什么？</a:t>
            </a:r>
          </a:p>
          <a:p>
            <a:pPr eaLnBrk="1" hangingPunct="1"/>
            <a:r>
              <a:rPr lang="zh-CN" altLang="en-US" dirty="0" smtClean="0"/>
              <a:t>如何使用对象的方法和属性？</a:t>
            </a:r>
            <a:endParaRPr lang="en-US" altLang="zh-CN" dirty="0" smtClean="0"/>
          </a:p>
          <a:p>
            <a:pPr eaLnBrk="1" hangingPunct="1"/>
            <a:endParaRPr lang="en-US" altLang="zh-CN" dirty="0"/>
          </a:p>
          <a:p>
            <a:pPr eaLnBrk="1" hangingPunct="1"/>
            <a:endParaRPr lang="en-US" altLang="zh-CN" dirty="0" smtClean="0"/>
          </a:p>
          <a:p>
            <a:pPr eaLnBrk="1" hangingPunct="1"/>
            <a:endParaRPr lang="en-US" altLang="zh-CN" dirty="0"/>
          </a:p>
          <a:p>
            <a:pPr eaLnBrk="1" hangingPunct="1"/>
            <a:endParaRPr lang="en-US" altLang="zh-CN" dirty="0" smtClean="0"/>
          </a:p>
          <a:p>
            <a:pPr eaLnBrk="1" hangingPunct="1"/>
            <a:endParaRPr lang="en-US" altLang="zh-CN" dirty="0"/>
          </a:p>
          <a:p>
            <a:pPr eaLnBrk="1" hangingPunct="1"/>
            <a:endParaRPr lang="en-US" altLang="zh-CN" dirty="0" smtClean="0"/>
          </a:p>
          <a:p>
            <a:r>
              <a:rPr lang="zh-CN" altLang="en-US" dirty="0"/>
              <a:t>如</a:t>
            </a:r>
            <a:r>
              <a:rPr lang="zh-CN" altLang="en-US" dirty="0" smtClean="0"/>
              <a:t>何定义一个</a:t>
            </a:r>
            <a:r>
              <a:rPr lang="zh-CN" altLang="en-US" smtClean="0"/>
              <a:t>包？定义包的时候需要注意什么？</a:t>
            </a:r>
            <a:endParaRPr lang="en-US" altLang="zh-CN" smtClean="0"/>
          </a:p>
          <a:p>
            <a:endParaRPr lang="zh-CN" altLang="en-US" dirty="0" smtClean="0"/>
          </a:p>
          <a:p>
            <a:pPr eaLnBrk="1" hangingPunct="1"/>
            <a:endParaRPr lang="zh-CN" altLang="en-US" dirty="0" smtClean="0"/>
          </a:p>
        </p:txBody>
      </p:sp>
      <p:grpSp>
        <p:nvGrpSpPr>
          <p:cNvPr id="5" name="组合 4"/>
          <p:cNvGrpSpPr/>
          <p:nvPr/>
        </p:nvGrpSpPr>
        <p:grpSpPr>
          <a:xfrm>
            <a:off x="457200" y="1329995"/>
            <a:ext cx="958752" cy="430730"/>
            <a:chOff x="3643306" y="2500357"/>
            <a:chExt cx="958752" cy="430730"/>
          </a:xfrm>
        </p:grpSpPr>
        <p:pic>
          <p:nvPicPr>
            <p:cNvPr id="6" name="Picture 6" descr="E:\设计支持\模板设计\TW.png"/>
            <p:cNvPicPr>
              <a:picLocks noChangeAspect="1" noChangeArrowheads="1"/>
            </p:cNvPicPr>
            <p:nvPr/>
          </p:nvPicPr>
          <p:blipFill>
            <a:blip r:embed="rId2"/>
            <a:srcRect/>
            <a:stretch>
              <a:fillRect/>
            </a:stretch>
          </p:blipFill>
          <p:spPr bwMode="auto">
            <a:xfrm>
              <a:off x="3643306" y="2500357"/>
              <a:ext cx="463239" cy="430730"/>
            </a:xfrm>
            <a:prstGeom prst="rect">
              <a:avLst/>
            </a:prstGeom>
            <a:noFill/>
          </p:spPr>
        </p:pic>
        <p:sp>
          <p:nvSpPr>
            <p:cNvPr id="7" name="TextBox 6"/>
            <p:cNvSpPr txBox="1"/>
            <p:nvPr/>
          </p:nvSpPr>
          <p:spPr>
            <a:xfrm>
              <a:off x="3901224" y="2502459"/>
              <a:ext cx="700834"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itchFamily="49" charset="-122"/>
                  <a:ea typeface="黑体" pitchFamily="49" charset="-122"/>
                </a:rPr>
                <a:t>提问</a:t>
              </a:r>
              <a:endParaRPr lang="zh-CN" altLang="en-US" sz="2000" b="1" dirty="0">
                <a:solidFill>
                  <a:schemeClr val="tx1"/>
                </a:solidFill>
                <a:latin typeface="黑体" pitchFamily="49" charset="-122"/>
                <a:ea typeface="黑体" pitchFamily="49" charset="-122"/>
              </a:endParaRPr>
            </a:p>
          </p:txBody>
        </p:sp>
      </p:grpSp>
      <p:sp>
        <p:nvSpPr>
          <p:cNvPr id="8" name="AutoShape 4"/>
          <p:cNvSpPr>
            <a:spLocks noChangeArrowheads="1"/>
          </p:cNvSpPr>
          <p:nvPr/>
        </p:nvSpPr>
        <p:spPr bwMode="auto">
          <a:xfrm>
            <a:off x="199282" y="3267399"/>
            <a:ext cx="3640858" cy="2613023"/>
          </a:xfrm>
          <a:prstGeom prst="roundRect">
            <a:avLst>
              <a:gd name="adj" fmla="val 443"/>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buClr>
                <a:schemeClr val="folHlink"/>
              </a:buClr>
              <a:buSzPct val="60000"/>
              <a:tabLst>
                <a:tab pos="444500" algn="l"/>
              </a:tabLst>
              <a:defRPr/>
            </a:pPr>
            <a:r>
              <a:rPr lang="en-US" altLang="zh-CN" b="1" dirty="0" smtClean="0">
                <a:solidFill>
                  <a:schemeClr val="accent5">
                    <a:lumMod val="10000"/>
                  </a:schemeClr>
                </a:solidFill>
              </a:rPr>
              <a:t>public class A {</a:t>
            </a:r>
          </a:p>
          <a:p>
            <a:pPr algn="l"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err="1" smtClean="0">
                <a:solidFill>
                  <a:schemeClr val="accent5">
                    <a:lumMod val="10000"/>
                  </a:schemeClr>
                </a:solidFill>
              </a:rPr>
              <a:t>int</a:t>
            </a:r>
            <a:r>
              <a:rPr lang="en-US" altLang="zh-CN" b="1" dirty="0" smtClean="0">
                <a:solidFill>
                  <a:schemeClr val="accent5">
                    <a:lumMod val="10000"/>
                  </a:schemeClr>
                </a:solidFill>
              </a:rPr>
              <a:t> b = 10;</a:t>
            </a:r>
          </a:p>
          <a:p>
            <a:pPr algn="l"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smtClean="0">
                <a:solidFill>
                  <a:schemeClr val="accent5">
                    <a:lumMod val="10000"/>
                  </a:schemeClr>
                </a:solidFill>
              </a:rPr>
              <a:t>public void print(</a:t>
            </a:r>
            <a:r>
              <a:rPr lang="en-US" altLang="zh-CN" b="1" dirty="0" err="1" smtClean="0">
                <a:solidFill>
                  <a:schemeClr val="accent5">
                    <a:lumMod val="10000"/>
                  </a:schemeClr>
                </a:solidFill>
              </a:rPr>
              <a:t>int</a:t>
            </a:r>
            <a:r>
              <a:rPr lang="en-US" altLang="zh-CN" b="1" dirty="0" smtClean="0">
                <a:solidFill>
                  <a:schemeClr val="accent5">
                    <a:lumMod val="10000"/>
                  </a:schemeClr>
                </a:solidFill>
              </a:rPr>
              <a:t> b) {</a:t>
            </a:r>
          </a:p>
          <a:p>
            <a:pPr algn="l"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smtClean="0">
                <a:solidFill>
                  <a:schemeClr val="accent5">
                    <a:lumMod val="10000"/>
                  </a:schemeClr>
                </a:solidFill>
              </a:rPr>
              <a:t>	</a:t>
            </a:r>
            <a:r>
              <a:rPr lang="en-US" altLang="zh-CN" b="1" dirty="0" err="1" smtClean="0">
                <a:solidFill>
                  <a:schemeClr val="accent5">
                    <a:lumMod val="10000"/>
                  </a:schemeClr>
                </a:solidFill>
              </a:rPr>
              <a:t>int</a:t>
            </a:r>
            <a:r>
              <a:rPr lang="en-US" altLang="zh-CN" b="1" dirty="0" smtClean="0">
                <a:solidFill>
                  <a:schemeClr val="accent5">
                    <a:lumMod val="10000"/>
                  </a:schemeClr>
                </a:solidFill>
              </a:rPr>
              <a:t> b = 5;</a:t>
            </a:r>
          </a:p>
          <a:p>
            <a:pPr algn="l"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smtClean="0">
                <a:solidFill>
                  <a:schemeClr val="accent5">
                    <a:lumMod val="10000"/>
                  </a:schemeClr>
                </a:solidFill>
              </a:rPr>
              <a:t>	</a:t>
            </a:r>
            <a:r>
              <a:rPr lang="en-US" altLang="zh-CN" b="1" dirty="0" err="1" smtClean="0">
                <a:solidFill>
                  <a:schemeClr val="accent5">
                    <a:lumMod val="10000"/>
                  </a:schemeClr>
                </a:solidFill>
              </a:rPr>
              <a:t>System.out.println</a:t>
            </a:r>
            <a:r>
              <a:rPr lang="en-US" altLang="zh-CN" b="1" dirty="0" smtClean="0">
                <a:solidFill>
                  <a:schemeClr val="accent5">
                    <a:lumMod val="10000"/>
                  </a:schemeClr>
                </a:solidFill>
              </a:rPr>
              <a:t>(b)</a:t>
            </a:r>
          </a:p>
          <a:p>
            <a:pPr algn="l" defTabSz="723900">
              <a:lnSpc>
                <a:spcPct val="130000"/>
              </a:lnSpc>
              <a:buClr>
                <a:schemeClr val="folHlink"/>
              </a:buClr>
              <a:buSzPct val="60000"/>
              <a:tabLst>
                <a:tab pos="444500" algn="l"/>
              </a:tabLst>
              <a:defRPr/>
            </a:pPr>
            <a:r>
              <a:rPr lang="en-US" altLang="zh-CN" b="1" dirty="0" smtClean="0">
                <a:solidFill>
                  <a:schemeClr val="accent5">
                    <a:lumMod val="10000"/>
                  </a:schemeClr>
                </a:solidFill>
              </a:rPr>
              <a:t>	}</a:t>
            </a:r>
          </a:p>
          <a:p>
            <a:pPr algn="l" defTabSz="723900">
              <a:lnSpc>
                <a:spcPct val="130000"/>
              </a:lnSpc>
              <a:buClr>
                <a:schemeClr val="folHlink"/>
              </a:buClr>
              <a:buSzPct val="60000"/>
              <a:tabLst>
                <a:tab pos="444500" algn="l"/>
              </a:tabLst>
              <a:defRPr/>
            </a:pPr>
            <a:r>
              <a:rPr lang="en-US" altLang="zh-CN" b="1" dirty="0">
                <a:solidFill>
                  <a:schemeClr val="accent5">
                    <a:lumMod val="10000"/>
                  </a:schemeClr>
                </a:solidFill>
              </a:rPr>
              <a:t>}</a:t>
            </a:r>
          </a:p>
        </p:txBody>
      </p:sp>
      <p:sp>
        <p:nvSpPr>
          <p:cNvPr id="9" name="AutoShape 4"/>
          <p:cNvSpPr>
            <a:spLocks noChangeArrowheads="1"/>
          </p:cNvSpPr>
          <p:nvPr/>
        </p:nvSpPr>
        <p:spPr bwMode="auto">
          <a:xfrm>
            <a:off x="4098058" y="3267399"/>
            <a:ext cx="4846660" cy="1532727"/>
          </a:xfrm>
          <a:prstGeom prst="roundRect">
            <a:avLst>
              <a:gd name="adj" fmla="val 443"/>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buClr>
                <a:schemeClr val="folHlink"/>
              </a:buClr>
              <a:buSzPct val="60000"/>
              <a:tabLst>
                <a:tab pos="444500" algn="l"/>
              </a:tabLst>
              <a:defRPr/>
            </a:pPr>
            <a:r>
              <a:rPr lang="en-US" altLang="zh-CN" b="1" dirty="0" smtClean="0">
                <a:solidFill>
                  <a:schemeClr val="accent5">
                    <a:lumMod val="10000"/>
                  </a:schemeClr>
                </a:solidFill>
              </a:rPr>
              <a:t>public static void main(String [] </a:t>
            </a:r>
            <a:r>
              <a:rPr lang="en-US" altLang="zh-CN" b="1" dirty="0" err="1" smtClean="0">
                <a:solidFill>
                  <a:schemeClr val="accent5">
                    <a:lumMod val="10000"/>
                  </a:schemeClr>
                </a:solidFill>
              </a:rPr>
              <a:t>args</a:t>
            </a:r>
            <a:r>
              <a:rPr lang="en-US" altLang="zh-CN" b="1" dirty="0" smtClean="0">
                <a:solidFill>
                  <a:schemeClr val="accent5">
                    <a:lumMod val="10000"/>
                  </a:schemeClr>
                </a:solidFill>
              </a:rPr>
              <a:t>) {</a:t>
            </a:r>
          </a:p>
          <a:p>
            <a:pPr algn="l"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smtClean="0">
                <a:solidFill>
                  <a:schemeClr val="accent5">
                    <a:lumMod val="10000"/>
                  </a:schemeClr>
                </a:solidFill>
              </a:rPr>
              <a:t>A </a:t>
            </a:r>
            <a:r>
              <a:rPr lang="en-US" altLang="zh-CN" b="1" dirty="0" err="1" smtClean="0">
                <a:solidFill>
                  <a:schemeClr val="accent5">
                    <a:lumMod val="10000"/>
                  </a:schemeClr>
                </a:solidFill>
              </a:rPr>
              <a:t>a</a:t>
            </a:r>
            <a:r>
              <a:rPr lang="en-US" altLang="zh-CN" b="1" dirty="0" smtClean="0">
                <a:solidFill>
                  <a:schemeClr val="accent5">
                    <a:lumMod val="10000"/>
                  </a:schemeClr>
                </a:solidFill>
              </a:rPr>
              <a:t> = new A();</a:t>
            </a:r>
          </a:p>
          <a:p>
            <a:pPr algn="l"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smtClean="0">
                <a:solidFill>
                  <a:schemeClr val="accent5">
                    <a:lumMod val="10000"/>
                  </a:schemeClr>
                </a:solidFill>
              </a:rPr>
              <a:t>print(6);</a:t>
            </a:r>
          </a:p>
          <a:p>
            <a:pPr algn="l" defTabSz="723900">
              <a:lnSpc>
                <a:spcPct val="130000"/>
              </a:lnSpc>
              <a:buClr>
                <a:schemeClr val="folHlink"/>
              </a:buClr>
              <a:buSzPct val="60000"/>
              <a:tabLst>
                <a:tab pos="444500" algn="l"/>
              </a:tabLst>
              <a:defRPr/>
            </a:pPr>
            <a:r>
              <a:rPr lang="en-US" altLang="zh-CN" b="1" dirty="0">
                <a:solidFill>
                  <a:schemeClr val="accent5">
                    <a:lumMod val="10000"/>
                  </a:schemeClr>
                </a:solidFill>
              </a:rPr>
              <a:t>}</a:t>
            </a:r>
          </a:p>
        </p:txBody>
      </p:sp>
    </p:spTree>
    <p:extLst>
      <p:ext uri="{BB962C8B-B14F-4D97-AF65-F5344CB8AC3E}">
        <p14:creationId xmlns:p14="http://schemas.microsoft.com/office/powerpoint/2010/main" val="25790074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mtClean="0"/>
              <a:t>this</a:t>
            </a:r>
            <a:r>
              <a:rPr lang="zh-CN" altLang="en-US" smtClean="0"/>
              <a:t>的用法</a:t>
            </a:r>
          </a:p>
        </p:txBody>
      </p:sp>
      <p:sp>
        <p:nvSpPr>
          <p:cNvPr id="31747" name="Rectangle 3"/>
          <p:cNvSpPr>
            <a:spLocks noGrp="1" noChangeArrowheads="1"/>
          </p:cNvSpPr>
          <p:nvPr>
            <p:ph idx="1"/>
          </p:nvPr>
        </p:nvSpPr>
        <p:spPr/>
        <p:txBody>
          <a:bodyPr/>
          <a:lstStyle/>
          <a:p>
            <a:pPr eaLnBrk="1" hangingPunct="1"/>
            <a:r>
              <a:rPr lang="en-US" altLang="zh-CN" dirty="0" smtClean="0"/>
              <a:t>this</a:t>
            </a:r>
            <a:r>
              <a:rPr lang="zh-CN" altLang="en-US" dirty="0" smtClean="0"/>
              <a:t>关键字的用法</a:t>
            </a:r>
          </a:p>
          <a:p>
            <a:pPr lvl="1" eaLnBrk="1" hangingPunct="1"/>
            <a:r>
              <a:rPr lang="zh-CN" altLang="en-US" dirty="0" smtClean="0"/>
              <a:t>调用属性</a:t>
            </a:r>
          </a:p>
          <a:p>
            <a:pPr lvl="1" eaLnBrk="1" hangingPunct="1"/>
            <a:endParaRPr lang="zh-CN" altLang="en-US" dirty="0" smtClean="0"/>
          </a:p>
          <a:p>
            <a:pPr lvl="1" eaLnBrk="1" hangingPunct="1"/>
            <a:endParaRPr lang="en-US" altLang="zh-CN" dirty="0" smtClean="0"/>
          </a:p>
          <a:p>
            <a:pPr lvl="1" eaLnBrk="1" hangingPunct="1"/>
            <a:endParaRPr lang="zh-CN" altLang="en-US" dirty="0" smtClean="0"/>
          </a:p>
          <a:p>
            <a:pPr lvl="1" eaLnBrk="1" hangingPunct="1"/>
            <a:r>
              <a:rPr lang="zh-CN" altLang="en-US" dirty="0" smtClean="0"/>
              <a:t>调用方法</a:t>
            </a:r>
            <a:endParaRPr lang="en-US" altLang="zh-CN" dirty="0" smtClean="0"/>
          </a:p>
          <a:p>
            <a:pPr lvl="1" eaLnBrk="1" hangingPunct="1"/>
            <a:endParaRPr lang="zh-CN" altLang="en-US" dirty="0" smtClean="0"/>
          </a:p>
          <a:p>
            <a:pPr lvl="1" eaLnBrk="1" hangingPunct="1"/>
            <a:endParaRPr lang="en-US" altLang="zh-CN" dirty="0" smtClean="0"/>
          </a:p>
          <a:p>
            <a:pPr lvl="1" eaLnBrk="1" hangingPunct="1"/>
            <a:r>
              <a:rPr lang="zh-CN" altLang="en-US" dirty="0" smtClean="0"/>
              <a:t>调用构造方法</a:t>
            </a:r>
          </a:p>
        </p:txBody>
      </p:sp>
      <p:sp>
        <p:nvSpPr>
          <p:cNvPr id="31748" name="AutoShape 12"/>
          <p:cNvSpPr>
            <a:spLocks noChangeArrowheads="1"/>
          </p:cNvSpPr>
          <p:nvPr/>
        </p:nvSpPr>
        <p:spPr bwMode="auto">
          <a:xfrm>
            <a:off x="1643042" y="2367676"/>
            <a:ext cx="3529013" cy="918448"/>
          </a:xfrm>
          <a:prstGeom prst="roundRect">
            <a:avLst>
              <a:gd name="adj" fmla="val 5292"/>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gn="l" defTabSz="723900">
              <a:lnSpc>
                <a:spcPct val="130000"/>
              </a:lnSpc>
              <a:spcAft>
                <a:spcPts val="0"/>
              </a:spcAft>
              <a:buClr>
                <a:schemeClr val="folHlink"/>
              </a:buClr>
              <a:buSzPct val="60000"/>
              <a:tabLst>
                <a:tab pos="444500" algn="l"/>
              </a:tabLst>
              <a:defRPr/>
            </a:pPr>
            <a:r>
              <a:rPr lang="en-US" altLang="zh-CN" sz="2000" b="1" dirty="0" err="1">
                <a:solidFill>
                  <a:srgbClr val="0000FF"/>
                </a:solidFill>
                <a:ea typeface="宋体" charset="-122"/>
              </a:rPr>
              <a:t>this</a:t>
            </a:r>
            <a:r>
              <a:rPr lang="en-US" altLang="zh-CN" b="1" dirty="0">
                <a:solidFill>
                  <a:schemeClr val="accent5">
                    <a:lumMod val="10000"/>
                  </a:schemeClr>
                </a:solidFill>
                <a:latin typeface="+mn-lt"/>
              </a:rPr>
              <a:t>.health = 100; </a:t>
            </a:r>
          </a:p>
          <a:p>
            <a:pPr algn="l" defTabSz="723900">
              <a:lnSpc>
                <a:spcPct val="130000"/>
              </a:lnSpc>
              <a:spcAft>
                <a:spcPts val="0"/>
              </a:spcAft>
              <a:buClr>
                <a:schemeClr val="folHlink"/>
              </a:buClr>
              <a:buSzPct val="60000"/>
              <a:tabLst>
                <a:tab pos="444500" algn="l"/>
              </a:tabLst>
              <a:defRPr/>
            </a:pPr>
            <a:r>
              <a:rPr lang="en-US" altLang="zh-CN" sz="2000" b="1" dirty="0" err="1">
                <a:solidFill>
                  <a:srgbClr val="0000FF"/>
                </a:solidFill>
                <a:ea typeface="宋体" charset="-122"/>
              </a:rPr>
              <a:t>this</a:t>
            </a:r>
            <a:r>
              <a:rPr lang="en-US" altLang="zh-CN" b="1" dirty="0">
                <a:solidFill>
                  <a:schemeClr val="accent5">
                    <a:lumMod val="10000"/>
                  </a:schemeClr>
                </a:solidFill>
                <a:latin typeface="+mn-lt"/>
              </a:rPr>
              <a:t>.name = "</a:t>
            </a:r>
            <a:r>
              <a:rPr lang="zh-CN" altLang="en-US" b="1" dirty="0">
                <a:solidFill>
                  <a:schemeClr val="accent5">
                    <a:lumMod val="10000"/>
                  </a:schemeClr>
                </a:solidFill>
                <a:latin typeface="+mn-lt"/>
              </a:rPr>
              <a:t>大黄</a:t>
            </a:r>
            <a:r>
              <a:rPr lang="en-US" altLang="zh-CN" b="1" dirty="0">
                <a:solidFill>
                  <a:schemeClr val="accent5">
                    <a:lumMod val="10000"/>
                  </a:schemeClr>
                </a:solidFill>
                <a:latin typeface="+mn-lt"/>
              </a:rPr>
              <a:t>";</a:t>
            </a:r>
          </a:p>
        </p:txBody>
      </p:sp>
      <p:sp>
        <p:nvSpPr>
          <p:cNvPr id="31749" name="AutoShape 12"/>
          <p:cNvSpPr>
            <a:spLocks noChangeArrowheads="1"/>
          </p:cNvSpPr>
          <p:nvPr/>
        </p:nvSpPr>
        <p:spPr bwMode="auto">
          <a:xfrm>
            <a:off x="1633517" y="3806302"/>
            <a:ext cx="3519488" cy="506730"/>
          </a:xfrm>
          <a:prstGeom prst="roundRect">
            <a:avLst>
              <a:gd name="adj" fmla="val 5292"/>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gn="l" defTabSz="723900">
              <a:lnSpc>
                <a:spcPct val="130000"/>
              </a:lnSpc>
              <a:spcAft>
                <a:spcPts val="0"/>
              </a:spcAft>
              <a:buClr>
                <a:schemeClr val="folHlink"/>
              </a:buClr>
              <a:buSzPct val="60000"/>
              <a:tabLst>
                <a:tab pos="444500" algn="l"/>
              </a:tabLst>
              <a:defRPr/>
            </a:pPr>
            <a:r>
              <a:rPr lang="en-US" altLang="zh-CN" sz="2000" b="1" dirty="0" err="1">
                <a:solidFill>
                  <a:srgbClr val="0000FF"/>
                </a:solidFill>
                <a:ea typeface="宋体" charset="-122"/>
              </a:rPr>
              <a:t>this</a:t>
            </a:r>
            <a:r>
              <a:rPr lang="en-US" altLang="zh-CN" b="1" dirty="0">
                <a:solidFill>
                  <a:schemeClr val="accent5">
                    <a:lumMod val="10000"/>
                  </a:schemeClr>
                </a:solidFill>
                <a:latin typeface="+mn-lt"/>
              </a:rPr>
              <a:t>.print(); </a:t>
            </a:r>
          </a:p>
        </p:txBody>
      </p:sp>
      <p:sp>
        <p:nvSpPr>
          <p:cNvPr id="31750" name="AutoShape 12"/>
          <p:cNvSpPr>
            <a:spLocks noChangeArrowheads="1"/>
          </p:cNvSpPr>
          <p:nvPr/>
        </p:nvSpPr>
        <p:spPr bwMode="auto">
          <a:xfrm>
            <a:off x="1625635" y="5085184"/>
            <a:ext cx="3509963" cy="506730"/>
          </a:xfrm>
          <a:prstGeom prst="roundRect">
            <a:avLst>
              <a:gd name="adj" fmla="val 5292"/>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gn="l" defTabSz="723900">
              <a:lnSpc>
                <a:spcPct val="130000"/>
              </a:lnSpc>
              <a:spcAft>
                <a:spcPts val="0"/>
              </a:spcAft>
              <a:buClr>
                <a:schemeClr val="folHlink"/>
              </a:buClr>
              <a:buSzPct val="60000"/>
              <a:tabLst>
                <a:tab pos="444500" algn="l"/>
              </a:tabLst>
              <a:defRPr/>
            </a:pPr>
            <a:r>
              <a:rPr lang="en-US" altLang="zh-CN" sz="2000" b="1" dirty="0" err="1">
                <a:solidFill>
                  <a:srgbClr val="0000FF"/>
                </a:solidFill>
                <a:ea typeface="宋体" charset="-122"/>
              </a:rPr>
              <a:t>this</a:t>
            </a:r>
            <a:r>
              <a:rPr lang="en-US" altLang="zh-CN" b="1" dirty="0">
                <a:solidFill>
                  <a:schemeClr val="accent5">
                    <a:lumMod val="10000"/>
                  </a:schemeClr>
                </a:solidFill>
                <a:latin typeface="+mn-lt"/>
              </a:rPr>
              <a:t>();</a:t>
            </a:r>
          </a:p>
        </p:txBody>
      </p:sp>
      <p:sp>
        <p:nvSpPr>
          <p:cNvPr id="647189" name="AutoShape 21"/>
          <p:cNvSpPr>
            <a:spLocks noChangeArrowheads="1"/>
          </p:cNvSpPr>
          <p:nvPr/>
        </p:nvSpPr>
        <p:spPr bwMode="auto">
          <a:xfrm>
            <a:off x="5880898" y="5096608"/>
            <a:ext cx="3031413" cy="776383"/>
          </a:xfrm>
          <a:prstGeom prst="wedgeRoundRectCallout">
            <a:avLst>
              <a:gd name="adj1" fmla="val -50308"/>
              <a:gd name="adj2" fmla="val -3475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algn="l" eaLnBrk="0" hangingPunct="0">
              <a:spcBef>
                <a:spcPct val="20000"/>
              </a:spcBef>
              <a:buClr>
                <a:srgbClr val="233DA9"/>
              </a:buClr>
              <a:buSzPct val="80000"/>
              <a:defRPr/>
            </a:pPr>
            <a:r>
              <a:rPr lang="zh-CN" altLang="en-US" b="1" kern="0" dirty="0">
                <a:solidFill>
                  <a:schemeClr val="bg1"/>
                </a:solidFill>
                <a:latin typeface="Arial"/>
                <a:ea typeface="黑体"/>
              </a:rPr>
              <a:t>如果使用，必须是构造</a:t>
            </a:r>
            <a:r>
              <a:rPr lang="zh-CN" altLang="en-US" b="1" kern="0" dirty="0" smtClean="0">
                <a:solidFill>
                  <a:schemeClr val="bg1"/>
                </a:solidFill>
                <a:latin typeface="Arial"/>
                <a:ea typeface="黑体"/>
              </a:rPr>
              <a:t>方法</a:t>
            </a:r>
            <a:endParaRPr lang="en-US" altLang="zh-CN" b="1" kern="0" dirty="0" smtClean="0">
              <a:solidFill>
                <a:schemeClr val="bg1"/>
              </a:solidFill>
              <a:latin typeface="Arial"/>
              <a:ea typeface="黑体"/>
            </a:endParaRPr>
          </a:p>
          <a:p>
            <a:pPr marL="285750" indent="-285750" algn="l" eaLnBrk="0" hangingPunct="0">
              <a:spcBef>
                <a:spcPct val="20000"/>
              </a:spcBef>
              <a:buClr>
                <a:srgbClr val="233DA9"/>
              </a:buClr>
              <a:buSzPct val="80000"/>
              <a:defRPr/>
            </a:pPr>
            <a:r>
              <a:rPr lang="zh-CN" altLang="en-US" b="1" kern="0" dirty="0" smtClean="0">
                <a:solidFill>
                  <a:schemeClr val="bg1"/>
                </a:solidFill>
                <a:latin typeface="Arial"/>
                <a:ea typeface="黑体"/>
              </a:rPr>
              <a:t>中的第一</a:t>
            </a:r>
            <a:r>
              <a:rPr lang="zh-CN" altLang="en-US" b="1" kern="0" dirty="0">
                <a:solidFill>
                  <a:schemeClr val="bg1"/>
                </a:solidFill>
                <a:latin typeface="Arial"/>
                <a:ea typeface="黑体"/>
              </a:rPr>
              <a:t>条语句 </a:t>
            </a:r>
          </a:p>
        </p:txBody>
      </p:sp>
      <p:sp>
        <p:nvSpPr>
          <p:cNvPr id="31752" name="AutoShape 12"/>
          <p:cNvSpPr>
            <a:spLocks noChangeArrowheads="1"/>
          </p:cNvSpPr>
          <p:nvPr/>
        </p:nvSpPr>
        <p:spPr bwMode="auto">
          <a:xfrm>
            <a:off x="1625635" y="5732886"/>
            <a:ext cx="3519488" cy="506730"/>
          </a:xfrm>
          <a:prstGeom prst="roundRect">
            <a:avLst>
              <a:gd name="adj" fmla="val 5292"/>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gn="l" defTabSz="723900">
              <a:lnSpc>
                <a:spcPct val="130000"/>
              </a:lnSpc>
              <a:spcAft>
                <a:spcPts val="0"/>
              </a:spcAft>
              <a:buClr>
                <a:schemeClr val="folHlink"/>
              </a:buClr>
              <a:buSzPct val="60000"/>
              <a:tabLst>
                <a:tab pos="444500" algn="l"/>
              </a:tabLst>
              <a:defRPr/>
            </a:pPr>
            <a:r>
              <a:rPr lang="en-US" altLang="zh-CN" sz="2000" b="1" dirty="0" err="1">
                <a:solidFill>
                  <a:srgbClr val="0000FF"/>
                </a:solidFill>
                <a:ea typeface="宋体" charset="-122"/>
              </a:rPr>
              <a:t>this</a:t>
            </a:r>
            <a:r>
              <a:rPr lang="en-US" altLang="zh-CN" b="1" dirty="0">
                <a:solidFill>
                  <a:schemeClr val="accent5">
                    <a:lumMod val="10000"/>
                  </a:schemeClr>
                </a:solidFill>
                <a:latin typeface="+mn-lt"/>
              </a:rPr>
              <a:t>("</a:t>
            </a:r>
            <a:r>
              <a:rPr lang="zh-CN" altLang="en-US" b="1" dirty="0">
                <a:solidFill>
                  <a:schemeClr val="accent5">
                    <a:lumMod val="10000"/>
                  </a:schemeClr>
                </a:solidFill>
                <a:latin typeface="+mn-lt"/>
              </a:rPr>
              <a:t>小黑</a:t>
            </a:r>
            <a:r>
              <a:rPr lang="en-US" altLang="zh-CN" b="1" dirty="0">
                <a:solidFill>
                  <a:schemeClr val="accent5">
                    <a:lumMod val="10000"/>
                  </a:schemeClr>
                </a:solidFill>
                <a:latin typeface="+mn-lt"/>
              </a:rPr>
              <a:t>",100,100,"</a:t>
            </a:r>
            <a:r>
              <a:rPr lang="zh-CN" altLang="en-US" b="1" dirty="0">
                <a:solidFill>
                  <a:schemeClr val="accent5">
                    <a:lumMod val="10000"/>
                  </a:schemeClr>
                </a:solidFill>
                <a:latin typeface="+mn-lt"/>
              </a:rPr>
              <a:t>雄</a:t>
            </a:r>
            <a:r>
              <a:rPr lang="en-US" altLang="zh-CN" b="1" dirty="0">
                <a:solidFill>
                  <a:schemeClr val="accent5">
                    <a:lumMod val="10000"/>
                  </a:schemeClr>
                </a:solidFill>
                <a:latin typeface="+mn-lt"/>
              </a:rPr>
              <a:t>");</a:t>
            </a:r>
          </a:p>
        </p:txBody>
      </p:sp>
      <p:cxnSp>
        <p:nvCxnSpPr>
          <p:cNvPr id="9" name="直接箭头连接符 8"/>
          <p:cNvCxnSpPr/>
          <p:nvPr/>
        </p:nvCxnSpPr>
        <p:spPr bwMode="auto">
          <a:xfrm>
            <a:off x="5268973" y="5382360"/>
            <a:ext cx="571504" cy="15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pic>
        <p:nvPicPr>
          <p:cNvPr id="11" name="Picture 17" descr="\\10.0.0.225\08产品制作(原g盘)\2010 A项目组工作区\2010学士后在线课程\PPT模板库\ACCP7.0模板\第四版\中难点印章\重点大.png"/>
          <p:cNvPicPr>
            <a:picLocks noChangeAspect="1" noChangeArrowheads="1"/>
          </p:cNvPicPr>
          <p:nvPr/>
        </p:nvPicPr>
        <p:blipFill>
          <a:blip r:embed="rId2"/>
          <a:srcRect/>
          <a:stretch>
            <a:fillRect/>
          </a:stretch>
        </p:blipFill>
        <p:spPr bwMode="auto">
          <a:xfrm rot="2500587">
            <a:off x="7606124" y="41297"/>
            <a:ext cx="1400175" cy="1428750"/>
          </a:xfrm>
          <a:prstGeom prst="rect">
            <a:avLst/>
          </a:prstGeom>
          <a:noFill/>
          <a:ln w="9525">
            <a:noFill/>
            <a:miter lim="800000"/>
            <a:headEnd/>
            <a:tailEnd/>
          </a:ln>
        </p:spPr>
      </p:pic>
    </p:spTree>
    <p:extLst>
      <p:ext uri="{BB962C8B-B14F-4D97-AF65-F5344CB8AC3E}">
        <p14:creationId xmlns:p14="http://schemas.microsoft.com/office/powerpoint/2010/main" val="162841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47189"/>
                                        </p:tgtEl>
                                        <p:attrNameLst>
                                          <p:attrName>style.visibility</p:attrName>
                                        </p:attrNameLst>
                                      </p:cBhvr>
                                      <p:to>
                                        <p:strVal val="visible"/>
                                      </p:to>
                                    </p:set>
                                    <p:animEffect transition="in" filter="wipe(left)">
                                      <p:cBhvr>
                                        <p:cTn id="10" dur="500"/>
                                        <p:tgtEl>
                                          <p:spTgt spid="647189"/>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8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dirty="0" smtClean="0"/>
              <a:t>小结</a:t>
            </a:r>
            <a:endParaRPr lang="en-US" altLang="zh-CN" dirty="0" smtClean="0"/>
          </a:p>
        </p:txBody>
      </p:sp>
      <p:sp>
        <p:nvSpPr>
          <p:cNvPr id="656396" name="AutoShape 12"/>
          <p:cNvSpPr>
            <a:spLocks noChangeArrowheads="1"/>
          </p:cNvSpPr>
          <p:nvPr/>
        </p:nvSpPr>
        <p:spPr bwMode="auto">
          <a:xfrm>
            <a:off x="899592" y="1484784"/>
            <a:ext cx="7632700" cy="480131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gn="l"/>
            <a:r>
              <a:rPr lang="fr-FR" altLang="zh-CN" b="1" dirty="0" smtClean="0">
                <a:ea typeface="宋体" charset="-122"/>
              </a:rPr>
              <a:t>class Dog {</a:t>
            </a:r>
          </a:p>
          <a:p>
            <a:pPr algn="l"/>
            <a:r>
              <a:rPr lang="fr-FR" altLang="zh-CN" b="1" dirty="0" smtClean="0">
                <a:ea typeface="宋体" charset="-122"/>
              </a:rPr>
              <a:t>    </a:t>
            </a:r>
            <a:r>
              <a:rPr lang="fr-FR" altLang="zh-CN" b="1" dirty="0" smtClean="0">
                <a:solidFill>
                  <a:srgbClr val="0000FF"/>
                </a:solidFill>
                <a:ea typeface="宋体" charset="-122"/>
              </a:rPr>
              <a:t>private</a:t>
            </a:r>
            <a:r>
              <a:rPr lang="fr-FR" altLang="zh-CN" b="1" dirty="0" smtClean="0">
                <a:ea typeface="宋体" charset="-122"/>
              </a:rPr>
              <a:t> String name = </a:t>
            </a:r>
            <a:r>
              <a:rPr lang="en-US" altLang="zh-CN" b="1" dirty="0" smtClean="0">
                <a:ea typeface="宋体" charset="-122"/>
              </a:rPr>
              <a:t>"</a:t>
            </a:r>
            <a:r>
              <a:rPr lang="zh-CN" altLang="en-US" b="1" dirty="0" smtClean="0">
                <a:latin typeface="黑体" pitchFamily="2" charset="-122"/>
              </a:rPr>
              <a:t>旺财</a:t>
            </a:r>
            <a:r>
              <a:rPr lang="en-US" altLang="zh-CN" b="1" dirty="0" smtClean="0">
                <a:ea typeface="宋体" charset="-122"/>
              </a:rPr>
              <a:t>"</a:t>
            </a:r>
            <a:r>
              <a:rPr lang="fr-FR" altLang="zh-CN" b="1" dirty="0" smtClean="0">
                <a:ea typeface="宋体" charset="-122"/>
              </a:rPr>
              <a:t>; // </a:t>
            </a:r>
            <a:r>
              <a:rPr lang="zh-CN" altLang="en-US" b="1" dirty="0" smtClean="0">
                <a:latin typeface="黑体" pitchFamily="2" charset="-122"/>
              </a:rPr>
              <a:t>昵称</a:t>
            </a:r>
            <a:endParaRPr lang="zh-CN" altLang="fr-FR" b="1" dirty="0" smtClean="0">
              <a:latin typeface="黑体" pitchFamily="2" charset="-122"/>
            </a:endParaRPr>
          </a:p>
          <a:p>
            <a:pPr algn="l"/>
            <a:r>
              <a:rPr lang="zh-CN" altLang="fr-FR" b="1" dirty="0" smtClean="0">
                <a:ea typeface="宋体" charset="-122"/>
              </a:rPr>
              <a:t>    </a:t>
            </a:r>
            <a:r>
              <a:rPr lang="fr-FR" altLang="zh-CN" b="1" dirty="0" smtClean="0">
                <a:solidFill>
                  <a:srgbClr val="0000FF"/>
                </a:solidFill>
                <a:ea typeface="宋体" charset="-122"/>
              </a:rPr>
              <a:t>private</a:t>
            </a:r>
            <a:r>
              <a:rPr lang="fr-FR" altLang="zh-CN" b="1" dirty="0" smtClean="0">
                <a:ea typeface="宋体" charset="-122"/>
              </a:rPr>
              <a:t> int health = 100; // </a:t>
            </a:r>
            <a:r>
              <a:rPr lang="zh-CN" altLang="en-US" b="1" dirty="0" smtClean="0">
                <a:latin typeface="黑体" pitchFamily="2" charset="-122"/>
              </a:rPr>
              <a:t>健康值</a:t>
            </a:r>
            <a:endParaRPr lang="zh-CN" altLang="fr-FR" b="1" dirty="0" smtClean="0">
              <a:latin typeface="黑体" pitchFamily="2" charset="-122"/>
            </a:endParaRPr>
          </a:p>
          <a:p>
            <a:pPr algn="l"/>
            <a:r>
              <a:rPr lang="zh-CN" altLang="fr-FR" b="1" dirty="0" smtClean="0">
                <a:ea typeface="宋体" charset="-122"/>
              </a:rPr>
              <a:t>    </a:t>
            </a:r>
            <a:r>
              <a:rPr lang="fr-FR" altLang="zh-CN" b="1" dirty="0" smtClean="0">
                <a:solidFill>
                  <a:srgbClr val="0000FF"/>
                </a:solidFill>
                <a:ea typeface="宋体" charset="-122"/>
              </a:rPr>
              <a:t>private</a:t>
            </a:r>
            <a:r>
              <a:rPr lang="fr-FR" altLang="zh-CN" b="1" dirty="0" smtClean="0">
                <a:ea typeface="宋体" charset="-122"/>
              </a:rPr>
              <a:t> </a:t>
            </a:r>
            <a:r>
              <a:rPr lang="fr-FR" altLang="zh-CN" b="1" dirty="0" err="1" smtClean="0">
                <a:ea typeface="宋体" charset="-122"/>
              </a:rPr>
              <a:t>int</a:t>
            </a:r>
            <a:r>
              <a:rPr lang="fr-FR" altLang="zh-CN" b="1" dirty="0" smtClean="0">
                <a:ea typeface="宋体" charset="-122"/>
              </a:rPr>
              <a:t> </a:t>
            </a:r>
            <a:r>
              <a:rPr lang="fr-FR" altLang="zh-CN" b="1" dirty="0" err="1" smtClean="0">
                <a:ea typeface="宋体" charset="-122"/>
              </a:rPr>
              <a:t>intimacy</a:t>
            </a:r>
            <a:r>
              <a:rPr lang="fr-FR" altLang="zh-CN" b="1" dirty="0" smtClean="0">
                <a:ea typeface="宋体" charset="-122"/>
              </a:rPr>
              <a:t> = 0;   // </a:t>
            </a:r>
            <a:r>
              <a:rPr lang="zh-CN" altLang="en-US" b="1" dirty="0" smtClean="0">
                <a:latin typeface="黑体" pitchFamily="2" charset="-122"/>
              </a:rPr>
              <a:t>亲密度</a:t>
            </a:r>
            <a:endParaRPr lang="zh-CN" altLang="fr-FR" b="1" dirty="0" smtClean="0">
              <a:latin typeface="黑体" pitchFamily="2" charset="-122"/>
            </a:endParaRPr>
          </a:p>
          <a:p>
            <a:pPr algn="l"/>
            <a:r>
              <a:rPr lang="zh-CN" altLang="fr-FR" b="1" dirty="0" smtClean="0">
                <a:ea typeface="宋体" charset="-122"/>
              </a:rPr>
              <a:t>    </a:t>
            </a:r>
            <a:r>
              <a:rPr lang="fr-FR" altLang="zh-CN" b="1" dirty="0" smtClean="0">
                <a:solidFill>
                  <a:srgbClr val="0000FF"/>
                </a:solidFill>
                <a:ea typeface="宋体" charset="-122"/>
              </a:rPr>
              <a:t>private</a:t>
            </a:r>
            <a:r>
              <a:rPr lang="fr-FR" altLang="zh-CN" b="1" dirty="0" smtClean="0">
                <a:ea typeface="宋体" charset="-122"/>
              </a:rPr>
              <a:t> String strain = </a:t>
            </a:r>
            <a:r>
              <a:rPr lang="en-US" altLang="zh-CN" b="1" dirty="0" smtClean="0">
                <a:ea typeface="宋体" charset="-122"/>
              </a:rPr>
              <a:t>"</a:t>
            </a:r>
            <a:r>
              <a:rPr lang="zh-CN" altLang="en-US" b="1" dirty="0" smtClean="0">
                <a:latin typeface="黑体" pitchFamily="2" charset="-122"/>
              </a:rPr>
              <a:t>拉布拉多犬</a:t>
            </a:r>
            <a:r>
              <a:rPr lang="en-US" altLang="zh-CN" b="1" dirty="0" smtClean="0">
                <a:ea typeface="宋体" charset="-122"/>
              </a:rPr>
              <a:t>"</a:t>
            </a:r>
            <a:r>
              <a:rPr lang="fr-FR" altLang="zh-CN" b="1" dirty="0" smtClean="0">
                <a:ea typeface="宋体" charset="-122"/>
              </a:rPr>
              <a:t>; // </a:t>
            </a:r>
            <a:r>
              <a:rPr lang="zh-CN" altLang="en-US" b="1" dirty="0" smtClean="0">
                <a:latin typeface="黑体" pitchFamily="2" charset="-122"/>
              </a:rPr>
              <a:t>品种</a:t>
            </a:r>
          </a:p>
          <a:p>
            <a:pPr algn="l"/>
            <a:r>
              <a:rPr lang="en-US" altLang="zh-CN" b="1" dirty="0" smtClean="0">
                <a:ea typeface="宋体" charset="-122"/>
              </a:rPr>
              <a:t>    </a:t>
            </a:r>
            <a:r>
              <a:rPr lang="en-US" altLang="zh-CN" b="1" dirty="0" smtClean="0">
                <a:solidFill>
                  <a:srgbClr val="0000FF"/>
                </a:solidFill>
                <a:ea typeface="宋体" charset="-122"/>
              </a:rPr>
              <a:t>public</a:t>
            </a:r>
            <a:r>
              <a:rPr lang="en-US" altLang="zh-CN" b="1" dirty="0" smtClean="0">
                <a:ea typeface="宋体" charset="-122"/>
              </a:rPr>
              <a:t> </a:t>
            </a:r>
            <a:r>
              <a:rPr lang="en-US" altLang="zh-CN" b="1" dirty="0" err="1" smtClean="0">
                <a:ea typeface="宋体" charset="-122"/>
              </a:rPr>
              <a:t>int</a:t>
            </a:r>
            <a:r>
              <a:rPr lang="en-US" altLang="zh-CN" b="1" dirty="0" smtClean="0">
                <a:ea typeface="宋体" charset="-122"/>
              </a:rPr>
              <a:t> </a:t>
            </a:r>
            <a:r>
              <a:rPr lang="en-US" altLang="zh-CN" b="1" dirty="0" err="1" smtClean="0">
                <a:ea typeface="宋体" charset="-122"/>
              </a:rPr>
              <a:t>getHealth</a:t>
            </a:r>
            <a:r>
              <a:rPr lang="en-US" altLang="zh-CN" b="1" dirty="0" smtClean="0">
                <a:ea typeface="宋体" charset="-122"/>
              </a:rPr>
              <a:t>() {</a:t>
            </a:r>
          </a:p>
          <a:p>
            <a:pPr algn="l"/>
            <a:r>
              <a:rPr lang="en-US" altLang="zh-CN" b="1" dirty="0" smtClean="0">
                <a:ea typeface="宋体" charset="-122"/>
              </a:rPr>
              <a:t>        return health;</a:t>
            </a:r>
          </a:p>
          <a:p>
            <a:pPr algn="l"/>
            <a:r>
              <a:rPr lang="en-US" altLang="zh-CN" b="1" dirty="0" smtClean="0">
                <a:ea typeface="宋体" charset="-122"/>
              </a:rPr>
              <a:t>    }</a:t>
            </a:r>
          </a:p>
          <a:p>
            <a:pPr algn="l"/>
            <a:r>
              <a:rPr lang="en-US" altLang="zh-CN" b="1" dirty="0" smtClean="0">
                <a:ea typeface="宋体" charset="-122"/>
              </a:rPr>
              <a:t>    </a:t>
            </a:r>
            <a:r>
              <a:rPr lang="en-US" altLang="zh-CN" b="1" dirty="0" smtClean="0">
                <a:solidFill>
                  <a:srgbClr val="0000FF"/>
                </a:solidFill>
                <a:ea typeface="宋体" charset="-122"/>
              </a:rPr>
              <a:t>public</a:t>
            </a:r>
            <a:r>
              <a:rPr lang="en-US" altLang="zh-CN" b="1" dirty="0" smtClean="0">
                <a:ea typeface="宋体" charset="-122"/>
              </a:rPr>
              <a:t> void </a:t>
            </a:r>
            <a:r>
              <a:rPr lang="en-US" altLang="zh-CN" b="1" dirty="0" err="1" smtClean="0">
                <a:ea typeface="宋体" charset="-122"/>
              </a:rPr>
              <a:t>setHealth</a:t>
            </a:r>
            <a:r>
              <a:rPr lang="en-US" altLang="zh-CN" b="1" dirty="0" smtClean="0">
                <a:solidFill>
                  <a:srgbClr val="FF0000"/>
                </a:solidFill>
                <a:ea typeface="宋体" charset="-122"/>
              </a:rPr>
              <a:t> </a:t>
            </a:r>
            <a:r>
              <a:rPr lang="en-US" altLang="zh-CN" b="1" dirty="0" smtClean="0">
                <a:ea typeface="宋体" charset="-122"/>
              </a:rPr>
              <a:t>(</a:t>
            </a:r>
            <a:r>
              <a:rPr lang="en-US" altLang="zh-CN" b="1" dirty="0" err="1" smtClean="0">
                <a:ea typeface="宋体" charset="-122"/>
              </a:rPr>
              <a:t>int</a:t>
            </a:r>
            <a:r>
              <a:rPr lang="en-US" altLang="zh-CN" b="1" dirty="0" smtClean="0">
                <a:ea typeface="宋体" charset="-122"/>
              </a:rPr>
              <a:t> health) {</a:t>
            </a:r>
          </a:p>
          <a:p>
            <a:pPr algn="l"/>
            <a:r>
              <a:rPr lang="en-US" altLang="zh-CN" b="1" dirty="0" smtClean="0">
                <a:ea typeface="宋体" charset="-122"/>
              </a:rPr>
              <a:t>        if (health &gt; 100 || health &lt; 0) {</a:t>
            </a:r>
          </a:p>
          <a:p>
            <a:pPr algn="l"/>
            <a:r>
              <a:rPr lang="en-US" altLang="zh-CN" b="1" dirty="0" smtClean="0">
                <a:ea typeface="宋体" charset="-122"/>
              </a:rPr>
              <a:t>            </a:t>
            </a:r>
            <a:r>
              <a:rPr lang="en-US" altLang="zh-CN" b="1" dirty="0" err="1" smtClean="0">
                <a:ea typeface="宋体" charset="-122"/>
              </a:rPr>
              <a:t>this.health</a:t>
            </a:r>
            <a:r>
              <a:rPr lang="en-US" altLang="zh-CN" b="1" dirty="0" smtClean="0">
                <a:ea typeface="宋体" charset="-122"/>
              </a:rPr>
              <a:t> = 40;</a:t>
            </a:r>
          </a:p>
          <a:p>
            <a:pPr algn="l"/>
            <a:r>
              <a:rPr lang="en-US" altLang="zh-CN" b="1" dirty="0" smtClean="0">
                <a:ea typeface="宋体" charset="-122"/>
              </a:rPr>
              <a:t>            </a:t>
            </a:r>
            <a:r>
              <a:rPr lang="en-US" altLang="zh-CN" b="1" dirty="0" err="1" smtClean="0">
                <a:ea typeface="宋体" charset="-122"/>
              </a:rPr>
              <a:t>System.out.println</a:t>
            </a:r>
            <a:r>
              <a:rPr lang="en-US" altLang="zh-CN" b="1" dirty="0" smtClean="0">
                <a:ea typeface="宋体" charset="-122"/>
              </a:rPr>
              <a:t>("</a:t>
            </a:r>
            <a:r>
              <a:rPr lang="zh-CN" altLang="en-US" b="1" dirty="0" smtClean="0">
                <a:latin typeface="黑体" pitchFamily="2" charset="-122"/>
              </a:rPr>
              <a:t>健康值应该在</a:t>
            </a:r>
            <a:r>
              <a:rPr lang="en-US" altLang="zh-CN" b="1" dirty="0" smtClean="0">
                <a:ea typeface="宋体" charset="-122"/>
              </a:rPr>
              <a:t>0</a:t>
            </a:r>
            <a:r>
              <a:rPr lang="zh-CN" altLang="en-US" b="1" dirty="0" smtClean="0">
                <a:latin typeface="黑体" pitchFamily="2" charset="-122"/>
              </a:rPr>
              <a:t>和</a:t>
            </a:r>
            <a:r>
              <a:rPr lang="en-US" altLang="zh-CN" b="1" dirty="0" smtClean="0">
                <a:ea typeface="宋体" charset="-122"/>
              </a:rPr>
              <a:t>100</a:t>
            </a:r>
            <a:r>
              <a:rPr lang="zh-CN" altLang="en-US" b="1" dirty="0" smtClean="0">
                <a:latin typeface="黑体" pitchFamily="2" charset="-122"/>
              </a:rPr>
              <a:t>之间，默认值是</a:t>
            </a:r>
            <a:r>
              <a:rPr lang="en-US" altLang="zh-CN" b="1" dirty="0" smtClean="0">
                <a:ea typeface="宋体" charset="-122"/>
              </a:rPr>
              <a:t>40");</a:t>
            </a:r>
          </a:p>
          <a:p>
            <a:pPr algn="l"/>
            <a:r>
              <a:rPr lang="en-US" altLang="zh-CN" b="1" dirty="0" smtClean="0">
                <a:ea typeface="宋体" charset="-122"/>
              </a:rPr>
              <a:t>        } else</a:t>
            </a:r>
          </a:p>
          <a:p>
            <a:pPr algn="l"/>
            <a:r>
              <a:rPr lang="en-US" altLang="zh-CN" b="1" dirty="0" smtClean="0">
                <a:ea typeface="宋体" charset="-122"/>
              </a:rPr>
              <a:t>            </a:t>
            </a:r>
            <a:r>
              <a:rPr lang="en-US" altLang="zh-CN" b="1" dirty="0" err="1" smtClean="0">
                <a:solidFill>
                  <a:srgbClr val="0000FF"/>
                </a:solidFill>
                <a:ea typeface="宋体" charset="-122"/>
              </a:rPr>
              <a:t>this</a:t>
            </a:r>
            <a:r>
              <a:rPr lang="en-US" altLang="zh-CN" b="1" dirty="0" err="1" smtClean="0">
                <a:ea typeface="宋体" charset="-122"/>
              </a:rPr>
              <a:t>.health</a:t>
            </a:r>
            <a:r>
              <a:rPr lang="en-US" altLang="zh-CN" b="1" dirty="0" smtClean="0">
                <a:ea typeface="宋体" charset="-122"/>
              </a:rPr>
              <a:t>  =  health;</a:t>
            </a:r>
          </a:p>
          <a:p>
            <a:pPr algn="l"/>
            <a:r>
              <a:rPr lang="en-US" altLang="zh-CN" b="1" dirty="0" smtClean="0">
                <a:ea typeface="宋体" charset="-122"/>
              </a:rPr>
              <a:t>    }</a:t>
            </a:r>
          </a:p>
          <a:p>
            <a:pPr algn="l"/>
            <a:r>
              <a:rPr lang="en-US" altLang="zh-CN" b="1" dirty="0" smtClean="0">
                <a:ea typeface="宋体" charset="-122"/>
              </a:rPr>
              <a:t>    // </a:t>
            </a:r>
            <a:r>
              <a:rPr lang="zh-CN" altLang="en-US" b="1" dirty="0" smtClean="0">
                <a:latin typeface="黑体" pitchFamily="2" charset="-122"/>
              </a:rPr>
              <a:t>其它</a:t>
            </a:r>
            <a:r>
              <a:rPr lang="en-US" altLang="zh-CN" b="1" dirty="0" smtClean="0">
                <a:ea typeface="宋体" charset="-122"/>
              </a:rPr>
              <a:t>getter/setter</a:t>
            </a:r>
            <a:r>
              <a:rPr lang="zh-CN" altLang="en-US" b="1" dirty="0" smtClean="0">
                <a:latin typeface="黑体" pitchFamily="2" charset="-122"/>
              </a:rPr>
              <a:t>方法</a:t>
            </a:r>
          </a:p>
          <a:p>
            <a:pPr algn="l"/>
            <a:r>
              <a:rPr lang="en-US" altLang="zh-CN" b="1" dirty="0" smtClean="0">
                <a:ea typeface="宋体" charset="-122"/>
              </a:rPr>
              <a:t>}</a:t>
            </a:r>
            <a:endParaRPr lang="en-US" altLang="zh-CN" b="1" dirty="0">
              <a:ea typeface="宋体" charset="-122"/>
            </a:endParaRPr>
          </a:p>
        </p:txBody>
      </p:sp>
      <p:sp>
        <p:nvSpPr>
          <p:cNvPr id="661540" name="Rectangle 36"/>
          <p:cNvSpPr>
            <a:spLocks noChangeArrowheads="1"/>
          </p:cNvSpPr>
          <p:nvPr/>
        </p:nvSpPr>
        <p:spPr bwMode="auto">
          <a:xfrm>
            <a:off x="1428207" y="3985114"/>
            <a:ext cx="6840538" cy="1500198"/>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661541" name="Rectangle 37"/>
          <p:cNvSpPr>
            <a:spLocks noChangeArrowheads="1"/>
          </p:cNvSpPr>
          <p:nvPr/>
        </p:nvSpPr>
        <p:spPr bwMode="auto">
          <a:xfrm>
            <a:off x="1207549" y="1841974"/>
            <a:ext cx="863600" cy="1081088"/>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7" name="AutoShape 21"/>
          <p:cNvSpPr>
            <a:spLocks noChangeArrowheads="1"/>
          </p:cNvSpPr>
          <p:nvPr/>
        </p:nvSpPr>
        <p:spPr bwMode="auto">
          <a:xfrm>
            <a:off x="0" y="4429132"/>
            <a:ext cx="1246914" cy="776383"/>
          </a:xfrm>
          <a:prstGeom prst="wedgeRoundRectCallout">
            <a:avLst>
              <a:gd name="adj1" fmla="val 48708"/>
              <a:gd name="adj2" fmla="val 23385"/>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en-US" altLang="zh-CN" b="1" kern="0" dirty="0">
                <a:solidFill>
                  <a:schemeClr val="bg1"/>
                </a:solidFill>
                <a:latin typeface="Arial"/>
                <a:ea typeface="黑体"/>
              </a:rPr>
              <a:t>this</a:t>
            </a:r>
            <a:r>
              <a:rPr lang="zh-CN" altLang="en-US" b="1" kern="0" dirty="0" smtClean="0">
                <a:solidFill>
                  <a:schemeClr val="bg1"/>
                </a:solidFill>
                <a:latin typeface="Arial"/>
                <a:ea typeface="黑体"/>
              </a:rPr>
              <a:t>代表</a:t>
            </a:r>
            <a:endParaRPr lang="en-US" altLang="zh-CN" b="1" kern="0" dirty="0" smtClean="0">
              <a:solidFill>
                <a:schemeClr val="bg1"/>
              </a:solidFill>
              <a:latin typeface="Arial"/>
              <a:ea typeface="黑体"/>
            </a:endParaRPr>
          </a:p>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当前</a:t>
            </a:r>
            <a:r>
              <a:rPr lang="zh-CN" altLang="en-US" b="1" kern="0" dirty="0">
                <a:solidFill>
                  <a:schemeClr val="bg1"/>
                </a:solidFill>
                <a:latin typeface="Arial"/>
                <a:ea typeface="黑体"/>
              </a:rPr>
              <a:t>对象 </a:t>
            </a:r>
          </a:p>
        </p:txBody>
      </p:sp>
      <p:sp>
        <p:nvSpPr>
          <p:cNvPr id="661543" name="Line 26"/>
          <p:cNvSpPr>
            <a:spLocks noChangeShapeType="1"/>
          </p:cNvSpPr>
          <p:nvPr/>
        </p:nvSpPr>
        <p:spPr bwMode="auto">
          <a:xfrm flipV="1">
            <a:off x="2555354" y="2484915"/>
            <a:ext cx="45719" cy="2587630"/>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endParaRPr lang="zh-CN" altLang="en-US"/>
          </a:p>
        </p:txBody>
      </p:sp>
      <p:sp>
        <p:nvSpPr>
          <p:cNvPr id="661544" name="Line 26"/>
          <p:cNvSpPr>
            <a:spLocks noChangeShapeType="1"/>
          </p:cNvSpPr>
          <p:nvPr/>
        </p:nvSpPr>
        <p:spPr bwMode="auto">
          <a:xfrm flipV="1">
            <a:off x="3857099" y="4056552"/>
            <a:ext cx="214314" cy="928694"/>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endParaRPr lang="zh-CN" altLang="en-US"/>
          </a:p>
        </p:txBody>
      </p:sp>
      <p:sp>
        <p:nvSpPr>
          <p:cNvPr id="661545" name="Rectangle 41"/>
          <p:cNvSpPr>
            <a:spLocks noChangeArrowheads="1"/>
          </p:cNvSpPr>
          <p:nvPr/>
        </p:nvSpPr>
        <p:spPr bwMode="auto">
          <a:xfrm>
            <a:off x="2489468" y="2073758"/>
            <a:ext cx="714380" cy="333375"/>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661546" name="Rectangle 42"/>
          <p:cNvSpPr>
            <a:spLocks noChangeArrowheads="1"/>
          </p:cNvSpPr>
          <p:nvPr/>
        </p:nvSpPr>
        <p:spPr bwMode="auto">
          <a:xfrm>
            <a:off x="2345452" y="5072546"/>
            <a:ext cx="714380" cy="333375"/>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661547" name="Rectangle 43"/>
          <p:cNvSpPr>
            <a:spLocks noChangeArrowheads="1"/>
          </p:cNvSpPr>
          <p:nvPr/>
        </p:nvSpPr>
        <p:spPr bwMode="auto">
          <a:xfrm>
            <a:off x="3491880" y="5072546"/>
            <a:ext cx="684213" cy="333375"/>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661548" name="Rectangle 44"/>
          <p:cNvSpPr>
            <a:spLocks noChangeArrowheads="1"/>
          </p:cNvSpPr>
          <p:nvPr/>
        </p:nvSpPr>
        <p:spPr bwMode="auto">
          <a:xfrm>
            <a:off x="4319835" y="3704121"/>
            <a:ext cx="684213" cy="333375"/>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661553" name="Rectangle 49"/>
          <p:cNvSpPr>
            <a:spLocks noChangeArrowheads="1"/>
          </p:cNvSpPr>
          <p:nvPr/>
        </p:nvSpPr>
        <p:spPr bwMode="auto">
          <a:xfrm>
            <a:off x="2412504" y="2911958"/>
            <a:ext cx="1295400" cy="333375"/>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661554" name="Rectangle 50"/>
          <p:cNvSpPr>
            <a:spLocks noChangeArrowheads="1"/>
          </p:cNvSpPr>
          <p:nvPr/>
        </p:nvSpPr>
        <p:spPr bwMode="auto">
          <a:xfrm>
            <a:off x="2627784" y="3704121"/>
            <a:ext cx="2303463" cy="333375"/>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cxnSp>
        <p:nvCxnSpPr>
          <p:cNvPr id="32" name="直接箭头连接符 31"/>
          <p:cNvCxnSpPr/>
          <p:nvPr/>
        </p:nvCxnSpPr>
        <p:spPr bwMode="auto">
          <a:xfrm>
            <a:off x="3571347" y="3199296"/>
            <a:ext cx="785818" cy="15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33" name="直接箭头连接符 32"/>
          <p:cNvCxnSpPr/>
          <p:nvPr/>
        </p:nvCxnSpPr>
        <p:spPr bwMode="auto">
          <a:xfrm rot="5400000" flipH="1" flipV="1">
            <a:off x="4393678" y="3520767"/>
            <a:ext cx="356396" cy="79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34" name="直接箭头连接符 33"/>
          <p:cNvCxnSpPr/>
          <p:nvPr/>
        </p:nvCxnSpPr>
        <p:spPr bwMode="auto">
          <a:xfrm rot="5400000" flipH="1" flipV="1">
            <a:off x="5608124" y="3663643"/>
            <a:ext cx="642148" cy="79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35" name="直接箭头连接符 34"/>
          <p:cNvCxnSpPr/>
          <p:nvPr/>
        </p:nvCxnSpPr>
        <p:spPr bwMode="auto">
          <a:xfrm rot="10800000">
            <a:off x="713827" y="2199164"/>
            <a:ext cx="428628" cy="7143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41" name="直接箭头连接符 40"/>
          <p:cNvCxnSpPr/>
          <p:nvPr/>
        </p:nvCxnSpPr>
        <p:spPr bwMode="auto">
          <a:xfrm rot="10800000">
            <a:off x="1230283" y="5054930"/>
            <a:ext cx="483676" cy="21606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42" name="椭圆 41"/>
          <p:cNvSpPr/>
          <p:nvPr/>
        </p:nvSpPr>
        <p:spPr bwMode="auto">
          <a:xfrm>
            <a:off x="356637" y="1984850"/>
            <a:ext cx="387312" cy="363538"/>
          </a:xfrm>
          <a:prstGeom prst="ellipse">
            <a:avLst/>
          </a:prstGeom>
          <a:solidFill>
            <a:srgbClr val="0070C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sz="2000" b="1" dirty="0">
                <a:solidFill>
                  <a:schemeClr val="bg1"/>
                </a:solidFill>
                <a:effectLst>
                  <a:outerShdw blurRad="38100" dist="38100" dir="2700000" algn="tl">
                    <a:srgbClr val="000000">
                      <a:alpha val="43137"/>
                    </a:srgbClr>
                  </a:outerShdw>
                </a:effectLst>
                <a:latin typeface="Arial" pitchFamily="34" charset="0"/>
                <a:ea typeface="方正准圆繁体" pitchFamily="2" charset="-122"/>
              </a:rPr>
              <a:t>1</a:t>
            </a:r>
            <a:endParaRPr lang="zh-CN" altLang="en-US" sz="2000" b="1" dirty="0">
              <a:solidFill>
                <a:schemeClr val="bg1"/>
              </a:solidFill>
              <a:effectLst>
                <a:outerShdw blurRad="38100" dist="38100" dir="2700000" algn="tl">
                  <a:srgbClr val="000000">
                    <a:alpha val="43137"/>
                  </a:srgbClr>
                </a:outerShdw>
              </a:effectLst>
              <a:latin typeface="Arial" pitchFamily="34" charset="0"/>
              <a:ea typeface="方正准圆繁体" pitchFamily="2" charset="-122"/>
            </a:endParaRPr>
          </a:p>
        </p:txBody>
      </p:sp>
      <p:sp>
        <p:nvSpPr>
          <p:cNvPr id="44" name="椭圆 43"/>
          <p:cNvSpPr/>
          <p:nvPr/>
        </p:nvSpPr>
        <p:spPr bwMode="auto">
          <a:xfrm>
            <a:off x="4398481" y="2984982"/>
            <a:ext cx="387312" cy="363538"/>
          </a:xfrm>
          <a:prstGeom prst="ellipse">
            <a:avLst/>
          </a:prstGeom>
          <a:solidFill>
            <a:srgbClr val="0070C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sz="2000" b="1" dirty="0" smtClean="0">
                <a:solidFill>
                  <a:schemeClr val="bg1"/>
                </a:solidFill>
                <a:effectLst>
                  <a:outerShdw blurRad="38100" dist="38100" dir="2700000" algn="tl">
                    <a:srgbClr val="000000">
                      <a:alpha val="43137"/>
                    </a:srgbClr>
                  </a:outerShdw>
                </a:effectLst>
                <a:latin typeface="Arial" pitchFamily="34" charset="0"/>
                <a:ea typeface="方正准圆繁体" pitchFamily="2" charset="-122"/>
              </a:rPr>
              <a:t>2</a:t>
            </a:r>
            <a:endParaRPr lang="zh-CN" altLang="en-US" sz="2000" b="1" dirty="0">
              <a:solidFill>
                <a:schemeClr val="bg1"/>
              </a:solidFill>
              <a:effectLst>
                <a:outerShdw blurRad="38100" dist="38100" dir="2700000" algn="tl">
                  <a:srgbClr val="000000">
                    <a:alpha val="43137"/>
                  </a:srgbClr>
                </a:outerShdw>
              </a:effectLst>
              <a:latin typeface="Arial" pitchFamily="34" charset="0"/>
              <a:ea typeface="方正准圆繁体" pitchFamily="2" charset="-122"/>
            </a:endParaRPr>
          </a:p>
        </p:txBody>
      </p:sp>
      <p:sp>
        <p:nvSpPr>
          <p:cNvPr id="48" name="椭圆 47"/>
          <p:cNvSpPr/>
          <p:nvPr/>
        </p:nvSpPr>
        <p:spPr bwMode="auto">
          <a:xfrm>
            <a:off x="5714487" y="2984982"/>
            <a:ext cx="387312" cy="363538"/>
          </a:xfrm>
          <a:prstGeom prst="ellipse">
            <a:avLst/>
          </a:prstGeom>
          <a:solidFill>
            <a:srgbClr val="0070C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sz="2000" b="1" dirty="0" smtClean="0">
                <a:solidFill>
                  <a:schemeClr val="bg1"/>
                </a:solidFill>
                <a:effectLst>
                  <a:outerShdw blurRad="38100" dist="38100" dir="2700000" algn="tl">
                    <a:srgbClr val="000000">
                      <a:alpha val="43137"/>
                    </a:srgbClr>
                  </a:outerShdw>
                </a:effectLst>
                <a:latin typeface="Arial" pitchFamily="34" charset="0"/>
                <a:ea typeface="方正准圆繁体" pitchFamily="2" charset="-122"/>
              </a:rPr>
              <a:t>3</a:t>
            </a:r>
            <a:endParaRPr lang="zh-CN" altLang="en-US" sz="2000" b="1" dirty="0">
              <a:solidFill>
                <a:schemeClr val="bg1"/>
              </a:solidFill>
              <a:effectLst>
                <a:outerShdw blurRad="38100" dist="38100" dir="2700000" algn="tl">
                  <a:srgbClr val="000000">
                    <a:alpha val="43137"/>
                  </a:srgbClr>
                </a:outerShdw>
              </a:effectLst>
              <a:latin typeface="Arial" pitchFamily="34" charset="0"/>
              <a:ea typeface="方正准圆繁体" pitchFamily="2" charset="-122"/>
            </a:endParaRPr>
          </a:p>
        </p:txBody>
      </p:sp>
      <p:grpSp>
        <p:nvGrpSpPr>
          <p:cNvPr id="31" name="组合 65"/>
          <p:cNvGrpSpPr/>
          <p:nvPr/>
        </p:nvGrpSpPr>
        <p:grpSpPr>
          <a:xfrm>
            <a:off x="213761" y="6311475"/>
            <a:ext cx="928694" cy="400110"/>
            <a:chOff x="3786182" y="1885882"/>
            <a:chExt cx="928694" cy="400110"/>
          </a:xfrm>
        </p:grpSpPr>
        <p:pic>
          <p:nvPicPr>
            <p:cNvPr id="36" name="Picture 5" descr="C:\Users\meng.zhang\Desktop\ACCP7.0模版图标规范\wrench.png"/>
            <p:cNvPicPr>
              <a:picLocks noChangeAspect="1" noChangeArrowheads="1"/>
            </p:cNvPicPr>
            <p:nvPr/>
          </p:nvPicPr>
          <p:blipFill>
            <a:blip r:embed="rId3"/>
            <a:srcRect/>
            <a:stretch>
              <a:fillRect/>
            </a:stretch>
          </p:blipFill>
          <p:spPr bwMode="auto">
            <a:xfrm>
              <a:off x="3786182" y="1907342"/>
              <a:ext cx="357190" cy="357190"/>
            </a:xfrm>
            <a:prstGeom prst="rect">
              <a:avLst/>
            </a:prstGeom>
            <a:noFill/>
          </p:spPr>
        </p:pic>
        <p:sp>
          <p:nvSpPr>
            <p:cNvPr id="40" name="TextBox 39"/>
            <p:cNvSpPr txBox="1"/>
            <p:nvPr/>
          </p:nvSpPr>
          <p:spPr>
            <a:xfrm>
              <a:off x="4014043" y="188588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技巧</a:t>
              </a:r>
              <a:endParaRPr lang="zh-CN" altLang="en-US" sz="2000" b="1" dirty="0">
                <a:solidFill>
                  <a:schemeClr val="tx1"/>
                </a:solidFill>
                <a:latin typeface="黑体" pitchFamily="49" charset="-122"/>
                <a:ea typeface="黑体" pitchFamily="49" charset="-122"/>
              </a:endParaRPr>
            </a:p>
          </p:txBody>
        </p:sp>
      </p:grpSp>
      <p:sp>
        <p:nvSpPr>
          <p:cNvPr id="43" name="AutoShape 20"/>
          <p:cNvSpPr>
            <a:spLocks noChangeArrowheads="1"/>
          </p:cNvSpPr>
          <p:nvPr/>
        </p:nvSpPr>
        <p:spPr bwMode="auto">
          <a:xfrm>
            <a:off x="1356769" y="6199692"/>
            <a:ext cx="5715040" cy="641350"/>
          </a:xfrm>
          <a:prstGeom prst="roundRect">
            <a:avLst>
              <a:gd name="adj"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a:defRPr/>
            </a:pPr>
            <a:r>
              <a:rPr lang="zh-CN" altLang="en-US" b="1" dirty="0" smtClean="0">
                <a:latin typeface="+mn-lt"/>
                <a:ea typeface="+mn-ea"/>
              </a:rPr>
              <a:t>添加</a:t>
            </a:r>
            <a:r>
              <a:rPr lang="en-US" altLang="zh-CN" b="1" dirty="0" smtClean="0">
                <a:latin typeface="+mn-lt"/>
                <a:ea typeface="+mn-ea"/>
              </a:rPr>
              <a:t>getter/setter</a:t>
            </a:r>
            <a:r>
              <a:rPr lang="zh-CN" altLang="en-US" b="1" dirty="0" smtClean="0">
                <a:latin typeface="+mn-lt"/>
                <a:ea typeface="+mn-ea"/>
              </a:rPr>
              <a:t>方法的快捷键：</a:t>
            </a:r>
            <a:r>
              <a:rPr lang="en-US" altLang="zh-CN" b="1" dirty="0" err="1" smtClean="0">
                <a:latin typeface="+mn-lt"/>
                <a:ea typeface="+mn-ea"/>
              </a:rPr>
              <a:t>Shift+Alt+S+R</a:t>
            </a:r>
            <a:endParaRPr lang="zh-CN" altLang="en-US" b="1" dirty="0">
              <a:latin typeface="+mn-lt"/>
              <a:ea typeface="+mn-ea"/>
            </a:endParaRPr>
          </a:p>
        </p:txBody>
      </p:sp>
    </p:spTree>
    <p:extLst>
      <p:ext uri="{BB962C8B-B14F-4D97-AF65-F5344CB8AC3E}">
        <p14:creationId xmlns:p14="http://schemas.microsoft.com/office/powerpoint/2010/main" val="28983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1541"/>
                                        </p:tgtEl>
                                        <p:attrNameLst>
                                          <p:attrName>style.visibility</p:attrName>
                                        </p:attrNameLst>
                                      </p:cBhvr>
                                      <p:to>
                                        <p:strVal val="visible"/>
                                      </p:to>
                                    </p:set>
                                    <p:animEffect transition="in" filter="wipe(left)">
                                      <p:cBhvr>
                                        <p:cTn id="7" dur="500"/>
                                        <p:tgtEl>
                                          <p:spTgt spid="661541"/>
                                        </p:tgtEl>
                                      </p:cBhvr>
                                    </p:animEffect>
                                  </p:childTnLst>
                                </p:cTn>
                              </p:par>
                              <p:par>
                                <p:cTn id="8" presetID="22" presetClass="entr" presetSubtype="2"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right)">
                                      <p:cBhvr>
                                        <p:cTn id="10" dur="500"/>
                                        <p:tgtEl>
                                          <p:spTgt spid="3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left)">
                                      <p:cBhvr>
                                        <p:cTn id="13" dur="500"/>
                                        <p:tgtEl>
                                          <p:spTgt spid="4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61553"/>
                                        </p:tgtEl>
                                        <p:attrNameLst>
                                          <p:attrName>style.visibility</p:attrName>
                                        </p:attrNameLst>
                                      </p:cBhvr>
                                      <p:to>
                                        <p:strVal val="visible"/>
                                      </p:to>
                                    </p:set>
                                    <p:animEffect transition="in" filter="wipe(left)">
                                      <p:cBhvr>
                                        <p:cTn id="16" dur="500"/>
                                        <p:tgtEl>
                                          <p:spTgt spid="661553"/>
                                        </p:tgtEl>
                                      </p:cBhvr>
                                    </p:animEffect>
                                  </p:childTnLst>
                                </p:cTn>
                              </p:par>
                              <p:par>
                                <p:cTn id="17" presetID="22" presetClass="entr" presetSubtype="8"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wipe(left)">
                                      <p:cBhvr>
                                        <p:cTn id="22" dur="500"/>
                                        <p:tgtEl>
                                          <p:spTgt spid="44"/>
                                        </p:tgtEl>
                                      </p:cBhvr>
                                    </p:animEffect>
                                  </p:childTnLst>
                                </p:cTn>
                              </p:par>
                              <p:par>
                                <p:cTn id="23" presetID="22" presetClass="entr" presetSubtype="4"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down)">
                                      <p:cBhvr>
                                        <p:cTn id="25" dur="500"/>
                                        <p:tgtEl>
                                          <p:spTgt spid="3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61554"/>
                                        </p:tgtEl>
                                        <p:attrNameLst>
                                          <p:attrName>style.visibility</p:attrName>
                                        </p:attrNameLst>
                                      </p:cBhvr>
                                      <p:to>
                                        <p:strVal val="visible"/>
                                      </p:to>
                                    </p:set>
                                    <p:animEffect transition="in" filter="wipe(left)">
                                      <p:cBhvr>
                                        <p:cTn id="28" dur="500"/>
                                        <p:tgtEl>
                                          <p:spTgt spid="661554"/>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61540"/>
                                        </p:tgtEl>
                                        <p:attrNameLst>
                                          <p:attrName>style.visibility</p:attrName>
                                        </p:attrNameLst>
                                      </p:cBhvr>
                                      <p:to>
                                        <p:strVal val="visible"/>
                                      </p:to>
                                    </p:set>
                                    <p:animEffect transition="in" filter="wipe(left)">
                                      <p:cBhvr>
                                        <p:cTn id="31" dur="500"/>
                                        <p:tgtEl>
                                          <p:spTgt spid="661540"/>
                                        </p:tgtEl>
                                      </p:cBhvr>
                                    </p:animEffect>
                                  </p:childTnLst>
                                </p:cTn>
                              </p:par>
                              <p:par>
                                <p:cTn id="32" presetID="22" presetClass="entr" presetSubtype="4"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down)">
                                      <p:cBhvr>
                                        <p:cTn id="34" dur="500"/>
                                        <p:tgtEl>
                                          <p:spTgt spid="3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wipe(left)">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42"/>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35"/>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661541"/>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661553"/>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32"/>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33"/>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44"/>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48"/>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34"/>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661554"/>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661540"/>
                                        </p:tgtEl>
                                        <p:attrNameLst>
                                          <p:attrName>style.visibility</p:attrName>
                                        </p:attrNameLst>
                                      </p:cBhvr>
                                      <p:to>
                                        <p:strVal val="hidden"/>
                                      </p:to>
                                    </p:set>
                                  </p:childTnLst>
                                </p:cTn>
                              </p:par>
                            </p:childTnLst>
                          </p:cTn>
                        </p:par>
                        <p:par>
                          <p:cTn id="62" fill="hold">
                            <p:stCondLst>
                              <p:cond delay="0"/>
                            </p:stCondLst>
                            <p:childTnLst>
                              <p:par>
                                <p:cTn id="63" presetID="22" presetClass="entr" presetSubtype="2" fill="hold" nodeType="after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wipe(right)">
                                      <p:cBhvr>
                                        <p:cTn id="65" dur="500"/>
                                        <p:tgtEl>
                                          <p:spTgt spid="41"/>
                                        </p:tgtEl>
                                      </p:cBhvr>
                                    </p:animEffec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wipe(left)">
                                      <p:cBhvr>
                                        <p:cTn id="69" dur="500"/>
                                        <p:tgtEl>
                                          <p:spTgt spid="7"/>
                                        </p:tgtEl>
                                      </p:cBhvr>
                                    </p:animEffect>
                                  </p:childTnLst>
                                </p:cTn>
                              </p:par>
                            </p:childTnLst>
                          </p:cTn>
                        </p:par>
                        <p:par>
                          <p:cTn id="70" fill="hold">
                            <p:stCondLst>
                              <p:cond delay="1000"/>
                            </p:stCondLst>
                            <p:childTnLst>
                              <p:par>
                                <p:cTn id="71" presetID="22" presetClass="entr" presetSubtype="8" fill="hold" grpId="0" nodeType="afterEffect">
                                  <p:stCondLst>
                                    <p:cond delay="0"/>
                                  </p:stCondLst>
                                  <p:childTnLst>
                                    <p:set>
                                      <p:cBhvr>
                                        <p:cTn id="72" dur="1" fill="hold">
                                          <p:stCondLst>
                                            <p:cond delay="0"/>
                                          </p:stCondLst>
                                        </p:cTn>
                                        <p:tgtEl>
                                          <p:spTgt spid="661546"/>
                                        </p:tgtEl>
                                        <p:attrNameLst>
                                          <p:attrName>style.visibility</p:attrName>
                                        </p:attrNameLst>
                                      </p:cBhvr>
                                      <p:to>
                                        <p:strVal val="visible"/>
                                      </p:to>
                                    </p:set>
                                    <p:animEffect transition="in" filter="wipe(left)">
                                      <p:cBhvr>
                                        <p:cTn id="73" dur="500"/>
                                        <p:tgtEl>
                                          <p:spTgt spid="661546"/>
                                        </p:tgtEl>
                                      </p:cBhvr>
                                    </p:animEffect>
                                  </p:childTnLst>
                                </p:cTn>
                              </p:par>
                            </p:childTnLst>
                          </p:cTn>
                        </p:par>
                        <p:par>
                          <p:cTn id="74" fill="hold">
                            <p:stCondLst>
                              <p:cond delay="1500"/>
                            </p:stCondLst>
                            <p:childTnLst>
                              <p:par>
                                <p:cTn id="75" presetID="22" presetClass="entr" presetSubtype="4" fill="hold" grpId="0" nodeType="afterEffect">
                                  <p:stCondLst>
                                    <p:cond delay="0"/>
                                  </p:stCondLst>
                                  <p:childTnLst>
                                    <p:set>
                                      <p:cBhvr>
                                        <p:cTn id="76" dur="1" fill="hold">
                                          <p:stCondLst>
                                            <p:cond delay="0"/>
                                          </p:stCondLst>
                                        </p:cTn>
                                        <p:tgtEl>
                                          <p:spTgt spid="661543"/>
                                        </p:tgtEl>
                                        <p:attrNameLst>
                                          <p:attrName>style.visibility</p:attrName>
                                        </p:attrNameLst>
                                      </p:cBhvr>
                                      <p:to>
                                        <p:strVal val="visible"/>
                                      </p:to>
                                    </p:set>
                                    <p:animEffect transition="in" filter="wipe(down)">
                                      <p:cBhvr>
                                        <p:cTn id="77" dur="500"/>
                                        <p:tgtEl>
                                          <p:spTgt spid="661543"/>
                                        </p:tgtEl>
                                      </p:cBhvr>
                                    </p:animEffect>
                                  </p:childTnLst>
                                </p:cTn>
                              </p:par>
                            </p:childTnLst>
                          </p:cTn>
                        </p:par>
                        <p:par>
                          <p:cTn id="78" fill="hold">
                            <p:stCondLst>
                              <p:cond delay="2000"/>
                            </p:stCondLst>
                            <p:childTnLst>
                              <p:par>
                                <p:cTn id="79" presetID="22" presetClass="entr" presetSubtype="8" fill="hold" grpId="0" nodeType="afterEffect">
                                  <p:stCondLst>
                                    <p:cond delay="0"/>
                                  </p:stCondLst>
                                  <p:childTnLst>
                                    <p:set>
                                      <p:cBhvr>
                                        <p:cTn id="80" dur="1" fill="hold">
                                          <p:stCondLst>
                                            <p:cond delay="0"/>
                                          </p:stCondLst>
                                        </p:cTn>
                                        <p:tgtEl>
                                          <p:spTgt spid="661545"/>
                                        </p:tgtEl>
                                        <p:attrNameLst>
                                          <p:attrName>style.visibility</p:attrName>
                                        </p:attrNameLst>
                                      </p:cBhvr>
                                      <p:to>
                                        <p:strVal val="visible"/>
                                      </p:to>
                                    </p:set>
                                    <p:animEffect transition="in" filter="wipe(left)">
                                      <p:cBhvr>
                                        <p:cTn id="81" dur="500"/>
                                        <p:tgtEl>
                                          <p:spTgt spid="661545"/>
                                        </p:tgtEl>
                                      </p:cBhvr>
                                    </p:animEffect>
                                  </p:childTnLst>
                                </p:cTn>
                              </p:par>
                            </p:childTnLst>
                          </p:cTn>
                        </p:par>
                        <p:par>
                          <p:cTn id="82" fill="hold">
                            <p:stCondLst>
                              <p:cond delay="2500"/>
                            </p:stCondLst>
                            <p:childTnLst>
                              <p:par>
                                <p:cTn id="83" presetID="22" presetClass="entr" presetSubtype="8" fill="hold" grpId="0" nodeType="afterEffect">
                                  <p:stCondLst>
                                    <p:cond delay="0"/>
                                  </p:stCondLst>
                                  <p:childTnLst>
                                    <p:set>
                                      <p:cBhvr>
                                        <p:cTn id="84" dur="1" fill="hold">
                                          <p:stCondLst>
                                            <p:cond delay="0"/>
                                          </p:stCondLst>
                                        </p:cTn>
                                        <p:tgtEl>
                                          <p:spTgt spid="661547"/>
                                        </p:tgtEl>
                                        <p:attrNameLst>
                                          <p:attrName>style.visibility</p:attrName>
                                        </p:attrNameLst>
                                      </p:cBhvr>
                                      <p:to>
                                        <p:strVal val="visible"/>
                                      </p:to>
                                    </p:set>
                                    <p:animEffect transition="in" filter="wipe(left)">
                                      <p:cBhvr>
                                        <p:cTn id="85" dur="500"/>
                                        <p:tgtEl>
                                          <p:spTgt spid="661547"/>
                                        </p:tgtEl>
                                      </p:cBhvr>
                                    </p:animEffect>
                                  </p:childTnLst>
                                </p:cTn>
                              </p:par>
                            </p:childTnLst>
                          </p:cTn>
                        </p:par>
                        <p:par>
                          <p:cTn id="86" fill="hold">
                            <p:stCondLst>
                              <p:cond delay="3000"/>
                            </p:stCondLst>
                            <p:childTnLst>
                              <p:par>
                                <p:cTn id="87" presetID="22" presetClass="entr" presetSubtype="4" fill="hold" grpId="0" nodeType="afterEffect">
                                  <p:stCondLst>
                                    <p:cond delay="0"/>
                                  </p:stCondLst>
                                  <p:childTnLst>
                                    <p:set>
                                      <p:cBhvr>
                                        <p:cTn id="88" dur="1" fill="hold">
                                          <p:stCondLst>
                                            <p:cond delay="0"/>
                                          </p:stCondLst>
                                        </p:cTn>
                                        <p:tgtEl>
                                          <p:spTgt spid="661544"/>
                                        </p:tgtEl>
                                        <p:attrNameLst>
                                          <p:attrName>style.visibility</p:attrName>
                                        </p:attrNameLst>
                                      </p:cBhvr>
                                      <p:to>
                                        <p:strVal val="visible"/>
                                      </p:to>
                                    </p:set>
                                    <p:animEffect transition="in" filter="wipe(down)">
                                      <p:cBhvr>
                                        <p:cTn id="89" dur="500"/>
                                        <p:tgtEl>
                                          <p:spTgt spid="661544"/>
                                        </p:tgtEl>
                                      </p:cBhvr>
                                    </p:animEffect>
                                  </p:childTnLst>
                                </p:cTn>
                              </p:par>
                            </p:childTnLst>
                          </p:cTn>
                        </p:par>
                        <p:par>
                          <p:cTn id="90" fill="hold">
                            <p:stCondLst>
                              <p:cond delay="3500"/>
                            </p:stCondLst>
                            <p:childTnLst>
                              <p:par>
                                <p:cTn id="91" presetID="22" presetClass="entr" presetSubtype="8" fill="hold" grpId="0" nodeType="afterEffect">
                                  <p:stCondLst>
                                    <p:cond delay="0"/>
                                  </p:stCondLst>
                                  <p:childTnLst>
                                    <p:set>
                                      <p:cBhvr>
                                        <p:cTn id="92" dur="1" fill="hold">
                                          <p:stCondLst>
                                            <p:cond delay="0"/>
                                          </p:stCondLst>
                                        </p:cTn>
                                        <p:tgtEl>
                                          <p:spTgt spid="661548"/>
                                        </p:tgtEl>
                                        <p:attrNameLst>
                                          <p:attrName>style.visibility</p:attrName>
                                        </p:attrNameLst>
                                      </p:cBhvr>
                                      <p:to>
                                        <p:strVal val="visible"/>
                                      </p:to>
                                    </p:set>
                                    <p:animEffect transition="in" filter="wipe(left)">
                                      <p:cBhvr>
                                        <p:cTn id="93" dur="500"/>
                                        <p:tgtEl>
                                          <p:spTgt spid="661548"/>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wipe(left)">
                                      <p:cBhvr>
                                        <p:cTn id="98" dur="500"/>
                                        <p:tgtEl>
                                          <p:spTgt spid="31"/>
                                        </p:tgtEl>
                                      </p:cBhvr>
                                    </p:animEffect>
                                  </p:childTnLst>
                                </p:cTn>
                              </p:par>
                            </p:childTnLst>
                          </p:cTn>
                        </p:par>
                        <p:par>
                          <p:cTn id="99" fill="hold">
                            <p:stCondLst>
                              <p:cond delay="500"/>
                            </p:stCondLst>
                            <p:childTnLst>
                              <p:par>
                                <p:cTn id="100" presetID="22" presetClass="entr" presetSubtype="8"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wipe(left)">
                                      <p:cBhvr>
                                        <p:cTn id="10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40" grpId="0" animBg="1"/>
      <p:bldP spid="661540" grpId="1" animBg="1"/>
      <p:bldP spid="661541" grpId="0" animBg="1"/>
      <p:bldP spid="661541" grpId="1" animBg="1"/>
      <p:bldP spid="7" grpId="0" animBg="1"/>
      <p:bldP spid="661543" grpId="0" animBg="1"/>
      <p:bldP spid="661544" grpId="0" animBg="1"/>
      <p:bldP spid="661545" grpId="0" animBg="1"/>
      <p:bldP spid="661546" grpId="0" animBg="1"/>
      <p:bldP spid="661547" grpId="0" animBg="1"/>
      <p:bldP spid="661548" grpId="0" animBg="1"/>
      <p:bldP spid="661553" grpId="0" animBg="1"/>
      <p:bldP spid="661553" grpId="1" animBg="1"/>
      <p:bldP spid="661554" grpId="0" animBg="1"/>
      <p:bldP spid="661554" grpId="1" animBg="1"/>
      <p:bldP spid="42" grpId="0" animBg="1"/>
      <p:bldP spid="42" grpId="1" animBg="1"/>
      <p:bldP spid="44" grpId="0" animBg="1"/>
      <p:bldP spid="44" grpId="1" animBg="1"/>
      <p:bldP spid="48" grpId="0" animBg="1"/>
      <p:bldP spid="48" grpId="1" animBg="1"/>
      <p:bldP spid="4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200" dirty="0" smtClean="0"/>
              <a:t>第</a:t>
            </a:r>
            <a:r>
              <a:rPr lang="zh-CN" altLang="en-US" sz="3200" dirty="0"/>
              <a:t>六</a:t>
            </a:r>
            <a:r>
              <a:rPr lang="zh-CN" altLang="en-US" sz="3200" dirty="0" smtClean="0"/>
              <a:t>章</a:t>
            </a:r>
            <a:r>
              <a:rPr lang="zh-CN" altLang="en-US" sz="4400" dirty="0" smtClean="0"/>
              <a:t> 抽象和封装</a:t>
            </a:r>
            <a:endParaRPr lang="zh-CN" altLang="en-US" dirty="0"/>
          </a:p>
        </p:txBody>
      </p:sp>
      <p:sp>
        <p:nvSpPr>
          <p:cNvPr id="3" name="Text Placeholder 2"/>
          <p:cNvSpPr>
            <a:spLocks noGrp="1"/>
          </p:cNvSpPr>
          <p:nvPr>
            <p:ph type="body" idx="1"/>
          </p:nvPr>
        </p:nvSpPr>
        <p:spPr/>
        <p:txBody>
          <a:bodyPr/>
          <a:lstStyle/>
          <a:p>
            <a:r>
              <a:rPr lang="zh-CN" altLang="en-US" dirty="0" smtClean="0"/>
              <a:t>第六节 类图</a:t>
            </a:r>
            <a:endParaRPr lang="zh-CN" altLang="en-US" dirty="0"/>
          </a:p>
        </p:txBody>
      </p:sp>
      <p:sp>
        <p:nvSpPr>
          <p:cNvPr id="4" name="Subtitle 3"/>
          <p:cNvSpPr>
            <a:spLocks noGrp="1"/>
          </p:cNvSpPr>
          <p:nvPr>
            <p:ph type="subTitle" idx="13"/>
          </p:nvPr>
        </p:nvSpPr>
        <p:spPr/>
        <p:txBody>
          <a:bodyPr/>
          <a:lstStyle/>
          <a:p>
            <a:r>
              <a:rPr lang="en-US" altLang="zh-CN" dirty="0"/>
              <a:t>Java</a:t>
            </a:r>
            <a:r>
              <a:rPr lang="zh-CN" altLang="en-US" dirty="0"/>
              <a:t>程序设计</a:t>
            </a:r>
          </a:p>
        </p:txBody>
      </p:sp>
    </p:spTree>
    <p:extLst>
      <p:ext uri="{BB962C8B-B14F-4D97-AF65-F5344CB8AC3E}">
        <p14:creationId xmlns:p14="http://schemas.microsoft.com/office/powerpoint/2010/main" val="24678505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dirty="0" smtClean="0"/>
              <a:t>类图（</a:t>
            </a:r>
            <a:r>
              <a:rPr lang="en-US" altLang="zh-CN" dirty="0" smtClean="0"/>
              <a:t>UML</a:t>
            </a:r>
            <a:r>
              <a:rPr lang="zh-CN" altLang="en-US" dirty="0" smtClean="0"/>
              <a:t>图的一种）</a:t>
            </a:r>
          </a:p>
        </p:txBody>
      </p:sp>
      <p:sp>
        <p:nvSpPr>
          <p:cNvPr id="18435" name="Rectangle 3"/>
          <p:cNvSpPr>
            <a:spLocks noGrp="1" noChangeArrowheads="1"/>
          </p:cNvSpPr>
          <p:nvPr>
            <p:ph idx="1"/>
          </p:nvPr>
        </p:nvSpPr>
        <p:spPr/>
        <p:txBody>
          <a:bodyPr/>
          <a:lstStyle/>
          <a:p>
            <a:pPr eaLnBrk="1" hangingPunct="1"/>
            <a:r>
              <a:rPr lang="zh-CN" altLang="en-US" dirty="0" smtClean="0"/>
              <a:t>使用类图描述类</a:t>
            </a:r>
          </a:p>
          <a:p>
            <a:pPr lvl="1" eaLnBrk="1" hangingPunct="1"/>
            <a:r>
              <a:rPr lang="zh-CN" altLang="en-US" dirty="0" smtClean="0"/>
              <a:t>用于分析和设计“类”</a:t>
            </a:r>
          </a:p>
          <a:p>
            <a:pPr lvl="1" eaLnBrk="1" hangingPunct="1"/>
            <a:r>
              <a:rPr lang="zh-CN" altLang="en-US" dirty="0" smtClean="0"/>
              <a:t>直观、容易理解</a:t>
            </a:r>
          </a:p>
        </p:txBody>
      </p:sp>
      <p:grpSp>
        <p:nvGrpSpPr>
          <p:cNvPr id="8" name="Group 26"/>
          <p:cNvGrpSpPr>
            <a:grpSpLocks/>
          </p:cNvGrpSpPr>
          <p:nvPr/>
        </p:nvGrpSpPr>
        <p:grpSpPr bwMode="auto">
          <a:xfrm>
            <a:off x="3419475" y="3085241"/>
            <a:ext cx="2938475" cy="2447333"/>
            <a:chOff x="2064" y="2193"/>
            <a:chExt cx="1678" cy="1311"/>
          </a:xfrm>
        </p:grpSpPr>
        <p:sp>
          <p:nvSpPr>
            <p:cNvPr id="18449" name="Rectangle 10"/>
            <p:cNvSpPr>
              <a:spLocks noChangeArrowheads="1"/>
            </p:cNvSpPr>
            <p:nvPr/>
          </p:nvSpPr>
          <p:spPr bwMode="auto">
            <a:xfrm>
              <a:off x="2064" y="2398"/>
              <a:ext cx="1678" cy="821"/>
            </a:xfrm>
            <a:prstGeom prst="rect">
              <a:avLst/>
            </a:prstGeom>
            <a:solidFill>
              <a:srgbClr val="EDF5FD"/>
            </a:solidFill>
            <a:ln w="19050" cap="flat" cmpd="sng" algn="ctr">
              <a:solidFill>
                <a:schemeClr val="tx1"/>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name:String</a:t>
              </a: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health:int</a:t>
              </a:r>
              <a:endParaRPr lang="zh-CN" altLang="en-US" b="1" dirty="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love:int</a:t>
              </a:r>
              <a:endParaRPr lang="zh-CN" altLang="en-US" b="1" dirty="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strain:String</a:t>
              </a:r>
              <a:endParaRPr lang="zh-CN" altLang="en-US" b="1" dirty="0">
                <a:solidFill>
                  <a:schemeClr val="accent5">
                    <a:lumMod val="10000"/>
                  </a:schemeClr>
                </a:solidFill>
                <a:latin typeface="+mn-lt"/>
              </a:endParaRPr>
            </a:p>
          </p:txBody>
        </p:sp>
        <p:sp>
          <p:nvSpPr>
            <p:cNvPr id="18450" name="Rectangle 12"/>
            <p:cNvSpPr>
              <a:spLocks noChangeArrowheads="1"/>
            </p:cNvSpPr>
            <p:nvPr/>
          </p:nvSpPr>
          <p:spPr bwMode="auto">
            <a:xfrm>
              <a:off x="2064" y="2193"/>
              <a:ext cx="1678" cy="242"/>
            </a:xfrm>
            <a:prstGeom prst="rect">
              <a:avLst/>
            </a:prstGeom>
            <a:solidFill>
              <a:srgbClr val="EDF5FD"/>
            </a:solidFill>
            <a:ln w="19050" cap="flat" cmpd="sng" algn="ctr">
              <a:solidFill>
                <a:schemeClr val="tx1"/>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Dog</a:t>
              </a:r>
              <a:endParaRPr lang="zh-CN" altLang="en-US" b="1" dirty="0">
                <a:solidFill>
                  <a:schemeClr val="accent5">
                    <a:lumMod val="10000"/>
                  </a:schemeClr>
                </a:solidFill>
                <a:latin typeface="+mn-lt"/>
              </a:endParaRPr>
            </a:p>
          </p:txBody>
        </p:sp>
        <p:sp>
          <p:nvSpPr>
            <p:cNvPr id="18451" name="Rectangle 13"/>
            <p:cNvSpPr>
              <a:spLocks noChangeArrowheads="1"/>
            </p:cNvSpPr>
            <p:nvPr/>
          </p:nvSpPr>
          <p:spPr bwMode="auto">
            <a:xfrm>
              <a:off x="2064" y="3219"/>
              <a:ext cx="1678" cy="285"/>
            </a:xfrm>
            <a:prstGeom prst="rect">
              <a:avLst/>
            </a:prstGeom>
            <a:solidFill>
              <a:srgbClr val="EDF5FD"/>
            </a:solidFill>
            <a:ln w="19050" cap="flat" cmpd="sng" algn="ctr">
              <a:solidFill>
                <a:schemeClr val="tx1"/>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print( ) : void</a:t>
              </a:r>
              <a:endParaRPr lang="zh-CN" altLang="en-US" b="1" dirty="0">
                <a:solidFill>
                  <a:schemeClr val="accent5">
                    <a:lumMod val="10000"/>
                  </a:schemeClr>
                </a:solidFill>
                <a:latin typeface="+mn-lt"/>
              </a:endParaRPr>
            </a:p>
          </p:txBody>
        </p:sp>
      </p:grpSp>
      <p:sp>
        <p:nvSpPr>
          <p:cNvPr id="647189" name="AutoShape 21"/>
          <p:cNvSpPr>
            <a:spLocks noChangeArrowheads="1"/>
          </p:cNvSpPr>
          <p:nvPr/>
        </p:nvSpPr>
        <p:spPr bwMode="auto">
          <a:xfrm>
            <a:off x="1571604" y="3857628"/>
            <a:ext cx="1438275" cy="776383"/>
          </a:xfrm>
          <a:prstGeom prst="wedgeRoundRectCallout">
            <a:avLst>
              <a:gd name="adj1" fmla="val 50888"/>
              <a:gd name="adj2" fmla="val 22291"/>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en-US" altLang="zh-CN" b="1" kern="0" dirty="0">
                <a:solidFill>
                  <a:schemeClr val="bg1"/>
                </a:solidFill>
                <a:latin typeface="Arial"/>
                <a:ea typeface="黑体"/>
              </a:rPr>
              <a:t>“+”:public</a:t>
            </a:r>
          </a:p>
          <a:p>
            <a:pPr marL="285750" indent="-285750" eaLnBrk="0" hangingPunct="0">
              <a:spcBef>
                <a:spcPct val="20000"/>
              </a:spcBef>
              <a:buClr>
                <a:srgbClr val="233DA9"/>
              </a:buClr>
              <a:buSzPct val="80000"/>
              <a:defRPr/>
            </a:pPr>
            <a:r>
              <a:rPr lang="en-US" altLang="zh-CN" b="1" kern="0" dirty="0">
                <a:solidFill>
                  <a:schemeClr val="bg1"/>
                </a:solidFill>
                <a:latin typeface="Arial"/>
                <a:ea typeface="黑体"/>
              </a:rPr>
              <a:t>“-”:private</a:t>
            </a:r>
          </a:p>
        </p:txBody>
      </p:sp>
      <p:sp>
        <p:nvSpPr>
          <p:cNvPr id="666639" name="Rectangle 15"/>
          <p:cNvSpPr>
            <a:spLocks noChangeArrowheads="1"/>
          </p:cNvSpPr>
          <p:nvPr/>
        </p:nvSpPr>
        <p:spPr bwMode="auto">
          <a:xfrm>
            <a:off x="4352930" y="3140075"/>
            <a:ext cx="933450" cy="288925"/>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2" name="AutoShape 21"/>
          <p:cNvSpPr>
            <a:spLocks noChangeArrowheads="1"/>
          </p:cNvSpPr>
          <p:nvPr/>
        </p:nvSpPr>
        <p:spPr bwMode="auto">
          <a:xfrm>
            <a:off x="4456276" y="2357430"/>
            <a:ext cx="687228" cy="408623"/>
          </a:xfrm>
          <a:prstGeom prst="wedgeRoundRectCallout">
            <a:avLst>
              <a:gd name="adj1" fmla="val 9496"/>
              <a:gd name="adj2" fmla="val 5780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类名</a:t>
            </a:r>
          </a:p>
        </p:txBody>
      </p:sp>
      <p:sp>
        <p:nvSpPr>
          <p:cNvPr id="666641" name="Rectangle 17"/>
          <p:cNvSpPr>
            <a:spLocks noChangeArrowheads="1"/>
          </p:cNvSpPr>
          <p:nvPr/>
        </p:nvSpPr>
        <p:spPr bwMode="auto">
          <a:xfrm>
            <a:off x="4357686" y="3571876"/>
            <a:ext cx="785818" cy="285750"/>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666642" name="Rectangle 18"/>
          <p:cNvSpPr>
            <a:spLocks noChangeArrowheads="1"/>
          </p:cNvSpPr>
          <p:nvPr/>
        </p:nvSpPr>
        <p:spPr bwMode="auto">
          <a:xfrm>
            <a:off x="3643306" y="5072074"/>
            <a:ext cx="785818" cy="285752"/>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666643" name="Rectangle 19"/>
          <p:cNvSpPr>
            <a:spLocks noChangeArrowheads="1"/>
          </p:cNvSpPr>
          <p:nvPr/>
        </p:nvSpPr>
        <p:spPr bwMode="auto">
          <a:xfrm>
            <a:off x="4572000" y="5072074"/>
            <a:ext cx="668337" cy="287337"/>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3" name="AutoShape 21"/>
          <p:cNvSpPr>
            <a:spLocks noChangeArrowheads="1"/>
          </p:cNvSpPr>
          <p:nvPr/>
        </p:nvSpPr>
        <p:spPr bwMode="auto">
          <a:xfrm>
            <a:off x="6500826" y="5572140"/>
            <a:ext cx="1385920" cy="408623"/>
          </a:xfrm>
          <a:prstGeom prst="wedgeRoundRectCallout">
            <a:avLst>
              <a:gd name="adj1" fmla="val -50100"/>
              <a:gd name="adj2" fmla="val -30502"/>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返回值类型</a:t>
            </a:r>
          </a:p>
        </p:txBody>
      </p:sp>
      <p:sp>
        <p:nvSpPr>
          <p:cNvPr id="4" name="AutoShape 21"/>
          <p:cNvSpPr>
            <a:spLocks noChangeArrowheads="1"/>
          </p:cNvSpPr>
          <p:nvPr/>
        </p:nvSpPr>
        <p:spPr bwMode="auto">
          <a:xfrm>
            <a:off x="6500826" y="3500438"/>
            <a:ext cx="687228" cy="408623"/>
          </a:xfrm>
          <a:prstGeom prst="wedgeRoundRectCallout">
            <a:avLst>
              <a:gd name="adj1" fmla="val -49733"/>
              <a:gd name="adj2" fmla="val -27112"/>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类型</a:t>
            </a:r>
          </a:p>
        </p:txBody>
      </p:sp>
      <p:sp>
        <p:nvSpPr>
          <p:cNvPr id="666646" name="Rectangle 22"/>
          <p:cNvSpPr>
            <a:spLocks noChangeArrowheads="1"/>
          </p:cNvSpPr>
          <p:nvPr/>
        </p:nvSpPr>
        <p:spPr bwMode="auto">
          <a:xfrm>
            <a:off x="3714744" y="3571876"/>
            <a:ext cx="571504" cy="285753"/>
          </a:xfrm>
          <a:prstGeom prst="rect">
            <a:avLst/>
          </a:prstGeom>
          <a:no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5" name="AutoShape 21"/>
          <p:cNvSpPr>
            <a:spLocks noChangeArrowheads="1"/>
          </p:cNvSpPr>
          <p:nvPr/>
        </p:nvSpPr>
        <p:spPr bwMode="auto">
          <a:xfrm>
            <a:off x="2155711" y="3234691"/>
            <a:ext cx="916091" cy="408623"/>
          </a:xfrm>
          <a:prstGeom prst="wedgeRoundRectCallout">
            <a:avLst>
              <a:gd name="adj1" fmla="val 49134"/>
              <a:gd name="adj2" fmla="val 40262"/>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属性名</a:t>
            </a:r>
          </a:p>
        </p:txBody>
      </p:sp>
      <p:sp>
        <p:nvSpPr>
          <p:cNvPr id="6" name="AutoShape 21"/>
          <p:cNvSpPr>
            <a:spLocks noChangeArrowheads="1"/>
          </p:cNvSpPr>
          <p:nvPr/>
        </p:nvSpPr>
        <p:spPr bwMode="auto">
          <a:xfrm>
            <a:off x="3714744" y="5715016"/>
            <a:ext cx="2327791" cy="776383"/>
          </a:xfrm>
          <a:prstGeom prst="wedgeRoundRectCallout">
            <a:avLst>
              <a:gd name="adj1" fmla="val -25097"/>
              <a:gd name="adj2" fmla="val -52746"/>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参数：</a:t>
            </a:r>
          </a:p>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名字</a:t>
            </a:r>
            <a:r>
              <a:rPr lang="en-US" altLang="zh-CN" b="1" kern="0" dirty="0">
                <a:solidFill>
                  <a:schemeClr val="bg1"/>
                </a:solidFill>
                <a:latin typeface="Arial"/>
                <a:ea typeface="黑体"/>
              </a:rPr>
              <a:t>:</a:t>
            </a:r>
            <a:r>
              <a:rPr lang="zh-CN" altLang="en-US" b="1" kern="0" dirty="0">
                <a:solidFill>
                  <a:schemeClr val="bg1"/>
                </a:solidFill>
                <a:latin typeface="Arial"/>
                <a:ea typeface="黑体"/>
              </a:rPr>
              <a:t>类型</a:t>
            </a:r>
            <a:r>
              <a:rPr lang="en-US" altLang="zh-CN" b="1" kern="0" dirty="0">
                <a:solidFill>
                  <a:schemeClr val="bg1"/>
                </a:solidFill>
                <a:latin typeface="Arial"/>
                <a:ea typeface="黑体"/>
              </a:rPr>
              <a:t>,</a:t>
            </a:r>
            <a:r>
              <a:rPr lang="zh-CN" altLang="en-US" b="1" kern="0" dirty="0">
                <a:solidFill>
                  <a:schemeClr val="bg1"/>
                </a:solidFill>
                <a:latin typeface="Arial"/>
                <a:ea typeface="黑体"/>
              </a:rPr>
              <a:t>名字</a:t>
            </a:r>
            <a:r>
              <a:rPr lang="en-US" altLang="zh-CN" b="1" kern="0" dirty="0">
                <a:solidFill>
                  <a:schemeClr val="bg1"/>
                </a:solidFill>
                <a:latin typeface="Arial"/>
                <a:ea typeface="黑体"/>
              </a:rPr>
              <a:t>:</a:t>
            </a:r>
            <a:r>
              <a:rPr lang="zh-CN" altLang="en-US" b="1" kern="0" dirty="0">
                <a:solidFill>
                  <a:schemeClr val="bg1"/>
                </a:solidFill>
                <a:latin typeface="Arial"/>
                <a:ea typeface="黑体"/>
              </a:rPr>
              <a:t>类型</a:t>
            </a:r>
            <a:endParaRPr lang="en-US" altLang="zh-CN" b="1" kern="0" dirty="0">
              <a:solidFill>
                <a:schemeClr val="bg1"/>
              </a:solidFill>
              <a:latin typeface="Arial"/>
              <a:ea typeface="黑体"/>
            </a:endParaRPr>
          </a:p>
        </p:txBody>
      </p:sp>
      <p:sp>
        <p:nvSpPr>
          <p:cNvPr id="7" name="AutoShape 21"/>
          <p:cNvSpPr>
            <a:spLocks noChangeArrowheads="1"/>
          </p:cNvSpPr>
          <p:nvPr/>
        </p:nvSpPr>
        <p:spPr bwMode="auto">
          <a:xfrm>
            <a:off x="2155710" y="5592145"/>
            <a:ext cx="916092" cy="408623"/>
          </a:xfrm>
          <a:prstGeom prst="wedgeRoundRectCallout">
            <a:avLst>
              <a:gd name="adj1" fmla="val 52660"/>
              <a:gd name="adj2" fmla="val 18002"/>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方法名</a:t>
            </a:r>
          </a:p>
        </p:txBody>
      </p:sp>
      <p:cxnSp>
        <p:nvCxnSpPr>
          <p:cNvPr id="21" name="直接箭头连接符 20"/>
          <p:cNvCxnSpPr/>
          <p:nvPr/>
        </p:nvCxnSpPr>
        <p:spPr bwMode="auto">
          <a:xfrm rot="10800000">
            <a:off x="3071804" y="3429000"/>
            <a:ext cx="571503" cy="14287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2" name="直接箭头连接符 21"/>
          <p:cNvCxnSpPr>
            <a:stCxn id="666639" idx="0"/>
            <a:endCxn id="2" idx="2"/>
          </p:cNvCxnSpPr>
          <p:nvPr/>
        </p:nvCxnSpPr>
        <p:spPr bwMode="auto">
          <a:xfrm rot="16200000" flipV="1">
            <a:off x="4622762" y="2943181"/>
            <a:ext cx="374022" cy="1976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3" name="直接箭头连接符 22"/>
          <p:cNvCxnSpPr/>
          <p:nvPr/>
        </p:nvCxnSpPr>
        <p:spPr bwMode="auto">
          <a:xfrm rot="10800000" flipV="1">
            <a:off x="3000366" y="4143380"/>
            <a:ext cx="500064" cy="16063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4" name="直接箭头连接符 23"/>
          <p:cNvCxnSpPr/>
          <p:nvPr/>
        </p:nvCxnSpPr>
        <p:spPr bwMode="auto">
          <a:xfrm rot="10800000" flipV="1">
            <a:off x="3089249" y="5366729"/>
            <a:ext cx="579534" cy="37495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5" name="直接箭头连接符 24"/>
          <p:cNvCxnSpPr/>
          <p:nvPr/>
        </p:nvCxnSpPr>
        <p:spPr bwMode="auto">
          <a:xfrm rot="5400000">
            <a:off x="4171004" y="5544508"/>
            <a:ext cx="374952" cy="15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6" name="直接箭头连接符 25"/>
          <p:cNvCxnSpPr/>
          <p:nvPr/>
        </p:nvCxnSpPr>
        <p:spPr bwMode="auto">
          <a:xfrm>
            <a:off x="5214942" y="3714752"/>
            <a:ext cx="1285884" cy="1776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7" name="直接箭头连接符 26"/>
          <p:cNvCxnSpPr/>
          <p:nvPr/>
        </p:nvCxnSpPr>
        <p:spPr bwMode="auto">
          <a:xfrm>
            <a:off x="5286380" y="5214950"/>
            <a:ext cx="1143008" cy="42862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321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66639"/>
                                        </p:tgtEl>
                                        <p:attrNameLst>
                                          <p:attrName>style.visibility</p:attrName>
                                        </p:attrNameLst>
                                      </p:cBhvr>
                                      <p:to>
                                        <p:strVal val="visible"/>
                                      </p:to>
                                    </p:set>
                                    <p:animEffect transition="in" filter="blinds(vertical)">
                                      <p:cBhvr>
                                        <p:cTn id="7" dur="500"/>
                                        <p:tgtEl>
                                          <p:spTgt spid="666639"/>
                                        </p:tgtEl>
                                      </p:cBhvr>
                                    </p:animEffect>
                                  </p:childTnLst>
                                </p:cTn>
                              </p:par>
                              <p:par>
                                <p:cTn id="8" presetID="3" presetClass="entr" presetSubtype="5" fill="hold" grpId="0" nodeType="withEffect">
                                  <p:stCondLst>
                                    <p:cond delay="0"/>
                                  </p:stCondLst>
                                  <p:childTnLst>
                                    <p:set>
                                      <p:cBhvr>
                                        <p:cTn id="9" dur="1" fill="hold">
                                          <p:stCondLst>
                                            <p:cond delay="0"/>
                                          </p:stCondLst>
                                        </p:cTn>
                                        <p:tgtEl>
                                          <p:spTgt spid="666641"/>
                                        </p:tgtEl>
                                        <p:attrNameLst>
                                          <p:attrName>style.visibility</p:attrName>
                                        </p:attrNameLst>
                                      </p:cBhvr>
                                      <p:to>
                                        <p:strVal val="visible"/>
                                      </p:to>
                                    </p:set>
                                    <p:animEffect transition="in" filter="blinds(vertical)">
                                      <p:cBhvr>
                                        <p:cTn id="10" dur="500"/>
                                        <p:tgtEl>
                                          <p:spTgt spid="666641"/>
                                        </p:tgtEl>
                                      </p:cBhvr>
                                    </p:animEffect>
                                  </p:childTnLst>
                                </p:cTn>
                              </p:par>
                              <p:par>
                                <p:cTn id="11" presetID="3" presetClass="entr" presetSubtype="5" fill="hold" grpId="0" nodeType="withEffect">
                                  <p:stCondLst>
                                    <p:cond delay="0"/>
                                  </p:stCondLst>
                                  <p:childTnLst>
                                    <p:set>
                                      <p:cBhvr>
                                        <p:cTn id="12" dur="1" fill="hold">
                                          <p:stCondLst>
                                            <p:cond delay="0"/>
                                          </p:stCondLst>
                                        </p:cTn>
                                        <p:tgtEl>
                                          <p:spTgt spid="666642"/>
                                        </p:tgtEl>
                                        <p:attrNameLst>
                                          <p:attrName>style.visibility</p:attrName>
                                        </p:attrNameLst>
                                      </p:cBhvr>
                                      <p:to>
                                        <p:strVal val="visible"/>
                                      </p:to>
                                    </p:set>
                                    <p:animEffect transition="in" filter="blinds(vertical)">
                                      <p:cBhvr>
                                        <p:cTn id="13" dur="500"/>
                                        <p:tgtEl>
                                          <p:spTgt spid="666642"/>
                                        </p:tgtEl>
                                      </p:cBhvr>
                                    </p:animEffect>
                                  </p:childTnLst>
                                </p:cTn>
                              </p:par>
                              <p:par>
                                <p:cTn id="14" presetID="3" presetClass="entr" presetSubtype="5" fill="hold" grpId="0" nodeType="withEffect">
                                  <p:stCondLst>
                                    <p:cond delay="0"/>
                                  </p:stCondLst>
                                  <p:childTnLst>
                                    <p:set>
                                      <p:cBhvr>
                                        <p:cTn id="15" dur="1" fill="hold">
                                          <p:stCondLst>
                                            <p:cond delay="0"/>
                                          </p:stCondLst>
                                        </p:cTn>
                                        <p:tgtEl>
                                          <p:spTgt spid="666643"/>
                                        </p:tgtEl>
                                        <p:attrNameLst>
                                          <p:attrName>style.visibility</p:attrName>
                                        </p:attrNameLst>
                                      </p:cBhvr>
                                      <p:to>
                                        <p:strVal val="visible"/>
                                      </p:to>
                                    </p:set>
                                    <p:animEffect transition="in" filter="blinds(vertical)">
                                      <p:cBhvr>
                                        <p:cTn id="16" dur="500"/>
                                        <p:tgtEl>
                                          <p:spTgt spid="66664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22" presetClass="entr" presetSubtype="4"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647189"/>
                                        </p:tgtEl>
                                        <p:attrNameLst>
                                          <p:attrName>style.visibility</p:attrName>
                                        </p:attrNameLst>
                                      </p:cBhvr>
                                      <p:to>
                                        <p:strVal val="visible"/>
                                      </p:to>
                                    </p:set>
                                    <p:animEffect transition="in" filter="wipe(left)">
                                      <p:cBhvr>
                                        <p:cTn id="25" dur="500"/>
                                        <p:tgtEl>
                                          <p:spTgt spid="647189"/>
                                        </p:tgtEl>
                                      </p:cBhvr>
                                    </p:animEffect>
                                  </p:childTnLst>
                                </p:cTn>
                              </p:par>
                              <p:par>
                                <p:cTn id="26" presetID="22" presetClass="entr" presetSubtype="2"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right)">
                                      <p:cBhvr>
                                        <p:cTn id="28" dur="500"/>
                                        <p:tgtEl>
                                          <p:spTgt spid="23"/>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par>
                                <p:cTn id="32" presetID="22" presetClass="entr" presetSubtype="8"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500"/>
                                        <p:tgtEl>
                                          <p:spTgt spid="26"/>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par>
                                <p:cTn id="38" presetID="22" presetClass="entr" presetSubtype="8"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500"/>
                                        <p:tgtEl>
                                          <p:spTgt spid="2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par>
                                <p:cTn id="44" presetID="22" presetClass="entr" presetSubtype="2"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right)">
                                      <p:cBhvr>
                                        <p:cTn id="46" dur="500"/>
                                        <p:tgtEl>
                                          <p:spTgt spid="24"/>
                                        </p:tgtEl>
                                      </p:cBhvr>
                                    </p:animEffect>
                                  </p:childTnLst>
                                </p:cTn>
                              </p:par>
                              <p:par>
                                <p:cTn id="47" presetID="3" presetClass="entr" presetSubtype="5" fill="hold" grpId="0" nodeType="withEffect">
                                  <p:stCondLst>
                                    <p:cond delay="0"/>
                                  </p:stCondLst>
                                  <p:childTnLst>
                                    <p:set>
                                      <p:cBhvr>
                                        <p:cTn id="48" dur="1" fill="hold">
                                          <p:stCondLst>
                                            <p:cond delay="0"/>
                                          </p:stCondLst>
                                        </p:cTn>
                                        <p:tgtEl>
                                          <p:spTgt spid="666646"/>
                                        </p:tgtEl>
                                        <p:attrNameLst>
                                          <p:attrName>style.visibility</p:attrName>
                                        </p:attrNameLst>
                                      </p:cBhvr>
                                      <p:to>
                                        <p:strVal val="visible"/>
                                      </p:to>
                                    </p:set>
                                    <p:animEffect transition="in" filter="blinds(vertical)">
                                      <p:cBhvr>
                                        <p:cTn id="49" dur="500"/>
                                        <p:tgtEl>
                                          <p:spTgt spid="66664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left)">
                                      <p:cBhvr>
                                        <p:cTn id="52" dur="500"/>
                                        <p:tgtEl>
                                          <p:spTgt spid="5"/>
                                        </p:tgtEl>
                                      </p:cBhvr>
                                    </p:animEffect>
                                  </p:childTnLst>
                                </p:cTn>
                              </p:par>
                              <p:par>
                                <p:cTn id="53" presetID="22" presetClass="entr" presetSubtype="2"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right)">
                                      <p:cBhvr>
                                        <p:cTn id="55" dur="500"/>
                                        <p:tgtEl>
                                          <p:spTgt spid="21"/>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wipe(left)">
                                      <p:cBhvr>
                                        <p:cTn id="58" dur="500"/>
                                        <p:tgtEl>
                                          <p:spTgt spid="6"/>
                                        </p:tgtEl>
                                      </p:cBhvr>
                                    </p:animEffect>
                                  </p:childTnLst>
                                </p:cTn>
                              </p:par>
                              <p:par>
                                <p:cTn id="59" presetID="22" presetClass="entr" presetSubtype="1"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up)">
                                      <p:cBhvr>
                                        <p:cTn id="6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89" grpId="0" animBg="1"/>
      <p:bldP spid="666639" grpId="0" animBg="1"/>
      <p:bldP spid="2" grpId="0" animBg="1"/>
      <p:bldP spid="666641" grpId="0" animBg="1"/>
      <p:bldP spid="666642" grpId="0" animBg="1"/>
      <p:bldP spid="666643" grpId="0" animBg="1"/>
      <p:bldP spid="3" grpId="0" animBg="1"/>
      <p:bldP spid="4" grpId="0" animBg="1"/>
      <p:bldP spid="666646" grpId="0" animBg="1"/>
      <p:bldP spid="5" grpId="0" animBg="1"/>
      <p:bldP spid="6" grpId="0" animBg="1"/>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CN" altLang="en-US" dirty="0" smtClean="0"/>
              <a:t>类之间的关系</a:t>
            </a:r>
            <a:endParaRPr lang="zh-CN" altLang="en-US" dirty="0"/>
          </a:p>
        </p:txBody>
      </p:sp>
      <p:sp>
        <p:nvSpPr>
          <p:cNvPr id="84" name="Content Placeholder 83"/>
          <p:cNvSpPr>
            <a:spLocks noGrp="1"/>
          </p:cNvSpPr>
          <p:nvPr>
            <p:ph idx="1"/>
          </p:nvPr>
        </p:nvSpPr>
        <p:spPr/>
        <p:txBody>
          <a:bodyPr/>
          <a:lstStyle/>
          <a:p>
            <a:r>
              <a:rPr lang="zh-CN" altLang="en-US" dirty="0" smtClean="0"/>
              <a:t>类和类之间存在</a:t>
            </a:r>
            <a:r>
              <a:rPr lang="en-US" altLang="zh-CN" dirty="0" smtClean="0"/>
              <a:t>4</a:t>
            </a:r>
            <a:r>
              <a:rPr lang="zh-CN" altLang="en-US" dirty="0" smtClean="0"/>
              <a:t>大关系</a:t>
            </a:r>
            <a:endParaRPr lang="zh-CN" altLang="en-US" dirty="0"/>
          </a:p>
        </p:txBody>
      </p:sp>
      <p:grpSp>
        <p:nvGrpSpPr>
          <p:cNvPr id="6" name="Group 261"/>
          <p:cNvGrpSpPr>
            <a:grpSpLocks/>
          </p:cNvGrpSpPr>
          <p:nvPr/>
        </p:nvGrpSpPr>
        <p:grpSpPr bwMode="auto">
          <a:xfrm>
            <a:off x="672250" y="1988840"/>
            <a:ext cx="7620000" cy="4483100"/>
            <a:chOff x="-3" y="-3"/>
            <a:chExt cx="3943" cy="2824"/>
          </a:xfrm>
        </p:grpSpPr>
        <p:grpSp>
          <p:nvGrpSpPr>
            <p:cNvPr id="7" name="Group 259"/>
            <p:cNvGrpSpPr>
              <a:grpSpLocks/>
            </p:cNvGrpSpPr>
            <p:nvPr/>
          </p:nvGrpSpPr>
          <p:grpSpPr bwMode="auto">
            <a:xfrm>
              <a:off x="0" y="0"/>
              <a:ext cx="3937" cy="2821"/>
              <a:chOff x="0" y="0"/>
              <a:chExt cx="3937" cy="2821"/>
            </a:xfrm>
          </p:grpSpPr>
          <p:grpSp>
            <p:nvGrpSpPr>
              <p:cNvPr id="9" name="Group 218"/>
              <p:cNvGrpSpPr>
                <a:grpSpLocks/>
              </p:cNvGrpSpPr>
              <p:nvPr/>
            </p:nvGrpSpPr>
            <p:grpSpPr bwMode="auto">
              <a:xfrm>
                <a:off x="0" y="0"/>
                <a:ext cx="458" cy="403"/>
                <a:chOff x="0" y="0"/>
                <a:chExt cx="458" cy="403"/>
              </a:xfrm>
            </p:grpSpPr>
            <p:sp>
              <p:nvSpPr>
                <p:cNvPr id="70" name="Rectangle 190"/>
                <p:cNvSpPr>
                  <a:spLocks noChangeArrowheads="1"/>
                </p:cNvSpPr>
                <p:nvPr/>
              </p:nvSpPr>
              <p:spPr bwMode="auto">
                <a:xfrm>
                  <a:off x="43" y="0"/>
                  <a:ext cx="37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sz="2400">
                      <a:solidFill>
                        <a:schemeClr val="tx1"/>
                      </a:solidFill>
                      <a:latin typeface="Times New Roman" panose="02020603050405020304" pitchFamily="18" charset="0"/>
                      <a:ea typeface="隶书" pitchFamily="49" charset="-122"/>
                    </a:defRPr>
                  </a:lvl1pPr>
                  <a:lvl2pPr marL="742950" indent="-285750" eaLnBrk="0" hangingPunct="0">
                    <a:defRPr sz="2400">
                      <a:solidFill>
                        <a:schemeClr val="tx1"/>
                      </a:solidFill>
                      <a:latin typeface="Times New Roman" panose="02020603050405020304" pitchFamily="18" charset="0"/>
                      <a:ea typeface="隶书" pitchFamily="49" charset="-122"/>
                    </a:defRPr>
                  </a:lvl2pPr>
                  <a:lvl3pPr marL="1143000" indent="-228600" eaLnBrk="0" hangingPunct="0">
                    <a:defRPr sz="2400">
                      <a:solidFill>
                        <a:schemeClr val="tx1"/>
                      </a:solidFill>
                      <a:latin typeface="Times New Roman" panose="02020603050405020304" pitchFamily="18" charset="0"/>
                      <a:ea typeface="隶书" pitchFamily="49" charset="-122"/>
                    </a:defRPr>
                  </a:lvl3pPr>
                  <a:lvl4pPr marL="1600200" indent="-228600" eaLnBrk="0" hangingPunct="0">
                    <a:defRPr sz="2400">
                      <a:solidFill>
                        <a:schemeClr val="tx1"/>
                      </a:solidFill>
                      <a:latin typeface="Times New Roman" panose="02020603050405020304" pitchFamily="18" charset="0"/>
                      <a:ea typeface="隶书" pitchFamily="49" charset="-122"/>
                    </a:defRPr>
                  </a:lvl4pPr>
                  <a:lvl5pPr marL="2057400" indent="-228600" eaLnBrk="0" hangingPunct="0">
                    <a:defRPr sz="24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9pPr>
                </a:lstStyle>
                <a:p>
                  <a:pPr algn="just" eaLnBrk="1" hangingPunct="1"/>
                  <a:r>
                    <a:rPr lang="zh-CN" altLang="en-GB" sz="2000" b="1" dirty="0">
                      <a:solidFill>
                        <a:schemeClr val="tx2"/>
                      </a:solidFill>
                      <a:latin typeface="宋体" panose="02010600030101010101" pitchFamily="2" charset="-122"/>
                      <a:ea typeface="宋体" panose="02010600030101010101" pitchFamily="2" charset="-122"/>
                    </a:rPr>
                    <a:t>关系名称</a:t>
                  </a:r>
                  <a:endParaRPr lang="zh-CN" altLang="en-GB" sz="4000" b="1" dirty="0">
                    <a:solidFill>
                      <a:schemeClr val="tx2"/>
                    </a:solidFill>
                    <a:ea typeface="宋体" panose="02010600030101010101" pitchFamily="2" charset="-122"/>
                  </a:endParaRPr>
                </a:p>
              </p:txBody>
            </p:sp>
            <p:sp>
              <p:nvSpPr>
                <p:cNvPr id="71" name="Rectangle 217"/>
                <p:cNvSpPr>
                  <a:spLocks noChangeArrowheads="1"/>
                </p:cNvSpPr>
                <p:nvPr/>
              </p:nvSpPr>
              <p:spPr bwMode="auto">
                <a:xfrm>
                  <a:off x="0" y="0"/>
                  <a:ext cx="458" cy="403"/>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Times New Roman" panose="02020603050405020304" pitchFamily="18" charset="0"/>
                      <a:ea typeface="隶书" pitchFamily="49" charset="-122"/>
                    </a:defRPr>
                  </a:lvl1pPr>
                  <a:lvl2pPr marL="742950" indent="-285750" eaLnBrk="0" hangingPunct="0">
                    <a:defRPr sz="2400">
                      <a:solidFill>
                        <a:schemeClr val="tx1"/>
                      </a:solidFill>
                      <a:latin typeface="Times New Roman" panose="02020603050405020304" pitchFamily="18" charset="0"/>
                      <a:ea typeface="隶书" pitchFamily="49" charset="-122"/>
                    </a:defRPr>
                  </a:lvl2pPr>
                  <a:lvl3pPr marL="1143000" indent="-228600" eaLnBrk="0" hangingPunct="0">
                    <a:defRPr sz="2400">
                      <a:solidFill>
                        <a:schemeClr val="tx1"/>
                      </a:solidFill>
                      <a:latin typeface="Times New Roman" panose="02020603050405020304" pitchFamily="18" charset="0"/>
                      <a:ea typeface="隶书" pitchFamily="49" charset="-122"/>
                    </a:defRPr>
                  </a:lvl3pPr>
                  <a:lvl4pPr marL="1600200" indent="-228600" eaLnBrk="0" hangingPunct="0">
                    <a:defRPr sz="2400">
                      <a:solidFill>
                        <a:schemeClr val="tx1"/>
                      </a:solidFill>
                      <a:latin typeface="Times New Roman" panose="02020603050405020304" pitchFamily="18" charset="0"/>
                      <a:ea typeface="隶书" pitchFamily="49" charset="-122"/>
                    </a:defRPr>
                  </a:lvl4pPr>
                  <a:lvl5pPr marL="2057400" indent="-228600" eaLnBrk="0" hangingPunct="0">
                    <a:defRPr sz="24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9pPr>
                </a:lstStyle>
                <a:p>
                  <a:pPr eaLnBrk="1" hangingPunct="1"/>
                  <a:endParaRPr lang="zh-CN" altLang="en-US"/>
                </a:p>
              </p:txBody>
            </p:sp>
          </p:grpSp>
          <p:grpSp>
            <p:nvGrpSpPr>
              <p:cNvPr id="10" name="Group 220"/>
              <p:cNvGrpSpPr>
                <a:grpSpLocks/>
              </p:cNvGrpSpPr>
              <p:nvPr/>
            </p:nvGrpSpPr>
            <p:grpSpPr bwMode="auto">
              <a:xfrm>
                <a:off x="458" y="0"/>
                <a:ext cx="2420" cy="403"/>
                <a:chOff x="458" y="0"/>
                <a:chExt cx="2420" cy="403"/>
              </a:xfrm>
            </p:grpSpPr>
            <p:sp>
              <p:nvSpPr>
                <p:cNvPr id="68" name="Rectangle 191"/>
                <p:cNvSpPr>
                  <a:spLocks noChangeArrowheads="1"/>
                </p:cNvSpPr>
                <p:nvPr/>
              </p:nvSpPr>
              <p:spPr bwMode="auto">
                <a:xfrm>
                  <a:off x="501" y="0"/>
                  <a:ext cx="233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sz="2400">
                      <a:solidFill>
                        <a:schemeClr val="tx1"/>
                      </a:solidFill>
                      <a:latin typeface="Times New Roman" panose="02020603050405020304" pitchFamily="18" charset="0"/>
                      <a:ea typeface="隶书" pitchFamily="49" charset="-122"/>
                    </a:defRPr>
                  </a:lvl1pPr>
                  <a:lvl2pPr marL="742950" indent="-285750" eaLnBrk="0" hangingPunct="0">
                    <a:defRPr sz="2400">
                      <a:solidFill>
                        <a:schemeClr val="tx1"/>
                      </a:solidFill>
                      <a:latin typeface="Times New Roman" panose="02020603050405020304" pitchFamily="18" charset="0"/>
                      <a:ea typeface="隶书" pitchFamily="49" charset="-122"/>
                    </a:defRPr>
                  </a:lvl2pPr>
                  <a:lvl3pPr marL="1143000" indent="-228600" eaLnBrk="0" hangingPunct="0">
                    <a:defRPr sz="2400">
                      <a:solidFill>
                        <a:schemeClr val="tx1"/>
                      </a:solidFill>
                      <a:latin typeface="Times New Roman" panose="02020603050405020304" pitchFamily="18" charset="0"/>
                      <a:ea typeface="隶书" pitchFamily="49" charset="-122"/>
                    </a:defRPr>
                  </a:lvl3pPr>
                  <a:lvl4pPr marL="1600200" indent="-228600" eaLnBrk="0" hangingPunct="0">
                    <a:defRPr sz="2400">
                      <a:solidFill>
                        <a:schemeClr val="tx1"/>
                      </a:solidFill>
                      <a:latin typeface="Times New Roman" panose="02020603050405020304" pitchFamily="18" charset="0"/>
                      <a:ea typeface="隶书" pitchFamily="49" charset="-122"/>
                    </a:defRPr>
                  </a:lvl4pPr>
                  <a:lvl5pPr marL="2057400" indent="-228600" eaLnBrk="0" hangingPunct="0">
                    <a:defRPr sz="24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9pPr>
                </a:lstStyle>
                <a:p>
                  <a:pPr algn="just" eaLnBrk="1" hangingPunct="1"/>
                  <a:r>
                    <a:rPr lang="zh-CN" altLang="en-GB" sz="2000" b="1" dirty="0">
                      <a:solidFill>
                        <a:schemeClr val="tx2"/>
                      </a:solidFill>
                      <a:latin typeface="宋体" panose="02010600030101010101" pitchFamily="2" charset="-122"/>
                      <a:ea typeface="宋体" panose="02010600030101010101" pitchFamily="2" charset="-122"/>
                    </a:rPr>
                    <a:t>功能</a:t>
                  </a:r>
                  <a:endParaRPr lang="zh-CN" altLang="en-GB" sz="4000" b="1" dirty="0">
                    <a:solidFill>
                      <a:schemeClr val="tx2"/>
                    </a:solidFill>
                    <a:ea typeface="宋体" panose="02010600030101010101" pitchFamily="2" charset="-122"/>
                  </a:endParaRPr>
                </a:p>
              </p:txBody>
            </p:sp>
            <p:sp>
              <p:nvSpPr>
                <p:cNvPr id="69" name="Rectangle 219"/>
                <p:cNvSpPr>
                  <a:spLocks noChangeArrowheads="1"/>
                </p:cNvSpPr>
                <p:nvPr/>
              </p:nvSpPr>
              <p:spPr bwMode="auto">
                <a:xfrm>
                  <a:off x="458" y="0"/>
                  <a:ext cx="2420" cy="403"/>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Times New Roman" panose="02020603050405020304" pitchFamily="18" charset="0"/>
                      <a:ea typeface="隶书" pitchFamily="49" charset="-122"/>
                    </a:defRPr>
                  </a:lvl1pPr>
                  <a:lvl2pPr marL="742950" indent="-285750" eaLnBrk="0" hangingPunct="0">
                    <a:defRPr sz="2400">
                      <a:solidFill>
                        <a:schemeClr val="tx1"/>
                      </a:solidFill>
                      <a:latin typeface="Times New Roman" panose="02020603050405020304" pitchFamily="18" charset="0"/>
                      <a:ea typeface="隶书" pitchFamily="49" charset="-122"/>
                    </a:defRPr>
                  </a:lvl2pPr>
                  <a:lvl3pPr marL="1143000" indent="-228600" eaLnBrk="0" hangingPunct="0">
                    <a:defRPr sz="2400">
                      <a:solidFill>
                        <a:schemeClr val="tx1"/>
                      </a:solidFill>
                      <a:latin typeface="Times New Roman" panose="02020603050405020304" pitchFamily="18" charset="0"/>
                      <a:ea typeface="隶书" pitchFamily="49" charset="-122"/>
                    </a:defRPr>
                  </a:lvl3pPr>
                  <a:lvl4pPr marL="1600200" indent="-228600" eaLnBrk="0" hangingPunct="0">
                    <a:defRPr sz="2400">
                      <a:solidFill>
                        <a:schemeClr val="tx1"/>
                      </a:solidFill>
                      <a:latin typeface="Times New Roman" panose="02020603050405020304" pitchFamily="18" charset="0"/>
                      <a:ea typeface="隶书" pitchFamily="49" charset="-122"/>
                    </a:defRPr>
                  </a:lvl4pPr>
                  <a:lvl5pPr marL="2057400" indent="-228600" eaLnBrk="0" hangingPunct="0">
                    <a:defRPr sz="24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9pPr>
                </a:lstStyle>
                <a:p>
                  <a:pPr eaLnBrk="1" hangingPunct="1"/>
                  <a:endParaRPr lang="zh-CN" altLang="en-US"/>
                </a:p>
              </p:txBody>
            </p:sp>
          </p:grpSp>
          <p:grpSp>
            <p:nvGrpSpPr>
              <p:cNvPr id="11" name="Group 222"/>
              <p:cNvGrpSpPr>
                <a:grpSpLocks/>
              </p:cNvGrpSpPr>
              <p:nvPr/>
            </p:nvGrpSpPr>
            <p:grpSpPr bwMode="auto">
              <a:xfrm>
                <a:off x="2878" y="0"/>
                <a:ext cx="1059" cy="403"/>
                <a:chOff x="2878" y="0"/>
                <a:chExt cx="1059" cy="403"/>
              </a:xfrm>
            </p:grpSpPr>
            <p:sp>
              <p:nvSpPr>
                <p:cNvPr id="66" name="Rectangle 192"/>
                <p:cNvSpPr>
                  <a:spLocks noChangeArrowheads="1"/>
                </p:cNvSpPr>
                <p:nvPr/>
              </p:nvSpPr>
              <p:spPr bwMode="auto">
                <a:xfrm>
                  <a:off x="2921" y="0"/>
                  <a:ext cx="97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sz="2400">
                      <a:solidFill>
                        <a:schemeClr val="tx1"/>
                      </a:solidFill>
                      <a:latin typeface="Times New Roman" panose="02020603050405020304" pitchFamily="18" charset="0"/>
                      <a:ea typeface="隶书" pitchFamily="49" charset="-122"/>
                    </a:defRPr>
                  </a:lvl1pPr>
                  <a:lvl2pPr marL="742950" indent="-285750" eaLnBrk="0" hangingPunct="0">
                    <a:defRPr sz="2400">
                      <a:solidFill>
                        <a:schemeClr val="tx1"/>
                      </a:solidFill>
                      <a:latin typeface="Times New Roman" panose="02020603050405020304" pitchFamily="18" charset="0"/>
                      <a:ea typeface="隶书" pitchFamily="49" charset="-122"/>
                    </a:defRPr>
                  </a:lvl2pPr>
                  <a:lvl3pPr marL="1143000" indent="-228600" eaLnBrk="0" hangingPunct="0">
                    <a:defRPr sz="2400">
                      <a:solidFill>
                        <a:schemeClr val="tx1"/>
                      </a:solidFill>
                      <a:latin typeface="Times New Roman" panose="02020603050405020304" pitchFamily="18" charset="0"/>
                      <a:ea typeface="隶书" pitchFamily="49" charset="-122"/>
                    </a:defRPr>
                  </a:lvl3pPr>
                  <a:lvl4pPr marL="1600200" indent="-228600" eaLnBrk="0" hangingPunct="0">
                    <a:defRPr sz="2400">
                      <a:solidFill>
                        <a:schemeClr val="tx1"/>
                      </a:solidFill>
                      <a:latin typeface="Times New Roman" panose="02020603050405020304" pitchFamily="18" charset="0"/>
                      <a:ea typeface="隶书" pitchFamily="49" charset="-122"/>
                    </a:defRPr>
                  </a:lvl4pPr>
                  <a:lvl5pPr marL="2057400" indent="-228600" eaLnBrk="0" hangingPunct="0">
                    <a:defRPr sz="24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9pPr>
                </a:lstStyle>
                <a:p>
                  <a:pPr algn="just" eaLnBrk="1" hangingPunct="1"/>
                  <a:r>
                    <a:rPr lang="zh-CN" altLang="en-US" sz="2000" b="1" dirty="0" smtClean="0">
                      <a:solidFill>
                        <a:schemeClr val="tx2"/>
                      </a:solidFill>
                      <a:ea typeface="宋体" panose="02010600030101010101" pitchFamily="2" charset="-122"/>
                    </a:rPr>
                    <a:t>图示</a:t>
                  </a:r>
                  <a:endParaRPr lang="zh-CN" altLang="en-GB" sz="2000" b="1" dirty="0">
                    <a:solidFill>
                      <a:schemeClr val="tx2"/>
                    </a:solidFill>
                    <a:ea typeface="宋体" panose="02010600030101010101" pitchFamily="2" charset="-122"/>
                  </a:endParaRPr>
                </a:p>
              </p:txBody>
            </p:sp>
            <p:sp>
              <p:nvSpPr>
                <p:cNvPr id="67" name="Rectangle 221"/>
                <p:cNvSpPr>
                  <a:spLocks noChangeArrowheads="1"/>
                </p:cNvSpPr>
                <p:nvPr/>
              </p:nvSpPr>
              <p:spPr bwMode="auto">
                <a:xfrm>
                  <a:off x="2878" y="0"/>
                  <a:ext cx="1059" cy="403"/>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Times New Roman" panose="02020603050405020304" pitchFamily="18" charset="0"/>
                      <a:ea typeface="隶书" pitchFamily="49" charset="-122"/>
                    </a:defRPr>
                  </a:lvl1pPr>
                  <a:lvl2pPr marL="742950" indent="-285750" eaLnBrk="0" hangingPunct="0">
                    <a:defRPr sz="2400">
                      <a:solidFill>
                        <a:schemeClr val="tx1"/>
                      </a:solidFill>
                      <a:latin typeface="Times New Roman" panose="02020603050405020304" pitchFamily="18" charset="0"/>
                      <a:ea typeface="隶书" pitchFamily="49" charset="-122"/>
                    </a:defRPr>
                  </a:lvl2pPr>
                  <a:lvl3pPr marL="1143000" indent="-228600" eaLnBrk="0" hangingPunct="0">
                    <a:defRPr sz="2400">
                      <a:solidFill>
                        <a:schemeClr val="tx1"/>
                      </a:solidFill>
                      <a:latin typeface="Times New Roman" panose="02020603050405020304" pitchFamily="18" charset="0"/>
                      <a:ea typeface="隶书" pitchFamily="49" charset="-122"/>
                    </a:defRPr>
                  </a:lvl3pPr>
                  <a:lvl4pPr marL="1600200" indent="-228600" eaLnBrk="0" hangingPunct="0">
                    <a:defRPr sz="2400">
                      <a:solidFill>
                        <a:schemeClr val="tx1"/>
                      </a:solidFill>
                      <a:latin typeface="Times New Roman" panose="02020603050405020304" pitchFamily="18" charset="0"/>
                      <a:ea typeface="隶书" pitchFamily="49" charset="-122"/>
                    </a:defRPr>
                  </a:lvl4pPr>
                  <a:lvl5pPr marL="2057400" indent="-228600" eaLnBrk="0" hangingPunct="0">
                    <a:defRPr sz="24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9pPr>
                </a:lstStyle>
                <a:p>
                  <a:pPr eaLnBrk="1" hangingPunct="1"/>
                  <a:endParaRPr lang="zh-CN" altLang="en-US"/>
                </a:p>
              </p:txBody>
            </p:sp>
          </p:grpSp>
          <p:grpSp>
            <p:nvGrpSpPr>
              <p:cNvPr id="12" name="Group 224"/>
              <p:cNvGrpSpPr>
                <a:grpSpLocks/>
              </p:cNvGrpSpPr>
              <p:nvPr/>
            </p:nvGrpSpPr>
            <p:grpSpPr bwMode="auto">
              <a:xfrm>
                <a:off x="0" y="403"/>
                <a:ext cx="458" cy="403"/>
                <a:chOff x="0" y="403"/>
                <a:chExt cx="458" cy="403"/>
              </a:xfrm>
            </p:grpSpPr>
            <p:sp>
              <p:nvSpPr>
                <p:cNvPr id="64" name="Rectangle 193"/>
                <p:cNvSpPr>
                  <a:spLocks noChangeArrowheads="1"/>
                </p:cNvSpPr>
                <p:nvPr/>
              </p:nvSpPr>
              <p:spPr bwMode="auto">
                <a:xfrm>
                  <a:off x="43" y="403"/>
                  <a:ext cx="37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sz="2400">
                      <a:solidFill>
                        <a:schemeClr val="tx1"/>
                      </a:solidFill>
                      <a:latin typeface="Times New Roman" panose="02020603050405020304" pitchFamily="18" charset="0"/>
                      <a:ea typeface="隶书" pitchFamily="49" charset="-122"/>
                    </a:defRPr>
                  </a:lvl1pPr>
                  <a:lvl2pPr marL="742950" indent="-285750" eaLnBrk="0" hangingPunct="0">
                    <a:defRPr sz="2400">
                      <a:solidFill>
                        <a:schemeClr val="tx1"/>
                      </a:solidFill>
                      <a:latin typeface="Times New Roman" panose="02020603050405020304" pitchFamily="18" charset="0"/>
                      <a:ea typeface="隶书" pitchFamily="49" charset="-122"/>
                    </a:defRPr>
                  </a:lvl2pPr>
                  <a:lvl3pPr marL="1143000" indent="-228600" eaLnBrk="0" hangingPunct="0">
                    <a:defRPr sz="2400">
                      <a:solidFill>
                        <a:schemeClr val="tx1"/>
                      </a:solidFill>
                      <a:latin typeface="Times New Roman" panose="02020603050405020304" pitchFamily="18" charset="0"/>
                      <a:ea typeface="隶书" pitchFamily="49" charset="-122"/>
                    </a:defRPr>
                  </a:lvl3pPr>
                  <a:lvl4pPr marL="1600200" indent="-228600" eaLnBrk="0" hangingPunct="0">
                    <a:defRPr sz="2400">
                      <a:solidFill>
                        <a:schemeClr val="tx1"/>
                      </a:solidFill>
                      <a:latin typeface="Times New Roman" panose="02020603050405020304" pitchFamily="18" charset="0"/>
                      <a:ea typeface="隶书" pitchFamily="49" charset="-122"/>
                    </a:defRPr>
                  </a:lvl4pPr>
                  <a:lvl5pPr marL="2057400" indent="-228600" eaLnBrk="0" hangingPunct="0">
                    <a:defRPr sz="24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9pPr>
                </a:lstStyle>
                <a:p>
                  <a:pPr algn="just" eaLnBrk="1" hangingPunct="1"/>
                  <a:r>
                    <a:rPr lang="zh-CN" altLang="en-US" sz="2000" dirty="0">
                      <a:ea typeface="宋体" panose="02010600030101010101" pitchFamily="2" charset="-122"/>
                    </a:rPr>
                    <a:t>关联</a:t>
                  </a:r>
                  <a:endParaRPr lang="zh-CN" altLang="en-GB" sz="4000" dirty="0">
                    <a:ea typeface="宋体" panose="02010600030101010101" pitchFamily="2" charset="-122"/>
                  </a:endParaRPr>
                </a:p>
              </p:txBody>
            </p:sp>
            <p:sp>
              <p:nvSpPr>
                <p:cNvPr id="65" name="Rectangle 223"/>
                <p:cNvSpPr>
                  <a:spLocks noChangeArrowheads="1"/>
                </p:cNvSpPr>
                <p:nvPr/>
              </p:nvSpPr>
              <p:spPr bwMode="auto">
                <a:xfrm>
                  <a:off x="0" y="403"/>
                  <a:ext cx="458" cy="403"/>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Times New Roman" panose="02020603050405020304" pitchFamily="18" charset="0"/>
                      <a:ea typeface="隶书" pitchFamily="49" charset="-122"/>
                    </a:defRPr>
                  </a:lvl1pPr>
                  <a:lvl2pPr marL="742950" indent="-285750" eaLnBrk="0" hangingPunct="0">
                    <a:defRPr sz="2400">
                      <a:solidFill>
                        <a:schemeClr val="tx1"/>
                      </a:solidFill>
                      <a:latin typeface="Times New Roman" panose="02020603050405020304" pitchFamily="18" charset="0"/>
                      <a:ea typeface="隶书" pitchFamily="49" charset="-122"/>
                    </a:defRPr>
                  </a:lvl2pPr>
                  <a:lvl3pPr marL="1143000" indent="-228600" eaLnBrk="0" hangingPunct="0">
                    <a:defRPr sz="2400">
                      <a:solidFill>
                        <a:schemeClr val="tx1"/>
                      </a:solidFill>
                      <a:latin typeface="Times New Roman" panose="02020603050405020304" pitchFamily="18" charset="0"/>
                      <a:ea typeface="隶书" pitchFamily="49" charset="-122"/>
                    </a:defRPr>
                  </a:lvl3pPr>
                  <a:lvl4pPr marL="1600200" indent="-228600" eaLnBrk="0" hangingPunct="0">
                    <a:defRPr sz="2400">
                      <a:solidFill>
                        <a:schemeClr val="tx1"/>
                      </a:solidFill>
                      <a:latin typeface="Times New Roman" panose="02020603050405020304" pitchFamily="18" charset="0"/>
                      <a:ea typeface="隶书" pitchFamily="49" charset="-122"/>
                    </a:defRPr>
                  </a:lvl4pPr>
                  <a:lvl5pPr marL="2057400" indent="-228600" eaLnBrk="0" hangingPunct="0">
                    <a:defRPr sz="24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9pPr>
                </a:lstStyle>
                <a:p>
                  <a:pPr eaLnBrk="1" hangingPunct="1"/>
                  <a:endParaRPr lang="zh-CN" altLang="en-US"/>
                </a:p>
              </p:txBody>
            </p:sp>
          </p:grpSp>
          <p:grpSp>
            <p:nvGrpSpPr>
              <p:cNvPr id="13" name="Group 226"/>
              <p:cNvGrpSpPr>
                <a:grpSpLocks/>
              </p:cNvGrpSpPr>
              <p:nvPr/>
            </p:nvGrpSpPr>
            <p:grpSpPr bwMode="auto">
              <a:xfrm>
                <a:off x="458" y="403"/>
                <a:ext cx="2420" cy="403"/>
                <a:chOff x="458" y="403"/>
                <a:chExt cx="2420" cy="403"/>
              </a:xfrm>
            </p:grpSpPr>
            <p:sp>
              <p:nvSpPr>
                <p:cNvPr id="62" name="Rectangle 194"/>
                <p:cNvSpPr>
                  <a:spLocks noChangeArrowheads="1"/>
                </p:cNvSpPr>
                <p:nvPr/>
              </p:nvSpPr>
              <p:spPr bwMode="auto">
                <a:xfrm>
                  <a:off x="501" y="403"/>
                  <a:ext cx="233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sz="2400">
                      <a:solidFill>
                        <a:schemeClr val="tx1"/>
                      </a:solidFill>
                      <a:latin typeface="Times New Roman" panose="02020603050405020304" pitchFamily="18" charset="0"/>
                      <a:ea typeface="隶书" pitchFamily="49" charset="-122"/>
                    </a:defRPr>
                  </a:lvl1pPr>
                  <a:lvl2pPr marL="742950" indent="-285750" eaLnBrk="0" hangingPunct="0">
                    <a:defRPr sz="2400">
                      <a:solidFill>
                        <a:schemeClr val="tx1"/>
                      </a:solidFill>
                      <a:latin typeface="Times New Roman" panose="02020603050405020304" pitchFamily="18" charset="0"/>
                      <a:ea typeface="隶书" pitchFamily="49" charset="-122"/>
                    </a:defRPr>
                  </a:lvl2pPr>
                  <a:lvl3pPr marL="1143000" indent="-228600" eaLnBrk="0" hangingPunct="0">
                    <a:defRPr sz="2400">
                      <a:solidFill>
                        <a:schemeClr val="tx1"/>
                      </a:solidFill>
                      <a:latin typeface="Times New Roman" panose="02020603050405020304" pitchFamily="18" charset="0"/>
                      <a:ea typeface="隶书" pitchFamily="49" charset="-122"/>
                    </a:defRPr>
                  </a:lvl3pPr>
                  <a:lvl4pPr marL="1600200" indent="-228600" eaLnBrk="0" hangingPunct="0">
                    <a:defRPr sz="2400">
                      <a:solidFill>
                        <a:schemeClr val="tx1"/>
                      </a:solidFill>
                      <a:latin typeface="Times New Roman" panose="02020603050405020304" pitchFamily="18" charset="0"/>
                      <a:ea typeface="隶书" pitchFamily="49" charset="-122"/>
                    </a:defRPr>
                  </a:lvl4pPr>
                  <a:lvl5pPr marL="2057400" indent="-228600" eaLnBrk="0" hangingPunct="0">
                    <a:defRPr sz="24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9pPr>
                </a:lstStyle>
                <a:p>
                  <a:pPr algn="just" eaLnBrk="1" hangingPunct="1"/>
                  <a:r>
                    <a:rPr lang="zh-CN" altLang="en-GB" sz="2000" dirty="0">
                      <a:latin typeface="宋体" panose="02010600030101010101" pitchFamily="2" charset="-122"/>
                      <a:ea typeface="宋体" panose="02010600030101010101" pitchFamily="2" charset="-122"/>
                    </a:rPr>
                    <a:t>类实例之</a:t>
                  </a:r>
                  <a:r>
                    <a:rPr lang="zh-CN" altLang="en-GB" sz="2000" dirty="0" smtClean="0">
                      <a:latin typeface="宋体" panose="02010600030101010101" pitchFamily="2" charset="-122"/>
                      <a:ea typeface="宋体" panose="02010600030101010101" pitchFamily="2" charset="-122"/>
                    </a:rPr>
                    <a:t>间</a:t>
                  </a:r>
                  <a:r>
                    <a:rPr lang="zh-CN" altLang="en-US" sz="2000" dirty="0" smtClean="0">
                      <a:latin typeface="宋体" panose="02010600030101010101" pitchFamily="2" charset="-122"/>
                      <a:ea typeface="宋体" panose="02010600030101010101" pitchFamily="2" charset="-122"/>
                    </a:rPr>
                    <a:t>存在关系</a:t>
                  </a:r>
                  <a:endParaRPr lang="zh-CN" altLang="en-GB" sz="4000" dirty="0">
                    <a:ea typeface="宋体" panose="02010600030101010101" pitchFamily="2" charset="-122"/>
                  </a:endParaRPr>
                </a:p>
              </p:txBody>
            </p:sp>
            <p:sp>
              <p:nvSpPr>
                <p:cNvPr id="63" name="Rectangle 225"/>
                <p:cNvSpPr>
                  <a:spLocks noChangeArrowheads="1"/>
                </p:cNvSpPr>
                <p:nvPr/>
              </p:nvSpPr>
              <p:spPr bwMode="auto">
                <a:xfrm>
                  <a:off x="458" y="403"/>
                  <a:ext cx="2420" cy="403"/>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Times New Roman" panose="02020603050405020304" pitchFamily="18" charset="0"/>
                      <a:ea typeface="隶书" pitchFamily="49" charset="-122"/>
                    </a:defRPr>
                  </a:lvl1pPr>
                  <a:lvl2pPr marL="742950" indent="-285750" eaLnBrk="0" hangingPunct="0">
                    <a:defRPr sz="2400">
                      <a:solidFill>
                        <a:schemeClr val="tx1"/>
                      </a:solidFill>
                      <a:latin typeface="Times New Roman" panose="02020603050405020304" pitchFamily="18" charset="0"/>
                      <a:ea typeface="隶书" pitchFamily="49" charset="-122"/>
                    </a:defRPr>
                  </a:lvl2pPr>
                  <a:lvl3pPr marL="1143000" indent="-228600" eaLnBrk="0" hangingPunct="0">
                    <a:defRPr sz="2400">
                      <a:solidFill>
                        <a:schemeClr val="tx1"/>
                      </a:solidFill>
                      <a:latin typeface="Times New Roman" panose="02020603050405020304" pitchFamily="18" charset="0"/>
                      <a:ea typeface="隶书" pitchFamily="49" charset="-122"/>
                    </a:defRPr>
                  </a:lvl3pPr>
                  <a:lvl4pPr marL="1600200" indent="-228600" eaLnBrk="0" hangingPunct="0">
                    <a:defRPr sz="2400">
                      <a:solidFill>
                        <a:schemeClr val="tx1"/>
                      </a:solidFill>
                      <a:latin typeface="Times New Roman" panose="02020603050405020304" pitchFamily="18" charset="0"/>
                      <a:ea typeface="隶书" pitchFamily="49" charset="-122"/>
                    </a:defRPr>
                  </a:lvl4pPr>
                  <a:lvl5pPr marL="2057400" indent="-228600" eaLnBrk="0" hangingPunct="0">
                    <a:defRPr sz="24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9pPr>
                </a:lstStyle>
                <a:p>
                  <a:pPr eaLnBrk="1" hangingPunct="1"/>
                  <a:endParaRPr lang="zh-CN" altLang="en-US"/>
                </a:p>
              </p:txBody>
            </p:sp>
          </p:grpSp>
          <p:grpSp>
            <p:nvGrpSpPr>
              <p:cNvPr id="14" name="Group 228"/>
              <p:cNvGrpSpPr>
                <a:grpSpLocks/>
              </p:cNvGrpSpPr>
              <p:nvPr/>
            </p:nvGrpSpPr>
            <p:grpSpPr bwMode="auto">
              <a:xfrm>
                <a:off x="2878" y="403"/>
                <a:ext cx="1059" cy="403"/>
                <a:chOff x="2878" y="403"/>
                <a:chExt cx="1059" cy="403"/>
              </a:xfrm>
            </p:grpSpPr>
            <p:sp>
              <p:nvSpPr>
                <p:cNvPr id="60" name="Rectangle 195"/>
                <p:cNvSpPr>
                  <a:spLocks noChangeArrowheads="1"/>
                </p:cNvSpPr>
                <p:nvPr/>
              </p:nvSpPr>
              <p:spPr bwMode="auto">
                <a:xfrm>
                  <a:off x="2921" y="403"/>
                  <a:ext cx="97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eaLnBrk="0" hangingPunct="0">
                    <a:defRPr sz="2400">
                      <a:solidFill>
                        <a:schemeClr val="tx1"/>
                      </a:solidFill>
                      <a:latin typeface="Times New Roman" panose="02020603050405020304" pitchFamily="18" charset="0"/>
                      <a:ea typeface="隶书" pitchFamily="49" charset="-122"/>
                    </a:defRPr>
                  </a:lvl1pPr>
                  <a:lvl2pPr marL="742950" indent="-285750" eaLnBrk="0" hangingPunct="0">
                    <a:defRPr sz="2400">
                      <a:solidFill>
                        <a:schemeClr val="tx1"/>
                      </a:solidFill>
                      <a:latin typeface="Times New Roman" panose="02020603050405020304" pitchFamily="18" charset="0"/>
                      <a:ea typeface="隶书" pitchFamily="49" charset="-122"/>
                    </a:defRPr>
                  </a:lvl2pPr>
                  <a:lvl3pPr marL="1143000" indent="-228600" eaLnBrk="0" hangingPunct="0">
                    <a:defRPr sz="2400">
                      <a:solidFill>
                        <a:schemeClr val="tx1"/>
                      </a:solidFill>
                      <a:latin typeface="Times New Roman" panose="02020603050405020304" pitchFamily="18" charset="0"/>
                      <a:ea typeface="隶书" pitchFamily="49" charset="-122"/>
                    </a:defRPr>
                  </a:lvl3pPr>
                  <a:lvl4pPr marL="1600200" indent="-228600" eaLnBrk="0" hangingPunct="0">
                    <a:defRPr sz="2400">
                      <a:solidFill>
                        <a:schemeClr val="tx1"/>
                      </a:solidFill>
                      <a:latin typeface="Times New Roman" panose="02020603050405020304" pitchFamily="18" charset="0"/>
                      <a:ea typeface="隶书" pitchFamily="49" charset="-122"/>
                    </a:defRPr>
                  </a:lvl4pPr>
                  <a:lvl5pPr marL="2057400" indent="-228600" eaLnBrk="0" hangingPunct="0">
                    <a:defRPr sz="24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9pPr>
                </a:lstStyle>
                <a:p>
                  <a:pPr eaLnBrk="1" hangingPunct="1"/>
                  <a:endParaRPr lang="zh-CN" altLang="en-US"/>
                </a:p>
              </p:txBody>
            </p:sp>
            <p:sp>
              <p:nvSpPr>
                <p:cNvPr id="61" name="Rectangle 227"/>
                <p:cNvSpPr>
                  <a:spLocks noChangeArrowheads="1"/>
                </p:cNvSpPr>
                <p:nvPr/>
              </p:nvSpPr>
              <p:spPr bwMode="auto">
                <a:xfrm>
                  <a:off x="2878" y="403"/>
                  <a:ext cx="1059" cy="403"/>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Times New Roman" panose="02020603050405020304" pitchFamily="18" charset="0"/>
                      <a:ea typeface="隶书" pitchFamily="49" charset="-122"/>
                    </a:defRPr>
                  </a:lvl1pPr>
                  <a:lvl2pPr marL="742950" indent="-285750" eaLnBrk="0" hangingPunct="0">
                    <a:defRPr sz="2400">
                      <a:solidFill>
                        <a:schemeClr val="tx1"/>
                      </a:solidFill>
                      <a:latin typeface="Times New Roman" panose="02020603050405020304" pitchFamily="18" charset="0"/>
                      <a:ea typeface="隶书" pitchFamily="49" charset="-122"/>
                    </a:defRPr>
                  </a:lvl2pPr>
                  <a:lvl3pPr marL="1143000" indent="-228600" eaLnBrk="0" hangingPunct="0">
                    <a:defRPr sz="2400">
                      <a:solidFill>
                        <a:schemeClr val="tx1"/>
                      </a:solidFill>
                      <a:latin typeface="Times New Roman" panose="02020603050405020304" pitchFamily="18" charset="0"/>
                      <a:ea typeface="隶书" pitchFamily="49" charset="-122"/>
                    </a:defRPr>
                  </a:lvl3pPr>
                  <a:lvl4pPr marL="1600200" indent="-228600" eaLnBrk="0" hangingPunct="0">
                    <a:defRPr sz="2400">
                      <a:solidFill>
                        <a:schemeClr val="tx1"/>
                      </a:solidFill>
                      <a:latin typeface="Times New Roman" panose="02020603050405020304" pitchFamily="18" charset="0"/>
                      <a:ea typeface="隶书" pitchFamily="49" charset="-122"/>
                    </a:defRPr>
                  </a:lvl4pPr>
                  <a:lvl5pPr marL="2057400" indent="-228600" eaLnBrk="0" hangingPunct="0">
                    <a:defRPr sz="24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9pPr>
                </a:lstStyle>
                <a:p>
                  <a:pPr eaLnBrk="1" hangingPunct="1"/>
                  <a:endParaRPr lang="zh-CN" altLang="en-US"/>
                </a:p>
              </p:txBody>
            </p:sp>
          </p:grpSp>
          <p:grpSp>
            <p:nvGrpSpPr>
              <p:cNvPr id="15" name="Group 230"/>
              <p:cNvGrpSpPr>
                <a:grpSpLocks/>
              </p:cNvGrpSpPr>
              <p:nvPr/>
            </p:nvGrpSpPr>
            <p:grpSpPr bwMode="auto">
              <a:xfrm>
                <a:off x="0" y="806"/>
                <a:ext cx="458" cy="403"/>
                <a:chOff x="0" y="806"/>
                <a:chExt cx="458" cy="403"/>
              </a:xfrm>
            </p:grpSpPr>
            <p:sp>
              <p:nvSpPr>
                <p:cNvPr id="58" name="Rectangle 197"/>
                <p:cNvSpPr>
                  <a:spLocks noChangeArrowheads="1"/>
                </p:cNvSpPr>
                <p:nvPr/>
              </p:nvSpPr>
              <p:spPr bwMode="auto">
                <a:xfrm>
                  <a:off x="43" y="806"/>
                  <a:ext cx="37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sz="2400">
                      <a:solidFill>
                        <a:schemeClr val="tx1"/>
                      </a:solidFill>
                      <a:latin typeface="Times New Roman" panose="02020603050405020304" pitchFamily="18" charset="0"/>
                      <a:ea typeface="隶书" pitchFamily="49" charset="-122"/>
                    </a:defRPr>
                  </a:lvl1pPr>
                  <a:lvl2pPr marL="742950" indent="-285750" eaLnBrk="0" hangingPunct="0">
                    <a:defRPr sz="2400">
                      <a:solidFill>
                        <a:schemeClr val="tx1"/>
                      </a:solidFill>
                      <a:latin typeface="Times New Roman" panose="02020603050405020304" pitchFamily="18" charset="0"/>
                      <a:ea typeface="隶书" pitchFamily="49" charset="-122"/>
                    </a:defRPr>
                  </a:lvl2pPr>
                  <a:lvl3pPr marL="1143000" indent="-228600" eaLnBrk="0" hangingPunct="0">
                    <a:defRPr sz="2400">
                      <a:solidFill>
                        <a:schemeClr val="tx1"/>
                      </a:solidFill>
                      <a:latin typeface="Times New Roman" panose="02020603050405020304" pitchFamily="18" charset="0"/>
                      <a:ea typeface="隶书" pitchFamily="49" charset="-122"/>
                    </a:defRPr>
                  </a:lvl3pPr>
                  <a:lvl4pPr marL="1600200" indent="-228600" eaLnBrk="0" hangingPunct="0">
                    <a:defRPr sz="2400">
                      <a:solidFill>
                        <a:schemeClr val="tx1"/>
                      </a:solidFill>
                      <a:latin typeface="Times New Roman" panose="02020603050405020304" pitchFamily="18" charset="0"/>
                      <a:ea typeface="隶书" pitchFamily="49" charset="-122"/>
                    </a:defRPr>
                  </a:lvl4pPr>
                  <a:lvl5pPr marL="2057400" indent="-228600" eaLnBrk="0" hangingPunct="0">
                    <a:defRPr sz="24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9pPr>
                </a:lstStyle>
                <a:p>
                  <a:pPr algn="just" eaLnBrk="1" hangingPunct="1"/>
                  <a:r>
                    <a:rPr lang="zh-CN" altLang="en-US" sz="2000" dirty="0" smtClean="0">
                      <a:ea typeface="宋体" panose="02010600030101010101" pitchFamily="2" charset="-122"/>
                    </a:rPr>
                    <a:t>依赖</a:t>
                  </a:r>
                  <a:endParaRPr lang="zh-CN" altLang="en-GB" sz="2000" dirty="0">
                    <a:ea typeface="宋体" panose="02010600030101010101" pitchFamily="2" charset="-122"/>
                  </a:endParaRPr>
                </a:p>
              </p:txBody>
            </p:sp>
            <p:sp>
              <p:nvSpPr>
                <p:cNvPr id="59" name="Rectangle 229"/>
                <p:cNvSpPr>
                  <a:spLocks noChangeArrowheads="1"/>
                </p:cNvSpPr>
                <p:nvPr/>
              </p:nvSpPr>
              <p:spPr bwMode="auto">
                <a:xfrm>
                  <a:off x="0" y="806"/>
                  <a:ext cx="458" cy="403"/>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Times New Roman" panose="02020603050405020304" pitchFamily="18" charset="0"/>
                      <a:ea typeface="隶书" pitchFamily="49" charset="-122"/>
                    </a:defRPr>
                  </a:lvl1pPr>
                  <a:lvl2pPr marL="742950" indent="-285750" eaLnBrk="0" hangingPunct="0">
                    <a:defRPr sz="2400">
                      <a:solidFill>
                        <a:schemeClr val="tx1"/>
                      </a:solidFill>
                      <a:latin typeface="Times New Roman" panose="02020603050405020304" pitchFamily="18" charset="0"/>
                      <a:ea typeface="隶书" pitchFamily="49" charset="-122"/>
                    </a:defRPr>
                  </a:lvl2pPr>
                  <a:lvl3pPr marL="1143000" indent="-228600" eaLnBrk="0" hangingPunct="0">
                    <a:defRPr sz="2400">
                      <a:solidFill>
                        <a:schemeClr val="tx1"/>
                      </a:solidFill>
                      <a:latin typeface="Times New Roman" panose="02020603050405020304" pitchFamily="18" charset="0"/>
                      <a:ea typeface="隶书" pitchFamily="49" charset="-122"/>
                    </a:defRPr>
                  </a:lvl3pPr>
                  <a:lvl4pPr marL="1600200" indent="-228600" eaLnBrk="0" hangingPunct="0">
                    <a:defRPr sz="2400">
                      <a:solidFill>
                        <a:schemeClr val="tx1"/>
                      </a:solidFill>
                      <a:latin typeface="Times New Roman" panose="02020603050405020304" pitchFamily="18" charset="0"/>
                      <a:ea typeface="隶书" pitchFamily="49" charset="-122"/>
                    </a:defRPr>
                  </a:lvl4pPr>
                  <a:lvl5pPr marL="2057400" indent="-228600" eaLnBrk="0" hangingPunct="0">
                    <a:defRPr sz="24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9pPr>
                </a:lstStyle>
                <a:p>
                  <a:pPr eaLnBrk="1" hangingPunct="1"/>
                  <a:endParaRPr lang="zh-CN" altLang="en-US"/>
                </a:p>
              </p:txBody>
            </p:sp>
          </p:grpSp>
          <p:grpSp>
            <p:nvGrpSpPr>
              <p:cNvPr id="16" name="Group 232"/>
              <p:cNvGrpSpPr>
                <a:grpSpLocks/>
              </p:cNvGrpSpPr>
              <p:nvPr/>
            </p:nvGrpSpPr>
            <p:grpSpPr bwMode="auto">
              <a:xfrm>
                <a:off x="458" y="806"/>
                <a:ext cx="2420" cy="403"/>
                <a:chOff x="458" y="806"/>
                <a:chExt cx="2420" cy="403"/>
              </a:xfrm>
            </p:grpSpPr>
            <p:sp>
              <p:nvSpPr>
                <p:cNvPr id="56" name="Rectangle 198"/>
                <p:cNvSpPr>
                  <a:spLocks noChangeArrowheads="1"/>
                </p:cNvSpPr>
                <p:nvPr/>
              </p:nvSpPr>
              <p:spPr bwMode="auto">
                <a:xfrm>
                  <a:off x="501" y="806"/>
                  <a:ext cx="233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sz="2400">
                      <a:solidFill>
                        <a:schemeClr val="tx1"/>
                      </a:solidFill>
                      <a:latin typeface="Times New Roman" panose="02020603050405020304" pitchFamily="18" charset="0"/>
                      <a:ea typeface="隶书" pitchFamily="49" charset="-122"/>
                    </a:defRPr>
                  </a:lvl1pPr>
                  <a:lvl2pPr marL="742950" indent="-285750" eaLnBrk="0" hangingPunct="0">
                    <a:defRPr sz="2400">
                      <a:solidFill>
                        <a:schemeClr val="tx1"/>
                      </a:solidFill>
                      <a:latin typeface="Times New Roman" panose="02020603050405020304" pitchFamily="18" charset="0"/>
                      <a:ea typeface="隶书" pitchFamily="49" charset="-122"/>
                    </a:defRPr>
                  </a:lvl2pPr>
                  <a:lvl3pPr marL="1143000" indent="-228600" eaLnBrk="0" hangingPunct="0">
                    <a:defRPr sz="2400">
                      <a:solidFill>
                        <a:schemeClr val="tx1"/>
                      </a:solidFill>
                      <a:latin typeface="Times New Roman" panose="02020603050405020304" pitchFamily="18" charset="0"/>
                      <a:ea typeface="隶书" pitchFamily="49" charset="-122"/>
                    </a:defRPr>
                  </a:lvl3pPr>
                  <a:lvl4pPr marL="1600200" indent="-228600" eaLnBrk="0" hangingPunct="0">
                    <a:defRPr sz="2400">
                      <a:solidFill>
                        <a:schemeClr val="tx1"/>
                      </a:solidFill>
                      <a:latin typeface="Times New Roman" panose="02020603050405020304" pitchFamily="18" charset="0"/>
                      <a:ea typeface="隶书" pitchFamily="49" charset="-122"/>
                    </a:defRPr>
                  </a:lvl4pPr>
                  <a:lvl5pPr marL="2057400" indent="-228600" eaLnBrk="0" hangingPunct="0">
                    <a:defRPr sz="24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9pPr>
                </a:lstStyle>
                <a:p>
                  <a:pPr algn="just" eaLnBrk="1" hangingPunct="1"/>
                  <a:r>
                    <a:rPr lang="zh-CN" altLang="en-GB" sz="2000">
                      <a:latin typeface="宋体" panose="02010600030101010101" pitchFamily="2" charset="-122"/>
                      <a:ea typeface="宋体" panose="02010600030101010101" pitchFamily="2" charset="-122"/>
                    </a:rPr>
                    <a:t>两个模型元素间的关系</a:t>
                  </a:r>
                  <a:endParaRPr lang="zh-CN" altLang="en-GB" sz="4000">
                    <a:ea typeface="宋体" panose="02010600030101010101" pitchFamily="2" charset="-122"/>
                  </a:endParaRPr>
                </a:p>
              </p:txBody>
            </p:sp>
            <p:sp>
              <p:nvSpPr>
                <p:cNvPr id="57" name="Rectangle 231"/>
                <p:cNvSpPr>
                  <a:spLocks noChangeArrowheads="1"/>
                </p:cNvSpPr>
                <p:nvPr/>
              </p:nvSpPr>
              <p:spPr bwMode="auto">
                <a:xfrm>
                  <a:off x="458" y="806"/>
                  <a:ext cx="2420" cy="403"/>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Times New Roman" panose="02020603050405020304" pitchFamily="18" charset="0"/>
                      <a:ea typeface="隶书" pitchFamily="49" charset="-122"/>
                    </a:defRPr>
                  </a:lvl1pPr>
                  <a:lvl2pPr marL="742950" indent="-285750" eaLnBrk="0" hangingPunct="0">
                    <a:defRPr sz="2400">
                      <a:solidFill>
                        <a:schemeClr val="tx1"/>
                      </a:solidFill>
                      <a:latin typeface="Times New Roman" panose="02020603050405020304" pitchFamily="18" charset="0"/>
                      <a:ea typeface="隶书" pitchFamily="49" charset="-122"/>
                    </a:defRPr>
                  </a:lvl2pPr>
                  <a:lvl3pPr marL="1143000" indent="-228600" eaLnBrk="0" hangingPunct="0">
                    <a:defRPr sz="2400">
                      <a:solidFill>
                        <a:schemeClr val="tx1"/>
                      </a:solidFill>
                      <a:latin typeface="Times New Roman" panose="02020603050405020304" pitchFamily="18" charset="0"/>
                      <a:ea typeface="隶书" pitchFamily="49" charset="-122"/>
                    </a:defRPr>
                  </a:lvl3pPr>
                  <a:lvl4pPr marL="1600200" indent="-228600" eaLnBrk="0" hangingPunct="0">
                    <a:defRPr sz="2400">
                      <a:solidFill>
                        <a:schemeClr val="tx1"/>
                      </a:solidFill>
                      <a:latin typeface="Times New Roman" panose="02020603050405020304" pitchFamily="18" charset="0"/>
                      <a:ea typeface="隶书" pitchFamily="49" charset="-122"/>
                    </a:defRPr>
                  </a:lvl4pPr>
                  <a:lvl5pPr marL="2057400" indent="-228600" eaLnBrk="0" hangingPunct="0">
                    <a:defRPr sz="24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9pPr>
                </a:lstStyle>
                <a:p>
                  <a:pPr eaLnBrk="1" hangingPunct="1"/>
                  <a:endParaRPr lang="zh-CN" altLang="en-US"/>
                </a:p>
              </p:txBody>
            </p:sp>
          </p:grpSp>
          <p:grpSp>
            <p:nvGrpSpPr>
              <p:cNvPr id="17" name="Group 234"/>
              <p:cNvGrpSpPr>
                <a:grpSpLocks/>
              </p:cNvGrpSpPr>
              <p:nvPr/>
            </p:nvGrpSpPr>
            <p:grpSpPr bwMode="auto">
              <a:xfrm>
                <a:off x="2878" y="806"/>
                <a:ext cx="1059" cy="403"/>
                <a:chOff x="2878" y="806"/>
                <a:chExt cx="1059" cy="403"/>
              </a:xfrm>
            </p:grpSpPr>
            <p:sp>
              <p:nvSpPr>
                <p:cNvPr id="54" name="Rectangle 199"/>
                <p:cNvSpPr>
                  <a:spLocks noChangeArrowheads="1"/>
                </p:cNvSpPr>
                <p:nvPr/>
              </p:nvSpPr>
              <p:spPr bwMode="auto">
                <a:xfrm>
                  <a:off x="2921" y="806"/>
                  <a:ext cx="97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eaLnBrk="0" hangingPunct="0">
                    <a:defRPr sz="2400">
                      <a:solidFill>
                        <a:schemeClr val="tx1"/>
                      </a:solidFill>
                      <a:latin typeface="Times New Roman" panose="02020603050405020304" pitchFamily="18" charset="0"/>
                      <a:ea typeface="隶书" pitchFamily="49" charset="-122"/>
                    </a:defRPr>
                  </a:lvl1pPr>
                  <a:lvl2pPr marL="742950" indent="-285750" eaLnBrk="0" hangingPunct="0">
                    <a:defRPr sz="2400">
                      <a:solidFill>
                        <a:schemeClr val="tx1"/>
                      </a:solidFill>
                      <a:latin typeface="Times New Roman" panose="02020603050405020304" pitchFamily="18" charset="0"/>
                      <a:ea typeface="隶书" pitchFamily="49" charset="-122"/>
                    </a:defRPr>
                  </a:lvl2pPr>
                  <a:lvl3pPr marL="1143000" indent="-228600" eaLnBrk="0" hangingPunct="0">
                    <a:defRPr sz="2400">
                      <a:solidFill>
                        <a:schemeClr val="tx1"/>
                      </a:solidFill>
                      <a:latin typeface="Times New Roman" panose="02020603050405020304" pitchFamily="18" charset="0"/>
                      <a:ea typeface="隶书" pitchFamily="49" charset="-122"/>
                    </a:defRPr>
                  </a:lvl3pPr>
                  <a:lvl4pPr marL="1600200" indent="-228600" eaLnBrk="0" hangingPunct="0">
                    <a:defRPr sz="2400">
                      <a:solidFill>
                        <a:schemeClr val="tx1"/>
                      </a:solidFill>
                      <a:latin typeface="Times New Roman" panose="02020603050405020304" pitchFamily="18" charset="0"/>
                      <a:ea typeface="隶书" pitchFamily="49" charset="-122"/>
                    </a:defRPr>
                  </a:lvl4pPr>
                  <a:lvl5pPr marL="2057400" indent="-228600" eaLnBrk="0" hangingPunct="0">
                    <a:defRPr sz="24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9pPr>
                </a:lstStyle>
                <a:p>
                  <a:pPr eaLnBrk="1" hangingPunct="1"/>
                  <a:endParaRPr lang="zh-CN" altLang="en-US"/>
                </a:p>
              </p:txBody>
            </p:sp>
            <p:sp>
              <p:nvSpPr>
                <p:cNvPr id="55" name="Rectangle 233"/>
                <p:cNvSpPr>
                  <a:spLocks noChangeArrowheads="1"/>
                </p:cNvSpPr>
                <p:nvPr/>
              </p:nvSpPr>
              <p:spPr bwMode="auto">
                <a:xfrm>
                  <a:off x="2878" y="806"/>
                  <a:ext cx="1059" cy="403"/>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Times New Roman" panose="02020603050405020304" pitchFamily="18" charset="0"/>
                      <a:ea typeface="隶书" pitchFamily="49" charset="-122"/>
                    </a:defRPr>
                  </a:lvl1pPr>
                  <a:lvl2pPr marL="742950" indent="-285750" eaLnBrk="0" hangingPunct="0">
                    <a:defRPr sz="2400">
                      <a:solidFill>
                        <a:schemeClr val="tx1"/>
                      </a:solidFill>
                      <a:latin typeface="Times New Roman" panose="02020603050405020304" pitchFamily="18" charset="0"/>
                      <a:ea typeface="隶书" pitchFamily="49" charset="-122"/>
                    </a:defRPr>
                  </a:lvl2pPr>
                  <a:lvl3pPr marL="1143000" indent="-228600" eaLnBrk="0" hangingPunct="0">
                    <a:defRPr sz="2400">
                      <a:solidFill>
                        <a:schemeClr val="tx1"/>
                      </a:solidFill>
                      <a:latin typeface="Times New Roman" panose="02020603050405020304" pitchFamily="18" charset="0"/>
                      <a:ea typeface="隶书" pitchFamily="49" charset="-122"/>
                    </a:defRPr>
                  </a:lvl3pPr>
                  <a:lvl4pPr marL="1600200" indent="-228600" eaLnBrk="0" hangingPunct="0">
                    <a:defRPr sz="2400">
                      <a:solidFill>
                        <a:schemeClr val="tx1"/>
                      </a:solidFill>
                      <a:latin typeface="Times New Roman" panose="02020603050405020304" pitchFamily="18" charset="0"/>
                      <a:ea typeface="隶书" pitchFamily="49" charset="-122"/>
                    </a:defRPr>
                  </a:lvl4pPr>
                  <a:lvl5pPr marL="2057400" indent="-228600" eaLnBrk="0" hangingPunct="0">
                    <a:defRPr sz="24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9pPr>
                </a:lstStyle>
                <a:p>
                  <a:pPr eaLnBrk="1" hangingPunct="1"/>
                  <a:endParaRPr lang="zh-CN" altLang="en-US"/>
                </a:p>
              </p:txBody>
            </p:sp>
          </p:grpSp>
          <p:grpSp>
            <p:nvGrpSpPr>
              <p:cNvPr id="18" name="Group 236"/>
              <p:cNvGrpSpPr>
                <a:grpSpLocks/>
              </p:cNvGrpSpPr>
              <p:nvPr/>
            </p:nvGrpSpPr>
            <p:grpSpPr bwMode="auto">
              <a:xfrm>
                <a:off x="0" y="1209"/>
                <a:ext cx="458" cy="403"/>
                <a:chOff x="0" y="1209"/>
                <a:chExt cx="458" cy="403"/>
              </a:xfrm>
            </p:grpSpPr>
            <p:sp>
              <p:nvSpPr>
                <p:cNvPr id="52" name="Rectangle 201"/>
                <p:cNvSpPr>
                  <a:spLocks noChangeArrowheads="1"/>
                </p:cNvSpPr>
                <p:nvPr/>
              </p:nvSpPr>
              <p:spPr bwMode="auto">
                <a:xfrm>
                  <a:off x="43" y="1209"/>
                  <a:ext cx="37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sz="2400">
                      <a:solidFill>
                        <a:schemeClr val="tx1"/>
                      </a:solidFill>
                      <a:latin typeface="Times New Roman" panose="02020603050405020304" pitchFamily="18" charset="0"/>
                      <a:ea typeface="隶书" pitchFamily="49" charset="-122"/>
                    </a:defRPr>
                  </a:lvl1pPr>
                  <a:lvl2pPr marL="742950" indent="-285750" eaLnBrk="0" hangingPunct="0">
                    <a:defRPr sz="2400">
                      <a:solidFill>
                        <a:schemeClr val="tx1"/>
                      </a:solidFill>
                      <a:latin typeface="Times New Roman" panose="02020603050405020304" pitchFamily="18" charset="0"/>
                      <a:ea typeface="隶书" pitchFamily="49" charset="-122"/>
                    </a:defRPr>
                  </a:lvl2pPr>
                  <a:lvl3pPr marL="1143000" indent="-228600" eaLnBrk="0" hangingPunct="0">
                    <a:defRPr sz="2400">
                      <a:solidFill>
                        <a:schemeClr val="tx1"/>
                      </a:solidFill>
                      <a:latin typeface="Times New Roman" panose="02020603050405020304" pitchFamily="18" charset="0"/>
                      <a:ea typeface="隶书" pitchFamily="49" charset="-122"/>
                    </a:defRPr>
                  </a:lvl3pPr>
                  <a:lvl4pPr marL="1600200" indent="-228600" eaLnBrk="0" hangingPunct="0">
                    <a:defRPr sz="2400">
                      <a:solidFill>
                        <a:schemeClr val="tx1"/>
                      </a:solidFill>
                      <a:latin typeface="Times New Roman" panose="02020603050405020304" pitchFamily="18" charset="0"/>
                      <a:ea typeface="隶书" pitchFamily="49" charset="-122"/>
                    </a:defRPr>
                  </a:lvl4pPr>
                  <a:lvl5pPr marL="2057400" indent="-228600" eaLnBrk="0" hangingPunct="0">
                    <a:defRPr sz="24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9pPr>
                </a:lstStyle>
                <a:p>
                  <a:pPr algn="just" eaLnBrk="1" hangingPunct="1"/>
                  <a:r>
                    <a:rPr lang="zh-CN" altLang="en-US" sz="2000" dirty="0" smtClean="0">
                      <a:ea typeface="宋体" panose="02010600030101010101" pitchFamily="2" charset="-122"/>
                    </a:rPr>
                    <a:t>聚合</a:t>
                  </a:r>
                  <a:endParaRPr lang="zh-CN" altLang="en-GB" sz="4000" dirty="0">
                    <a:ea typeface="宋体" panose="02010600030101010101" pitchFamily="2" charset="-122"/>
                  </a:endParaRPr>
                </a:p>
              </p:txBody>
            </p:sp>
            <p:sp>
              <p:nvSpPr>
                <p:cNvPr id="53" name="Rectangle 235"/>
                <p:cNvSpPr>
                  <a:spLocks noChangeArrowheads="1"/>
                </p:cNvSpPr>
                <p:nvPr/>
              </p:nvSpPr>
              <p:spPr bwMode="auto">
                <a:xfrm>
                  <a:off x="0" y="1209"/>
                  <a:ext cx="458" cy="403"/>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Times New Roman" panose="02020603050405020304" pitchFamily="18" charset="0"/>
                      <a:ea typeface="隶书" pitchFamily="49" charset="-122"/>
                    </a:defRPr>
                  </a:lvl1pPr>
                  <a:lvl2pPr marL="742950" indent="-285750" eaLnBrk="0" hangingPunct="0">
                    <a:defRPr sz="2400">
                      <a:solidFill>
                        <a:schemeClr val="tx1"/>
                      </a:solidFill>
                      <a:latin typeface="Times New Roman" panose="02020603050405020304" pitchFamily="18" charset="0"/>
                      <a:ea typeface="隶书" pitchFamily="49" charset="-122"/>
                    </a:defRPr>
                  </a:lvl2pPr>
                  <a:lvl3pPr marL="1143000" indent="-228600" eaLnBrk="0" hangingPunct="0">
                    <a:defRPr sz="2400">
                      <a:solidFill>
                        <a:schemeClr val="tx1"/>
                      </a:solidFill>
                      <a:latin typeface="Times New Roman" panose="02020603050405020304" pitchFamily="18" charset="0"/>
                      <a:ea typeface="隶书" pitchFamily="49" charset="-122"/>
                    </a:defRPr>
                  </a:lvl3pPr>
                  <a:lvl4pPr marL="1600200" indent="-228600" eaLnBrk="0" hangingPunct="0">
                    <a:defRPr sz="2400">
                      <a:solidFill>
                        <a:schemeClr val="tx1"/>
                      </a:solidFill>
                      <a:latin typeface="Times New Roman" panose="02020603050405020304" pitchFamily="18" charset="0"/>
                      <a:ea typeface="隶书" pitchFamily="49" charset="-122"/>
                    </a:defRPr>
                  </a:lvl4pPr>
                  <a:lvl5pPr marL="2057400" indent="-228600" eaLnBrk="0" hangingPunct="0">
                    <a:defRPr sz="24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9pPr>
                </a:lstStyle>
                <a:p>
                  <a:pPr eaLnBrk="1" hangingPunct="1"/>
                  <a:endParaRPr lang="zh-CN" altLang="en-US"/>
                </a:p>
              </p:txBody>
            </p:sp>
          </p:grpSp>
          <p:grpSp>
            <p:nvGrpSpPr>
              <p:cNvPr id="19" name="Group 238"/>
              <p:cNvGrpSpPr>
                <a:grpSpLocks/>
              </p:cNvGrpSpPr>
              <p:nvPr/>
            </p:nvGrpSpPr>
            <p:grpSpPr bwMode="auto">
              <a:xfrm>
                <a:off x="458" y="1209"/>
                <a:ext cx="2420" cy="403"/>
                <a:chOff x="458" y="1209"/>
                <a:chExt cx="2420" cy="403"/>
              </a:xfrm>
            </p:grpSpPr>
            <p:sp>
              <p:nvSpPr>
                <p:cNvPr id="50" name="Rectangle 202"/>
                <p:cNvSpPr>
                  <a:spLocks noChangeArrowheads="1"/>
                </p:cNvSpPr>
                <p:nvPr/>
              </p:nvSpPr>
              <p:spPr bwMode="auto">
                <a:xfrm>
                  <a:off x="501" y="1209"/>
                  <a:ext cx="233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sz="2400">
                      <a:solidFill>
                        <a:schemeClr val="tx1"/>
                      </a:solidFill>
                      <a:latin typeface="Times New Roman" panose="02020603050405020304" pitchFamily="18" charset="0"/>
                      <a:ea typeface="隶书" pitchFamily="49" charset="-122"/>
                    </a:defRPr>
                  </a:lvl1pPr>
                  <a:lvl2pPr marL="742950" indent="-285750" eaLnBrk="0" hangingPunct="0">
                    <a:defRPr sz="2400">
                      <a:solidFill>
                        <a:schemeClr val="tx1"/>
                      </a:solidFill>
                      <a:latin typeface="Times New Roman" panose="02020603050405020304" pitchFamily="18" charset="0"/>
                      <a:ea typeface="隶书" pitchFamily="49" charset="-122"/>
                    </a:defRPr>
                  </a:lvl2pPr>
                  <a:lvl3pPr marL="1143000" indent="-228600" eaLnBrk="0" hangingPunct="0">
                    <a:defRPr sz="2400">
                      <a:solidFill>
                        <a:schemeClr val="tx1"/>
                      </a:solidFill>
                      <a:latin typeface="Times New Roman" panose="02020603050405020304" pitchFamily="18" charset="0"/>
                      <a:ea typeface="隶书" pitchFamily="49" charset="-122"/>
                    </a:defRPr>
                  </a:lvl3pPr>
                  <a:lvl4pPr marL="1600200" indent="-228600" eaLnBrk="0" hangingPunct="0">
                    <a:defRPr sz="2400">
                      <a:solidFill>
                        <a:schemeClr val="tx1"/>
                      </a:solidFill>
                      <a:latin typeface="Times New Roman" panose="02020603050405020304" pitchFamily="18" charset="0"/>
                      <a:ea typeface="隶书" pitchFamily="49" charset="-122"/>
                    </a:defRPr>
                  </a:lvl4pPr>
                  <a:lvl5pPr marL="2057400" indent="-228600" eaLnBrk="0" hangingPunct="0">
                    <a:defRPr sz="24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9pPr>
                </a:lstStyle>
                <a:p>
                  <a:pPr algn="just" eaLnBrk="1" hangingPunct="1"/>
                  <a:r>
                    <a:rPr lang="zh-CN" altLang="en-GB" sz="2000">
                      <a:latin typeface="宋体" panose="02010600030101010101" pitchFamily="2" charset="-122"/>
                      <a:ea typeface="宋体" panose="02010600030101010101" pitchFamily="2" charset="-122"/>
                    </a:rPr>
                    <a:t>相继时间内一个对象的两种形式的关系</a:t>
                  </a:r>
                  <a:endParaRPr lang="zh-CN" altLang="en-GB" sz="4000">
                    <a:ea typeface="宋体" panose="02010600030101010101" pitchFamily="2" charset="-122"/>
                  </a:endParaRPr>
                </a:p>
              </p:txBody>
            </p:sp>
            <p:sp>
              <p:nvSpPr>
                <p:cNvPr id="51" name="Rectangle 237"/>
                <p:cNvSpPr>
                  <a:spLocks noChangeArrowheads="1"/>
                </p:cNvSpPr>
                <p:nvPr/>
              </p:nvSpPr>
              <p:spPr bwMode="auto">
                <a:xfrm>
                  <a:off x="458" y="1209"/>
                  <a:ext cx="2420" cy="403"/>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Times New Roman" panose="02020603050405020304" pitchFamily="18" charset="0"/>
                      <a:ea typeface="隶书" pitchFamily="49" charset="-122"/>
                    </a:defRPr>
                  </a:lvl1pPr>
                  <a:lvl2pPr marL="742950" indent="-285750" eaLnBrk="0" hangingPunct="0">
                    <a:defRPr sz="2400">
                      <a:solidFill>
                        <a:schemeClr val="tx1"/>
                      </a:solidFill>
                      <a:latin typeface="Times New Roman" panose="02020603050405020304" pitchFamily="18" charset="0"/>
                      <a:ea typeface="隶书" pitchFamily="49" charset="-122"/>
                    </a:defRPr>
                  </a:lvl2pPr>
                  <a:lvl3pPr marL="1143000" indent="-228600" eaLnBrk="0" hangingPunct="0">
                    <a:defRPr sz="2400">
                      <a:solidFill>
                        <a:schemeClr val="tx1"/>
                      </a:solidFill>
                      <a:latin typeface="Times New Roman" panose="02020603050405020304" pitchFamily="18" charset="0"/>
                      <a:ea typeface="隶书" pitchFamily="49" charset="-122"/>
                    </a:defRPr>
                  </a:lvl3pPr>
                  <a:lvl4pPr marL="1600200" indent="-228600" eaLnBrk="0" hangingPunct="0">
                    <a:defRPr sz="2400">
                      <a:solidFill>
                        <a:schemeClr val="tx1"/>
                      </a:solidFill>
                      <a:latin typeface="Times New Roman" panose="02020603050405020304" pitchFamily="18" charset="0"/>
                      <a:ea typeface="隶书" pitchFamily="49" charset="-122"/>
                    </a:defRPr>
                  </a:lvl4pPr>
                  <a:lvl5pPr marL="2057400" indent="-228600" eaLnBrk="0" hangingPunct="0">
                    <a:defRPr sz="24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9pPr>
                </a:lstStyle>
                <a:p>
                  <a:pPr eaLnBrk="1" hangingPunct="1"/>
                  <a:endParaRPr lang="zh-CN" altLang="en-US"/>
                </a:p>
              </p:txBody>
            </p:sp>
          </p:grpSp>
          <p:grpSp>
            <p:nvGrpSpPr>
              <p:cNvPr id="20" name="Group 240"/>
              <p:cNvGrpSpPr>
                <a:grpSpLocks/>
              </p:cNvGrpSpPr>
              <p:nvPr/>
            </p:nvGrpSpPr>
            <p:grpSpPr bwMode="auto">
              <a:xfrm>
                <a:off x="2878" y="1209"/>
                <a:ext cx="1059" cy="403"/>
                <a:chOff x="2878" y="1209"/>
                <a:chExt cx="1059" cy="403"/>
              </a:xfrm>
            </p:grpSpPr>
            <p:sp>
              <p:nvSpPr>
                <p:cNvPr id="48" name="Rectangle 203"/>
                <p:cNvSpPr>
                  <a:spLocks noChangeArrowheads="1"/>
                </p:cNvSpPr>
                <p:nvPr/>
              </p:nvSpPr>
              <p:spPr bwMode="auto">
                <a:xfrm>
                  <a:off x="2921" y="1209"/>
                  <a:ext cx="97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eaLnBrk="0" hangingPunct="0">
                    <a:defRPr sz="2400">
                      <a:solidFill>
                        <a:schemeClr val="tx1"/>
                      </a:solidFill>
                      <a:latin typeface="Times New Roman" panose="02020603050405020304" pitchFamily="18" charset="0"/>
                      <a:ea typeface="隶书" pitchFamily="49" charset="-122"/>
                    </a:defRPr>
                  </a:lvl1pPr>
                  <a:lvl2pPr marL="742950" indent="-285750" eaLnBrk="0" hangingPunct="0">
                    <a:defRPr sz="2400">
                      <a:solidFill>
                        <a:schemeClr val="tx1"/>
                      </a:solidFill>
                      <a:latin typeface="Times New Roman" panose="02020603050405020304" pitchFamily="18" charset="0"/>
                      <a:ea typeface="隶书" pitchFamily="49" charset="-122"/>
                    </a:defRPr>
                  </a:lvl2pPr>
                  <a:lvl3pPr marL="1143000" indent="-228600" eaLnBrk="0" hangingPunct="0">
                    <a:defRPr sz="2400">
                      <a:solidFill>
                        <a:schemeClr val="tx1"/>
                      </a:solidFill>
                      <a:latin typeface="Times New Roman" panose="02020603050405020304" pitchFamily="18" charset="0"/>
                      <a:ea typeface="隶书" pitchFamily="49" charset="-122"/>
                    </a:defRPr>
                  </a:lvl3pPr>
                  <a:lvl4pPr marL="1600200" indent="-228600" eaLnBrk="0" hangingPunct="0">
                    <a:defRPr sz="2400">
                      <a:solidFill>
                        <a:schemeClr val="tx1"/>
                      </a:solidFill>
                      <a:latin typeface="Times New Roman" panose="02020603050405020304" pitchFamily="18" charset="0"/>
                      <a:ea typeface="隶书" pitchFamily="49" charset="-122"/>
                    </a:defRPr>
                  </a:lvl4pPr>
                  <a:lvl5pPr marL="2057400" indent="-228600" eaLnBrk="0" hangingPunct="0">
                    <a:defRPr sz="24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9pPr>
                </a:lstStyle>
                <a:p>
                  <a:pPr eaLnBrk="1" hangingPunct="1"/>
                  <a:endParaRPr lang="zh-CN" altLang="en-US"/>
                </a:p>
              </p:txBody>
            </p:sp>
            <p:sp>
              <p:nvSpPr>
                <p:cNvPr id="49" name="Rectangle 239"/>
                <p:cNvSpPr>
                  <a:spLocks noChangeArrowheads="1"/>
                </p:cNvSpPr>
                <p:nvPr/>
              </p:nvSpPr>
              <p:spPr bwMode="auto">
                <a:xfrm>
                  <a:off x="2878" y="1209"/>
                  <a:ext cx="1059" cy="403"/>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Times New Roman" panose="02020603050405020304" pitchFamily="18" charset="0"/>
                      <a:ea typeface="隶书" pitchFamily="49" charset="-122"/>
                    </a:defRPr>
                  </a:lvl1pPr>
                  <a:lvl2pPr marL="742950" indent="-285750" eaLnBrk="0" hangingPunct="0">
                    <a:defRPr sz="2400">
                      <a:solidFill>
                        <a:schemeClr val="tx1"/>
                      </a:solidFill>
                      <a:latin typeface="Times New Roman" panose="02020603050405020304" pitchFamily="18" charset="0"/>
                      <a:ea typeface="隶书" pitchFamily="49" charset="-122"/>
                    </a:defRPr>
                  </a:lvl2pPr>
                  <a:lvl3pPr marL="1143000" indent="-228600" eaLnBrk="0" hangingPunct="0">
                    <a:defRPr sz="2400">
                      <a:solidFill>
                        <a:schemeClr val="tx1"/>
                      </a:solidFill>
                      <a:latin typeface="Times New Roman" panose="02020603050405020304" pitchFamily="18" charset="0"/>
                      <a:ea typeface="隶书" pitchFamily="49" charset="-122"/>
                    </a:defRPr>
                  </a:lvl3pPr>
                  <a:lvl4pPr marL="1600200" indent="-228600" eaLnBrk="0" hangingPunct="0">
                    <a:defRPr sz="2400">
                      <a:solidFill>
                        <a:schemeClr val="tx1"/>
                      </a:solidFill>
                      <a:latin typeface="Times New Roman" panose="02020603050405020304" pitchFamily="18" charset="0"/>
                      <a:ea typeface="隶书" pitchFamily="49" charset="-122"/>
                    </a:defRPr>
                  </a:lvl4pPr>
                  <a:lvl5pPr marL="2057400" indent="-228600" eaLnBrk="0" hangingPunct="0">
                    <a:defRPr sz="24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9pPr>
                </a:lstStyle>
                <a:p>
                  <a:pPr eaLnBrk="1" hangingPunct="1"/>
                  <a:endParaRPr lang="zh-CN" altLang="en-US"/>
                </a:p>
              </p:txBody>
            </p:sp>
          </p:grpSp>
          <p:grpSp>
            <p:nvGrpSpPr>
              <p:cNvPr id="21" name="Group 242"/>
              <p:cNvGrpSpPr>
                <a:grpSpLocks/>
              </p:cNvGrpSpPr>
              <p:nvPr/>
            </p:nvGrpSpPr>
            <p:grpSpPr bwMode="auto">
              <a:xfrm>
                <a:off x="0" y="1612"/>
                <a:ext cx="458" cy="403"/>
                <a:chOff x="0" y="1612"/>
                <a:chExt cx="458" cy="403"/>
              </a:xfrm>
            </p:grpSpPr>
            <p:sp>
              <p:nvSpPr>
                <p:cNvPr id="46" name="Rectangle 205"/>
                <p:cNvSpPr>
                  <a:spLocks noChangeArrowheads="1"/>
                </p:cNvSpPr>
                <p:nvPr/>
              </p:nvSpPr>
              <p:spPr bwMode="auto">
                <a:xfrm>
                  <a:off x="43" y="1612"/>
                  <a:ext cx="37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sz="2400">
                      <a:solidFill>
                        <a:schemeClr val="tx1"/>
                      </a:solidFill>
                      <a:latin typeface="Times New Roman" panose="02020603050405020304" pitchFamily="18" charset="0"/>
                      <a:ea typeface="隶书" pitchFamily="49" charset="-122"/>
                    </a:defRPr>
                  </a:lvl1pPr>
                  <a:lvl2pPr marL="742950" indent="-285750" eaLnBrk="0" hangingPunct="0">
                    <a:defRPr sz="2400">
                      <a:solidFill>
                        <a:schemeClr val="tx1"/>
                      </a:solidFill>
                      <a:latin typeface="Times New Roman" panose="02020603050405020304" pitchFamily="18" charset="0"/>
                      <a:ea typeface="隶书" pitchFamily="49" charset="-122"/>
                    </a:defRPr>
                  </a:lvl2pPr>
                  <a:lvl3pPr marL="1143000" indent="-228600" eaLnBrk="0" hangingPunct="0">
                    <a:defRPr sz="2400">
                      <a:solidFill>
                        <a:schemeClr val="tx1"/>
                      </a:solidFill>
                      <a:latin typeface="Times New Roman" panose="02020603050405020304" pitchFamily="18" charset="0"/>
                      <a:ea typeface="隶书" pitchFamily="49" charset="-122"/>
                    </a:defRPr>
                  </a:lvl3pPr>
                  <a:lvl4pPr marL="1600200" indent="-228600" eaLnBrk="0" hangingPunct="0">
                    <a:defRPr sz="2400">
                      <a:solidFill>
                        <a:schemeClr val="tx1"/>
                      </a:solidFill>
                      <a:latin typeface="Times New Roman" panose="02020603050405020304" pitchFamily="18" charset="0"/>
                      <a:ea typeface="隶书" pitchFamily="49" charset="-122"/>
                    </a:defRPr>
                  </a:lvl4pPr>
                  <a:lvl5pPr marL="2057400" indent="-228600" eaLnBrk="0" hangingPunct="0">
                    <a:defRPr sz="24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9pPr>
                </a:lstStyle>
                <a:p>
                  <a:pPr algn="just" eaLnBrk="1" hangingPunct="1"/>
                  <a:r>
                    <a:rPr lang="zh-CN" altLang="en-US" sz="2000" dirty="0" smtClean="0">
                      <a:ea typeface="宋体" panose="02010600030101010101" pitchFamily="2" charset="-122"/>
                    </a:rPr>
                    <a:t>泛化</a:t>
                  </a:r>
                  <a:endParaRPr lang="zh-CN" altLang="en-GB" sz="4000" dirty="0">
                    <a:ea typeface="宋体" panose="02010600030101010101" pitchFamily="2" charset="-122"/>
                  </a:endParaRPr>
                </a:p>
              </p:txBody>
            </p:sp>
            <p:sp>
              <p:nvSpPr>
                <p:cNvPr id="47" name="Rectangle 241"/>
                <p:cNvSpPr>
                  <a:spLocks noChangeArrowheads="1"/>
                </p:cNvSpPr>
                <p:nvPr/>
              </p:nvSpPr>
              <p:spPr bwMode="auto">
                <a:xfrm>
                  <a:off x="0" y="1612"/>
                  <a:ext cx="458" cy="403"/>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Times New Roman" panose="02020603050405020304" pitchFamily="18" charset="0"/>
                      <a:ea typeface="隶书" pitchFamily="49" charset="-122"/>
                    </a:defRPr>
                  </a:lvl1pPr>
                  <a:lvl2pPr marL="742950" indent="-285750" eaLnBrk="0" hangingPunct="0">
                    <a:defRPr sz="2400">
                      <a:solidFill>
                        <a:schemeClr val="tx1"/>
                      </a:solidFill>
                      <a:latin typeface="Times New Roman" panose="02020603050405020304" pitchFamily="18" charset="0"/>
                      <a:ea typeface="隶书" pitchFamily="49" charset="-122"/>
                    </a:defRPr>
                  </a:lvl2pPr>
                  <a:lvl3pPr marL="1143000" indent="-228600" eaLnBrk="0" hangingPunct="0">
                    <a:defRPr sz="2400">
                      <a:solidFill>
                        <a:schemeClr val="tx1"/>
                      </a:solidFill>
                      <a:latin typeface="Times New Roman" panose="02020603050405020304" pitchFamily="18" charset="0"/>
                      <a:ea typeface="隶书" pitchFamily="49" charset="-122"/>
                    </a:defRPr>
                  </a:lvl3pPr>
                  <a:lvl4pPr marL="1600200" indent="-228600" eaLnBrk="0" hangingPunct="0">
                    <a:defRPr sz="2400">
                      <a:solidFill>
                        <a:schemeClr val="tx1"/>
                      </a:solidFill>
                      <a:latin typeface="Times New Roman" panose="02020603050405020304" pitchFamily="18" charset="0"/>
                      <a:ea typeface="隶书" pitchFamily="49" charset="-122"/>
                    </a:defRPr>
                  </a:lvl4pPr>
                  <a:lvl5pPr marL="2057400" indent="-228600" eaLnBrk="0" hangingPunct="0">
                    <a:defRPr sz="24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9pPr>
                </a:lstStyle>
                <a:p>
                  <a:pPr eaLnBrk="1" hangingPunct="1"/>
                  <a:endParaRPr lang="zh-CN" altLang="en-US"/>
                </a:p>
              </p:txBody>
            </p:sp>
          </p:grpSp>
          <p:grpSp>
            <p:nvGrpSpPr>
              <p:cNvPr id="22" name="Group 244"/>
              <p:cNvGrpSpPr>
                <a:grpSpLocks/>
              </p:cNvGrpSpPr>
              <p:nvPr/>
            </p:nvGrpSpPr>
            <p:grpSpPr bwMode="auto">
              <a:xfrm>
                <a:off x="458" y="1612"/>
                <a:ext cx="2420" cy="403"/>
                <a:chOff x="458" y="1612"/>
                <a:chExt cx="2420" cy="403"/>
              </a:xfrm>
            </p:grpSpPr>
            <p:sp>
              <p:nvSpPr>
                <p:cNvPr id="44" name="Rectangle 206"/>
                <p:cNvSpPr>
                  <a:spLocks noChangeArrowheads="1"/>
                </p:cNvSpPr>
                <p:nvPr/>
              </p:nvSpPr>
              <p:spPr bwMode="auto">
                <a:xfrm>
                  <a:off x="501" y="1612"/>
                  <a:ext cx="233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sz="2400">
                      <a:solidFill>
                        <a:schemeClr val="tx1"/>
                      </a:solidFill>
                      <a:latin typeface="Times New Roman" panose="02020603050405020304" pitchFamily="18" charset="0"/>
                      <a:ea typeface="隶书" pitchFamily="49" charset="-122"/>
                    </a:defRPr>
                  </a:lvl1pPr>
                  <a:lvl2pPr marL="742950" indent="-285750" eaLnBrk="0" hangingPunct="0">
                    <a:defRPr sz="2400">
                      <a:solidFill>
                        <a:schemeClr val="tx1"/>
                      </a:solidFill>
                      <a:latin typeface="Times New Roman" panose="02020603050405020304" pitchFamily="18" charset="0"/>
                      <a:ea typeface="隶书" pitchFamily="49" charset="-122"/>
                    </a:defRPr>
                  </a:lvl2pPr>
                  <a:lvl3pPr marL="1143000" indent="-228600" eaLnBrk="0" hangingPunct="0">
                    <a:defRPr sz="2400">
                      <a:solidFill>
                        <a:schemeClr val="tx1"/>
                      </a:solidFill>
                      <a:latin typeface="Times New Roman" panose="02020603050405020304" pitchFamily="18" charset="0"/>
                      <a:ea typeface="隶书" pitchFamily="49" charset="-122"/>
                    </a:defRPr>
                  </a:lvl3pPr>
                  <a:lvl4pPr marL="1600200" indent="-228600" eaLnBrk="0" hangingPunct="0">
                    <a:defRPr sz="2400">
                      <a:solidFill>
                        <a:schemeClr val="tx1"/>
                      </a:solidFill>
                      <a:latin typeface="Times New Roman" panose="02020603050405020304" pitchFamily="18" charset="0"/>
                      <a:ea typeface="隶书" pitchFamily="49" charset="-122"/>
                    </a:defRPr>
                  </a:lvl4pPr>
                  <a:lvl5pPr marL="2057400" indent="-228600" eaLnBrk="0" hangingPunct="0">
                    <a:defRPr sz="24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9pPr>
                </a:lstStyle>
                <a:p>
                  <a:pPr algn="just" eaLnBrk="1" hangingPunct="1"/>
                  <a:r>
                    <a:rPr lang="zh-CN" altLang="en-GB" sz="2000">
                      <a:latin typeface="宋体" panose="02010600030101010101" pitchFamily="2" charset="-122"/>
                      <a:ea typeface="宋体" panose="02010600030101010101" pitchFamily="2" charset="-122"/>
                    </a:rPr>
                    <a:t>更概括的描述和更具体的种类间的关系，适用于继承</a:t>
                  </a:r>
                  <a:endParaRPr lang="zh-CN" altLang="en-GB" sz="4000">
                    <a:ea typeface="宋体" panose="02010600030101010101" pitchFamily="2" charset="-122"/>
                  </a:endParaRPr>
                </a:p>
              </p:txBody>
            </p:sp>
            <p:sp>
              <p:nvSpPr>
                <p:cNvPr id="45" name="Rectangle 243"/>
                <p:cNvSpPr>
                  <a:spLocks noChangeArrowheads="1"/>
                </p:cNvSpPr>
                <p:nvPr/>
              </p:nvSpPr>
              <p:spPr bwMode="auto">
                <a:xfrm>
                  <a:off x="458" y="1612"/>
                  <a:ext cx="2420" cy="403"/>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Times New Roman" panose="02020603050405020304" pitchFamily="18" charset="0"/>
                      <a:ea typeface="隶书" pitchFamily="49" charset="-122"/>
                    </a:defRPr>
                  </a:lvl1pPr>
                  <a:lvl2pPr marL="742950" indent="-285750" eaLnBrk="0" hangingPunct="0">
                    <a:defRPr sz="2400">
                      <a:solidFill>
                        <a:schemeClr val="tx1"/>
                      </a:solidFill>
                      <a:latin typeface="Times New Roman" panose="02020603050405020304" pitchFamily="18" charset="0"/>
                      <a:ea typeface="隶书" pitchFamily="49" charset="-122"/>
                    </a:defRPr>
                  </a:lvl2pPr>
                  <a:lvl3pPr marL="1143000" indent="-228600" eaLnBrk="0" hangingPunct="0">
                    <a:defRPr sz="2400">
                      <a:solidFill>
                        <a:schemeClr val="tx1"/>
                      </a:solidFill>
                      <a:latin typeface="Times New Roman" panose="02020603050405020304" pitchFamily="18" charset="0"/>
                      <a:ea typeface="隶书" pitchFamily="49" charset="-122"/>
                    </a:defRPr>
                  </a:lvl3pPr>
                  <a:lvl4pPr marL="1600200" indent="-228600" eaLnBrk="0" hangingPunct="0">
                    <a:defRPr sz="2400">
                      <a:solidFill>
                        <a:schemeClr val="tx1"/>
                      </a:solidFill>
                      <a:latin typeface="Times New Roman" panose="02020603050405020304" pitchFamily="18" charset="0"/>
                      <a:ea typeface="隶书" pitchFamily="49" charset="-122"/>
                    </a:defRPr>
                  </a:lvl4pPr>
                  <a:lvl5pPr marL="2057400" indent="-228600" eaLnBrk="0" hangingPunct="0">
                    <a:defRPr sz="24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9pPr>
                </a:lstStyle>
                <a:p>
                  <a:pPr eaLnBrk="1" hangingPunct="1"/>
                  <a:endParaRPr lang="zh-CN" altLang="en-US"/>
                </a:p>
              </p:txBody>
            </p:sp>
          </p:grpSp>
          <p:grpSp>
            <p:nvGrpSpPr>
              <p:cNvPr id="23" name="Group 246"/>
              <p:cNvGrpSpPr>
                <a:grpSpLocks/>
              </p:cNvGrpSpPr>
              <p:nvPr/>
            </p:nvGrpSpPr>
            <p:grpSpPr bwMode="auto">
              <a:xfrm>
                <a:off x="2878" y="1612"/>
                <a:ext cx="1059" cy="403"/>
                <a:chOff x="2878" y="1612"/>
                <a:chExt cx="1059" cy="403"/>
              </a:xfrm>
            </p:grpSpPr>
            <p:sp>
              <p:nvSpPr>
                <p:cNvPr id="42" name="Rectangle 207"/>
                <p:cNvSpPr>
                  <a:spLocks noChangeArrowheads="1"/>
                </p:cNvSpPr>
                <p:nvPr/>
              </p:nvSpPr>
              <p:spPr bwMode="auto">
                <a:xfrm>
                  <a:off x="2921" y="1612"/>
                  <a:ext cx="97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eaLnBrk="0" hangingPunct="0">
                    <a:defRPr sz="2400">
                      <a:solidFill>
                        <a:schemeClr val="tx1"/>
                      </a:solidFill>
                      <a:latin typeface="Times New Roman" panose="02020603050405020304" pitchFamily="18" charset="0"/>
                      <a:ea typeface="隶书" pitchFamily="49" charset="-122"/>
                    </a:defRPr>
                  </a:lvl1pPr>
                  <a:lvl2pPr marL="742950" indent="-285750" eaLnBrk="0" hangingPunct="0">
                    <a:defRPr sz="2400">
                      <a:solidFill>
                        <a:schemeClr val="tx1"/>
                      </a:solidFill>
                      <a:latin typeface="Times New Roman" panose="02020603050405020304" pitchFamily="18" charset="0"/>
                      <a:ea typeface="隶书" pitchFamily="49" charset="-122"/>
                    </a:defRPr>
                  </a:lvl2pPr>
                  <a:lvl3pPr marL="1143000" indent="-228600" eaLnBrk="0" hangingPunct="0">
                    <a:defRPr sz="2400">
                      <a:solidFill>
                        <a:schemeClr val="tx1"/>
                      </a:solidFill>
                      <a:latin typeface="Times New Roman" panose="02020603050405020304" pitchFamily="18" charset="0"/>
                      <a:ea typeface="隶书" pitchFamily="49" charset="-122"/>
                    </a:defRPr>
                  </a:lvl3pPr>
                  <a:lvl4pPr marL="1600200" indent="-228600" eaLnBrk="0" hangingPunct="0">
                    <a:defRPr sz="2400">
                      <a:solidFill>
                        <a:schemeClr val="tx1"/>
                      </a:solidFill>
                      <a:latin typeface="Times New Roman" panose="02020603050405020304" pitchFamily="18" charset="0"/>
                      <a:ea typeface="隶书" pitchFamily="49" charset="-122"/>
                    </a:defRPr>
                  </a:lvl4pPr>
                  <a:lvl5pPr marL="2057400" indent="-228600" eaLnBrk="0" hangingPunct="0">
                    <a:defRPr sz="24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9pPr>
                </a:lstStyle>
                <a:p>
                  <a:pPr eaLnBrk="1" hangingPunct="1"/>
                  <a:endParaRPr lang="zh-CN" altLang="en-US"/>
                </a:p>
              </p:txBody>
            </p:sp>
            <p:sp>
              <p:nvSpPr>
                <p:cNvPr id="43" name="Rectangle 245"/>
                <p:cNvSpPr>
                  <a:spLocks noChangeArrowheads="1"/>
                </p:cNvSpPr>
                <p:nvPr/>
              </p:nvSpPr>
              <p:spPr bwMode="auto">
                <a:xfrm>
                  <a:off x="2878" y="1612"/>
                  <a:ext cx="1059" cy="403"/>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Times New Roman" panose="02020603050405020304" pitchFamily="18" charset="0"/>
                      <a:ea typeface="隶书" pitchFamily="49" charset="-122"/>
                    </a:defRPr>
                  </a:lvl1pPr>
                  <a:lvl2pPr marL="742950" indent="-285750" eaLnBrk="0" hangingPunct="0">
                    <a:defRPr sz="2400">
                      <a:solidFill>
                        <a:schemeClr val="tx1"/>
                      </a:solidFill>
                      <a:latin typeface="Times New Roman" panose="02020603050405020304" pitchFamily="18" charset="0"/>
                      <a:ea typeface="隶书" pitchFamily="49" charset="-122"/>
                    </a:defRPr>
                  </a:lvl2pPr>
                  <a:lvl3pPr marL="1143000" indent="-228600" eaLnBrk="0" hangingPunct="0">
                    <a:defRPr sz="2400">
                      <a:solidFill>
                        <a:schemeClr val="tx1"/>
                      </a:solidFill>
                      <a:latin typeface="Times New Roman" panose="02020603050405020304" pitchFamily="18" charset="0"/>
                      <a:ea typeface="隶书" pitchFamily="49" charset="-122"/>
                    </a:defRPr>
                  </a:lvl3pPr>
                  <a:lvl4pPr marL="1600200" indent="-228600" eaLnBrk="0" hangingPunct="0">
                    <a:defRPr sz="2400">
                      <a:solidFill>
                        <a:schemeClr val="tx1"/>
                      </a:solidFill>
                      <a:latin typeface="Times New Roman" panose="02020603050405020304" pitchFamily="18" charset="0"/>
                      <a:ea typeface="隶书" pitchFamily="49" charset="-122"/>
                    </a:defRPr>
                  </a:lvl4pPr>
                  <a:lvl5pPr marL="2057400" indent="-228600" eaLnBrk="0" hangingPunct="0">
                    <a:defRPr sz="24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9pPr>
                </a:lstStyle>
                <a:p>
                  <a:pPr eaLnBrk="1" hangingPunct="1"/>
                  <a:endParaRPr lang="zh-CN" altLang="en-US"/>
                </a:p>
              </p:txBody>
            </p:sp>
          </p:grpSp>
          <p:sp>
            <p:nvSpPr>
              <p:cNvPr id="36" name="Rectangle 211"/>
              <p:cNvSpPr>
                <a:spLocks noChangeArrowheads="1"/>
              </p:cNvSpPr>
              <p:nvPr/>
            </p:nvSpPr>
            <p:spPr bwMode="auto">
              <a:xfrm>
                <a:off x="2921" y="2015"/>
                <a:ext cx="97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eaLnBrk="0" hangingPunct="0">
                  <a:defRPr sz="2400">
                    <a:solidFill>
                      <a:schemeClr val="tx1"/>
                    </a:solidFill>
                    <a:latin typeface="Times New Roman" panose="02020603050405020304" pitchFamily="18" charset="0"/>
                    <a:ea typeface="隶书" pitchFamily="49" charset="-122"/>
                  </a:defRPr>
                </a:lvl1pPr>
                <a:lvl2pPr marL="742950" indent="-285750" eaLnBrk="0" hangingPunct="0">
                  <a:defRPr sz="2400">
                    <a:solidFill>
                      <a:schemeClr val="tx1"/>
                    </a:solidFill>
                    <a:latin typeface="Times New Roman" panose="02020603050405020304" pitchFamily="18" charset="0"/>
                    <a:ea typeface="隶书" pitchFamily="49" charset="-122"/>
                  </a:defRPr>
                </a:lvl2pPr>
                <a:lvl3pPr marL="1143000" indent="-228600" eaLnBrk="0" hangingPunct="0">
                  <a:defRPr sz="2400">
                    <a:solidFill>
                      <a:schemeClr val="tx1"/>
                    </a:solidFill>
                    <a:latin typeface="Times New Roman" panose="02020603050405020304" pitchFamily="18" charset="0"/>
                    <a:ea typeface="隶书" pitchFamily="49" charset="-122"/>
                  </a:defRPr>
                </a:lvl3pPr>
                <a:lvl4pPr marL="1600200" indent="-228600" eaLnBrk="0" hangingPunct="0">
                  <a:defRPr sz="2400">
                    <a:solidFill>
                      <a:schemeClr val="tx1"/>
                    </a:solidFill>
                    <a:latin typeface="Times New Roman" panose="02020603050405020304" pitchFamily="18" charset="0"/>
                    <a:ea typeface="隶书" pitchFamily="49" charset="-122"/>
                  </a:defRPr>
                </a:lvl4pPr>
                <a:lvl5pPr marL="2057400" indent="-228600" eaLnBrk="0" hangingPunct="0">
                  <a:defRPr sz="24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9pPr>
              </a:lstStyle>
              <a:p>
                <a:pPr eaLnBrk="1" hangingPunct="1"/>
                <a:endParaRPr lang="zh-CN" altLang="en-US"/>
              </a:p>
            </p:txBody>
          </p:sp>
          <p:sp>
            <p:nvSpPr>
              <p:cNvPr id="30" name="Rectangle 215"/>
              <p:cNvSpPr>
                <a:spLocks noChangeArrowheads="1"/>
              </p:cNvSpPr>
              <p:nvPr/>
            </p:nvSpPr>
            <p:spPr bwMode="auto">
              <a:xfrm>
                <a:off x="2921" y="2418"/>
                <a:ext cx="97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eaLnBrk="0" hangingPunct="0">
                  <a:defRPr sz="2400">
                    <a:solidFill>
                      <a:schemeClr val="tx1"/>
                    </a:solidFill>
                    <a:latin typeface="Times New Roman" panose="02020603050405020304" pitchFamily="18" charset="0"/>
                    <a:ea typeface="隶书" pitchFamily="49" charset="-122"/>
                  </a:defRPr>
                </a:lvl1pPr>
                <a:lvl2pPr marL="742950" indent="-285750" eaLnBrk="0" hangingPunct="0">
                  <a:defRPr sz="2400">
                    <a:solidFill>
                      <a:schemeClr val="tx1"/>
                    </a:solidFill>
                    <a:latin typeface="Times New Roman" panose="02020603050405020304" pitchFamily="18" charset="0"/>
                    <a:ea typeface="隶书" pitchFamily="49" charset="-122"/>
                  </a:defRPr>
                </a:lvl2pPr>
                <a:lvl3pPr marL="1143000" indent="-228600" eaLnBrk="0" hangingPunct="0">
                  <a:defRPr sz="2400">
                    <a:solidFill>
                      <a:schemeClr val="tx1"/>
                    </a:solidFill>
                    <a:latin typeface="Times New Roman" panose="02020603050405020304" pitchFamily="18" charset="0"/>
                    <a:ea typeface="隶书" pitchFamily="49" charset="-122"/>
                  </a:defRPr>
                </a:lvl3pPr>
                <a:lvl4pPr marL="1600200" indent="-228600" eaLnBrk="0" hangingPunct="0">
                  <a:defRPr sz="2400">
                    <a:solidFill>
                      <a:schemeClr val="tx1"/>
                    </a:solidFill>
                    <a:latin typeface="Times New Roman" panose="02020603050405020304" pitchFamily="18" charset="0"/>
                    <a:ea typeface="隶书" pitchFamily="49" charset="-122"/>
                  </a:defRPr>
                </a:lvl4pPr>
                <a:lvl5pPr marL="2057400" indent="-228600" eaLnBrk="0" hangingPunct="0">
                  <a:defRPr sz="24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9pPr>
              </a:lstStyle>
              <a:p>
                <a:pPr eaLnBrk="1" hangingPunct="1"/>
                <a:endParaRPr lang="zh-CN" altLang="en-US"/>
              </a:p>
            </p:txBody>
          </p:sp>
        </p:grpSp>
        <p:sp>
          <p:nvSpPr>
            <p:cNvPr id="8" name="Rectangle 260"/>
            <p:cNvSpPr>
              <a:spLocks noChangeArrowheads="1"/>
            </p:cNvSpPr>
            <p:nvPr/>
          </p:nvSpPr>
          <p:spPr bwMode="auto">
            <a:xfrm>
              <a:off x="-3" y="-3"/>
              <a:ext cx="3943" cy="2014"/>
            </a:xfrm>
            <a:prstGeom prst="rect">
              <a:avLst/>
            </a:prstGeom>
            <a:noFill/>
            <a:ln w="11112"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Times New Roman" panose="02020603050405020304" pitchFamily="18" charset="0"/>
                  <a:ea typeface="隶书" pitchFamily="49" charset="-122"/>
                </a:defRPr>
              </a:lvl1pPr>
              <a:lvl2pPr marL="742950" indent="-285750" eaLnBrk="0" hangingPunct="0">
                <a:defRPr sz="2400">
                  <a:solidFill>
                    <a:schemeClr val="tx1"/>
                  </a:solidFill>
                  <a:latin typeface="Times New Roman" panose="02020603050405020304" pitchFamily="18" charset="0"/>
                  <a:ea typeface="隶书" pitchFamily="49" charset="-122"/>
                </a:defRPr>
              </a:lvl2pPr>
              <a:lvl3pPr marL="1143000" indent="-228600" eaLnBrk="0" hangingPunct="0">
                <a:defRPr sz="2400">
                  <a:solidFill>
                    <a:schemeClr val="tx1"/>
                  </a:solidFill>
                  <a:latin typeface="Times New Roman" panose="02020603050405020304" pitchFamily="18" charset="0"/>
                  <a:ea typeface="隶书" pitchFamily="49" charset="-122"/>
                </a:defRPr>
              </a:lvl3pPr>
              <a:lvl4pPr marL="1600200" indent="-228600" eaLnBrk="0" hangingPunct="0">
                <a:defRPr sz="2400">
                  <a:solidFill>
                    <a:schemeClr val="tx1"/>
                  </a:solidFill>
                  <a:latin typeface="Times New Roman" panose="02020603050405020304" pitchFamily="18" charset="0"/>
                  <a:ea typeface="隶书" pitchFamily="49" charset="-122"/>
                </a:defRPr>
              </a:lvl4pPr>
              <a:lvl5pPr marL="2057400" indent="-228600" eaLnBrk="0" hangingPunct="0">
                <a:defRPr sz="2400">
                  <a:solidFill>
                    <a:schemeClr val="tx1"/>
                  </a:solidFill>
                  <a:latin typeface="Times New Roman" panose="02020603050405020304" pitchFamily="18" charset="0"/>
                  <a:ea typeface="隶书"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隶书" pitchFamily="49" charset="-122"/>
                </a:defRPr>
              </a:lvl9pPr>
            </a:lstStyle>
            <a:p>
              <a:pPr eaLnBrk="1" hangingPunct="1"/>
              <a:endParaRPr lang="zh-CN" altLang="en-US"/>
            </a:p>
          </p:txBody>
        </p:sp>
      </p:grpSp>
      <p:sp>
        <p:nvSpPr>
          <p:cNvPr id="72" name="Line 103"/>
          <p:cNvSpPr>
            <a:spLocks noChangeShapeType="1"/>
          </p:cNvSpPr>
          <p:nvPr/>
        </p:nvSpPr>
        <p:spPr bwMode="auto">
          <a:xfrm>
            <a:off x="6542092" y="2924944"/>
            <a:ext cx="15621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Line 186"/>
          <p:cNvSpPr>
            <a:spLocks noChangeShapeType="1"/>
          </p:cNvSpPr>
          <p:nvPr/>
        </p:nvSpPr>
        <p:spPr bwMode="auto">
          <a:xfrm flipV="1">
            <a:off x="6507296" y="4249940"/>
            <a:ext cx="1521087" cy="6352"/>
          </a:xfrm>
          <a:prstGeom prst="line">
            <a:avLst/>
          </a:prstGeom>
          <a:noFill/>
          <a:ln w="38100">
            <a:solidFill>
              <a:schemeClr val="tx1"/>
            </a:solidFill>
            <a:round/>
            <a:headEnd/>
            <a:tailEnd type="diamond" w="lg" len="lg"/>
          </a:ln>
          <a:extLst>
            <a:ext uri="{909E8E84-426E-40DD-AFC4-6F175D3DCCD1}">
              <a14:hiddenFill xmlns:a14="http://schemas.microsoft.com/office/drawing/2010/main">
                <a:noFill/>
              </a14:hiddenFill>
            </a:ext>
          </a:extLst>
        </p:spPr>
        <p:txBody>
          <a:bodyPr/>
          <a:lstStyle/>
          <a:p>
            <a:endParaRPr lang="zh-CN" altLang="en-US"/>
          </a:p>
        </p:txBody>
      </p:sp>
      <p:sp>
        <p:nvSpPr>
          <p:cNvPr id="77" name="Line 263"/>
          <p:cNvSpPr>
            <a:spLocks noChangeShapeType="1"/>
          </p:cNvSpPr>
          <p:nvPr/>
        </p:nvSpPr>
        <p:spPr bwMode="auto">
          <a:xfrm>
            <a:off x="6618292" y="3573016"/>
            <a:ext cx="1485900" cy="0"/>
          </a:xfrm>
          <a:prstGeom prst="line">
            <a:avLst/>
          </a:prstGeom>
          <a:noFill/>
          <a:ln w="38100">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80" name="Line 278"/>
          <p:cNvSpPr>
            <a:spLocks noChangeShapeType="1"/>
          </p:cNvSpPr>
          <p:nvPr/>
        </p:nvSpPr>
        <p:spPr bwMode="auto">
          <a:xfrm>
            <a:off x="6507296" y="4869160"/>
            <a:ext cx="1596896" cy="0"/>
          </a:xfrm>
          <a:prstGeom prst="line">
            <a:avLst/>
          </a:prstGeom>
          <a:noFill/>
          <a:ln w="38100" cap="rnd">
            <a:solidFill>
              <a:schemeClr val="tx1"/>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0491315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关联</a:t>
            </a:r>
            <a:endParaRPr lang="zh-CN" altLang="en-US" dirty="0"/>
          </a:p>
        </p:txBody>
      </p:sp>
      <p:sp>
        <p:nvSpPr>
          <p:cNvPr id="5" name="Content Placeholder 4"/>
          <p:cNvSpPr>
            <a:spLocks noGrp="1"/>
          </p:cNvSpPr>
          <p:nvPr>
            <p:ph idx="1"/>
          </p:nvPr>
        </p:nvSpPr>
        <p:spPr/>
        <p:txBody>
          <a:bodyPr/>
          <a:lstStyle/>
          <a:p>
            <a:r>
              <a:rPr lang="zh-CN" altLang="en-US" dirty="0"/>
              <a:t>对于两个相对独立的对象，当一个对象的实例与另一个对象的一些特定实例存在固定的对应关系时，这两个对象之间为关联关系</a:t>
            </a:r>
            <a:r>
              <a:rPr lang="zh-CN" altLang="en-US" dirty="0" smtClean="0"/>
              <a:t>。</a:t>
            </a:r>
            <a:endParaRPr lang="en-US" altLang="zh-CN" dirty="0" smtClean="0"/>
          </a:p>
          <a:p>
            <a:endParaRPr lang="en-US" altLang="zh-CN" dirty="0"/>
          </a:p>
          <a:p>
            <a:endParaRPr lang="en-US" altLang="zh-CN" dirty="0" smtClean="0"/>
          </a:p>
          <a:p>
            <a:endParaRPr lang="en-US" altLang="zh-CN" dirty="0" smtClean="0"/>
          </a:p>
          <a:p>
            <a:r>
              <a:rPr lang="zh-CN" altLang="en-US" dirty="0" smtClean="0"/>
              <a:t>比如：客</a:t>
            </a:r>
            <a:r>
              <a:rPr lang="zh-CN" altLang="en-US" dirty="0"/>
              <a:t>户和订单，每个订单对应特定的客户，每个客户对应一些特定的订单；再例如公司和员工，每个公司对应一些特定的员工，每个员工对应一特定的公司</a:t>
            </a:r>
          </a:p>
        </p:txBody>
      </p:sp>
      <p:sp>
        <p:nvSpPr>
          <p:cNvPr id="6" name="AutoShape 6"/>
          <p:cNvSpPr>
            <a:spLocks noChangeArrowheads="1"/>
          </p:cNvSpPr>
          <p:nvPr/>
        </p:nvSpPr>
        <p:spPr bwMode="gray">
          <a:xfrm>
            <a:off x="2795965" y="2564904"/>
            <a:ext cx="3552070" cy="374571"/>
          </a:xfrm>
          <a:prstGeom prst="wedgeRoundRectCallout">
            <a:avLst>
              <a:gd name="adj1" fmla="val -24791"/>
              <a:gd name="adj2" fmla="val 51441"/>
              <a:gd name="adj3"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wrap="square" anchor="ctr" anchorCtr="1">
            <a:spAutoFit/>
          </a:bodyPr>
          <a:lstStyle/>
          <a:p>
            <a:pPr marL="0" lvl="1" eaLnBrk="0" hangingPunct="0">
              <a:buClr>
                <a:srgbClr val="233DA9"/>
              </a:buClr>
              <a:buSzPct val="80000"/>
              <a:defRPr/>
            </a:pPr>
            <a:r>
              <a:rPr lang="zh-CN" altLang="en-US" sz="1600" dirty="0"/>
              <a:t>关联关系是使用实例变量来实现</a:t>
            </a:r>
            <a:endParaRPr lang="zh-CN" altLang="en-US" sz="1600" b="1" dirty="0" smtClean="0"/>
          </a:p>
        </p:txBody>
      </p:sp>
      <p:pic>
        <p:nvPicPr>
          <p:cNvPr id="1026" name="Picture 2" descr="http://www.uml.org.cn/oobject/images/d4b10677-364d-4c34-beb7-416f8e835d8c.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10011" y="5348287"/>
            <a:ext cx="4411429" cy="864096"/>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6"/>
          <p:cNvSpPr>
            <a:spLocks noChangeArrowheads="1"/>
          </p:cNvSpPr>
          <p:nvPr/>
        </p:nvSpPr>
        <p:spPr bwMode="gray">
          <a:xfrm>
            <a:off x="2165995" y="3213517"/>
            <a:ext cx="4555445" cy="374571"/>
          </a:xfrm>
          <a:prstGeom prst="wedgeRoundRectCallout">
            <a:avLst>
              <a:gd name="adj1" fmla="val -24791"/>
              <a:gd name="adj2" fmla="val 51441"/>
              <a:gd name="adj3"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wrap="square" anchor="ctr" anchorCtr="1">
            <a:spAutoFit/>
          </a:bodyPr>
          <a:lstStyle/>
          <a:p>
            <a:pPr marL="0" lvl="1" eaLnBrk="0" hangingPunct="0">
              <a:buClr>
                <a:srgbClr val="233DA9"/>
              </a:buClr>
              <a:buSzPct val="80000"/>
              <a:defRPr/>
            </a:pPr>
            <a:r>
              <a:rPr lang="zh-CN" altLang="en-US" sz="1600" dirty="0"/>
              <a:t>关</a:t>
            </a:r>
            <a:r>
              <a:rPr lang="zh-CN" altLang="en-US" sz="1600" dirty="0" smtClean="0"/>
              <a:t>联还可以表示关联的对象之间的数量关系</a:t>
            </a:r>
            <a:endParaRPr lang="zh-CN" altLang="en-US" sz="1600" b="1" dirty="0" smtClean="0"/>
          </a:p>
        </p:txBody>
      </p:sp>
      <p:sp>
        <p:nvSpPr>
          <p:cNvPr id="9" name="AutoShape 3"/>
          <p:cNvSpPr>
            <a:spLocks noChangeArrowheads="1"/>
          </p:cNvSpPr>
          <p:nvPr/>
        </p:nvSpPr>
        <p:spPr bwMode="gray">
          <a:xfrm>
            <a:off x="457200" y="1268760"/>
            <a:ext cx="8203170" cy="5418480"/>
          </a:xfrm>
          <a:prstGeom prst="roundRect">
            <a:avLst>
              <a:gd name="adj" fmla="val 782"/>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oAutofit/>
          </a:bodyPr>
          <a:lstStyle/>
          <a:p>
            <a:pPr defTabSz="723900">
              <a:lnSpc>
                <a:spcPct val="130000"/>
              </a:lnSpc>
              <a:buClr>
                <a:schemeClr val="folHlink"/>
              </a:buClr>
              <a:buSzPct val="60000"/>
              <a:tabLst>
                <a:tab pos="444500" algn="l"/>
              </a:tabLst>
              <a:defRPr/>
            </a:pP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public </a:t>
            </a: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class </a:t>
            </a: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Company {   </a:t>
            </a:r>
            <a:endPar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defTabSz="723900">
              <a:lnSpc>
                <a:spcPct val="130000"/>
              </a:lnSpc>
              <a:buClr>
                <a:schemeClr val="folHlink"/>
              </a:buClr>
              <a:buSzPct val="60000"/>
              <a:tabLst>
                <a:tab pos="444500" algn="l"/>
              </a:tabLst>
              <a:defRPr/>
            </a:pP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private </a:t>
            </a: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Employee </a:t>
            </a:r>
            <a:r>
              <a:rPr lang="en-US" altLang="zh-CN" b="1" dirty="0" err="1">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employee</a:t>
            </a: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defTabSz="723900">
              <a:lnSpc>
                <a:spcPct val="130000"/>
              </a:lnSpc>
              <a:buClr>
                <a:schemeClr val="folHlink"/>
              </a:buClr>
              <a:buSzPct val="60000"/>
              <a:tabLst>
                <a:tab pos="444500" algn="l"/>
              </a:tabLst>
              <a:defRPr/>
            </a:pPr>
            <a:endPar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defTabSz="723900">
              <a:lnSpc>
                <a:spcPct val="130000"/>
              </a:lnSpc>
              <a:buClr>
                <a:schemeClr val="folHlink"/>
              </a:buClr>
              <a:buSzPct val="60000"/>
              <a:tabLst>
                <a:tab pos="444500" algn="l"/>
              </a:tabLst>
              <a:defRPr/>
            </a:pP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public </a:t>
            </a: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Employee </a:t>
            </a:r>
            <a:r>
              <a:rPr lang="en-US" altLang="zh-CN" b="1" dirty="0" err="1">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getEmployee</a:t>
            </a: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   </a:t>
            </a:r>
            <a:endPar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defTabSz="723900">
              <a:lnSpc>
                <a:spcPct val="130000"/>
              </a:lnSpc>
              <a:buClr>
                <a:schemeClr val="folHlink"/>
              </a:buClr>
              <a:buSzPct val="60000"/>
              <a:tabLst>
                <a:tab pos="444500" algn="l"/>
              </a:tabLst>
              <a:defRPr/>
            </a:pP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return </a:t>
            </a: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employee;   </a:t>
            </a:r>
          </a:p>
          <a:p>
            <a:pPr defTabSz="723900">
              <a:lnSpc>
                <a:spcPct val="130000"/>
              </a:lnSpc>
              <a:buClr>
                <a:schemeClr val="folHlink"/>
              </a:buClr>
              <a:buSzPct val="60000"/>
              <a:tabLst>
                <a:tab pos="444500" algn="l"/>
              </a:tabLst>
              <a:defRPr/>
            </a:pP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p>
          <a:p>
            <a:pPr defTabSz="723900">
              <a:lnSpc>
                <a:spcPct val="130000"/>
              </a:lnSpc>
              <a:buClr>
                <a:schemeClr val="folHlink"/>
              </a:buClr>
              <a:buSzPct val="60000"/>
              <a:tabLst>
                <a:tab pos="444500" algn="l"/>
              </a:tabLst>
              <a:defRPr/>
            </a:pP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defTabSz="723900">
              <a:lnSpc>
                <a:spcPct val="130000"/>
              </a:lnSpc>
              <a:buClr>
                <a:schemeClr val="folHlink"/>
              </a:buClr>
              <a:buSzPct val="60000"/>
              <a:tabLst>
                <a:tab pos="444500" algn="l"/>
              </a:tabLst>
              <a:defRPr/>
            </a:pP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public </a:t>
            </a: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void </a:t>
            </a:r>
            <a:r>
              <a:rPr lang="en-US" altLang="zh-CN" b="1" dirty="0" err="1">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setEmployee</a:t>
            </a: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(Employee employee</a:t>
            </a: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   </a:t>
            </a:r>
            <a:endPar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defTabSz="723900">
              <a:lnSpc>
                <a:spcPct val="130000"/>
              </a:lnSpc>
              <a:buClr>
                <a:schemeClr val="folHlink"/>
              </a:buClr>
              <a:buSzPct val="60000"/>
              <a:tabLst>
                <a:tab pos="444500" algn="l"/>
              </a:tabLst>
              <a:defRPr/>
            </a:pP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b="1" dirty="0" err="1"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this.employee</a:t>
            </a: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=employee</a:t>
            </a: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p>
          <a:p>
            <a:pPr defTabSz="723900">
              <a:lnSpc>
                <a:spcPct val="130000"/>
              </a:lnSpc>
              <a:buClr>
                <a:schemeClr val="folHlink"/>
              </a:buClr>
              <a:buSzPct val="60000"/>
              <a:tabLst>
                <a:tab pos="444500" algn="l"/>
              </a:tabLst>
              <a:defRPr/>
            </a:pP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   </a:t>
            </a:r>
            <a:endPar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defTabSz="723900">
              <a:lnSpc>
                <a:spcPct val="130000"/>
              </a:lnSpc>
              <a:buClr>
                <a:schemeClr val="folHlink"/>
              </a:buClr>
              <a:buSzPct val="60000"/>
              <a:tabLst>
                <a:tab pos="444500" algn="l"/>
              </a:tabLst>
              <a:defRPr/>
            </a:pPr>
            <a:endPar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defTabSz="723900">
              <a:lnSpc>
                <a:spcPct val="130000"/>
              </a:lnSpc>
              <a:buClr>
                <a:schemeClr val="folHlink"/>
              </a:buClr>
              <a:buSzPct val="60000"/>
              <a:tabLst>
                <a:tab pos="444500" algn="l"/>
              </a:tabLst>
              <a:defRPr/>
            </a:pP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public </a:t>
            </a: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void run</a:t>
            </a: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   </a:t>
            </a:r>
            <a:endPar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defTabSz="723900">
              <a:lnSpc>
                <a:spcPct val="130000"/>
              </a:lnSpc>
              <a:buClr>
                <a:schemeClr val="folHlink"/>
              </a:buClr>
              <a:buSzPct val="60000"/>
              <a:tabLst>
                <a:tab pos="444500" algn="l"/>
              </a:tabLst>
              <a:defRPr/>
            </a:pP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b="1" dirty="0" err="1"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employee.startWorking</a:t>
            </a: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p>
          <a:p>
            <a:pPr defTabSz="723900">
              <a:lnSpc>
                <a:spcPct val="130000"/>
              </a:lnSpc>
              <a:buClr>
                <a:schemeClr val="folHlink"/>
              </a:buClr>
              <a:buSzPct val="60000"/>
              <a:tabLst>
                <a:tab pos="444500" algn="l"/>
              </a:tabLst>
              <a:defRPr/>
            </a:pP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   </a:t>
            </a:r>
            <a:endPar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defTabSz="723900">
              <a:lnSpc>
                <a:spcPct val="130000"/>
              </a:lnSpc>
              <a:buClr>
                <a:schemeClr val="folHlink"/>
              </a:buClr>
              <a:buSzPct val="60000"/>
              <a:tabLst>
                <a:tab pos="444500" algn="l"/>
              </a:tabLst>
              <a:defRPr/>
            </a:pP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61160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wipe(left)">
                                      <p:cBhvr>
                                        <p:cTn id="16" dur="500"/>
                                        <p:tgtEl>
                                          <p:spTgt spid="5">
                                            <p:txEl>
                                              <p:pRg st="4" end="4"/>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wipe(left)">
                                      <p:cBhvr>
                                        <p:cTn id="20" dur="500"/>
                                        <p:tgtEl>
                                          <p:spTgt spid="102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CN" altLang="en-US" dirty="0"/>
              <a:t>依赖</a:t>
            </a:r>
          </a:p>
        </p:txBody>
      </p:sp>
      <p:sp>
        <p:nvSpPr>
          <p:cNvPr id="6" name="Content Placeholder 5"/>
          <p:cNvSpPr>
            <a:spLocks noGrp="1"/>
          </p:cNvSpPr>
          <p:nvPr>
            <p:ph idx="1"/>
          </p:nvPr>
        </p:nvSpPr>
        <p:spPr/>
        <p:txBody>
          <a:bodyPr/>
          <a:lstStyle/>
          <a:p>
            <a:r>
              <a:rPr lang="zh-CN" altLang="en-US" dirty="0"/>
              <a:t>对于两个相对独立的对象，当一个对象负责构造另一个对象的实例，或者依赖另一个对象的服务时，这两个对象之间主要体现为依赖关系</a:t>
            </a:r>
            <a:r>
              <a:rPr lang="zh-CN" altLang="en-US" dirty="0" smtClean="0"/>
              <a:t>。</a:t>
            </a:r>
            <a:endParaRPr lang="en-US" altLang="zh-CN" dirty="0" smtClean="0"/>
          </a:p>
          <a:p>
            <a:endParaRPr lang="en-US" altLang="zh-CN" dirty="0"/>
          </a:p>
          <a:p>
            <a:endParaRPr lang="en-US" altLang="zh-CN" dirty="0" smtClean="0"/>
          </a:p>
          <a:p>
            <a:r>
              <a:rPr lang="zh-CN" altLang="en-US" dirty="0"/>
              <a:t>比</a:t>
            </a:r>
            <a:r>
              <a:rPr lang="zh-CN" altLang="en-US" dirty="0" smtClean="0"/>
              <a:t>如：说</a:t>
            </a:r>
            <a:r>
              <a:rPr lang="zh-CN" altLang="en-US" dirty="0"/>
              <a:t>你要去拧螺丝，你是不是要借助</a:t>
            </a:r>
            <a:r>
              <a:rPr lang="en-US" altLang="zh-CN" dirty="0"/>
              <a:t>(</a:t>
            </a:r>
            <a:r>
              <a:rPr lang="zh-CN" altLang="en-US" dirty="0"/>
              <a:t>也就是依赖</a:t>
            </a:r>
            <a:r>
              <a:rPr lang="en-US" altLang="zh-CN" dirty="0"/>
              <a:t>)</a:t>
            </a:r>
            <a:r>
              <a:rPr lang="zh-CN" altLang="en-US" dirty="0"/>
              <a:t>螺丝刀</a:t>
            </a:r>
            <a:r>
              <a:rPr lang="en-US" altLang="zh-CN" dirty="0"/>
              <a:t>(Screwdriver)</a:t>
            </a:r>
            <a:r>
              <a:rPr lang="zh-CN" altLang="en-US" dirty="0"/>
              <a:t>来帮助你完成拧螺丝</a:t>
            </a:r>
            <a:r>
              <a:rPr lang="en-US" altLang="zh-CN" dirty="0"/>
              <a:t>(screw)</a:t>
            </a:r>
            <a:r>
              <a:rPr lang="zh-CN" altLang="en-US" dirty="0"/>
              <a:t>的工作</a:t>
            </a:r>
          </a:p>
        </p:txBody>
      </p:sp>
      <p:sp>
        <p:nvSpPr>
          <p:cNvPr id="7" name="AutoShape 6"/>
          <p:cNvSpPr>
            <a:spLocks noChangeArrowheads="1"/>
          </p:cNvSpPr>
          <p:nvPr/>
        </p:nvSpPr>
        <p:spPr bwMode="gray">
          <a:xfrm>
            <a:off x="1331640" y="2636912"/>
            <a:ext cx="6408712" cy="374571"/>
          </a:xfrm>
          <a:prstGeom prst="wedgeRoundRectCallout">
            <a:avLst>
              <a:gd name="adj1" fmla="val -24791"/>
              <a:gd name="adj2" fmla="val 51441"/>
              <a:gd name="adj3"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wrap="square" anchor="ctr" anchorCtr="1">
            <a:spAutoFit/>
          </a:bodyPr>
          <a:lstStyle/>
          <a:p>
            <a:pPr marL="0" lvl="1" eaLnBrk="0" hangingPunct="0">
              <a:buClr>
                <a:srgbClr val="233DA9"/>
              </a:buClr>
              <a:buSzPct val="80000"/>
              <a:defRPr/>
            </a:pPr>
            <a:r>
              <a:rPr lang="zh-CN" altLang="en-US" sz="1600" dirty="0"/>
              <a:t>依赖关系表现在局部变量，方法的参数，以及对静态方法的调用</a:t>
            </a:r>
            <a:endParaRPr lang="zh-CN" altLang="en-US" sz="1600" b="1" dirty="0" smtClean="0"/>
          </a:p>
        </p:txBody>
      </p:sp>
      <p:pic>
        <p:nvPicPr>
          <p:cNvPr id="3074" name="Picture 2" descr="http://www.uml.org.cn/oobject/images/ec7bca6c-c01a-4772-a91b-3a695773ddfb.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55776" y="4653136"/>
            <a:ext cx="3960440" cy="1193958"/>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3"/>
          <p:cNvSpPr>
            <a:spLocks noChangeArrowheads="1"/>
          </p:cNvSpPr>
          <p:nvPr/>
        </p:nvSpPr>
        <p:spPr bwMode="gray">
          <a:xfrm>
            <a:off x="421195" y="2824197"/>
            <a:ext cx="8229601" cy="2709560"/>
          </a:xfrm>
          <a:prstGeom prst="roundRect">
            <a:avLst>
              <a:gd name="adj" fmla="val 782"/>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oAutofit/>
          </a:bodyPr>
          <a:lstStyle/>
          <a:p>
            <a:pPr defTabSz="723900">
              <a:lnSpc>
                <a:spcPct val="130000"/>
              </a:lnSpc>
              <a:buClr>
                <a:schemeClr val="folHlink"/>
              </a:buClr>
              <a:buSzPct val="60000"/>
              <a:tabLst>
                <a:tab pos="444500" algn="l"/>
              </a:tabLst>
              <a:defRPr/>
            </a:pPr>
            <a:r>
              <a:rPr lang="en-US" altLang="zh-CN" b="1" dirty="0" smtClean="0">
                <a:solidFill>
                  <a:schemeClr val="accent5">
                    <a:lumMod val="10000"/>
                  </a:schemeClr>
                </a:solidFill>
              </a:rPr>
              <a:t>public </a:t>
            </a:r>
            <a:r>
              <a:rPr lang="en-US" altLang="zh-CN" b="1" dirty="0">
                <a:solidFill>
                  <a:schemeClr val="accent5">
                    <a:lumMod val="10000"/>
                  </a:schemeClr>
                </a:solidFill>
              </a:rPr>
              <a:t>class </a:t>
            </a:r>
            <a:r>
              <a:rPr lang="en-US" altLang="zh-CN" b="1" dirty="0" smtClean="0">
                <a:solidFill>
                  <a:schemeClr val="accent5">
                    <a:lumMod val="10000"/>
                  </a:schemeClr>
                </a:solidFill>
              </a:rPr>
              <a:t>Person {   </a:t>
            </a:r>
            <a:endParaRPr lang="en-US" altLang="zh-CN" b="1" dirty="0">
              <a:solidFill>
                <a:schemeClr val="accent5">
                  <a:lumMod val="10000"/>
                </a:schemeClr>
              </a:solidFill>
            </a:endParaRPr>
          </a:p>
          <a:p>
            <a:pPr defTabSz="723900">
              <a:lnSpc>
                <a:spcPct val="130000"/>
              </a:lnSpc>
              <a:buClr>
                <a:schemeClr val="folHlink"/>
              </a:buClr>
              <a:buSzPct val="60000"/>
              <a:tabLst>
                <a:tab pos="444500" algn="l"/>
              </a:tabLst>
              <a:defRPr/>
            </a:pPr>
            <a:r>
              <a:rPr lang="en-US" altLang="zh-CN" b="1" dirty="0" smtClean="0">
                <a:solidFill>
                  <a:schemeClr val="accent5">
                    <a:lumMod val="10000"/>
                  </a:schemeClr>
                </a:solidFill>
              </a:rPr>
              <a:t> </a:t>
            </a:r>
            <a:endParaRPr lang="en-US" altLang="zh-CN" b="1" dirty="0">
              <a:solidFill>
                <a:schemeClr val="accent5">
                  <a:lumMod val="10000"/>
                </a:schemeClr>
              </a:solidFill>
            </a:endParaRPr>
          </a:p>
          <a:p>
            <a:pPr defTabSz="723900">
              <a:lnSpc>
                <a:spcPct val="130000"/>
              </a:lnSpc>
              <a:buClr>
                <a:schemeClr val="folHlink"/>
              </a:buClr>
              <a:buSzPct val="60000"/>
              <a:tabLst>
                <a:tab pos="444500" algn="l"/>
              </a:tabLst>
              <a:defRPr/>
            </a:pPr>
            <a:r>
              <a:rPr lang="en-US" altLang="zh-CN" b="1" dirty="0" smtClean="0">
                <a:solidFill>
                  <a:schemeClr val="accent5">
                    <a:lumMod val="10000"/>
                  </a:schemeClr>
                </a:solidFill>
              </a:rPr>
              <a:t>	public </a:t>
            </a:r>
            <a:r>
              <a:rPr lang="en-US" altLang="zh-CN" b="1" dirty="0">
                <a:solidFill>
                  <a:schemeClr val="accent5">
                    <a:lumMod val="10000"/>
                  </a:schemeClr>
                </a:solidFill>
              </a:rPr>
              <a:t>void screw(Screwdriver screwdriver){   </a:t>
            </a:r>
          </a:p>
          <a:p>
            <a:pPr defTabSz="723900">
              <a:lnSpc>
                <a:spcPct val="130000"/>
              </a:lnSpc>
              <a:buClr>
                <a:schemeClr val="folHlink"/>
              </a:buClr>
              <a:buSzPct val="60000"/>
              <a:tabLst>
                <a:tab pos="444500" algn="l"/>
              </a:tabLst>
              <a:defRPr/>
            </a:pPr>
            <a:r>
              <a:rPr lang="en-US" altLang="zh-CN" b="1" dirty="0" smtClean="0">
                <a:solidFill>
                  <a:schemeClr val="accent5">
                    <a:lumMod val="10000"/>
                  </a:schemeClr>
                </a:solidFill>
              </a:rPr>
              <a:t>		</a:t>
            </a:r>
            <a:r>
              <a:rPr lang="en-US" altLang="zh-CN" b="1" dirty="0" err="1" smtClean="0">
                <a:solidFill>
                  <a:schemeClr val="accent5">
                    <a:lumMod val="10000"/>
                  </a:schemeClr>
                </a:solidFill>
              </a:rPr>
              <a:t>screwdriver.screw</a:t>
            </a:r>
            <a:r>
              <a:rPr lang="en-US" altLang="zh-CN" b="1" dirty="0">
                <a:solidFill>
                  <a:schemeClr val="accent5">
                    <a:lumMod val="10000"/>
                  </a:schemeClr>
                </a:solidFill>
              </a:rPr>
              <a:t>();   </a:t>
            </a:r>
          </a:p>
          <a:p>
            <a:pPr defTabSz="723900">
              <a:lnSpc>
                <a:spcPct val="130000"/>
              </a:lnSpc>
              <a:buClr>
                <a:schemeClr val="folHlink"/>
              </a:buClr>
              <a:buSzPct val="60000"/>
              <a:tabLst>
                <a:tab pos="444500" algn="l"/>
              </a:tabLst>
              <a:defRPr/>
            </a:pPr>
            <a:r>
              <a:rPr lang="en-US" altLang="zh-CN" b="1" dirty="0" smtClean="0">
                <a:solidFill>
                  <a:schemeClr val="accent5">
                    <a:lumMod val="10000"/>
                  </a:schemeClr>
                </a:solidFill>
              </a:rPr>
              <a:t>	}</a:t>
            </a:r>
          </a:p>
          <a:p>
            <a:pPr defTabSz="723900">
              <a:lnSpc>
                <a:spcPct val="130000"/>
              </a:lnSpc>
              <a:buClr>
                <a:schemeClr val="folHlink"/>
              </a:buClr>
              <a:buSzPct val="60000"/>
              <a:tabLst>
                <a:tab pos="444500" algn="l"/>
              </a:tabLst>
              <a:defRPr/>
            </a:pPr>
            <a:r>
              <a:rPr lang="en-US" altLang="zh-CN" b="1" dirty="0" smtClean="0">
                <a:solidFill>
                  <a:schemeClr val="accent5">
                    <a:lumMod val="10000"/>
                  </a:schemeClr>
                </a:solidFill>
              </a:rPr>
              <a:t>   </a:t>
            </a:r>
            <a:endParaRPr lang="en-US" altLang="zh-CN" b="1" dirty="0">
              <a:solidFill>
                <a:schemeClr val="accent5">
                  <a:lumMod val="10000"/>
                </a:schemeClr>
              </a:solidFill>
            </a:endParaRPr>
          </a:p>
          <a:p>
            <a:pPr defTabSz="723900">
              <a:lnSpc>
                <a:spcPct val="130000"/>
              </a:lnSpc>
              <a:buClr>
                <a:schemeClr val="folHlink"/>
              </a:buClr>
              <a:buSzPct val="60000"/>
              <a:tabLst>
                <a:tab pos="444500" algn="l"/>
              </a:tabLst>
              <a:defRPr/>
            </a:pPr>
            <a:r>
              <a:rPr lang="en-US" altLang="zh-CN" b="1" dirty="0" smtClean="0">
                <a:solidFill>
                  <a:schemeClr val="accent5">
                    <a:lumMod val="10000"/>
                  </a:schemeClr>
                </a:solidFill>
              </a:rPr>
              <a:t>} </a:t>
            </a:r>
            <a:endParaRPr lang="zh-CN" altLang="en-US" b="1" dirty="0">
              <a:solidFill>
                <a:schemeClr val="accent5">
                  <a:lumMod val="10000"/>
                </a:schemeClr>
              </a:solidFill>
            </a:endParaRPr>
          </a:p>
        </p:txBody>
      </p:sp>
    </p:spTree>
    <p:extLst>
      <p:ext uri="{BB962C8B-B14F-4D97-AF65-F5344CB8AC3E}">
        <p14:creationId xmlns:p14="http://schemas.microsoft.com/office/powerpoint/2010/main" val="4155815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wipe(left)">
                                      <p:cBhvr>
                                        <p:cTn id="12" dur="500"/>
                                        <p:tgtEl>
                                          <p:spTgt spid="6">
                                            <p:txEl>
                                              <p:pRg st="3" end="3"/>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074"/>
                                        </p:tgtEl>
                                        <p:attrNameLst>
                                          <p:attrName>style.visibility</p:attrName>
                                        </p:attrNameLst>
                                      </p:cBhvr>
                                      <p:to>
                                        <p:strVal val="visible"/>
                                      </p:to>
                                    </p:set>
                                    <p:animEffect transition="in" filter="wipe(left)">
                                      <p:cBhvr>
                                        <p:cTn id="16" dur="500"/>
                                        <p:tgtEl>
                                          <p:spTgt spid="307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CN" altLang="en-US" dirty="0" smtClean="0"/>
              <a:t>聚合</a:t>
            </a:r>
            <a:endParaRPr lang="zh-CN" altLang="en-US" dirty="0"/>
          </a:p>
        </p:txBody>
      </p:sp>
      <p:sp>
        <p:nvSpPr>
          <p:cNvPr id="6" name="Content Placeholder 5"/>
          <p:cNvSpPr>
            <a:spLocks noGrp="1"/>
          </p:cNvSpPr>
          <p:nvPr>
            <p:ph idx="1"/>
          </p:nvPr>
        </p:nvSpPr>
        <p:spPr/>
        <p:txBody>
          <a:bodyPr/>
          <a:lstStyle/>
          <a:p>
            <a:r>
              <a:rPr lang="zh-CN" altLang="en-US" dirty="0"/>
              <a:t>当对象</a:t>
            </a:r>
            <a:r>
              <a:rPr lang="en-US" altLang="zh-CN" dirty="0"/>
              <a:t>A</a:t>
            </a:r>
            <a:r>
              <a:rPr lang="zh-CN" altLang="en-US" dirty="0"/>
              <a:t>被加入到对象</a:t>
            </a:r>
            <a:r>
              <a:rPr lang="en-US" altLang="zh-CN" dirty="0"/>
              <a:t>B</a:t>
            </a:r>
            <a:r>
              <a:rPr lang="zh-CN" altLang="en-US" dirty="0"/>
              <a:t>中，成为对象</a:t>
            </a:r>
            <a:r>
              <a:rPr lang="en-US" altLang="zh-CN" dirty="0"/>
              <a:t>B</a:t>
            </a:r>
            <a:r>
              <a:rPr lang="zh-CN" altLang="en-US" dirty="0"/>
              <a:t>的组成部分时，对象</a:t>
            </a:r>
            <a:r>
              <a:rPr lang="en-US" altLang="zh-CN" dirty="0"/>
              <a:t>B</a:t>
            </a:r>
            <a:r>
              <a:rPr lang="zh-CN" altLang="en-US" dirty="0"/>
              <a:t>和对象</a:t>
            </a:r>
            <a:r>
              <a:rPr lang="en-US" altLang="zh-CN" dirty="0"/>
              <a:t>A</a:t>
            </a:r>
            <a:r>
              <a:rPr lang="zh-CN" altLang="en-US" dirty="0"/>
              <a:t>之间为聚集关系。聚合是关联关系的一种，是较强的关联关系，强调的是整体与部分</a:t>
            </a:r>
            <a:r>
              <a:rPr lang="zh-CN" altLang="en-US" dirty="0" smtClean="0"/>
              <a:t>之间</a:t>
            </a:r>
            <a:r>
              <a:rPr lang="zh-CN" altLang="en-US" dirty="0"/>
              <a:t>的关系</a:t>
            </a:r>
            <a:r>
              <a:rPr lang="zh-CN" altLang="en-US" dirty="0" smtClean="0"/>
              <a:t>。</a:t>
            </a:r>
            <a:endParaRPr lang="en-US" altLang="zh-CN" dirty="0" smtClean="0"/>
          </a:p>
          <a:p>
            <a:endParaRPr lang="en-US" altLang="zh-CN" dirty="0"/>
          </a:p>
          <a:p>
            <a:endParaRPr lang="en-US" altLang="zh-CN" dirty="0" smtClean="0"/>
          </a:p>
          <a:p>
            <a:endParaRPr lang="en-US" altLang="zh-CN" dirty="0" smtClean="0"/>
          </a:p>
          <a:p>
            <a:endParaRPr lang="en-US" altLang="zh-CN" dirty="0" smtClean="0"/>
          </a:p>
          <a:p>
            <a:endParaRPr lang="en-US" altLang="zh-CN" dirty="0" smtClean="0"/>
          </a:p>
        </p:txBody>
      </p:sp>
      <p:sp>
        <p:nvSpPr>
          <p:cNvPr id="7" name="AutoShape 3"/>
          <p:cNvSpPr>
            <a:spLocks noChangeArrowheads="1"/>
          </p:cNvSpPr>
          <p:nvPr/>
        </p:nvSpPr>
        <p:spPr bwMode="gray">
          <a:xfrm>
            <a:off x="457200" y="2708920"/>
            <a:ext cx="8229601" cy="432048"/>
          </a:xfrm>
          <a:prstGeom prst="roundRect">
            <a:avLst>
              <a:gd name="adj" fmla="val 782"/>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oAutofit/>
          </a:bodyPr>
          <a:lstStyle/>
          <a:p>
            <a:pPr defTabSz="723900">
              <a:lnSpc>
                <a:spcPct val="130000"/>
              </a:lnSpc>
              <a:buClr>
                <a:schemeClr val="folHlink"/>
              </a:buClr>
              <a:buSzPct val="60000"/>
              <a:tabLst>
                <a:tab pos="444500" algn="l"/>
              </a:tabLst>
              <a:defRPr/>
            </a:pPr>
            <a:r>
              <a:rPr lang="zh-CN" altLang="en-US" dirty="0" smtClean="0">
                <a:solidFill>
                  <a:schemeClr val="accent5">
                    <a:lumMod val="10000"/>
                  </a:schemeClr>
                </a:solidFill>
              </a:rPr>
              <a:t>聚</a:t>
            </a:r>
            <a:r>
              <a:rPr lang="zh-CN" altLang="en-US" dirty="0">
                <a:solidFill>
                  <a:schemeClr val="accent5">
                    <a:lumMod val="10000"/>
                  </a:schemeClr>
                </a:solidFill>
              </a:rPr>
              <a:t>合关系也是通过实例变量来实现这样关系的</a:t>
            </a:r>
            <a:r>
              <a:rPr lang="zh-CN" altLang="en-US" dirty="0" smtClean="0">
                <a:solidFill>
                  <a:schemeClr val="accent5">
                    <a:lumMod val="10000"/>
                  </a:schemeClr>
                </a:solidFill>
              </a:rPr>
              <a:t>。</a:t>
            </a:r>
            <a:endParaRPr lang="zh-CN" altLang="en-US" dirty="0">
              <a:solidFill>
                <a:schemeClr val="accent5">
                  <a:lumMod val="10000"/>
                </a:schemeClr>
              </a:solidFill>
            </a:endParaRPr>
          </a:p>
        </p:txBody>
      </p:sp>
      <p:sp>
        <p:nvSpPr>
          <p:cNvPr id="8" name="AutoShape 3"/>
          <p:cNvSpPr>
            <a:spLocks noChangeArrowheads="1"/>
          </p:cNvSpPr>
          <p:nvPr/>
        </p:nvSpPr>
        <p:spPr bwMode="gray">
          <a:xfrm>
            <a:off x="457198" y="4145042"/>
            <a:ext cx="8229601" cy="466847"/>
          </a:xfrm>
          <a:prstGeom prst="roundRect">
            <a:avLst>
              <a:gd name="adj" fmla="val 782"/>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oAutofit/>
          </a:bodyPr>
          <a:lstStyle/>
          <a:p>
            <a:pPr defTabSz="723900">
              <a:lnSpc>
                <a:spcPct val="130000"/>
              </a:lnSpc>
              <a:buClr>
                <a:schemeClr val="folHlink"/>
              </a:buClr>
              <a:buSzPct val="60000"/>
              <a:tabLst>
                <a:tab pos="444500" algn="l"/>
              </a:tabLst>
              <a:defRPr/>
            </a:pPr>
            <a:r>
              <a:rPr lang="zh-CN" altLang="en-US" dirty="0"/>
              <a:t>聚合关系涉及的两个对象处于不平等的层次上，一个代表整体，一个代表部分</a:t>
            </a:r>
            <a:endParaRPr lang="zh-CN" altLang="en-US" dirty="0">
              <a:solidFill>
                <a:schemeClr val="accent5">
                  <a:lumMod val="10000"/>
                </a:schemeClr>
              </a:solidFill>
            </a:endParaRPr>
          </a:p>
        </p:txBody>
      </p:sp>
      <p:sp>
        <p:nvSpPr>
          <p:cNvPr id="9" name="AutoShape 3"/>
          <p:cNvSpPr>
            <a:spLocks noChangeArrowheads="1"/>
          </p:cNvSpPr>
          <p:nvPr/>
        </p:nvSpPr>
        <p:spPr bwMode="gray">
          <a:xfrm>
            <a:off x="457199" y="3280946"/>
            <a:ext cx="8229601" cy="724118"/>
          </a:xfrm>
          <a:prstGeom prst="roundRect">
            <a:avLst>
              <a:gd name="adj" fmla="val 782"/>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oAutofit/>
          </a:bodyPr>
          <a:lstStyle/>
          <a:p>
            <a:pPr defTabSz="723900">
              <a:buClr>
                <a:schemeClr val="folHlink"/>
              </a:buClr>
              <a:buSzPct val="60000"/>
              <a:tabLst>
                <a:tab pos="444500" algn="l"/>
              </a:tabLst>
              <a:defRPr/>
            </a:pPr>
            <a:r>
              <a:rPr lang="zh-CN" altLang="en-US" dirty="0">
                <a:solidFill>
                  <a:schemeClr val="accent5">
                    <a:lumMod val="10000"/>
                  </a:schemeClr>
                </a:solidFill>
              </a:rPr>
              <a:t>关联关系和聚合关系来语法上是没办法区分的，从语义上才能更好的区分两者的区别</a:t>
            </a:r>
          </a:p>
        </p:txBody>
      </p:sp>
      <p:grpSp>
        <p:nvGrpSpPr>
          <p:cNvPr id="12" name="组合 57"/>
          <p:cNvGrpSpPr/>
          <p:nvPr/>
        </p:nvGrpSpPr>
        <p:grpSpPr>
          <a:xfrm>
            <a:off x="460621" y="4783162"/>
            <a:ext cx="843709" cy="400110"/>
            <a:chOff x="3786182" y="3143248"/>
            <a:chExt cx="843709" cy="400110"/>
          </a:xfrm>
        </p:grpSpPr>
        <p:sp>
          <p:nvSpPr>
            <p:cNvPr id="13" name="TextBox 12"/>
            <p:cNvSpPr txBox="1"/>
            <p:nvPr/>
          </p:nvSpPr>
          <p:spPr>
            <a:xfrm>
              <a:off x="3929058" y="3143248"/>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经验</a:t>
              </a:r>
              <a:endParaRPr lang="zh-CN" altLang="en-US" sz="2000" b="1" dirty="0">
                <a:solidFill>
                  <a:schemeClr val="tx1"/>
                </a:solidFill>
                <a:latin typeface="黑体" pitchFamily="49" charset="-122"/>
                <a:ea typeface="黑体" pitchFamily="49" charset="-122"/>
              </a:endParaRPr>
            </a:p>
          </p:txBody>
        </p:sp>
        <p:pic>
          <p:nvPicPr>
            <p:cNvPr id="14" name="Picture 1" descr="C:\Users\meng.zhang\Desktop\ACCP7.0模版图标规范\未命名-1.png"/>
            <p:cNvPicPr>
              <a:picLocks noChangeAspect="1" noChangeArrowheads="1"/>
            </p:cNvPicPr>
            <p:nvPr/>
          </p:nvPicPr>
          <p:blipFill>
            <a:blip r:embed="rId2"/>
            <a:srcRect/>
            <a:stretch>
              <a:fillRect/>
            </a:stretch>
          </p:blipFill>
          <p:spPr bwMode="auto">
            <a:xfrm>
              <a:off x="3786182" y="3174234"/>
              <a:ext cx="230326" cy="338139"/>
            </a:xfrm>
            <a:prstGeom prst="rect">
              <a:avLst/>
            </a:prstGeom>
            <a:noFill/>
          </p:spPr>
        </p:pic>
      </p:grpSp>
      <p:sp>
        <p:nvSpPr>
          <p:cNvPr id="15" name="AutoShape 3"/>
          <p:cNvSpPr>
            <a:spLocks noChangeArrowheads="1"/>
          </p:cNvSpPr>
          <p:nvPr/>
        </p:nvSpPr>
        <p:spPr bwMode="gray">
          <a:xfrm>
            <a:off x="395536" y="5258848"/>
            <a:ext cx="8229601" cy="898305"/>
          </a:xfrm>
          <a:prstGeom prst="roundRect">
            <a:avLst>
              <a:gd name="adj" fmla="val 782"/>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oAutofit/>
          </a:bodyPr>
          <a:lstStyle/>
          <a:p>
            <a:pPr defTabSz="723900">
              <a:lnSpc>
                <a:spcPct val="130000"/>
              </a:lnSpc>
              <a:buClr>
                <a:schemeClr val="folHlink"/>
              </a:buClr>
              <a:buSzPct val="60000"/>
              <a:tabLst>
                <a:tab pos="444500" algn="l"/>
              </a:tabLst>
              <a:defRPr/>
            </a:pPr>
            <a:r>
              <a:rPr lang="zh-CN" altLang="en-US" dirty="0" smtClean="0">
                <a:solidFill>
                  <a:schemeClr val="accent5">
                    <a:lumMod val="10000"/>
                  </a:schemeClr>
                </a:solidFill>
              </a:rPr>
              <a:t>聚合更多时候是表示一个对象内部包含了多个其他对象，例如包含了其他对象的数组时</a:t>
            </a:r>
            <a:endParaRPr lang="zh-CN" altLang="en-US" dirty="0">
              <a:solidFill>
                <a:schemeClr val="accent5">
                  <a:lumMod val="10000"/>
                </a:schemeClr>
              </a:solidFill>
            </a:endParaRPr>
          </a:p>
        </p:txBody>
      </p:sp>
    </p:spTree>
    <p:extLst>
      <p:ext uri="{BB962C8B-B14F-4D97-AF65-F5344CB8AC3E}">
        <p14:creationId xmlns:p14="http://schemas.microsoft.com/office/powerpoint/2010/main" val="3419164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CN" altLang="en-US" dirty="0" smtClean="0"/>
              <a:t>聚合</a:t>
            </a:r>
            <a:r>
              <a:rPr lang="en-US" altLang="zh-CN" dirty="0" smtClean="0"/>
              <a:t>-</a:t>
            </a:r>
            <a:r>
              <a:rPr lang="zh-CN" altLang="en-US" dirty="0" smtClean="0"/>
              <a:t>实例</a:t>
            </a:r>
            <a:endParaRPr lang="zh-CN" altLang="en-US" dirty="0"/>
          </a:p>
        </p:txBody>
      </p:sp>
      <p:sp>
        <p:nvSpPr>
          <p:cNvPr id="6" name="Content Placeholder 5"/>
          <p:cNvSpPr>
            <a:spLocks noGrp="1"/>
          </p:cNvSpPr>
          <p:nvPr>
            <p:ph idx="1"/>
          </p:nvPr>
        </p:nvSpPr>
        <p:spPr/>
        <p:txBody>
          <a:bodyPr/>
          <a:lstStyle/>
          <a:p>
            <a:r>
              <a:rPr lang="zh-CN" altLang="en-US" dirty="0"/>
              <a:t>比如：电脑和它的显示器、键盘、主板以及内存就是聚集关系，因为主板是电脑的组成部分。张三的电脑被偷了，那么电脑的所有组件也不存在了。</a:t>
            </a:r>
          </a:p>
          <a:p>
            <a:endParaRPr lang="zh-CN" altLang="en-US" dirty="0"/>
          </a:p>
        </p:txBody>
      </p:sp>
      <p:pic>
        <p:nvPicPr>
          <p:cNvPr id="7" name="Picture 2" descr="http://www.uml.org.cn/oobject/images/7032798b-36ca-4b89-a462-97ba056cbe4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068960"/>
            <a:ext cx="3816424" cy="2279610"/>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3"/>
          <p:cNvSpPr>
            <a:spLocks noChangeArrowheads="1"/>
          </p:cNvSpPr>
          <p:nvPr/>
        </p:nvSpPr>
        <p:spPr bwMode="gray">
          <a:xfrm>
            <a:off x="421195" y="2824197"/>
            <a:ext cx="8229601" cy="2709560"/>
          </a:xfrm>
          <a:prstGeom prst="roundRect">
            <a:avLst>
              <a:gd name="adj" fmla="val 782"/>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oAutofit/>
          </a:bodyPr>
          <a:lstStyle/>
          <a:p>
            <a:pPr defTabSz="723900">
              <a:lnSpc>
                <a:spcPct val="130000"/>
              </a:lnSpc>
              <a:buClr>
                <a:schemeClr val="folHlink"/>
              </a:buClr>
              <a:buSzPct val="60000"/>
              <a:tabLst>
                <a:tab pos="444500" algn="l"/>
              </a:tabLst>
              <a:defRPr/>
            </a:pPr>
            <a:r>
              <a:rPr lang="en-US" altLang="zh-CN" b="1" dirty="0" smtClean="0">
                <a:solidFill>
                  <a:schemeClr val="accent5">
                    <a:lumMod val="10000"/>
                  </a:schemeClr>
                </a:solidFill>
              </a:rPr>
              <a:t>public </a:t>
            </a:r>
            <a:r>
              <a:rPr lang="en-US" altLang="zh-CN" b="1" dirty="0">
                <a:solidFill>
                  <a:schemeClr val="accent5">
                    <a:lumMod val="10000"/>
                  </a:schemeClr>
                </a:solidFill>
              </a:rPr>
              <a:t>class </a:t>
            </a:r>
            <a:r>
              <a:rPr lang="en-US" altLang="zh-CN" b="1" dirty="0" smtClean="0">
                <a:solidFill>
                  <a:schemeClr val="accent5">
                    <a:lumMod val="10000"/>
                  </a:schemeClr>
                </a:solidFill>
              </a:rPr>
              <a:t>Computer {   </a:t>
            </a:r>
            <a:endParaRPr lang="en-US" altLang="zh-CN" b="1" dirty="0">
              <a:solidFill>
                <a:schemeClr val="accent5">
                  <a:lumMod val="10000"/>
                </a:schemeClr>
              </a:solidFill>
            </a:endParaRPr>
          </a:p>
          <a:p>
            <a:pPr defTabSz="723900">
              <a:lnSpc>
                <a:spcPct val="130000"/>
              </a:lnSpc>
              <a:buClr>
                <a:schemeClr val="folHlink"/>
              </a:buClr>
              <a:buSzPct val="60000"/>
              <a:tabLst>
                <a:tab pos="444500" algn="l"/>
              </a:tabLst>
              <a:defRPr/>
            </a:pPr>
            <a:r>
              <a:rPr lang="en-US" altLang="zh-CN" b="1" dirty="0" smtClean="0">
                <a:solidFill>
                  <a:schemeClr val="accent5">
                    <a:lumMod val="10000"/>
                  </a:schemeClr>
                </a:solidFill>
              </a:rPr>
              <a:t>	private CPU [] </a:t>
            </a:r>
            <a:r>
              <a:rPr lang="en-US" altLang="zh-CN" b="1" dirty="0" err="1" smtClean="0">
                <a:solidFill>
                  <a:schemeClr val="accent5">
                    <a:lumMod val="10000"/>
                  </a:schemeClr>
                </a:solidFill>
              </a:rPr>
              <a:t>cpus</a:t>
            </a:r>
            <a:r>
              <a:rPr lang="en-US" altLang="zh-CN" b="1" dirty="0" smtClean="0">
                <a:solidFill>
                  <a:schemeClr val="accent5">
                    <a:lumMod val="10000"/>
                  </a:schemeClr>
                </a:solidFill>
              </a:rPr>
              <a:t>;   </a:t>
            </a:r>
          </a:p>
          <a:p>
            <a:pPr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smtClean="0">
                <a:solidFill>
                  <a:schemeClr val="accent5">
                    <a:lumMod val="10000"/>
                  </a:schemeClr>
                </a:solidFill>
              </a:rPr>
              <a:t>private Mainboard </a:t>
            </a:r>
            <a:r>
              <a:rPr lang="en-US" altLang="zh-CN" b="1" dirty="0" err="1" smtClean="0">
                <a:solidFill>
                  <a:schemeClr val="accent5">
                    <a:lumMod val="10000"/>
                  </a:schemeClr>
                </a:solidFill>
              </a:rPr>
              <a:t>mainboard</a:t>
            </a:r>
            <a:r>
              <a:rPr lang="en-US" altLang="zh-CN" b="1" dirty="0" smtClean="0">
                <a:solidFill>
                  <a:schemeClr val="accent5">
                    <a:lumMod val="10000"/>
                  </a:schemeClr>
                </a:solidFill>
              </a:rPr>
              <a:t>;</a:t>
            </a:r>
          </a:p>
          <a:p>
            <a:pPr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smtClean="0">
                <a:solidFill>
                  <a:schemeClr val="accent5">
                    <a:lumMod val="10000"/>
                  </a:schemeClr>
                </a:solidFill>
              </a:rPr>
              <a:t>private Memory [] </a:t>
            </a:r>
            <a:r>
              <a:rPr lang="en-US" altLang="zh-CN" b="1" dirty="0" err="1" smtClean="0">
                <a:solidFill>
                  <a:schemeClr val="accent5">
                    <a:lumMod val="10000"/>
                  </a:schemeClr>
                </a:solidFill>
              </a:rPr>
              <a:t>memorys</a:t>
            </a:r>
            <a:r>
              <a:rPr lang="en-US" altLang="zh-CN" b="1" dirty="0" smtClean="0">
                <a:solidFill>
                  <a:schemeClr val="accent5">
                    <a:lumMod val="10000"/>
                  </a:schemeClr>
                </a:solidFill>
              </a:rPr>
              <a:t>;</a:t>
            </a:r>
            <a:endParaRPr lang="en-US" altLang="zh-CN" b="1" dirty="0">
              <a:solidFill>
                <a:schemeClr val="accent5">
                  <a:lumMod val="10000"/>
                </a:schemeClr>
              </a:solidFill>
            </a:endParaRPr>
          </a:p>
          <a:p>
            <a:pPr defTabSz="723900">
              <a:lnSpc>
                <a:spcPct val="130000"/>
              </a:lnSpc>
              <a:buClr>
                <a:schemeClr val="folHlink"/>
              </a:buClr>
              <a:buSzPct val="60000"/>
              <a:tabLst>
                <a:tab pos="444500" algn="l"/>
              </a:tabLst>
              <a:defRPr/>
            </a:pPr>
            <a:r>
              <a:rPr lang="en-US" altLang="zh-CN" b="1" dirty="0" smtClean="0">
                <a:solidFill>
                  <a:schemeClr val="accent5">
                    <a:lumMod val="10000"/>
                  </a:schemeClr>
                </a:solidFill>
              </a:rPr>
              <a:t>}</a:t>
            </a:r>
            <a:endParaRPr lang="zh-CN" altLang="en-US" b="1" dirty="0">
              <a:solidFill>
                <a:schemeClr val="accent5">
                  <a:lumMod val="10000"/>
                </a:schemeClr>
              </a:solidFill>
            </a:endParaRPr>
          </a:p>
        </p:txBody>
      </p:sp>
    </p:spTree>
    <p:extLst>
      <p:ext uri="{BB962C8B-B14F-4D97-AF65-F5344CB8AC3E}">
        <p14:creationId xmlns:p14="http://schemas.microsoft.com/office/powerpoint/2010/main" val="58841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CN" altLang="en-US" dirty="0" smtClean="0"/>
              <a:t>泛化</a:t>
            </a:r>
            <a:endParaRPr lang="zh-CN" altLang="en-US" dirty="0"/>
          </a:p>
        </p:txBody>
      </p:sp>
      <p:sp>
        <p:nvSpPr>
          <p:cNvPr id="6" name="Content Placeholder 5"/>
          <p:cNvSpPr>
            <a:spLocks noGrp="1"/>
          </p:cNvSpPr>
          <p:nvPr>
            <p:ph idx="1"/>
          </p:nvPr>
        </p:nvSpPr>
        <p:spPr/>
        <p:txBody>
          <a:bodyPr/>
          <a:lstStyle/>
          <a:p>
            <a:r>
              <a:rPr lang="zh-CN" altLang="en-US" dirty="0"/>
              <a:t>表示类与类之间的继承关系，接口与接口之间的继承关系，或类对接口的实现关系。一般化的关系是从子类指向父类的，与继承或实现的方法相反</a:t>
            </a:r>
            <a:r>
              <a:rPr lang="zh-CN" altLang="en-US" dirty="0" smtClean="0"/>
              <a:t>。</a:t>
            </a:r>
            <a:endParaRPr lang="en-US" altLang="zh-CN" dirty="0" smtClean="0"/>
          </a:p>
          <a:p>
            <a:r>
              <a:rPr lang="zh-CN" altLang="en-US" dirty="0"/>
              <a:t>比</a:t>
            </a:r>
            <a:r>
              <a:rPr lang="zh-CN" altLang="en-US" dirty="0" smtClean="0"/>
              <a:t>如：狗和老虎都是动物的一种。他们都具有动物的一切特征。</a:t>
            </a:r>
            <a:endParaRPr lang="zh-CN" altLang="en-US" dirty="0"/>
          </a:p>
        </p:txBody>
      </p:sp>
      <p:pic>
        <p:nvPicPr>
          <p:cNvPr id="5122" name="Picture 2" descr="http://www.uml.org.cn/oobject/images/10bfdb9d-ed2d-4226-bab2-f814d2e10a82.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27784" y="3429000"/>
            <a:ext cx="3024336" cy="1901767"/>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3"/>
          <p:cNvSpPr>
            <a:spLocks noChangeArrowheads="1"/>
          </p:cNvSpPr>
          <p:nvPr/>
        </p:nvSpPr>
        <p:spPr bwMode="gray">
          <a:xfrm>
            <a:off x="323528" y="2708920"/>
            <a:ext cx="8229601" cy="2709560"/>
          </a:xfrm>
          <a:prstGeom prst="roundRect">
            <a:avLst>
              <a:gd name="adj" fmla="val 782"/>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oAutofit/>
          </a:bodyPr>
          <a:lstStyle/>
          <a:p>
            <a:pPr defTabSz="723900">
              <a:lnSpc>
                <a:spcPct val="130000"/>
              </a:lnSpc>
              <a:buClr>
                <a:schemeClr val="folHlink"/>
              </a:buClr>
              <a:buSzPct val="60000"/>
              <a:tabLst>
                <a:tab pos="444500" algn="l"/>
              </a:tabLst>
              <a:defRPr/>
            </a:pPr>
            <a:r>
              <a:rPr lang="en-US" altLang="zh-CN" b="1" dirty="0" smtClean="0">
                <a:solidFill>
                  <a:schemeClr val="accent5">
                    <a:lumMod val="10000"/>
                  </a:schemeClr>
                </a:solidFill>
              </a:rPr>
              <a:t>class Animal {</a:t>
            </a:r>
          </a:p>
          <a:p>
            <a:pPr defTabSz="723900">
              <a:lnSpc>
                <a:spcPct val="130000"/>
              </a:lnSpc>
              <a:buClr>
                <a:schemeClr val="folHlink"/>
              </a:buClr>
              <a:buSzPct val="60000"/>
              <a:tabLst>
                <a:tab pos="444500" algn="l"/>
              </a:tabLst>
              <a:defRPr/>
            </a:pPr>
            <a:r>
              <a:rPr lang="en-US" altLang="zh-CN" b="1" dirty="0">
                <a:solidFill>
                  <a:schemeClr val="accent5">
                    <a:lumMod val="10000"/>
                  </a:schemeClr>
                </a:solidFill>
              </a:rPr>
              <a:t>	</a:t>
            </a:r>
            <a:r>
              <a:rPr lang="en-US" altLang="zh-CN" b="1" dirty="0" smtClean="0">
                <a:solidFill>
                  <a:schemeClr val="accent5">
                    <a:lumMod val="10000"/>
                  </a:schemeClr>
                </a:solidFill>
              </a:rPr>
              <a:t>private String color;</a:t>
            </a:r>
          </a:p>
          <a:p>
            <a:pPr defTabSz="723900">
              <a:lnSpc>
                <a:spcPct val="130000"/>
              </a:lnSpc>
              <a:buClr>
                <a:schemeClr val="folHlink"/>
              </a:buClr>
              <a:buSzPct val="60000"/>
              <a:tabLst>
                <a:tab pos="444500" algn="l"/>
              </a:tabLst>
              <a:defRPr/>
            </a:pPr>
            <a:r>
              <a:rPr lang="en-US" altLang="zh-CN" b="1" dirty="0" smtClean="0">
                <a:solidFill>
                  <a:schemeClr val="accent5">
                    <a:lumMod val="10000"/>
                  </a:schemeClr>
                </a:solidFill>
              </a:rPr>
              <a:t>}   </a:t>
            </a:r>
            <a:endParaRPr lang="en-US" altLang="zh-CN" b="1" dirty="0">
              <a:solidFill>
                <a:schemeClr val="accent5">
                  <a:lumMod val="10000"/>
                </a:schemeClr>
              </a:solidFill>
            </a:endParaRPr>
          </a:p>
          <a:p>
            <a:pPr defTabSz="723900">
              <a:lnSpc>
                <a:spcPct val="130000"/>
              </a:lnSpc>
              <a:buClr>
                <a:schemeClr val="folHlink"/>
              </a:buClr>
              <a:buSzPct val="60000"/>
              <a:tabLst>
                <a:tab pos="444500" algn="l"/>
              </a:tabLst>
              <a:defRPr/>
            </a:pPr>
            <a:r>
              <a:rPr lang="en-US" altLang="zh-CN" b="1" dirty="0" smtClean="0">
                <a:solidFill>
                  <a:schemeClr val="accent5">
                    <a:lumMod val="10000"/>
                  </a:schemeClr>
                </a:solidFill>
              </a:rPr>
              <a:t>class </a:t>
            </a:r>
            <a:r>
              <a:rPr lang="en-US" altLang="zh-CN" b="1" dirty="0">
                <a:solidFill>
                  <a:schemeClr val="accent5">
                    <a:lumMod val="10000"/>
                  </a:schemeClr>
                </a:solidFill>
              </a:rPr>
              <a:t>Tiger extends </a:t>
            </a:r>
            <a:r>
              <a:rPr lang="en-US" altLang="zh-CN" b="1" dirty="0" smtClean="0">
                <a:solidFill>
                  <a:schemeClr val="accent5">
                    <a:lumMod val="10000"/>
                  </a:schemeClr>
                </a:solidFill>
              </a:rPr>
              <a:t>Animal {</a:t>
            </a:r>
          </a:p>
          <a:p>
            <a:pPr defTabSz="723900">
              <a:lnSpc>
                <a:spcPct val="130000"/>
              </a:lnSpc>
              <a:buClr>
                <a:schemeClr val="folHlink"/>
              </a:buClr>
              <a:buSzPct val="60000"/>
              <a:tabLst>
                <a:tab pos="444500" algn="l"/>
              </a:tabLst>
              <a:defRPr/>
            </a:pPr>
            <a:r>
              <a:rPr lang="en-US" altLang="zh-CN" b="1" dirty="0" smtClean="0">
                <a:solidFill>
                  <a:schemeClr val="accent5">
                    <a:lumMod val="10000"/>
                  </a:schemeClr>
                </a:solidFill>
              </a:rPr>
              <a:t>}   </a:t>
            </a:r>
            <a:endParaRPr lang="en-US" altLang="zh-CN" b="1" dirty="0">
              <a:solidFill>
                <a:schemeClr val="accent5">
                  <a:lumMod val="10000"/>
                </a:schemeClr>
              </a:solidFill>
            </a:endParaRPr>
          </a:p>
          <a:p>
            <a:pPr defTabSz="723900">
              <a:lnSpc>
                <a:spcPct val="130000"/>
              </a:lnSpc>
              <a:buClr>
                <a:schemeClr val="folHlink"/>
              </a:buClr>
              <a:buSzPct val="60000"/>
              <a:tabLst>
                <a:tab pos="444500" algn="l"/>
              </a:tabLst>
              <a:defRPr/>
            </a:pPr>
            <a:r>
              <a:rPr lang="en-US" altLang="zh-CN" b="1" dirty="0" smtClean="0">
                <a:solidFill>
                  <a:schemeClr val="accent5">
                    <a:lumMod val="10000"/>
                  </a:schemeClr>
                </a:solidFill>
              </a:rPr>
              <a:t>class Dog extends Animal {</a:t>
            </a:r>
          </a:p>
          <a:p>
            <a:pPr defTabSz="723900">
              <a:lnSpc>
                <a:spcPct val="130000"/>
              </a:lnSpc>
              <a:buClr>
                <a:schemeClr val="folHlink"/>
              </a:buClr>
              <a:buSzPct val="60000"/>
              <a:tabLst>
                <a:tab pos="444500" algn="l"/>
              </a:tabLst>
              <a:defRPr/>
            </a:pPr>
            <a:r>
              <a:rPr lang="en-US" altLang="zh-CN" b="1" dirty="0" smtClean="0">
                <a:solidFill>
                  <a:schemeClr val="accent5">
                    <a:lumMod val="10000"/>
                  </a:schemeClr>
                </a:solidFill>
              </a:rPr>
              <a:t>}</a:t>
            </a:r>
            <a:endParaRPr lang="en-US" altLang="zh-CN" b="1" dirty="0">
              <a:solidFill>
                <a:schemeClr val="accent5">
                  <a:lumMod val="10000"/>
                </a:schemeClr>
              </a:solidFill>
            </a:endParaRPr>
          </a:p>
        </p:txBody>
      </p:sp>
    </p:spTree>
    <p:extLst>
      <p:ext uri="{BB962C8B-B14F-4D97-AF65-F5344CB8AC3E}">
        <p14:creationId xmlns:p14="http://schemas.microsoft.com/office/powerpoint/2010/main" val="359951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wipe(left)">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dirty="0" smtClean="0"/>
              <a:t>回顾 </a:t>
            </a:r>
            <a:r>
              <a:rPr lang="en-US" altLang="zh-CN" dirty="0" smtClean="0"/>
              <a:t>2</a:t>
            </a:r>
            <a:endParaRPr lang="zh-CN" altLang="en-US" dirty="0" smtClean="0"/>
          </a:p>
        </p:txBody>
      </p:sp>
      <p:sp>
        <p:nvSpPr>
          <p:cNvPr id="8195" name="Rectangle 3"/>
          <p:cNvSpPr>
            <a:spLocks noGrp="1" noChangeArrowheads="1"/>
          </p:cNvSpPr>
          <p:nvPr>
            <p:ph idx="1"/>
          </p:nvPr>
        </p:nvSpPr>
        <p:spPr>
          <a:xfrm>
            <a:off x="457200" y="1875108"/>
            <a:ext cx="8229600" cy="4866260"/>
          </a:xfrm>
        </p:spPr>
        <p:txBody>
          <a:bodyPr/>
          <a:lstStyle/>
          <a:p>
            <a:pPr eaLnBrk="1" hangingPunct="1"/>
            <a:r>
              <a:rPr lang="zh-CN" altLang="en-US" dirty="0"/>
              <a:t>如</a:t>
            </a:r>
            <a:r>
              <a:rPr lang="zh-CN" altLang="en-US" dirty="0" smtClean="0"/>
              <a:t>何理解下面三种初始化字符串的方法？</a:t>
            </a:r>
            <a:endParaRPr lang="en-US" altLang="zh-CN" dirty="0"/>
          </a:p>
          <a:p>
            <a:pPr eaLnBrk="1" hangingPunct="1"/>
            <a:endParaRPr lang="en-US" altLang="zh-CN" dirty="0" smtClean="0"/>
          </a:p>
          <a:p>
            <a:pPr eaLnBrk="1" hangingPunct="1"/>
            <a:endParaRPr lang="en-US" altLang="zh-CN" dirty="0"/>
          </a:p>
          <a:p>
            <a:pPr eaLnBrk="1" hangingPunct="1"/>
            <a:endParaRPr lang="en-US" altLang="zh-CN" dirty="0" smtClean="0"/>
          </a:p>
          <a:p>
            <a:pPr eaLnBrk="1" hangingPunct="1"/>
            <a:r>
              <a:rPr lang="zh-CN" altLang="en-US" dirty="0" smtClean="0"/>
              <a:t>以下代码执行的结果是什么？</a:t>
            </a:r>
            <a:endParaRPr lang="en-US" altLang="zh-CN" dirty="0" smtClean="0"/>
          </a:p>
          <a:p>
            <a:pPr eaLnBrk="1" hangingPunct="1"/>
            <a:endParaRPr lang="en-US" altLang="zh-CN" dirty="0"/>
          </a:p>
          <a:p>
            <a:pPr eaLnBrk="1" hangingPunct="1"/>
            <a:endParaRPr lang="en-US" altLang="zh-CN" dirty="0" smtClean="0"/>
          </a:p>
          <a:p>
            <a:pPr eaLnBrk="1" hangingPunct="1"/>
            <a:endParaRPr lang="en-US" altLang="zh-CN" dirty="0"/>
          </a:p>
          <a:p>
            <a:pPr eaLnBrk="1" hangingPunct="1"/>
            <a:endParaRPr lang="en-US" altLang="zh-CN" dirty="0" smtClean="0"/>
          </a:p>
          <a:p>
            <a:r>
              <a:rPr lang="zh-CN" altLang="en-US" dirty="0" smtClean="0"/>
              <a:t>如何将</a:t>
            </a:r>
            <a:r>
              <a:rPr lang="en-US" altLang="zh-CN" dirty="0" smtClean="0"/>
              <a:t>String</a:t>
            </a:r>
            <a:r>
              <a:rPr lang="zh-CN" altLang="en-US" dirty="0" smtClean="0"/>
              <a:t>转换成</a:t>
            </a:r>
            <a:r>
              <a:rPr lang="en-US" altLang="zh-CN" dirty="0" err="1" smtClean="0"/>
              <a:t>StringBuffer</a:t>
            </a:r>
            <a:r>
              <a:rPr lang="zh-CN" altLang="en-US" dirty="0" smtClean="0"/>
              <a:t>？如何将</a:t>
            </a:r>
            <a:r>
              <a:rPr lang="en-US" altLang="zh-CN" dirty="0" err="1" smtClean="0"/>
              <a:t>StringBuffer</a:t>
            </a:r>
            <a:r>
              <a:rPr lang="zh-CN" altLang="en-US" dirty="0" smtClean="0"/>
              <a:t>转换成</a:t>
            </a:r>
            <a:r>
              <a:rPr lang="en-US" altLang="zh-CN" dirty="0" smtClean="0"/>
              <a:t>String?</a:t>
            </a:r>
            <a:endParaRPr lang="en-US" altLang="zh-CN" dirty="0"/>
          </a:p>
          <a:p>
            <a:pPr eaLnBrk="1" hangingPunct="1"/>
            <a:endParaRPr lang="en-US" altLang="zh-CN" dirty="0" smtClean="0"/>
          </a:p>
          <a:p>
            <a:endParaRPr lang="zh-CN" altLang="en-US" dirty="0" smtClean="0"/>
          </a:p>
          <a:p>
            <a:pPr eaLnBrk="1" hangingPunct="1"/>
            <a:endParaRPr lang="zh-CN" altLang="en-US" dirty="0" smtClean="0"/>
          </a:p>
        </p:txBody>
      </p:sp>
      <p:grpSp>
        <p:nvGrpSpPr>
          <p:cNvPr id="5" name="组合 4"/>
          <p:cNvGrpSpPr/>
          <p:nvPr/>
        </p:nvGrpSpPr>
        <p:grpSpPr>
          <a:xfrm>
            <a:off x="457200" y="1329995"/>
            <a:ext cx="958752" cy="430730"/>
            <a:chOff x="3643306" y="2500357"/>
            <a:chExt cx="958752" cy="430730"/>
          </a:xfrm>
        </p:grpSpPr>
        <p:pic>
          <p:nvPicPr>
            <p:cNvPr id="6" name="Picture 6" descr="E:\设计支持\模板设计\TW.png"/>
            <p:cNvPicPr>
              <a:picLocks noChangeAspect="1" noChangeArrowheads="1"/>
            </p:cNvPicPr>
            <p:nvPr/>
          </p:nvPicPr>
          <p:blipFill>
            <a:blip r:embed="rId2"/>
            <a:srcRect/>
            <a:stretch>
              <a:fillRect/>
            </a:stretch>
          </p:blipFill>
          <p:spPr bwMode="auto">
            <a:xfrm>
              <a:off x="3643306" y="2500357"/>
              <a:ext cx="463239" cy="430730"/>
            </a:xfrm>
            <a:prstGeom prst="rect">
              <a:avLst/>
            </a:prstGeom>
            <a:noFill/>
          </p:spPr>
        </p:pic>
        <p:sp>
          <p:nvSpPr>
            <p:cNvPr id="7" name="TextBox 6"/>
            <p:cNvSpPr txBox="1"/>
            <p:nvPr/>
          </p:nvSpPr>
          <p:spPr>
            <a:xfrm>
              <a:off x="3901224" y="2502459"/>
              <a:ext cx="700834"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itchFamily="49" charset="-122"/>
                  <a:ea typeface="黑体" pitchFamily="49" charset="-122"/>
                </a:rPr>
                <a:t>提问</a:t>
              </a:r>
              <a:endParaRPr lang="zh-CN" altLang="en-US" sz="2000" b="1" dirty="0">
                <a:solidFill>
                  <a:schemeClr val="tx1"/>
                </a:solidFill>
                <a:latin typeface="黑体" pitchFamily="49" charset="-122"/>
                <a:ea typeface="黑体" pitchFamily="49" charset="-122"/>
              </a:endParaRPr>
            </a:p>
          </p:txBody>
        </p:sp>
      </p:grpSp>
      <p:sp>
        <p:nvSpPr>
          <p:cNvPr id="10" name="AutoShape 11"/>
          <p:cNvSpPr>
            <a:spLocks noChangeArrowheads="1"/>
          </p:cNvSpPr>
          <p:nvPr/>
        </p:nvSpPr>
        <p:spPr bwMode="auto">
          <a:xfrm>
            <a:off x="732988" y="2335744"/>
            <a:ext cx="7953811" cy="11726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String </a:t>
            </a: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s1 </a:t>
            </a: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"Hello World</a:t>
            </a: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String s2 = new String(); s2 = “Hello World”;</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String s3 = new String(“Hello World”);</a:t>
            </a:r>
            <a:endPar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AutoShape 11"/>
          <p:cNvSpPr>
            <a:spLocks noChangeArrowheads="1"/>
          </p:cNvSpPr>
          <p:nvPr/>
        </p:nvSpPr>
        <p:spPr bwMode="auto">
          <a:xfrm>
            <a:off x="715118" y="4077072"/>
            <a:ext cx="7953811" cy="81253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String </a:t>
            </a: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s1;</a:t>
            </a:r>
          </a:p>
          <a:p>
            <a:pPr algn="l" defTabSz="723900">
              <a:lnSpc>
                <a:spcPct val="130000"/>
              </a:lnSpc>
              <a:spcAft>
                <a:spcPts val="0"/>
              </a:spcAft>
              <a:buClr>
                <a:schemeClr val="folHlink"/>
              </a:buClr>
              <a:buSzPct val="60000"/>
              <a:tabLst>
                <a:tab pos="444500" algn="l"/>
              </a:tabLst>
              <a:defRPr/>
            </a:pPr>
            <a:r>
              <a:rPr lang="en-US" altLang="zh-CN" b="1" dirty="0" err="1"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System.out.println</a:t>
            </a: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(s1.legnth());</a:t>
            </a:r>
            <a:endPar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2" name="AutoShape 11"/>
          <p:cNvSpPr>
            <a:spLocks noChangeArrowheads="1"/>
          </p:cNvSpPr>
          <p:nvPr/>
        </p:nvSpPr>
        <p:spPr bwMode="auto">
          <a:xfrm>
            <a:off x="715117" y="5003985"/>
            <a:ext cx="7953811" cy="81253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String </a:t>
            </a: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s1 = “zhangsan@126.com”;</a:t>
            </a:r>
          </a:p>
          <a:p>
            <a:pPr algn="l" defTabSz="723900">
              <a:lnSpc>
                <a:spcPct val="130000"/>
              </a:lnSpc>
              <a:spcAft>
                <a:spcPts val="0"/>
              </a:spcAft>
              <a:buClr>
                <a:schemeClr val="folHlink"/>
              </a:buClr>
              <a:buSzPct val="60000"/>
              <a:tabLst>
                <a:tab pos="444500" algn="l"/>
              </a:tabLst>
              <a:defRPr/>
            </a:pPr>
            <a:r>
              <a:rPr lang="en-US" altLang="zh-CN" b="1" dirty="0" err="1"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System.out.println</a:t>
            </a:r>
            <a:r>
              <a:rPr lang="en-US" altLang="zh-CN" b="1" dirty="0" smtClean="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(s1.substring(s1.lastIndexOf(“@126”)));</a:t>
            </a:r>
            <a:endParaRPr lang="en-US" altLang="zh-CN" b="1" dirty="0">
              <a:solidFill>
                <a:schemeClr val="accent5">
                  <a:lumMod val="1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78065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下</a:t>
            </a:r>
            <a:r>
              <a:rPr lang="zh-CN" altLang="en-US" dirty="0" smtClean="0"/>
              <a:t>章预告</a:t>
            </a:r>
            <a:endParaRPr lang="zh-CN" altLang="en-US" dirty="0"/>
          </a:p>
        </p:txBody>
      </p:sp>
      <p:sp>
        <p:nvSpPr>
          <p:cNvPr id="3" name="Content Placeholder 2"/>
          <p:cNvSpPr>
            <a:spLocks noGrp="1"/>
          </p:cNvSpPr>
          <p:nvPr>
            <p:ph idx="1"/>
          </p:nvPr>
        </p:nvSpPr>
        <p:spPr/>
        <p:txBody>
          <a:bodyPr/>
          <a:lstStyle/>
          <a:p>
            <a:r>
              <a:rPr lang="zh-CN" altLang="en-US" dirty="0"/>
              <a:t>第七章</a:t>
            </a:r>
            <a:r>
              <a:rPr lang="en-US" altLang="zh-CN" dirty="0"/>
              <a:t>.</a:t>
            </a:r>
            <a:r>
              <a:rPr lang="zh-CN" altLang="en-US" dirty="0"/>
              <a:t>继</a:t>
            </a:r>
            <a:r>
              <a:rPr lang="zh-CN" altLang="en-US" dirty="0" smtClean="0"/>
              <a:t>承</a:t>
            </a:r>
            <a:endParaRPr lang="en-US" altLang="zh-CN" dirty="0" smtClean="0"/>
          </a:p>
          <a:p>
            <a:endParaRPr lang="en-US" altLang="zh-CN" dirty="0" smtClean="0"/>
          </a:p>
          <a:p>
            <a:r>
              <a:rPr lang="zh-CN" altLang="en-US" dirty="0" smtClean="0"/>
              <a:t>对应于教</a:t>
            </a:r>
            <a:r>
              <a:rPr lang="zh-CN" altLang="en-US" smtClean="0"/>
              <a:t>材</a:t>
            </a:r>
            <a:r>
              <a:rPr lang="zh-CN" altLang="en-US" smtClean="0"/>
              <a:t>第七章</a:t>
            </a:r>
            <a:r>
              <a:rPr lang="zh-CN" altLang="en-US" dirty="0" smtClean="0"/>
              <a:t>，请课前预习。</a:t>
            </a:r>
            <a:endParaRPr lang="zh-CN" altLang="en-US" dirty="0"/>
          </a:p>
        </p:txBody>
      </p:sp>
    </p:spTree>
    <p:extLst>
      <p:ext uri="{BB962C8B-B14F-4D97-AF65-F5344CB8AC3E}">
        <p14:creationId xmlns:p14="http://schemas.microsoft.com/office/powerpoint/2010/main" val="1740002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dirty="0" smtClean="0"/>
              <a:t>为什么使用面向对象</a:t>
            </a:r>
            <a:r>
              <a:rPr lang="en-US" altLang="zh-CN" dirty="0" smtClean="0"/>
              <a:t> 1</a:t>
            </a:r>
          </a:p>
        </p:txBody>
      </p:sp>
      <p:sp>
        <p:nvSpPr>
          <p:cNvPr id="12291" name="Rectangle 3"/>
          <p:cNvSpPr>
            <a:spLocks noGrp="1" noChangeArrowheads="1"/>
          </p:cNvSpPr>
          <p:nvPr>
            <p:ph idx="1"/>
          </p:nvPr>
        </p:nvSpPr>
        <p:spPr/>
        <p:txBody>
          <a:bodyPr/>
          <a:lstStyle/>
          <a:p>
            <a:pPr eaLnBrk="1" hangingPunct="1"/>
            <a:r>
              <a:rPr lang="zh-CN" altLang="en-US" smtClean="0"/>
              <a:t>现实世界是由什么组成的？</a:t>
            </a:r>
          </a:p>
        </p:txBody>
      </p:sp>
      <p:pic>
        <p:nvPicPr>
          <p:cNvPr id="12292" name="Picture 8" descr="u=3336855887,1773829459&amp;fm=0&amp;gp=0"/>
          <p:cNvPicPr>
            <a:picLocks noChangeAspect="1" noChangeArrowheads="1"/>
          </p:cNvPicPr>
          <p:nvPr/>
        </p:nvPicPr>
        <p:blipFill>
          <a:blip r:embed="rId2"/>
          <a:srcRect/>
          <a:stretch>
            <a:fillRect/>
          </a:stretch>
        </p:blipFill>
        <p:spPr bwMode="auto">
          <a:xfrm>
            <a:off x="1570038" y="4195763"/>
            <a:ext cx="1778000" cy="1104900"/>
          </a:xfrm>
          <a:prstGeom prst="rect">
            <a:avLst/>
          </a:prstGeom>
          <a:noFill/>
          <a:ln w="9525">
            <a:noFill/>
            <a:miter lim="800000"/>
            <a:headEnd/>
            <a:tailEnd/>
          </a:ln>
        </p:spPr>
      </p:pic>
      <p:pic>
        <p:nvPicPr>
          <p:cNvPr id="12293" name="Picture 9" descr="u=526139667,1611322799&amp;fm=0&amp;gp=0"/>
          <p:cNvPicPr>
            <a:picLocks noChangeAspect="1" noChangeArrowheads="1"/>
          </p:cNvPicPr>
          <p:nvPr/>
        </p:nvPicPr>
        <p:blipFill>
          <a:blip r:embed="rId3"/>
          <a:srcRect/>
          <a:stretch>
            <a:fillRect/>
          </a:stretch>
        </p:blipFill>
        <p:spPr bwMode="auto">
          <a:xfrm>
            <a:off x="7092950" y="3284538"/>
            <a:ext cx="914400" cy="1279525"/>
          </a:xfrm>
          <a:prstGeom prst="rect">
            <a:avLst/>
          </a:prstGeom>
          <a:noFill/>
          <a:ln w="9525">
            <a:noFill/>
            <a:miter lim="800000"/>
            <a:headEnd/>
            <a:tailEnd/>
          </a:ln>
        </p:spPr>
      </p:pic>
      <p:pic>
        <p:nvPicPr>
          <p:cNvPr id="12294" name="Picture 10" descr="u=540745708,2641158090&amp;fm=0&amp;gp=0"/>
          <p:cNvPicPr>
            <a:picLocks noChangeAspect="1" noChangeArrowheads="1"/>
          </p:cNvPicPr>
          <p:nvPr/>
        </p:nvPicPr>
        <p:blipFill>
          <a:blip r:embed="rId4"/>
          <a:srcRect/>
          <a:stretch>
            <a:fillRect/>
          </a:stretch>
        </p:blipFill>
        <p:spPr bwMode="auto">
          <a:xfrm>
            <a:off x="5435600" y="2949575"/>
            <a:ext cx="1600200" cy="1200150"/>
          </a:xfrm>
          <a:prstGeom prst="rect">
            <a:avLst/>
          </a:prstGeom>
          <a:noFill/>
          <a:ln w="9525">
            <a:noFill/>
            <a:miter lim="800000"/>
            <a:headEnd/>
            <a:tailEnd/>
          </a:ln>
        </p:spPr>
      </p:pic>
      <p:pic>
        <p:nvPicPr>
          <p:cNvPr id="12295" name="Picture 11" descr="u=633882278,4240882209&amp;fm=0&amp;gp=0"/>
          <p:cNvPicPr>
            <a:picLocks noChangeAspect="1" noChangeArrowheads="1"/>
          </p:cNvPicPr>
          <p:nvPr/>
        </p:nvPicPr>
        <p:blipFill>
          <a:blip r:embed="rId5"/>
          <a:srcRect/>
          <a:stretch>
            <a:fillRect/>
          </a:stretch>
        </p:blipFill>
        <p:spPr bwMode="auto">
          <a:xfrm>
            <a:off x="5651500" y="1773238"/>
            <a:ext cx="1600200" cy="1165225"/>
          </a:xfrm>
          <a:prstGeom prst="rect">
            <a:avLst/>
          </a:prstGeom>
          <a:noFill/>
          <a:ln w="9525">
            <a:noFill/>
            <a:miter lim="800000"/>
            <a:headEnd/>
            <a:tailEnd/>
          </a:ln>
        </p:spPr>
      </p:pic>
      <p:pic>
        <p:nvPicPr>
          <p:cNvPr id="12296" name="Picture 13" descr="u=1242162319,1237083860&amp;fm=0&amp;gp=0"/>
          <p:cNvPicPr>
            <a:picLocks noChangeAspect="1" noChangeArrowheads="1"/>
          </p:cNvPicPr>
          <p:nvPr/>
        </p:nvPicPr>
        <p:blipFill>
          <a:blip r:embed="rId6"/>
          <a:srcRect/>
          <a:stretch>
            <a:fillRect/>
          </a:stretch>
        </p:blipFill>
        <p:spPr bwMode="auto">
          <a:xfrm>
            <a:off x="2700338" y="1916113"/>
            <a:ext cx="1333500" cy="1778000"/>
          </a:xfrm>
          <a:prstGeom prst="rect">
            <a:avLst/>
          </a:prstGeom>
          <a:noFill/>
          <a:ln w="9525">
            <a:noFill/>
            <a:miter lim="800000"/>
            <a:headEnd/>
            <a:tailEnd/>
          </a:ln>
        </p:spPr>
      </p:pic>
      <p:pic>
        <p:nvPicPr>
          <p:cNvPr id="12297" name="Picture 16" descr="u=2106891857,988304528&amp;fm=0&amp;gp=0"/>
          <p:cNvPicPr>
            <a:picLocks noChangeAspect="1" noChangeArrowheads="1"/>
          </p:cNvPicPr>
          <p:nvPr/>
        </p:nvPicPr>
        <p:blipFill>
          <a:blip r:embed="rId7"/>
          <a:srcRect/>
          <a:stretch>
            <a:fillRect/>
          </a:stretch>
        </p:blipFill>
        <p:spPr bwMode="auto">
          <a:xfrm>
            <a:off x="4237038" y="1844675"/>
            <a:ext cx="1271587" cy="950913"/>
          </a:xfrm>
          <a:prstGeom prst="rect">
            <a:avLst/>
          </a:prstGeom>
          <a:noFill/>
          <a:ln w="9525">
            <a:noFill/>
            <a:miter lim="800000"/>
            <a:headEnd/>
            <a:tailEnd/>
          </a:ln>
        </p:spPr>
      </p:pic>
      <p:pic>
        <p:nvPicPr>
          <p:cNvPr id="12298" name="Picture 17" descr="u=2604492475,3845154603&amp;fm=0&amp;gp=0"/>
          <p:cNvPicPr>
            <a:picLocks noChangeAspect="1" noChangeArrowheads="1"/>
          </p:cNvPicPr>
          <p:nvPr/>
        </p:nvPicPr>
        <p:blipFill>
          <a:blip r:embed="rId8"/>
          <a:srcRect/>
          <a:stretch>
            <a:fillRect/>
          </a:stretch>
        </p:blipFill>
        <p:spPr bwMode="auto">
          <a:xfrm>
            <a:off x="3428992" y="4214818"/>
            <a:ext cx="1600200" cy="1474787"/>
          </a:xfrm>
          <a:prstGeom prst="rect">
            <a:avLst/>
          </a:prstGeom>
          <a:noFill/>
          <a:ln w="9525">
            <a:noFill/>
            <a:miter lim="800000"/>
            <a:headEnd/>
            <a:tailEnd/>
          </a:ln>
        </p:spPr>
      </p:pic>
      <p:pic>
        <p:nvPicPr>
          <p:cNvPr id="12299" name="Picture 18" descr="u=2736783560,3549747924&amp;fm=0&amp;gp=0"/>
          <p:cNvPicPr>
            <a:picLocks noChangeAspect="1" noChangeArrowheads="1"/>
          </p:cNvPicPr>
          <p:nvPr/>
        </p:nvPicPr>
        <p:blipFill>
          <a:blip r:embed="rId9"/>
          <a:srcRect/>
          <a:stretch>
            <a:fillRect/>
          </a:stretch>
        </p:blipFill>
        <p:spPr bwMode="auto">
          <a:xfrm>
            <a:off x="3779838" y="2781300"/>
            <a:ext cx="1600200" cy="1577975"/>
          </a:xfrm>
          <a:prstGeom prst="rect">
            <a:avLst/>
          </a:prstGeom>
          <a:noFill/>
          <a:ln w="9525">
            <a:noFill/>
            <a:miter lim="800000"/>
            <a:headEnd/>
            <a:tailEnd/>
          </a:ln>
        </p:spPr>
      </p:pic>
      <p:pic>
        <p:nvPicPr>
          <p:cNvPr id="12300" name="Picture 7" descr="u=2909246188,1236223705&amp;fm=0&amp;gp=0"/>
          <p:cNvPicPr>
            <a:picLocks noChangeAspect="1" noChangeArrowheads="1"/>
          </p:cNvPicPr>
          <p:nvPr/>
        </p:nvPicPr>
        <p:blipFill>
          <a:blip r:embed="rId10"/>
          <a:srcRect/>
          <a:stretch>
            <a:fillRect/>
          </a:stretch>
        </p:blipFill>
        <p:spPr bwMode="auto">
          <a:xfrm>
            <a:off x="5219700" y="4149725"/>
            <a:ext cx="1600200" cy="1200150"/>
          </a:xfrm>
          <a:prstGeom prst="rect">
            <a:avLst/>
          </a:prstGeom>
          <a:noFill/>
          <a:ln w="9525">
            <a:noFill/>
            <a:miter lim="800000"/>
            <a:headEnd/>
            <a:tailEnd/>
          </a:ln>
        </p:spPr>
      </p:pic>
      <p:pic>
        <p:nvPicPr>
          <p:cNvPr id="12301" name="Picture 24" descr="未命名"/>
          <p:cNvPicPr>
            <a:picLocks noChangeAspect="1" noChangeArrowheads="1"/>
          </p:cNvPicPr>
          <p:nvPr/>
        </p:nvPicPr>
        <p:blipFill>
          <a:blip r:embed="rId11"/>
          <a:srcRect/>
          <a:stretch>
            <a:fillRect/>
          </a:stretch>
        </p:blipFill>
        <p:spPr bwMode="auto">
          <a:xfrm>
            <a:off x="1619250" y="3284538"/>
            <a:ext cx="1258888" cy="801687"/>
          </a:xfrm>
          <a:prstGeom prst="rect">
            <a:avLst/>
          </a:prstGeom>
          <a:noFill/>
          <a:ln w="9525">
            <a:noFill/>
            <a:miter lim="800000"/>
            <a:headEnd/>
            <a:tailEnd/>
          </a:ln>
        </p:spPr>
      </p:pic>
      <p:pic>
        <p:nvPicPr>
          <p:cNvPr id="12302" name="Picture 25" descr="u=163486264,3173599994&amp;fm=0&amp;gp=0"/>
          <p:cNvPicPr>
            <a:picLocks noChangeAspect="1" noChangeArrowheads="1"/>
          </p:cNvPicPr>
          <p:nvPr/>
        </p:nvPicPr>
        <p:blipFill>
          <a:blip r:embed="rId12"/>
          <a:srcRect/>
          <a:stretch>
            <a:fillRect/>
          </a:stretch>
        </p:blipFill>
        <p:spPr bwMode="auto">
          <a:xfrm>
            <a:off x="1171575" y="1773238"/>
            <a:ext cx="1600200" cy="1485900"/>
          </a:xfrm>
          <a:prstGeom prst="rect">
            <a:avLst/>
          </a:prstGeom>
          <a:noFill/>
          <a:ln w="9525">
            <a:noFill/>
            <a:miter lim="800000"/>
            <a:headEnd/>
            <a:tailEnd/>
          </a:ln>
        </p:spPr>
      </p:pic>
      <p:sp>
        <p:nvSpPr>
          <p:cNvPr id="20" name="AutoShape 20"/>
          <p:cNvSpPr>
            <a:spLocks noChangeArrowheads="1"/>
          </p:cNvSpPr>
          <p:nvPr/>
        </p:nvSpPr>
        <p:spPr bwMode="auto">
          <a:xfrm>
            <a:off x="3000381" y="5788046"/>
            <a:ext cx="2428875" cy="641350"/>
          </a:xfrm>
          <a:prstGeom prst="roundRect">
            <a:avLst>
              <a:gd name="adj"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a:defRPr/>
            </a:pPr>
            <a:r>
              <a:rPr lang="zh-CN" altLang="en-US" b="1" dirty="0" smtClean="0"/>
              <a:t>世界由对象组成</a:t>
            </a:r>
            <a:endParaRPr lang="zh-CN" altLang="en-US" b="1" dirty="0"/>
          </a:p>
        </p:txBody>
      </p:sp>
    </p:spTree>
    <p:extLst>
      <p:ext uri="{BB962C8B-B14F-4D97-AF65-F5344CB8AC3E}">
        <p14:creationId xmlns:p14="http://schemas.microsoft.com/office/powerpoint/2010/main" val="135748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smtClean="0"/>
              <a:t>为什么使用面向对象</a:t>
            </a:r>
            <a:r>
              <a:rPr lang="en-US" altLang="zh-CN" dirty="0" smtClean="0"/>
              <a:t> 2</a:t>
            </a:r>
          </a:p>
        </p:txBody>
      </p:sp>
      <p:sp>
        <p:nvSpPr>
          <p:cNvPr id="624643" name="Rectangle 3"/>
          <p:cNvSpPr>
            <a:spLocks noGrp="1" noChangeArrowheads="1"/>
          </p:cNvSpPr>
          <p:nvPr>
            <p:ph idx="1"/>
          </p:nvPr>
        </p:nvSpPr>
        <p:spPr/>
        <p:txBody>
          <a:bodyPr/>
          <a:lstStyle/>
          <a:p>
            <a:pPr eaLnBrk="1" hangingPunct="1"/>
            <a:r>
              <a:rPr lang="zh-CN" altLang="en-US" dirty="0" smtClean="0"/>
              <a:t>软件出现的目的</a:t>
            </a:r>
          </a:p>
          <a:p>
            <a:pPr lvl="1" eaLnBrk="1" hangingPunct="1"/>
            <a:r>
              <a:rPr lang="zh-CN" altLang="en-US" dirty="0" smtClean="0"/>
              <a:t>用计算机的语言描述现实世界</a:t>
            </a:r>
          </a:p>
          <a:p>
            <a:pPr lvl="1" eaLnBrk="1" hangingPunct="1"/>
            <a:r>
              <a:rPr lang="zh-CN" altLang="en-US" dirty="0" smtClean="0"/>
              <a:t>用计算机解决现实世界的问题</a:t>
            </a:r>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altLang="zh-CN" dirty="0" smtClean="0"/>
          </a:p>
          <a:p>
            <a:pPr marL="342900" lvl="1" indent="-342900" eaLnBrk="1" hangingPunct="1">
              <a:buSzPct val="80000"/>
              <a:buBlip>
                <a:blip r:embed="rId3"/>
              </a:buBlip>
            </a:pPr>
            <a:r>
              <a:rPr lang="zh-CN" altLang="en-US" sz="2800" dirty="0" smtClean="0"/>
              <a:t>面向对象设计和开发程序的好处</a:t>
            </a:r>
            <a:endParaRPr lang="en-US" altLang="zh-CN" sz="2800" dirty="0" smtClean="0"/>
          </a:p>
          <a:p>
            <a:pPr lvl="1" eaLnBrk="1" hangingPunct="1"/>
            <a:r>
              <a:rPr lang="zh-CN" altLang="en-US" dirty="0" smtClean="0"/>
              <a:t>交流更加流畅</a:t>
            </a:r>
            <a:endParaRPr lang="en-US" altLang="zh-CN" dirty="0" smtClean="0"/>
          </a:p>
          <a:p>
            <a:pPr lvl="1" eaLnBrk="1" hangingPunct="1"/>
            <a:r>
              <a:rPr lang="zh-CN" altLang="en-US" dirty="0" smtClean="0"/>
              <a:t>提高设计和开发效率</a:t>
            </a:r>
          </a:p>
          <a:p>
            <a:pPr lvl="1" eaLnBrk="1" hangingPunct="1"/>
            <a:endParaRPr lang="zh-CN" altLang="en-US" dirty="0" smtClean="0"/>
          </a:p>
          <a:p>
            <a:pPr eaLnBrk="1" hangingPunct="1"/>
            <a:endParaRPr lang="zh-CN" altLang="en-US" dirty="0" smtClean="0"/>
          </a:p>
          <a:p>
            <a:pPr lvl="1" eaLnBrk="1" hangingPunct="1">
              <a:buNone/>
            </a:pPr>
            <a:endParaRPr lang="zh-CN" altLang="en-US" dirty="0" smtClean="0"/>
          </a:p>
        </p:txBody>
      </p:sp>
      <p:sp>
        <p:nvSpPr>
          <p:cNvPr id="673813" name="AutoShape 21"/>
          <p:cNvSpPr>
            <a:spLocks noChangeArrowheads="1"/>
          </p:cNvSpPr>
          <p:nvPr/>
        </p:nvSpPr>
        <p:spPr bwMode="gray">
          <a:xfrm>
            <a:off x="935502" y="2924944"/>
            <a:ext cx="2643206" cy="642942"/>
          </a:xfrm>
          <a:prstGeom prst="roundRect">
            <a:avLst>
              <a:gd name="adj" fmla="val 0"/>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a:buClr>
                <a:schemeClr val="tx2"/>
              </a:buClr>
              <a:buSzPct val="80000"/>
              <a:buFont typeface="Wingdings" pitchFamily="2" charset="2"/>
              <a:buNone/>
              <a:defRPr/>
            </a:pPr>
            <a:r>
              <a:rPr lang="zh-CN" altLang="en-US" sz="2400" b="1" dirty="0"/>
              <a:t> </a:t>
            </a:r>
            <a:r>
              <a:rPr lang="zh-CN" altLang="en-US" sz="2400" b="1" dirty="0" smtClean="0"/>
              <a:t>面向对象的思想</a:t>
            </a:r>
            <a:endParaRPr lang="zh-CN" altLang="en-US" sz="2400" b="1" dirty="0"/>
          </a:p>
        </p:txBody>
      </p:sp>
      <p:sp>
        <p:nvSpPr>
          <p:cNvPr id="693254" name="AutoShape 6"/>
          <p:cNvSpPr>
            <a:spLocks noChangeArrowheads="1"/>
          </p:cNvSpPr>
          <p:nvPr/>
        </p:nvSpPr>
        <p:spPr bwMode="auto">
          <a:xfrm>
            <a:off x="3507270" y="3782200"/>
            <a:ext cx="2128659" cy="408623"/>
          </a:xfrm>
          <a:prstGeom prst="wedgeRoundRectCallout">
            <a:avLst>
              <a:gd name="adj1" fmla="val 50246"/>
              <a:gd name="adj2" fmla="val -11971"/>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符合人类思维习惯 </a:t>
            </a:r>
          </a:p>
        </p:txBody>
      </p:sp>
      <p:sp>
        <p:nvSpPr>
          <p:cNvPr id="17" name="AutoShape 21"/>
          <p:cNvSpPr>
            <a:spLocks noChangeArrowheads="1"/>
          </p:cNvSpPr>
          <p:nvPr/>
        </p:nvSpPr>
        <p:spPr bwMode="gray">
          <a:xfrm>
            <a:off x="5436096" y="2924944"/>
            <a:ext cx="2500330" cy="642942"/>
          </a:xfrm>
          <a:prstGeom prst="roundRect">
            <a:avLst>
              <a:gd name="adj" fmla="val 0"/>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a:buClr>
                <a:schemeClr val="tx2"/>
              </a:buClr>
              <a:buSzPct val="80000"/>
              <a:buFont typeface="Wingdings" pitchFamily="2" charset="2"/>
              <a:buNone/>
              <a:defRPr/>
            </a:pPr>
            <a:r>
              <a:rPr lang="zh-CN" altLang="en-US" sz="2400" b="1" dirty="0"/>
              <a:t> </a:t>
            </a:r>
            <a:r>
              <a:rPr lang="zh-CN" altLang="en-US" sz="2400" b="1" dirty="0" smtClean="0"/>
              <a:t>面向对象的世界</a:t>
            </a:r>
            <a:endParaRPr lang="zh-CN" altLang="en-US" sz="2400" b="1" dirty="0"/>
          </a:p>
        </p:txBody>
      </p:sp>
      <p:sp>
        <p:nvSpPr>
          <p:cNvPr id="18" name="右箭头 17"/>
          <p:cNvSpPr/>
          <p:nvPr/>
        </p:nvSpPr>
        <p:spPr bwMode="auto">
          <a:xfrm flipV="1">
            <a:off x="3864460" y="3210696"/>
            <a:ext cx="1428760" cy="285752"/>
          </a:xfrm>
          <a:prstGeom prst="rightArrow">
            <a:avLst/>
          </a:prstGeom>
          <a:solidFill>
            <a:schemeClr val="accent1">
              <a:lumMod val="75000"/>
            </a:schemeClr>
          </a:solid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4150212" y="2749031"/>
            <a:ext cx="803426" cy="461665"/>
          </a:xfrm>
          <a:prstGeom prst="rect">
            <a:avLst/>
          </a:prstGeom>
          <a:noFill/>
        </p:spPr>
        <p:txBody>
          <a:bodyPr wrap="none" rtlCol="0">
            <a:spAutoFit/>
          </a:bodyPr>
          <a:lstStyle/>
          <a:p>
            <a:r>
              <a:rPr lang="zh-CN" altLang="en-US" sz="2400" b="1" dirty="0" smtClean="0"/>
              <a:t>描述</a:t>
            </a:r>
          </a:p>
        </p:txBody>
      </p:sp>
    </p:spTree>
    <p:extLst>
      <p:ext uri="{BB962C8B-B14F-4D97-AF65-F5344CB8AC3E}">
        <p14:creationId xmlns:p14="http://schemas.microsoft.com/office/powerpoint/2010/main" val="88335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3813"/>
                                        </p:tgtEl>
                                        <p:attrNameLst>
                                          <p:attrName>style.visibility</p:attrName>
                                        </p:attrNameLst>
                                      </p:cBhvr>
                                      <p:to>
                                        <p:strVal val="visible"/>
                                      </p:to>
                                    </p:set>
                                    <p:animEffect transition="in" filter="wipe(left)">
                                      <p:cBhvr>
                                        <p:cTn id="7" dur="500"/>
                                        <p:tgtEl>
                                          <p:spTgt spid="6738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93254"/>
                                        </p:tgtEl>
                                        <p:attrNameLst>
                                          <p:attrName>style.visibility</p:attrName>
                                        </p:attrNameLst>
                                      </p:cBhvr>
                                      <p:to>
                                        <p:strVal val="visible"/>
                                      </p:to>
                                    </p:set>
                                    <p:animEffect transition="in" filter="wipe(left)">
                                      <p:cBhvr>
                                        <p:cTn id="23" dur="500"/>
                                        <p:tgtEl>
                                          <p:spTgt spid="69325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24643">
                                            <p:txEl>
                                              <p:pRg st="8" end="8"/>
                                            </p:txEl>
                                          </p:spTgt>
                                        </p:tgtEl>
                                        <p:attrNameLst>
                                          <p:attrName>style.visibility</p:attrName>
                                        </p:attrNameLst>
                                      </p:cBhvr>
                                      <p:to>
                                        <p:strVal val="visible"/>
                                      </p:to>
                                    </p:set>
                                    <p:animEffect transition="in" filter="wipe(left)">
                                      <p:cBhvr>
                                        <p:cTn id="28" dur="500"/>
                                        <p:tgtEl>
                                          <p:spTgt spid="624643">
                                            <p:txEl>
                                              <p:pRg st="8" end="8"/>
                                            </p:txEl>
                                          </p:spTgt>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624643">
                                            <p:txEl>
                                              <p:pRg st="9" end="9"/>
                                            </p:txEl>
                                          </p:spTgt>
                                        </p:tgtEl>
                                        <p:attrNameLst>
                                          <p:attrName>style.visibility</p:attrName>
                                        </p:attrNameLst>
                                      </p:cBhvr>
                                      <p:to>
                                        <p:strVal val="visible"/>
                                      </p:to>
                                    </p:set>
                                    <p:animEffect transition="in" filter="wipe(left)">
                                      <p:cBhvr>
                                        <p:cTn id="32" dur="500"/>
                                        <p:tgtEl>
                                          <p:spTgt spid="624643">
                                            <p:txEl>
                                              <p:pRg st="9" end="9"/>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624643">
                                            <p:txEl>
                                              <p:pRg st="10" end="10"/>
                                            </p:txEl>
                                          </p:spTgt>
                                        </p:tgtEl>
                                        <p:attrNameLst>
                                          <p:attrName>style.visibility</p:attrName>
                                        </p:attrNameLst>
                                      </p:cBhvr>
                                      <p:to>
                                        <p:strVal val="visible"/>
                                      </p:to>
                                    </p:set>
                                    <p:animEffect transition="in" filter="wipe(left)">
                                      <p:cBhvr>
                                        <p:cTn id="35" dur="500"/>
                                        <p:tgtEl>
                                          <p:spTgt spid="62464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813" grpId="0" animBg="1"/>
      <p:bldP spid="693254" grpId="0" animBg="1"/>
      <p:bldP spid="17" grpId="0" animBg="1"/>
      <p:bldP spid="18" grpId="0" animBg="1"/>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一个现实世界的问题 </a:t>
            </a:r>
          </a:p>
        </p:txBody>
      </p:sp>
      <p:sp>
        <p:nvSpPr>
          <p:cNvPr id="625667" name="Rectangle 3"/>
          <p:cNvSpPr>
            <a:spLocks noGrp="1" noChangeArrowheads="1"/>
          </p:cNvSpPr>
          <p:nvPr>
            <p:ph idx="1"/>
          </p:nvPr>
        </p:nvSpPr>
        <p:spPr>
          <a:xfrm>
            <a:off x="485882" y="1816383"/>
            <a:ext cx="8229600" cy="4785399"/>
          </a:xfrm>
        </p:spPr>
        <p:txBody>
          <a:bodyPr/>
          <a:lstStyle/>
          <a:p>
            <a:pPr eaLnBrk="1" hangingPunct="1"/>
            <a:r>
              <a:rPr lang="zh-CN" altLang="en-US" dirty="0" smtClean="0"/>
              <a:t>宠物</a:t>
            </a:r>
            <a:r>
              <a:rPr lang="en-US" altLang="zh-CN" dirty="0" smtClean="0"/>
              <a:t>——</a:t>
            </a:r>
            <a:r>
              <a:rPr lang="zh-CN" altLang="en-US" dirty="0" smtClean="0"/>
              <a:t>现实世界的对象</a:t>
            </a:r>
          </a:p>
          <a:p>
            <a:pPr eaLnBrk="1" hangingPunct="1"/>
            <a:endParaRPr lang="zh-CN" altLang="en-US" dirty="0" smtClean="0"/>
          </a:p>
          <a:p>
            <a:pPr eaLnBrk="1" hangingPunct="1"/>
            <a:endParaRPr lang="zh-CN" altLang="en-US" dirty="0" smtClean="0"/>
          </a:p>
          <a:p>
            <a:pPr eaLnBrk="1" hangingPunct="1"/>
            <a:endParaRPr lang="zh-CN" altLang="en-US" dirty="0" smtClean="0"/>
          </a:p>
          <a:p>
            <a:pPr eaLnBrk="1" hangingPunct="1"/>
            <a:endParaRPr lang="zh-CN" altLang="en-US" dirty="0" smtClean="0"/>
          </a:p>
          <a:p>
            <a:pPr eaLnBrk="1" hangingPunct="1"/>
            <a:r>
              <a:rPr lang="zh-CN" altLang="en-US" dirty="0" smtClean="0"/>
              <a:t>如何在计算机中描述它们</a:t>
            </a:r>
            <a:r>
              <a:rPr lang="en-US" altLang="zh-CN" dirty="0" smtClean="0"/>
              <a:t>?</a:t>
            </a:r>
          </a:p>
        </p:txBody>
      </p:sp>
      <p:sp>
        <p:nvSpPr>
          <p:cNvPr id="673813" name="AutoShape 21"/>
          <p:cNvSpPr>
            <a:spLocks noChangeArrowheads="1"/>
          </p:cNvSpPr>
          <p:nvPr/>
        </p:nvSpPr>
        <p:spPr bwMode="gray">
          <a:xfrm>
            <a:off x="2513120" y="4912678"/>
            <a:ext cx="4032250" cy="1800225"/>
          </a:xfrm>
          <a:prstGeom prst="roundRect">
            <a:avLst>
              <a:gd name="adj" fmla="val 0"/>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a:buClr>
                <a:schemeClr val="tx2"/>
              </a:buClr>
              <a:buSzPct val="80000"/>
              <a:buFont typeface="Wingdings" pitchFamily="2" charset="2"/>
              <a:buNone/>
              <a:defRPr/>
            </a:pPr>
            <a:r>
              <a:rPr lang="zh-CN" altLang="en-US" sz="2400" b="1" dirty="0"/>
              <a:t>从现实中抽象出类分三步： </a:t>
            </a:r>
          </a:p>
          <a:p>
            <a:pPr algn="l">
              <a:buClr>
                <a:schemeClr val="tx2"/>
              </a:buClr>
              <a:buSzPct val="80000"/>
              <a:buFont typeface="Wingdings" pitchFamily="2" charset="2"/>
              <a:buNone/>
              <a:defRPr/>
            </a:pPr>
            <a:r>
              <a:rPr lang="en-US" altLang="zh-CN" sz="2400" b="1" dirty="0"/>
              <a:t>1. </a:t>
            </a:r>
            <a:r>
              <a:rPr lang="zh-CN" altLang="en-US" sz="2400" b="1" dirty="0"/>
              <a:t>找出它的种类 </a:t>
            </a:r>
          </a:p>
          <a:p>
            <a:pPr algn="l">
              <a:buClr>
                <a:schemeClr val="tx2"/>
              </a:buClr>
              <a:buSzPct val="80000"/>
              <a:buFont typeface="Wingdings" pitchFamily="2" charset="2"/>
              <a:buNone/>
              <a:defRPr/>
            </a:pPr>
            <a:r>
              <a:rPr lang="en-US" altLang="zh-CN" sz="2400" b="1" dirty="0"/>
              <a:t>2. </a:t>
            </a:r>
            <a:r>
              <a:rPr lang="zh-CN" altLang="en-US" sz="2400" b="1" dirty="0"/>
              <a:t>找出它的属性 </a:t>
            </a:r>
          </a:p>
          <a:p>
            <a:pPr algn="l">
              <a:buClr>
                <a:schemeClr val="tx2"/>
              </a:buClr>
              <a:buSzPct val="80000"/>
              <a:buFont typeface="Wingdings" pitchFamily="2" charset="2"/>
              <a:buNone/>
              <a:defRPr/>
            </a:pPr>
            <a:r>
              <a:rPr lang="en-US" altLang="zh-CN" sz="2400" b="1" dirty="0"/>
              <a:t>3. </a:t>
            </a:r>
            <a:r>
              <a:rPr lang="zh-CN" altLang="en-US" sz="2400" b="1" dirty="0"/>
              <a:t>找出它的行为 </a:t>
            </a:r>
          </a:p>
        </p:txBody>
      </p:sp>
      <p:pic>
        <p:nvPicPr>
          <p:cNvPr id="14342" name="Picture 12" descr="u=486405875,510153256&amp;fm=0&amp;gp=0"/>
          <p:cNvPicPr>
            <a:picLocks noChangeAspect="1" noChangeArrowheads="1"/>
          </p:cNvPicPr>
          <p:nvPr/>
        </p:nvPicPr>
        <p:blipFill>
          <a:blip r:embed="rId2"/>
          <a:srcRect/>
          <a:stretch>
            <a:fillRect/>
          </a:stretch>
        </p:blipFill>
        <p:spPr bwMode="auto">
          <a:xfrm>
            <a:off x="5608745" y="2398078"/>
            <a:ext cx="1765300" cy="1219200"/>
          </a:xfrm>
          <a:prstGeom prst="rect">
            <a:avLst/>
          </a:prstGeom>
          <a:noFill/>
          <a:ln w="9525">
            <a:noFill/>
            <a:miter lim="800000"/>
            <a:headEnd/>
            <a:tailEnd/>
          </a:ln>
        </p:spPr>
      </p:pic>
      <p:pic>
        <p:nvPicPr>
          <p:cNvPr id="14343" name="Picture 13" descr="u=651425874,622784636&amp;fm=0&amp;gp=0"/>
          <p:cNvPicPr>
            <a:picLocks noChangeAspect="1" noChangeArrowheads="1"/>
          </p:cNvPicPr>
          <p:nvPr/>
        </p:nvPicPr>
        <p:blipFill>
          <a:blip r:embed="rId3"/>
          <a:srcRect/>
          <a:stretch>
            <a:fillRect/>
          </a:stretch>
        </p:blipFill>
        <p:spPr bwMode="auto">
          <a:xfrm>
            <a:off x="839895" y="2337753"/>
            <a:ext cx="1600200" cy="1279525"/>
          </a:xfrm>
          <a:prstGeom prst="rect">
            <a:avLst/>
          </a:prstGeom>
          <a:noFill/>
          <a:ln w="9525">
            <a:noFill/>
            <a:miter lim="800000"/>
            <a:headEnd/>
            <a:tailEnd/>
          </a:ln>
        </p:spPr>
      </p:pic>
      <p:pic>
        <p:nvPicPr>
          <p:cNvPr id="14344" name="Picture 14" descr="u=1880318704,2055524190&amp;fm=0&amp;gp=0"/>
          <p:cNvPicPr>
            <a:picLocks noChangeAspect="1" noChangeArrowheads="1"/>
          </p:cNvPicPr>
          <p:nvPr/>
        </p:nvPicPr>
        <p:blipFill>
          <a:blip r:embed="rId4"/>
          <a:srcRect/>
          <a:stretch>
            <a:fillRect/>
          </a:stretch>
        </p:blipFill>
        <p:spPr bwMode="auto">
          <a:xfrm>
            <a:off x="6905732" y="2320290"/>
            <a:ext cx="1439863" cy="1439863"/>
          </a:xfrm>
          <a:prstGeom prst="rect">
            <a:avLst/>
          </a:prstGeom>
          <a:noFill/>
          <a:ln w="9525">
            <a:noFill/>
            <a:miter lim="800000"/>
            <a:headEnd/>
            <a:tailEnd/>
          </a:ln>
        </p:spPr>
      </p:pic>
      <p:pic>
        <p:nvPicPr>
          <p:cNvPr id="14345" name="Picture 15" descr="u=1988743720,2428469872&amp;fm=0&amp;gp=0"/>
          <p:cNvPicPr>
            <a:picLocks noChangeAspect="1" noChangeArrowheads="1"/>
          </p:cNvPicPr>
          <p:nvPr/>
        </p:nvPicPr>
        <p:blipFill>
          <a:blip r:embed="rId5"/>
          <a:srcRect/>
          <a:stretch>
            <a:fillRect/>
          </a:stretch>
        </p:blipFill>
        <p:spPr bwMode="auto">
          <a:xfrm>
            <a:off x="3071920" y="2391728"/>
            <a:ext cx="1600200" cy="1200150"/>
          </a:xfrm>
          <a:prstGeom prst="rect">
            <a:avLst/>
          </a:prstGeom>
          <a:noFill/>
          <a:ln w="9525">
            <a:noFill/>
            <a:miter lim="800000"/>
            <a:headEnd/>
            <a:tailEnd/>
          </a:ln>
        </p:spPr>
      </p:pic>
      <p:pic>
        <p:nvPicPr>
          <p:cNvPr id="14346" name="Picture 11" descr="u=3231660781,1733649563&amp;fm=0&amp;gp=0"/>
          <p:cNvPicPr>
            <a:picLocks noChangeAspect="1" noChangeArrowheads="1"/>
          </p:cNvPicPr>
          <p:nvPr/>
        </p:nvPicPr>
        <p:blipFill>
          <a:blip r:embed="rId6"/>
          <a:srcRect/>
          <a:stretch>
            <a:fillRect/>
          </a:stretch>
        </p:blipFill>
        <p:spPr bwMode="auto">
          <a:xfrm>
            <a:off x="2187682" y="2248853"/>
            <a:ext cx="1189038" cy="1600200"/>
          </a:xfrm>
          <a:prstGeom prst="rect">
            <a:avLst/>
          </a:prstGeom>
          <a:noFill/>
          <a:ln w="9525">
            <a:noFill/>
            <a:miter lim="800000"/>
            <a:headEnd/>
            <a:tailEnd/>
          </a:ln>
        </p:spPr>
      </p:pic>
      <p:pic>
        <p:nvPicPr>
          <p:cNvPr id="14347" name="Picture 10" descr="u=3187969937,1827762822&amp;fm=0&amp;gp=0"/>
          <p:cNvPicPr>
            <a:picLocks noChangeAspect="1" noChangeArrowheads="1"/>
          </p:cNvPicPr>
          <p:nvPr/>
        </p:nvPicPr>
        <p:blipFill>
          <a:blip r:embed="rId7"/>
          <a:srcRect/>
          <a:stretch>
            <a:fillRect/>
          </a:stretch>
        </p:blipFill>
        <p:spPr bwMode="auto">
          <a:xfrm>
            <a:off x="4240320" y="2488565"/>
            <a:ext cx="1600200" cy="1200150"/>
          </a:xfrm>
          <a:prstGeom prst="rect">
            <a:avLst/>
          </a:prstGeom>
          <a:noFill/>
          <a:ln w="9525">
            <a:noFill/>
            <a:miter lim="800000"/>
            <a:headEnd/>
            <a:tailEnd/>
          </a:ln>
        </p:spPr>
      </p:pic>
      <p:grpSp>
        <p:nvGrpSpPr>
          <p:cNvPr id="12" name="组合 11"/>
          <p:cNvGrpSpPr/>
          <p:nvPr/>
        </p:nvGrpSpPr>
        <p:grpSpPr>
          <a:xfrm>
            <a:off x="453938" y="1220089"/>
            <a:ext cx="986586" cy="422603"/>
            <a:chOff x="1000100" y="1173499"/>
            <a:chExt cx="986586" cy="422603"/>
          </a:xfrm>
        </p:grpSpPr>
        <p:pic>
          <p:nvPicPr>
            <p:cNvPr id="13" name="Picture 5" descr="E:\设计支持\模板设计\WT.png"/>
            <p:cNvPicPr>
              <a:picLocks noChangeAspect="1" noChangeArrowheads="1"/>
            </p:cNvPicPr>
            <p:nvPr/>
          </p:nvPicPr>
          <p:blipFill>
            <a:blip r:embed="rId8"/>
            <a:srcRect/>
            <a:stretch>
              <a:fillRect/>
            </a:stretch>
          </p:blipFill>
          <p:spPr bwMode="auto">
            <a:xfrm>
              <a:off x="1000100" y="1173499"/>
              <a:ext cx="414476" cy="422603"/>
            </a:xfrm>
            <a:prstGeom prst="rect">
              <a:avLst/>
            </a:prstGeom>
            <a:noFill/>
          </p:spPr>
        </p:pic>
        <p:sp>
          <p:nvSpPr>
            <p:cNvPr id="14" name="TextBox 13"/>
            <p:cNvSpPr txBox="1"/>
            <p:nvPr/>
          </p:nvSpPr>
          <p:spPr>
            <a:xfrm>
              <a:off x="1285852" y="1184745"/>
              <a:ext cx="700834"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问题</a:t>
              </a:r>
              <a:endParaRPr lang="zh-CN" altLang="en-US" sz="2000" b="1" dirty="0">
                <a:solidFill>
                  <a:schemeClr val="tx1"/>
                </a:solidFill>
                <a:latin typeface="黑体" pitchFamily="49" charset="-122"/>
                <a:ea typeface="黑体" pitchFamily="49" charset="-122"/>
              </a:endParaRPr>
            </a:p>
          </p:txBody>
        </p:sp>
      </p:grpSp>
    </p:spTree>
    <p:extLst>
      <p:ext uri="{BB962C8B-B14F-4D97-AF65-F5344CB8AC3E}">
        <p14:creationId xmlns:p14="http://schemas.microsoft.com/office/powerpoint/2010/main" val="167651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25667">
                                            <p:txEl>
                                              <p:pRg st="5" end="5"/>
                                            </p:txEl>
                                          </p:spTgt>
                                        </p:tgtEl>
                                        <p:attrNameLst>
                                          <p:attrName>style.visibility</p:attrName>
                                        </p:attrNameLst>
                                      </p:cBhvr>
                                      <p:to>
                                        <p:strVal val="visible"/>
                                      </p:to>
                                    </p:set>
                                    <p:animEffect transition="in" filter="wipe(left)">
                                      <p:cBhvr>
                                        <p:cTn id="7" dur="500"/>
                                        <p:tgtEl>
                                          <p:spTgt spid="625667">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3813"/>
                                        </p:tgtEl>
                                        <p:attrNameLst>
                                          <p:attrName>style.visibility</p:attrName>
                                        </p:attrNameLst>
                                      </p:cBhvr>
                                      <p:to>
                                        <p:strVal val="visible"/>
                                      </p:to>
                                    </p:set>
                                    <p:animEffect transition="in" filter="wipe(left)">
                                      <p:cBhvr>
                                        <p:cTn id="12" dur="500"/>
                                        <p:tgtEl>
                                          <p:spTgt spid="673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8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dirty="0" smtClean="0"/>
              <a:t>用面向对象描述世界</a:t>
            </a:r>
            <a:r>
              <a:rPr lang="en-US" altLang="zh-CN" dirty="0" smtClean="0"/>
              <a:t> 1</a:t>
            </a:r>
          </a:p>
        </p:txBody>
      </p:sp>
      <p:sp>
        <p:nvSpPr>
          <p:cNvPr id="15363" name="Rectangle 3"/>
          <p:cNvSpPr>
            <a:spLocks noGrp="1" noChangeArrowheads="1"/>
          </p:cNvSpPr>
          <p:nvPr>
            <p:ph idx="1"/>
          </p:nvPr>
        </p:nvSpPr>
        <p:spPr/>
        <p:txBody>
          <a:bodyPr/>
          <a:lstStyle/>
          <a:p>
            <a:pPr eaLnBrk="1" hangingPunct="1"/>
            <a:r>
              <a:rPr lang="zh-CN" altLang="en-US" smtClean="0"/>
              <a:t>用面向对象的思想描述世界</a:t>
            </a:r>
          </a:p>
          <a:p>
            <a:pPr lvl="1" eaLnBrk="1" hangingPunct="1"/>
            <a:r>
              <a:rPr lang="zh-CN" altLang="en-US" smtClean="0"/>
              <a:t>第一步：发现类</a:t>
            </a:r>
          </a:p>
        </p:txBody>
      </p:sp>
      <p:sp>
        <p:nvSpPr>
          <p:cNvPr id="673813" name="AutoShape 21"/>
          <p:cNvSpPr>
            <a:spLocks noChangeArrowheads="1"/>
          </p:cNvSpPr>
          <p:nvPr/>
        </p:nvSpPr>
        <p:spPr bwMode="gray">
          <a:xfrm>
            <a:off x="4787900" y="4508500"/>
            <a:ext cx="3455988" cy="706450"/>
          </a:xfrm>
          <a:prstGeom prst="roundRect">
            <a:avLst>
              <a:gd name="adj"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a:buClr>
                <a:schemeClr val="tx2"/>
              </a:buClr>
              <a:buSzPct val="80000"/>
              <a:buFont typeface="Wingdings" pitchFamily="2" charset="2"/>
              <a:buNone/>
              <a:defRPr/>
            </a:pPr>
            <a:r>
              <a:rPr lang="zh-CN" altLang="en-US" b="1" dirty="0"/>
              <a:t>  根据</a:t>
            </a:r>
            <a:r>
              <a:rPr lang="en-US" altLang="zh-CN" b="1" dirty="0"/>
              <a:t>“</a:t>
            </a:r>
            <a:r>
              <a:rPr lang="zh-CN" altLang="en-US" b="1" dirty="0"/>
              <a:t>对象”抽象出</a:t>
            </a:r>
            <a:r>
              <a:rPr lang="en-US" altLang="zh-CN" b="1" dirty="0"/>
              <a:t>“</a:t>
            </a:r>
            <a:r>
              <a:rPr lang="zh-CN" altLang="en-US" b="1" dirty="0"/>
              <a:t>类” </a:t>
            </a:r>
          </a:p>
        </p:txBody>
      </p:sp>
      <p:sp>
        <p:nvSpPr>
          <p:cNvPr id="630799" name="AutoShape 10"/>
          <p:cNvSpPr>
            <a:spLocks noChangeArrowheads="1"/>
          </p:cNvSpPr>
          <p:nvPr/>
        </p:nvSpPr>
        <p:spPr bwMode="auto">
          <a:xfrm>
            <a:off x="5256213" y="2492375"/>
            <a:ext cx="2700337" cy="121799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gn="l" defTabSz="723900">
              <a:lnSpc>
                <a:spcPct val="130000"/>
              </a:lnSpc>
              <a:spcAft>
                <a:spcPts val="0"/>
              </a:spcAft>
              <a:buClr>
                <a:schemeClr val="folHlink"/>
              </a:buClr>
              <a:buSzPct val="60000"/>
              <a:tabLst>
                <a:tab pos="444500" algn="l"/>
              </a:tabLst>
              <a:defRPr/>
            </a:pPr>
            <a:r>
              <a:rPr lang="en-US" altLang="zh-CN" b="1" dirty="0">
                <a:solidFill>
                  <a:srgbClr val="FF0000"/>
                </a:solidFill>
                <a:latin typeface="+mn-lt"/>
              </a:rPr>
              <a:t>class Dog { </a:t>
            </a:r>
          </a:p>
          <a:p>
            <a:pPr algn="l" defTabSz="723900">
              <a:lnSpc>
                <a:spcPct val="130000"/>
              </a:lnSpc>
              <a:spcAft>
                <a:spcPts val="0"/>
              </a:spcAft>
              <a:buClr>
                <a:schemeClr val="folHlink"/>
              </a:buClr>
              <a:buSzPct val="60000"/>
              <a:tabLst>
                <a:tab pos="444500" algn="l"/>
              </a:tabLst>
              <a:defRPr/>
            </a:pPr>
            <a:r>
              <a:rPr lang="en-US" altLang="zh-CN" b="1" dirty="0">
                <a:solidFill>
                  <a:srgbClr val="FF0000"/>
                </a:solidFill>
                <a:latin typeface="+mn-lt"/>
              </a:rPr>
              <a:t>    </a:t>
            </a:r>
          </a:p>
          <a:p>
            <a:pPr algn="l" defTabSz="723900">
              <a:lnSpc>
                <a:spcPct val="130000"/>
              </a:lnSpc>
              <a:spcAft>
                <a:spcPts val="0"/>
              </a:spcAft>
              <a:buClr>
                <a:schemeClr val="folHlink"/>
              </a:buClr>
              <a:buSzPct val="60000"/>
              <a:tabLst>
                <a:tab pos="444500" algn="l"/>
              </a:tabLst>
              <a:defRPr/>
            </a:pPr>
            <a:r>
              <a:rPr lang="en-US" altLang="zh-CN" b="1" dirty="0">
                <a:solidFill>
                  <a:srgbClr val="FF0000"/>
                </a:solidFill>
                <a:latin typeface="+mn-lt"/>
              </a:rPr>
              <a:t>}</a:t>
            </a:r>
          </a:p>
        </p:txBody>
      </p:sp>
      <p:sp>
        <p:nvSpPr>
          <p:cNvPr id="644143" name="AutoShape 47"/>
          <p:cNvSpPr>
            <a:spLocks noChangeArrowheads="1"/>
          </p:cNvSpPr>
          <p:nvPr/>
        </p:nvSpPr>
        <p:spPr bwMode="auto">
          <a:xfrm>
            <a:off x="6000760" y="1876425"/>
            <a:ext cx="687228" cy="408623"/>
          </a:xfrm>
          <a:prstGeom prst="wedgeRoundRectCallout">
            <a:avLst>
              <a:gd name="adj1" fmla="val -25550"/>
              <a:gd name="adj2" fmla="val 4988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名词</a:t>
            </a:r>
          </a:p>
        </p:txBody>
      </p:sp>
      <p:pic>
        <p:nvPicPr>
          <p:cNvPr id="15367" name="Picture 18" descr="u=1860636876,1484894446&amp;fm=0&amp;gp=0"/>
          <p:cNvPicPr>
            <a:picLocks noChangeAspect="1" noChangeArrowheads="1"/>
          </p:cNvPicPr>
          <p:nvPr/>
        </p:nvPicPr>
        <p:blipFill>
          <a:blip r:embed="rId2"/>
          <a:srcRect/>
          <a:stretch>
            <a:fillRect/>
          </a:stretch>
        </p:blipFill>
        <p:spPr bwMode="auto">
          <a:xfrm>
            <a:off x="2051050" y="4156075"/>
            <a:ext cx="1152525" cy="1144588"/>
          </a:xfrm>
          <a:prstGeom prst="rect">
            <a:avLst/>
          </a:prstGeom>
          <a:noFill/>
          <a:ln w="9525">
            <a:noFill/>
            <a:miter lim="800000"/>
            <a:headEnd/>
            <a:tailEnd/>
          </a:ln>
        </p:spPr>
      </p:pic>
      <p:pic>
        <p:nvPicPr>
          <p:cNvPr id="15368" name="Picture 19" descr="u=2105736875,114141595&amp;fm=0&amp;gp=0"/>
          <p:cNvPicPr>
            <a:picLocks noChangeAspect="1" noChangeArrowheads="1"/>
          </p:cNvPicPr>
          <p:nvPr/>
        </p:nvPicPr>
        <p:blipFill>
          <a:blip r:embed="rId3"/>
          <a:srcRect/>
          <a:stretch>
            <a:fillRect/>
          </a:stretch>
        </p:blipFill>
        <p:spPr bwMode="auto">
          <a:xfrm>
            <a:off x="3203575" y="4149725"/>
            <a:ext cx="1223963" cy="944563"/>
          </a:xfrm>
          <a:prstGeom prst="rect">
            <a:avLst/>
          </a:prstGeom>
          <a:noFill/>
          <a:ln w="9525">
            <a:noFill/>
            <a:miter lim="800000"/>
            <a:headEnd/>
            <a:tailEnd/>
          </a:ln>
        </p:spPr>
      </p:pic>
      <p:pic>
        <p:nvPicPr>
          <p:cNvPr id="15369" name="Picture 20" descr="u=2305555199,3384846553&amp;fm=0&amp;gp=0"/>
          <p:cNvPicPr>
            <a:picLocks noChangeAspect="1" noChangeArrowheads="1"/>
          </p:cNvPicPr>
          <p:nvPr/>
        </p:nvPicPr>
        <p:blipFill>
          <a:blip r:embed="rId4"/>
          <a:srcRect/>
          <a:stretch>
            <a:fillRect/>
          </a:stretch>
        </p:blipFill>
        <p:spPr bwMode="auto">
          <a:xfrm>
            <a:off x="1404938" y="3141663"/>
            <a:ext cx="1150937" cy="1150937"/>
          </a:xfrm>
          <a:prstGeom prst="rect">
            <a:avLst/>
          </a:prstGeom>
          <a:noFill/>
          <a:ln w="9525">
            <a:noFill/>
            <a:miter lim="800000"/>
            <a:headEnd/>
            <a:tailEnd/>
          </a:ln>
        </p:spPr>
      </p:pic>
      <p:sp>
        <p:nvSpPr>
          <p:cNvPr id="15370" name="Oval 8"/>
          <p:cNvSpPr>
            <a:spLocks noChangeArrowheads="1"/>
          </p:cNvSpPr>
          <p:nvPr/>
        </p:nvSpPr>
        <p:spPr bwMode="auto">
          <a:xfrm>
            <a:off x="612775" y="2782888"/>
            <a:ext cx="3959225" cy="3959225"/>
          </a:xfrm>
          <a:prstGeom prst="ellipse">
            <a:avLst/>
          </a:prstGeom>
          <a:noFill/>
          <a:ln w="12700" algn="ctr">
            <a:solidFill>
              <a:schemeClr val="tx1"/>
            </a:solidFill>
            <a:round/>
            <a:headEnd/>
            <a:tailEnd/>
          </a:ln>
        </p:spPr>
        <p:txBody>
          <a:bodyPr wrap="none" anchor="ctr"/>
          <a:lstStyle/>
          <a:p>
            <a:endParaRPr lang="zh-CN" altLang="en-US">
              <a:ea typeface="宋体" charset="-122"/>
            </a:endParaRPr>
          </a:p>
        </p:txBody>
      </p:sp>
      <p:sp>
        <p:nvSpPr>
          <p:cNvPr id="2" name="AutoShape 21"/>
          <p:cNvSpPr>
            <a:spLocks noChangeArrowheads="1"/>
          </p:cNvSpPr>
          <p:nvPr/>
        </p:nvSpPr>
        <p:spPr bwMode="gray">
          <a:xfrm>
            <a:off x="900113" y="2420938"/>
            <a:ext cx="1655762" cy="688975"/>
          </a:xfrm>
          <a:prstGeom prst="roundRect">
            <a:avLst>
              <a:gd name="adj"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a:buClr>
                <a:schemeClr val="tx2"/>
              </a:buClr>
              <a:buSzPct val="80000"/>
              <a:buFont typeface="Wingdings" pitchFamily="2" charset="2"/>
              <a:buNone/>
              <a:defRPr/>
            </a:pPr>
            <a:r>
              <a:rPr lang="zh-CN" altLang="en-US" b="1" dirty="0"/>
              <a:t> 各个狗对象 </a:t>
            </a:r>
          </a:p>
        </p:txBody>
      </p:sp>
      <p:pic>
        <p:nvPicPr>
          <p:cNvPr id="15372" name="Picture 25" descr="u=1216880925,2104748814&amp;fm=0&amp;gp=0"/>
          <p:cNvPicPr>
            <a:picLocks noChangeAspect="1" noChangeArrowheads="1"/>
          </p:cNvPicPr>
          <p:nvPr/>
        </p:nvPicPr>
        <p:blipFill>
          <a:blip r:embed="rId5"/>
          <a:srcRect/>
          <a:stretch>
            <a:fillRect/>
          </a:stretch>
        </p:blipFill>
        <p:spPr bwMode="auto">
          <a:xfrm>
            <a:off x="900113" y="4221163"/>
            <a:ext cx="1081087" cy="1073150"/>
          </a:xfrm>
          <a:prstGeom prst="rect">
            <a:avLst/>
          </a:prstGeom>
          <a:noFill/>
          <a:ln w="9525">
            <a:noFill/>
            <a:miter lim="800000"/>
            <a:headEnd/>
            <a:tailEnd/>
          </a:ln>
        </p:spPr>
      </p:pic>
      <p:sp>
        <p:nvSpPr>
          <p:cNvPr id="656409" name="Freeform 25"/>
          <p:cNvSpPr>
            <a:spLocks/>
          </p:cNvSpPr>
          <p:nvPr/>
        </p:nvSpPr>
        <p:spPr bwMode="auto">
          <a:xfrm rot="10550394" flipH="1">
            <a:off x="3719497" y="2608782"/>
            <a:ext cx="1647825" cy="464493"/>
          </a:xfrm>
          <a:custGeom>
            <a:avLst/>
            <a:gdLst>
              <a:gd name="T0" fmla="*/ 729 w 730"/>
              <a:gd name="T1" fmla="*/ 277 h 457"/>
              <a:gd name="T2" fmla="*/ 453 w 730"/>
              <a:gd name="T3" fmla="*/ 456 h 457"/>
              <a:gd name="T4" fmla="*/ 454 w 730"/>
              <a:gd name="T5" fmla="*/ 370 h 457"/>
              <a:gd name="T6" fmla="*/ 443 w 730"/>
              <a:gd name="T7" fmla="*/ 370 h 457"/>
              <a:gd name="T8" fmla="*/ 431 w 730"/>
              <a:gd name="T9" fmla="*/ 370 h 457"/>
              <a:gd name="T10" fmla="*/ 420 w 730"/>
              <a:gd name="T11" fmla="*/ 370 h 457"/>
              <a:gd name="T12" fmla="*/ 408 w 730"/>
              <a:gd name="T13" fmla="*/ 370 h 457"/>
              <a:gd name="T14" fmla="*/ 395 w 730"/>
              <a:gd name="T15" fmla="*/ 370 h 457"/>
              <a:gd name="T16" fmla="*/ 384 w 730"/>
              <a:gd name="T17" fmla="*/ 370 h 457"/>
              <a:gd name="T18" fmla="*/ 370 w 730"/>
              <a:gd name="T19" fmla="*/ 370 h 457"/>
              <a:gd name="T20" fmla="*/ 358 w 730"/>
              <a:gd name="T21" fmla="*/ 370 h 457"/>
              <a:gd name="T22" fmla="*/ 345 w 730"/>
              <a:gd name="T23" fmla="*/ 370 h 457"/>
              <a:gd name="T24" fmla="*/ 333 w 730"/>
              <a:gd name="T25" fmla="*/ 370 h 457"/>
              <a:gd name="T26" fmla="*/ 320 w 730"/>
              <a:gd name="T27" fmla="*/ 370 h 457"/>
              <a:gd name="T28" fmla="*/ 308 w 730"/>
              <a:gd name="T29" fmla="*/ 370 h 457"/>
              <a:gd name="T30" fmla="*/ 295 w 730"/>
              <a:gd name="T31" fmla="*/ 369 h 457"/>
              <a:gd name="T32" fmla="*/ 283 w 730"/>
              <a:gd name="T33" fmla="*/ 369 h 457"/>
              <a:gd name="T34" fmla="*/ 259 w 730"/>
              <a:gd name="T35" fmla="*/ 366 h 457"/>
              <a:gd name="T36" fmla="*/ 218 w 730"/>
              <a:gd name="T37" fmla="*/ 360 h 457"/>
              <a:gd name="T38" fmla="*/ 180 w 730"/>
              <a:gd name="T39" fmla="*/ 350 h 457"/>
              <a:gd name="T40" fmla="*/ 145 w 730"/>
              <a:gd name="T41" fmla="*/ 336 h 457"/>
              <a:gd name="T42" fmla="*/ 114 w 730"/>
              <a:gd name="T43" fmla="*/ 319 h 457"/>
              <a:gd name="T44" fmla="*/ 86 w 730"/>
              <a:gd name="T45" fmla="*/ 299 h 457"/>
              <a:gd name="T46" fmla="*/ 61 w 730"/>
              <a:gd name="T47" fmla="*/ 277 h 457"/>
              <a:gd name="T48" fmla="*/ 41 w 730"/>
              <a:gd name="T49" fmla="*/ 252 h 457"/>
              <a:gd name="T50" fmla="*/ 24 w 730"/>
              <a:gd name="T51" fmla="*/ 227 h 457"/>
              <a:gd name="T52" fmla="*/ 11 w 730"/>
              <a:gd name="T53" fmla="*/ 200 h 457"/>
              <a:gd name="T54" fmla="*/ 4 w 730"/>
              <a:gd name="T55" fmla="*/ 171 h 457"/>
              <a:gd name="T56" fmla="*/ 0 w 730"/>
              <a:gd name="T57" fmla="*/ 142 h 457"/>
              <a:gd name="T58" fmla="*/ 1 w 730"/>
              <a:gd name="T59" fmla="*/ 114 h 457"/>
              <a:gd name="T60" fmla="*/ 8 w 730"/>
              <a:gd name="T61" fmla="*/ 84 h 457"/>
              <a:gd name="T62" fmla="*/ 19 w 730"/>
              <a:gd name="T63" fmla="*/ 55 h 457"/>
              <a:gd name="T64" fmla="*/ 56 w 730"/>
              <a:gd name="T65" fmla="*/ 0 h 457"/>
              <a:gd name="T66" fmla="*/ 45 w 730"/>
              <a:gd name="T67" fmla="*/ 12 h 457"/>
              <a:gd name="T68" fmla="*/ 30 w 730"/>
              <a:gd name="T69" fmla="*/ 36 h 457"/>
              <a:gd name="T70" fmla="*/ 23 w 730"/>
              <a:gd name="T71" fmla="*/ 60 h 457"/>
              <a:gd name="T72" fmla="*/ 25 w 730"/>
              <a:gd name="T73" fmla="*/ 81 h 457"/>
              <a:gd name="T74" fmla="*/ 30 w 730"/>
              <a:gd name="T75" fmla="*/ 91 h 457"/>
              <a:gd name="T76" fmla="*/ 43 w 730"/>
              <a:gd name="T77" fmla="*/ 110 h 457"/>
              <a:gd name="T78" fmla="*/ 63 w 730"/>
              <a:gd name="T79" fmla="*/ 127 h 457"/>
              <a:gd name="T80" fmla="*/ 88 w 730"/>
              <a:gd name="T81" fmla="*/ 144 h 457"/>
              <a:gd name="T82" fmla="*/ 119 w 730"/>
              <a:gd name="T83" fmla="*/ 156 h 457"/>
              <a:gd name="T84" fmla="*/ 136 w 730"/>
              <a:gd name="T85" fmla="*/ 162 h 457"/>
              <a:gd name="T86" fmla="*/ 174 w 730"/>
              <a:gd name="T87" fmla="*/ 174 h 457"/>
              <a:gd name="T88" fmla="*/ 213 w 730"/>
              <a:gd name="T89" fmla="*/ 181 h 457"/>
              <a:gd name="T90" fmla="*/ 255 w 730"/>
              <a:gd name="T91" fmla="*/ 187 h 457"/>
              <a:gd name="T92" fmla="*/ 278 w 730"/>
              <a:gd name="T93" fmla="*/ 190 h 457"/>
              <a:gd name="T94" fmla="*/ 323 w 730"/>
              <a:gd name="T95" fmla="*/ 192 h 457"/>
              <a:gd name="T96" fmla="*/ 366 w 730"/>
              <a:gd name="T97" fmla="*/ 192 h 457"/>
              <a:gd name="T98" fmla="*/ 410 w 730"/>
              <a:gd name="T99" fmla="*/ 190 h 457"/>
              <a:gd name="T100" fmla="*/ 454 w 730"/>
              <a:gd name="T101" fmla="*/ 184 h 457"/>
              <a:gd name="T102" fmla="*/ 453 w 730"/>
              <a:gd name="T103" fmla="*/ 95 h 457"/>
              <a:gd name="T104" fmla="*/ 729 w 730"/>
              <a:gd name="T105" fmla="*/ 277 h 45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30"/>
              <a:gd name="T160" fmla="*/ 0 h 457"/>
              <a:gd name="T161" fmla="*/ 730 w 730"/>
              <a:gd name="T162" fmla="*/ 457 h 45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solidFill>
            <a:srgbClr val="0070C0"/>
          </a:solidFill>
          <a:ln w="9525" algn="ctr">
            <a:noFill/>
            <a:miter lim="800000"/>
            <a:headEnd/>
            <a:tailEnd/>
          </a:ln>
          <a:effectLst>
            <a:outerShdw dist="53882" dir="2700000" algn="ctr" rotWithShape="0">
              <a:schemeClr val="bg2">
                <a:alpha val="50000"/>
              </a:schemeClr>
            </a:outerShdw>
          </a:effectLst>
        </p:spPr>
        <p:txBody>
          <a:bodyPr anchor="ctr"/>
          <a:lstStyle/>
          <a:p>
            <a:pPr>
              <a:spcBef>
                <a:spcPct val="50000"/>
              </a:spcBef>
              <a:defRPr/>
            </a:pPr>
            <a:endParaRPr lang="zh-CN" altLang="en-US" b="1"/>
          </a:p>
        </p:txBody>
      </p:sp>
      <p:pic>
        <p:nvPicPr>
          <p:cNvPr id="15374" name="Picture 29" descr="未命名"/>
          <p:cNvPicPr>
            <a:picLocks noChangeAspect="1" noChangeArrowheads="1"/>
          </p:cNvPicPr>
          <p:nvPr/>
        </p:nvPicPr>
        <p:blipFill>
          <a:blip r:embed="rId6"/>
          <a:srcRect/>
          <a:stretch>
            <a:fillRect/>
          </a:stretch>
        </p:blipFill>
        <p:spPr bwMode="auto">
          <a:xfrm>
            <a:off x="2627313" y="3168650"/>
            <a:ext cx="1008062" cy="836613"/>
          </a:xfrm>
          <a:prstGeom prst="rect">
            <a:avLst/>
          </a:prstGeom>
          <a:noFill/>
          <a:ln w="9525">
            <a:noFill/>
            <a:miter lim="800000"/>
            <a:headEnd/>
            <a:tailEnd/>
          </a:ln>
        </p:spPr>
      </p:pic>
      <p:pic>
        <p:nvPicPr>
          <p:cNvPr id="15375" name="Picture 31" descr="u=1004206843,2046803908&amp;fm=0&amp;gp=0"/>
          <p:cNvPicPr>
            <a:picLocks noChangeAspect="1" noChangeArrowheads="1"/>
          </p:cNvPicPr>
          <p:nvPr/>
        </p:nvPicPr>
        <p:blipFill>
          <a:blip r:embed="rId7"/>
          <a:srcRect/>
          <a:stretch>
            <a:fillRect/>
          </a:stretch>
        </p:blipFill>
        <p:spPr bwMode="auto">
          <a:xfrm>
            <a:off x="1716088" y="5373688"/>
            <a:ext cx="839787" cy="1079500"/>
          </a:xfrm>
          <a:prstGeom prst="rect">
            <a:avLst/>
          </a:prstGeom>
          <a:noFill/>
          <a:ln w="9525">
            <a:noFill/>
            <a:miter lim="800000"/>
            <a:headEnd/>
            <a:tailEnd/>
          </a:ln>
        </p:spPr>
      </p:pic>
      <p:pic>
        <p:nvPicPr>
          <p:cNvPr id="15376" name="Picture 34" descr="未命名1"/>
          <p:cNvPicPr>
            <a:picLocks noChangeAspect="1" noChangeArrowheads="1"/>
          </p:cNvPicPr>
          <p:nvPr/>
        </p:nvPicPr>
        <p:blipFill>
          <a:blip r:embed="rId8"/>
          <a:srcRect/>
          <a:stretch>
            <a:fillRect/>
          </a:stretch>
        </p:blipFill>
        <p:spPr bwMode="auto">
          <a:xfrm>
            <a:off x="2987675" y="5229225"/>
            <a:ext cx="542925" cy="1104900"/>
          </a:xfrm>
          <a:prstGeom prst="rect">
            <a:avLst/>
          </a:prstGeom>
          <a:noFill/>
          <a:ln w="9525">
            <a:noFill/>
            <a:miter lim="800000"/>
            <a:headEnd/>
            <a:tailEnd/>
          </a:ln>
        </p:spPr>
      </p:pic>
      <p:cxnSp>
        <p:nvCxnSpPr>
          <p:cNvPr id="17" name="直接箭头连接符 16"/>
          <p:cNvCxnSpPr/>
          <p:nvPr/>
        </p:nvCxnSpPr>
        <p:spPr bwMode="auto">
          <a:xfrm rot="5400000" flipH="1" flipV="1">
            <a:off x="6107917" y="2393149"/>
            <a:ext cx="357190" cy="14287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970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6409"/>
                                        </p:tgtEl>
                                        <p:attrNameLst>
                                          <p:attrName>style.visibility</p:attrName>
                                        </p:attrNameLst>
                                      </p:cBhvr>
                                      <p:to>
                                        <p:strVal val="visible"/>
                                      </p:to>
                                    </p:set>
                                    <p:animEffect transition="in" filter="wipe(left)">
                                      <p:cBhvr>
                                        <p:cTn id="7" dur="500"/>
                                        <p:tgtEl>
                                          <p:spTgt spid="65640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30799"/>
                                        </p:tgtEl>
                                        <p:attrNameLst>
                                          <p:attrName>style.visibility</p:attrName>
                                        </p:attrNameLst>
                                      </p:cBhvr>
                                      <p:to>
                                        <p:strVal val="visible"/>
                                      </p:to>
                                    </p:set>
                                    <p:animEffect transition="in" filter="blinds(horizontal)">
                                      <p:cBhvr>
                                        <p:cTn id="10" dur="500"/>
                                        <p:tgtEl>
                                          <p:spTgt spid="63079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44143"/>
                                        </p:tgtEl>
                                        <p:attrNameLst>
                                          <p:attrName>style.visibility</p:attrName>
                                        </p:attrNameLst>
                                      </p:cBhvr>
                                      <p:to>
                                        <p:strVal val="visible"/>
                                      </p:to>
                                    </p:set>
                                    <p:animEffect transition="in" filter="wipe(left)">
                                      <p:cBhvr>
                                        <p:cTn id="13" dur="500"/>
                                        <p:tgtEl>
                                          <p:spTgt spid="644143"/>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673813"/>
                                        </p:tgtEl>
                                        <p:attrNameLst>
                                          <p:attrName>style.visibility</p:attrName>
                                        </p:attrNameLst>
                                      </p:cBhvr>
                                      <p:to>
                                        <p:strVal val="visible"/>
                                      </p:to>
                                    </p:set>
                                    <p:animEffect transition="in" filter="wipe(left)">
                                      <p:cBhvr>
                                        <p:cTn id="17" dur="500"/>
                                        <p:tgtEl>
                                          <p:spTgt spid="673813"/>
                                        </p:tgtEl>
                                      </p:cBhvr>
                                    </p:animEffect>
                                  </p:childTnLst>
                                </p:cTn>
                              </p:par>
                              <p:par>
                                <p:cTn id="18" presetID="22" presetClass="entr" presetSubtype="8"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813" grpId="0" animBg="1"/>
      <p:bldP spid="630799" grpId="0" animBg="1"/>
      <p:bldP spid="644143" grpId="0" animBg="1"/>
      <p:bldP spid="656409" grpId="0" animBg="1"/>
    </p:bldLst>
  </p:timing>
</p:sld>
</file>

<file path=ppt/theme/theme1.xml><?xml version="1.0" encoding="utf-8"?>
<a:theme xmlns:a="http://schemas.openxmlformats.org/drawingml/2006/main" name="RainSia Standard Titl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ainSia Standard Pag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1123</TotalTime>
  <Words>4638</Words>
  <Application>Microsoft Office PowerPoint</Application>
  <PresentationFormat>On-screen Show (4:3)</PresentationFormat>
  <Paragraphs>680</Paragraphs>
  <Slides>50</Slides>
  <Notes>9</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50</vt:i4>
      </vt:variant>
    </vt:vector>
  </HeadingPairs>
  <TitlesOfParts>
    <vt:vector size="63" baseType="lpstr">
      <vt:lpstr>Arial Unicode MS</vt:lpstr>
      <vt:lpstr>宋体</vt:lpstr>
      <vt:lpstr>微软雅黑</vt:lpstr>
      <vt:lpstr>新宋体</vt:lpstr>
      <vt:lpstr>方正准圆繁体</vt:lpstr>
      <vt:lpstr>隶书</vt:lpstr>
      <vt:lpstr>黑体</vt:lpstr>
      <vt:lpstr>Arial</vt:lpstr>
      <vt:lpstr>Calibri</vt:lpstr>
      <vt:lpstr>Times New Roman</vt:lpstr>
      <vt:lpstr>Wingdings</vt:lpstr>
      <vt:lpstr>RainSia Standard Titles</vt:lpstr>
      <vt:lpstr>RainSia Standard Pages</vt:lpstr>
      <vt:lpstr>Java程序设计</vt:lpstr>
      <vt:lpstr>第二部分</vt:lpstr>
      <vt:lpstr>第六章 抽象和封装</vt:lpstr>
      <vt:lpstr>回顾 1</vt:lpstr>
      <vt:lpstr>回顾 2</vt:lpstr>
      <vt:lpstr>为什么使用面向对象 1</vt:lpstr>
      <vt:lpstr>为什么使用面向对象 2</vt:lpstr>
      <vt:lpstr>一个现实世界的问题 </vt:lpstr>
      <vt:lpstr>用面向对象描述世界 1</vt:lpstr>
      <vt:lpstr>用面向对象描述世界 2</vt:lpstr>
      <vt:lpstr>用面向对象描述世界 3</vt:lpstr>
      <vt:lpstr>常见错误</vt:lpstr>
      <vt:lpstr>第六章 抽象和封装</vt:lpstr>
      <vt:lpstr>构造方法 1</vt:lpstr>
      <vt:lpstr>构造方法 2</vt:lpstr>
      <vt:lpstr>构造方法重载 1</vt:lpstr>
      <vt:lpstr>构造方法重载 2</vt:lpstr>
      <vt:lpstr>常见错误 1</vt:lpstr>
      <vt:lpstr>常见错误 2</vt:lpstr>
      <vt:lpstr>常见错误 3</vt:lpstr>
      <vt:lpstr>第六章 抽象和封装</vt:lpstr>
      <vt:lpstr>static关键字 1</vt:lpstr>
      <vt:lpstr>static关键字 2</vt:lpstr>
      <vt:lpstr>static关键字 3</vt:lpstr>
      <vt:lpstr>static关键字 4</vt:lpstr>
      <vt:lpstr>static关键字 5</vt:lpstr>
      <vt:lpstr>小结</vt:lpstr>
      <vt:lpstr>小结</vt:lpstr>
      <vt:lpstr>常见错误</vt:lpstr>
      <vt:lpstr>第六章 抽象和封装</vt:lpstr>
      <vt:lpstr>为什么需要枚举类型</vt:lpstr>
      <vt:lpstr>枚举类型的定义</vt:lpstr>
      <vt:lpstr>枚举类型的使用</vt:lpstr>
      <vt:lpstr>枚举类型注意事项</vt:lpstr>
      <vt:lpstr>第六章 抽象和封装</vt:lpstr>
      <vt:lpstr>为什么要使用封装 </vt:lpstr>
      <vt:lpstr>什么是封装</vt:lpstr>
      <vt:lpstr>类的可访问性</vt:lpstr>
      <vt:lpstr>如何使用封装</vt:lpstr>
      <vt:lpstr>this的用法</vt:lpstr>
      <vt:lpstr>小结</vt:lpstr>
      <vt:lpstr>第六章 抽象和封装</vt:lpstr>
      <vt:lpstr>类图（UML图的一种）</vt:lpstr>
      <vt:lpstr>类之间的关系</vt:lpstr>
      <vt:lpstr>关联</vt:lpstr>
      <vt:lpstr>依赖</vt:lpstr>
      <vt:lpstr>聚合</vt:lpstr>
      <vt:lpstr>聚合-实例</vt:lpstr>
      <vt:lpstr>泛化</vt:lpstr>
      <vt:lpstr>下章预告</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www.pptbz.com</dc:creator>
  <cp:lastModifiedBy>Rain Sia</cp:lastModifiedBy>
  <cp:revision>170</cp:revision>
  <dcterms:created xsi:type="dcterms:W3CDTF">2002-01-03T19:39:38Z</dcterms:created>
  <dcterms:modified xsi:type="dcterms:W3CDTF">2016-02-19T07:25:59Z</dcterms:modified>
</cp:coreProperties>
</file>