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7"/>
  </p:notesMasterIdLst>
  <p:sldIdLst>
    <p:sldId id="279" r:id="rId3"/>
    <p:sldId id="282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307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8" r:id="rId25"/>
    <p:sldId id="313" r:id="rId26"/>
    <p:sldId id="314" r:id="rId27"/>
    <p:sldId id="304" r:id="rId28"/>
    <p:sldId id="311" r:id="rId29"/>
    <p:sldId id="302" r:id="rId30"/>
    <p:sldId id="309" r:id="rId31"/>
    <p:sldId id="303" r:id="rId32"/>
    <p:sldId id="312" r:id="rId33"/>
    <p:sldId id="305" r:id="rId34"/>
    <p:sldId id="306" r:id="rId35"/>
    <p:sldId id="31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3158" userDrawn="1">
          <p15:clr>
            <a:srgbClr val="A4A3A4"/>
          </p15:clr>
        </p15:guide>
        <p15:guide id="6" orient="horz" pos="1752" userDrawn="1">
          <p15:clr>
            <a:srgbClr val="A4A3A4"/>
          </p15:clr>
        </p15:guide>
        <p15:guide id="7" orient="horz" pos="361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431" userDrawn="1">
          <p15:clr>
            <a:srgbClr val="A4A3A4"/>
          </p15:clr>
        </p15:guide>
        <p15:guide id="10" pos="464" userDrawn="1">
          <p15:clr>
            <a:srgbClr val="A4A3A4"/>
          </p15:clr>
        </p15:guide>
        <p15:guide id="11" pos="1484" userDrawn="1">
          <p15:clr>
            <a:srgbClr val="A4A3A4"/>
          </p15:clr>
        </p15:guide>
        <p15:guide id="12" pos="4411" userDrawn="1">
          <p15:clr>
            <a:srgbClr val="A4A3A4"/>
          </p15:clr>
        </p15:guide>
        <p15:guide id="13" pos="50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7E6E6"/>
    <a:srgbClr val="F2F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3" autoAdjust="0"/>
  </p:normalViewPr>
  <p:slideViewPr>
    <p:cSldViewPr showGuides="1">
      <p:cViewPr varScale="1">
        <p:scale>
          <a:sx n="108" d="100"/>
          <a:sy n="108" d="100"/>
        </p:scale>
        <p:origin x="78" y="96"/>
      </p:cViewPr>
      <p:guideLst>
        <p:guide orient="horz"/>
        <p:guide orient="horz" pos="346"/>
        <p:guide orient="horz" pos="3974"/>
        <p:guide orient="horz" pos="981"/>
        <p:guide orient="horz" pos="3158"/>
        <p:guide orient="horz" pos="1752"/>
        <p:guide orient="horz" pos="3612"/>
        <p:guide pos="2880"/>
        <p:guide pos="5431"/>
        <p:guide pos="464"/>
        <p:guide pos="1484"/>
        <p:guide pos="4411"/>
        <p:guide pos="50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6B823-1200-492F-9B62-4DDF9286BF0D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EEAD-EEEB-4F79-9073-7CEDDE0DC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、继承的优点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、子类与父类的关系，并说明</a:t>
            </a:r>
            <a:r>
              <a:rPr lang="en-US" altLang="zh-CN" dirty="0" smtClean="0"/>
              <a:t>is-a</a:t>
            </a:r>
            <a:r>
              <a:rPr lang="zh-CN" altLang="en-US" dirty="0" smtClean="0"/>
              <a:t>的关系，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或者说是一种特殊和一般的关系。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例如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Dog is a Pet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。同样可以让学生继承人，让苹果继承水果，让三角形继承几何图形。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26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教学指导：通过同包、不同包下演示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种访问修饰符的访问权限及继承情况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29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教学指导：打开要演示的代码，先带领学员熟悉结，然后打断点运行，讲解初始化过程，重点演示内容如下：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、初始化顺序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>
                <a:ea typeface="宋体" charset="-122"/>
              </a:rPr>
              <a:t>继承条件下构造方法的调用规则如下：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如果子类的构造方法中没有通过</a:t>
            </a:r>
            <a:r>
              <a:rPr lang="en-US" altLang="zh-CN" dirty="0" smtClean="0">
                <a:ea typeface="宋体" charset="-122"/>
              </a:rPr>
              <a:t>super</a:t>
            </a:r>
            <a:r>
              <a:rPr lang="zh-CN" altLang="en-US" dirty="0" smtClean="0">
                <a:ea typeface="宋体" charset="-122"/>
              </a:rPr>
              <a:t>显式调用父类的有参构造方法，也没有通过</a:t>
            </a:r>
            <a:r>
              <a:rPr lang="en-US" altLang="zh-CN" dirty="0" smtClean="0">
                <a:ea typeface="宋体" charset="-122"/>
              </a:rPr>
              <a:t>this</a:t>
            </a:r>
            <a:r>
              <a:rPr lang="zh-CN" altLang="en-US" dirty="0" smtClean="0">
                <a:ea typeface="宋体" charset="-122"/>
              </a:rPr>
              <a:t>显式调用自身的其他构造方法，则系统会默认先调用父类的无参构造方法。在这种情况下，写不写“</a:t>
            </a:r>
            <a:r>
              <a:rPr lang="en-US" altLang="zh-CN" dirty="0" smtClean="0">
                <a:ea typeface="宋体" charset="-122"/>
              </a:rPr>
              <a:t>super();</a:t>
            </a:r>
            <a:r>
              <a:rPr lang="zh-CN" altLang="en-US" dirty="0" smtClean="0">
                <a:ea typeface="宋体" charset="-122"/>
              </a:rPr>
              <a:t>”语句，效果是一样的。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如果子类的构造方法中通过</a:t>
            </a:r>
            <a:r>
              <a:rPr lang="en-US" altLang="zh-CN" dirty="0" smtClean="0">
                <a:ea typeface="宋体" charset="-122"/>
              </a:rPr>
              <a:t>super</a:t>
            </a:r>
            <a:r>
              <a:rPr lang="zh-CN" altLang="en-US" dirty="0" smtClean="0">
                <a:ea typeface="宋体" charset="-122"/>
              </a:rPr>
              <a:t>显式调用父类的有参构造方法，那将执行父类相应构造方法，而不执行父类无参构造方法。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如果子类的构造方法中通过</a:t>
            </a:r>
            <a:r>
              <a:rPr lang="en-US" altLang="zh-CN" dirty="0" smtClean="0">
                <a:ea typeface="宋体" charset="-122"/>
              </a:rPr>
              <a:t>this</a:t>
            </a:r>
            <a:r>
              <a:rPr lang="zh-CN" altLang="en-US" dirty="0" smtClean="0">
                <a:ea typeface="宋体" charset="-122"/>
              </a:rPr>
              <a:t>显式调用自身的其他构造方法，在相应构造方法中应用以上两条规则。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>
                <a:ea typeface="宋体" charset="-122"/>
              </a:rPr>
              <a:t>特别注意的是，如果存在多级继承关系，在创建一个子类对象时，以上规则会多次向更高一级父类应用，一直到执行顶级父类</a:t>
            </a:r>
            <a:r>
              <a:rPr lang="en-US" altLang="zh-CN" dirty="0" smtClean="0">
                <a:ea typeface="宋体" charset="-122"/>
              </a:rPr>
              <a:t>Object</a:t>
            </a:r>
            <a:r>
              <a:rPr lang="zh-CN" altLang="en-US" dirty="0" smtClean="0">
                <a:ea typeface="宋体" charset="-122"/>
              </a:rPr>
              <a:t>类的无参构造方法为止。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36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FAA87-A1E4-4121-AB3C-630F0940EFCF}" type="slidenum">
              <a:rPr lang="zh-CN" altLang="en-US" smtClean="0"/>
              <a:pPr>
                <a:defRPr/>
              </a:pPr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9245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87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46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00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581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06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56792"/>
            <a:ext cx="6858000" cy="1041765"/>
          </a:xfrm>
        </p:spPr>
        <p:txBody>
          <a:bodyPr anchor="b">
            <a:noAutofit/>
          </a:bodyPr>
          <a:lstStyle>
            <a:lvl1pPr algn="ctr">
              <a:defRPr sz="6600" spc="60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686" y="3501008"/>
            <a:ext cx="6858000" cy="576064"/>
          </a:xfrm>
        </p:spPr>
        <p:txBody>
          <a:bodyPr>
            <a:noAutofit/>
          </a:bodyPr>
          <a:lstStyle>
            <a:lvl1pPr marL="0" indent="0" algn="ctr">
              <a:buNone/>
              <a:defRPr sz="3200" spc="3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7193"/>
          <p:cNvCxnSpPr/>
          <p:nvPr userDrawn="1"/>
        </p:nvCxnSpPr>
        <p:spPr>
          <a:xfrm>
            <a:off x="251520" y="2996952"/>
            <a:ext cx="3851920" cy="0"/>
          </a:xfrm>
          <a:prstGeom prst="line">
            <a:avLst/>
          </a:prstGeom>
          <a:ln w="12700" cmpd="thickThin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7193"/>
          <p:cNvCxnSpPr/>
          <p:nvPr userDrawn="1"/>
        </p:nvCxnSpPr>
        <p:spPr>
          <a:xfrm>
            <a:off x="5040560" y="2996952"/>
            <a:ext cx="3851920" cy="0"/>
          </a:xfrm>
          <a:prstGeom prst="line">
            <a:avLst/>
          </a:prstGeom>
          <a:ln w="12700" cmpd="thickThin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四川师范大学 Sichuan Normal University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68" y="332656"/>
            <a:ext cx="4015465" cy="9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046406" y="4901641"/>
            <a:ext cx="5040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C00000"/>
                </a:solidFill>
              </a:rPr>
              <a:t>计算机科学学院</a:t>
            </a:r>
            <a:endParaRPr lang="en-US" altLang="zh-CN" sz="2400" spc="600" dirty="0" smtClean="0">
              <a:solidFill>
                <a:srgbClr val="C00000"/>
              </a:solidFill>
            </a:endParaRPr>
          </a:p>
          <a:p>
            <a:endParaRPr lang="en-US" altLang="zh-CN" sz="2400" spc="6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2400" spc="600" dirty="0" smtClean="0">
                <a:solidFill>
                  <a:srgbClr val="C00000"/>
                </a:solidFill>
              </a:rPr>
              <a:t>夏羽</a:t>
            </a:r>
            <a:endParaRPr lang="zh-CN" altLang="en-US" sz="2400" spc="600" dirty="0">
              <a:solidFill>
                <a:srgbClr val="C00000"/>
              </a:solidFill>
            </a:endParaRPr>
          </a:p>
        </p:txBody>
      </p:sp>
      <p:sp>
        <p:nvSpPr>
          <p:cNvPr id="11" name="5-Point Star 10"/>
          <p:cNvSpPr/>
          <p:nvPr userDrawn="1"/>
        </p:nvSpPr>
        <p:spPr>
          <a:xfrm>
            <a:off x="4319972" y="2708920"/>
            <a:ext cx="504056" cy="504056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8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0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2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lumn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6914"/>
            <a:ext cx="3970785" cy="48292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96912"/>
            <a:ext cx="4114800" cy="482925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9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1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89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46" indent="0">
              <a:buNone/>
              <a:defRPr sz="900"/>
            </a:lvl2pPr>
            <a:lvl3pPr marL="685891" indent="0">
              <a:buNone/>
              <a:defRPr sz="750"/>
            </a:lvl3pPr>
            <a:lvl4pPr marL="1028837" indent="0">
              <a:buNone/>
              <a:defRPr sz="675"/>
            </a:lvl4pPr>
            <a:lvl5pPr marL="1371783" indent="0">
              <a:buNone/>
              <a:defRPr sz="675"/>
            </a:lvl5pPr>
            <a:lvl6pPr marL="1714729" indent="0">
              <a:buNone/>
              <a:defRPr sz="675"/>
            </a:lvl6pPr>
            <a:lvl7pPr marL="2057674" indent="0">
              <a:buNone/>
              <a:defRPr sz="675"/>
            </a:lvl7pPr>
            <a:lvl8pPr marL="2400620" indent="0">
              <a:buNone/>
              <a:defRPr sz="675"/>
            </a:lvl8pPr>
            <a:lvl9pPr marL="2743566" indent="0">
              <a:buNone/>
              <a:defRPr sz="67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46" indent="0">
              <a:buNone/>
              <a:defRPr sz="900"/>
            </a:lvl2pPr>
            <a:lvl3pPr marL="685891" indent="0">
              <a:buNone/>
              <a:defRPr sz="750"/>
            </a:lvl3pPr>
            <a:lvl4pPr marL="1028837" indent="0">
              <a:buNone/>
              <a:defRPr sz="675"/>
            </a:lvl4pPr>
            <a:lvl5pPr marL="1371783" indent="0">
              <a:buNone/>
              <a:defRPr sz="675"/>
            </a:lvl5pPr>
            <a:lvl6pPr marL="1714729" indent="0">
              <a:buNone/>
              <a:defRPr sz="675"/>
            </a:lvl6pPr>
            <a:lvl7pPr marL="2057674" indent="0">
              <a:buNone/>
              <a:defRPr sz="675"/>
            </a:lvl7pPr>
            <a:lvl8pPr marL="2400620" indent="0">
              <a:buNone/>
              <a:defRPr sz="675"/>
            </a:lvl8pPr>
            <a:lvl9pPr marL="2743566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19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30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2" y="274642"/>
            <a:ext cx="2741613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0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29000"/>
            <a:ext cx="7886700" cy="1133475"/>
          </a:xfrm>
        </p:spPr>
        <p:txBody>
          <a:bodyPr anchor="b"/>
          <a:lstStyle>
            <a:lvl1pPr>
              <a:defRPr sz="6000" spc="6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630157"/>
            <a:ext cx="7886700" cy="1459493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节副标题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20"/>
          <p:cNvSpPr/>
          <p:nvPr userDrawn="1"/>
        </p:nvSpPr>
        <p:spPr>
          <a:xfrm rot="5400000">
            <a:off x="4544378" y="652965"/>
            <a:ext cx="45719" cy="78867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四川师范大学 Sichuan Normal University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68" y="332656"/>
            <a:ext cx="4015465" cy="9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38237" y="1573092"/>
            <a:ext cx="6858000" cy="576064"/>
          </a:xfrm>
        </p:spPr>
        <p:txBody>
          <a:bodyPr>
            <a:noAutofit/>
          </a:bodyPr>
          <a:lstStyle>
            <a:lvl1pPr marL="0" indent="0" algn="ctr">
              <a:buNone/>
              <a:defRPr sz="3200" spc="3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339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3429000"/>
            <a:ext cx="7886700" cy="1133475"/>
          </a:xfrm>
        </p:spPr>
        <p:txBody>
          <a:bodyPr anchor="b"/>
          <a:lstStyle>
            <a:lvl1pPr>
              <a:defRPr sz="6000" spc="6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节标题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630157"/>
            <a:ext cx="7886700" cy="1459493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节副标题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20"/>
          <p:cNvSpPr/>
          <p:nvPr userDrawn="1"/>
        </p:nvSpPr>
        <p:spPr>
          <a:xfrm rot="5400000">
            <a:off x="4544378" y="652965"/>
            <a:ext cx="45719" cy="78867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四川师范大学 Sichuan Normal University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68" y="332656"/>
            <a:ext cx="4015465" cy="9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38237" y="1573092"/>
            <a:ext cx="6858000" cy="576064"/>
          </a:xfrm>
        </p:spPr>
        <p:txBody>
          <a:bodyPr>
            <a:noAutofit/>
          </a:bodyPr>
          <a:lstStyle>
            <a:lvl1pPr marL="0" indent="0" algn="ctr">
              <a:buNone/>
              <a:defRPr sz="3200" spc="3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38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4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73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0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8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Second level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Third level</a:t>
            </a:r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Fourth level</a:t>
            </a:r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CA11-1AD9-42C3-B4A8-D72F5C5F4B67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A5CD-A9BC-4BB1-8903-8328060E7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271132" y="3429000"/>
            <a:ext cx="3077731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367038" y="3574888"/>
            <a:ext cx="216000" cy="216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541199" y="3487775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 background</a:t>
            </a:r>
            <a:endParaRPr lang="zh-CN" altLang="en-US" sz="2000" dirty="0"/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9367038" y="3887078"/>
            <a:ext cx="216000" cy="216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541199" y="3795023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</a:t>
            </a:r>
            <a:r>
              <a:rPr lang="en-US" altLang="zh-CN" sz="2000" baseline="0" dirty="0" smtClean="0"/>
              <a:t> title</a:t>
            </a:r>
            <a:endParaRPr lang="zh-CN" altLang="en-US" sz="2000" dirty="0"/>
          </a:p>
        </p:txBody>
      </p:sp>
      <p:sp>
        <p:nvSpPr>
          <p:cNvPr id="12" name="Rectangle 11"/>
          <p:cNvSpPr>
            <a:spLocks/>
          </p:cNvSpPr>
          <p:nvPr userDrawn="1"/>
        </p:nvSpPr>
        <p:spPr>
          <a:xfrm>
            <a:off x="9367038" y="4201025"/>
            <a:ext cx="216000" cy="216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541199" y="4108970"/>
            <a:ext cx="2875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background</a:t>
            </a:r>
            <a:endParaRPr lang="zh-CN" altLang="en-US" sz="2000" dirty="0"/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9367038" y="450908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9541199" y="4417025"/>
            <a:ext cx="280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foreground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837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8"/>
          <p:cNvGrpSpPr/>
          <p:nvPr userDrawn="1"/>
        </p:nvGrpSpPr>
        <p:grpSpPr>
          <a:xfrm rot="16200000">
            <a:off x="4122999" y="-3391161"/>
            <a:ext cx="898004" cy="8229602"/>
            <a:chOff x="6781378" y="1091183"/>
            <a:chExt cx="898004" cy="3178399"/>
          </a:xfrm>
        </p:grpSpPr>
        <p:sp>
          <p:nvSpPr>
            <p:cNvPr id="17" name="矩形 19"/>
            <p:cNvSpPr/>
            <p:nvPr/>
          </p:nvSpPr>
          <p:spPr>
            <a:xfrm>
              <a:off x="6887294" y="1091183"/>
              <a:ext cx="792088" cy="317839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20"/>
            <p:cNvSpPr/>
            <p:nvPr/>
          </p:nvSpPr>
          <p:spPr>
            <a:xfrm>
              <a:off x="6781378" y="1091183"/>
              <a:ext cx="36000" cy="317839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9271132" y="3429000"/>
            <a:ext cx="3077731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E6F8-6706-4482-A5B5-AC4535C9F4E2}" type="datetimeFigureOut">
              <a:rPr lang="zh-CN" altLang="en-US" smtClean="0"/>
              <a:pPr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3A01-07D7-4719-975E-0D65D665C1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367038" y="3574888"/>
            <a:ext cx="216000" cy="216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541199" y="3487775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 background</a:t>
            </a:r>
            <a:endParaRPr lang="zh-CN" altLang="en-US" sz="2000" dirty="0"/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9367038" y="3887078"/>
            <a:ext cx="216000" cy="216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541199" y="3795023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Slides</a:t>
            </a:r>
            <a:r>
              <a:rPr lang="en-US" altLang="zh-CN" sz="2000" baseline="0" dirty="0" smtClean="0"/>
              <a:t> title</a:t>
            </a:r>
            <a:endParaRPr lang="zh-CN" altLang="en-US" sz="2000" dirty="0"/>
          </a:p>
        </p:txBody>
      </p:sp>
      <p:sp>
        <p:nvSpPr>
          <p:cNvPr id="12" name="Rectangle 11"/>
          <p:cNvSpPr>
            <a:spLocks/>
          </p:cNvSpPr>
          <p:nvPr userDrawn="1"/>
        </p:nvSpPr>
        <p:spPr>
          <a:xfrm>
            <a:off x="9367038" y="4201025"/>
            <a:ext cx="216000" cy="216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541199" y="4108970"/>
            <a:ext cx="2875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background</a:t>
            </a:r>
            <a:endParaRPr lang="zh-CN" altLang="en-US" sz="2000" dirty="0"/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9367038" y="450908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4" rIns="68589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9541199" y="4417025"/>
            <a:ext cx="280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Page</a:t>
            </a:r>
            <a:r>
              <a:rPr lang="en-US" altLang="zh-CN" sz="2000" baseline="0" dirty="0" smtClean="0"/>
              <a:t> title foreground</a:t>
            </a:r>
            <a:endParaRPr lang="zh-CN" altLang="en-US" sz="2000" dirty="0"/>
          </a:p>
        </p:txBody>
      </p:sp>
      <p:pic>
        <p:nvPicPr>
          <p:cNvPr id="19" name="Picture 2" descr="四川师范大学 Sichuan Normal University"/>
          <p:cNvPicPr>
            <a:picLocks noChangeAspect="1" noChangeArrowheads="1"/>
          </p:cNvPicPr>
          <p:nvPr userDrawn="1"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4"/>
          <a:stretch/>
        </p:blipFill>
        <p:spPr bwMode="auto">
          <a:xfrm>
            <a:off x="7620000" y="6227915"/>
            <a:ext cx="635158" cy="62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1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2" r:id="rId10"/>
  </p:sldLayoutIdLst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 smtClean="0"/>
              <a:t>Java</a:t>
            </a:r>
            <a:r>
              <a:rPr lang="zh-CN" altLang="en-US" sz="4400" dirty="0" smtClean="0"/>
              <a:t>程序设计</a:t>
            </a:r>
            <a:endParaRPr lang="zh-CN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语言的面向对象程序设计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6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理解继承</a:t>
            </a:r>
            <a:r>
              <a:rPr lang="en-US" altLang="zh-CN" dirty="0" smtClean="0"/>
              <a:t> ——</a:t>
            </a:r>
            <a:r>
              <a:rPr lang="zh-CN" altLang="en-US" dirty="0" smtClean="0"/>
              <a:t>访问修饰符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访问修饰符</a:t>
            </a:r>
            <a:r>
              <a:rPr lang="en-US" altLang="zh-CN" dirty="0" smtClean="0">
                <a:solidFill>
                  <a:srgbClr val="0070C0"/>
                </a:solidFill>
              </a:rPr>
              <a:t>protected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 smtClean="0"/>
              <a:t>可以修饰属性和方法</a:t>
            </a:r>
          </a:p>
          <a:p>
            <a:pPr lvl="1" eaLnBrk="1" hangingPunct="1"/>
            <a:r>
              <a:rPr lang="zh-CN" altLang="en-US" dirty="0" smtClean="0"/>
              <a:t>本类、</a:t>
            </a:r>
            <a:r>
              <a:rPr lang="zh-CN" altLang="en-US" dirty="0" smtClean="0">
                <a:solidFill>
                  <a:srgbClr val="FF0000"/>
                </a:solidFill>
              </a:rPr>
              <a:t>同包</a:t>
            </a:r>
            <a:r>
              <a:rPr lang="zh-CN" altLang="en-US" dirty="0" smtClean="0"/>
              <a:t>、子类可以访问</a:t>
            </a:r>
          </a:p>
          <a:p>
            <a:pPr eaLnBrk="1" hangingPunct="1"/>
            <a:r>
              <a:rPr lang="zh-CN" altLang="en-US" dirty="0" smtClean="0"/>
              <a:t>访问修饰符总结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73526"/>
              </p:ext>
            </p:extLst>
          </p:nvPr>
        </p:nvGraphicFramePr>
        <p:xfrm>
          <a:off x="785786" y="3357562"/>
          <a:ext cx="771530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571636"/>
                <a:gridCol w="1643074"/>
                <a:gridCol w="1214446"/>
                <a:gridCol w="1143006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访问修饰符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同包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子类         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其他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private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X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默认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(package)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protected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678132" y="41297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368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理解继承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构造函数的顺序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6606"/>
            <a:ext cx="8229600" cy="704282"/>
          </a:xfrm>
        </p:spPr>
        <p:txBody>
          <a:bodyPr/>
          <a:lstStyle/>
          <a:p>
            <a:r>
              <a:rPr lang="zh-CN" altLang="en-US" dirty="0" smtClean="0"/>
              <a:t>在创建子类对象时，构造函数的调用顺序是怎样的？</a:t>
            </a:r>
            <a:endParaRPr lang="zh-CN" altLang="en-US" dirty="0"/>
          </a:p>
        </p:txBody>
      </p:sp>
      <p:grpSp>
        <p:nvGrpSpPr>
          <p:cNvPr id="7" name="组合 58"/>
          <p:cNvGrpSpPr/>
          <p:nvPr/>
        </p:nvGrpSpPr>
        <p:grpSpPr>
          <a:xfrm>
            <a:off x="457200" y="1285875"/>
            <a:ext cx="958752" cy="430730"/>
            <a:chOff x="3643306" y="2500357"/>
            <a:chExt cx="958752" cy="430730"/>
          </a:xfrm>
        </p:grpSpPr>
        <p:pic>
          <p:nvPicPr>
            <p:cNvPr id="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57200" y="2334890"/>
            <a:ext cx="3754759" cy="21421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Pet {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/>
              <a:t>String name;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/>
            <a:r>
              <a:rPr lang="en-US" altLang="zh-CN" b="1" dirty="0"/>
              <a:t>public Pet() {</a:t>
            </a:r>
          </a:p>
          <a:p>
            <a:pPr lvl="1"/>
            <a:r>
              <a:rPr lang="en-US" altLang="zh-CN" b="1" dirty="0" smtClean="0"/>
              <a:t>	</a:t>
            </a:r>
            <a:r>
              <a:rPr lang="en-US" altLang="zh-CN" b="1" dirty="0" err="1" smtClean="0"/>
              <a:t>this.health</a:t>
            </a:r>
            <a:r>
              <a:rPr lang="en-US" altLang="zh-CN" b="1" dirty="0" smtClean="0"/>
              <a:t> </a:t>
            </a:r>
            <a:r>
              <a:rPr lang="en-US" altLang="zh-CN" b="1" dirty="0"/>
              <a:t>= 95;</a:t>
            </a:r>
          </a:p>
          <a:p>
            <a:pPr lvl="1"/>
            <a:r>
              <a:rPr lang="en-US" altLang="zh-CN" dirty="0" smtClean="0"/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427984" y="2331566"/>
            <a:ext cx="4258816" cy="301313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</a:t>
            </a: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extends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Pet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/>
              <a:t>private String breed</a:t>
            </a:r>
            <a:r>
              <a:rPr lang="en-US" altLang="zh-CN" b="1" dirty="0" smtClean="0"/>
              <a:t>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public Dog(String name, String breed)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this.breed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breed;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57200" y="5877272"/>
            <a:ext cx="6491064" cy="3970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Dog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dog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new Dog(“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小汪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”, “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单身汪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12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理解继承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多重继承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3533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多重继承关系的初始化顺序是怎样的？</a:t>
            </a:r>
          </a:p>
        </p:txBody>
      </p:sp>
      <p:grpSp>
        <p:nvGrpSpPr>
          <p:cNvPr id="15" name="组合 25"/>
          <p:cNvGrpSpPr>
            <a:grpSpLocks/>
          </p:cNvGrpSpPr>
          <p:nvPr/>
        </p:nvGrpSpPr>
        <p:grpSpPr bwMode="auto">
          <a:xfrm>
            <a:off x="2214546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0236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演示：断点追踪初始化过程 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AutoShape 11"/>
          <p:cNvCxnSpPr>
            <a:cxnSpLocks noChangeShapeType="1"/>
          </p:cNvCxnSpPr>
          <p:nvPr/>
        </p:nvCxnSpPr>
        <p:spPr bwMode="gray">
          <a:xfrm flipV="1">
            <a:off x="2627337" y="3887798"/>
            <a:ext cx="319087" cy="504825"/>
          </a:xfrm>
          <a:prstGeom prst="bentConnector3">
            <a:avLst>
              <a:gd name="adj1" fmla="val 4975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0" name="AutoShape 12"/>
          <p:cNvCxnSpPr>
            <a:cxnSpLocks noChangeShapeType="1"/>
          </p:cNvCxnSpPr>
          <p:nvPr/>
        </p:nvCxnSpPr>
        <p:spPr bwMode="gray">
          <a:xfrm flipV="1">
            <a:off x="6100787" y="2952761"/>
            <a:ext cx="339725" cy="50323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" name="AutoShape 13"/>
          <p:cNvCxnSpPr>
            <a:cxnSpLocks noChangeShapeType="1"/>
          </p:cNvCxnSpPr>
          <p:nvPr/>
        </p:nvCxnSpPr>
        <p:spPr bwMode="gray">
          <a:xfrm flipV="1">
            <a:off x="4373587" y="3455998"/>
            <a:ext cx="300037" cy="431800"/>
          </a:xfrm>
          <a:prstGeom prst="bentConnector3">
            <a:avLst>
              <a:gd name="adj1" fmla="val 4973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6324624" y="2544804"/>
            <a:ext cx="1676400" cy="1672751"/>
            <a:chOff x="3470" y="1570"/>
            <a:chExt cx="1056" cy="1239"/>
          </a:xfrm>
          <a:solidFill>
            <a:srgbClr val="0070C0"/>
          </a:solidFill>
        </p:grpSpPr>
        <p:sp>
          <p:nvSpPr>
            <p:cNvPr id="23" name="AutoShape 19"/>
            <p:cNvSpPr>
              <a:spLocks noChangeArrowheads="1"/>
            </p:cNvSpPr>
            <p:nvPr/>
          </p:nvSpPr>
          <p:spPr bwMode="gray">
            <a:xfrm>
              <a:off x="3549" y="1570"/>
              <a:ext cx="886" cy="95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子类构造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方法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0" descr="shado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470" y="2673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4549799" y="2932135"/>
            <a:ext cx="1676400" cy="1569421"/>
            <a:chOff x="2352" y="1569"/>
            <a:chExt cx="1056" cy="1519"/>
          </a:xfrm>
          <a:solidFill>
            <a:srgbClr val="0070C0"/>
          </a:solidFill>
        </p:grpSpPr>
        <p:sp>
          <p:nvSpPr>
            <p:cNvPr id="26" name="AutoShape 22"/>
            <p:cNvSpPr>
              <a:spLocks noChangeArrowheads="1"/>
            </p:cNvSpPr>
            <p:nvPr/>
          </p:nvSpPr>
          <p:spPr bwMode="gray">
            <a:xfrm>
              <a:off x="2436" y="1569"/>
              <a:ext cx="887" cy="118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子类属性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3" descr="shado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52" y="2952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2776562" y="3146448"/>
            <a:ext cx="1676400" cy="1714020"/>
            <a:chOff x="1235" y="1570"/>
            <a:chExt cx="1056" cy="1339"/>
          </a:xfrm>
          <a:solidFill>
            <a:srgbClr val="0070C0"/>
          </a:solidFill>
        </p:grpSpPr>
        <p:sp>
          <p:nvSpPr>
            <p:cNvPr id="29" name="AutoShape 25"/>
            <p:cNvSpPr>
              <a:spLocks noChangeArrowheads="1"/>
            </p:cNvSpPr>
            <p:nvPr/>
          </p:nvSpPr>
          <p:spPr bwMode="gray">
            <a:xfrm>
              <a:off x="1348" y="1570"/>
              <a:ext cx="887" cy="967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父类构造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方法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6" descr="shado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235" y="2773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1066824" y="3460762"/>
            <a:ext cx="1676400" cy="1682750"/>
            <a:chOff x="158" y="1573"/>
            <a:chExt cx="1056" cy="1060"/>
          </a:xfrm>
          <a:solidFill>
            <a:srgbClr val="0070C0"/>
          </a:solidFill>
        </p:grpSpPr>
        <p:sp>
          <p:nvSpPr>
            <p:cNvPr id="32" name="AutoShape 28"/>
            <p:cNvSpPr>
              <a:spLocks noChangeArrowheads="1"/>
            </p:cNvSpPr>
            <p:nvPr/>
          </p:nvSpPr>
          <p:spPr bwMode="gray">
            <a:xfrm>
              <a:off x="249" y="1573"/>
              <a:ext cx="886" cy="70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</a:rPr>
                <a:t>父类属性 </a:t>
              </a:r>
              <a:endParaRPr kumimoji="1"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Gulim" pitchFamily="34" charset="-127"/>
              </a:endParaRPr>
            </a:p>
          </p:txBody>
        </p:sp>
        <p:pic>
          <p:nvPicPr>
            <p:cNvPr id="33" name="Picture 29" descr="shado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58" y="2500"/>
              <a:ext cx="1056" cy="1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组合 58"/>
          <p:cNvGrpSpPr/>
          <p:nvPr/>
        </p:nvGrpSpPr>
        <p:grpSpPr>
          <a:xfrm>
            <a:off x="457200" y="1285875"/>
            <a:ext cx="958752" cy="430730"/>
            <a:chOff x="3643306" y="2500357"/>
            <a:chExt cx="958752" cy="430730"/>
          </a:xfrm>
        </p:grpSpPr>
        <p:pic>
          <p:nvPicPr>
            <p:cNvPr id="3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3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500587">
            <a:off x="7678132" y="31254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53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在何处使用继承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9320"/>
            <a:ext cx="8229600" cy="447684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何时使用继承？</a:t>
            </a:r>
          </a:p>
          <a:p>
            <a:pPr lvl="1" eaLnBrk="1" hangingPunct="1"/>
            <a:r>
              <a:rPr lang="zh-CN" altLang="en-US" dirty="0" smtClean="0"/>
              <a:t>继承与真实世界类似</a:t>
            </a:r>
          </a:p>
          <a:p>
            <a:pPr lvl="2" eaLnBrk="1" hangingPunct="1"/>
            <a:r>
              <a:rPr lang="zh-CN" altLang="en-US" dirty="0" smtClean="0"/>
              <a:t>只要说</a:t>
            </a:r>
            <a:r>
              <a:rPr lang="zh-CN" altLang="en-US" dirty="0" smtClean="0">
                <a:latin typeface="宋体" charset="-122"/>
              </a:rPr>
              <a:t>“</a:t>
            </a:r>
            <a:r>
              <a:rPr lang="zh-CN" altLang="en-US" dirty="0" smtClean="0"/>
              <a:t>猫是哺乳动物</a:t>
            </a:r>
            <a:r>
              <a:rPr lang="zh-CN" altLang="en-US" dirty="0" smtClean="0">
                <a:latin typeface="宋体" charset="-122"/>
              </a:rPr>
              <a:t>”</a:t>
            </a:r>
            <a:r>
              <a:rPr lang="zh-CN" altLang="en-US" dirty="0" smtClean="0"/>
              <a:t>，猫的很多属性、行为</a:t>
            </a:r>
          </a:p>
          <a:p>
            <a:pPr lvl="2" eaLnBrk="1" hangingPunct="1">
              <a:buFontTx/>
              <a:buNone/>
            </a:pPr>
            <a:r>
              <a:rPr lang="zh-CN" altLang="en-US" dirty="0" smtClean="0"/>
              <a:t>    就不言自明了</a:t>
            </a:r>
          </a:p>
          <a:p>
            <a:pPr lvl="2" eaLnBrk="1" hangingPunct="1"/>
            <a:r>
              <a:rPr lang="zh-CN" altLang="en-US" dirty="0" smtClean="0"/>
              <a:t>藏獒是一种狗</a:t>
            </a:r>
          </a:p>
          <a:p>
            <a:pPr lvl="2" eaLnBrk="1" hangingPunct="1"/>
            <a:endParaRPr lang="zh-CN" altLang="en-US" dirty="0" smtClean="0"/>
          </a:p>
          <a:p>
            <a:pPr lvl="1" eaLnBrk="1" hangingPunct="1"/>
            <a:endParaRPr lang="zh-CN" altLang="en-US" sz="1800" dirty="0" smtClean="0"/>
          </a:p>
          <a:p>
            <a:pPr lvl="1" eaLnBrk="1" hangingPunct="1"/>
            <a:endParaRPr lang="zh-CN" altLang="en-US" sz="2000" dirty="0" smtClean="0"/>
          </a:p>
          <a:p>
            <a:pPr lvl="1" eaLnBrk="1" hangingPunct="1"/>
            <a:r>
              <a:rPr lang="zh-CN" altLang="en-US" dirty="0" smtClean="0"/>
              <a:t>继承是代码重用的一种方式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000232" y="5011738"/>
            <a:ext cx="4681538" cy="5762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 将子</a:t>
            </a:r>
            <a:r>
              <a:rPr lang="zh-CN" altLang="en-US" sz="2000" b="1" dirty="0" smtClean="0"/>
              <a:t>类共有</a:t>
            </a:r>
            <a:r>
              <a:rPr lang="zh-CN" altLang="en-US" sz="2000" b="1" dirty="0"/>
              <a:t>的属性和行为放到父类中 </a:t>
            </a: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gray">
          <a:xfrm>
            <a:off x="2432826" y="3571876"/>
            <a:ext cx="3816350" cy="57626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 符合</a:t>
            </a:r>
            <a:r>
              <a:rPr lang="en-US" altLang="zh-CN" sz="2000" b="1" dirty="0"/>
              <a:t>is-a</a:t>
            </a:r>
            <a:r>
              <a:rPr lang="zh-CN" altLang="en-US" sz="2000" b="1" dirty="0"/>
              <a:t>关系的设计使用继承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34400" y="1232739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8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en-US" altLang="zh-C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0556"/>
            <a:ext cx="8229600" cy="425561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继承使用什么关键字？</a:t>
            </a:r>
          </a:p>
          <a:p>
            <a:pPr eaLnBrk="1" hangingPunct="1"/>
            <a:r>
              <a:rPr lang="zh-CN" altLang="en-US" dirty="0" smtClean="0"/>
              <a:t>子类可以继承父类的哪些成员？</a:t>
            </a:r>
          </a:p>
          <a:p>
            <a:pPr eaLnBrk="1" hangingPunct="1"/>
            <a:r>
              <a:rPr lang="zh-CN" altLang="en-US" dirty="0" smtClean="0"/>
              <a:t>使用继承有什么好处？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70976" y="1439826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0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思考</a:t>
            </a:r>
            <a:endParaRPr lang="en-US" altLang="zh-CN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5351"/>
            <a:ext cx="8229600" cy="451081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阅读代码，说出运行结果</a:t>
            </a:r>
          </a:p>
        </p:txBody>
      </p:sp>
      <p:sp>
        <p:nvSpPr>
          <p:cNvPr id="17412" name="AutoShape 10"/>
          <p:cNvSpPr>
            <a:spLocks noChangeArrowheads="1"/>
          </p:cNvSpPr>
          <p:nvPr/>
        </p:nvSpPr>
        <p:spPr bwMode="auto">
          <a:xfrm>
            <a:off x="395254" y="2111071"/>
            <a:ext cx="5184775" cy="37117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Car { 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private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site = 4;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座位数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Car(){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("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载客量是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"+site+"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人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setSite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site){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this.site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site;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void print(){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载客量是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"+site+"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人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7414" name="AutoShape 10"/>
          <p:cNvSpPr>
            <a:spLocks noChangeArrowheads="1"/>
          </p:cNvSpPr>
          <p:nvPr/>
        </p:nvSpPr>
        <p:spPr bwMode="auto">
          <a:xfrm>
            <a:off x="5492749" y="3141653"/>
            <a:ext cx="3327400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Bus extends Car { 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Bus(int site){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setSite(site);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7415" name="AutoShape 10"/>
          <p:cNvSpPr>
            <a:spLocks noChangeArrowheads="1"/>
          </p:cNvSpPr>
          <p:nvPr/>
        </p:nvSpPr>
        <p:spPr bwMode="auto">
          <a:xfrm>
            <a:off x="4429124" y="5265980"/>
            <a:ext cx="4391025" cy="13111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static void main(String[] args) { 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Bus bus = new Bus(20);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bus.print();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718857" name="AutoShape 9"/>
          <p:cNvSpPr>
            <a:spLocks noChangeArrowheads="1"/>
          </p:cNvSpPr>
          <p:nvPr/>
        </p:nvSpPr>
        <p:spPr bwMode="gray">
          <a:xfrm>
            <a:off x="6156325" y="2205038"/>
            <a:ext cx="2160588" cy="863600"/>
          </a:xfrm>
          <a:prstGeom prst="roundRect">
            <a:avLst>
              <a:gd name="adj" fmla="val 16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载客量是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人</a:t>
            </a:r>
          </a:p>
          <a:p>
            <a:pPr algn="l" eaLnBrk="0" hangingPunct="0">
              <a:defRPr/>
            </a:pPr>
            <a:r>
              <a:rPr lang="zh-CN" altLang="en-US" sz="2000" b="1" dirty="0"/>
              <a:t>载客量是</a:t>
            </a:r>
            <a:r>
              <a:rPr lang="en-US" altLang="zh-CN" sz="2000" b="1" dirty="0"/>
              <a:t>20</a:t>
            </a:r>
            <a:r>
              <a:rPr lang="zh-CN" altLang="en-US" sz="2000" b="1" dirty="0"/>
              <a:t>人 </a:t>
            </a:r>
          </a:p>
        </p:txBody>
      </p:sp>
      <p:grpSp>
        <p:nvGrpSpPr>
          <p:cNvPr id="9" name="组合 77"/>
          <p:cNvGrpSpPr/>
          <p:nvPr/>
        </p:nvGrpSpPr>
        <p:grpSpPr>
          <a:xfrm>
            <a:off x="453894" y="1215241"/>
            <a:ext cx="1469411" cy="400110"/>
            <a:chOff x="2962268" y="5103147"/>
            <a:chExt cx="1469411" cy="400110"/>
          </a:xfrm>
        </p:grpSpPr>
        <p:pic>
          <p:nvPicPr>
            <p:cNvPr id="1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61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第七章</a:t>
            </a:r>
            <a:r>
              <a:rPr lang="zh-CN" altLang="en-US" sz="4400" dirty="0" smtClean="0"/>
              <a:t> 继承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第二节 方法重写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882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方法重写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使用继承后效果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685197" name="AutoShape 141"/>
          <p:cNvSpPr>
            <a:spLocks noChangeArrowheads="1"/>
          </p:cNvSpPr>
          <p:nvPr/>
        </p:nvSpPr>
        <p:spPr bwMode="gray">
          <a:xfrm>
            <a:off x="6286512" y="4429132"/>
            <a:ext cx="2428892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800" b="1" dirty="0"/>
              <a:t> </a:t>
            </a:r>
            <a:r>
              <a:rPr lang="zh-CN" altLang="en-US" b="1" dirty="0">
                <a:latin typeface="+mn-lt"/>
                <a:ea typeface="+mn-ea"/>
              </a:rPr>
              <a:t>子类重写父类方法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1406" y="3363587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952438"/>
            <a:ext cx="4483699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AutoShape 141"/>
          <p:cNvSpPr>
            <a:spLocks noChangeArrowheads="1"/>
          </p:cNvSpPr>
          <p:nvPr/>
        </p:nvSpPr>
        <p:spPr bwMode="gray">
          <a:xfrm>
            <a:off x="6072198" y="2095314"/>
            <a:ext cx="2857520" cy="114300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>
                <a:latin typeface="+mn-lt"/>
                <a:ea typeface="+mn-ea"/>
              </a:rPr>
              <a:t>调用父类的</a:t>
            </a:r>
            <a:r>
              <a:rPr lang="en-US" altLang="zh-CN" b="1" dirty="0" smtClean="0">
                <a:latin typeface="+mn-lt"/>
                <a:ea typeface="+mn-ea"/>
              </a:rPr>
              <a:t>print()</a:t>
            </a:r>
            <a:r>
              <a:rPr lang="zh-CN" altLang="en-US" b="1" dirty="0" smtClean="0">
                <a:latin typeface="+mn-lt"/>
                <a:ea typeface="+mn-ea"/>
              </a:rPr>
              <a:t>方法，不能显示</a:t>
            </a:r>
            <a:r>
              <a:rPr lang="en-US" b="1" dirty="0" smtClean="0">
                <a:latin typeface="+mn-lt"/>
                <a:ea typeface="+mn-ea"/>
              </a:rPr>
              <a:t>Dog</a:t>
            </a:r>
            <a:r>
              <a:rPr lang="zh-CN" altLang="en-US" b="1" dirty="0" smtClean="0">
                <a:latin typeface="+mn-lt"/>
                <a:ea typeface="+mn-ea"/>
              </a:rPr>
              <a:t>的</a:t>
            </a:r>
            <a:r>
              <a:rPr lang="en-US" b="1" dirty="0" smtClean="0">
                <a:latin typeface="+mn-lt"/>
                <a:ea typeface="+mn-ea"/>
              </a:rPr>
              <a:t>strain</a:t>
            </a:r>
            <a:r>
              <a:rPr lang="zh-CN" altLang="en-US" b="1" dirty="0" smtClean="0">
                <a:latin typeface="+mn-lt"/>
                <a:ea typeface="+mn-ea"/>
              </a:rPr>
              <a:t>信息和</a:t>
            </a:r>
            <a:r>
              <a:rPr lang="en-US" b="1" dirty="0" err="1" smtClean="0">
                <a:latin typeface="+mn-lt"/>
                <a:ea typeface="+mn-ea"/>
              </a:rPr>
              <a:t>Peguin</a:t>
            </a:r>
            <a:r>
              <a:rPr lang="zh-CN" altLang="en-US" b="1" dirty="0" smtClean="0">
                <a:latin typeface="+mn-lt"/>
                <a:ea typeface="+mn-ea"/>
              </a:rPr>
              <a:t>的</a:t>
            </a:r>
            <a:r>
              <a:rPr lang="en-US" b="1" dirty="0" smtClean="0">
                <a:latin typeface="+mn-lt"/>
                <a:ea typeface="+mn-ea"/>
              </a:rPr>
              <a:t>sex</a:t>
            </a:r>
            <a:r>
              <a:rPr lang="zh-CN" altLang="en-US" b="1" dirty="0" smtClean="0">
                <a:latin typeface="+mn-lt"/>
                <a:ea typeface="+mn-ea"/>
              </a:rPr>
              <a:t>信息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4306520"/>
            <a:ext cx="4536511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5715008" y="2666818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42976" y="5306652"/>
            <a:ext cx="1357322" cy="2143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42976" y="5878157"/>
            <a:ext cx="1357322" cy="2143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85786" y="3643314"/>
            <a:ext cx="471490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6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如何实现如下效果呢？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6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组合 25"/>
          <p:cNvGrpSpPr>
            <a:grpSpLocks/>
          </p:cNvGrpSpPr>
          <p:nvPr/>
        </p:nvGrpSpPr>
        <p:grpSpPr bwMode="auto">
          <a:xfrm>
            <a:off x="1619672" y="6385583"/>
            <a:ext cx="5217853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17"/>
            <p:cNvSpPr txBox="1">
              <a:spLocks noChangeArrowheads="1"/>
            </p:cNvSpPr>
            <p:nvPr/>
          </p:nvSpPr>
          <p:spPr bwMode="auto">
            <a:xfrm>
              <a:off x="4990293" y="5538802"/>
              <a:ext cx="32918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演示：方法重写 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5857884" y="4929198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6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97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51"/>
          </a:xfrm>
        </p:spPr>
        <p:txBody>
          <a:bodyPr/>
          <a:lstStyle/>
          <a:p>
            <a:pPr lvl="0" eaLnBrk="1" hangingPunct="1">
              <a:defRPr/>
            </a:pPr>
            <a:r>
              <a:rPr lang="zh-CN" altLang="en-US" dirty="0" smtClean="0"/>
              <a:t>构造方法也会被重写吗？</a:t>
            </a:r>
          </a:p>
          <a:p>
            <a:r>
              <a:rPr lang="zh-CN" altLang="en-US" dirty="0" smtClean="0">
                <a:latin typeface="+mn-ea"/>
              </a:rPr>
              <a:t>方法重写的规则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方法名相同</a:t>
            </a:r>
          </a:p>
          <a:p>
            <a:pPr lvl="1"/>
            <a:r>
              <a:rPr lang="zh-CN" altLang="en-US" dirty="0" smtClean="0">
                <a:latin typeface="+mn-ea"/>
              </a:rPr>
              <a:t>参数列表相同</a:t>
            </a:r>
          </a:p>
          <a:p>
            <a:pPr lvl="1"/>
            <a:r>
              <a:rPr lang="zh-CN" altLang="en-US" dirty="0" smtClean="0">
                <a:latin typeface="+mn-ea"/>
              </a:rPr>
              <a:t>返回值类型相同或者是其子类；</a:t>
            </a:r>
          </a:p>
          <a:p>
            <a:pPr lvl="1"/>
            <a:r>
              <a:rPr lang="zh-CN" altLang="en-US" dirty="0" smtClean="0">
                <a:latin typeface="+mn-ea"/>
              </a:rPr>
              <a:t>访问权限不能严于父类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方法重载与方法重写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9286" y="1285860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AutoShape 141"/>
          <p:cNvSpPr>
            <a:spLocks noChangeArrowheads="1"/>
          </p:cNvSpPr>
          <p:nvPr/>
        </p:nvSpPr>
        <p:spPr bwMode="gray">
          <a:xfrm>
            <a:off x="5572132" y="1285860"/>
            <a:ext cx="1928826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sz="2800" b="1" dirty="0"/>
              <a:t> </a:t>
            </a:r>
            <a:r>
              <a:rPr lang="zh-CN" altLang="en-US" b="1" dirty="0" smtClean="0"/>
              <a:t>不能被继承，</a:t>
            </a:r>
            <a:endParaRPr lang="en-US" altLang="zh-CN" b="1" dirty="0" smtClean="0"/>
          </a:p>
          <a:p>
            <a:pPr eaLnBrk="0" hangingPunct="0">
              <a:defRPr/>
            </a:pPr>
            <a:r>
              <a:rPr lang="zh-CN" altLang="en-US" b="1" dirty="0" smtClean="0"/>
              <a:t>因此不能重写</a:t>
            </a:r>
            <a:endParaRPr lang="zh-CN" altLang="en-US" b="1" dirty="0">
              <a:latin typeface="+mn-lt"/>
              <a:ea typeface="+mn-ea"/>
            </a:endParaRPr>
          </a:p>
        </p:txBody>
      </p: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7678134" y="31249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928662" y="4714884"/>
          <a:ext cx="785818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557"/>
                <a:gridCol w="944459"/>
                <a:gridCol w="1285884"/>
                <a:gridCol w="1285884"/>
                <a:gridCol w="1214446"/>
                <a:gridCol w="1785951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参数表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返回值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访问修饰符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方法重写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子类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相同或是其子类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不能比父类更严格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方法重载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同类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不相同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无关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6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  <a:buBlip>
                <a:blip r:embed="rId3"/>
              </a:buBlip>
            </a:pPr>
            <a:r>
              <a:rPr lang="en-US" altLang="zh-CN" sz="2800" dirty="0" smtClean="0">
                <a:cs typeface="+mn-cs"/>
              </a:rPr>
              <a:t>super</a:t>
            </a:r>
            <a:r>
              <a:rPr lang="zh-CN" altLang="en-US" sz="2800" dirty="0" smtClean="0">
                <a:cs typeface="+mn-cs"/>
              </a:rPr>
              <a:t>关键字来访问父类的成员</a:t>
            </a:r>
            <a:endParaRPr lang="en-US" altLang="zh-CN" sz="2800" dirty="0" smtClean="0">
              <a:cs typeface="+mn-cs"/>
            </a:endParaRPr>
          </a:p>
          <a:p>
            <a:pPr marL="742950" lvl="2" indent="-342900">
              <a:buSzPct val="80000"/>
              <a:buBlip>
                <a:blip r:embed="rId3"/>
              </a:buBlip>
            </a:pPr>
            <a:r>
              <a:rPr lang="en-US" altLang="zh-CN" sz="2400" dirty="0" smtClean="0"/>
              <a:t>super</a:t>
            </a:r>
            <a:r>
              <a:rPr lang="zh-CN" altLang="en-US" sz="2400" dirty="0" smtClean="0"/>
              <a:t>只能出现在子类的方法和构造方法中</a:t>
            </a:r>
          </a:p>
          <a:p>
            <a:pPr marL="742950" lvl="2" indent="-342900">
              <a:buSzPct val="80000"/>
              <a:buBlip>
                <a:blip r:embed="rId3"/>
              </a:buBlip>
            </a:pPr>
            <a:r>
              <a:rPr lang="en-US" altLang="zh-CN" sz="2400" dirty="0" smtClean="0"/>
              <a:t>super</a:t>
            </a:r>
            <a:r>
              <a:rPr lang="zh-CN" altLang="en-US" sz="2400" dirty="0" smtClean="0"/>
              <a:t>调用构造方法时，只能是第一句</a:t>
            </a:r>
          </a:p>
          <a:p>
            <a:pPr marL="742950" lvl="2" indent="-342900">
              <a:buSzPct val="80000"/>
              <a:buBlip>
                <a:blip r:embed="rId3"/>
              </a:buBlip>
            </a:pPr>
            <a:r>
              <a:rPr lang="en-US" altLang="zh-CN" sz="2400" dirty="0" smtClean="0"/>
              <a:t>super</a:t>
            </a:r>
            <a:r>
              <a:rPr lang="zh-CN" altLang="en-US" sz="2400" smtClean="0"/>
              <a:t>不能访问父类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成员</a:t>
            </a:r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7743825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82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第二部分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8145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第七章</a:t>
            </a:r>
            <a:r>
              <a:rPr lang="zh-CN" altLang="en-US" sz="4400" dirty="0" smtClean="0"/>
              <a:t> 继承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第三节 抽象类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708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抽象类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62428"/>
            <a:ext cx="8229600" cy="426373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以下代码有什么问题？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中可以通过抽象类实现</a:t>
            </a:r>
          </a:p>
        </p:txBody>
      </p:sp>
      <p:sp>
        <p:nvSpPr>
          <p:cNvPr id="22532" name="AutoShape 10"/>
          <p:cNvSpPr>
            <a:spLocks noChangeArrowheads="1"/>
          </p:cNvSpPr>
          <p:nvPr/>
        </p:nvSpPr>
        <p:spPr bwMode="auto">
          <a:xfrm>
            <a:off x="1714480" y="2420888"/>
            <a:ext cx="4464050" cy="8439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 pet = new Pet ("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贝贝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",20,40);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pet.print();</a:t>
            </a: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1986422" y="3492458"/>
            <a:ext cx="2942768" cy="510778"/>
          </a:xfrm>
          <a:prstGeom prst="wedgeRoundRectCallout">
            <a:avLst>
              <a:gd name="adj1" fmla="val -19310"/>
              <a:gd name="adj2" fmla="val -4880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实例化</a:t>
            </a:r>
            <a:r>
              <a:rPr lang="en-US" altLang="zh-CN" b="1" dirty="0"/>
              <a:t>Pet</a:t>
            </a:r>
            <a:r>
              <a:rPr lang="zh-CN" altLang="en-US" b="1" dirty="0"/>
              <a:t>没有意义 </a:t>
            </a:r>
          </a:p>
        </p:txBody>
      </p:sp>
      <p:sp>
        <p:nvSpPr>
          <p:cNvPr id="687113" name="AutoShape 10"/>
          <p:cNvSpPr>
            <a:spLocks noChangeArrowheads="1"/>
          </p:cNvSpPr>
          <p:nvPr/>
        </p:nvSpPr>
        <p:spPr bwMode="auto">
          <a:xfrm>
            <a:off x="1750185" y="4961159"/>
            <a:ext cx="4572032" cy="85254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fr-FR" altLang="zh-CN" sz="2000" b="1" dirty="0">
                <a:solidFill>
                  <a:srgbClr val="0000FF"/>
                </a:solidFill>
                <a:ea typeface="宋体" charset="-122"/>
              </a:rPr>
              <a:t> abstract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Pet {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7200" y="1284634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Freeform 12"/>
          <p:cNvSpPr>
            <a:spLocks/>
          </p:cNvSpPr>
          <p:nvPr/>
        </p:nvSpPr>
        <p:spPr bwMode="auto">
          <a:xfrm rot="5132536" flipV="1">
            <a:off x="1142976" y="2992392"/>
            <a:ext cx="928694" cy="642942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2" name="组合 68"/>
          <p:cNvGrpSpPr/>
          <p:nvPr/>
        </p:nvGrpSpPr>
        <p:grpSpPr>
          <a:xfrm>
            <a:off x="457200" y="6046763"/>
            <a:ext cx="1058023" cy="414475"/>
            <a:chOff x="1000100" y="3950459"/>
            <a:chExt cx="1058023" cy="414475"/>
          </a:xfrm>
        </p:grpSpPr>
        <p:pic>
          <p:nvPicPr>
            <p:cNvPr id="1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1750185" y="6143994"/>
            <a:ext cx="6070586" cy="37457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 smtClean="0"/>
              <a:t>抽象类不能实例化，不能生成实例对象！但是可以有构造函数！</a:t>
            </a:r>
          </a:p>
        </p:txBody>
      </p:sp>
    </p:spTree>
    <p:extLst>
      <p:ext uri="{BB962C8B-B14F-4D97-AF65-F5344CB8AC3E}">
        <p14:creationId xmlns:p14="http://schemas.microsoft.com/office/powerpoint/2010/main" val="29002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75" grpId="0" animBg="1"/>
      <p:bldP spid="687113" grpId="0" animBg="1"/>
      <p:bldP spid="13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抽象方法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558501"/>
            <a:ext cx="7931150" cy="451370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以下代码有什么问题？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701444" name="AutoShape 10"/>
          <p:cNvSpPr>
            <a:spLocks noChangeArrowheads="1"/>
          </p:cNvSpPr>
          <p:nvPr/>
        </p:nvSpPr>
        <p:spPr bwMode="auto">
          <a:xfrm>
            <a:off x="1735241" y="4832672"/>
            <a:ext cx="3940175" cy="511493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fr-FR" altLang="zh-CN" sz="2000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fr-FR" altLang="zh-CN" sz="2000" b="1" dirty="0">
                <a:solidFill>
                  <a:srgbClr val="0070C0"/>
                </a:solidFill>
                <a:ea typeface="宋体" charset="-122"/>
              </a:rPr>
              <a:t>abstract</a:t>
            </a:r>
            <a:r>
              <a:rPr lang="fr-FR" altLang="zh-CN" sz="2000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print();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6029441" y="4892381"/>
            <a:ext cx="1438255" cy="408623"/>
          </a:xfrm>
          <a:prstGeom prst="wedgeRoundRectCallout">
            <a:avLst>
              <a:gd name="adj1" fmla="val -50043"/>
              <a:gd name="adj2" fmla="val -245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没有方法体 </a:t>
            </a:r>
          </a:p>
        </p:txBody>
      </p:sp>
      <p:sp>
        <p:nvSpPr>
          <p:cNvPr id="23558" name="AutoShape 10"/>
          <p:cNvSpPr>
            <a:spLocks noChangeArrowheads="1"/>
          </p:cNvSpPr>
          <p:nvPr/>
        </p:nvSpPr>
        <p:spPr bwMode="auto">
          <a:xfrm>
            <a:off x="1735241" y="2161503"/>
            <a:ext cx="360045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abstract class Pet {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print()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5780221" y="2572418"/>
            <a:ext cx="2298603" cy="408623"/>
          </a:xfrm>
          <a:prstGeom prst="wedgeRoundRectCallout">
            <a:avLst>
              <a:gd name="adj1" fmla="val -50667"/>
              <a:gd name="adj2" fmla="val -298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每个子类的实现不同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6299" y="1158435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2" name="直接箭头连接符 11"/>
          <p:cNvCxnSpPr>
            <a:endCxn id="2" idx="1"/>
          </p:cNvCxnSpPr>
          <p:nvPr/>
        </p:nvCxnSpPr>
        <p:spPr bwMode="auto">
          <a:xfrm>
            <a:off x="4721238" y="2762911"/>
            <a:ext cx="1058983" cy="138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5151576" y="5086690"/>
            <a:ext cx="798507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7606124" y="84332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17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animBg="1"/>
      <p:bldP spid="693275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</a:t>
            </a:r>
            <a:r>
              <a:rPr lang="zh-CN" altLang="en-US" dirty="0" smtClean="0"/>
              <a:t>象方法注意事项</a:t>
            </a:r>
            <a:endParaRPr lang="zh-CN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827584" y="1560696"/>
            <a:ext cx="7344816" cy="510778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/>
            <a:r>
              <a:rPr lang="zh-CN" altLang="en-US" sz="2400" dirty="0"/>
              <a:t>抽象方法必须在抽象类里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827584" y="2380115"/>
            <a:ext cx="7344816" cy="510778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/>
            <a:r>
              <a:rPr lang="zh-CN" altLang="en-US" sz="2400" dirty="0"/>
              <a:t>抽象方法必须在子类中被实现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817734" y="3221362"/>
            <a:ext cx="7364516" cy="510778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/>
            <a:r>
              <a:rPr lang="zh-CN" altLang="en-US" sz="2400" dirty="0" smtClean="0"/>
              <a:t>如果子类也是抽象类，可以不用实现抽象方法</a:t>
            </a:r>
            <a:endParaRPr lang="zh-CN" altLang="en-US" sz="2400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807884" y="4062609"/>
            <a:ext cx="7364516" cy="510778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/>
            <a:r>
              <a:rPr lang="zh-CN" altLang="en-US" sz="2400" dirty="0" smtClean="0"/>
              <a:t>抽象方法不能通过</a:t>
            </a:r>
            <a:r>
              <a:rPr lang="en-US" altLang="zh-CN" sz="2400" dirty="0" smtClean="0"/>
              <a:t>super</a:t>
            </a:r>
            <a:r>
              <a:rPr lang="zh-CN" altLang="en-US" sz="2400" dirty="0" smtClean="0"/>
              <a:t>关键字调用</a:t>
            </a:r>
            <a:endParaRPr lang="zh-CN" altLang="en-US" sz="24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803020" y="4929455"/>
            <a:ext cx="7364516" cy="510778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/>
            <a:r>
              <a:rPr lang="en-US" altLang="zh-CN" sz="2400" dirty="0"/>
              <a:t>Java</a:t>
            </a:r>
            <a:r>
              <a:rPr lang="zh-CN" altLang="en-US" sz="2400" dirty="0"/>
              <a:t>中的</a:t>
            </a:r>
            <a:r>
              <a:rPr lang="en-US" altLang="zh-CN" sz="2400" dirty="0"/>
              <a:t>abstract</a:t>
            </a:r>
            <a:r>
              <a:rPr lang="zh-CN" altLang="en-US" sz="2400" dirty="0"/>
              <a:t>方</a:t>
            </a:r>
            <a:r>
              <a:rPr lang="zh-CN" altLang="en-US" sz="2400" dirty="0" smtClean="0"/>
              <a:t>法</a:t>
            </a:r>
            <a:r>
              <a:rPr lang="zh-CN" altLang="en-US" sz="2400" dirty="0"/>
              <a:t>基本等同</a:t>
            </a:r>
            <a:r>
              <a:rPr lang="zh-CN" altLang="en-US" sz="2400" dirty="0" smtClean="0"/>
              <a:t>于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纯虚函数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843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</a:t>
            </a:r>
            <a:r>
              <a:rPr lang="zh-CN" altLang="en-US" dirty="0" smtClean="0"/>
              <a:t>出下面代码中的错误。</a:t>
            </a:r>
            <a:endParaRPr lang="zh-CN" altLang="en-U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99592" y="2060848"/>
            <a:ext cx="7128792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 {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abstract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print()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339752" y="2093342"/>
            <a:ext cx="504056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267744" y="2491898"/>
            <a:ext cx="864096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7" name="直接箭头连接符 8"/>
          <p:cNvCxnSpPr>
            <a:stCxn id="6" idx="3"/>
            <a:endCxn id="13" idx="1"/>
          </p:cNvCxnSpPr>
          <p:nvPr/>
        </p:nvCxnSpPr>
        <p:spPr bwMode="auto">
          <a:xfrm>
            <a:off x="3131840" y="2672080"/>
            <a:ext cx="1867953" cy="87288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8"/>
          <p:cNvCxnSpPr/>
          <p:nvPr/>
        </p:nvCxnSpPr>
        <p:spPr bwMode="auto">
          <a:xfrm>
            <a:off x="2843808" y="2276872"/>
            <a:ext cx="2155985" cy="11367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999793" y="3340653"/>
            <a:ext cx="3028591" cy="408623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抽象方法必须在抽象类中</a:t>
            </a:r>
          </a:p>
        </p:txBody>
      </p:sp>
    </p:spTree>
    <p:extLst>
      <p:ext uri="{BB962C8B-B14F-4D97-AF65-F5344CB8AC3E}">
        <p14:creationId xmlns:p14="http://schemas.microsoft.com/office/powerpoint/2010/main" val="42382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</a:t>
            </a:r>
            <a:r>
              <a:rPr lang="zh-CN" altLang="en-US" dirty="0" smtClean="0"/>
              <a:t>出下面代码中的错误。</a:t>
            </a:r>
            <a:endParaRPr lang="zh-CN" altLang="en-U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99592" y="2060848"/>
            <a:ext cx="7128792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abstract class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 {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abstract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print(){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267744" y="2491898"/>
            <a:ext cx="864096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7" name="直接箭头连接符 8"/>
          <p:cNvCxnSpPr>
            <a:stCxn id="6" idx="3"/>
          </p:cNvCxnSpPr>
          <p:nvPr/>
        </p:nvCxnSpPr>
        <p:spPr bwMode="auto">
          <a:xfrm>
            <a:off x="3131840" y="2672080"/>
            <a:ext cx="1867953" cy="61290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004647" y="3005963"/>
            <a:ext cx="3028591" cy="408623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抽象方法不能实现方法体</a:t>
            </a:r>
          </a:p>
        </p:txBody>
      </p:sp>
    </p:spTree>
    <p:extLst>
      <p:ext uri="{BB962C8B-B14F-4D97-AF65-F5344CB8AC3E}">
        <p14:creationId xmlns:p14="http://schemas.microsoft.com/office/powerpoint/2010/main" val="425050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第七章</a:t>
            </a:r>
            <a:r>
              <a:rPr lang="zh-CN" altLang="en-US" sz="4400" dirty="0" smtClean="0"/>
              <a:t> 继承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第四节 </a:t>
            </a:r>
            <a:r>
              <a:rPr lang="en-US" altLang="zh-CN" dirty="0" smtClean="0"/>
              <a:t>final</a:t>
            </a:r>
            <a:r>
              <a:rPr lang="zh-CN" altLang="en-US" dirty="0"/>
              <a:t>关键字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5225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115616" y="2106671"/>
            <a:ext cx="5572164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class</a:t>
            </a:r>
            <a:r>
              <a:rPr lang="en-US" altLang="zh-CN" b="1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Penguin {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    </a:t>
            </a:r>
            <a:r>
              <a:rPr lang="en-US" altLang="zh-CN" b="1" dirty="0" smtClean="0">
                <a:ea typeface="宋体" charset="-122"/>
              </a:rPr>
              <a:t>static</a:t>
            </a:r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 final </a:t>
            </a:r>
            <a:r>
              <a:rPr lang="en-US" altLang="zh-CN" b="1" dirty="0" smtClean="0">
                <a:ea typeface="宋体" charset="-122"/>
              </a:rPr>
              <a:t>String SEX_MALE="Q</a:t>
            </a:r>
            <a:r>
              <a:rPr lang="zh-CN" altLang="en-US" b="1" dirty="0" smtClean="0">
                <a:latin typeface="黑体" pitchFamily="2" charset="-122"/>
              </a:rPr>
              <a:t>仔</a:t>
            </a:r>
            <a:r>
              <a:rPr lang="en-US" altLang="zh-CN" b="1" dirty="0" smtClean="0">
                <a:ea typeface="宋体" charset="-122"/>
              </a:rPr>
              <a:t>";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    </a:t>
            </a:r>
            <a:r>
              <a:rPr lang="en-US" altLang="zh-CN" b="1" dirty="0" smtClean="0">
                <a:ea typeface="宋体" charset="-122"/>
              </a:rPr>
              <a:t>static</a:t>
            </a:r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 final </a:t>
            </a:r>
            <a:r>
              <a:rPr lang="en-US" altLang="zh-CN" b="1" dirty="0" smtClean="0">
                <a:ea typeface="宋体" charset="-122"/>
              </a:rPr>
              <a:t>String SEX_FEMALE="Q</a:t>
            </a:r>
            <a:r>
              <a:rPr lang="zh-CN" altLang="en-US" b="1" dirty="0" smtClean="0">
                <a:latin typeface="黑体" pitchFamily="2" charset="-122"/>
              </a:rPr>
              <a:t>妹</a:t>
            </a:r>
            <a:r>
              <a:rPr lang="en-US" altLang="zh-CN" b="1" dirty="0" smtClean="0">
                <a:ea typeface="宋体" charset="-122"/>
              </a:rPr>
              <a:t>";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}</a:t>
            </a:r>
            <a:r>
              <a:rPr lang="en-US" altLang="zh-CN" dirty="0" smtClean="0">
                <a:ea typeface="宋体" charset="-122"/>
              </a:rPr>
              <a:t> 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gray">
          <a:xfrm>
            <a:off x="656851" y="1820919"/>
            <a:ext cx="2387591" cy="35877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static</a:t>
            </a:r>
            <a:r>
              <a:rPr lang="zh-CN" altLang="en-US" b="1" dirty="0"/>
              <a:t>定义变量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57200" y="4437112"/>
            <a:ext cx="8075240" cy="374571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marL="0" lvl="1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 smtClean="0"/>
              <a:t>使用</a:t>
            </a:r>
            <a:r>
              <a:rPr lang="en-US" altLang="zh-CN" sz="1600" b="1" dirty="0" smtClean="0"/>
              <a:t>final</a:t>
            </a:r>
            <a:r>
              <a:rPr lang="zh-CN" altLang="en-US" sz="1600" b="1" dirty="0" smtClean="0"/>
              <a:t>关键字定义的变量可以保证不被修改，在</a:t>
            </a:r>
            <a:r>
              <a:rPr lang="en-US" altLang="zh-CN" sz="1600" b="1" dirty="0" smtClean="0"/>
              <a:t>Java</a:t>
            </a:r>
            <a:r>
              <a:rPr lang="zh-CN" altLang="en-US" sz="1600" b="1" dirty="0" smtClean="0"/>
              <a:t>中作为常量使用</a:t>
            </a:r>
          </a:p>
        </p:txBody>
      </p:sp>
    </p:spTree>
    <p:extLst>
      <p:ext uri="{BB962C8B-B14F-4D97-AF65-F5344CB8AC3E}">
        <p14:creationId xmlns:p14="http://schemas.microsoft.com/office/powerpoint/2010/main" val="43055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final</a:t>
            </a:r>
            <a:r>
              <a:rPr lang="zh-CN" altLang="en-US" dirty="0" smtClean="0"/>
              <a:t>类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8655"/>
            <a:ext cx="8229600" cy="726249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Penguin</a:t>
            </a:r>
            <a:r>
              <a:rPr lang="zh-CN" altLang="en-US" dirty="0" smtClean="0"/>
              <a:t>类不希望再被其他类继承？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717830" name="AutoShape 10"/>
          <p:cNvSpPr>
            <a:spLocks noChangeArrowheads="1"/>
          </p:cNvSpPr>
          <p:nvPr/>
        </p:nvSpPr>
        <p:spPr bwMode="auto">
          <a:xfrm>
            <a:off x="1907704" y="2540825"/>
            <a:ext cx="5153025" cy="923330"/>
          </a:xfrm>
          <a:prstGeom prst="roundRect">
            <a:avLst>
              <a:gd name="adj" fmla="val 81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final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extends Pet { 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3560304" y="3285559"/>
            <a:ext cx="1438255" cy="408623"/>
          </a:xfrm>
          <a:prstGeom prst="wedgeRoundRectCallout">
            <a:avLst>
              <a:gd name="adj1" fmla="val -51409"/>
              <a:gd name="adj2" fmla="val -317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最终版的类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57200" y="1235766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 rot="16200000" flipH="1">
            <a:off x="3131676" y="2928368"/>
            <a:ext cx="500067" cy="357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606125" y="29434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457200" y="4084887"/>
            <a:ext cx="5153025" cy="923330"/>
          </a:xfrm>
          <a:prstGeom prst="roundRect">
            <a:avLst>
              <a:gd name="adj" fmla="val 81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 b="1" dirty="0"/>
              <a:t>class Penguin2 extends </a:t>
            </a:r>
            <a:r>
              <a:rPr lang="en-US" altLang="zh-CN" b="1" u="sng" dirty="0">
                <a:solidFill>
                  <a:srgbClr val="FF0000"/>
                </a:solidFill>
              </a:rPr>
              <a:t>Penguin</a:t>
            </a:r>
            <a:r>
              <a:rPr lang="en-US" altLang="zh-CN" b="1" u="sng" dirty="0"/>
              <a:t>{</a:t>
            </a:r>
          </a:p>
          <a:p>
            <a:endParaRPr lang="zh-CN" altLang="en-US" dirty="0"/>
          </a:p>
          <a:p>
            <a:r>
              <a:rPr lang="en-US" altLang="zh-CN" dirty="0"/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523602"/>
            <a:ext cx="5648325" cy="1381125"/>
          </a:xfrm>
          <a:prstGeom prst="rect">
            <a:avLst/>
          </a:prstGeom>
        </p:spPr>
      </p:pic>
      <p:grpSp>
        <p:nvGrpSpPr>
          <p:cNvPr id="23" name="组合 68"/>
          <p:cNvGrpSpPr/>
          <p:nvPr/>
        </p:nvGrpSpPr>
        <p:grpSpPr>
          <a:xfrm>
            <a:off x="342664" y="6169289"/>
            <a:ext cx="1058023" cy="414475"/>
            <a:chOff x="1000100" y="3950459"/>
            <a:chExt cx="1058023" cy="414475"/>
          </a:xfrm>
        </p:grpSpPr>
        <p:pic>
          <p:nvPicPr>
            <p:cNvPr id="2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4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0" grpId="0" animBg="1"/>
      <p:bldP spid="693275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方法不希望被重写？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final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155279" y="2492896"/>
            <a:ext cx="5153025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class Pet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en-US" altLang="zh-CN" b="1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final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print () { </a:t>
            </a:r>
          </a:p>
          <a:p>
            <a:pPr lvl="1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//…</a:t>
            </a:r>
          </a:p>
          <a:p>
            <a:pPr lvl="1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4283968" y="3501008"/>
            <a:ext cx="1609825" cy="408623"/>
          </a:xfrm>
          <a:prstGeom prst="wedgeRoundRectCallout">
            <a:avLst>
              <a:gd name="adj1" fmla="val -50647"/>
              <a:gd name="adj2" fmla="val -111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最终版的方法</a:t>
            </a:r>
          </a:p>
        </p:txBody>
      </p:sp>
      <p:cxnSp>
        <p:nvCxnSpPr>
          <p:cNvPr id="10" name="直接箭头连接符 15"/>
          <p:cNvCxnSpPr/>
          <p:nvPr/>
        </p:nvCxnSpPr>
        <p:spPr bwMode="auto">
          <a:xfrm rot="16200000" flipH="1">
            <a:off x="3891059" y="3108098"/>
            <a:ext cx="428628" cy="357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606125" y="29434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457200" y="4309531"/>
            <a:ext cx="5153025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class Dog extends Pet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en-US" altLang="zh-CN" b="1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void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() { </a:t>
            </a:r>
          </a:p>
          <a:p>
            <a:pPr lvl="1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//…</a:t>
            </a:r>
          </a:p>
          <a:p>
            <a:pPr lvl="1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17" y="5016029"/>
            <a:ext cx="60293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回顾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140"/>
            <a:ext cx="8229600" cy="428202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从现实世界抽象出类的步骤是什么？</a:t>
            </a:r>
          </a:p>
          <a:p>
            <a:pPr eaLnBrk="1" hangingPunct="1"/>
            <a:r>
              <a:rPr lang="zh-CN" altLang="en-US" dirty="0" smtClean="0"/>
              <a:t>方法重载的规则有哪些？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static</a:t>
            </a:r>
            <a:r>
              <a:rPr lang="zh-CN" altLang="en-US" dirty="0" smtClean="0"/>
              <a:t>修饰成员变量时是何含义？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修饰成员变量时是何含义？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static</a:t>
            </a:r>
            <a:r>
              <a:rPr lang="zh-CN" altLang="en-US" dirty="0" smtClean="0"/>
              <a:t>修饰方法时是何含义？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static</a:t>
            </a:r>
            <a:r>
              <a:rPr lang="zh-CN" altLang="en-US" dirty="0" smtClean="0"/>
              <a:t>修饰代码块时是何含义？</a:t>
            </a:r>
          </a:p>
          <a:p>
            <a:pPr eaLnBrk="1" hangingPunct="1"/>
            <a:r>
              <a:rPr lang="zh-CN" altLang="en-US" dirty="0" smtClean="0"/>
              <a:t>如何实现封装？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protected</a:t>
            </a:r>
            <a:r>
              <a:rPr lang="zh-CN" altLang="en-US" dirty="0" smtClean="0"/>
              <a:t>和默认</a:t>
            </a:r>
            <a:r>
              <a:rPr lang="en-US" altLang="zh-CN" dirty="0" smtClean="0"/>
              <a:t>(default)</a:t>
            </a:r>
            <a:r>
              <a:rPr lang="zh-CN" altLang="en-US" dirty="0" smtClean="0"/>
              <a:t>两种可见性有什么区别？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57200" y="1333504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1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常见错误 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请指出下面代码的错误</a:t>
            </a:r>
          </a:p>
        </p:txBody>
      </p:sp>
      <p:sp>
        <p:nvSpPr>
          <p:cNvPr id="28676" name="AutoShape 12"/>
          <p:cNvSpPr>
            <a:spLocks noChangeArrowheads="1"/>
          </p:cNvSpPr>
          <p:nvPr/>
        </p:nvSpPr>
        <p:spPr bwMode="auto">
          <a:xfrm>
            <a:off x="728663" y="1785938"/>
            <a:ext cx="7915275" cy="43829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String name;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Dog(String name) 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this.name = name;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Test 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static void main(String[] args) 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final Dog dog = new Dog("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欧欧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dog.name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美美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dog = new Dog("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亚亚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85852" y="5143512"/>
            <a:ext cx="2714625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5357818" y="4572008"/>
            <a:ext cx="3268345" cy="776383"/>
          </a:xfrm>
          <a:prstGeom prst="wedgeRoundRectCallout">
            <a:avLst>
              <a:gd name="adj1" fmla="val -51114"/>
              <a:gd name="adj2" fmla="val 1155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final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修饰引用型变量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，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变量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不可以再指向另外的对象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gray">
          <a:xfrm>
            <a:off x="1428728" y="5715016"/>
            <a:ext cx="6215106" cy="78581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使用</a:t>
            </a:r>
            <a:r>
              <a:rPr lang="en-US" altLang="en-US" b="1" dirty="0"/>
              <a:t>final</a:t>
            </a:r>
            <a:r>
              <a:rPr lang="zh-CN" altLang="en-US" b="1" dirty="0"/>
              <a:t>修饰引用型变量，变量的值是固定不变的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 smtClean="0"/>
              <a:t>而</a:t>
            </a:r>
            <a:r>
              <a:rPr lang="zh-CN" altLang="en-US" b="1" dirty="0"/>
              <a:t>变量所指向的对象的属性值是可变的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4071934" y="5072074"/>
            <a:ext cx="1143008" cy="1428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6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常见错误 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请指出下面代码的错误</a:t>
            </a:r>
          </a:p>
        </p:txBody>
      </p:sp>
      <p:sp>
        <p:nvSpPr>
          <p:cNvPr id="28676" name="AutoShape 12"/>
          <p:cNvSpPr>
            <a:spLocks noChangeArrowheads="1"/>
          </p:cNvSpPr>
          <p:nvPr/>
        </p:nvSpPr>
        <p:spPr bwMode="auto">
          <a:xfrm>
            <a:off x="728663" y="1785938"/>
            <a:ext cx="7915275" cy="27515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abstract final Pet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String 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Pet(String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name) 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this.name = name;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361707" y="1833114"/>
            <a:ext cx="1626117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4283968" y="2410319"/>
            <a:ext cx="4113627" cy="408623"/>
          </a:xfrm>
          <a:prstGeom prst="wedgeRoundRectCallout">
            <a:avLst>
              <a:gd name="adj1" fmla="val -42439"/>
              <a:gd name="adj2" fmla="val 1155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一个类不同同时被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abstract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final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修饰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 bwMode="auto">
          <a:xfrm>
            <a:off x="2987824" y="2229732"/>
            <a:ext cx="1296144" cy="38489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9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总结</a:t>
            </a:r>
            <a:r>
              <a:rPr lang="en-US" altLang="zh-CN" dirty="0" smtClean="0"/>
              <a:t> 1</a:t>
            </a:r>
            <a:endParaRPr lang="zh-CN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 smtClean="0"/>
              <a:t>继承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符合</a:t>
            </a:r>
            <a:r>
              <a:rPr lang="en-US" altLang="zh-CN" sz="2000" dirty="0" smtClean="0"/>
              <a:t>is-a</a:t>
            </a:r>
            <a:r>
              <a:rPr lang="zh-CN" altLang="en-US" sz="2000" dirty="0" smtClean="0"/>
              <a:t>关系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使用</a:t>
            </a:r>
            <a:r>
              <a:rPr lang="en-US" altLang="zh-CN" sz="2000" dirty="0" smtClean="0"/>
              <a:t>extends</a:t>
            </a:r>
            <a:r>
              <a:rPr lang="zh-CN" altLang="en-US" sz="2000" dirty="0" smtClean="0"/>
              <a:t>关键字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代码复用</a:t>
            </a:r>
            <a:endParaRPr lang="en-US" altLang="zh-CN" sz="2000" dirty="0" smtClean="0"/>
          </a:p>
          <a:p>
            <a:pPr eaLnBrk="1" hangingPunct="1"/>
            <a:r>
              <a:rPr lang="zh-CN" altLang="en-US" sz="2400" dirty="0" smtClean="0"/>
              <a:t>方法重写的规则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方法名相同</a:t>
            </a:r>
          </a:p>
          <a:p>
            <a:pPr lvl="1" eaLnBrk="1" hangingPunct="1"/>
            <a:r>
              <a:rPr lang="zh-CN" altLang="en-US" sz="2000" dirty="0" smtClean="0"/>
              <a:t>参数列表相同</a:t>
            </a:r>
          </a:p>
          <a:p>
            <a:pPr lvl="1" eaLnBrk="1" hangingPunct="1"/>
            <a:r>
              <a:rPr lang="zh-CN" altLang="en-US" sz="2000" dirty="0" smtClean="0"/>
              <a:t>返回值类型相同或者是其子类</a:t>
            </a:r>
          </a:p>
          <a:p>
            <a:pPr lvl="1" eaLnBrk="1" hangingPunct="1"/>
            <a:r>
              <a:rPr lang="zh-CN" altLang="en-US" sz="2000" dirty="0" smtClean="0"/>
              <a:t>访问权限不能严于父类</a:t>
            </a:r>
            <a:endParaRPr lang="en-US" altLang="zh-CN" sz="2000" dirty="0" smtClean="0"/>
          </a:p>
          <a:p>
            <a:pPr marL="342900" lvl="1" indent="-342900" eaLnBrk="1" hangingPunct="1">
              <a:buSzPct val="80000"/>
              <a:buBlip>
                <a:blip r:embed="rId3"/>
              </a:buBlip>
            </a:pPr>
            <a:r>
              <a:rPr lang="en-US" altLang="zh-CN" dirty="0" smtClean="0">
                <a:cs typeface="+mn-cs"/>
              </a:rPr>
              <a:t>super</a:t>
            </a:r>
            <a:r>
              <a:rPr lang="zh-CN" altLang="en-US" dirty="0" smtClean="0">
                <a:cs typeface="+mn-cs"/>
              </a:rPr>
              <a:t>关键字来访问父类的成员</a:t>
            </a:r>
            <a:endParaRPr lang="en-US" altLang="zh-CN" dirty="0" smtClean="0">
              <a:cs typeface="+mn-cs"/>
            </a:endParaRPr>
          </a:p>
          <a:p>
            <a:pPr marL="742950" lvl="2" indent="-342900">
              <a:buSzPct val="80000"/>
              <a:buBlip>
                <a:blip r:embed="rId3"/>
              </a:buBlip>
            </a:pPr>
            <a:r>
              <a:rPr lang="en-US" altLang="zh-CN" dirty="0" smtClean="0"/>
              <a:t>super</a:t>
            </a:r>
            <a:r>
              <a:rPr lang="zh-CN" altLang="en-US" dirty="0" smtClean="0"/>
              <a:t>只能出现在子类的方法和构造方法中</a:t>
            </a:r>
          </a:p>
          <a:p>
            <a:pPr marL="742950" lvl="2" indent="-342900">
              <a:buSzPct val="80000"/>
              <a:buBlip>
                <a:blip r:embed="rId3"/>
              </a:buBlip>
            </a:pPr>
            <a:r>
              <a:rPr lang="en-US" altLang="zh-CN" dirty="0" smtClean="0"/>
              <a:t>super</a:t>
            </a:r>
            <a:r>
              <a:rPr lang="zh-CN" altLang="en-US" dirty="0" smtClean="0"/>
              <a:t>调用构造方法时，只能是第一句</a:t>
            </a:r>
          </a:p>
          <a:p>
            <a:pPr marL="742950" lvl="2" indent="-342900">
              <a:buSzPct val="80000"/>
              <a:buBlip>
                <a:blip r:embed="rId3"/>
              </a:buBlip>
            </a:pPr>
            <a:r>
              <a:rPr lang="en-US" altLang="zh-CN" dirty="0" smtClean="0"/>
              <a:t>super</a:t>
            </a:r>
            <a:r>
              <a:rPr lang="zh-CN" altLang="en-US" dirty="0" smtClean="0"/>
              <a:t>不能访问子类的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总结</a:t>
            </a:r>
            <a:r>
              <a:rPr lang="en-US" altLang="zh-CN" dirty="0" smtClean="0"/>
              <a:t> 2</a:t>
            </a:r>
            <a:endParaRPr lang="zh-CN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抽象类和抽象方法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抽象类不能被实例化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可以有</a:t>
            </a:r>
            <a:r>
              <a:rPr lang="en-US" altLang="zh-CN" sz="2000" dirty="0" smtClean="0"/>
              <a:t>0~</a:t>
            </a:r>
            <a:r>
              <a:rPr lang="zh-CN" altLang="en-US" sz="2000" dirty="0" smtClean="0"/>
              <a:t>多个抽象方法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非抽象类必须重写父类的所有抽象方法</a:t>
            </a:r>
          </a:p>
          <a:p>
            <a:pPr eaLnBrk="1" hangingPunct="1"/>
            <a:r>
              <a:rPr lang="en-US" altLang="zh-CN" sz="2400" dirty="0" smtClean="0"/>
              <a:t>final</a:t>
            </a:r>
            <a:r>
              <a:rPr lang="zh-CN" altLang="en-US" sz="2400" dirty="0" smtClean="0"/>
              <a:t>修饰符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修饰的类，不能再被继承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修饰的方法，不能被子类重写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修饰的变量将变成常量，只能在初始化时进行赋值</a:t>
            </a:r>
            <a:endParaRPr lang="en-US" altLang="zh-CN" sz="2000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marL="742950" lvl="2" indent="-342900">
              <a:buSzPct val="80000"/>
              <a:buBlip>
                <a:blip r:embed="rId3"/>
              </a:buBlip>
            </a:pP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0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</a:t>
            </a:r>
            <a:r>
              <a:rPr lang="zh-CN" altLang="en-US" dirty="0" smtClean="0"/>
              <a:t>章预告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第八章</a:t>
            </a:r>
            <a:r>
              <a:rPr lang="en-US" altLang="zh-CN" dirty="0"/>
              <a:t>.</a:t>
            </a:r>
            <a:r>
              <a:rPr lang="zh-CN" altLang="en-US" dirty="0"/>
              <a:t>多</a:t>
            </a:r>
            <a:r>
              <a:rPr lang="zh-CN" altLang="en-US" dirty="0" smtClean="0"/>
              <a:t>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对应于教</a:t>
            </a:r>
            <a:r>
              <a:rPr lang="zh-CN" altLang="en-US" smtClean="0"/>
              <a:t>材第八章</a:t>
            </a:r>
            <a:r>
              <a:rPr lang="zh-CN" altLang="en-US" dirty="0" smtClean="0"/>
              <a:t>，请课前预习。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91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第七章</a:t>
            </a:r>
            <a:r>
              <a:rPr lang="zh-CN" altLang="en-US" sz="4400" dirty="0" smtClean="0"/>
              <a:t> 继承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节 </a:t>
            </a:r>
            <a:r>
              <a:rPr lang="zh-CN" altLang="en-US" dirty="0"/>
              <a:t>继承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9613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为什么使用继承 </a:t>
            </a:r>
            <a:r>
              <a:rPr lang="en-US" altLang="zh-CN" dirty="0" smtClean="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5702"/>
            <a:ext cx="8229600" cy="444046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这两个类图有什么问题？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445715" y="2112534"/>
            <a:ext cx="2593975" cy="4128177"/>
            <a:chOff x="1291" y="1164"/>
            <a:chExt cx="1634" cy="2294"/>
          </a:xfrm>
        </p:grpSpPr>
        <p:sp>
          <p:nvSpPr>
            <p:cNvPr id="8206" name="Rectangle 10"/>
            <p:cNvSpPr>
              <a:spLocks noChangeArrowheads="1"/>
            </p:cNvSpPr>
            <p:nvPr/>
          </p:nvSpPr>
          <p:spPr bwMode="auto">
            <a:xfrm>
              <a:off x="1291" y="1389"/>
              <a:ext cx="1634" cy="96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1291" y="1164"/>
              <a:ext cx="1634" cy="23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08" name="Rectangle 13"/>
            <p:cNvSpPr>
              <a:spLocks noChangeArrowheads="1"/>
            </p:cNvSpPr>
            <p:nvPr/>
          </p:nvSpPr>
          <p:spPr bwMode="auto">
            <a:xfrm>
              <a:off x="1291" y="2206"/>
              <a:ext cx="1634" cy="12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getName():String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getHealth ():int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getLove():int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getStrain:String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Dog()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114302" y="2112534"/>
            <a:ext cx="2662238" cy="4128177"/>
            <a:chOff x="2972" y="1164"/>
            <a:chExt cx="1677" cy="2294"/>
          </a:xfrm>
        </p:grpSpPr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2972" y="1389"/>
              <a:ext cx="1677" cy="96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sex:String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972" y="1164"/>
              <a:ext cx="1677" cy="23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Penguin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972" y="2206"/>
              <a:ext cx="1677" cy="12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getName():String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getHealth ():int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getLove():int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getSex():String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Penguin()</a:t>
              </a:r>
            </a:p>
          </p:txBody>
        </p:sp>
      </p:grpSp>
      <p:sp>
        <p:nvSpPr>
          <p:cNvPr id="678928" name="Rectangle 16"/>
          <p:cNvSpPr>
            <a:spLocks noChangeArrowheads="1"/>
          </p:cNvSpPr>
          <p:nvPr/>
        </p:nvSpPr>
        <p:spPr bwMode="auto">
          <a:xfrm>
            <a:off x="1520328" y="2604218"/>
            <a:ext cx="4926047" cy="107949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78930" name="Rectangle 18"/>
          <p:cNvSpPr>
            <a:spLocks noChangeArrowheads="1"/>
          </p:cNvSpPr>
          <p:nvPr/>
        </p:nvSpPr>
        <p:spPr bwMode="auto">
          <a:xfrm>
            <a:off x="1539360" y="4040907"/>
            <a:ext cx="4907015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7136343" y="3193086"/>
            <a:ext cx="1640373" cy="776383"/>
          </a:xfrm>
          <a:prstGeom prst="wedgeRoundRectCallout">
            <a:avLst>
              <a:gd name="adj1" fmla="val -50711"/>
              <a:gd name="adj2" fmla="val -280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将重复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代码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抽取到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父类中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29824" y="1245312"/>
            <a:ext cx="986586" cy="422603"/>
            <a:chOff x="1000100" y="1173499"/>
            <a:chExt cx="986586" cy="422603"/>
          </a:xfrm>
        </p:grpSpPr>
        <p:pic>
          <p:nvPicPr>
            <p:cNvPr id="1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 bwMode="auto">
          <a:xfrm flipV="1">
            <a:off x="6517815" y="3826594"/>
            <a:ext cx="571503" cy="42862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2670616" y="6355255"/>
            <a:ext cx="3157532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使用继承优化设计</a:t>
            </a:r>
            <a:endParaRPr lang="en-US" altLang="zh-CN" b="1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517813" y="3255089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8" grpId="0" animBg="1"/>
      <p:bldP spid="678930" grpId="0" animBg="1"/>
      <p:bldP spid="638984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2.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1785926"/>
            <a:ext cx="3719325" cy="3960000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为什么使用继承 </a:t>
            </a:r>
            <a:r>
              <a:rPr lang="en-US" altLang="zh-CN" dirty="0" smtClean="0"/>
              <a:t>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使用继承优化后：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6929454" y="4877765"/>
            <a:ext cx="1438255" cy="408623"/>
          </a:xfrm>
          <a:prstGeom prst="wedgeRoundRectCallout">
            <a:avLst>
              <a:gd name="adj1" fmla="val 47566"/>
              <a:gd name="adj2" fmla="val 890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减少代码量 </a:t>
            </a: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5929322" y="2143116"/>
            <a:ext cx="1675186" cy="408623"/>
          </a:xfrm>
          <a:prstGeom prst="wedgeRoundRectCallout">
            <a:avLst>
              <a:gd name="adj1" fmla="val 50913"/>
              <a:gd name="adj2" fmla="val 185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方便修改代码 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357818" y="2357430"/>
            <a:ext cx="500067" cy="2143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V="1">
            <a:off x="6286512" y="5143512"/>
            <a:ext cx="571504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2500298" y="6072206"/>
            <a:ext cx="4286280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子类与父类是</a:t>
            </a:r>
            <a:r>
              <a:rPr lang="en-US" altLang="zh-CN" b="1" dirty="0" smtClean="0"/>
              <a:t>is-a</a:t>
            </a:r>
            <a:r>
              <a:rPr lang="zh-CN" altLang="en-US" b="1" dirty="0" smtClean="0"/>
              <a:t>关系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44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  <p:bldP spid="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如何使用继承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使用继承</a:t>
            </a:r>
          </a:p>
          <a:p>
            <a:pPr lvl="1" eaLnBrk="1" hangingPunct="1"/>
            <a:r>
              <a:rPr lang="zh-CN" altLang="en-US" dirty="0" smtClean="0"/>
              <a:t>编写父类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编写子类，继承父类</a:t>
            </a:r>
          </a:p>
        </p:txBody>
      </p:sp>
      <p:sp>
        <p:nvSpPr>
          <p:cNvPr id="10244" name="AutoShape 10"/>
          <p:cNvSpPr>
            <a:spLocks noChangeArrowheads="1"/>
          </p:cNvSpPr>
          <p:nvPr/>
        </p:nvSpPr>
        <p:spPr bwMode="auto">
          <a:xfrm>
            <a:off x="1762125" y="2203450"/>
            <a:ext cx="5865813" cy="10064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Pet { 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公共的属性和方法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0245" name="AutoShape 10"/>
          <p:cNvSpPr>
            <a:spLocks noChangeArrowheads="1"/>
          </p:cNvSpPr>
          <p:nvPr/>
        </p:nvSpPr>
        <p:spPr bwMode="auto">
          <a:xfrm>
            <a:off x="1762125" y="3933056"/>
            <a:ext cx="5865812" cy="12126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</a:t>
            </a: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extends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Pet {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子类特有的属性和方法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0246" name="AutoShape 10"/>
          <p:cNvSpPr>
            <a:spLocks noChangeArrowheads="1"/>
          </p:cNvSpPr>
          <p:nvPr/>
        </p:nvSpPr>
        <p:spPr bwMode="auto">
          <a:xfrm>
            <a:off x="1773237" y="5333553"/>
            <a:ext cx="5854700" cy="8855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</a:t>
            </a: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extends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Pet {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5370533" y="4024501"/>
            <a:ext cx="2232025" cy="408623"/>
          </a:xfrm>
          <a:prstGeom prst="wedgeRoundRectCallout">
            <a:avLst>
              <a:gd name="adj1" fmla="val -51046"/>
              <a:gd name="adj2" fmla="val 122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只能继承一个父类 </a:t>
            </a: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4723785" y="5859514"/>
            <a:ext cx="1438254" cy="408623"/>
          </a:xfrm>
          <a:prstGeom prst="wedgeRoundRectCallout">
            <a:avLst>
              <a:gd name="adj1" fmla="val 16822"/>
              <a:gd name="adj2" fmla="val -506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继承关键字 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auto">
          <a:xfrm>
            <a:off x="7009801" y="5879522"/>
            <a:ext cx="156407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C++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用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“ 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: ”  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673600" y="4217222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2" idx="1"/>
          </p:cNvCxnSpPr>
          <p:nvPr/>
        </p:nvCxnSpPr>
        <p:spPr bwMode="auto">
          <a:xfrm>
            <a:off x="3887782" y="5719802"/>
            <a:ext cx="836003" cy="3440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4075129" y="4014781"/>
            <a:ext cx="42862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6223983" y="6215115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9949" name="Text Box 13"/>
          <p:cNvSpPr txBox="1">
            <a:spLocks noChangeArrowheads="1"/>
          </p:cNvSpPr>
          <p:nvPr/>
        </p:nvSpPr>
        <p:spPr bwMode="auto">
          <a:xfrm>
            <a:off x="6217639" y="5859514"/>
            <a:ext cx="7921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421840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  <p:bldP spid="2" grpId="0" animBg="1"/>
      <p:bldP spid="673813" grpId="0" animBg="1"/>
      <p:bldP spid="13" grpId="0" animBg="1"/>
      <p:bldP spid="6799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理解继承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父类的方法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85860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子类访问父类成员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访问父类构造方法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访问父类属性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访问父类方法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4857752" y="1350953"/>
            <a:ext cx="3000396" cy="720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super</a:t>
            </a:r>
            <a:r>
              <a:rPr lang="zh-CN" altLang="en-US" b="1" dirty="0" smtClean="0"/>
              <a:t>关键字</a:t>
            </a:r>
            <a:r>
              <a:rPr lang="en-US" altLang="zh-CN" b="1" dirty="0" smtClean="0"/>
              <a:t>,</a:t>
            </a:r>
          </a:p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 smtClean="0"/>
              <a:t>super</a:t>
            </a:r>
            <a:r>
              <a:rPr lang="zh-CN" altLang="en-US" b="1" dirty="0" smtClean="0"/>
              <a:t>代表父类对象 </a:t>
            </a:r>
            <a:endParaRPr lang="zh-CN" altLang="en-US" b="1" dirty="0"/>
          </a:p>
        </p:txBody>
      </p:sp>
      <p:sp>
        <p:nvSpPr>
          <p:cNvPr id="11269" name="AutoShape 10"/>
          <p:cNvSpPr>
            <a:spLocks noChangeArrowheads="1"/>
          </p:cNvSpPr>
          <p:nvPr/>
        </p:nvSpPr>
        <p:spPr bwMode="auto">
          <a:xfrm>
            <a:off x="1714480" y="3830763"/>
            <a:ext cx="3000396" cy="46993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super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.name;</a:t>
            </a:r>
          </a:p>
        </p:txBody>
      </p:sp>
      <p:sp>
        <p:nvSpPr>
          <p:cNvPr id="11270" name="AutoShape 10"/>
          <p:cNvSpPr>
            <a:spLocks noChangeArrowheads="1"/>
          </p:cNvSpPr>
          <p:nvPr/>
        </p:nvSpPr>
        <p:spPr bwMode="auto">
          <a:xfrm>
            <a:off x="1714480" y="5042836"/>
            <a:ext cx="3000396" cy="46993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super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.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print();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1714480" y="2284995"/>
            <a:ext cx="3000396" cy="843963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super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+mn-lt"/>
              </a:rPr>
              <a:t>super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5500694" y="2486016"/>
            <a:ext cx="2857520" cy="71438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 smtClean="0"/>
              <a:t>在子类构造方法中调用且必须是第一句</a:t>
            </a:r>
            <a:endParaRPr lang="en-US" altLang="zh-CN" b="1" dirty="0" smtClean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786314" y="2700330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658128" y="36499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25"/>
          <p:cNvGrpSpPr>
            <a:grpSpLocks/>
          </p:cNvGrpSpPr>
          <p:nvPr/>
        </p:nvGrpSpPr>
        <p:grpSpPr bwMode="auto">
          <a:xfrm>
            <a:off x="2253476" y="635708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1002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演示：继承的使用 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6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理解继承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不能继承的元素</a:t>
            </a:r>
            <a:endParaRPr lang="en-US" altLang="zh-CN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574642"/>
            <a:ext cx="7645398" cy="7113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子类可以继承父类的所有些资源吗？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2643188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8617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演示：不能被继承的情况 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58"/>
          <p:cNvGrpSpPr/>
          <p:nvPr/>
        </p:nvGrpSpPr>
        <p:grpSpPr>
          <a:xfrm>
            <a:off x="457200" y="1245110"/>
            <a:ext cx="958752" cy="430730"/>
            <a:chOff x="3643306" y="2500357"/>
            <a:chExt cx="958752" cy="430730"/>
          </a:xfrm>
        </p:grpSpPr>
        <p:pic>
          <p:nvPicPr>
            <p:cNvPr id="13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2" name="AutoShape 7"/>
          <p:cNvSpPr>
            <a:spLocks noChangeArrowheads="1"/>
          </p:cNvSpPr>
          <p:nvPr/>
        </p:nvSpPr>
        <p:spPr bwMode="gray">
          <a:xfrm>
            <a:off x="3524250" y="4150659"/>
            <a:ext cx="3190890" cy="52294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0" hangingPunct="0"/>
            <a:r>
              <a:rPr lang="zh-CN" altLang="en-US" b="1" dirty="0" smtClean="0"/>
              <a:t>构造方法</a:t>
            </a:r>
            <a:endParaRPr lang="en-US" altLang="zh-CN" b="1" dirty="0" smtClean="0"/>
          </a:p>
        </p:txBody>
      </p:sp>
      <p:sp>
        <p:nvSpPr>
          <p:cNvPr id="93" name="AutoShape 8"/>
          <p:cNvSpPr>
            <a:spLocks noChangeArrowheads="1"/>
          </p:cNvSpPr>
          <p:nvPr/>
        </p:nvSpPr>
        <p:spPr bwMode="gray">
          <a:xfrm>
            <a:off x="3644900" y="3188773"/>
            <a:ext cx="3498868" cy="74029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algn="l"/>
            <a:r>
              <a:rPr lang="zh-CN" altLang="en-US" b="1" dirty="0" smtClean="0"/>
              <a:t>子类与父类不在同包，</a:t>
            </a:r>
            <a:endParaRPr lang="en-US" altLang="zh-CN" b="1" dirty="0" smtClean="0"/>
          </a:p>
          <a:p>
            <a:pPr lvl="1" algn="l"/>
            <a:r>
              <a:rPr lang="zh-CN" altLang="en-US" b="1" dirty="0" smtClean="0"/>
              <a:t>使用默认访问权限的成员</a:t>
            </a:r>
            <a:endParaRPr lang="en-US" altLang="zh-CN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gray">
          <a:xfrm>
            <a:off x="3492500" y="2469497"/>
            <a:ext cx="3222640" cy="52294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1" hangingPunct="1"/>
            <a:r>
              <a:rPr lang="en-US" altLang="zh-CN" b="1" dirty="0" smtClean="0"/>
              <a:t>private</a:t>
            </a:r>
            <a:r>
              <a:rPr lang="zh-CN" altLang="en-US" b="1" dirty="0" smtClean="0"/>
              <a:t>成员 </a:t>
            </a:r>
          </a:p>
        </p:txBody>
      </p:sp>
      <p:grpSp>
        <p:nvGrpSpPr>
          <p:cNvPr id="95" name="Group 18"/>
          <p:cNvGrpSpPr>
            <a:grpSpLocks/>
          </p:cNvGrpSpPr>
          <p:nvPr/>
        </p:nvGrpSpPr>
        <p:grpSpPr bwMode="auto">
          <a:xfrm>
            <a:off x="3187700" y="2579594"/>
            <a:ext cx="381000" cy="392206"/>
            <a:chOff x="2078" y="1680"/>
            <a:chExt cx="1615" cy="1615"/>
          </a:xfrm>
        </p:grpSpPr>
        <p:sp>
          <p:nvSpPr>
            <p:cNvPr id="96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7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0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102" name="Group 25"/>
          <p:cNvGrpSpPr>
            <a:grpSpLocks/>
          </p:cNvGrpSpPr>
          <p:nvPr/>
        </p:nvGrpSpPr>
        <p:grpSpPr bwMode="auto">
          <a:xfrm>
            <a:off x="3340100" y="3413032"/>
            <a:ext cx="381000" cy="392206"/>
            <a:chOff x="2078" y="1680"/>
            <a:chExt cx="1615" cy="1615"/>
          </a:xfrm>
        </p:grpSpPr>
        <p:sp>
          <p:nvSpPr>
            <p:cNvPr id="103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4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5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7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109" name="Group 32"/>
          <p:cNvGrpSpPr>
            <a:grpSpLocks/>
          </p:cNvGrpSpPr>
          <p:nvPr/>
        </p:nvGrpSpPr>
        <p:grpSpPr bwMode="auto">
          <a:xfrm>
            <a:off x="3187700" y="4255994"/>
            <a:ext cx="381000" cy="392206"/>
            <a:chOff x="2078" y="1680"/>
            <a:chExt cx="1615" cy="1615"/>
          </a:xfrm>
        </p:grpSpPr>
        <p:sp>
          <p:nvSpPr>
            <p:cNvPr id="110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4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117" name="AutoShape 5"/>
          <p:cNvSpPr>
            <a:spLocks noChangeArrowheads="1"/>
          </p:cNvSpPr>
          <p:nvPr/>
        </p:nvSpPr>
        <p:spPr bwMode="ltGray">
          <a:xfrm rot="5400000" flipH="1">
            <a:off x="535753" y="2321711"/>
            <a:ext cx="3000396" cy="2500330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2252952" y="2357430"/>
            <a:ext cx="461665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不能被继承的父类成员</a:t>
            </a:r>
            <a:endParaRPr lang="zh-CN" altLang="en-US" b="1" dirty="0"/>
          </a:p>
        </p:txBody>
      </p:sp>
      <p:pic>
        <p:nvPicPr>
          <p:cNvPr id="119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500587">
            <a:off x="7729563" y="24848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20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117" grpId="0" animBg="1"/>
      <p:bldP spid="118" grpId="0"/>
    </p:bldLst>
  </p:timing>
</p:sld>
</file>

<file path=ppt/theme/theme1.xml><?xml version="1.0" encoding="utf-8"?>
<a:theme xmlns:a="http://schemas.openxmlformats.org/drawingml/2006/main" name="RainSia Standard 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inSia Standard Pa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2651</Words>
  <Application>Microsoft Office PowerPoint</Application>
  <PresentationFormat>On-screen Show (4:3)</PresentationFormat>
  <Paragraphs>409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Gulim</vt:lpstr>
      <vt:lpstr>宋体</vt:lpstr>
      <vt:lpstr>微软雅黑</vt:lpstr>
      <vt:lpstr>新宋体</vt:lpstr>
      <vt:lpstr>黑体</vt:lpstr>
      <vt:lpstr>Arial</vt:lpstr>
      <vt:lpstr>Calibri</vt:lpstr>
      <vt:lpstr>Times New Roman</vt:lpstr>
      <vt:lpstr>Verdana</vt:lpstr>
      <vt:lpstr>Wingdings</vt:lpstr>
      <vt:lpstr>RainSia Standard Titles</vt:lpstr>
      <vt:lpstr>RainSia Standard Pages</vt:lpstr>
      <vt:lpstr>Java程序设计</vt:lpstr>
      <vt:lpstr>第二部分</vt:lpstr>
      <vt:lpstr>回顾 </vt:lpstr>
      <vt:lpstr>第七章 继承</vt:lpstr>
      <vt:lpstr>为什么使用继承 1</vt:lpstr>
      <vt:lpstr>为什么使用继承 2</vt:lpstr>
      <vt:lpstr>如何使用继承</vt:lpstr>
      <vt:lpstr>理解继承——父类的方法</vt:lpstr>
      <vt:lpstr>理解继承——不能继承的元素</vt:lpstr>
      <vt:lpstr>理解继承 ——访问修饰符</vt:lpstr>
      <vt:lpstr>理解继承 ——构造函数的顺序</vt:lpstr>
      <vt:lpstr>理解继承 ——多重继承</vt:lpstr>
      <vt:lpstr>在何处使用继承</vt:lpstr>
      <vt:lpstr>小结</vt:lpstr>
      <vt:lpstr>思考</vt:lpstr>
      <vt:lpstr>第七章 继承</vt:lpstr>
      <vt:lpstr>方法重写</vt:lpstr>
      <vt:lpstr>思考</vt:lpstr>
      <vt:lpstr>小结</vt:lpstr>
      <vt:lpstr>第七章 继承</vt:lpstr>
      <vt:lpstr>抽象类</vt:lpstr>
      <vt:lpstr>抽象方法</vt:lpstr>
      <vt:lpstr>抽象方法注意事项</vt:lpstr>
      <vt:lpstr>常见错误 1</vt:lpstr>
      <vt:lpstr>常见错误 2</vt:lpstr>
      <vt:lpstr>第七章 继承</vt:lpstr>
      <vt:lpstr>常量</vt:lpstr>
      <vt:lpstr>final类</vt:lpstr>
      <vt:lpstr>final方法</vt:lpstr>
      <vt:lpstr>常见错误 1</vt:lpstr>
      <vt:lpstr>常见错误 2</vt:lpstr>
      <vt:lpstr>总结 1</vt:lpstr>
      <vt:lpstr>总结 2</vt:lpstr>
      <vt:lpstr>下章预告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Rain Sia</cp:lastModifiedBy>
  <cp:revision>99</cp:revision>
  <dcterms:created xsi:type="dcterms:W3CDTF">2002-01-03T19:39:38Z</dcterms:created>
  <dcterms:modified xsi:type="dcterms:W3CDTF">2016-02-19T07:26:39Z</dcterms:modified>
</cp:coreProperties>
</file>