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5"/>
  </p:notesMasterIdLst>
  <p:sldIdLst>
    <p:sldId id="27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300" r:id="rId13"/>
    <p:sldId id="291" r:id="rId14"/>
    <p:sldId id="301" r:id="rId15"/>
    <p:sldId id="293" r:id="rId16"/>
    <p:sldId id="292" r:id="rId17"/>
    <p:sldId id="302" r:id="rId18"/>
    <p:sldId id="294" r:id="rId19"/>
    <p:sldId id="295" r:id="rId20"/>
    <p:sldId id="303" r:id="rId21"/>
    <p:sldId id="297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298" r:id="rId33"/>
    <p:sldId id="313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3158" userDrawn="1">
          <p15:clr>
            <a:srgbClr val="A4A3A4"/>
          </p15:clr>
        </p15:guide>
        <p15:guide id="6" orient="horz" pos="1752" userDrawn="1">
          <p15:clr>
            <a:srgbClr val="A4A3A4"/>
          </p15:clr>
        </p15:guide>
        <p15:guide id="7" orient="horz" pos="361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431" userDrawn="1">
          <p15:clr>
            <a:srgbClr val="A4A3A4"/>
          </p15:clr>
        </p15:guide>
        <p15:guide id="10" pos="464" userDrawn="1">
          <p15:clr>
            <a:srgbClr val="A4A3A4"/>
          </p15:clr>
        </p15:guide>
        <p15:guide id="11" pos="1484" userDrawn="1">
          <p15:clr>
            <a:srgbClr val="A4A3A4"/>
          </p15:clr>
        </p15:guide>
        <p15:guide id="12" pos="4411" userDrawn="1">
          <p15:clr>
            <a:srgbClr val="A4A3A4"/>
          </p15:clr>
        </p15:guide>
        <p15:guide id="13" pos="5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43E"/>
    <a:srgbClr val="C00000"/>
    <a:srgbClr val="E7E6E6"/>
    <a:srgbClr val="F2F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9" autoAdjust="0"/>
  </p:normalViewPr>
  <p:slideViewPr>
    <p:cSldViewPr showGuides="1">
      <p:cViewPr varScale="1">
        <p:scale>
          <a:sx n="104" d="100"/>
          <a:sy n="104" d="100"/>
        </p:scale>
        <p:origin x="72" y="96"/>
      </p:cViewPr>
      <p:guideLst>
        <p:guide orient="horz"/>
        <p:guide orient="horz" pos="346"/>
        <p:guide orient="horz" pos="3974"/>
        <p:guide orient="horz" pos="981"/>
        <p:guide orient="horz" pos="3158"/>
        <p:guide orient="horz" pos="1752"/>
        <p:guide orient="horz" pos="3612"/>
        <p:guide pos="2880"/>
        <p:guide pos="5431"/>
        <p:guide pos="464"/>
        <p:guide pos="1484"/>
        <p:guide pos="4411"/>
        <p:guide pos="50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6B823-1200-492F-9B62-4DDF9286BF0D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EEAD-EEEB-4F79-9073-7CEDDE0DC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、分析增加宠物时的弊端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、引出使用多态，过渡到下一页，什么是多态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98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7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11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07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56792"/>
            <a:ext cx="6858000" cy="1041765"/>
          </a:xfrm>
        </p:spPr>
        <p:txBody>
          <a:bodyPr anchor="b">
            <a:noAutofit/>
          </a:bodyPr>
          <a:lstStyle>
            <a:lvl1pPr algn="ctr">
              <a:defRPr sz="6600" spc="6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686" y="3501008"/>
            <a:ext cx="68580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spc="3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7193"/>
          <p:cNvCxnSpPr/>
          <p:nvPr userDrawn="1"/>
        </p:nvCxnSpPr>
        <p:spPr>
          <a:xfrm>
            <a:off x="251520" y="2996952"/>
            <a:ext cx="3851920" cy="0"/>
          </a:xfrm>
          <a:prstGeom prst="line">
            <a:avLst/>
          </a:prstGeom>
          <a:ln w="12700" cmpd="thickThin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7193"/>
          <p:cNvCxnSpPr/>
          <p:nvPr userDrawn="1"/>
        </p:nvCxnSpPr>
        <p:spPr>
          <a:xfrm>
            <a:off x="5040560" y="2996952"/>
            <a:ext cx="3851920" cy="0"/>
          </a:xfrm>
          <a:prstGeom prst="line">
            <a:avLst/>
          </a:prstGeom>
          <a:ln w="12700" cmpd="thickThin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四川师范大学 Sichuan Normal University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8" y="332656"/>
            <a:ext cx="4015465" cy="9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046406" y="4901641"/>
            <a:ext cx="5040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C00000"/>
                </a:solidFill>
              </a:rPr>
              <a:t>计算机科学学院</a:t>
            </a:r>
            <a:endParaRPr lang="en-US" altLang="zh-CN" sz="2400" spc="600" dirty="0" smtClean="0">
              <a:solidFill>
                <a:srgbClr val="C00000"/>
              </a:solidFill>
            </a:endParaRPr>
          </a:p>
          <a:p>
            <a:endParaRPr lang="en-US" altLang="zh-CN" sz="2400" spc="6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2400" spc="600" dirty="0" smtClean="0">
                <a:solidFill>
                  <a:srgbClr val="C00000"/>
                </a:solidFill>
              </a:rPr>
              <a:t>夏羽</a:t>
            </a:r>
            <a:endParaRPr lang="zh-CN" altLang="en-US" sz="2400" spc="600" dirty="0">
              <a:solidFill>
                <a:srgbClr val="C00000"/>
              </a:solidFill>
            </a:endParaRPr>
          </a:p>
        </p:txBody>
      </p:sp>
      <p:sp>
        <p:nvSpPr>
          <p:cNvPr id="11" name="5-Point Star 10"/>
          <p:cNvSpPr/>
          <p:nvPr userDrawn="1"/>
        </p:nvSpPr>
        <p:spPr>
          <a:xfrm>
            <a:off x="4319972" y="2708920"/>
            <a:ext cx="504056" cy="50405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8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0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2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lumn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6914"/>
            <a:ext cx="3970785" cy="48292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96912"/>
            <a:ext cx="4114800" cy="482925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9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1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8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46" indent="0">
              <a:buNone/>
              <a:defRPr sz="900"/>
            </a:lvl2pPr>
            <a:lvl3pPr marL="685891" indent="0">
              <a:buNone/>
              <a:defRPr sz="750"/>
            </a:lvl3pPr>
            <a:lvl4pPr marL="1028837" indent="0">
              <a:buNone/>
              <a:defRPr sz="675"/>
            </a:lvl4pPr>
            <a:lvl5pPr marL="1371783" indent="0">
              <a:buNone/>
              <a:defRPr sz="675"/>
            </a:lvl5pPr>
            <a:lvl6pPr marL="1714729" indent="0">
              <a:buNone/>
              <a:defRPr sz="675"/>
            </a:lvl6pPr>
            <a:lvl7pPr marL="2057674" indent="0">
              <a:buNone/>
              <a:defRPr sz="675"/>
            </a:lvl7pPr>
            <a:lvl8pPr marL="2400620" indent="0">
              <a:buNone/>
              <a:defRPr sz="675"/>
            </a:lvl8pPr>
            <a:lvl9pPr marL="2743566" indent="0">
              <a:buNone/>
              <a:defRPr sz="67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46" indent="0">
              <a:buNone/>
              <a:defRPr sz="900"/>
            </a:lvl2pPr>
            <a:lvl3pPr marL="685891" indent="0">
              <a:buNone/>
              <a:defRPr sz="750"/>
            </a:lvl3pPr>
            <a:lvl4pPr marL="1028837" indent="0">
              <a:buNone/>
              <a:defRPr sz="675"/>
            </a:lvl4pPr>
            <a:lvl5pPr marL="1371783" indent="0">
              <a:buNone/>
              <a:defRPr sz="675"/>
            </a:lvl5pPr>
            <a:lvl6pPr marL="1714729" indent="0">
              <a:buNone/>
              <a:defRPr sz="675"/>
            </a:lvl6pPr>
            <a:lvl7pPr marL="2057674" indent="0">
              <a:buNone/>
              <a:defRPr sz="675"/>
            </a:lvl7pPr>
            <a:lvl8pPr marL="2400620" indent="0">
              <a:buNone/>
              <a:defRPr sz="675"/>
            </a:lvl8pPr>
            <a:lvl9pPr marL="2743566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1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3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2" y="274642"/>
            <a:ext cx="2741613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0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29000"/>
            <a:ext cx="7886700" cy="1133475"/>
          </a:xfrm>
        </p:spPr>
        <p:txBody>
          <a:bodyPr anchor="b"/>
          <a:lstStyle>
            <a:lvl1pPr>
              <a:defRPr sz="6000" spc="6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630157"/>
            <a:ext cx="7886700" cy="1459493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节副标题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20"/>
          <p:cNvSpPr/>
          <p:nvPr userDrawn="1"/>
        </p:nvSpPr>
        <p:spPr>
          <a:xfrm rot="5400000">
            <a:off x="4544378" y="652965"/>
            <a:ext cx="45719" cy="78867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四川师范大学 Sichuan Normal University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8" y="332656"/>
            <a:ext cx="4015465" cy="9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38237" y="1573092"/>
            <a:ext cx="68580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spc="3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339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29000"/>
            <a:ext cx="7886700" cy="1133475"/>
          </a:xfrm>
        </p:spPr>
        <p:txBody>
          <a:bodyPr anchor="b"/>
          <a:lstStyle>
            <a:lvl1pPr>
              <a:defRPr sz="6000" spc="6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630157"/>
            <a:ext cx="7886700" cy="1459493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节副标题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20"/>
          <p:cNvSpPr/>
          <p:nvPr userDrawn="1"/>
        </p:nvSpPr>
        <p:spPr>
          <a:xfrm rot="5400000">
            <a:off x="4544378" y="652965"/>
            <a:ext cx="45719" cy="78867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四川师范大学 Sichuan Normal University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8" y="332656"/>
            <a:ext cx="4015465" cy="9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38237" y="1573092"/>
            <a:ext cx="68580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spc="3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0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4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73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0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8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Second level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Third level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Fourth level</a:t>
            </a:r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271132" y="3429000"/>
            <a:ext cx="3077731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367038" y="3574888"/>
            <a:ext cx="216000" cy="216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541199" y="3487775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 background</a:t>
            </a:r>
            <a:endParaRPr lang="zh-CN" altLang="en-US" sz="2000" dirty="0"/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9367038" y="3887078"/>
            <a:ext cx="216000" cy="216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41199" y="3795023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</a:t>
            </a:r>
            <a:r>
              <a:rPr lang="en-US" altLang="zh-CN" sz="2000" baseline="0" dirty="0" smtClean="0"/>
              <a:t> title</a:t>
            </a:r>
            <a:endParaRPr lang="zh-CN" altLang="en-US" sz="2000" dirty="0"/>
          </a:p>
        </p:txBody>
      </p:sp>
      <p:sp>
        <p:nvSpPr>
          <p:cNvPr id="12" name="Rectangle 11"/>
          <p:cNvSpPr>
            <a:spLocks/>
          </p:cNvSpPr>
          <p:nvPr userDrawn="1"/>
        </p:nvSpPr>
        <p:spPr>
          <a:xfrm>
            <a:off x="9367038" y="4201025"/>
            <a:ext cx="216000" cy="216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541199" y="4108970"/>
            <a:ext cx="2875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background</a:t>
            </a:r>
            <a:endParaRPr lang="zh-CN" altLang="en-US" sz="2000" dirty="0"/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9367038" y="450908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9541199" y="4417025"/>
            <a:ext cx="280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foreground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837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8"/>
          <p:cNvGrpSpPr/>
          <p:nvPr userDrawn="1"/>
        </p:nvGrpSpPr>
        <p:grpSpPr>
          <a:xfrm rot="16200000">
            <a:off x="4122999" y="-3391161"/>
            <a:ext cx="898004" cy="8229602"/>
            <a:chOff x="6781378" y="1091183"/>
            <a:chExt cx="898004" cy="3178399"/>
          </a:xfrm>
        </p:grpSpPr>
        <p:sp>
          <p:nvSpPr>
            <p:cNvPr id="17" name="矩形 19"/>
            <p:cNvSpPr/>
            <p:nvPr/>
          </p:nvSpPr>
          <p:spPr>
            <a:xfrm>
              <a:off x="6887294" y="1091183"/>
              <a:ext cx="792088" cy="317839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20"/>
            <p:cNvSpPr/>
            <p:nvPr/>
          </p:nvSpPr>
          <p:spPr>
            <a:xfrm>
              <a:off x="6781378" y="1091183"/>
              <a:ext cx="36000" cy="317839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9271132" y="3429000"/>
            <a:ext cx="3077731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367038" y="3574888"/>
            <a:ext cx="216000" cy="216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541199" y="3487775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 background</a:t>
            </a:r>
            <a:endParaRPr lang="zh-CN" altLang="en-US" sz="2000" dirty="0"/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9367038" y="3887078"/>
            <a:ext cx="216000" cy="216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41199" y="3795023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</a:t>
            </a:r>
            <a:r>
              <a:rPr lang="en-US" altLang="zh-CN" sz="2000" baseline="0" dirty="0" smtClean="0"/>
              <a:t> title</a:t>
            </a:r>
            <a:endParaRPr lang="zh-CN" altLang="en-US" sz="2000" dirty="0"/>
          </a:p>
        </p:txBody>
      </p:sp>
      <p:sp>
        <p:nvSpPr>
          <p:cNvPr id="12" name="Rectangle 11"/>
          <p:cNvSpPr>
            <a:spLocks/>
          </p:cNvSpPr>
          <p:nvPr userDrawn="1"/>
        </p:nvSpPr>
        <p:spPr>
          <a:xfrm>
            <a:off x="9367038" y="4201025"/>
            <a:ext cx="216000" cy="216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541199" y="4108970"/>
            <a:ext cx="2875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background</a:t>
            </a:r>
            <a:endParaRPr lang="zh-CN" altLang="en-US" sz="2000" dirty="0"/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9367038" y="450908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9541199" y="4417025"/>
            <a:ext cx="280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foreground</a:t>
            </a:r>
            <a:endParaRPr lang="zh-CN" altLang="en-US" sz="2000" dirty="0"/>
          </a:p>
        </p:txBody>
      </p:sp>
      <p:pic>
        <p:nvPicPr>
          <p:cNvPr id="19" name="Picture 2" descr="四川师范大学 Sichuan Normal University"/>
          <p:cNvPicPr>
            <a:picLocks noChangeAspect="1" noChangeArrowheads="1"/>
          </p:cNvPicPr>
          <p:nvPr userDrawn="1"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4"/>
          <a:stretch/>
        </p:blipFill>
        <p:spPr bwMode="auto">
          <a:xfrm>
            <a:off x="7620000" y="6227915"/>
            <a:ext cx="635158" cy="62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1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2" r:id="rId10"/>
  </p:sldLayoutIdLst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程序设计</a:t>
            </a:r>
            <a:endParaRPr lang="zh-CN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语言的面向对象程序设计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6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什么是多态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85860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生活中的多态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不同类型的打印机打印效果不同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程序中的多态</a:t>
            </a:r>
          </a:p>
        </p:txBody>
      </p:sp>
      <p:sp>
        <p:nvSpPr>
          <p:cNvPr id="730121" name="AutoShape 9"/>
          <p:cNvSpPr>
            <a:spLocks noChangeArrowheads="1"/>
          </p:cNvSpPr>
          <p:nvPr/>
        </p:nvSpPr>
        <p:spPr bwMode="gray">
          <a:xfrm>
            <a:off x="1142976" y="5929330"/>
            <a:ext cx="7239030" cy="642942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多态：同一个引用类型，使用不同的实例而执行不同操作 </a:t>
            </a:r>
          </a:p>
        </p:txBody>
      </p:sp>
      <p:sp>
        <p:nvSpPr>
          <p:cNvPr id="730123" name="AutoShape 11"/>
          <p:cNvSpPr>
            <a:spLocks noChangeArrowheads="1"/>
          </p:cNvSpPr>
          <p:nvPr/>
        </p:nvSpPr>
        <p:spPr bwMode="auto">
          <a:xfrm>
            <a:off x="6000760" y="5520707"/>
            <a:ext cx="2363343" cy="408623"/>
          </a:xfrm>
          <a:prstGeom prst="wedgeRoundRectCallout">
            <a:avLst>
              <a:gd name="adj1" fmla="val -50074"/>
              <a:gd name="adj2" fmla="val -229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父类引用，子类对象 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784254" y="4660917"/>
            <a:ext cx="7645397" cy="681030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 smtClean="0"/>
              <a:t>使用同一类事物，</a:t>
            </a:r>
            <a:r>
              <a:rPr lang="zh-CN" altLang="en-US" sz="2000" b="1" dirty="0"/>
              <a:t>由</a:t>
            </a:r>
            <a:r>
              <a:rPr lang="zh-CN" altLang="en-US" sz="2000" b="1" dirty="0" smtClean="0"/>
              <a:t>于事物的分类或者使用的条</a:t>
            </a:r>
            <a:r>
              <a:rPr lang="zh-CN" altLang="en-US" sz="2000" b="1" dirty="0"/>
              <a:t>件不同，产生的结果也不同</a:t>
            </a: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2052638" y="2692408"/>
            <a:ext cx="1295400" cy="79375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052638" y="3497267"/>
            <a:ext cx="1368425" cy="5746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4932363" y="4060833"/>
            <a:ext cx="863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4932363" y="2692408"/>
            <a:ext cx="863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492500" y="2408246"/>
            <a:ext cx="1296988" cy="938212"/>
            <a:chOff x="1020" y="2296"/>
            <a:chExt cx="817" cy="591"/>
          </a:xfrm>
        </p:grpSpPr>
        <p:pic>
          <p:nvPicPr>
            <p:cNvPr id="18" name="Picture 10" descr="blackPrinte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6" y="2296"/>
              <a:ext cx="490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020" y="2750"/>
              <a:ext cx="817" cy="13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/>
                <a:t>黑白打印机 </a:t>
              </a:r>
            </a:p>
          </p:txBody>
        </p:sp>
      </p:grpSp>
      <p:pic>
        <p:nvPicPr>
          <p:cNvPr id="20" name="Picture 12" descr="pap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2332046"/>
            <a:ext cx="11525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 descr="s3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1863" y="3556008"/>
            <a:ext cx="101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3490913" y="3525846"/>
            <a:ext cx="1296987" cy="1039812"/>
            <a:chOff x="1972" y="3184"/>
            <a:chExt cx="817" cy="655"/>
          </a:xfrm>
        </p:grpSpPr>
        <p:pic>
          <p:nvPicPr>
            <p:cNvPr id="23" name="Picture 15" descr="2006111009431246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61" y="3184"/>
              <a:ext cx="639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972" y="3702"/>
              <a:ext cx="817" cy="13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/>
                <a:t>彩色打印机 </a:t>
              </a:r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1476375" y="3340108"/>
            <a:ext cx="719138" cy="727075"/>
            <a:chOff x="703" y="3067"/>
            <a:chExt cx="453" cy="458"/>
          </a:xfrm>
        </p:grpSpPr>
        <p:pic>
          <p:nvPicPr>
            <p:cNvPr id="26" name="Picture 18" descr="Snap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93" y="3067"/>
              <a:ext cx="253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703" y="3294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黑体" pitchFamily="2" charset="-122"/>
                </a:rPr>
                <a:t>打印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853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21" grpId="0" animBg="1"/>
      <p:bldP spid="730123" grpId="0" animBg="1"/>
      <p:bldP spid="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多态的作用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3533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如果主人不停的领养宠物，就要一直添加方法，有没有一劳永逸的方法？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/>
              <a:t>既然狗、企鹅、兔子等都是宠物类，能不能只写一个函数，该函数接收一个</a:t>
            </a:r>
            <a:r>
              <a:rPr lang="en-US" altLang="zh-CN" dirty="0" smtClean="0"/>
              <a:t>Pet</a:t>
            </a:r>
            <a:r>
              <a:rPr lang="zh-CN" altLang="en-US" dirty="0" smtClean="0"/>
              <a:t>对象作为参数就可以了？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Pet</a:t>
            </a:r>
            <a:r>
              <a:rPr lang="zh-CN" altLang="en-US" dirty="0" smtClean="0"/>
              <a:t>类是抽象类，实现</a:t>
            </a:r>
            <a:r>
              <a:rPr lang="en-US" altLang="zh-CN" dirty="0" smtClean="0"/>
              <a:t>eat</a:t>
            </a:r>
            <a:r>
              <a:rPr lang="zh-CN" altLang="en-US" dirty="0" smtClean="0"/>
              <a:t>方法无意义，怎么办？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调</a:t>
            </a:r>
            <a:r>
              <a:rPr lang="zh-CN" altLang="en-US" dirty="0" smtClean="0"/>
              <a:t>用某个</a:t>
            </a:r>
            <a:r>
              <a:rPr lang="en-US" altLang="zh-CN" dirty="0" smtClean="0"/>
              <a:t>Pet</a:t>
            </a:r>
            <a:r>
              <a:rPr lang="zh-CN" altLang="en-US" dirty="0" smtClean="0"/>
              <a:t>类的引用到底调用了谁的方法？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52688" y="1266243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11"/>
          <p:cNvGrpSpPr/>
          <p:nvPr/>
        </p:nvGrpSpPr>
        <p:grpSpPr>
          <a:xfrm>
            <a:off x="452688" y="2708920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2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使用父类作为方法形参实现多态</a:t>
            </a:r>
            <a:endParaRPr lang="en-US" altLang="zh-CN" sz="36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866765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zh-CN" altLang="en-US" dirty="0" smtClean="0"/>
              <a:t>使用多态优化主人给宠物喂食</a:t>
            </a:r>
          </a:p>
          <a:p>
            <a:pPr eaLnBrk="1" hangingPunct="1">
              <a:spcBef>
                <a:spcPct val="25000"/>
              </a:spcBef>
            </a:pPr>
            <a:endParaRPr lang="zh-CN" altLang="en-US" dirty="0" smtClean="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713328" y="2339192"/>
            <a:ext cx="3600450" cy="16927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0070C0"/>
                </a:solidFill>
                <a:latin typeface="+mn-lt"/>
              </a:rPr>
              <a:t>Dog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n-lt"/>
              </a:rPr>
              <a:t>dog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+mn-lt"/>
              </a:rPr>
              <a:t>= new Dog();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 master = new Master();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master.feed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 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</a:rPr>
              <a:t>dog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784238" y="2328707"/>
            <a:ext cx="3517900" cy="17327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feed( 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</a:rPr>
              <a:t>Pet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n-lt"/>
              </a:rPr>
              <a:t>pet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endParaRPr lang="en-US" altLang="zh-CN" sz="1600" b="1" dirty="0">
              <a:solidFill>
                <a:srgbClr val="0070C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gray">
          <a:xfrm>
            <a:off x="3141692" y="2124878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gray">
          <a:xfrm>
            <a:off x="6854130" y="2144883"/>
            <a:ext cx="127870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测试方法 </a:t>
            </a: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5650002" y="3985686"/>
            <a:ext cx="2103457" cy="776383"/>
          </a:xfrm>
          <a:prstGeom prst="wedgeRoundRectCallout">
            <a:avLst>
              <a:gd name="adj1" fmla="val -34029"/>
              <a:gd name="adj2" fmla="val 50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同一种操作方式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不同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的操作对象 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>
            <a:off x="6150068" y="3842810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697674" y="3501895"/>
            <a:ext cx="1706973" cy="776383"/>
          </a:xfrm>
          <a:prstGeom prst="wedgeRoundRectCallout">
            <a:avLst>
              <a:gd name="adj1" fmla="val -34029"/>
              <a:gd name="adj2" fmla="val 50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使用父类作为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方法形参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rot="5400000">
            <a:off x="3118763" y="3216143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2833011" y="2716077"/>
            <a:ext cx="85725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6078630" y="3414182"/>
            <a:ext cx="50006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组合 68"/>
          <p:cNvGrpSpPr/>
          <p:nvPr/>
        </p:nvGrpSpPr>
        <p:grpSpPr>
          <a:xfrm>
            <a:off x="210007" y="5518105"/>
            <a:ext cx="1058023" cy="414475"/>
            <a:chOff x="1000100" y="3950459"/>
            <a:chExt cx="1058023" cy="414475"/>
          </a:xfrm>
        </p:grpSpPr>
        <p:pic>
          <p:nvPicPr>
            <p:cNvPr id="2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1358413" y="5447223"/>
            <a:ext cx="6570049" cy="646986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 smtClean="0"/>
              <a:t>使用父类作为形式参数，可以接受子类的对象作为实参。</a:t>
            </a:r>
            <a:endParaRPr lang="en-US" altLang="zh-CN" sz="1600" b="1" dirty="0" smtClean="0"/>
          </a:p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进</a:t>
            </a:r>
            <a:r>
              <a:rPr lang="zh-CN" altLang="en-US" sz="1600" b="1" dirty="0" smtClean="0"/>
              <a:t>入到方法之后，该对象仅能当做父类使用，无法访问子类的成员。</a:t>
            </a:r>
          </a:p>
        </p:txBody>
      </p:sp>
    </p:spTree>
    <p:extLst>
      <p:ext uri="{BB962C8B-B14F-4D97-AF65-F5344CB8AC3E}">
        <p14:creationId xmlns:p14="http://schemas.microsoft.com/office/powerpoint/2010/main" val="341034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animBg="1"/>
      <p:bldP spid="23" grpId="0" animBg="1"/>
      <p:bldP spid="28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到底调用谁的方法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Pet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eat()</a:t>
            </a:r>
            <a:r>
              <a:rPr lang="zh-CN" altLang="en-US" dirty="0" smtClean="0"/>
              <a:t>方法怎么写？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Pet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eat()</a:t>
            </a:r>
            <a:r>
              <a:rPr lang="zh-CN" altLang="en-US" dirty="0" smtClean="0"/>
              <a:t>方法，之后究竟执行谁的方法？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99592" y="1844824"/>
            <a:ext cx="3517900" cy="10525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</a:t>
            </a:r>
            <a:r>
              <a:rPr lang="en-US" altLang="zh-CN" sz="1600" b="1" dirty="0" smtClean="0">
                <a:solidFill>
                  <a:srgbClr val="FF0000"/>
                </a:solidFill>
                <a:latin typeface="+mn-lt"/>
              </a:rPr>
              <a:t>abstract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void eat();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65280" y="3657416"/>
            <a:ext cx="3600450" cy="16927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master.feed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 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</a:rPr>
              <a:t>dog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public void feed( </a:t>
            </a:r>
            <a:r>
              <a:rPr lang="en-US" altLang="zh-CN" sz="1600" b="1" dirty="0">
                <a:solidFill>
                  <a:srgbClr val="0070C0"/>
                </a:solidFill>
              </a:rPr>
              <a:t>Pet </a:t>
            </a:r>
            <a:r>
              <a:rPr lang="en-US" altLang="zh-CN" sz="1600" b="1" dirty="0" err="1">
                <a:solidFill>
                  <a:srgbClr val="0070C0"/>
                </a:solidFill>
              </a:rPr>
              <a:t>pet</a:t>
            </a: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pet.eat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();           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9" name="组合 25"/>
          <p:cNvGrpSpPr>
            <a:grpSpLocks/>
          </p:cNvGrpSpPr>
          <p:nvPr/>
        </p:nvGrpSpPr>
        <p:grpSpPr bwMode="auto">
          <a:xfrm>
            <a:off x="1715374" y="6298257"/>
            <a:ext cx="5500712" cy="431800"/>
            <a:chOff x="4071935" y="5500702"/>
            <a:chExt cx="5500752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550075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4163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示：使用多态实现给宠物喂食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52048" y="3657416"/>
            <a:ext cx="3600450" cy="16927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master.feed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n-lt"/>
              </a:rPr>
              <a:t>pgn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public void feed( </a:t>
            </a:r>
            <a:r>
              <a:rPr lang="en-US" altLang="zh-CN" sz="1600" b="1" dirty="0">
                <a:solidFill>
                  <a:srgbClr val="0070C0"/>
                </a:solidFill>
              </a:rPr>
              <a:t>Pet </a:t>
            </a:r>
            <a:r>
              <a:rPr lang="en-US" altLang="zh-CN" sz="1600" b="1" dirty="0" err="1">
                <a:solidFill>
                  <a:srgbClr val="0070C0"/>
                </a:solidFill>
              </a:rPr>
              <a:t>pet</a:t>
            </a: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pet.eat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();           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868738" y="4011972"/>
            <a:ext cx="6570049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父</a:t>
            </a:r>
            <a:r>
              <a:rPr lang="zh-CN" altLang="en-US" sz="1600" b="1" dirty="0" smtClean="0"/>
              <a:t>类对象引用实际指向的对象是谁，就执行谁的方法。</a:t>
            </a:r>
            <a:endParaRPr lang="en-US" altLang="zh-CN" sz="1600" b="1" dirty="0" smtClean="0"/>
          </a:p>
        </p:txBody>
      </p:sp>
      <p:grpSp>
        <p:nvGrpSpPr>
          <p:cNvPr id="16" name="组合 68"/>
          <p:cNvGrpSpPr/>
          <p:nvPr/>
        </p:nvGrpSpPr>
        <p:grpSpPr>
          <a:xfrm>
            <a:off x="251520" y="5497505"/>
            <a:ext cx="1058023" cy="414475"/>
            <a:chOff x="1000100" y="3950459"/>
            <a:chExt cx="1058023" cy="414475"/>
          </a:xfrm>
        </p:grpSpPr>
        <p:pic>
          <p:nvPicPr>
            <p:cNvPr id="1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1415755" y="5489797"/>
            <a:ext cx="6570049" cy="646986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在</a:t>
            </a:r>
            <a:r>
              <a:rPr lang="en-US" altLang="zh-CN" sz="1600" b="1" dirty="0"/>
              <a:t>C++</a:t>
            </a:r>
            <a:r>
              <a:rPr lang="zh-CN" altLang="en-US" sz="1600" b="1" dirty="0"/>
              <a:t>中，必须使用</a:t>
            </a:r>
            <a:r>
              <a:rPr lang="en-US" altLang="zh-CN" sz="1600" b="1" dirty="0"/>
              <a:t>virtual</a:t>
            </a:r>
            <a:r>
              <a:rPr lang="zh-CN" altLang="en-US" sz="1600" b="1" dirty="0"/>
              <a:t>关键字才能实现多态，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中，所有方法都是</a:t>
            </a:r>
            <a:r>
              <a:rPr lang="en-US" altLang="zh-CN" sz="1600" b="1" dirty="0"/>
              <a:t>virtual</a:t>
            </a:r>
            <a:r>
              <a:rPr lang="zh-CN" altLang="en-US" sz="1600" b="1" dirty="0"/>
              <a:t>方法</a:t>
            </a:r>
            <a:r>
              <a:rPr lang="zh-CN" altLang="en-US" sz="1600" b="1" dirty="0" smtClean="0"/>
              <a:t>。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988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父类作为返回值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73675"/>
            <a:ext cx="8229600" cy="4252492"/>
          </a:xfrm>
        </p:spPr>
        <p:txBody>
          <a:bodyPr/>
          <a:lstStyle/>
          <a:p>
            <a:r>
              <a:rPr lang="zh-CN" altLang="en-US" dirty="0" smtClean="0"/>
              <a:t>主人无聊的时候想随机地找一只宠物来玩。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使用随机数生成器</a:t>
            </a:r>
            <a:r>
              <a:rPr lang="en-US" altLang="zh-CN" dirty="0" err="1" smtClean="0"/>
              <a:t>java.util.Random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随</a:t>
            </a:r>
            <a:r>
              <a:rPr lang="zh-CN" altLang="en-US" dirty="0" smtClean="0"/>
              <a:t>机数种子的使用</a:t>
            </a:r>
            <a:endParaRPr lang="en-US" altLang="zh-CN" dirty="0" smtClean="0"/>
          </a:p>
          <a:p>
            <a:r>
              <a:rPr lang="zh-CN" altLang="en-US" dirty="0"/>
              <a:t>生</a:t>
            </a:r>
            <a:r>
              <a:rPr lang="zh-CN" altLang="en-US" dirty="0" smtClean="0"/>
              <a:t>成随机数的范围</a:t>
            </a:r>
            <a:r>
              <a:rPr lang="en-US" altLang="zh-CN" dirty="0" err="1" smtClean="0"/>
              <a:t>nextInt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zh-CN" altLang="en-US" dirty="0"/>
              <a:t>如</a:t>
            </a:r>
            <a:r>
              <a:rPr lang="zh-CN" altLang="en-US" dirty="0" smtClean="0"/>
              <a:t>何返回宠物？</a:t>
            </a:r>
            <a:endParaRPr lang="zh-CN" altLang="en-US" dirty="0"/>
          </a:p>
        </p:txBody>
      </p:sp>
      <p:grpSp>
        <p:nvGrpSpPr>
          <p:cNvPr id="5" name="组合 72"/>
          <p:cNvGrpSpPr/>
          <p:nvPr/>
        </p:nvGrpSpPr>
        <p:grpSpPr>
          <a:xfrm>
            <a:off x="457200" y="1258899"/>
            <a:ext cx="986586" cy="422603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7200" y="2348880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父类作为方法返回值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使用多态实现领养宠物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使用父类</a:t>
            </a:r>
            <a:r>
              <a:rPr lang="en-US" altLang="zh-CN" dirty="0" smtClean="0"/>
              <a:t>Pet</a:t>
            </a:r>
            <a:r>
              <a:rPr lang="zh-CN" altLang="en-US" dirty="0" smtClean="0"/>
              <a:t>作为方法返回值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首先需要有一个宠物列表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dirty="0" smtClean="0"/>
              <a:t>Master</a:t>
            </a:r>
            <a:r>
              <a:rPr lang="zh-CN" altLang="en-US" dirty="0" smtClean="0"/>
              <a:t>类添加领养方法</a:t>
            </a:r>
            <a:r>
              <a:rPr lang="en-US" altLang="zh-CN" dirty="0" err="1" smtClean="0"/>
              <a:t>chooseRandomPet</a:t>
            </a:r>
            <a:r>
              <a:rPr lang="en-US" altLang="zh-CN" dirty="0" smtClean="0"/>
              <a:t>(Pet[] pets)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调用随机数生成器，生成宠物的索引，然后返回选中的宠物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051720" y="4022244"/>
            <a:ext cx="5453227" cy="16927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chooseRandomPet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(Pet[] pets){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+mn-lt"/>
              </a:rPr>
              <a:t>        </a:t>
            </a:r>
            <a:r>
              <a:rPr lang="en-US" altLang="zh-CN" sz="1600" b="1" dirty="0" smtClean="0">
                <a:latin typeface="+mn-lt"/>
              </a:rPr>
              <a:t>   … …         </a:t>
            </a:r>
            <a:endParaRPr lang="en-US" altLang="zh-CN" sz="1600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217057" y="5250655"/>
            <a:ext cx="4240810" cy="776383"/>
          </a:xfrm>
          <a:prstGeom prst="wedgeRoundRectCallout">
            <a:avLst>
              <a:gd name="adj1" fmla="val -34029"/>
              <a:gd name="adj2" fmla="val 50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使用父类作为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返回值类型，可以返回任意子类的实例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rot="10800000" flipV="1">
            <a:off x="1837406" y="4809112"/>
            <a:ext cx="114300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25"/>
          <p:cNvGrpSpPr>
            <a:grpSpLocks/>
          </p:cNvGrpSpPr>
          <p:nvPr/>
        </p:nvGrpSpPr>
        <p:grpSpPr bwMode="auto">
          <a:xfrm>
            <a:off x="1837405" y="6153756"/>
            <a:ext cx="5500712" cy="431800"/>
            <a:chOff x="4071935" y="5500702"/>
            <a:chExt cx="5500752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550075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4163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示：使用多态随机的选择宠物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980414" y="4406803"/>
            <a:ext cx="50006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3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父类到子类的转换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73675"/>
            <a:ext cx="8229600" cy="4252492"/>
          </a:xfrm>
        </p:spPr>
        <p:txBody>
          <a:bodyPr/>
          <a:lstStyle/>
          <a:p>
            <a:r>
              <a:rPr lang="zh-CN" altLang="en-US" dirty="0" smtClean="0"/>
              <a:t>实现主人与宠物玩耍功能，不同的宠物玩法不一样</a:t>
            </a:r>
          </a:p>
          <a:p>
            <a:pPr lvl="1"/>
            <a:r>
              <a:rPr lang="zh-CN" altLang="en-US" dirty="0" smtClean="0"/>
              <a:t>和狗狗玩接飞盘游戏，狗狗的健康值减少</a:t>
            </a:r>
            <a:r>
              <a:rPr lang="pt-BR" dirty="0" smtClean="0"/>
              <a:t>10</a:t>
            </a:r>
            <a:r>
              <a:rPr lang="zh-CN" altLang="en-US" dirty="0" smtClean="0"/>
              <a:t>，与主人亲密度增加</a:t>
            </a:r>
            <a:r>
              <a:rPr lang="pt-BR" dirty="0" smtClean="0"/>
              <a:t>5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和企鹅玩游泳游戏，企鹅的健康值减少</a:t>
            </a:r>
            <a:r>
              <a:rPr lang="pt-BR" dirty="0" smtClean="0"/>
              <a:t>10</a:t>
            </a:r>
            <a:r>
              <a:rPr lang="zh-CN" altLang="en-US" dirty="0" smtClean="0"/>
              <a:t>，与主人亲密度增加</a:t>
            </a:r>
            <a:r>
              <a:rPr lang="pt-BR" dirty="0" smtClean="0"/>
              <a:t>5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en-US" altLang="zh-CN" dirty="0"/>
              <a:t>Dog</a:t>
            </a:r>
            <a:r>
              <a:rPr lang="zh-CN" altLang="en-US" dirty="0"/>
              <a:t>添加接飞盘方法</a:t>
            </a:r>
            <a:r>
              <a:rPr lang="en-US" altLang="zh-CN" dirty="0" err="1" smtClean="0"/>
              <a:t>catchFlyingDisc</a:t>
            </a:r>
            <a:r>
              <a:rPr lang="en-US" altLang="zh-CN" dirty="0"/>
              <a:t>( )</a:t>
            </a:r>
            <a:endParaRPr lang="zh-CN" altLang="en-US" dirty="0"/>
          </a:p>
          <a:p>
            <a:r>
              <a:rPr lang="zh-CN" altLang="en-US" dirty="0"/>
              <a:t>给</a:t>
            </a:r>
            <a:r>
              <a:rPr lang="en-US" altLang="zh-CN" dirty="0"/>
              <a:t>Penguin</a:t>
            </a:r>
            <a:r>
              <a:rPr lang="zh-CN" altLang="en-US" dirty="0"/>
              <a:t>添加游泳方法</a:t>
            </a:r>
            <a:r>
              <a:rPr lang="en-US" altLang="zh-CN" dirty="0" smtClean="0"/>
              <a:t>swim (</a:t>
            </a:r>
            <a:r>
              <a:rPr lang="en-US" altLang="zh-CN" dirty="0"/>
              <a:t> )</a:t>
            </a:r>
            <a:endParaRPr lang="zh-CN" altLang="en-US" dirty="0"/>
          </a:p>
          <a:p>
            <a:r>
              <a:rPr lang="zh-CN" altLang="en-US" dirty="0" smtClean="0"/>
              <a:t>给</a:t>
            </a:r>
            <a:r>
              <a:rPr lang="zh-CN" altLang="en-US" dirty="0"/>
              <a:t>主人添加</a:t>
            </a:r>
            <a:r>
              <a:rPr lang="en-US" altLang="zh-CN" dirty="0" err="1" smtClean="0"/>
              <a:t>playWith</a:t>
            </a:r>
            <a:r>
              <a:rPr lang="en-US" altLang="zh-CN" dirty="0" smtClean="0"/>
              <a:t>(Pet </a:t>
            </a:r>
            <a:r>
              <a:rPr lang="en-US" altLang="zh-CN" dirty="0"/>
              <a:t>pet)</a:t>
            </a:r>
            <a:r>
              <a:rPr lang="zh-CN" altLang="en-US" dirty="0"/>
              <a:t>方</a:t>
            </a:r>
            <a:r>
              <a:rPr lang="zh-CN" altLang="en-US" dirty="0" smtClean="0"/>
              <a:t>法，然后</a:t>
            </a:r>
            <a:r>
              <a:rPr lang="en-US" altLang="zh-CN" dirty="0" err="1" smtClean="0"/>
              <a:t>playWith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方法中需要根据不同的宠物判断玩耍的内容，怎么办？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5" name="组合 72"/>
          <p:cNvGrpSpPr/>
          <p:nvPr/>
        </p:nvGrpSpPr>
        <p:grpSpPr>
          <a:xfrm>
            <a:off x="457200" y="1258899"/>
            <a:ext cx="986586" cy="422603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5882" y="3429000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75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父类到子类的转换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571472" y="4176472"/>
            <a:ext cx="4071966" cy="17327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public void play(Pet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pet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fr-FR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pet.catchingFlyDisc();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		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786314" y="1928802"/>
            <a:ext cx="4071966" cy="17327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public class Penguin  extends Pet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void swimming 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	 … 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571472" y="1928802"/>
            <a:ext cx="4000528" cy="17327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Dog extends Pet {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void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catchingFlyDisc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	 … 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3094079" y="1571612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狗狗类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gray">
          <a:xfrm>
            <a:off x="7643834" y="1571612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企鹅类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gray">
          <a:xfrm>
            <a:off x="3500430" y="3857628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4786314" y="4143380"/>
            <a:ext cx="4071966" cy="17327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… 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Pet </a:t>
            </a:r>
            <a:r>
              <a:rPr lang="en-US" altLang="zh-CN" sz="1600" b="1" dirty="0" err="1" smtClean="0"/>
              <a:t>pet</a:t>
            </a:r>
            <a:r>
              <a:rPr lang="en-US" altLang="zh-CN" sz="1600" b="1" dirty="0" smtClean="0"/>
              <a:t> = new Dog();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Master </a:t>
            </a:r>
            <a:r>
              <a:rPr lang="en-US" altLang="zh-CN" sz="1600" b="1" dirty="0" err="1" smtClean="0"/>
              <a:t>master</a:t>
            </a:r>
            <a:r>
              <a:rPr lang="en-US" altLang="zh-CN" sz="1600" b="1" dirty="0" smtClean="0"/>
              <a:t> = new Master();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 smtClean="0"/>
              <a:t>master.playWith</a:t>
            </a:r>
            <a:r>
              <a:rPr lang="en-US" altLang="zh-CN" sz="1600" b="1" dirty="0" smtClean="0"/>
              <a:t>(pet);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… …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7715272" y="3895974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测试类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500166" y="4869160"/>
            <a:ext cx="2643206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1714480" y="5512102"/>
            <a:ext cx="2786082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报错，父类引用不能调用子类特有方法</a:t>
            </a:r>
            <a:endParaRPr lang="zh-CN" altLang="en-US" b="1" dirty="0"/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3719506" y="5373988"/>
            <a:ext cx="2762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7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父类到子类的转换</a:t>
            </a:r>
            <a:r>
              <a:rPr lang="en-US" altLang="zh-CN" dirty="0" smtClean="0"/>
              <a:t> 3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父类到子类的转换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向下转型（强制类型转换）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6057090" y="2708920"/>
            <a:ext cx="2547357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可以使用强制类型转换，将父类转换成子类类型</a:t>
            </a:r>
            <a:endParaRPr lang="zh-CN" altLang="en-US" b="1" dirty="0"/>
          </a:p>
        </p:txBody>
      </p:sp>
      <p:pic>
        <p:nvPicPr>
          <p:cNvPr id="1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678132" y="41297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1187624" y="2363031"/>
            <a:ext cx="4071966" cy="20128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public void play(Pet pet){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Dog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dog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= (Dog)pet;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	dog</a:t>
            </a:r>
            <a:r>
              <a:rPr lang="fr-FR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  <a:r>
              <a:rPr lang="fr-FR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catchingFlyDisc</a:t>
            </a:r>
            <a:r>
              <a:rPr lang="fr-FR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		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1964270" y="3012270"/>
            <a:ext cx="2211158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297708" y="3189277"/>
            <a:ext cx="171451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25"/>
          <p:cNvGrpSpPr>
            <a:grpSpLocks/>
          </p:cNvGrpSpPr>
          <p:nvPr/>
        </p:nvGrpSpPr>
        <p:grpSpPr bwMode="auto">
          <a:xfrm>
            <a:off x="1691680" y="6286879"/>
            <a:ext cx="5500712" cy="431800"/>
            <a:chOff x="4071935" y="5500702"/>
            <a:chExt cx="5500752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550075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2" name="Picture 21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5281596" y="5516202"/>
              <a:ext cx="27927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：父类向子类的转换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判断父类实例的类别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instanceof</a:t>
            </a:r>
            <a:r>
              <a:rPr lang="zh-CN" altLang="en-US" dirty="0"/>
              <a:t>运算符</a:t>
            </a:r>
          </a:p>
          <a:p>
            <a:endParaRPr lang="zh-CN" altLang="en-US" dirty="0"/>
          </a:p>
        </p:txBody>
      </p:sp>
      <p:grpSp>
        <p:nvGrpSpPr>
          <p:cNvPr id="7" name="组合 71"/>
          <p:cNvGrpSpPr/>
          <p:nvPr/>
        </p:nvGrpSpPr>
        <p:grpSpPr>
          <a:xfrm>
            <a:off x="577280" y="1943262"/>
            <a:ext cx="1000132" cy="400110"/>
            <a:chOff x="1000100" y="1801286"/>
            <a:chExt cx="1000132" cy="400110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876711" y="1943262"/>
            <a:ext cx="3500462" cy="4540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对象  </a:t>
            </a:r>
            <a:r>
              <a:rPr lang="en-US" altLang="en-US" b="1" dirty="0" err="1" smtClean="0">
                <a:solidFill>
                  <a:srgbClr val="002060"/>
                </a:solidFill>
              </a:rPr>
              <a:t>instanceof</a:t>
            </a:r>
            <a:r>
              <a:rPr lang="en-US" altLang="en-US" b="1" dirty="0" smtClean="0">
                <a:solidFill>
                  <a:srgbClr val="002060"/>
                </a:solidFill>
              </a:rPr>
              <a:t>  </a:t>
            </a:r>
            <a:r>
              <a:rPr lang="zh-CN" altLang="en-US" b="1" dirty="0" smtClean="0">
                <a:solidFill>
                  <a:srgbClr val="002060"/>
                </a:solidFill>
              </a:rPr>
              <a:t>类或接口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044198" y="2685336"/>
            <a:ext cx="7143800" cy="35548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void play(Pet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pet </a:t>
            </a:r>
            <a:r>
              <a:rPr lang="en-US" altLang="zh-CN" b="1" dirty="0" err="1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instanceof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Dog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  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如果传入的是狗狗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Dog </a:t>
            </a:r>
            <a:r>
              <a:rPr lang="en-US" altLang="zh-CN" b="1" dirty="0" err="1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dog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(Dog) pet;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dog.catchFlyingDisc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}else if (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pet </a:t>
            </a:r>
            <a:r>
              <a:rPr lang="en-US" altLang="zh-CN" b="1" dirty="0" err="1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instanceof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Penguin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 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如果传入的是企鹅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Penguin </a:t>
            </a:r>
            <a:r>
              <a:rPr lang="en-US" altLang="zh-CN" b="1" dirty="0" err="1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pgn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(Penguin) pet;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pgn.swim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16" name="组合 25"/>
          <p:cNvGrpSpPr>
            <a:grpSpLocks/>
          </p:cNvGrpSpPr>
          <p:nvPr/>
        </p:nvGrpSpPr>
        <p:grpSpPr bwMode="auto">
          <a:xfrm>
            <a:off x="1691680" y="6312294"/>
            <a:ext cx="5500712" cy="431800"/>
            <a:chOff x="4071935" y="5500702"/>
            <a:chExt cx="5500752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550075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8" name="Picture 17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9469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：使用多态实现主人与宠物玩耍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3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第二部分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2637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en-US" altLang="zh-CN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3533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实现多态有哪两个要素</a:t>
            </a:r>
            <a:r>
              <a:rPr lang="en-US" altLang="zh-CN" dirty="0" smtClean="0"/>
              <a:t>?</a:t>
            </a:r>
          </a:p>
          <a:p>
            <a:pPr eaLnBrk="1" hangingPunct="1"/>
            <a:r>
              <a:rPr lang="zh-CN" altLang="en-US" dirty="0" smtClean="0"/>
              <a:t>使用的多态有什么好处</a:t>
            </a:r>
            <a:r>
              <a:rPr lang="en-US" altLang="zh-CN" dirty="0" smtClean="0"/>
              <a:t>?</a:t>
            </a:r>
          </a:p>
        </p:txBody>
      </p:sp>
      <p:grpSp>
        <p:nvGrpSpPr>
          <p:cNvPr id="5" name="组合 8"/>
          <p:cNvGrpSpPr/>
          <p:nvPr/>
        </p:nvGrpSpPr>
        <p:grpSpPr>
          <a:xfrm>
            <a:off x="490408" y="1342086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1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第八章</a:t>
            </a:r>
            <a:r>
              <a:rPr lang="zh-CN" altLang="en-US" sz="4400" dirty="0" smtClean="0"/>
              <a:t> 多态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第三节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40208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7" name="Picture 4" descr="Java5_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1" y="1772816"/>
            <a:ext cx="720949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67251" y="1772816"/>
            <a:ext cx="7209497" cy="4392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48264" y="1844824"/>
            <a:ext cx="110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类库</a:t>
            </a:r>
            <a:endParaRPr lang="zh-CN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56176" y="2286164"/>
            <a:ext cx="2530624" cy="715089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Object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类是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中所有类的父类</a:t>
            </a:r>
          </a:p>
        </p:txBody>
      </p:sp>
      <p:cxnSp>
        <p:nvCxnSpPr>
          <p:cNvPr id="11" name="直接箭头连接符 8"/>
          <p:cNvCxnSpPr/>
          <p:nvPr/>
        </p:nvCxnSpPr>
        <p:spPr bwMode="auto">
          <a:xfrm>
            <a:off x="5369218" y="2030054"/>
            <a:ext cx="786958" cy="3935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608689" y="2996952"/>
            <a:ext cx="3826768" cy="408623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获取当前对象所属的类信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息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08689" y="3405575"/>
            <a:ext cx="3826768" cy="408623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返回当前对象本身的有关信息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08689" y="3813808"/>
            <a:ext cx="3822152" cy="408623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比较两个对象是否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是相等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08689" y="4240520"/>
            <a:ext cx="3826768" cy="408623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生成当前对象的一个拷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贝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08689" y="4658287"/>
            <a:ext cx="3826768" cy="408623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返回该对象的哈希代码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604073" y="5066910"/>
            <a:ext cx="3826768" cy="408623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销毁对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象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时被调用的方法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4255433" cy="3914512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3568" y="3045212"/>
            <a:ext cx="2808312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5592" y="3453445"/>
            <a:ext cx="2312232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75592" y="3862068"/>
            <a:ext cx="3680384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75592" y="4270301"/>
            <a:ext cx="1952192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83568" y="4678847"/>
            <a:ext cx="216024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64152" y="5084564"/>
            <a:ext cx="203564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39552" y="6249402"/>
            <a:ext cx="8064896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 smtClean="0"/>
              <a:t>和</a:t>
            </a:r>
            <a:r>
              <a:rPr lang="en-US" altLang="zh-CN" sz="1600" b="1" dirty="0" smtClean="0"/>
              <a:t>C++</a:t>
            </a:r>
            <a:r>
              <a:rPr lang="zh-CN" altLang="en-US" sz="1600" b="1" dirty="0" smtClean="0"/>
              <a:t>必须使用模板不同，</a:t>
            </a:r>
            <a:r>
              <a:rPr lang="en-US" altLang="zh-CN" sz="1600" b="1" dirty="0" smtClean="0"/>
              <a:t>Java</a:t>
            </a:r>
            <a:r>
              <a:rPr lang="zh-CN" altLang="en-US" sz="1600" b="1" dirty="0" smtClean="0"/>
              <a:t>中不知道类型的对象都可以用</a:t>
            </a:r>
            <a:r>
              <a:rPr lang="en-US" altLang="zh-CN" sz="1600" b="1" dirty="0" smtClean="0"/>
              <a:t>Object</a:t>
            </a:r>
            <a:r>
              <a:rPr lang="zh-CN" altLang="en-US" sz="1600" b="1" dirty="0" smtClean="0"/>
              <a:t>类来表示</a:t>
            </a:r>
          </a:p>
        </p:txBody>
      </p:sp>
    </p:spTree>
    <p:extLst>
      <p:ext uri="{BB962C8B-B14F-4D97-AF65-F5344CB8AC3E}">
        <p14:creationId xmlns:p14="http://schemas.microsoft.com/office/powerpoint/2010/main" val="383180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457200" y="1663320"/>
            <a:ext cx="8229601" cy="1836000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obj.getClass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if(obj1.getClass() == obj2.getClass())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…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699793" y="1700808"/>
            <a:ext cx="1656184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5" name="直接箭头连接符 8"/>
          <p:cNvCxnSpPr/>
          <p:nvPr/>
        </p:nvCxnSpPr>
        <p:spPr bwMode="auto">
          <a:xfrm>
            <a:off x="4355977" y="1865001"/>
            <a:ext cx="1579046" cy="79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35023" y="1523444"/>
            <a:ext cx="2751777" cy="715089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可以得到对象所属的类的信息，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支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持输出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55576" y="2401138"/>
            <a:ext cx="396044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8" name="直接箭头连接符 8"/>
          <p:cNvCxnSpPr/>
          <p:nvPr/>
        </p:nvCxnSpPr>
        <p:spPr bwMode="auto">
          <a:xfrm>
            <a:off x="4716016" y="2602819"/>
            <a:ext cx="648072" cy="755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283968" y="3382957"/>
            <a:ext cx="3096344" cy="715089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可以用于判断两个不知类型的对象是不是同一个类型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1" name="组合 68"/>
          <p:cNvGrpSpPr/>
          <p:nvPr/>
        </p:nvGrpSpPr>
        <p:grpSpPr>
          <a:xfrm>
            <a:off x="611560" y="5301208"/>
            <a:ext cx="1058023" cy="414475"/>
            <a:chOff x="1000100" y="3950459"/>
            <a:chExt cx="1058023" cy="414475"/>
          </a:xfrm>
        </p:grpSpPr>
        <p:pic>
          <p:nvPicPr>
            <p:cNvPr id="1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1797128" y="5048744"/>
            <a:ext cx="6696744" cy="91940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342900" lvl="1" indent="-342900" algn="l" eaLnBrk="0" hangingPunct="0">
              <a:buClr>
                <a:srgbClr val="233DA9"/>
              </a:buClr>
              <a:buSzPct val="80000"/>
              <a:buAutoNum type="arabicPeriod"/>
              <a:defRPr/>
            </a:pPr>
            <a:r>
              <a:rPr lang="en-US" altLang="zh-CN" sz="1600" b="1" dirty="0" err="1" smtClean="0"/>
              <a:t>getClass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方法是多态方法返回的是实际对象的类型</a:t>
            </a:r>
            <a:endParaRPr lang="en-US" altLang="zh-CN" sz="1600" b="1" dirty="0" smtClean="0"/>
          </a:p>
          <a:p>
            <a:pPr marL="342900" lvl="1" indent="-342900" algn="l" eaLnBrk="0" hangingPunct="0">
              <a:buClr>
                <a:srgbClr val="233DA9"/>
              </a:buClr>
              <a:buSzPct val="80000"/>
              <a:buAutoNum type="arabicPeriod"/>
              <a:defRPr/>
            </a:pPr>
            <a:r>
              <a:rPr lang="en-US" altLang="zh-CN" sz="1600" b="1" dirty="0" err="1" smtClean="0"/>
              <a:t>getClass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方法的返回值是</a:t>
            </a:r>
            <a:r>
              <a:rPr lang="en-US" altLang="zh-CN" sz="1600" b="1" dirty="0" smtClean="0"/>
              <a:t>Class</a:t>
            </a:r>
            <a:r>
              <a:rPr lang="zh-CN" altLang="en-US" sz="1600" b="1" dirty="0" smtClean="0"/>
              <a:t>类型，</a:t>
            </a:r>
            <a:r>
              <a:rPr lang="en-US" altLang="zh-CN" sz="1600" b="1" dirty="0" smtClean="0"/>
              <a:t>Class</a:t>
            </a:r>
            <a:r>
              <a:rPr lang="zh-CN" altLang="en-US" sz="1600" b="1" dirty="0" smtClean="0"/>
              <a:t>类型也继承自</a:t>
            </a:r>
            <a:r>
              <a:rPr lang="en-US" altLang="zh-CN" sz="1600" b="1" dirty="0" smtClean="0"/>
              <a:t>Object</a:t>
            </a:r>
          </a:p>
          <a:p>
            <a:pPr marL="342900" lvl="1" indent="-342900" algn="l" eaLnBrk="0" hangingPunct="0">
              <a:buClr>
                <a:srgbClr val="233DA9"/>
              </a:buClr>
              <a:buSzPct val="80000"/>
              <a:buAutoNum type="arabicPeriod"/>
              <a:defRPr/>
            </a:pPr>
            <a:r>
              <a:rPr lang="en-US" altLang="zh-CN" sz="1600" b="1" dirty="0" err="1" smtClean="0"/>
              <a:t>getClass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方法是</a:t>
            </a:r>
            <a:r>
              <a:rPr lang="en-US" altLang="zh-CN" sz="1600" b="1" dirty="0" smtClean="0"/>
              <a:t>finial</a:t>
            </a:r>
            <a:r>
              <a:rPr lang="zh-CN" altLang="en-US" sz="1600" b="1" dirty="0" smtClean="0"/>
              <a:t>方法，不能在子类中重写</a:t>
            </a:r>
          </a:p>
        </p:txBody>
      </p:sp>
    </p:spTree>
    <p:extLst>
      <p:ext uri="{BB962C8B-B14F-4D97-AF65-F5344CB8AC3E}">
        <p14:creationId xmlns:p14="http://schemas.microsoft.com/office/powerpoint/2010/main" val="214326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中直接打印对象时，实际上是调用了对象的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果不在子类中重写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方法，则直接调用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对象的实现：</a:t>
            </a:r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323528" y="3068960"/>
            <a:ext cx="8496944" cy="1872208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Object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String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getClass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getname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 + “@”+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Integer.toHexString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hashCode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8" name="组合 57"/>
          <p:cNvGrpSpPr/>
          <p:nvPr/>
        </p:nvGrpSpPr>
        <p:grpSpPr>
          <a:xfrm>
            <a:off x="323528" y="5333612"/>
            <a:ext cx="843709" cy="400110"/>
            <a:chOff x="3786182" y="3143248"/>
            <a:chExt cx="843709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457200" y="5902611"/>
            <a:ext cx="8147248" cy="646986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 smtClean="0"/>
              <a:t>为了调试方便，自定义类建议都重写</a:t>
            </a:r>
            <a:r>
              <a:rPr lang="en-US" altLang="zh-CN" sz="1600" b="1" dirty="0" err="1" smtClean="0"/>
              <a:t>toString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方法，并且当类更新之后，记得同步更新</a:t>
            </a:r>
            <a:r>
              <a:rPr lang="en-US" altLang="zh-CN" sz="1600" b="1" dirty="0" err="1" smtClean="0"/>
              <a:t>toString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80989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equals()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忆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==</a:t>
            </a:r>
            <a:r>
              <a:rPr lang="zh-CN" altLang="en-US" dirty="0" smtClean="0"/>
              <a:t>用于判断两个对象是不是同一个对象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equals()</a:t>
            </a:r>
            <a:r>
              <a:rPr lang="zh-CN" altLang="en-US" dirty="0" smtClean="0"/>
              <a:t>方法用于判断两个对象是否具有相同的值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7" name="组合 68"/>
          <p:cNvGrpSpPr/>
          <p:nvPr/>
        </p:nvGrpSpPr>
        <p:grpSpPr>
          <a:xfrm>
            <a:off x="446968" y="2618935"/>
            <a:ext cx="1058023" cy="414475"/>
            <a:chOff x="1000100" y="3950459"/>
            <a:chExt cx="1058023" cy="414475"/>
          </a:xfrm>
        </p:grpSpPr>
        <p:pic>
          <p:nvPicPr>
            <p:cNvPr id="8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8443E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警告</a:t>
              </a:r>
              <a:endPara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57200" y="3284984"/>
            <a:ext cx="8229600" cy="646986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 smtClean="0"/>
              <a:t>如果在子类中不重写</a:t>
            </a:r>
            <a:r>
              <a:rPr lang="en-US" altLang="zh-CN" sz="1600" b="1" dirty="0" smtClean="0"/>
              <a:t>Object</a:t>
            </a:r>
            <a:r>
              <a:rPr lang="zh-CN" altLang="en-US" sz="1600" b="1" dirty="0" smtClean="0"/>
              <a:t>类的</a:t>
            </a:r>
            <a:r>
              <a:rPr lang="en-US" altLang="zh-CN" sz="1600" b="1" dirty="0" smtClean="0"/>
              <a:t>equals()</a:t>
            </a:r>
            <a:r>
              <a:rPr lang="zh-CN" altLang="en-US" sz="1600" b="1" dirty="0" smtClean="0"/>
              <a:t>方法，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则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equals()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方法跟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==</a:t>
            </a:r>
            <a:r>
              <a:rPr lang="zh-CN" altLang="en-US" sz="1600" b="1" dirty="0">
                <a:solidFill>
                  <a:srgbClr val="FF0000"/>
                </a:solidFill>
              </a:rPr>
              <a:t>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成的功能是一样的</a:t>
            </a:r>
            <a:r>
              <a:rPr lang="zh-CN" altLang="en-US" sz="1600" b="1" dirty="0" smtClean="0"/>
              <a:t>！！！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gray">
          <a:xfrm>
            <a:off x="457201" y="4131103"/>
            <a:ext cx="8229600" cy="1768245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Object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boolean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equals(Object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obj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return this ==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obj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12" name="组合 57"/>
          <p:cNvGrpSpPr/>
          <p:nvPr/>
        </p:nvGrpSpPr>
        <p:grpSpPr>
          <a:xfrm>
            <a:off x="382303" y="6200154"/>
            <a:ext cx="843709" cy="400110"/>
            <a:chOff x="3786182" y="3143248"/>
            <a:chExt cx="843709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1368888" y="6240244"/>
            <a:ext cx="7176733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 smtClean="0"/>
              <a:t>自定义类的时候，想想对象需不需要比较，如果是，则要重写</a:t>
            </a:r>
            <a:r>
              <a:rPr lang="en-US" altLang="zh-CN" sz="1600" b="1" dirty="0" smtClean="0"/>
              <a:t>equals()</a:t>
            </a:r>
            <a:r>
              <a:rPr lang="zh-CN" altLang="en-US" sz="1600" b="1" dirty="0" smtClean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4638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clone()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可以创建本对象的复制品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制出的对象是一个新对象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制出的对象含有现有对象的值，而不是初始值</a:t>
            </a:r>
            <a:endParaRPr lang="en-US" altLang="zh-CN" dirty="0" smtClean="0"/>
          </a:p>
          <a:p>
            <a:r>
              <a:rPr lang="en-US" altLang="zh-CN" dirty="0" smtClean="0"/>
              <a:t>clone</a:t>
            </a:r>
            <a:r>
              <a:rPr lang="zh-CN" altLang="en-US" dirty="0" smtClean="0"/>
              <a:t>法为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，在非子类方法中不能直接调用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clone()</a:t>
            </a:r>
            <a:r>
              <a:rPr lang="zh-CN" altLang="en-US" dirty="0" smtClean="0"/>
              <a:t>方法比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一个对象，在复制要快</a:t>
            </a:r>
            <a:endParaRPr lang="zh-CN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683568" y="5456301"/>
            <a:ext cx="7488832" cy="646986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600" b="1" dirty="0" smtClean="0"/>
              <a:t>clone()</a:t>
            </a:r>
            <a:r>
              <a:rPr lang="zh-CN" altLang="en-US" sz="1600" b="1" dirty="0" smtClean="0"/>
              <a:t>方法的使用还涉及到其他的知识，现在只要记住，该方法就是将一个对象复制了一份，对复制后的对象进行修改，不会影响原对象。</a:t>
            </a:r>
          </a:p>
        </p:txBody>
      </p:sp>
    </p:spTree>
    <p:extLst>
      <p:ext uri="{BB962C8B-B14F-4D97-AF65-F5344CB8AC3E}">
        <p14:creationId xmlns:p14="http://schemas.microsoft.com/office/powerpoint/2010/main" val="30731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它的实现是根据本地机器相关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equals()</a:t>
            </a:r>
            <a:r>
              <a:rPr lang="zh-CN" altLang="en-US" dirty="0"/>
              <a:t>相等的两个对象，</a:t>
            </a:r>
            <a:r>
              <a:rPr lang="en-US" altLang="zh-CN" dirty="0" err="1" smtClean="0"/>
              <a:t>hashCode</a:t>
            </a:r>
            <a:r>
              <a:rPr lang="en-US" altLang="zh-CN" dirty="0"/>
              <a:t>()</a:t>
            </a:r>
            <a:r>
              <a:rPr lang="zh-CN" altLang="en-US" dirty="0"/>
              <a:t>一定相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equals()</a:t>
            </a:r>
            <a:r>
              <a:rPr lang="zh-CN" altLang="en-US" dirty="0" smtClean="0"/>
              <a:t>不</a:t>
            </a:r>
            <a:r>
              <a:rPr lang="zh-CN" altLang="en-US" dirty="0"/>
              <a:t>相等的两个对象，却并不能证明他们的</a:t>
            </a:r>
            <a:r>
              <a:rPr lang="en-US" altLang="zh-CN" dirty="0" err="1" smtClean="0"/>
              <a:t>hashCode</a:t>
            </a:r>
            <a:r>
              <a:rPr lang="en-US" altLang="zh-CN" dirty="0"/>
              <a:t>()</a:t>
            </a:r>
            <a:r>
              <a:rPr lang="zh-CN" altLang="en-US" dirty="0"/>
              <a:t>不相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中的很多类都重写了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方法，例如，</a:t>
            </a:r>
            <a:r>
              <a:rPr lang="en-US" altLang="zh-CN" dirty="0" smtClean="0"/>
              <a:t>String, Integer, Double</a:t>
            </a:r>
            <a:r>
              <a:rPr lang="zh-CN" altLang="en-US" dirty="0" smtClean="0"/>
              <a:t>等，他们都有自己内部实际存储的数据来计算</a:t>
            </a:r>
            <a:r>
              <a:rPr lang="en-US" altLang="zh-CN" dirty="0" err="1" smtClean="0"/>
              <a:t>hashCode</a:t>
            </a:r>
            <a:endParaRPr lang="en-US" altLang="zh-CN" dirty="0" smtClean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1187624" y="4941168"/>
            <a:ext cx="6552728" cy="646986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600" b="1" dirty="0" err="1" smtClean="0"/>
              <a:t>hashCode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方法更多的是和</a:t>
            </a:r>
            <a:r>
              <a:rPr lang="en-US" altLang="zh-CN" sz="1600" b="1" dirty="0" err="1" smtClean="0"/>
              <a:t>HashSet</a:t>
            </a:r>
            <a:r>
              <a:rPr lang="zh-CN" altLang="en-US" sz="1600" b="1" dirty="0" smtClean="0"/>
              <a:t>或者</a:t>
            </a:r>
            <a:r>
              <a:rPr lang="en-US" altLang="zh-CN" sz="1600" b="1" dirty="0" err="1" smtClean="0"/>
              <a:t>HashTable</a:t>
            </a:r>
            <a:r>
              <a:rPr lang="zh-CN" altLang="en-US" sz="1600" b="1" dirty="0"/>
              <a:t>一</a:t>
            </a:r>
            <a:r>
              <a:rPr lang="zh-CN" altLang="en-US" sz="1600" b="1" dirty="0" smtClean="0"/>
              <a:t>起使用，对于</a:t>
            </a:r>
            <a:r>
              <a:rPr lang="en-US" altLang="zh-CN" sz="1600" b="1" dirty="0" err="1" smtClean="0"/>
              <a:t>hashCode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的详细讲解，我们将放到集合一章中进行。</a:t>
            </a:r>
          </a:p>
        </p:txBody>
      </p:sp>
    </p:spTree>
    <p:extLst>
      <p:ext uri="{BB962C8B-B14F-4D97-AF65-F5344CB8AC3E}">
        <p14:creationId xmlns:p14="http://schemas.microsoft.com/office/powerpoint/2010/main" val="7082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finalize()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209" lvl="1" indent="-257209">
              <a:buFont typeface="Arial" pitchFamily="34" charset="0"/>
              <a:buChar char="•"/>
            </a:pPr>
            <a:r>
              <a:rPr lang="zh-CN" altLang="en-US" sz="2400" dirty="0"/>
              <a:t>当一个对象在程序</a:t>
            </a:r>
            <a:r>
              <a:rPr lang="zh-CN" altLang="en-US" sz="2400" dirty="0" smtClean="0"/>
              <a:t>中不能再被使用，</a:t>
            </a:r>
            <a:r>
              <a:rPr lang="zh-CN" altLang="en-US" sz="2400" dirty="0"/>
              <a:t>就成为一个无用对</a:t>
            </a:r>
            <a:r>
              <a:rPr lang="zh-CN" altLang="en-US" sz="2400" dirty="0" smtClean="0"/>
              <a:t>象</a:t>
            </a:r>
            <a:endParaRPr lang="en-US" altLang="zh-CN" sz="2400" dirty="0" smtClean="0"/>
          </a:p>
          <a:p>
            <a:pPr marL="557286" lvl="2" indent="-257209"/>
            <a:r>
              <a:rPr lang="zh-CN" altLang="en-US" dirty="0"/>
              <a:t>没</a:t>
            </a:r>
            <a:r>
              <a:rPr lang="zh-CN" altLang="en-US" dirty="0" smtClean="0"/>
              <a:t>有任何引用指向该对象</a:t>
            </a:r>
            <a:endParaRPr lang="en-US" altLang="zh-CN" dirty="0" smtClean="0"/>
          </a:p>
          <a:p>
            <a:pPr marL="257209" lvl="1" indent="-257209"/>
            <a:r>
              <a:rPr lang="en-US" altLang="zh-CN" dirty="0" smtClean="0"/>
              <a:t>Java</a:t>
            </a:r>
            <a:r>
              <a:rPr lang="zh-CN" altLang="en-US" dirty="0" smtClean="0"/>
              <a:t>虚拟机会周期性的释放无用对象，称为</a:t>
            </a:r>
            <a:r>
              <a:rPr lang="zh-CN" altLang="en-US" dirty="0" smtClean="0">
                <a:solidFill>
                  <a:srgbClr val="C00000"/>
                </a:solidFill>
              </a:rPr>
              <a:t>垃圾回收</a:t>
            </a:r>
            <a:r>
              <a:rPr lang="en-US" altLang="zh-CN" dirty="0" smtClean="0">
                <a:solidFill>
                  <a:srgbClr val="C00000"/>
                </a:solidFill>
              </a:rPr>
              <a:t>(Garbage Collection)</a:t>
            </a:r>
            <a:endParaRPr lang="en-US" altLang="zh-CN" dirty="0" smtClean="0"/>
          </a:p>
          <a:p>
            <a:pPr marL="257209" lvl="1" indent="-257209"/>
            <a:r>
              <a:rPr lang="zh-CN" altLang="en-US" dirty="0" smtClean="0"/>
              <a:t>在对象被垃圾回收的时候，垃圾回收器</a:t>
            </a:r>
            <a:r>
              <a:rPr lang="en-US" altLang="zh-CN" dirty="0" smtClean="0"/>
              <a:t>(Garbage Collector)</a:t>
            </a:r>
            <a:r>
              <a:rPr lang="zh-CN" altLang="en-US" dirty="0" smtClean="0"/>
              <a:t>会先调用对象的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方法，然后再销毁对象</a:t>
            </a:r>
            <a:endParaRPr lang="zh-CN" altLang="en-US" dirty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法知道垃圾回收什么时候执行，可以使用</a:t>
            </a:r>
            <a:r>
              <a:rPr lang="en-US" altLang="zh-CN" dirty="0" err="1" smtClean="0"/>
              <a:t>System.gc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建议</a:t>
            </a:r>
            <a:r>
              <a:rPr lang="zh-CN" altLang="en-US" dirty="0" smtClean="0"/>
              <a:t>虚拟机进行垃圾回收</a:t>
            </a:r>
            <a:endParaRPr lang="zh-CN" altLang="en-US" dirty="0"/>
          </a:p>
        </p:txBody>
      </p:sp>
      <p:grpSp>
        <p:nvGrpSpPr>
          <p:cNvPr id="6" name="组合 68"/>
          <p:cNvGrpSpPr/>
          <p:nvPr/>
        </p:nvGrpSpPr>
        <p:grpSpPr>
          <a:xfrm>
            <a:off x="474400" y="4365104"/>
            <a:ext cx="1058023" cy="414475"/>
            <a:chOff x="1000100" y="3950459"/>
            <a:chExt cx="1058023" cy="414475"/>
          </a:xfrm>
        </p:grpSpPr>
        <p:pic>
          <p:nvPicPr>
            <p:cNvPr id="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1684600" y="4551757"/>
            <a:ext cx="6847839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600" b="1" dirty="0" smtClean="0"/>
              <a:t>1. finalize()</a:t>
            </a:r>
            <a:r>
              <a:rPr lang="zh-CN" altLang="en-US" sz="1600" b="1" dirty="0" smtClean="0"/>
              <a:t>方法不能等同于析构函数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1684600" y="5026111"/>
            <a:ext cx="6847839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600" b="1" dirty="0" smtClean="0"/>
              <a:t>2. </a:t>
            </a:r>
            <a:r>
              <a:rPr lang="zh-CN" altLang="en-US" sz="1600" b="1" dirty="0" smtClean="0"/>
              <a:t>无法知道对象的</a:t>
            </a:r>
            <a:r>
              <a:rPr lang="en-US" altLang="zh-CN" sz="1600" b="1" dirty="0" smtClean="0"/>
              <a:t>finalize()</a:t>
            </a:r>
            <a:r>
              <a:rPr lang="zh-CN" altLang="en-US" sz="1600" b="1" dirty="0" smtClean="0"/>
              <a:t>方法什么时候会被调用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1684552" y="5500465"/>
            <a:ext cx="6847839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600" b="1" dirty="0" smtClean="0"/>
              <a:t>3. </a:t>
            </a:r>
            <a:r>
              <a:rPr lang="zh-CN" altLang="en-US" sz="1600" b="1" dirty="0" smtClean="0"/>
              <a:t>即使是调用了</a:t>
            </a:r>
            <a:r>
              <a:rPr lang="en-US" altLang="zh-CN" sz="1600" b="1" dirty="0" err="1" smtClean="0"/>
              <a:t>System.gc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，垃圾回收也不是马上运行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1681072" y="5938881"/>
            <a:ext cx="6847839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600" b="1" dirty="0" smtClean="0"/>
              <a:t>3. </a:t>
            </a:r>
            <a:r>
              <a:rPr lang="zh-CN" altLang="en-US" sz="1600" b="1" dirty="0" smtClean="0"/>
              <a:t>如果要进行资源回收，建议用显式方法进行，不能依赖</a:t>
            </a:r>
            <a:r>
              <a:rPr lang="en-US" altLang="zh-CN" sz="1600" b="1" dirty="0" smtClean="0"/>
              <a:t>finalize()</a:t>
            </a:r>
            <a:r>
              <a:rPr lang="zh-CN" altLang="en-US" sz="1600" b="1" dirty="0" smtClean="0"/>
              <a:t>方法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1681071" y="6400209"/>
            <a:ext cx="6847839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600" b="1" dirty="0" smtClean="0"/>
              <a:t>4. </a:t>
            </a:r>
            <a:r>
              <a:rPr lang="zh-CN" altLang="en-US" sz="1600" b="1" dirty="0" smtClean="0"/>
              <a:t>无法主动销毁或调用</a:t>
            </a:r>
            <a:r>
              <a:rPr lang="en-US" altLang="zh-CN" sz="1600" b="1" dirty="0" smtClean="0"/>
              <a:t>finalize()</a:t>
            </a:r>
            <a:r>
              <a:rPr lang="zh-CN" altLang="en-US" sz="1600" b="1" dirty="0" smtClean="0"/>
              <a:t>方法，只能由虚拟机回收</a:t>
            </a:r>
          </a:p>
        </p:txBody>
      </p:sp>
    </p:spTree>
    <p:extLst>
      <p:ext uri="{BB962C8B-B14F-4D97-AF65-F5344CB8AC3E}">
        <p14:creationId xmlns:p14="http://schemas.microsoft.com/office/powerpoint/2010/main" val="345710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回顾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772817"/>
            <a:ext cx="8002588" cy="451370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实现继承的关键字是什么？</a:t>
            </a:r>
          </a:p>
          <a:p>
            <a:pPr eaLnBrk="1" hangingPunct="1"/>
            <a:r>
              <a:rPr lang="zh-CN" altLang="en-US" dirty="0" smtClean="0"/>
              <a:t>使用继承有什么好处？</a:t>
            </a:r>
          </a:p>
          <a:p>
            <a:pPr eaLnBrk="1" hangingPunct="1"/>
            <a:r>
              <a:rPr lang="zh-CN" altLang="en-US" dirty="0" smtClean="0"/>
              <a:t>子类继承父类后，如何调用父类的属性和方法？</a:t>
            </a:r>
          </a:p>
          <a:p>
            <a:pPr eaLnBrk="1" hangingPunct="1"/>
            <a:r>
              <a:rPr lang="zh-CN" altLang="en-US" dirty="0" smtClean="0"/>
              <a:t>什么是抽象类？</a:t>
            </a:r>
          </a:p>
        </p:txBody>
      </p:sp>
      <p:grpSp>
        <p:nvGrpSpPr>
          <p:cNvPr id="5" name="组合 8"/>
          <p:cNvGrpSpPr/>
          <p:nvPr/>
        </p:nvGrpSpPr>
        <p:grpSpPr>
          <a:xfrm>
            <a:off x="457200" y="1278491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6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垃圾回收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对象的引用指向其他对象，则原对象称为垃圾对象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匿</a:t>
            </a:r>
            <a:r>
              <a:rPr lang="zh-CN" altLang="en-US" dirty="0" smtClean="0"/>
              <a:t>名对象，在产生之后立马称为垃圾对象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在函数中的局部对象，退出函数之后变成垃圾对象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2123728" y="6312705"/>
            <a:ext cx="5000645" cy="431800"/>
            <a:chOff x="1643063" y="6143625"/>
            <a:chExt cx="5000625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000625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3012301" y="6181778"/>
              <a:ext cx="22621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演示：垃圾回收机制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1" name="AutoShape 3"/>
          <p:cNvSpPr>
            <a:spLocks noChangeArrowheads="1"/>
          </p:cNvSpPr>
          <p:nvPr/>
        </p:nvSpPr>
        <p:spPr bwMode="gray">
          <a:xfrm>
            <a:off x="457200" y="1844825"/>
            <a:ext cx="8229600" cy="792088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Dog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dog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new Dog();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dog = null;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gray">
          <a:xfrm>
            <a:off x="457200" y="3284984"/>
            <a:ext cx="8229600" cy="473174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new Dog();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457200" y="4509120"/>
            <a:ext cx="8229600" cy="1512168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void function()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Dog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dog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new Dog();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dog.print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7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总结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多态可以减少类中代码量，可以提高代码的可扩展性和可维护性</a:t>
            </a:r>
          </a:p>
          <a:p>
            <a:pPr eaLnBrk="1" hangingPunct="1"/>
            <a:r>
              <a:rPr lang="zh-CN" altLang="en-US" dirty="0" smtClean="0"/>
              <a:t>向上转型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子类转换为父类，自动进行类型转换</a:t>
            </a:r>
          </a:p>
          <a:p>
            <a:pPr eaLnBrk="1" hangingPunct="1"/>
            <a:r>
              <a:rPr lang="zh-CN" altLang="en-US" dirty="0" smtClean="0"/>
              <a:t>向下转型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父类转换为子类，结合</a:t>
            </a:r>
            <a:r>
              <a:rPr lang="en-US" dirty="0" err="1" smtClean="0"/>
              <a:t>instanceof</a:t>
            </a:r>
            <a:r>
              <a:rPr lang="zh-CN" altLang="en-US" dirty="0" smtClean="0"/>
              <a:t>运算符进行强制类型转换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实现多态的两种方式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使用父类作为方法形参实现多态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使用父类作为方法返回值实现多态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对象的六种方法的作用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哪些不能继承？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那些不能直接调用？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虚拟机的垃圾回收机制和垃圾对象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0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章预告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第九章</a:t>
            </a:r>
            <a:r>
              <a:rPr lang="en-US" altLang="zh-CN" dirty="0"/>
              <a:t>.</a:t>
            </a:r>
            <a:r>
              <a:rPr lang="zh-CN" altLang="en-US" dirty="0"/>
              <a:t>接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对应于教</a:t>
            </a:r>
            <a:r>
              <a:rPr lang="zh-CN" altLang="en-US" smtClean="0"/>
              <a:t>材</a:t>
            </a:r>
            <a:r>
              <a:rPr lang="zh-CN" altLang="en-US" smtClean="0"/>
              <a:t>第九章</a:t>
            </a:r>
            <a:r>
              <a:rPr lang="zh-CN" altLang="en-US" dirty="0" smtClean="0"/>
              <a:t>，请课前预习。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9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第八章</a:t>
            </a:r>
            <a:r>
              <a:rPr lang="zh-CN" altLang="en-US" sz="4400" dirty="0" smtClean="0"/>
              <a:t> 多态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节 没有多态会怎么样？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43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为什么使用多态</a:t>
            </a:r>
            <a:r>
              <a:rPr lang="en-US" altLang="zh-CN" dirty="0" smtClean="0"/>
              <a:t>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3533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实现一个主人类，当宠物饿了的时候需要给宠物喂食。</a:t>
            </a: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给主人类</a:t>
            </a:r>
            <a:r>
              <a:rPr lang="en-US" altLang="zh-CN" dirty="0" smtClean="0"/>
              <a:t>(Master)</a:t>
            </a:r>
            <a:r>
              <a:rPr lang="zh-CN" altLang="en-US" dirty="0" smtClean="0"/>
              <a:t>添加一个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方法。</a:t>
            </a:r>
          </a:p>
          <a:p>
            <a:pPr lvl="1" eaLnBrk="1" hangingPunct="1"/>
            <a:r>
              <a:rPr lang="zh-CN" altLang="en-US" dirty="0" smtClean="0"/>
              <a:t>然而，不同宠物吃的东西不一样：</a:t>
            </a:r>
          </a:p>
          <a:p>
            <a:pPr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其次，不同宠物吃完食物恢复后体力值不一样：</a:t>
            </a: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gray">
          <a:xfrm>
            <a:off x="1803945" y="3596621"/>
            <a:ext cx="1873250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zh-CN" altLang="en-US" b="1" dirty="0" smtClean="0"/>
              <a:t>吃狗粮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704524" name="AutoShape 12"/>
          <p:cNvSpPr>
            <a:spLocks noChangeArrowheads="1"/>
          </p:cNvSpPr>
          <p:nvPr/>
        </p:nvSpPr>
        <p:spPr bwMode="gray">
          <a:xfrm>
            <a:off x="5246166" y="3570297"/>
            <a:ext cx="1871663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en-US" altLang="en-US" b="1" dirty="0" smtClean="0"/>
              <a:t>吃</a:t>
            </a:r>
            <a:r>
              <a:rPr lang="zh-CN" altLang="en-US" b="1" dirty="0" smtClean="0"/>
              <a:t>鱼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704530" name="AutoShape 18"/>
          <p:cNvSpPr>
            <a:spLocks noChangeArrowheads="1"/>
          </p:cNvSpPr>
          <p:nvPr/>
        </p:nvSpPr>
        <p:spPr bwMode="gray">
          <a:xfrm>
            <a:off x="916314" y="3630288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狗狗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04531" name="AutoShape 19"/>
          <p:cNvSpPr>
            <a:spLocks noChangeArrowheads="1"/>
          </p:cNvSpPr>
          <p:nvPr/>
        </p:nvSpPr>
        <p:spPr bwMode="gray">
          <a:xfrm>
            <a:off x="4355976" y="3629961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企鹅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7200" y="1208469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1" name="AutoShape 9"/>
          <p:cNvSpPr>
            <a:spLocks noChangeArrowheads="1"/>
          </p:cNvSpPr>
          <p:nvPr/>
        </p:nvSpPr>
        <p:spPr bwMode="gray">
          <a:xfrm>
            <a:off x="1803945" y="4861394"/>
            <a:ext cx="1873250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>
                <a:latin typeface="+mn-ea"/>
                <a:ea typeface="+mn-ea"/>
              </a:rPr>
              <a:t>健康值增加</a:t>
            </a:r>
            <a:r>
              <a:rPr lang="en-US" b="1" dirty="0" smtClean="0">
                <a:latin typeface="+mn-ea"/>
                <a:ea typeface="+mn-ea"/>
              </a:rPr>
              <a:t>3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gray">
          <a:xfrm>
            <a:off x="916313" y="4909864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狗狗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gray">
          <a:xfrm>
            <a:off x="5246166" y="4847768"/>
            <a:ext cx="1871663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健康值增加</a:t>
            </a:r>
            <a:r>
              <a:rPr lang="en-US" altLang="zh-CN" b="1" dirty="0" smtClean="0"/>
              <a:t>5 </a:t>
            </a:r>
            <a:endParaRPr lang="zh-CN" altLang="en-US" b="1" dirty="0"/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gray">
          <a:xfrm>
            <a:off x="4355976" y="4867267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企鹅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6" name="组合 11"/>
          <p:cNvGrpSpPr/>
          <p:nvPr/>
        </p:nvGrpSpPr>
        <p:grpSpPr>
          <a:xfrm>
            <a:off x="457200" y="2204864"/>
            <a:ext cx="1000132" cy="446983"/>
            <a:chOff x="1000100" y="3235185"/>
            <a:chExt cx="1000132" cy="446983"/>
          </a:xfrm>
        </p:grpSpPr>
        <p:pic>
          <p:nvPicPr>
            <p:cNvPr id="1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为什么使用多态</a:t>
            </a:r>
            <a:r>
              <a:rPr lang="en-US" altLang="zh-CN" dirty="0" smtClean="0"/>
              <a:t> 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8078"/>
            <a:ext cx="8229600" cy="439808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狗狗类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增加狗狗吃食的方法</a:t>
            </a:r>
          </a:p>
          <a:p>
            <a:pPr eaLnBrk="1" hangingPunct="1"/>
            <a:r>
              <a:rPr lang="zh-CN" altLang="en-US" dirty="0" smtClean="0"/>
              <a:t>企鹅类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增加企鹅吃食的方法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创建主人类</a:t>
            </a:r>
          </a:p>
          <a:p>
            <a:pPr lvl="1" eaLnBrk="1" hangingPunct="1"/>
            <a:r>
              <a:rPr lang="zh-CN" altLang="en-US" dirty="0" smtClean="0"/>
              <a:t>编写给狗狗喂食的方法</a:t>
            </a:r>
          </a:p>
          <a:p>
            <a:pPr lvl="1" eaLnBrk="1" hangingPunct="1"/>
            <a:r>
              <a:rPr lang="zh-CN" altLang="en-US" dirty="0" smtClean="0"/>
              <a:t>编写给企鹅喂食的方法</a:t>
            </a:r>
          </a:p>
          <a:p>
            <a:pPr eaLnBrk="1" hangingPunct="1"/>
            <a:r>
              <a:rPr lang="zh-CN" altLang="en-US" dirty="0" smtClean="0"/>
              <a:t>编写测试方法</a:t>
            </a:r>
          </a:p>
          <a:p>
            <a:pPr lvl="1" eaLnBrk="1" hangingPunct="1"/>
            <a:r>
              <a:rPr lang="zh-CN" altLang="en-US" dirty="0" smtClean="0"/>
              <a:t>调用主人类给狗狗喂的方法</a:t>
            </a:r>
          </a:p>
          <a:p>
            <a:pPr lvl="1" eaLnBrk="1" hangingPunct="1"/>
            <a:r>
              <a:rPr lang="zh-CN" altLang="en-US" dirty="0" smtClean="0"/>
              <a:t>调用主人类给企鹅喂的方法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57200" y="1248346"/>
            <a:ext cx="1000132" cy="446983"/>
            <a:chOff x="1000100" y="3235185"/>
            <a:chExt cx="1000132" cy="446983"/>
          </a:xfrm>
        </p:grpSpPr>
        <p:pic>
          <p:nvPicPr>
            <p:cNvPr id="6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1714494" y="5997575"/>
            <a:ext cx="5500712" cy="431800"/>
            <a:chOff x="4071935" y="5500702"/>
            <a:chExt cx="5500752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550075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716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：未使用多态实现给宠物喂食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2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为什么使用多态</a:t>
            </a:r>
            <a:r>
              <a:rPr lang="en-US" altLang="zh-CN" dirty="0" smtClean="0"/>
              <a:t> 3</a:t>
            </a:r>
            <a:endParaRPr lang="zh-CN" altLang="en-US" dirty="0" smtClean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42588" y="1667659"/>
            <a:ext cx="5072098" cy="42473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feed( Dog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dog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dog.eat();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void feed( Penguin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pgn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pgn.eat();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rgbClr val="0070C0"/>
                </a:solidFill>
              </a:rPr>
              <a:t>public void feed( XXX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xxx</a:t>
            </a:r>
            <a:r>
              <a:rPr lang="en-US" altLang="zh-CN" b="1" dirty="0" smtClean="0">
                <a:solidFill>
                  <a:srgbClr val="0070C0"/>
                </a:solidFill>
              </a:rPr>
              <a:t> 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70C0"/>
                </a:solidFill>
              </a:rPr>
              <a:t>               xxx.eat();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70C0"/>
                </a:solidFill>
              </a:rPr>
              <a:t>    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+mn-lt"/>
              </a:rPr>
              <a:t>        … …</a:t>
            </a:r>
            <a:endParaRPr lang="en-US" altLang="zh-CN" b="1" dirty="0">
              <a:solidFill>
                <a:srgbClr val="0070C0"/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642588" y="1262846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932040" y="1916832"/>
            <a:ext cx="360045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 master = new Master();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master.feed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(dog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master.feed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(penguin);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rgbClr val="0070C0"/>
                </a:solidFill>
              </a:rPr>
              <a:t>master.feed</a:t>
            </a:r>
            <a:r>
              <a:rPr lang="en-US" altLang="zh-CN" b="1" dirty="0" smtClean="0">
                <a:solidFill>
                  <a:srgbClr val="0070C0"/>
                </a:solidFill>
              </a:rPr>
              <a:t>(xxx);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5109840" y="1619970"/>
            <a:ext cx="127870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测试方法 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gray">
          <a:xfrm>
            <a:off x="1999910" y="5328467"/>
            <a:ext cx="5472112" cy="64928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频繁修改代码，代码可扩展性、可维护性</a:t>
            </a:r>
            <a:r>
              <a:rPr lang="zh-CN" altLang="en-US" sz="2000" b="1" dirty="0" smtClean="0"/>
              <a:t>差，如何优化？ </a:t>
            </a:r>
            <a:endParaRPr lang="zh-CN" altLang="en-US" sz="2000" b="1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553969" y="2102578"/>
            <a:ext cx="180339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03147" y="4191806"/>
            <a:ext cx="2037618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503147" y="3128692"/>
            <a:ext cx="2319355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" name="AutoShape 7"/>
          <p:cNvSpPr>
            <a:spLocks/>
          </p:cNvSpPr>
          <p:nvPr/>
        </p:nvSpPr>
        <p:spPr bwMode="auto">
          <a:xfrm>
            <a:off x="4571678" y="1905788"/>
            <a:ext cx="428625" cy="271462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5214620" y="2977358"/>
            <a:ext cx="2928958" cy="579435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 smtClean="0"/>
              <a:t>参数都是</a:t>
            </a:r>
            <a:r>
              <a:rPr lang="en-US" altLang="zh-CN" sz="2000" b="1" dirty="0" smtClean="0"/>
              <a:t>Pet</a:t>
            </a:r>
            <a:r>
              <a:rPr lang="zh-CN" altLang="en-US" sz="2000" b="1" dirty="0" smtClean="0"/>
              <a:t>类的子类</a:t>
            </a:r>
            <a:endParaRPr lang="zh-CN" altLang="en-US" sz="2000" b="1" dirty="0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5214620" y="3906052"/>
            <a:ext cx="3500462" cy="1285884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 smtClean="0"/>
              <a:t>可否使用一个</a:t>
            </a:r>
            <a:r>
              <a:rPr lang="en-US" altLang="en-US" sz="2000" b="1" dirty="0" smtClean="0"/>
              <a:t>feed(</a:t>
            </a:r>
            <a:r>
              <a:rPr lang="en-US" altLang="zh-CN" sz="2000" b="1" dirty="0" smtClean="0"/>
              <a:t>Pet </a:t>
            </a:r>
            <a:r>
              <a:rPr lang="en-US" altLang="zh-CN" sz="2000" b="1" dirty="0" err="1" smtClean="0"/>
              <a:t>pet</a:t>
            </a:r>
            <a:r>
              <a:rPr lang="en-US" altLang="en-US" sz="2000" b="1" dirty="0" smtClean="0"/>
              <a:t>)</a:t>
            </a:r>
            <a:r>
              <a:rPr lang="zh-CN" altLang="en-US" sz="2000" b="1" dirty="0" smtClean="0"/>
              <a:t>实现对所有宠物的喂食？</a:t>
            </a:r>
            <a:endParaRPr lang="zh-CN" altLang="en-US" sz="2000" b="1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5428934" y="5692002"/>
            <a:ext cx="2786082" cy="63979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使用多态优化设计 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5400000">
            <a:off x="6571942" y="5406250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animBg="1"/>
      <p:bldP spid="13" grpId="0" animBg="1"/>
      <p:bldP spid="13" grpId="1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为什么使用多态</a:t>
            </a:r>
            <a:r>
              <a:rPr lang="en-US" altLang="zh-CN" dirty="0" smtClean="0"/>
              <a:t> 4</a:t>
            </a:r>
            <a:endParaRPr lang="zh-CN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3533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如果再领养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宠物，就需要给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喂食，怎么办？</a:t>
            </a:r>
          </a:p>
          <a:p>
            <a:pPr lvl="1" eaLnBrk="1" hangingPunct="1"/>
            <a:r>
              <a:rPr lang="zh-CN" altLang="en-US" dirty="0" smtClean="0"/>
              <a:t>添加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类，继承</a:t>
            </a:r>
            <a:r>
              <a:rPr lang="en-US" altLang="zh-CN" dirty="0" smtClean="0"/>
              <a:t>Pet</a:t>
            </a:r>
            <a:r>
              <a:rPr lang="zh-CN" altLang="en-US" dirty="0" smtClean="0"/>
              <a:t>类，实现吃食方法</a:t>
            </a:r>
          </a:p>
          <a:p>
            <a:pPr lvl="1" eaLnBrk="1" hangingPunct="1"/>
            <a:r>
              <a:rPr lang="zh-CN" altLang="en-US" dirty="0" smtClean="0"/>
              <a:t>修改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类，添加给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喂食的方法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52688" y="1266243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2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第八章</a:t>
            </a:r>
            <a:r>
              <a:rPr lang="zh-CN" altLang="en-US" sz="4400" dirty="0" smtClean="0"/>
              <a:t> 多态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第二节 什么是多态？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0619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inSia Standard 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inSia Standard Pa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2917</Words>
  <Application>Microsoft Office PowerPoint</Application>
  <PresentationFormat>On-screen Show (4:3)</PresentationFormat>
  <Paragraphs>358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 Unicode MS</vt:lpstr>
      <vt:lpstr>宋体</vt:lpstr>
      <vt:lpstr>微软雅黑</vt:lpstr>
      <vt:lpstr>新宋体</vt:lpstr>
      <vt:lpstr>黑体</vt:lpstr>
      <vt:lpstr>Arial</vt:lpstr>
      <vt:lpstr>Calibri</vt:lpstr>
      <vt:lpstr>RainSia Standard Titles</vt:lpstr>
      <vt:lpstr>RainSia Standard Pages</vt:lpstr>
      <vt:lpstr>Java程序设计</vt:lpstr>
      <vt:lpstr>第二部分</vt:lpstr>
      <vt:lpstr>回顾</vt:lpstr>
      <vt:lpstr>第八章 多态</vt:lpstr>
      <vt:lpstr>为什么使用多态 1</vt:lpstr>
      <vt:lpstr>为什么使用多态 2</vt:lpstr>
      <vt:lpstr>为什么使用多态 3</vt:lpstr>
      <vt:lpstr>为什么使用多态 4</vt:lpstr>
      <vt:lpstr>第八章 多态</vt:lpstr>
      <vt:lpstr>什么是多态</vt:lpstr>
      <vt:lpstr>多态的作用</vt:lpstr>
      <vt:lpstr>使用父类作为方法形参实现多态</vt:lpstr>
      <vt:lpstr>到底调用谁的方法</vt:lpstr>
      <vt:lpstr>父类作为返回值</vt:lpstr>
      <vt:lpstr>父类作为方法返回值</vt:lpstr>
      <vt:lpstr>父类到子类的转换 1</vt:lpstr>
      <vt:lpstr>父类到子类的转换 2</vt:lpstr>
      <vt:lpstr>父类到子类的转换 3</vt:lpstr>
      <vt:lpstr>判断父类实例的类别</vt:lpstr>
      <vt:lpstr>小结</vt:lpstr>
      <vt:lpstr>第八章 多态</vt:lpstr>
      <vt:lpstr>Object类</vt:lpstr>
      <vt:lpstr>Object类的方法</vt:lpstr>
      <vt:lpstr>getClass()方法</vt:lpstr>
      <vt:lpstr>toString()方法</vt:lpstr>
      <vt:lpstr>equals()方法</vt:lpstr>
      <vt:lpstr>clone()方法</vt:lpstr>
      <vt:lpstr>hashCode()方法</vt:lpstr>
      <vt:lpstr>finalize()方法</vt:lpstr>
      <vt:lpstr>垃圾回收</vt:lpstr>
      <vt:lpstr>总结</vt:lpstr>
      <vt:lpstr>下章预告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Rain Sia</cp:lastModifiedBy>
  <cp:revision>122</cp:revision>
  <dcterms:created xsi:type="dcterms:W3CDTF">2002-01-03T19:39:38Z</dcterms:created>
  <dcterms:modified xsi:type="dcterms:W3CDTF">2016-02-19T07:27:15Z</dcterms:modified>
</cp:coreProperties>
</file>