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39" r:id="rId5"/>
    <p:sldId id="260" r:id="rId6"/>
    <p:sldId id="295" r:id="rId7"/>
    <p:sldId id="296" r:id="rId8"/>
    <p:sldId id="441" r:id="rId9"/>
    <p:sldId id="442" r:id="rId10"/>
    <p:sldId id="412" r:id="rId11"/>
    <p:sldId id="381" r:id="rId12"/>
    <p:sldId id="415" r:id="rId13"/>
    <p:sldId id="418" r:id="rId14"/>
    <p:sldId id="382" r:id="rId15"/>
    <p:sldId id="421" r:id="rId16"/>
    <p:sldId id="450" r:id="rId17"/>
    <p:sldId id="392" r:id="rId18"/>
    <p:sldId id="455" r:id="rId19"/>
    <p:sldId id="348" r:id="rId20"/>
    <p:sldId id="337" r:id="rId21"/>
    <p:sldId id="278" r:id="rId22"/>
  </p:sldIdLst>
  <p:sldSz cx="9144000" cy="5143500"/>
  <p:notesSz cx="6858000" cy="9144000"/>
  <p:embeddedFontLst>
    <p:embeddedFont>
      <p:font typeface="Roboto Condensed" panose="02000000000000000000"/>
      <p:regular r:id="rId26"/>
    </p:embeddedFont>
    <p:embeddedFont>
      <p:font typeface="Roboto Condensed Light" panose="02000000000000000000"/>
      <p:regular r:id="rId27"/>
    </p:embeddedFont>
    <p:embeddedFont>
      <p:font typeface="Roboto Condensed" panose="02000000000000000000" charset="0"/>
      <p:regular r:id="rId28"/>
    </p:embeddedFont>
    <p:embeddedFont>
      <p:font typeface="Roboto Condensed Light" panose="02000000000000000000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font" Target="fonts/font4.fntdata"/><Relationship Id="rId28" Type="http://schemas.openxmlformats.org/officeDocument/2006/relationships/font" Target="fonts/font3.fntdata"/><Relationship Id="rId27" Type="http://schemas.openxmlformats.org/officeDocument/2006/relationships/font" Target="fonts/font2.fntdata"/><Relationship Id="rId26" Type="http://schemas.openxmlformats.org/officeDocument/2006/relationships/font" Target="fonts/font1.fntdata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2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 panose="02000000000000000000"/>
              <a:ea typeface="Arvo" panose="02000000000000000000"/>
              <a:cs typeface="Arvo" panose="02000000000000000000"/>
              <a:sym typeface="Arvo" panose="02000000000000000000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 panose="02000000000000000000"/>
              <a:ea typeface="Arvo" panose="02000000000000000000"/>
              <a:cs typeface="Arvo" panose="02000000000000000000"/>
              <a:sym typeface="Arvo" panose="02000000000000000000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39" name="Google Shape;39;p3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" name="Google Shape;40;p3"/>
          <p:cNvSpPr txBox="1"/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 panose="02000000000000000000"/>
              <a:ea typeface="Arvo" panose="02000000000000000000"/>
              <a:cs typeface="Arvo" panose="02000000000000000000"/>
              <a:sym typeface="Arvo" panose="02000000000000000000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sp>
        <p:nvSpPr>
          <p:cNvPr id="58" name="Google Shape;58;p4"/>
          <p:cNvSpPr txBox="1"/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</p:grpSp>
      <p:sp>
        <p:nvSpPr>
          <p:cNvPr id="78" name="Google Shape;78;p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98" name="Google Shape;98;p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9" name="Google Shape;99;p6"/>
          <p:cNvSpPr txBox="1"/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0" name="Google Shape;100;p6"/>
          <p:cNvSpPr txBox="1"/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1" name="Google Shape;101;p6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19" name="Google Shape;119;p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1" name="Google Shape;121;p7"/>
          <p:cNvSpPr txBox="1"/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2" name="Google Shape;122;p7"/>
          <p:cNvSpPr txBox="1"/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3" name="Google Shape;123;p7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41" name="Google Shape;141;p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2" name="Google Shape;142;p8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52" name="Google Shape;152;p9"/>
          <p:cNvSpPr txBox="1"/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53" name="Google Shape;153;p9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79" name="Google Shape;179;p10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00000000000000000"/>
              <a:buNone/>
              <a:defRPr sz="2000" b="1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00000000000000000"/>
              <a:buNone/>
              <a:defRPr sz="2000" b="1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00000000000000000"/>
              <a:buNone/>
              <a:defRPr sz="2000" b="1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00000000000000000"/>
              <a:buNone/>
              <a:defRPr sz="2000" b="1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00000000000000000"/>
              <a:buNone/>
              <a:defRPr sz="2000" b="1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00000000000000000"/>
              <a:buNone/>
              <a:defRPr sz="2000" b="1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00000000000000000"/>
              <a:buNone/>
              <a:defRPr sz="2000" b="1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00000000000000000"/>
              <a:buNone/>
              <a:defRPr sz="2000" b="1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00000000000000000"/>
              <a:buNone/>
              <a:defRPr sz="2000" b="1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 panose="02000000000000000000"/>
              <a:buChar char="▰"/>
              <a:defRPr sz="2400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 panose="02000000000000000000"/>
              <a:buChar char="▻"/>
              <a:defRPr sz="2400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 panose="02000000000000000000"/>
              <a:buChar char="▻"/>
              <a:defRPr sz="2400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 panose="02000000000000000000"/>
              <a:buChar char="▻"/>
              <a:defRPr sz="2400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 panose="02000000000000000000"/>
              <a:buChar char="▻"/>
              <a:defRPr sz="2400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 panose="02000000000000000000"/>
              <a:buChar char="▻"/>
              <a:defRPr sz="2400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 panose="02000000000000000000"/>
              <a:buChar char="▻"/>
              <a:defRPr sz="2400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 panose="02000000000000000000"/>
              <a:buChar char="▻"/>
              <a:defRPr sz="2400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 panose="02000000000000000000"/>
              <a:buChar char="▻"/>
              <a:defRPr sz="2400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ctrTitle"/>
          </p:nvPr>
        </p:nvSpPr>
        <p:spPr>
          <a:xfrm>
            <a:off x="35560" y="1131570"/>
            <a:ext cx="8023225" cy="16573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TITLE</a:t>
            </a:r>
            <a:endParaRPr lang="en-US" altLang="en-GB" sz="2400"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23850" y="627380"/>
            <a:ext cx="344297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500">
                <a:solidFill>
                  <a:schemeClr val="accent1"/>
                </a:solidFill>
                <a:latin typeface="Roboto Condensed" panose="02000000000000000000" charset="0"/>
                <a:cs typeface="Roboto Condensed" panose="02000000000000000000" charset="0"/>
              </a:rPr>
              <a:t>Presentation on</a:t>
            </a:r>
            <a:endParaRPr lang="en-US" sz="2500">
              <a:solidFill>
                <a:schemeClr val="accent1"/>
              </a:solidFill>
              <a:latin typeface="Roboto Condensed" panose="02000000000000000000" charset="0"/>
              <a:cs typeface="Roboto Condensed" panose="02000000000000000000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MATERIALS AND METHODS ( CONTINUE )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814070" y="1327150"/>
            <a:ext cx="7731760" cy="3145790"/>
          </a:xfrm>
        </p:spPr>
        <p:txBody>
          <a:bodyPr/>
          <a:p>
            <a:pPr marL="0" lvl="2" indent="0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tx1">
                    <a:lumMod val="50000"/>
                  </a:schemeClr>
                </a:solidFill>
                <a:sym typeface="+mn-ea"/>
              </a:rPr>
              <a:t>Same instruction as introduction such as:</a:t>
            </a:r>
            <a:endParaRPr lang="en-US" sz="140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50000"/>
                  </a:schemeClr>
                </a:solidFill>
              </a:rPr>
              <a:t>High-quality survey questionnaire ensuring justified findings</a:t>
            </a:r>
            <a:endParaRPr lang="en-US" sz="1400">
              <a:solidFill>
                <a:schemeClr val="tx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50000"/>
                  </a:schemeClr>
                </a:solidFill>
              </a:rPr>
              <a:t>Data processed in Excel and converted to CSV format</a:t>
            </a:r>
            <a:endParaRPr lang="en-US" sz="1400">
              <a:solidFill>
                <a:schemeClr val="tx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50000"/>
                  </a:schemeClr>
                </a:solidFill>
              </a:rPr>
              <a:t>Analysis performed using R [9] , a widely used programming language for statistics and data science</a:t>
            </a:r>
            <a:endParaRPr lang="en-US" sz="1400">
              <a:solidFill>
                <a:schemeClr val="tx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50000"/>
                  </a:schemeClr>
                </a:solidFill>
              </a:rPr>
              <a:t>Utilized various plot functions in R for data analysis </a:t>
            </a:r>
            <a:endParaRPr lang="en-US" sz="1400">
              <a:solidFill>
                <a:schemeClr val="tx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50000"/>
                  </a:schemeClr>
                </a:solidFill>
              </a:rPr>
              <a:t>Rigorous data analysis techniques ensured reliability and relevance of survey findings</a:t>
            </a:r>
            <a:endParaRPr lang="en-US" sz="1400">
              <a:solidFill>
                <a:schemeClr val="tx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50000"/>
                  </a:schemeClr>
                </a:solidFill>
              </a:rPr>
              <a:t>Provided insights into the current state of e-health systems in Bangladesh.</a:t>
            </a:r>
            <a:endParaRPr lang="en-US" sz="14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r>
              <a:rPr lang="en-US" altLang="en-GB"/>
              <a:t> of 19</a:t>
            </a:r>
            <a:endParaRPr lang="en-US" altLang="en-GB"/>
          </a:p>
        </p:txBody>
      </p:sp>
      <p:grpSp>
        <p:nvGrpSpPr>
          <p:cNvPr id="8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9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RESULT AND DISCUSSION OF SURVEY(</a:t>
            </a:r>
            <a:r>
              <a:rPr lang="en-US">
                <a:sym typeface="+mn-ea"/>
              </a:rPr>
              <a:t>CONTINUE)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281940" y="1707515"/>
            <a:ext cx="7546975" cy="2808605"/>
          </a:xfrm>
        </p:spPr>
        <p:txBody>
          <a:bodyPr/>
          <a:p>
            <a:pPr marL="0" lvl="2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50000"/>
                  </a:schemeClr>
                </a:solidFill>
                <a:sym typeface="+mn-ea"/>
              </a:rPr>
              <a:t>Same instruction as introduction</a:t>
            </a:r>
            <a:endParaRPr lang="en-US" sz="14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r>
              <a:rPr lang="en-US" altLang="en-GB"/>
              <a:t> of 19</a:t>
            </a:r>
            <a:endParaRPr lang="en-US" altLang="en-GB"/>
          </a:p>
        </p:txBody>
      </p:sp>
      <p:grpSp>
        <p:nvGrpSpPr>
          <p:cNvPr id="8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9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RESULT AND DISCUSSION</a:t>
            </a:r>
            <a:r>
              <a:rPr lang="en-US" altLang="en-GB">
                <a:sym typeface="+mn-ea"/>
              </a:rPr>
              <a:t> OF SURVEY</a:t>
            </a:r>
            <a:r>
              <a:rPr lang="en-US" altLang="en-GB">
                <a:sym typeface="+mn-ea"/>
              </a:rPr>
              <a:t>(</a:t>
            </a:r>
            <a:r>
              <a:rPr lang="en-US">
                <a:sym typeface="+mn-ea"/>
              </a:rPr>
              <a:t>CONTINUE)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r>
              <a:rPr lang="en-US" altLang="en-GB">
                <a:sym typeface="+mn-ea"/>
              </a:rPr>
              <a:t>  of 19</a:t>
            </a:r>
            <a:endParaRPr lang="en-GB"/>
          </a:p>
        </p:txBody>
      </p:sp>
      <p:grpSp>
        <p:nvGrpSpPr>
          <p:cNvPr id="8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9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3" name="Picture 3" descr="download (2)"/>
          <p:cNvPicPr>
            <a:picLocks noChangeAspect="1"/>
          </p:cNvPicPr>
          <p:nvPr/>
        </p:nvPicPr>
        <p:blipFill>
          <a:blip r:embed="rId1"/>
          <a:srcRect t="3542" r="6875" b="2917"/>
          <a:stretch>
            <a:fillRect/>
          </a:stretch>
        </p:blipFill>
        <p:spPr>
          <a:xfrm>
            <a:off x="539115" y="1491615"/>
            <a:ext cx="2907665" cy="2923540"/>
          </a:xfrm>
          <a:prstGeom prst="rect">
            <a:avLst/>
          </a:prstGeom>
        </p:spPr>
      </p:pic>
      <p:sp>
        <p:nvSpPr>
          <p:cNvPr id="24" name="Text Box 23"/>
          <p:cNvSpPr txBox="1"/>
          <p:nvPr/>
        </p:nvSpPr>
        <p:spPr>
          <a:xfrm>
            <a:off x="899160" y="4516120"/>
            <a:ext cx="27641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>
                <a:latin typeface="Roboto Condensed Light" panose="02000000000000000000" charset="0"/>
                <a:cs typeface="Roboto Condensed Light" panose="02000000000000000000" charset="0"/>
              </a:rPr>
              <a:t>Figure 1: Area of data collection for survey </a:t>
            </a:r>
            <a:endParaRPr lang="en-US" sz="1200">
              <a:latin typeface="Roboto Condensed Light" panose="02000000000000000000" charset="0"/>
              <a:cs typeface="Roboto Condensed Light" panose="02000000000000000000" charset="0"/>
            </a:endParaRPr>
          </a:p>
        </p:txBody>
      </p:sp>
      <p:pic>
        <p:nvPicPr>
          <p:cNvPr id="5" name="Picture 4" descr="download (3)"/>
          <p:cNvPicPr>
            <a:picLocks noChangeAspect="1"/>
          </p:cNvPicPr>
          <p:nvPr/>
        </p:nvPicPr>
        <p:blipFill>
          <a:blip r:embed="rId2"/>
          <a:srcRect t="10625" r="7708" b="2917"/>
          <a:stretch>
            <a:fillRect/>
          </a:stretch>
        </p:blipFill>
        <p:spPr>
          <a:xfrm>
            <a:off x="4139565" y="1613535"/>
            <a:ext cx="3444875" cy="28016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211955" y="4516120"/>
            <a:ext cx="30791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>
                <a:latin typeface="Roboto Condensed Light" panose="02000000000000000000" charset="0"/>
                <a:cs typeface="Roboto Condensed Light" panose="02000000000000000000" charset="0"/>
              </a:rPr>
              <a:t>Figure 2: Resources of data collection for survey</a:t>
            </a:r>
            <a:endParaRPr lang="en-US" sz="1200">
              <a:latin typeface="Roboto Condensed Light" panose="02000000000000000000" charset="0"/>
              <a:cs typeface="Roboto Condensed Light" panose="020000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RESULT AND DISCUSSION</a:t>
            </a:r>
            <a:r>
              <a:rPr lang="en-US" altLang="en-GB">
                <a:sym typeface="+mn-ea"/>
              </a:rPr>
              <a:t> OF SURVEY</a:t>
            </a:r>
            <a:r>
              <a:rPr lang="en-US" altLang="en-GB">
                <a:sym typeface="+mn-ea"/>
              </a:rPr>
              <a:t>(</a:t>
            </a:r>
            <a:r>
              <a:rPr lang="en-US">
                <a:sym typeface="+mn-ea"/>
              </a:rPr>
              <a:t>CONTINUE)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50000"/>
                  </a:schemeClr>
                </a:solidFill>
              </a:rPr>
              <a:t>Add figure like the previous slide</a:t>
            </a:r>
            <a:endParaRPr lang="en-US" sz="14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r>
              <a:rPr lang="en-US" altLang="en-GB"/>
              <a:t> of 19</a:t>
            </a:r>
            <a:endParaRPr lang="en-US" altLang="en-GB"/>
          </a:p>
        </p:txBody>
      </p:sp>
      <p:grpSp>
        <p:nvGrpSpPr>
          <p:cNvPr id="8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9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r>
              <a:rPr lang="en-US" altLang="en-GB">
                <a:sym typeface="+mn-ea"/>
              </a:rPr>
              <a:t>  of 19</a:t>
            </a:r>
            <a:endParaRPr lang="en-GB"/>
          </a:p>
        </p:txBody>
      </p:sp>
      <p:sp>
        <p:nvSpPr>
          <p:cNvPr id="7" name="Title 1"/>
          <p:cNvSpPr/>
          <p:nvPr/>
        </p:nvSpPr>
        <p:spPr>
          <a:xfrm>
            <a:off x="857250" y="408940"/>
            <a:ext cx="5575935" cy="8769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00000000000000000"/>
              <a:buNone/>
              <a:defRPr sz="2000" b="1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00000000000000000"/>
              <a:buNone/>
              <a:defRPr sz="2000" b="1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00000000000000000"/>
              <a:buNone/>
              <a:defRPr sz="2000" b="1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00000000000000000"/>
              <a:buNone/>
              <a:defRPr sz="2000" b="1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00000000000000000"/>
              <a:buNone/>
              <a:defRPr sz="2000" b="1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00000000000000000"/>
              <a:buNone/>
              <a:defRPr sz="2000" b="1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00000000000000000"/>
              <a:buNone/>
              <a:defRPr sz="2000" b="1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00000000000000000"/>
              <a:buNone/>
              <a:defRPr sz="2000" b="1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00000000000000000"/>
              <a:buNone/>
              <a:defRPr sz="2000" b="1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r>
              <a:rPr lang="en-US"/>
              <a:t>CONVERSION FLOW OF XML BASED CDA FILE TO READABLE FORMAT ( PFD DIAGRAM )</a:t>
            </a:r>
            <a:endParaRPr lang="en-US"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4" name="Picture 2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8365" y="1707515"/>
            <a:ext cx="6073140" cy="28187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2627630" y="4514215"/>
            <a:ext cx="3048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Figure : Title </a:t>
            </a:r>
            <a:endParaRPr lang="en-US" sz="1200"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LIMITATIONS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618490" y="1327150"/>
            <a:ext cx="7825105" cy="3145790"/>
          </a:xfrm>
        </p:spPr>
        <p:txBody>
          <a:bodyPr/>
          <a:p>
            <a:pPr marL="76200" indent="0" algn="just">
              <a:lnSpc>
                <a:spcPct val="140000"/>
              </a:lnSpc>
              <a:buNone/>
            </a:pPr>
            <a:r>
              <a:rPr lang="en-US" sz="1400">
                <a:solidFill>
                  <a:schemeClr val="tx1">
                    <a:lumMod val="50000"/>
                  </a:schemeClr>
                </a:solidFill>
              </a:rPr>
              <a:t>1. Difficulty in reaching healthcare facilities in remote or rural areas</a:t>
            </a:r>
            <a:endParaRPr lang="en-US" sz="1400">
              <a:solidFill>
                <a:schemeClr val="tx1">
                  <a:lumMod val="50000"/>
                </a:schemeClr>
              </a:solidFill>
            </a:endParaRPr>
          </a:p>
          <a:p>
            <a:pPr marL="76200" indent="0" algn="just">
              <a:lnSpc>
                <a:spcPct val="140000"/>
              </a:lnSpc>
              <a:buNone/>
            </a:pPr>
            <a:r>
              <a:rPr lang="en-US" sz="1400">
                <a:solidFill>
                  <a:schemeClr val="tx1">
                    <a:lumMod val="50000"/>
                  </a:schemeClr>
                </a:solidFill>
              </a:rPr>
              <a:t>2. Time and resource constraints may limit the depth and breadth of data collected</a:t>
            </a:r>
            <a:endParaRPr lang="en-US" sz="1400">
              <a:solidFill>
                <a:schemeClr val="tx1">
                  <a:lumMod val="50000"/>
                </a:schemeClr>
              </a:solidFill>
            </a:endParaRPr>
          </a:p>
          <a:p>
            <a:pPr marL="76200" indent="0" algn="just">
              <a:lnSpc>
                <a:spcPct val="140000"/>
              </a:lnSpc>
              <a:buNone/>
            </a:pPr>
            <a:r>
              <a:rPr lang="en-US" sz="1400">
                <a:solidFill>
                  <a:schemeClr val="tx1">
                    <a:lumMod val="50000"/>
                  </a:schemeClr>
                </a:solidFill>
              </a:rPr>
              <a:t>3. Variability in understanding and interpretation of survey questions among participants.</a:t>
            </a:r>
            <a:endParaRPr lang="en-US" sz="14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r>
              <a:rPr lang="en-US" altLang="en-GB">
                <a:sym typeface="+mn-ea"/>
              </a:rPr>
              <a:t>  of 19</a:t>
            </a:r>
            <a:endParaRPr lang="en-GB"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486410" y="354457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FUTURE WORKS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622935" y="1344295"/>
            <a:ext cx="7908290" cy="3557905"/>
          </a:xfrm>
        </p:spPr>
        <p:txBody>
          <a:bodyPr/>
          <a:p>
            <a:pPr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50000"/>
                  </a:schemeClr>
                </a:solidFill>
              </a:rPr>
              <a:t>Feasibility testing and deployment of the proposed technique at a large scale in rural districts of Bangladesh.</a:t>
            </a:r>
            <a:endParaRPr lang="en-US" sz="1400">
              <a:solidFill>
                <a:schemeClr val="tx1">
                  <a:lumMod val="50000"/>
                </a:schemeClr>
              </a:solidFill>
            </a:endParaRPr>
          </a:p>
          <a:p>
            <a:pPr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50000"/>
                  </a:schemeClr>
                </a:solidFill>
              </a:rPr>
              <a:t>Utilization of a cost-effective, portable e-Health system tool set to gather vital signs of patients.</a:t>
            </a:r>
            <a:endParaRPr lang="en-US" sz="1400">
              <a:solidFill>
                <a:schemeClr val="tx1">
                  <a:lumMod val="50000"/>
                </a:schemeClr>
              </a:solidFill>
            </a:endParaRPr>
          </a:p>
          <a:p>
            <a:pPr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50000"/>
                  </a:schemeClr>
                </a:solidFill>
              </a:rPr>
              <a:t>Development of a distributed healthcare system based on the Internet of Things (IoT) that connects diverse medical resources through distributed databases and the IoT.</a:t>
            </a:r>
            <a:endParaRPr lang="en-US" sz="1400">
              <a:solidFill>
                <a:schemeClr val="tx1">
                  <a:lumMod val="50000"/>
                </a:schemeClr>
              </a:solidFill>
            </a:endParaRPr>
          </a:p>
          <a:p>
            <a:pPr marL="76200" indent="0" algn="just">
              <a:lnSpc>
                <a:spcPct val="140000"/>
              </a:lnSpc>
              <a:buFont typeface="Arial" panose="020B0604020202020204" pitchFamily="34" charset="0"/>
              <a:buNone/>
            </a:pPr>
            <a:endParaRPr lang="en-US" sz="14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r>
              <a:rPr lang="en-US" altLang="en-GB">
                <a:sym typeface="+mn-ea"/>
              </a:rPr>
              <a:t>  of 19</a:t>
            </a:r>
            <a:endParaRPr lang="en-GB"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CONCLUSION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814070" y="1158875"/>
            <a:ext cx="7311390" cy="3792855"/>
          </a:xfrm>
        </p:spPr>
        <p:txBody>
          <a:bodyPr/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Roboto Condensed Light" panose="02000000000000000000" charset="0"/>
                <a:cs typeface="Roboto Condensed Light" panose="02000000000000000000" charset="0"/>
              </a:rPr>
              <a:t>The survey highlights the challenges and opportunities in electronic healthcare systems in Bangladesh.</a:t>
            </a:r>
            <a:endParaRPr lang="en-US" sz="1400" dirty="0" smtClean="0">
              <a:solidFill>
                <a:schemeClr val="tx1">
                  <a:lumMod val="50000"/>
                </a:schemeClr>
              </a:solidFill>
              <a:latin typeface="Roboto Condensed Light" panose="02000000000000000000" charset="0"/>
              <a:cs typeface="Roboto Condensed Light" panose="02000000000000000000" charset="0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Roboto Condensed Light" panose="02000000000000000000" charset="0"/>
                <a:cs typeface="Roboto Condensed Light" panose="02000000000000000000" charset="0"/>
              </a:rPr>
              <a:t>Investment and standardization are needed to overcome challenges and integrate e-health systems effectively.</a:t>
            </a:r>
            <a:endParaRPr lang="en-US" sz="1400" dirty="0" smtClean="0">
              <a:solidFill>
                <a:schemeClr val="tx1">
                  <a:lumMod val="50000"/>
                </a:schemeClr>
              </a:solidFill>
              <a:latin typeface="Roboto Condensed Light" panose="02000000000000000000" charset="0"/>
              <a:cs typeface="Roboto Condensed Light" panose="02000000000000000000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Roboto Condensed Light" panose="02000000000000000000" charset="0"/>
                <a:cs typeface="Roboto Condensed Light" panose="02000000000000000000" charset="0"/>
              </a:rPr>
              <a:t>Adoption of distributed systems can save time and costs, making healthcare more accessible and efficient.</a:t>
            </a:r>
            <a:endParaRPr lang="en-US" sz="1400" dirty="0" smtClean="0">
              <a:solidFill>
                <a:schemeClr val="tx1">
                  <a:lumMod val="50000"/>
                </a:schemeClr>
              </a:solidFill>
              <a:latin typeface="Roboto Condensed Light" panose="02000000000000000000" charset="0"/>
              <a:cs typeface="Roboto Condensed Light" panose="02000000000000000000" charset="0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1">
                  <a:lumMod val="50000"/>
                </a:schemeClr>
              </a:solidFill>
              <a:latin typeface="Roboto Condensed Light" panose="02000000000000000000" charset="0"/>
              <a:cs typeface="Roboto Condensed Light" panose="02000000000000000000" charset="0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r>
              <a:rPr lang="en-US" altLang="en-GB">
                <a:sym typeface="+mn-ea"/>
              </a:rPr>
              <a:t>  of 19</a:t>
            </a:r>
            <a:endParaRPr lang="en-GB"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REFERENCES 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309245" y="1458595"/>
            <a:ext cx="8747760" cy="3617595"/>
          </a:xfrm>
        </p:spPr>
        <p:txBody>
          <a:bodyPr/>
          <a:p>
            <a:pPr marL="76200" indent="0">
              <a:lnSpc>
                <a:spcPct val="90000"/>
              </a:lnSpc>
              <a:buClr>
                <a:srgbClr val="263248"/>
              </a:buClr>
              <a:buSzPct val="100000"/>
              <a:buFont typeface="+mj-lt"/>
              <a:buNone/>
            </a:pPr>
            <a:r>
              <a:rPr lang="en-US" sz="1200">
                <a:solidFill>
                  <a:schemeClr val="tx1">
                    <a:lumMod val="50000"/>
                  </a:schemeClr>
                </a:solidFill>
              </a:rPr>
              <a:t>1. Islam, S., Tabassum, N., &amp; Sultana, S. (2019). Challenges and prospects of e-healthcare services in Bangladesh: a scoping review. BMC Medical Informatics and Decision Making, 19(1), 1-11. doi: 10.1186/s12911-019-0797-8</a:t>
            </a:r>
            <a:endParaRPr lang="en-US" sz="1200">
              <a:solidFill>
                <a:schemeClr val="tx1">
                  <a:lumMod val="50000"/>
                </a:schemeClr>
              </a:solidFill>
            </a:endParaRPr>
          </a:p>
          <a:p>
            <a:pPr marL="76200" indent="0">
              <a:lnSpc>
                <a:spcPct val="90000"/>
              </a:lnSpc>
              <a:buClr>
                <a:srgbClr val="263248"/>
              </a:buClr>
              <a:buSzPct val="100000"/>
              <a:buFont typeface="+mj-lt"/>
              <a:buNone/>
            </a:pPr>
            <a:r>
              <a:rPr lang="en-US" sz="1200">
                <a:solidFill>
                  <a:schemeClr val="tx1">
                    <a:lumMod val="50000"/>
                  </a:schemeClr>
                </a:solidFill>
              </a:rPr>
              <a:t>2. Islam, M. S., Hasan, M. T., &amp; Hasan, M. R. (2021). The potential of telemedicine to reduce healthcare disparities in Bangladesh. International Journal of Environmental Research and Public Health, 18(2), 599. doi: 10.3390/ijerph18020599</a:t>
            </a:r>
            <a:endParaRPr lang="en-US" sz="1200">
              <a:solidFill>
                <a:schemeClr val="tx1">
                  <a:lumMod val="50000"/>
                </a:schemeClr>
              </a:solidFill>
            </a:endParaRPr>
          </a:p>
          <a:p>
            <a:pPr marL="76200" indent="0">
              <a:lnSpc>
                <a:spcPct val="90000"/>
              </a:lnSpc>
              <a:buClr>
                <a:srgbClr val="263248"/>
              </a:buClr>
              <a:buSzPct val="100000"/>
              <a:buFont typeface="+mj-lt"/>
              <a:buNone/>
            </a:pPr>
            <a:r>
              <a:rPr lang="en-US" sz="1200">
                <a:solidFill>
                  <a:schemeClr val="tx1">
                    <a:lumMod val="50000"/>
                  </a:schemeClr>
                </a:solidFill>
              </a:rPr>
              <a:t>3. Akter, M. S., Hoque, M. R., Akter, S., Hossain, M. S., &amp; Hasan, M. T. (2020). Barriers and facilitators to the adoption of electronic health records in Bangladesh. Journal of Health Informatics in Developing Countries, 14(2), 16-27. doi: 10.12807/jhidc.2020.14.2.02</a:t>
            </a:r>
            <a:endParaRPr lang="en-US" sz="1200">
              <a:solidFill>
                <a:schemeClr val="tx1">
                  <a:lumMod val="50000"/>
                </a:schemeClr>
              </a:solidFill>
            </a:endParaRPr>
          </a:p>
          <a:p>
            <a:pPr marL="76200" indent="0">
              <a:lnSpc>
                <a:spcPct val="90000"/>
              </a:lnSpc>
              <a:buClr>
                <a:srgbClr val="263248"/>
              </a:buClr>
              <a:buSzPct val="100000"/>
              <a:buFont typeface="+mj-lt"/>
              <a:buNone/>
            </a:pPr>
            <a:r>
              <a:rPr lang="en-US" sz="1200">
                <a:solidFill>
                  <a:schemeClr val="tx1">
                    <a:lumMod val="50000"/>
                  </a:schemeClr>
                </a:solidFill>
              </a:rPr>
              <a:t>4. Sultana, S., Akter, S., &amp; Rahman, M. M. (2017). E-health in Bangladesh: current status, challenges, and future directions. International Journal of Information Management, 37(1), 1-6. doi: 10.1016/j.ijinfomgt.2016.09.003</a:t>
            </a:r>
            <a:endParaRPr lang="en-US" sz="1200">
              <a:solidFill>
                <a:schemeClr val="tx1">
                  <a:lumMod val="50000"/>
                </a:schemeClr>
              </a:solidFill>
            </a:endParaRPr>
          </a:p>
          <a:p>
            <a:pPr marL="76200" indent="0">
              <a:lnSpc>
                <a:spcPct val="90000"/>
              </a:lnSpc>
              <a:buClr>
                <a:srgbClr val="263248"/>
              </a:buClr>
              <a:buSzPct val="100000"/>
              <a:buFont typeface="+mj-lt"/>
              <a:buNone/>
            </a:pPr>
            <a:endParaRPr lang="en-US" sz="1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r>
              <a:rPr lang="en-US" altLang="en-GB">
                <a:sym typeface="+mn-ea"/>
              </a:rPr>
              <a:t>  of 19</a:t>
            </a:r>
            <a:endParaRPr lang="en-GB"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3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r>
              <a:rPr lang="en-US" altLang="en-GB">
                <a:sym typeface="+mn-ea"/>
              </a:rPr>
              <a:t>  of 19</a:t>
            </a:r>
            <a:endParaRPr lang="en-GB"/>
          </a:p>
        </p:txBody>
      </p:sp>
      <p:sp>
        <p:nvSpPr>
          <p:cNvPr id="524" name="Google Shape;524;p33"/>
          <p:cNvSpPr txBox="1"/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chemeClr val="accent5"/>
                </a:solidFill>
              </a:rPr>
              <a:t>THANK</a:t>
            </a:r>
            <a:r>
              <a:rPr lang="en-US" altLang="en-GB" sz="6000">
                <a:solidFill>
                  <a:schemeClr val="accent5"/>
                </a:solidFill>
              </a:rPr>
              <a:t> YOU</a:t>
            </a:r>
            <a:endParaRPr sz="6000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/>
          <p:nvPr>
            <p:ph type="ctrTitle" idx="4294967295"/>
          </p:nvPr>
        </p:nvSpPr>
        <p:spPr>
          <a:xfrm>
            <a:off x="201295" y="860425"/>
            <a:ext cx="2298700" cy="8528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5"/>
                </a:solidFill>
              </a:rPr>
              <a:t>Presented By: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214" name="Google Shape;214;p13"/>
          <p:cNvSpPr txBox="1"/>
          <p:nvPr>
            <p:ph type="subTitle" idx="4294967295"/>
          </p:nvPr>
        </p:nvSpPr>
        <p:spPr>
          <a:xfrm>
            <a:off x="566420" y="1489710"/>
            <a:ext cx="5034915" cy="2105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Name:</a:t>
            </a:r>
            <a:endParaRPr lang="en-US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Roll no: </a:t>
            </a:r>
            <a:endParaRPr lang="en-US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/>
              <a:t>Session: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6" name="Google Shape;216;p13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r>
              <a:rPr lang="en-US" altLang="en-GB"/>
              <a:t>  of 19</a:t>
            </a:r>
            <a:endParaRPr lang="en-US" altLang="en-GB"/>
          </a:p>
        </p:txBody>
      </p:sp>
      <p:sp>
        <p:nvSpPr>
          <p:cNvPr id="6" name="Text Box 5"/>
          <p:cNvSpPr txBox="1"/>
          <p:nvPr/>
        </p:nvSpPr>
        <p:spPr>
          <a:xfrm>
            <a:off x="4993640" y="1079500"/>
            <a:ext cx="28111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000" b="1">
                <a:solidFill>
                  <a:schemeClr val="accent5"/>
                </a:solidFill>
                <a:latin typeface="Roboto Condensed" panose="02000000000000000000" charset="0"/>
                <a:cs typeface="Roboto Condensed" panose="02000000000000000000" charset="0"/>
                <a:sym typeface="+mn-ea"/>
              </a:rPr>
              <a:t>Supervised By:</a:t>
            </a:r>
            <a:endParaRPr lang="en-US" sz="2000" b="1">
              <a:solidFill>
                <a:schemeClr val="accent5"/>
              </a:solidFill>
              <a:latin typeface="Roboto Condensed" panose="02000000000000000000" charset="0"/>
              <a:cs typeface="Roboto Condensed" panose="02000000000000000000" charset="0"/>
            </a:endParaRPr>
          </a:p>
          <a:p>
            <a:endParaRPr lang="en-US" sz="2000" b="1">
              <a:latin typeface="Roboto Condensed" panose="02000000000000000000" charset="0"/>
              <a:cs typeface="Roboto Condensed" panose="02000000000000000000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325110" y="3417570"/>
            <a:ext cx="30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993640" y="1591310"/>
            <a:ext cx="41116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800">
                <a:solidFill>
                  <a:schemeClr val="accent2"/>
                </a:solidFill>
                <a:latin typeface="Roboto Condensed Light" panose="02000000000000000000" charset="0"/>
                <a:cs typeface="Roboto Condensed Light" panose="02000000000000000000" charset="0"/>
              </a:rPr>
              <a:t>Name</a:t>
            </a:r>
            <a:endParaRPr lang="en-US" sz="1800">
              <a:solidFill>
                <a:schemeClr val="accent2"/>
              </a:solidFill>
              <a:latin typeface="Roboto Condensed Light" panose="02000000000000000000" charset="0"/>
              <a:cs typeface="Roboto Condensed Light" panose="02000000000000000000" charset="0"/>
            </a:endParaRPr>
          </a:p>
          <a:p>
            <a:pPr algn="l"/>
            <a:r>
              <a:rPr lang="en-US" sz="1800">
                <a:solidFill>
                  <a:schemeClr val="accent2"/>
                </a:solidFill>
                <a:latin typeface="Roboto Condensed Light" panose="02000000000000000000" charset="0"/>
                <a:cs typeface="Roboto Condensed Light" panose="02000000000000000000" charset="0"/>
              </a:rPr>
              <a:t>Professor </a:t>
            </a:r>
            <a:endParaRPr lang="en-US" sz="1800">
              <a:solidFill>
                <a:schemeClr val="accent2"/>
              </a:solidFill>
              <a:latin typeface="Roboto Condensed Light" panose="02000000000000000000" charset="0"/>
              <a:cs typeface="Roboto Condensed Light" panose="02000000000000000000" charset="0"/>
            </a:endParaRPr>
          </a:p>
          <a:p>
            <a:pPr algn="l"/>
            <a:r>
              <a:rPr lang="en-US" sz="1800">
                <a:solidFill>
                  <a:schemeClr val="accent2"/>
                </a:solidFill>
                <a:latin typeface="Roboto Condensed Light" panose="02000000000000000000" charset="0"/>
                <a:cs typeface="Roboto Condensed Light" panose="02000000000000000000" charset="0"/>
              </a:rPr>
              <a:t>Dept. of CSE </a:t>
            </a:r>
            <a:endParaRPr lang="en-US" sz="1800">
              <a:solidFill>
                <a:schemeClr val="accent2"/>
              </a:solidFill>
              <a:latin typeface="Roboto Condensed Light" panose="02000000000000000000" charset="0"/>
              <a:cs typeface="Roboto Condensed Light" panose="02000000000000000000" charset="0"/>
            </a:endParaRPr>
          </a:p>
          <a:p>
            <a:pPr algn="l"/>
            <a:r>
              <a:rPr lang="en-US" sz="1800">
                <a:solidFill>
                  <a:schemeClr val="accent2"/>
                </a:solidFill>
                <a:latin typeface="Roboto Condensed Light" panose="02000000000000000000" charset="0"/>
                <a:cs typeface="Roboto Condensed Light" panose="02000000000000000000" charset="0"/>
              </a:rPr>
              <a:t>University of Information Technology and Sciences </a:t>
            </a:r>
            <a:endParaRPr lang="en-US" sz="1800">
              <a:solidFill>
                <a:schemeClr val="accent2"/>
              </a:solidFill>
              <a:latin typeface="Roboto Condensed Light" panose="02000000000000000000" charset="0"/>
              <a:cs typeface="Roboto Condensed Light" panose="02000000000000000000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716145" y="1191260"/>
            <a:ext cx="8255" cy="2460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724400" y="1203325"/>
            <a:ext cx="8255" cy="2460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" name="Text Box 0"/>
          <p:cNvSpPr txBox="1"/>
          <p:nvPr/>
        </p:nvSpPr>
        <p:spPr>
          <a:xfrm>
            <a:off x="7963535" y="400621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/>
          <p:nvPr>
            <p:ph type="body" idx="1"/>
          </p:nvPr>
        </p:nvSpPr>
        <p:spPr>
          <a:xfrm>
            <a:off x="805180" y="1059815"/>
            <a:ext cx="6040120" cy="30867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b="1" i="0" dirty="0" smtClean="0">
                <a:latin typeface="Roboto Condensed Light" panose="02000000000000000000" charset="0"/>
                <a:cs typeface="Roboto Condensed Light" panose="02000000000000000000" charset="0"/>
                <a:sym typeface="+mn-ea"/>
              </a:rPr>
              <a:t>Introduction </a:t>
            </a:r>
            <a:endParaRPr lang="en-US" sz="1100" b="1" i="0" dirty="0" smtClean="0">
              <a:latin typeface="Roboto Condensed Light" panose="02000000000000000000" charset="0"/>
              <a:cs typeface="Roboto Condensed Light" panose="02000000000000000000" charset="0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b="1" i="0" dirty="0" smtClean="0">
                <a:latin typeface="Roboto Condensed Light" panose="02000000000000000000" charset="0"/>
                <a:cs typeface="Roboto Condensed Light" panose="02000000000000000000" charset="0"/>
              </a:rPr>
              <a:t>Backgroud Study</a:t>
            </a:r>
            <a:endParaRPr lang="en-US" sz="1100" b="1" i="0" dirty="0" smtClean="0">
              <a:latin typeface="Roboto Condensed Light" panose="02000000000000000000" charset="0"/>
              <a:cs typeface="Roboto Condensed Light" panose="02000000000000000000" charset="0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b="1" i="0" dirty="0" smtClean="0">
                <a:latin typeface="Roboto Condensed Light" panose="02000000000000000000" charset="0"/>
                <a:cs typeface="Roboto Condensed Light" panose="02000000000000000000" charset="0"/>
              </a:rPr>
              <a:t>Problem Statement</a:t>
            </a:r>
            <a:endParaRPr lang="en-US" sz="1100" b="1" i="0" dirty="0" smtClean="0">
              <a:latin typeface="Roboto Condensed Light" panose="02000000000000000000" charset="0"/>
              <a:cs typeface="Roboto Condensed Light" panose="02000000000000000000" charset="0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b="1" i="0" dirty="0" smtClean="0">
                <a:latin typeface="Roboto Condensed Light" panose="02000000000000000000" charset="0"/>
                <a:cs typeface="Roboto Condensed Light" panose="02000000000000000000" charset="0"/>
              </a:rPr>
              <a:t>Motivations of the research</a:t>
            </a:r>
            <a:endParaRPr lang="en-US" sz="1100" b="1" i="0" dirty="0" smtClean="0">
              <a:latin typeface="Roboto Condensed Light" panose="02000000000000000000" charset="0"/>
              <a:cs typeface="Roboto Condensed Light" panose="02000000000000000000" charset="0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b="1" i="0" dirty="0" smtClean="0">
                <a:latin typeface="Roboto Condensed Light" panose="02000000000000000000" charset="0"/>
                <a:cs typeface="Roboto Condensed Light" panose="02000000000000000000" charset="0"/>
                <a:sym typeface="+mn-ea"/>
              </a:rPr>
              <a:t>Objectives</a:t>
            </a:r>
            <a:endParaRPr lang="en-US" sz="1100" b="1" i="0" dirty="0" smtClean="0">
              <a:latin typeface="Roboto Condensed Light" panose="02000000000000000000" charset="0"/>
              <a:cs typeface="Roboto Condensed Light" panose="02000000000000000000" charset="0"/>
              <a:sym typeface="+mn-ea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b="1" i="0" dirty="0" smtClean="0">
                <a:latin typeface="Roboto Condensed Light" panose="02000000000000000000" charset="0"/>
                <a:cs typeface="Roboto Condensed Light" panose="02000000000000000000" charset="0"/>
                <a:sym typeface="+mn-ea"/>
              </a:rPr>
              <a:t>Materials and Methods </a:t>
            </a:r>
            <a:endParaRPr lang="en-US" sz="1100" b="1" i="0" dirty="0" smtClean="0">
              <a:latin typeface="Roboto Condensed Light" panose="02000000000000000000" charset="0"/>
              <a:cs typeface="Roboto Condensed Light" panose="02000000000000000000" charset="0"/>
              <a:sym typeface="+mn-ea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b="1" i="0">
                <a:solidFill>
                  <a:schemeClr val="bg1"/>
                </a:solidFill>
                <a:latin typeface="Roboto Condensed Light" panose="02000000000000000000" charset="0"/>
                <a:cs typeface="Roboto Condensed Light" panose="02000000000000000000" charset="0"/>
                <a:sym typeface="+mn-ea"/>
              </a:rPr>
              <a:t>Result And Discussion of survey</a:t>
            </a:r>
            <a:endParaRPr lang="en-US" sz="1100" b="1" i="0">
              <a:solidFill>
                <a:schemeClr val="bg1"/>
              </a:solidFill>
              <a:latin typeface="Roboto Condensed Light" panose="02000000000000000000" charset="0"/>
              <a:cs typeface="Roboto Condensed Light" panose="02000000000000000000" charset="0"/>
              <a:sym typeface="+mn-ea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b="1" i="0">
                <a:solidFill>
                  <a:schemeClr val="bg1"/>
                </a:solidFill>
                <a:latin typeface="Roboto Condensed Light" panose="02000000000000000000" charset="0"/>
                <a:cs typeface="Roboto Condensed Light" panose="02000000000000000000" charset="0"/>
                <a:sym typeface="+mn-ea"/>
              </a:rPr>
              <a:t>limitations</a:t>
            </a:r>
            <a:endParaRPr lang="en-US" sz="1100" b="1" i="0">
              <a:solidFill>
                <a:schemeClr val="bg1"/>
              </a:solidFill>
              <a:latin typeface="Roboto Condensed Light" panose="02000000000000000000" charset="0"/>
              <a:cs typeface="Roboto Condensed Light" panose="02000000000000000000" charset="0"/>
              <a:sym typeface="+mn-ea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b="1" i="0">
                <a:solidFill>
                  <a:schemeClr val="bg1"/>
                </a:solidFill>
                <a:latin typeface="Roboto Condensed Light" panose="02000000000000000000" charset="0"/>
                <a:cs typeface="Roboto Condensed Light" panose="02000000000000000000" charset="0"/>
                <a:sym typeface="+mn-ea"/>
              </a:rPr>
              <a:t>Future Works</a:t>
            </a:r>
            <a:endParaRPr lang="en-US" sz="1100" b="1" i="0">
              <a:solidFill>
                <a:schemeClr val="bg1"/>
              </a:solidFill>
              <a:latin typeface="Roboto Condensed Light" panose="02000000000000000000" charset="0"/>
              <a:cs typeface="Roboto Condensed Light" panose="02000000000000000000" charset="0"/>
              <a:sym typeface="+mn-ea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b="1" i="0" dirty="0">
                <a:solidFill>
                  <a:schemeClr val="bg1"/>
                </a:solidFill>
                <a:latin typeface="Roboto Condensed Light" panose="02000000000000000000" charset="0"/>
                <a:cs typeface="Roboto Condensed Light" panose="02000000000000000000" charset="0"/>
                <a:sym typeface="+mn-ea"/>
              </a:rPr>
              <a:t>Conclusion </a:t>
            </a:r>
            <a:endParaRPr lang="en-US" sz="1100" b="1" i="0" dirty="0">
              <a:solidFill>
                <a:schemeClr val="bg1"/>
              </a:solidFill>
              <a:latin typeface="Roboto Condensed Light" panose="02000000000000000000" charset="0"/>
              <a:cs typeface="Roboto Condensed Light" panose="02000000000000000000" charset="0"/>
              <a:sym typeface="+mn-ea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b="1" i="0" dirty="0" smtClean="0">
                <a:solidFill>
                  <a:schemeClr val="bg1"/>
                </a:solidFill>
                <a:latin typeface="Roboto Condensed Light" panose="02000000000000000000" charset="0"/>
                <a:cs typeface="Roboto Condensed Light" panose="02000000000000000000" charset="0"/>
                <a:sym typeface="+mn-ea"/>
              </a:rPr>
              <a:t>References </a:t>
            </a:r>
            <a:endParaRPr lang="en-GB" sz="1100" b="1" i="0">
              <a:solidFill>
                <a:schemeClr val="bg1"/>
              </a:solidFill>
              <a:latin typeface="Roboto Condensed Light" panose="02000000000000000000" charset="0"/>
              <a:cs typeface="Roboto Condensed Light" panose="02000000000000000000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100" b="1" i="0" dirty="0" smtClean="0">
              <a:solidFill>
                <a:schemeClr val="bg1"/>
              </a:solidFill>
              <a:latin typeface="Roboto Condensed Light" panose="02000000000000000000" charset="0"/>
              <a:cs typeface="Roboto Condensed Light" panose="02000000000000000000" charset="0"/>
              <a:sym typeface="+mn-ea"/>
            </a:endParaRPr>
          </a:p>
        </p:txBody>
      </p:sp>
      <p:sp>
        <p:nvSpPr>
          <p:cNvPr id="231" name="Google Shape;231;p15"/>
          <p:cNvSpPr txBox="1"/>
          <p:nvPr>
            <p:ph type="sldNum" idx="12"/>
          </p:nvPr>
        </p:nvSpPr>
        <p:spPr>
          <a:xfrm>
            <a:off x="7668165" y="4659995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r>
              <a:rPr lang="en-US" altLang="en-GB">
                <a:sym typeface="+mn-ea"/>
              </a:rPr>
              <a:t>  of 19</a:t>
            </a:r>
            <a:endParaRPr lang="en-GB"/>
          </a:p>
        </p:txBody>
      </p:sp>
      <p:sp>
        <p:nvSpPr>
          <p:cNvPr id="4" name="Text Box 3"/>
          <p:cNvSpPr txBox="1"/>
          <p:nvPr/>
        </p:nvSpPr>
        <p:spPr>
          <a:xfrm>
            <a:off x="899795" y="555625"/>
            <a:ext cx="4523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chemeClr val="accent2"/>
                </a:solidFill>
                <a:latin typeface="Roboto Condensed Light" panose="02000000000000000000" charset="0"/>
                <a:cs typeface="Roboto Condensed Light" panose="02000000000000000000" charset="0"/>
              </a:rPr>
              <a:t>Presentation Outline</a:t>
            </a:r>
            <a:endParaRPr lang="en-US" sz="2000" b="1">
              <a:solidFill>
                <a:schemeClr val="accent2"/>
              </a:solidFill>
              <a:latin typeface="Roboto Condensed Light" panose="02000000000000000000" charset="0"/>
              <a:cs typeface="Roboto Condensed Light" panose="0200000000000000000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597400" y="1056640"/>
            <a:ext cx="4295140" cy="344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lnSpc>
                <a:spcPct val="150000"/>
              </a:lnSpc>
              <a:buSzPct val="200000"/>
              <a:buFont typeface="Arial" panose="020B0604020202020204" pitchFamily="34" charset="0"/>
              <a:buNone/>
            </a:pPr>
            <a:endParaRPr lang="en-GB" sz="1100" b="1" i="0">
              <a:solidFill>
                <a:schemeClr val="bg1"/>
              </a:solidFill>
              <a:latin typeface="Roboto Condensed Light" panose="02000000000000000000" charset="0"/>
              <a:cs typeface="Roboto Condensed Light" panose="02000000000000000000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INTRODUCTION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650875" y="1445895"/>
            <a:ext cx="8296910" cy="3641725"/>
          </a:xfrm>
        </p:spPr>
        <p:txBody>
          <a:bodyPr/>
          <a:p>
            <a:pPr marL="7620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tx1">
                    <a:lumMod val="50000"/>
                  </a:schemeClr>
                </a:solidFill>
              </a:rPr>
              <a:t>Write introduction in bullet points such as:</a:t>
            </a:r>
            <a:endParaRPr lang="en-US" sz="1400">
              <a:solidFill>
                <a:schemeClr val="tx1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50000"/>
                  </a:schemeClr>
                </a:solidFill>
              </a:rPr>
              <a:t>Challenges include interoperability and data management in healthcare services.</a:t>
            </a:r>
            <a:endParaRPr lang="en-US" sz="1400">
              <a:solidFill>
                <a:schemeClr val="tx1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GB" sz="1400">
                <a:solidFill>
                  <a:schemeClr val="tx1">
                    <a:lumMod val="50000"/>
                  </a:schemeClr>
                </a:solidFill>
                <a:sym typeface="+mn-ea"/>
              </a:rPr>
              <a:t>This survey examines the current state of EHS in Bangladesh, its consequences, and future prospects.</a:t>
            </a:r>
            <a:endParaRPr lang="en-US" altLang="en-GB" sz="1400">
              <a:solidFill>
                <a:schemeClr val="tx1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50000"/>
                  </a:schemeClr>
                </a:solidFill>
              </a:rPr>
              <a:t>Key challenges and opportunities for successful implementation of EHS were identified</a:t>
            </a:r>
            <a:r>
              <a:rPr lang="en-US" sz="1400" b="1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en-US" sz="1400">
                <a:solidFill>
                  <a:schemeClr val="tx1">
                    <a:lumMod val="50000"/>
                  </a:schemeClr>
                </a:solidFill>
                <a:sym typeface="+mn-ea"/>
              </a:rPr>
              <a:t>  </a:t>
            </a:r>
            <a:endParaRPr lang="en-US" sz="140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altLang="en-GB" sz="1400">
                <a:solidFill>
                  <a:schemeClr val="tx1">
                    <a:lumMod val="50000"/>
                  </a:schemeClr>
                </a:solidFill>
                <a:sym typeface="+mn-ea"/>
              </a:rPr>
              <a:t>Different types of EHS implemented in Bangladesh are analyzed.</a:t>
            </a:r>
            <a:endParaRPr lang="en-US" altLang="en-GB" sz="1400">
              <a:solidFill>
                <a:schemeClr val="tx1">
                  <a:lumMod val="50000"/>
                </a:schemeClr>
              </a:solidFill>
            </a:endParaRPr>
          </a:p>
          <a:p>
            <a:pPr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altLang="en-GB" sz="1400">
                <a:solidFill>
                  <a:schemeClr val="tx1">
                    <a:lumMod val="50000"/>
                  </a:schemeClr>
                </a:solidFill>
                <a:sym typeface="+mn-ea"/>
              </a:rPr>
              <a:t>Future prospects for EHS in Bangladesh are considered.</a:t>
            </a:r>
            <a:r>
              <a:rPr lang="en-US" sz="1400">
                <a:solidFill>
                  <a:schemeClr val="tx1">
                    <a:lumMod val="50000"/>
                  </a:schemeClr>
                </a:solidFill>
                <a:sym typeface="+mn-ea"/>
              </a:rPr>
              <a:t>                            </a:t>
            </a:r>
            <a:r>
              <a:rPr lang="en-US" sz="1200">
                <a:solidFill>
                  <a:schemeClr val="tx1">
                    <a:lumMod val="50000"/>
                  </a:schemeClr>
                </a:solidFill>
                <a:sym typeface="+mn-ea"/>
              </a:rPr>
              <a:t>         </a:t>
            </a:r>
            <a:endParaRPr lang="en-US" sz="120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marL="533400" lvl="1" indent="0" algn="just">
              <a:lnSpc>
                <a:spcPct val="40000"/>
              </a:lnSpc>
              <a:buFont typeface="Arial" panose="020B0604020202020204" pitchFamily="34" charset="0"/>
              <a:buNone/>
            </a:pPr>
            <a:endParaRPr lang="en-US" sz="120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marL="533400" lvl="1" indent="0" algn="just">
              <a:lnSpc>
                <a:spcPct val="40000"/>
              </a:lnSpc>
              <a:buFont typeface="Arial" panose="020B0604020202020204" pitchFamily="34" charset="0"/>
              <a:buNone/>
            </a:pPr>
            <a:r>
              <a:rPr lang="en-US" sz="1200">
                <a:solidFill>
                  <a:schemeClr val="tx1">
                    <a:lumMod val="50000"/>
                  </a:schemeClr>
                </a:solidFill>
                <a:sym typeface="+mn-ea"/>
              </a:rPr>
              <a:t>                                                   </a:t>
            </a:r>
            <a:endParaRPr lang="en-US" sz="1400">
              <a:solidFill>
                <a:schemeClr val="tx1">
                  <a:lumMod val="50000"/>
                </a:schemeClr>
              </a:solidFill>
            </a:endParaRPr>
          </a:p>
          <a:p>
            <a:pPr marL="533400" lvl="1" indent="0" algn="just">
              <a:lnSpc>
                <a:spcPct val="40000"/>
              </a:lnSpc>
              <a:buFont typeface="Arial" panose="020B0604020202020204" pitchFamily="34" charset="0"/>
              <a:buNone/>
            </a:pPr>
            <a:endParaRPr lang="en-US" sz="14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r>
              <a:rPr lang="en-US" altLang="en-GB">
                <a:sym typeface="+mn-ea"/>
              </a:rPr>
              <a:t>  of 19</a:t>
            </a:r>
            <a:endParaRPr lang="en-GB"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BACKGROUND STUDY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281305" y="1421130"/>
            <a:ext cx="8822690" cy="3799205"/>
          </a:xfrm>
        </p:spPr>
        <p:txBody>
          <a:bodyPr/>
          <a:p>
            <a:pPr lvl="0" algn="just">
              <a:lnSpc>
                <a:spcPct val="100000"/>
              </a:lnSpc>
            </a:pPr>
            <a:r>
              <a:rPr lang="en-US" sz="1400">
                <a:solidFill>
                  <a:schemeClr val="tx1">
                    <a:lumMod val="50000"/>
                  </a:schemeClr>
                </a:solidFill>
                <a:sym typeface="+mn-ea"/>
              </a:rPr>
              <a:t>Write background study in bullet points such as:</a:t>
            </a:r>
            <a:endParaRPr lang="en-US" sz="140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50000"/>
                  </a:schemeClr>
                </a:solidFill>
                <a:sym typeface="+mn-ea"/>
              </a:rPr>
              <a:t>"Challenges and prospects of e-healthcare services in Bangladesh: a scoping review" (Islam et al., 2019) [1]</a:t>
            </a:r>
            <a:endParaRPr lang="en-US" sz="140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50000"/>
                  </a:schemeClr>
                </a:solidFill>
                <a:sym typeface="+mn-ea"/>
              </a:rPr>
              <a:t>"E-health in Bangladesh: current status, challenges, and future directions" (Sultana et al., 2021) [2]</a:t>
            </a:r>
            <a:endParaRPr lang="en-US" sz="140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50000"/>
                  </a:schemeClr>
                </a:solidFill>
                <a:sym typeface="+mn-ea"/>
              </a:rPr>
              <a:t>"The potential of telemedicine to reduce healthcare disparities in Bangladesh" (Islam et al., 2020) [3]</a:t>
            </a:r>
            <a:endParaRPr lang="en-US" sz="140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50000"/>
                  </a:schemeClr>
                </a:solidFill>
                <a:sym typeface="+mn-ea"/>
              </a:rPr>
              <a:t>"Barriers and facilitators to the adoption of electronic health records in Bangladesh" (Akter et al., 2017) [4]</a:t>
            </a:r>
            <a:endParaRPr lang="en-US" sz="140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marL="533400" lvl="1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400">
              <a:solidFill>
                <a:schemeClr val="tx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r>
              <a:rPr lang="en-US" altLang="en-GB">
                <a:sym typeface="+mn-ea"/>
              </a:rPr>
              <a:t>  of 19</a:t>
            </a:r>
            <a:endParaRPr lang="en-GB"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PROBLEM STATEMENT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299720" y="1421130"/>
            <a:ext cx="8496300" cy="3586480"/>
          </a:xfrm>
        </p:spPr>
        <p:txBody>
          <a:bodyPr/>
          <a:p>
            <a:pPr marL="990600" lvl="2" indent="0" algn="just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tx1">
                    <a:lumMod val="50000"/>
                  </a:schemeClr>
                </a:solidFill>
                <a:sym typeface="+mn-ea"/>
              </a:rPr>
              <a:t>Same instruction as introduction</a:t>
            </a:r>
            <a:endParaRPr lang="en-US" sz="1400">
              <a:solidFill>
                <a:schemeClr val="tx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r>
              <a:rPr lang="en-US" altLang="en-GB">
                <a:sym typeface="+mn-ea"/>
              </a:rPr>
              <a:t>  of 19</a:t>
            </a:r>
            <a:endParaRPr lang="en-GB"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589280" y="1327150"/>
            <a:ext cx="7870190" cy="1461135"/>
          </a:xfrm>
        </p:spPr>
        <p:txBody>
          <a:bodyPr/>
          <a:p>
            <a:pPr marL="0" lvl="2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50000"/>
                  </a:schemeClr>
                </a:solidFill>
                <a:sym typeface="+mn-ea"/>
              </a:rPr>
              <a:t>Same instruction as introduction</a:t>
            </a:r>
            <a:endParaRPr lang="en-US" sz="140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marL="7620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r>
              <a:rPr lang="en-US" altLang="en-GB">
                <a:sym typeface="+mn-ea"/>
              </a:rPr>
              <a:t>  of 19</a:t>
            </a:r>
            <a:endParaRPr lang="en-GB"/>
          </a:p>
        </p:txBody>
      </p:sp>
      <p:sp>
        <p:nvSpPr>
          <p:cNvPr id="5" name="Title 1"/>
          <p:cNvSpPr/>
          <p:nvPr/>
        </p:nvSpPr>
        <p:spPr>
          <a:xfrm>
            <a:off x="836295" y="409575"/>
            <a:ext cx="5627370" cy="8547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00000000000000000"/>
              <a:buNone/>
              <a:defRPr sz="2000" b="1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00000000000000000"/>
              <a:buNone/>
              <a:defRPr sz="2000" b="1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00000000000000000"/>
              <a:buNone/>
              <a:defRPr sz="2000" b="1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00000000000000000"/>
              <a:buNone/>
              <a:defRPr sz="2000" b="1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00000000000000000"/>
              <a:buNone/>
              <a:defRPr sz="2000" b="1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00000000000000000"/>
              <a:buNone/>
              <a:defRPr sz="2000" b="1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00000000000000000"/>
              <a:buNone/>
              <a:defRPr sz="2000" b="1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00000000000000000"/>
              <a:buNone/>
              <a:defRPr sz="2000" b="1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00000000000000000"/>
              <a:buNone/>
              <a:defRPr sz="2000" b="1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pPr>
              <a:lnSpc>
                <a:spcPct val="70000"/>
              </a:lnSpc>
            </a:pPr>
            <a:r>
              <a:rPr lang="en-US"/>
              <a:t>MOTIVATIONS OF THE RESEARCH</a:t>
            </a:r>
            <a:endParaRPr lang="en-US"/>
          </a:p>
        </p:txBody>
      </p:sp>
      <p:sp>
        <p:nvSpPr>
          <p:cNvPr id="6" name="Text Placeholder 2"/>
          <p:cNvSpPr/>
          <p:nvPr/>
        </p:nvSpPr>
        <p:spPr>
          <a:xfrm>
            <a:off x="339725" y="1491615"/>
            <a:ext cx="8142605" cy="36341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 panose="02000000000000000000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 panose="02000000000000000000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 panose="02000000000000000000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 panose="02000000000000000000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 panose="02000000000000000000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 panose="02000000000000000000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 panose="02000000000000000000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 panose="02000000000000000000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 panose="02000000000000000000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9pPr>
          </a:lstStyle>
          <a:p>
            <a:pPr marL="76200" indent="0" algn="just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1400"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OBJECTIVES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40690" y="1492250"/>
            <a:ext cx="8636000" cy="3145790"/>
          </a:xfrm>
        </p:spPr>
        <p:txBody>
          <a:bodyPr/>
          <a:p>
            <a:pPr marL="990600" lvl="2" indent="0" algn="just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tx1">
                    <a:lumMod val="50000"/>
                  </a:schemeClr>
                </a:solidFill>
                <a:sym typeface="+mn-ea"/>
              </a:rPr>
              <a:t>Same instruction as introduction</a:t>
            </a:r>
            <a:endParaRPr lang="en-US" sz="14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r>
              <a:rPr lang="en-US" altLang="en-GB"/>
              <a:t> of 19</a:t>
            </a:r>
            <a:endParaRPr lang="en-US" altLang="en-GB"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589280" y="1491615"/>
            <a:ext cx="7870190" cy="3225800"/>
          </a:xfrm>
        </p:spPr>
        <p:txBody>
          <a:bodyPr/>
          <a:p>
            <a:pPr marL="0" lvl="2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50000"/>
                  </a:schemeClr>
                </a:solidFill>
                <a:sym typeface="+mn-ea"/>
              </a:rPr>
              <a:t>Same instruction as introduction</a:t>
            </a:r>
            <a:endParaRPr lang="en-US" sz="140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marL="76200" indent="0">
              <a:buFont typeface="Arial" panose="020B0604020202020204" pitchFamily="34" charset="0"/>
              <a:buNone/>
            </a:pPr>
            <a:endParaRPr lang="en-US" sz="14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r>
              <a:rPr lang="en-US" altLang="en-GB">
                <a:sym typeface="+mn-ea"/>
              </a:rPr>
              <a:t>  of 19</a:t>
            </a:r>
            <a:endParaRPr lang="en-GB"/>
          </a:p>
        </p:txBody>
      </p:sp>
      <p:sp>
        <p:nvSpPr>
          <p:cNvPr id="5" name="Title 1"/>
          <p:cNvSpPr/>
          <p:nvPr/>
        </p:nvSpPr>
        <p:spPr>
          <a:xfrm>
            <a:off x="802640" y="409575"/>
            <a:ext cx="5661025" cy="8547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00000000000000000"/>
              <a:buNone/>
              <a:defRPr sz="2000" b="1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00000000000000000"/>
              <a:buNone/>
              <a:defRPr sz="2000" b="1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00000000000000000"/>
              <a:buNone/>
              <a:defRPr sz="2000" b="1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00000000000000000"/>
              <a:buNone/>
              <a:defRPr sz="2000" b="1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00000000000000000"/>
              <a:buNone/>
              <a:defRPr sz="2000" b="1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00000000000000000"/>
              <a:buNone/>
              <a:defRPr sz="2000" b="1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00000000000000000"/>
              <a:buNone/>
              <a:defRPr sz="2000" b="1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00000000000000000"/>
              <a:buNone/>
              <a:defRPr sz="2000" b="1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00000000000000000"/>
              <a:buNone/>
              <a:defRPr sz="2000" b="1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pPr>
              <a:lnSpc>
                <a:spcPct val="70000"/>
              </a:lnSpc>
            </a:pPr>
            <a:r>
              <a:rPr lang="en-US">
                <a:sym typeface="+mn-ea"/>
              </a:rPr>
              <a:t>MATERIALS AND METHODS ( CONTINUE )</a:t>
            </a:r>
            <a:endParaRPr lang="en-US"/>
          </a:p>
        </p:txBody>
      </p:sp>
      <p:sp>
        <p:nvSpPr>
          <p:cNvPr id="6" name="Text Placeholder 2"/>
          <p:cNvSpPr/>
          <p:nvPr/>
        </p:nvSpPr>
        <p:spPr>
          <a:xfrm>
            <a:off x="339725" y="1491615"/>
            <a:ext cx="8142605" cy="36341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 panose="02000000000000000000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 panose="02000000000000000000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 panose="02000000000000000000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 panose="02000000000000000000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 panose="02000000000000000000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 panose="02000000000000000000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 panose="02000000000000000000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 panose="02000000000000000000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 panose="02000000000000000000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9pPr>
          </a:lstStyle>
          <a:p>
            <a:pPr marL="76200" indent="0" algn="just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1400"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4531</Words>
  <Application>WPS Presentation</Application>
  <PresentationFormat/>
  <Paragraphs>167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SimSun</vt:lpstr>
      <vt:lpstr>Wingdings</vt:lpstr>
      <vt:lpstr>Arial</vt:lpstr>
      <vt:lpstr>Roboto Condensed</vt:lpstr>
      <vt:lpstr>Roboto Condensed Light</vt:lpstr>
      <vt:lpstr>Arvo</vt:lpstr>
      <vt:lpstr>Roboto Condensed</vt:lpstr>
      <vt:lpstr>Roboto Condensed Light</vt:lpstr>
      <vt:lpstr>Times New Roman</vt:lpstr>
      <vt:lpstr>Wide Latin</vt:lpstr>
      <vt:lpstr>Microsoft YaHei</vt:lpstr>
      <vt:lpstr>Arial Unicode MS</vt:lpstr>
      <vt:lpstr>Salerio template</vt:lpstr>
      <vt:lpstr>Development of a convenient and low-cost Distributed Electronic Health System in healthcare services for developing countries</vt:lpstr>
      <vt:lpstr>Presented By:</vt:lpstr>
      <vt:lpstr>PowerPoint 演示文稿</vt:lpstr>
      <vt:lpstr>INTRODUCTION</vt:lpstr>
      <vt:lpstr>BACKGROUND STUDY</vt:lpstr>
      <vt:lpstr>PROBLEM STATEMENT</vt:lpstr>
      <vt:lpstr>PowerPoint 演示文稿</vt:lpstr>
      <vt:lpstr>OBJECTIVES</vt:lpstr>
      <vt:lpstr>PowerPoint 演示文稿</vt:lpstr>
      <vt:lpstr>MATERIALS AND METHODS ( CONTINUE )</vt:lpstr>
      <vt:lpstr>RESULT AND DISCUSSION OF SURVEY(CONTINUE)</vt:lpstr>
      <vt:lpstr>RESULT AND DISCUSSION OF SURVEY(CONTINUE)</vt:lpstr>
      <vt:lpstr>RESULT AND DISCUSSION OF SURVEY(CONTINUE)</vt:lpstr>
      <vt:lpstr>PowerPoint 演示文稿</vt:lpstr>
      <vt:lpstr>LIMITATIONS</vt:lpstr>
      <vt:lpstr>FUTURE WORKS</vt:lpstr>
      <vt:lpstr>CONCLUSION</vt:lpstr>
      <vt:lpstr>REFERENCES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 convenient and low-cost Distributed Electronic Health System in healthcare services for developing countries</dc:title>
  <dc:creator/>
  <cp:lastModifiedBy>CSE_41</cp:lastModifiedBy>
  <cp:revision>126</cp:revision>
  <dcterms:created xsi:type="dcterms:W3CDTF">2022-09-06T04:07:00Z</dcterms:created>
  <dcterms:modified xsi:type="dcterms:W3CDTF">2024-02-08T08:22:28Z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5B93624C476743CAADA34087555A3DFE</vt:lpwstr>
  </property>
  <property fmtid="{D5CDD505-2E9C-101B-9397-08002B2CF9AE}" pid="3" name="KSOProductBuildVer">
    <vt:lpwstr>1033-12.2.0.13431</vt:lpwstr>
  </property>
</Properties>
</file>