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Arial" charset="1" panose="020B0502020202020204"/>
      <p:regular r:id="rId14"/>
    </p:embeddedFont>
    <p:embeddedFont>
      <p:font typeface="Arial Bold" charset="1" panose="020B0802020202020204"/>
      <p:regular r:id="rId15"/>
    </p:embeddedFont>
    <p:embeddedFont>
      <p:font typeface="Arial Italics" charset="1" panose="020B0502020202090204"/>
      <p:regular r:id="rId16"/>
    </p:embeddedFont>
    <p:embeddedFont>
      <p:font typeface="Arial Bold Italics" charset="1" panose="020B0802020202090204"/>
      <p:regular r:id="rId17"/>
    </p:embeddedFont>
    <p:embeddedFont>
      <p:font typeface="Now" charset="1" panose="00000500000000000000"/>
      <p:regular r:id="rId18"/>
    </p:embeddedFont>
    <p:embeddedFont>
      <p:font typeface="Now Bold" charset="1" panose="00000800000000000000"/>
      <p:regular r:id="rId19"/>
    </p:embeddedFont>
    <p:embeddedFont>
      <p:font typeface="Now Thin" charset="1" panose="00000300000000000000"/>
      <p:regular r:id="rId20"/>
    </p:embeddedFont>
    <p:embeddedFont>
      <p:font typeface="Now Light" charset="1" panose="00000400000000000000"/>
      <p:regular r:id="rId21"/>
    </p:embeddedFont>
    <p:embeddedFont>
      <p:font typeface="Now Medium" charset="1" panose="00000600000000000000"/>
      <p:regular r:id="rId22"/>
    </p:embeddedFont>
    <p:embeddedFont>
      <p:font typeface="Now Heavy" charset="1" panose="00000A00000000000000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Open Sauce Italics" charset="1" panose="00000500000000000000"/>
      <p:regular r:id="rId26"/>
    </p:embeddedFont>
    <p:embeddedFont>
      <p:font typeface="Open Sauce Bold Italics" charset="1" panose="00000800000000000000"/>
      <p:regular r:id="rId27"/>
    </p:embeddedFont>
    <p:embeddedFont>
      <p:font typeface="Open Sauce Light" charset="1" panose="00000400000000000000"/>
      <p:regular r:id="rId28"/>
    </p:embeddedFont>
    <p:embeddedFont>
      <p:font typeface="Open Sauce Light Italics" charset="1" panose="00000400000000000000"/>
      <p:regular r:id="rId29"/>
    </p:embeddedFont>
    <p:embeddedFont>
      <p:font typeface="Open Sauce Medium" charset="1" panose="00000600000000000000"/>
      <p:regular r:id="rId30"/>
    </p:embeddedFont>
    <p:embeddedFont>
      <p:font typeface="Open Sauce Medium Italics" charset="1" panose="00000600000000000000"/>
      <p:regular r:id="rId31"/>
    </p:embeddedFont>
    <p:embeddedFont>
      <p:font typeface="Open Sauce Semi-Bold" charset="1" panose="00000700000000000000"/>
      <p:regular r:id="rId32"/>
    </p:embeddedFont>
    <p:embeddedFont>
      <p:font typeface="Open Sauce Semi-Bold Italics" charset="1" panose="00000700000000000000"/>
      <p:regular r:id="rId33"/>
    </p:embeddedFont>
    <p:embeddedFont>
      <p:font typeface="Open Sauce Heavy" charset="1" panose="00000A00000000000000"/>
      <p:regular r:id="rId34"/>
    </p:embeddedFont>
    <p:embeddedFont>
      <p:font typeface="Open Sauce Heavy Italics" charset="1" panose="00000A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45" Target="slides/slide10.xml" Type="http://schemas.openxmlformats.org/officeDocument/2006/relationships/slide"/><Relationship Id="rId46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54342" y="8630507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295175" y="-20574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26432" y="2860803"/>
            <a:ext cx="10166396" cy="382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1"/>
              </a:lnSpc>
              <a:spcBef>
                <a:spcPct val="0"/>
              </a:spcBef>
            </a:pPr>
            <a:r>
              <a:rPr lang="en-US" sz="20291">
                <a:solidFill>
                  <a:srgbClr val="CFF4FF"/>
                </a:solidFill>
                <a:latin typeface="Arial"/>
              </a:rPr>
              <a:t>welcome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97329" y="6667836"/>
            <a:ext cx="8414387" cy="8414387"/>
          </a:xfrm>
          <a:custGeom>
            <a:avLst/>
            <a:gdLst/>
            <a:ahLst/>
            <a:cxnLst/>
            <a:rect r="r" b="b" t="t" l="l"/>
            <a:pathLst>
              <a:path h="8414387" w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25155" y="2862764"/>
            <a:ext cx="9564386" cy="5408226"/>
          </a:xfrm>
          <a:custGeom>
            <a:avLst/>
            <a:gdLst/>
            <a:ahLst/>
            <a:cxnLst/>
            <a:rect r="r" b="b" t="t" l="l"/>
            <a:pathLst>
              <a:path h="5408226" w="9564386">
                <a:moveTo>
                  <a:pt x="0" y="0"/>
                </a:moveTo>
                <a:lnTo>
                  <a:pt x="9564386" y="0"/>
                </a:lnTo>
                <a:lnTo>
                  <a:pt x="9564386" y="5408225"/>
                </a:lnTo>
                <a:lnTo>
                  <a:pt x="0" y="5408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36286">
            <a:off x="-2704152" y="7894031"/>
            <a:ext cx="5408305" cy="3195817"/>
          </a:xfrm>
          <a:custGeom>
            <a:avLst/>
            <a:gdLst/>
            <a:ahLst/>
            <a:cxnLst/>
            <a:rect r="r" b="b" t="t" l="l"/>
            <a:pathLst>
              <a:path h="3195817" w="5408305">
                <a:moveTo>
                  <a:pt x="0" y="0"/>
                </a:moveTo>
                <a:lnTo>
                  <a:pt x="5408304" y="0"/>
                </a:lnTo>
                <a:lnTo>
                  <a:pt x="5408304" y="3195817"/>
                </a:lnTo>
                <a:lnTo>
                  <a:pt x="0" y="3195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77785" y="538257"/>
            <a:ext cx="15381515" cy="96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5"/>
              </a:lnSpc>
              <a:spcBef>
                <a:spcPct val="0"/>
              </a:spcBef>
            </a:pPr>
            <a:r>
              <a:rPr lang="en-US" sz="6271" u="sng">
                <a:solidFill>
                  <a:srgbClr val="FFFFFF"/>
                </a:solidFill>
                <a:latin typeface="Now Bold"/>
              </a:rPr>
              <a:t>QUESTION AND ANSWER SESSION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028700" y="72009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62361" y="3652690"/>
            <a:ext cx="14253203" cy="33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19"/>
              </a:lnSpc>
            </a:pPr>
            <a:r>
              <a:rPr lang="en-US" sz="19227" spc="1172">
                <a:solidFill>
                  <a:srgbClr val="FFFFFF"/>
                </a:solidFill>
                <a:latin typeface="Now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380940" y="677474"/>
            <a:ext cx="7516996" cy="8987817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7"/>
              <a:ext cx="8606155" cy="10286873"/>
            </a:xfrm>
            <a:custGeom>
              <a:avLst/>
              <a:gdLst/>
              <a:ahLst/>
              <a:cxnLst/>
              <a:rect r="r" b="b" t="t" l="l"/>
              <a:pathLst>
                <a:path h="10286873" w="8606155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7315148"/>
            <a:ext cx="8572691" cy="232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Presented by:</a:t>
            </a:r>
          </a:p>
          <a:p>
            <a:pPr algn="l"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Shariful islam sajib sarker    id: 2125051016 </a:t>
            </a:r>
          </a:p>
          <a:p>
            <a:pPr algn="l"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Mehadi hasan                      id: 2125051003 </a:t>
            </a:r>
          </a:p>
          <a:p>
            <a:pPr algn="l"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Nibir dewan                         id: 2125051020</a:t>
            </a:r>
          </a:p>
          <a:p>
            <a:pPr algn="l" marL="0" indent="0" lvl="0">
              <a:lnSpc>
                <a:spcPts val="3727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045582" y="7549704"/>
            <a:ext cx="652074" cy="1358488"/>
          </a:xfrm>
          <a:custGeom>
            <a:avLst/>
            <a:gdLst/>
            <a:ahLst/>
            <a:cxnLst/>
            <a:rect r="r" b="b" t="t" l="l"/>
            <a:pathLst>
              <a:path h="1358488" w="652074">
                <a:moveTo>
                  <a:pt x="0" y="0"/>
                </a:moveTo>
                <a:lnTo>
                  <a:pt x="652075" y="0"/>
                </a:lnTo>
                <a:lnTo>
                  <a:pt x="652075" y="1358487"/>
                </a:lnTo>
                <a:lnTo>
                  <a:pt x="0" y="1358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380940" y="8949727"/>
            <a:ext cx="7661885" cy="807981"/>
          </a:xfrm>
          <a:custGeom>
            <a:avLst/>
            <a:gdLst/>
            <a:ahLst/>
            <a:cxnLst/>
            <a:rect r="r" b="b" t="t" l="l"/>
            <a:pathLst>
              <a:path h="807981" w="7661885">
                <a:moveTo>
                  <a:pt x="0" y="0"/>
                </a:moveTo>
                <a:lnTo>
                  <a:pt x="7661885" y="0"/>
                </a:lnTo>
                <a:lnTo>
                  <a:pt x="7661885" y="807981"/>
                </a:lnTo>
                <a:lnTo>
                  <a:pt x="0" y="8079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532832" y="8228948"/>
            <a:ext cx="2171101" cy="1117130"/>
          </a:xfrm>
          <a:custGeom>
            <a:avLst/>
            <a:gdLst/>
            <a:ahLst/>
            <a:cxnLst/>
            <a:rect r="r" b="b" t="t" l="l"/>
            <a:pathLst>
              <a:path h="1117130" w="2171101">
                <a:moveTo>
                  <a:pt x="0" y="0"/>
                </a:moveTo>
                <a:lnTo>
                  <a:pt x="2171101" y="0"/>
                </a:lnTo>
                <a:lnTo>
                  <a:pt x="2171101" y="1117130"/>
                </a:lnTo>
                <a:lnTo>
                  <a:pt x="0" y="11171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857789"/>
            <a:ext cx="10959085" cy="346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11306">
                <a:solidFill>
                  <a:srgbClr val="FFFBFB"/>
                </a:solidFill>
                <a:latin typeface="Now Bold"/>
              </a:rPr>
              <a:t>ROADSIDE SCENARIO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31327" y="597505"/>
            <a:ext cx="9077445" cy="9077445"/>
          </a:xfrm>
          <a:custGeom>
            <a:avLst/>
            <a:gdLst/>
            <a:ahLst/>
            <a:cxnLst/>
            <a:rect r="r" b="b" t="t" l="l"/>
            <a:pathLst>
              <a:path h="9077445" w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16268" y="7700846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2" y="0"/>
                </a:lnTo>
                <a:lnTo>
                  <a:pt x="5956512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14815" y="1862405"/>
            <a:ext cx="10079404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 u="sng">
                <a:solidFill>
                  <a:srgbClr val="56AEFF"/>
                </a:solidFill>
                <a:latin typeface="Now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2328" y="3970562"/>
            <a:ext cx="15649264" cy="261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8"/>
              </a:lnSpc>
              <a:spcBef>
                <a:spcPct val="0"/>
              </a:spcBef>
            </a:pPr>
            <a:r>
              <a:rPr lang="en-US" sz="4890">
                <a:solidFill>
                  <a:srgbClr val="FFFFFF"/>
                </a:solidFill>
                <a:latin typeface="Arial"/>
              </a:rPr>
              <a:t>The roadside scenario project aims to simulate a typical scene along a road, showcasing various elements commonly found in such environments.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554907" y="3267431"/>
            <a:ext cx="0" cy="4676296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109749" y="3921377"/>
            <a:ext cx="6761350" cy="2847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60"/>
              </a:lnSpc>
              <a:spcBef>
                <a:spcPct val="0"/>
              </a:spcBef>
            </a:pPr>
            <a:r>
              <a:rPr lang="en-US" sz="4101">
                <a:solidFill>
                  <a:srgbClr val="FFFFFF"/>
                </a:solidFill>
                <a:latin typeface="DM Sans"/>
              </a:rPr>
              <a:t>To demonstrate the capability of graphics.h in rendering realistic environments.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6150721">
            <a:off x="6080933" y="4579544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424981" y="0"/>
            <a:ext cx="6254290" cy="10287000"/>
            <a:chOff x="0" y="0"/>
            <a:chExt cx="3860673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60673" cy="6350000"/>
            </a:xfrm>
            <a:custGeom>
              <a:avLst/>
              <a:gdLst/>
              <a:ahLst/>
              <a:cxnLst/>
              <a:rect r="r" b="b" t="t" l="l"/>
              <a:pathLst>
                <a:path h="6350000" w="3860673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-4615544">
            <a:off x="10510810" y="5041623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437051" y="699647"/>
            <a:ext cx="8283339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 u="sng">
                <a:solidFill>
                  <a:srgbClr val="FFFFFF"/>
                </a:solidFill>
                <a:latin typeface="Now Bold"/>
              </a:rPr>
              <a:t>OBJECTIVES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6362" y="3849540"/>
            <a:ext cx="6691333" cy="291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07"/>
              </a:lnSpc>
              <a:spcBef>
                <a:spcPct val="0"/>
              </a:spcBef>
            </a:pPr>
            <a:r>
              <a:rPr lang="en-US" sz="4208">
                <a:solidFill>
                  <a:srgbClr val="FFFFFF"/>
                </a:solidFill>
                <a:latin typeface="DM Sans"/>
              </a:rPr>
              <a:t>To create a visually engaging representation of a roadside scene using graphics.h.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62005" y="8289673"/>
            <a:ext cx="2044415" cy="1927968"/>
            <a:chOff x="0" y="0"/>
            <a:chExt cx="2679840" cy="252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9827" cy="2527173"/>
            </a:xfrm>
            <a:custGeom>
              <a:avLst/>
              <a:gdLst/>
              <a:ahLst/>
              <a:cxnLst/>
              <a:rect r="r" b="b" t="t" l="l"/>
              <a:pathLst>
                <a:path h="2527173" w="2679827">
                  <a:moveTo>
                    <a:pt x="1343152" y="0"/>
                  </a:moveTo>
                  <a:lnTo>
                    <a:pt x="0" y="2527173"/>
                  </a:lnTo>
                  <a:lnTo>
                    <a:pt x="2679827" y="2527173"/>
                  </a:lnTo>
                  <a:lnTo>
                    <a:pt x="1343152" y="0"/>
                  </a:lnTo>
                  <a:close/>
                </a:path>
              </a:pathLst>
            </a:custGeom>
            <a:solidFill>
              <a:srgbClr val="CFF4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H="true" flipV="true">
            <a:off x="1475907" y="3956372"/>
            <a:ext cx="1206552" cy="0"/>
          </a:xfrm>
          <a:prstGeom prst="line">
            <a:avLst/>
          </a:prstGeom>
          <a:ln cap="flat" w="47625">
            <a:solidFill>
              <a:srgbClr val="4BD1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346310" y="5264098"/>
            <a:ext cx="1206552" cy="0"/>
          </a:xfrm>
          <a:prstGeom prst="line">
            <a:avLst/>
          </a:prstGeom>
          <a:ln cap="flat" w="47625">
            <a:solidFill>
              <a:srgbClr val="4BD1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1411108" y="6431577"/>
            <a:ext cx="1206552" cy="0"/>
          </a:xfrm>
          <a:prstGeom prst="line">
            <a:avLst/>
          </a:prstGeom>
          <a:ln cap="flat" w="47625">
            <a:solidFill>
              <a:srgbClr val="4BD1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6572448" y="9253657"/>
            <a:ext cx="1023529" cy="815102"/>
          </a:xfrm>
          <a:custGeom>
            <a:avLst/>
            <a:gdLst/>
            <a:ahLst/>
            <a:cxnLst/>
            <a:rect r="r" b="b" t="t" l="l"/>
            <a:pathLst>
              <a:path h="815102" w="1023529">
                <a:moveTo>
                  <a:pt x="0" y="0"/>
                </a:moveTo>
                <a:lnTo>
                  <a:pt x="1023530" y="0"/>
                </a:lnTo>
                <a:lnTo>
                  <a:pt x="1023530" y="815101"/>
                </a:lnTo>
                <a:lnTo>
                  <a:pt x="0" y="815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454773"/>
            <a:ext cx="13902796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7"/>
              </a:lnSpc>
              <a:spcBef>
                <a:spcPct val="0"/>
              </a:spcBef>
            </a:pPr>
            <a:r>
              <a:rPr lang="en-US" sz="6523" u="sng">
                <a:solidFill>
                  <a:srgbClr val="FFFFFF"/>
                </a:solidFill>
                <a:latin typeface="Now Bold"/>
              </a:rPr>
              <a:t>PROJECT WORK DESCRIPTION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673916"/>
            <a:ext cx="1971369" cy="108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35"/>
              </a:lnSpc>
              <a:spcBef>
                <a:spcPct val="0"/>
              </a:spcBef>
            </a:pPr>
            <a:r>
              <a:rPr lang="en-US" sz="6402">
                <a:solidFill>
                  <a:srgbClr val="4BD1FB"/>
                </a:solidFill>
                <a:latin typeface="DM Sans 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996854"/>
            <a:ext cx="1971369" cy="108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35"/>
              </a:lnSpc>
              <a:spcBef>
                <a:spcPct val="0"/>
              </a:spcBef>
            </a:pPr>
            <a:r>
              <a:rPr lang="en-US" sz="6402">
                <a:solidFill>
                  <a:srgbClr val="4BD1FB"/>
                </a:solidFill>
                <a:latin typeface="DM Sans 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317011"/>
            <a:ext cx="1971369" cy="108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35"/>
              </a:lnSpc>
              <a:spcBef>
                <a:spcPct val="0"/>
              </a:spcBef>
            </a:pPr>
            <a:r>
              <a:rPr lang="en-US" sz="6402">
                <a:solidFill>
                  <a:srgbClr val="4BD1FB"/>
                </a:solidFill>
                <a:latin typeface="DM Sans 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00069" y="2731066"/>
            <a:ext cx="13061936" cy="122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3"/>
              </a:lnSpc>
              <a:spcBef>
                <a:spcPct val="0"/>
              </a:spcBef>
            </a:pPr>
            <a:r>
              <a:rPr lang="en-US" sz="3589">
                <a:solidFill>
                  <a:srgbClr val="FFFFFF"/>
                </a:solidFill>
                <a:latin typeface="DM Sans"/>
              </a:rPr>
              <a:t>The project utilizes graphics.h library in C++ to draw and animate various components of the roadside scene.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00069" y="4077858"/>
            <a:ext cx="13061936" cy="122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3"/>
              </a:lnSpc>
              <a:spcBef>
                <a:spcPct val="0"/>
              </a:spcBef>
            </a:pPr>
            <a:r>
              <a:rPr lang="en-US" sz="3589">
                <a:solidFill>
                  <a:srgbClr val="FFFFFF"/>
                </a:solidFill>
                <a:latin typeface="DM Sans"/>
              </a:rPr>
              <a:t>Components include roads, vehicles, buildings, trees, and other objects commonly found alongside roads.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00069" y="5387994"/>
            <a:ext cx="13061936" cy="1851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3"/>
              </a:lnSpc>
              <a:spcBef>
                <a:spcPct val="0"/>
              </a:spcBef>
            </a:pPr>
            <a:r>
              <a:rPr lang="en-US" sz="3589">
                <a:solidFill>
                  <a:srgbClr val="FFFFFF"/>
                </a:solidFill>
                <a:latin typeface="DM Sans"/>
              </a:rPr>
              <a:t>Different graphical functions are used to create and animate each element, providing a static representation of a roadside scenario.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237376">
            <a:off x="16082162" y="8465183"/>
            <a:ext cx="5408305" cy="3195817"/>
          </a:xfrm>
          <a:custGeom>
            <a:avLst/>
            <a:gdLst/>
            <a:ahLst/>
            <a:cxnLst/>
            <a:rect r="r" b="b" t="t" l="l"/>
            <a:pathLst>
              <a:path h="3195817" w="5408305">
                <a:moveTo>
                  <a:pt x="0" y="0"/>
                </a:moveTo>
                <a:lnTo>
                  <a:pt x="5408305" y="0"/>
                </a:lnTo>
                <a:lnTo>
                  <a:pt x="5408305" y="3195817"/>
                </a:lnTo>
                <a:lnTo>
                  <a:pt x="0" y="3195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21513" y="873921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62735" y="-3654321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3" y="0"/>
                </a:lnTo>
                <a:lnTo>
                  <a:pt x="6566183" y="6566182"/>
                </a:lnTo>
                <a:lnTo>
                  <a:pt x="0" y="65661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39487" y="761404"/>
            <a:ext cx="12809026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9"/>
              </a:lnSpc>
              <a:spcBef>
                <a:spcPct val="0"/>
              </a:spcBef>
            </a:pPr>
            <a:r>
              <a:rPr lang="en-US" sz="6674" u="sng">
                <a:solidFill>
                  <a:srgbClr val="FFFFFF"/>
                </a:solidFill>
                <a:latin typeface="Now Bold"/>
              </a:rPr>
              <a:t>GRAPHICAL FUNCTIONS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4097" y="2854711"/>
            <a:ext cx="14508848" cy="542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9"/>
              </a:lnSpc>
              <a:spcBef>
                <a:spcPct val="0"/>
              </a:spcBef>
            </a:pPr>
            <a:r>
              <a:rPr lang="en-US" sz="3463">
                <a:solidFill>
                  <a:srgbClr val="FFFFFF"/>
                </a:solidFill>
                <a:latin typeface="DM Sans"/>
              </a:rPr>
              <a:t>lin</a:t>
            </a:r>
            <a:r>
              <a:rPr lang="en-US" sz="3463" strike="noStrike" u="none">
                <a:solidFill>
                  <a:srgbClr val="FFFFFF"/>
                </a:solidFill>
                <a:latin typeface="DM Sans"/>
              </a:rPr>
              <a:t>e(): Draws a line between two specified points.                 </a:t>
            </a:r>
          </a:p>
          <a:p>
            <a:pPr algn="ctr">
              <a:lnSpc>
                <a:spcPts val="4779"/>
              </a:lnSpc>
              <a:spcBef>
                <a:spcPct val="0"/>
              </a:spcBef>
            </a:pPr>
            <a:r>
              <a:rPr lang="en-US" sz="3463" strike="noStrike" u="none">
                <a:solidFill>
                  <a:srgbClr val="FFFFFF"/>
                </a:solidFill>
                <a:latin typeface="DM Sans"/>
              </a:rPr>
              <a:t>circle(): Draws a circle with a specified center and radius.   </a:t>
            </a:r>
          </a:p>
          <a:p>
            <a:pPr algn="ctr">
              <a:lnSpc>
                <a:spcPts val="4779"/>
              </a:lnSpc>
              <a:spcBef>
                <a:spcPct val="0"/>
              </a:spcBef>
            </a:pPr>
            <a:r>
              <a:rPr lang="en-US" sz="3463" strike="noStrike" u="none">
                <a:solidFill>
                  <a:srgbClr val="FFFFFF"/>
                </a:solidFill>
                <a:latin typeface="DM Sans"/>
              </a:rPr>
              <a:t>rectangle(): Draws a rectangle with specified coordinates.  </a:t>
            </a:r>
          </a:p>
          <a:p>
            <a:pPr algn="ctr">
              <a:lnSpc>
                <a:spcPts val="4779"/>
              </a:lnSpc>
              <a:spcBef>
                <a:spcPct val="0"/>
              </a:spcBef>
            </a:pPr>
            <a:r>
              <a:rPr lang="en-US" sz="3463" strike="noStrike" u="none">
                <a:solidFill>
                  <a:srgbClr val="FFFFFF"/>
                </a:solidFill>
                <a:latin typeface="DM Sans"/>
              </a:rPr>
              <a:t>ellipse(): Draws an ellipse with a specified center and radii. </a:t>
            </a:r>
          </a:p>
          <a:p>
            <a:pPr algn="ctr">
              <a:lnSpc>
                <a:spcPts val="4779"/>
              </a:lnSpc>
              <a:spcBef>
                <a:spcPct val="0"/>
              </a:spcBef>
            </a:pPr>
            <a:r>
              <a:rPr lang="en-US" sz="3463" strike="noStrike" u="none">
                <a:solidFill>
                  <a:srgbClr val="FFFFFF"/>
                </a:solidFill>
                <a:latin typeface="DM Sans"/>
              </a:rPr>
              <a:t>setcolor(): set color of the line                                                  </a:t>
            </a:r>
          </a:p>
          <a:p>
            <a:pPr algn="ctr">
              <a:lnSpc>
                <a:spcPts val="4779"/>
              </a:lnSpc>
              <a:spcBef>
                <a:spcPct val="0"/>
              </a:spcBef>
            </a:pPr>
            <a:r>
              <a:rPr lang="en-US" sz="3463" strike="noStrike" u="none">
                <a:solidFill>
                  <a:srgbClr val="FFFFFF"/>
                </a:solidFill>
                <a:latin typeface="DM Sans"/>
              </a:rPr>
              <a:t>setfillstyle(): set color of the specified area                            </a:t>
            </a:r>
          </a:p>
          <a:p>
            <a:pPr algn="ctr">
              <a:lnSpc>
                <a:spcPts val="4779"/>
              </a:lnSpc>
              <a:spcBef>
                <a:spcPct val="0"/>
              </a:spcBef>
            </a:pPr>
            <a:r>
              <a:rPr lang="en-US" sz="3463" strike="noStrike" u="none">
                <a:solidFill>
                  <a:srgbClr val="FFFFFF"/>
                </a:solidFill>
                <a:latin typeface="DM Sans"/>
              </a:rPr>
              <a:t>floodfill(): select the for coloring                                               </a:t>
            </a:r>
          </a:p>
          <a:p>
            <a:pPr algn="ctr" marL="0" indent="0" lvl="0">
              <a:lnSpc>
                <a:spcPts val="477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4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3143" y="219002"/>
            <a:ext cx="7711529" cy="1184729"/>
            <a:chOff x="0" y="0"/>
            <a:chExt cx="4754163" cy="730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54163" cy="730386"/>
            </a:xfrm>
            <a:custGeom>
              <a:avLst/>
              <a:gdLst/>
              <a:ahLst/>
              <a:cxnLst/>
              <a:rect r="r" b="b" t="t" l="l"/>
              <a:pathLst>
                <a:path h="730386" w="4754163">
                  <a:moveTo>
                    <a:pt x="0" y="0"/>
                  </a:moveTo>
                  <a:lnTo>
                    <a:pt x="4550963" y="0"/>
                  </a:lnTo>
                  <a:lnTo>
                    <a:pt x="4754163" y="365193"/>
                  </a:lnTo>
                  <a:lnTo>
                    <a:pt x="4550963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4500163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519628" y="7227483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3794" y="2021802"/>
            <a:ext cx="15605506" cy="7502128"/>
          </a:xfrm>
          <a:custGeom>
            <a:avLst/>
            <a:gdLst/>
            <a:ahLst/>
            <a:cxnLst/>
            <a:rect r="r" b="b" t="t" l="l"/>
            <a:pathLst>
              <a:path h="7502128" w="15605506">
                <a:moveTo>
                  <a:pt x="0" y="0"/>
                </a:moveTo>
                <a:lnTo>
                  <a:pt x="15605506" y="0"/>
                </a:lnTo>
                <a:lnTo>
                  <a:pt x="15605506" y="7502128"/>
                </a:lnTo>
                <a:lnTo>
                  <a:pt x="0" y="7502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34" r="0" b="-747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-3934711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71377" y="468555"/>
            <a:ext cx="6464097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project presentation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47593" y="4802779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March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286157" y="0"/>
            <a:ext cx="15430157" cy="10545890"/>
            <a:chOff x="0" y="0"/>
            <a:chExt cx="5508856" cy="37650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08856" cy="3765081"/>
            </a:xfrm>
            <a:custGeom>
              <a:avLst/>
              <a:gdLst/>
              <a:ahLst/>
              <a:cxnLst/>
              <a:rect r="r" b="b" t="t" l="l"/>
              <a:pathLst>
                <a:path h="3765081" w="5508856">
                  <a:moveTo>
                    <a:pt x="0" y="0"/>
                  </a:moveTo>
                  <a:lnTo>
                    <a:pt x="3335085" y="0"/>
                  </a:lnTo>
                  <a:lnTo>
                    <a:pt x="5508856" y="3765081"/>
                  </a:lnTo>
                  <a:lnTo>
                    <a:pt x="2173770" y="376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945B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08856" cy="3765081"/>
            </a:xfrm>
            <a:custGeom>
              <a:avLst/>
              <a:gdLst/>
              <a:ahLst/>
              <a:cxnLst/>
              <a:rect r="r" b="b" t="t" l="l"/>
              <a:pathLst>
                <a:path h="3765081" w="5508856">
                  <a:moveTo>
                    <a:pt x="0" y="0"/>
                  </a:moveTo>
                  <a:lnTo>
                    <a:pt x="3335085" y="0"/>
                  </a:lnTo>
                  <a:lnTo>
                    <a:pt x="5508856" y="3765081"/>
                  </a:lnTo>
                  <a:lnTo>
                    <a:pt x="2173770" y="376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6626" y="8928512"/>
            <a:ext cx="652074" cy="1358488"/>
          </a:xfrm>
          <a:custGeom>
            <a:avLst/>
            <a:gdLst/>
            <a:ahLst/>
            <a:cxnLst/>
            <a:rect r="r" b="b" t="t" l="l"/>
            <a:pathLst>
              <a:path h="1358488" w="652074">
                <a:moveTo>
                  <a:pt x="0" y="0"/>
                </a:moveTo>
                <a:lnTo>
                  <a:pt x="652074" y="0"/>
                </a:lnTo>
                <a:lnTo>
                  <a:pt x="652074" y="1358488"/>
                </a:lnTo>
                <a:lnTo>
                  <a:pt x="0" y="1358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54513" y="9258300"/>
            <a:ext cx="2434090" cy="1128533"/>
          </a:xfrm>
          <a:custGeom>
            <a:avLst/>
            <a:gdLst/>
            <a:ahLst/>
            <a:cxnLst/>
            <a:rect r="r" b="b" t="t" l="l"/>
            <a:pathLst>
              <a:path h="1128533" w="2434090">
                <a:moveTo>
                  <a:pt x="0" y="0"/>
                </a:moveTo>
                <a:lnTo>
                  <a:pt x="2434089" y="0"/>
                </a:lnTo>
                <a:lnTo>
                  <a:pt x="2434089" y="1128533"/>
                </a:lnTo>
                <a:lnTo>
                  <a:pt x="0" y="11285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98631" y="767332"/>
            <a:ext cx="8457192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 u="sng">
                <a:solidFill>
                  <a:srgbClr val="FFFFFF"/>
                </a:solidFill>
                <a:latin typeface="Now Bold"/>
              </a:rPr>
              <a:t>LIMITATIONS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80550" y="2940177"/>
            <a:ext cx="8908764" cy="220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200" spc="313">
                <a:solidFill>
                  <a:srgbClr val="F5FFF5"/>
                </a:solidFill>
                <a:latin typeface="DM Sans"/>
              </a:rPr>
              <a:t>graphics.h is a basic graphics library and may not support advanced features like realistic textures, shading, or complex animations.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6484112"/>
            <a:ext cx="7774630" cy="2361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2"/>
              </a:lnSpc>
              <a:spcBef>
                <a:spcPct val="0"/>
              </a:spcBef>
            </a:pPr>
            <a:r>
              <a:rPr lang="en-US" sz="3451">
                <a:solidFill>
                  <a:srgbClr val="FFFFFF"/>
                </a:solidFill>
                <a:latin typeface="DM Sans"/>
              </a:rPr>
              <a:t>The project may only run on systems supporting the BGI graphics driver used by graphics.h, limiting its portability.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8127303"/>
            <a:ext cx="1802889" cy="1802889"/>
          </a:xfrm>
          <a:custGeom>
            <a:avLst/>
            <a:gdLst/>
            <a:ahLst/>
            <a:cxnLst/>
            <a:rect r="r" b="b" t="t" l="l"/>
            <a:pathLst>
              <a:path h="1802889" w="1802889">
                <a:moveTo>
                  <a:pt x="0" y="0"/>
                </a:moveTo>
                <a:lnTo>
                  <a:pt x="1802889" y="0"/>
                </a:lnTo>
                <a:lnTo>
                  <a:pt x="1802889" y="1802889"/>
                </a:lnTo>
                <a:lnTo>
                  <a:pt x="0" y="180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33387" y="-1033334"/>
            <a:ext cx="2293320" cy="2293320"/>
          </a:xfrm>
          <a:custGeom>
            <a:avLst/>
            <a:gdLst/>
            <a:ahLst/>
            <a:cxnLst/>
            <a:rect r="r" b="b" t="t" l="l"/>
            <a:pathLst>
              <a:path h="2293320" w="2293320">
                <a:moveTo>
                  <a:pt x="0" y="0"/>
                </a:moveTo>
                <a:lnTo>
                  <a:pt x="2293320" y="0"/>
                </a:lnTo>
                <a:lnTo>
                  <a:pt x="2293320" y="2293319"/>
                </a:lnTo>
                <a:lnTo>
                  <a:pt x="0" y="2293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543050" y="-54747"/>
            <a:ext cx="2760734" cy="10341747"/>
            <a:chOff x="0" y="0"/>
            <a:chExt cx="727107" cy="27237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7107" cy="2723752"/>
            </a:xfrm>
            <a:custGeom>
              <a:avLst/>
              <a:gdLst/>
              <a:ahLst/>
              <a:cxnLst/>
              <a:rect r="r" b="b" t="t" l="l"/>
              <a:pathLst>
                <a:path h="2723752" w="727107">
                  <a:moveTo>
                    <a:pt x="0" y="0"/>
                  </a:moveTo>
                  <a:lnTo>
                    <a:pt x="727107" y="0"/>
                  </a:lnTo>
                  <a:lnTo>
                    <a:pt x="727107" y="2723752"/>
                  </a:lnTo>
                  <a:lnTo>
                    <a:pt x="0" y="2723752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27107" cy="2761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51159" y="1028700"/>
            <a:ext cx="7176036" cy="115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74"/>
              </a:lnSpc>
              <a:spcBef>
                <a:spcPct val="0"/>
              </a:spcBef>
            </a:pPr>
            <a:r>
              <a:rPr lang="en-US" sz="7561" u="sng">
                <a:solidFill>
                  <a:srgbClr val="FFFFFF"/>
                </a:solidFill>
                <a:latin typeface="Now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4221" y="2783808"/>
            <a:ext cx="16319790" cy="575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1715" indent="-445858" lvl="1">
              <a:lnSpc>
                <a:spcPts val="5699"/>
              </a:lnSpc>
              <a:spcBef>
                <a:spcPct val="0"/>
              </a:spcBef>
              <a:buFont typeface="Arial"/>
              <a:buChar char="•"/>
            </a:pPr>
            <a:r>
              <a:rPr lang="en-US" sz="4130">
                <a:solidFill>
                  <a:srgbClr val="FFFFFF"/>
                </a:solidFill>
                <a:latin typeface="DM Sans"/>
              </a:rPr>
              <a:t>The r</a:t>
            </a:r>
            <a:r>
              <a:rPr lang="en-US" sz="4130" strike="noStrike" u="none">
                <a:solidFill>
                  <a:srgbClr val="FFFFFF"/>
                </a:solidFill>
                <a:latin typeface="DM Sans"/>
              </a:rPr>
              <a:t>oadside scenario project demonstrates the potential of graphics.h library in creating simple yet visually appealing graphical representations.</a:t>
            </a:r>
          </a:p>
          <a:p>
            <a:pPr algn="l" marL="0" indent="0" lvl="0">
              <a:lnSpc>
                <a:spcPts val="5699"/>
              </a:lnSpc>
              <a:spcBef>
                <a:spcPct val="0"/>
              </a:spcBef>
            </a:pPr>
          </a:p>
          <a:p>
            <a:pPr algn="l" marL="891715" indent="-445858" lvl="1">
              <a:lnSpc>
                <a:spcPts val="5699"/>
              </a:lnSpc>
              <a:spcBef>
                <a:spcPct val="0"/>
              </a:spcBef>
              <a:buFont typeface="Arial"/>
              <a:buChar char="•"/>
            </a:pPr>
            <a:r>
              <a:rPr lang="en-US" sz="4130" strike="noStrike" u="none">
                <a:solidFill>
                  <a:srgbClr val="FFFFFF"/>
                </a:solidFill>
                <a:latin typeface="DM Sans"/>
              </a:rPr>
              <a:t>While it may have limitations, it serves as a starting point for exploring basic graphics programming and understanding fundamental concepts of computer graphics.</a:t>
            </a:r>
          </a:p>
          <a:p>
            <a:pPr algn="l" marL="0" indent="0" lvl="0">
              <a:lnSpc>
                <a:spcPts val="5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DAGEM8oHWrU</dc:identifier>
  <dcterms:modified xsi:type="dcterms:W3CDTF">2011-08-01T06:04:30Z</dcterms:modified>
  <cp:revision>1</cp:revision>
  <dc:title>Roadside Scenario</dc:title>
</cp:coreProperties>
</file>