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Archivo Black" panose="020B0604020202020204" charset="0"/>
      <p:regular r:id="rId15"/>
    </p:embeddedFont>
    <p:embeddedFont>
      <p:font typeface="Cooper BT Bold" panose="020B0604020202020204" charset="0"/>
      <p:regular r:id="rId16"/>
    </p:embeddedFont>
    <p:embeddedFont>
      <p:font typeface="Fredoka" panose="020B0604020202020204" charset="0"/>
      <p:regular r:id="rId17"/>
    </p:embeddedFont>
    <p:embeddedFont>
      <p:font typeface="Prompt" panose="00000500000000000000" pitchFamily="2" charset="-34"/>
      <p:regular r:id="rId18"/>
    </p:embeddedFont>
    <p:embeddedFont>
      <p:font typeface="Prompt Semi-Bold" panose="020B0604020202020204" charset="-34"/>
      <p:regular r:id="rId19"/>
    </p:embeddedFont>
    <p:embeddedFont>
      <p:font typeface="Space Mono" panose="020B0604020202020204" charset="0"/>
      <p:regular r:id="rId20"/>
    </p:embeddedFont>
    <p:embeddedFont>
      <p:font typeface="Varela Round" panose="00000500000000000000" pitchFamily="2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20" y="-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A6C36-FE36-4A79-936A-A80748C8AFE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B29B1-9E34-4C08-B240-CD545F838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B29B1-9E34-4C08-B240-CD545F8381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B29B1-9E34-4C08-B240-CD545F8381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B29B1-9E34-4C08-B240-CD545F8381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88010" y="3825057"/>
            <a:ext cx="15911981" cy="2424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83"/>
              </a:lnSpc>
            </a:pPr>
            <a:r>
              <a:rPr lang="en-US" sz="16225" spc="-324">
                <a:solidFill>
                  <a:srgbClr val="4C5270"/>
                </a:solidFill>
                <a:latin typeface="Archivo Black"/>
              </a:rPr>
              <a:t>welcome</a:t>
            </a:r>
          </a:p>
        </p:txBody>
      </p:sp>
      <p:sp>
        <p:nvSpPr>
          <p:cNvPr id="3" name="Freeform 3"/>
          <p:cNvSpPr/>
          <p:nvPr/>
        </p:nvSpPr>
        <p:spPr>
          <a:xfrm>
            <a:off x="-2485003" y="-2267142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1"/>
                </a:lnTo>
                <a:lnTo>
                  <a:pt x="0" y="532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518736" y="700329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4989743" y="-2783570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3" y="0"/>
                </a:lnTo>
                <a:lnTo>
                  <a:pt x="608803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7206953" y="7623164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3" y="0"/>
                </a:lnTo>
                <a:lnTo>
                  <a:pt x="4010283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8330" y="566801"/>
            <a:ext cx="13464081" cy="242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2B46BD"/>
                </a:solidFill>
                <a:latin typeface="Fredoka"/>
              </a:rPr>
              <a:t>QUESTION AND ANSWER SESSION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7762865" y="8539663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D947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>
                  <a:solidFill>
                    <a:srgbClr val="0037AA"/>
                  </a:solidFill>
                  <a:latin typeface="Varela Round"/>
                </a:rPr>
                <a:t>10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6784394" y="-1416462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7" y="0"/>
                </a:lnTo>
                <a:lnTo>
                  <a:pt x="4134547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2227167" y="-2285226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1457097" y="7841112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907576" y="4258956"/>
            <a:ext cx="8472847" cy="4791010"/>
          </a:xfrm>
          <a:custGeom>
            <a:avLst/>
            <a:gdLst/>
            <a:ahLst/>
            <a:cxnLst/>
            <a:rect l="l" t="t" r="r" b="b"/>
            <a:pathLst>
              <a:path w="8472847" h="4791010">
                <a:moveTo>
                  <a:pt x="0" y="0"/>
                </a:moveTo>
                <a:lnTo>
                  <a:pt x="8472848" y="0"/>
                </a:lnTo>
                <a:lnTo>
                  <a:pt x="8472848" y="4791010"/>
                </a:lnTo>
                <a:lnTo>
                  <a:pt x="0" y="4791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2007" y="3737616"/>
            <a:ext cx="14483889" cy="253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6"/>
              </a:lnSpc>
            </a:pPr>
            <a:r>
              <a:rPr lang="en-US" sz="14768">
                <a:solidFill>
                  <a:srgbClr val="272727"/>
                </a:solidFill>
                <a:latin typeface="Cooper BT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10690362">
            <a:off x="15012172" y="-2847626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352010" y="7774351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981584" y="-2663836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7366262" y="7282799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B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5973" y="2527433"/>
            <a:ext cx="16157328" cy="245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76"/>
              </a:lnSpc>
            </a:pPr>
            <a:r>
              <a:rPr lang="en-US" sz="16475" spc="-329" dirty="0">
                <a:solidFill>
                  <a:srgbClr val="523E27"/>
                </a:solidFill>
                <a:latin typeface="Anton"/>
              </a:rPr>
              <a:t>Roadside Scenario</a:t>
            </a:r>
          </a:p>
        </p:txBody>
      </p:sp>
      <p:sp>
        <p:nvSpPr>
          <p:cNvPr id="3" name="Freeform 3"/>
          <p:cNvSpPr/>
          <p:nvPr/>
        </p:nvSpPr>
        <p:spPr>
          <a:xfrm>
            <a:off x="-2819711" y="-4298972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46247">
            <a:off x="-1708555" y="7887921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690362">
            <a:off x="15454515" y="-3121644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3" y="0"/>
                </a:lnTo>
                <a:lnTo>
                  <a:pt x="6088033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659771">
            <a:off x="17128043" y="9482742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553200" y="7311193"/>
            <a:ext cx="951258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523E27"/>
                </a:solidFill>
                <a:latin typeface="Archivo Black"/>
              </a:rPr>
              <a:t>PRESENTED BY 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42866" y="8172325"/>
            <a:ext cx="9638546" cy="1230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8"/>
              </a:lnSpc>
            </a:pPr>
            <a:r>
              <a:rPr lang="en-US" sz="2363">
                <a:solidFill>
                  <a:srgbClr val="523E27"/>
                </a:solidFill>
                <a:latin typeface="Space Mono"/>
              </a:rPr>
              <a:t>Shariful islam sajib sarker       id: 2125051016 Mehadi hasan                      id: 2125051003  Nibir dewan                       id: 2125051020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6059" y="2993682"/>
            <a:ext cx="9529122" cy="414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2208" lvl="1" indent="-426104" algn="l">
              <a:lnSpc>
                <a:spcPts val="5526"/>
              </a:lnSpc>
              <a:buFont typeface="Arial"/>
              <a:buChar char="•"/>
            </a:pPr>
            <a:r>
              <a:rPr lang="en-US" sz="3947" spc="-59">
                <a:solidFill>
                  <a:srgbClr val="2F3B69"/>
                </a:solidFill>
                <a:latin typeface="Prompt"/>
              </a:rPr>
              <a:t>The roadside scenario project aims to simulate a typical scene along a road, showcasing various elements commonly found in such environments.</a:t>
            </a:r>
          </a:p>
          <a:p>
            <a:pPr algn="l">
              <a:lnSpc>
                <a:spcPts val="5526"/>
              </a:lnSpc>
            </a:pPr>
            <a:endParaRPr lang="en-US" sz="3947" spc="-59">
              <a:solidFill>
                <a:srgbClr val="2F3B69"/>
              </a:solidFill>
              <a:latin typeface="Prompt"/>
            </a:endParaRPr>
          </a:p>
        </p:txBody>
      </p:sp>
      <p:sp>
        <p:nvSpPr>
          <p:cNvPr id="3" name="Freeform 3"/>
          <p:cNvSpPr/>
          <p:nvPr/>
        </p:nvSpPr>
        <p:spPr>
          <a:xfrm rot="10659771">
            <a:off x="17762865" y="8805292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3B69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AFAFF"/>
                  </a:solidFill>
                  <a:latin typeface="Prompt Semi-Bold"/>
                </a:rPr>
                <a:t>3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77226" y="817487"/>
            <a:ext cx="14861082" cy="1357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9"/>
              </a:lnSpc>
            </a:pPr>
            <a:r>
              <a:rPr lang="en-US" sz="7892" u="sng" dirty="0">
                <a:solidFill>
                  <a:srgbClr val="2F3B69"/>
                </a:solidFill>
                <a:latin typeface="Anton"/>
              </a:rPr>
              <a:t>introduction</a:t>
            </a:r>
          </a:p>
        </p:txBody>
      </p:sp>
      <p:sp>
        <p:nvSpPr>
          <p:cNvPr id="10" name="Freeform 10"/>
          <p:cNvSpPr/>
          <p:nvPr/>
        </p:nvSpPr>
        <p:spPr>
          <a:xfrm rot="-10690362">
            <a:off x="16261504" y="-2250790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327926" y="-2628900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1498003" y="8106741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952570" y="6109352"/>
            <a:ext cx="2152902" cy="1107766"/>
          </a:xfrm>
          <a:custGeom>
            <a:avLst/>
            <a:gdLst/>
            <a:ahLst/>
            <a:cxnLst/>
            <a:rect l="l" t="t" r="r" b="b"/>
            <a:pathLst>
              <a:path w="2152902" h="1107766">
                <a:moveTo>
                  <a:pt x="0" y="0"/>
                </a:moveTo>
                <a:lnTo>
                  <a:pt x="2152902" y="0"/>
                </a:lnTo>
                <a:lnTo>
                  <a:pt x="2152902" y="1107766"/>
                </a:lnTo>
                <a:lnTo>
                  <a:pt x="0" y="11077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105472" y="3807240"/>
            <a:ext cx="5182528" cy="3731420"/>
          </a:xfrm>
          <a:custGeom>
            <a:avLst/>
            <a:gdLst/>
            <a:ahLst/>
            <a:cxnLst/>
            <a:rect l="l" t="t" r="r" b="b"/>
            <a:pathLst>
              <a:path w="5182528" h="3731420">
                <a:moveTo>
                  <a:pt x="0" y="0"/>
                </a:moveTo>
                <a:lnTo>
                  <a:pt x="5182528" y="0"/>
                </a:lnTo>
                <a:lnTo>
                  <a:pt x="5182528" y="3731420"/>
                </a:lnTo>
                <a:lnTo>
                  <a:pt x="0" y="37314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62306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u="sng">
                <a:solidFill>
                  <a:srgbClr val="FAFAFF"/>
                </a:solidFill>
                <a:latin typeface="Anton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08477" y="3871711"/>
            <a:ext cx="13970953" cy="160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46">
                <a:solidFill>
                  <a:srgbClr val="FAFAFF"/>
                </a:solidFill>
                <a:latin typeface="Prompt"/>
              </a:rPr>
              <a:t>To create a visually engaging representation of a roadside scene using graphics.h.</a:t>
            </a:r>
          </a:p>
          <a:p>
            <a:pPr algn="l">
              <a:lnSpc>
                <a:spcPts val="4339"/>
              </a:lnSpc>
            </a:pPr>
            <a:endParaRPr lang="en-US" sz="3099" spc="-46">
              <a:solidFill>
                <a:srgbClr val="FAFAFF"/>
              </a:solidFill>
              <a:latin typeface="Promp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08477" y="2796853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-59">
                <a:solidFill>
                  <a:srgbClr val="FAFAFF"/>
                </a:solidFill>
                <a:latin typeface="Prompt Semi-Bold"/>
              </a:rPr>
              <a:t>Objective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08477" y="5371328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-59">
                <a:solidFill>
                  <a:srgbClr val="FAFAFF"/>
                </a:solidFill>
                <a:latin typeface="Prompt Semi-Bold"/>
              </a:rPr>
              <a:t>Objective 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67838" y="2966270"/>
            <a:ext cx="516960" cy="5169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67838" y="5540745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FA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10659771">
            <a:off x="17742007" y="8740659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4" name="Group 1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E829A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AFAFF"/>
                  </a:solidFill>
                  <a:latin typeface="Prompt Semi-Bold"/>
                </a:rPr>
                <a:t>4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08477" y="6324405"/>
            <a:ext cx="13970953" cy="160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46">
                <a:solidFill>
                  <a:srgbClr val="FAFAFF"/>
                </a:solidFill>
                <a:latin typeface="Prompt"/>
              </a:rPr>
              <a:t>To demonstrate the capability of graphics.h in rendering realistic environments.</a:t>
            </a:r>
          </a:p>
          <a:p>
            <a:pPr algn="l">
              <a:lnSpc>
                <a:spcPts val="4339"/>
              </a:lnSpc>
            </a:pPr>
            <a:endParaRPr lang="en-US" sz="3099" spc="-46">
              <a:solidFill>
                <a:srgbClr val="FAFAFF"/>
              </a:solidFill>
              <a:latin typeface="Prompt"/>
            </a:endParaRPr>
          </a:p>
        </p:txBody>
      </p:sp>
      <p:sp>
        <p:nvSpPr>
          <p:cNvPr id="19" name="Freeform 19"/>
          <p:cNvSpPr/>
          <p:nvPr/>
        </p:nvSpPr>
        <p:spPr>
          <a:xfrm rot="-10690362">
            <a:off x="16078917" y="-2433606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7" y="0"/>
                </a:lnTo>
                <a:lnTo>
                  <a:pt x="4134547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2362200" y="-2628190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665646">
            <a:off x="-1701604" y="7822560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91800"/>
            <a:ext cx="15820449" cy="1169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3" u="sng">
                <a:solidFill>
                  <a:srgbClr val="FFFFFF"/>
                </a:solidFill>
                <a:latin typeface="Anton"/>
              </a:rPr>
              <a:t>Project Work Description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64423" y="2756549"/>
            <a:ext cx="16108527" cy="5879501"/>
            <a:chOff x="0" y="0"/>
            <a:chExt cx="21478036" cy="783933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530051" cy="1530051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29672"/>
              <a:ext cx="1530051" cy="115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846665"/>
              <a:ext cx="1530051" cy="1530051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976337"/>
              <a:ext cx="1530051" cy="115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693331"/>
              <a:ext cx="1530051" cy="1530051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823002"/>
              <a:ext cx="1530051" cy="115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316"/>
                </a:lnSpc>
              </a:pPr>
              <a:r>
                <a:rPr lang="en-US" sz="5226" spc="-78">
                  <a:solidFill>
                    <a:srgbClr val="000000"/>
                  </a:solidFill>
                  <a:latin typeface="Prompt Semi-Bold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77010" y="-53460"/>
              <a:ext cx="19701026" cy="2203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2081" lvl="1" indent="-346040" algn="l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The project utilizes graphics.h library in C++ to draw and animate various components of the roadside scene.</a:t>
              </a:r>
            </a:p>
            <a:p>
              <a:pPr algn="l">
                <a:lnSpc>
                  <a:spcPts val="4487"/>
                </a:lnSpc>
              </a:pPr>
              <a:endParaRPr lang="en-US" sz="3205" spc="-48">
                <a:solidFill>
                  <a:srgbClr val="FFFFFF"/>
                </a:solidFill>
                <a:latin typeface="Promp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7010" y="2791360"/>
              <a:ext cx="19701026" cy="2203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2081" lvl="1" indent="-346040" algn="l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Components include roads, vehicles, buildings, trees, and other objects commonly found alongside roads.</a:t>
              </a:r>
            </a:p>
            <a:p>
              <a:pPr algn="l">
                <a:lnSpc>
                  <a:spcPts val="4487"/>
                </a:lnSpc>
              </a:pPr>
              <a:endParaRPr lang="en-US" sz="3205" spc="-48">
                <a:solidFill>
                  <a:srgbClr val="FFFFFF"/>
                </a:solidFill>
                <a:latin typeface="Prompt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77010" y="5636181"/>
              <a:ext cx="19701026" cy="2203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2081" lvl="1" indent="-346040" algn="l">
                <a:lnSpc>
                  <a:spcPts val="4487"/>
                </a:lnSpc>
                <a:buFont typeface="Arial"/>
                <a:buChar char="•"/>
              </a:pPr>
              <a:r>
                <a:rPr lang="en-US" sz="3205" spc="-48">
                  <a:solidFill>
                    <a:srgbClr val="FFFFFF"/>
                  </a:solidFill>
                  <a:latin typeface="Prompt"/>
                </a:rPr>
                <a:t>Different graphical functions are used to create and animate each element, providing a static representation of a roadside scenario.</a:t>
              </a:r>
            </a:p>
            <a:p>
              <a:pPr algn="l">
                <a:lnSpc>
                  <a:spcPts val="4487"/>
                </a:lnSpc>
              </a:pPr>
              <a:endParaRPr lang="en-US" sz="3205" spc="-48">
                <a:solidFill>
                  <a:srgbClr val="FFFFFF"/>
                </a:solidFill>
                <a:latin typeface="Promp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7777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246798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10659771">
            <a:off x="17745636" y="911684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24" name="Group 2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2929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FFFFF"/>
                  </a:solidFill>
                  <a:latin typeface="Prompt Semi-Bold"/>
                </a:rPr>
                <a:t>5</a:t>
              </a:r>
            </a:p>
          </p:txBody>
        </p:sp>
      </p:grpSp>
      <p:sp>
        <p:nvSpPr>
          <p:cNvPr id="28" name="Freeform 28"/>
          <p:cNvSpPr/>
          <p:nvPr/>
        </p:nvSpPr>
        <p:spPr>
          <a:xfrm rot="-10690362">
            <a:off x="16714222" y="-1953362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7" y="0"/>
                </a:lnTo>
                <a:lnTo>
                  <a:pt x="4134547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-2333684" y="-3029299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665646">
            <a:off x="-1549204" y="7975626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4" y="0"/>
                </a:lnTo>
                <a:lnTo>
                  <a:pt x="4135774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673062" y="895350"/>
            <a:ext cx="15820449" cy="1169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3" u="sng">
                <a:solidFill>
                  <a:srgbClr val="FFFFFF"/>
                </a:solidFill>
                <a:latin typeface="Anton"/>
              </a:rPr>
              <a:t>graphical functions</a:t>
            </a:r>
          </a:p>
        </p:txBody>
      </p:sp>
      <p:sp>
        <p:nvSpPr>
          <p:cNvPr id="3" name="Freeform 3"/>
          <p:cNvSpPr/>
          <p:nvPr/>
        </p:nvSpPr>
        <p:spPr>
          <a:xfrm rot="10659771">
            <a:off x="17762865" y="8537310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52A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FFFFF"/>
                  </a:solidFill>
                  <a:latin typeface="Prompt Semi-Bold"/>
                </a:rPr>
                <a:t>6</a:t>
              </a:r>
            </a:p>
          </p:txBody>
        </p:sp>
      </p:grpSp>
      <p:sp>
        <p:nvSpPr>
          <p:cNvPr id="9" name="Freeform 9"/>
          <p:cNvSpPr/>
          <p:nvPr/>
        </p:nvSpPr>
        <p:spPr>
          <a:xfrm rot="-10690362">
            <a:off x="16556347" y="-2011832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7" y="0"/>
                </a:lnTo>
                <a:lnTo>
                  <a:pt x="4134547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2209800" y="-2933700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65646">
            <a:off x="-1435609" y="7934097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6"/>
                </a:lnTo>
                <a:lnTo>
                  <a:pt x="0" y="4891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88503" y="2701688"/>
            <a:ext cx="17398960" cy="672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line(): Draws a line between two specified points.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circle(): Draws a circle with a specified center and radius.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rectangle(): Draws a rectangle with specified coordinates.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ellipse(): Draws an ellipse with a specified center and radii.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setcolor(): set color of the line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setfillstyle(): set color of the specified area</a:t>
            </a:r>
          </a:p>
          <a:p>
            <a:pPr marL="910269" lvl="1" indent="-455134" algn="l">
              <a:lnSpc>
                <a:spcPts val="5902"/>
              </a:lnSpc>
              <a:buAutoNum type="arabicPeriod"/>
            </a:pPr>
            <a:r>
              <a:rPr lang="en-US" sz="4216" spc="-63">
                <a:solidFill>
                  <a:srgbClr val="FFFFFF"/>
                </a:solidFill>
                <a:latin typeface="Prompt"/>
              </a:rPr>
              <a:t>floodfill(): select the for coloring</a:t>
            </a:r>
          </a:p>
          <a:p>
            <a:pPr algn="l">
              <a:lnSpc>
                <a:spcPts val="5902"/>
              </a:lnSpc>
            </a:pPr>
            <a:endParaRPr lang="en-US" sz="4216" spc="-63">
              <a:solidFill>
                <a:srgbClr val="FFFFFF"/>
              </a:solidFill>
              <a:latin typeface="Prompt"/>
            </a:endParaRPr>
          </a:p>
          <a:p>
            <a:pPr algn="l">
              <a:lnSpc>
                <a:spcPts val="5902"/>
              </a:lnSpc>
            </a:pPr>
            <a:endParaRPr lang="en-US" sz="4216" spc="-63">
              <a:solidFill>
                <a:srgbClr val="FFFFFF"/>
              </a:solidFill>
              <a:latin typeface="Promp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690362">
            <a:off x="16764717" y="-2259425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65646">
            <a:off x="-1153487" y="9000498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4" y="0"/>
                </a:lnTo>
                <a:lnTo>
                  <a:pt x="4135774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96000" y="-178082"/>
            <a:ext cx="5707668" cy="1124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5400" u="sng" dirty="0">
                <a:solidFill>
                  <a:srgbClr val="FFFFFF"/>
                </a:solidFill>
                <a:latin typeface="Anton"/>
              </a:rPr>
              <a:t>project presentation</a:t>
            </a:r>
          </a:p>
        </p:txBody>
      </p:sp>
      <p:sp>
        <p:nvSpPr>
          <p:cNvPr id="6" name="Freeform 6"/>
          <p:cNvSpPr/>
          <p:nvPr/>
        </p:nvSpPr>
        <p:spPr>
          <a:xfrm rot="-4751362">
            <a:off x="15757128" y="8595478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038487">
            <a:off x="-1720602" y="-2999335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A5855-08E8-4281-9368-B602768AB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2" y="1298157"/>
            <a:ext cx="16604268" cy="8604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31608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722534"/>
            <a:ext cx="16683264" cy="12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2"/>
              </a:lnSpc>
            </a:pPr>
            <a:r>
              <a:rPr lang="en-US" sz="7251" u="sng">
                <a:solidFill>
                  <a:srgbClr val="F6F6E9"/>
                </a:solidFill>
                <a:latin typeface="Anton"/>
              </a:rPr>
              <a:t>Limitations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5707" y="6038387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u="sng" spc="-70">
                <a:solidFill>
                  <a:srgbClr val="F6F6E9"/>
                </a:solidFill>
                <a:latin typeface="Prompt Semi-Bold"/>
              </a:rPr>
              <a:t>Platform dependency: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1808" y="3804376"/>
            <a:ext cx="15009114" cy="2601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1"/>
              </a:lnSpc>
            </a:pPr>
            <a:r>
              <a:rPr lang="en-US" sz="3701" spc="-55">
                <a:solidFill>
                  <a:srgbClr val="F6F6E9"/>
                </a:solidFill>
                <a:latin typeface="Prompt"/>
              </a:rPr>
              <a:t>graphics.h is a basic graphics library and may not support advanced features like realistic textures, shading, or complex animations.</a:t>
            </a:r>
          </a:p>
          <a:p>
            <a:pPr algn="l">
              <a:lnSpc>
                <a:spcPts val="5181"/>
              </a:lnSpc>
            </a:pPr>
            <a:endParaRPr lang="en-US" sz="3701" spc="-55">
              <a:solidFill>
                <a:srgbClr val="F6F6E9"/>
              </a:solidFill>
              <a:latin typeface="Promp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01808" y="7035827"/>
            <a:ext cx="14847341" cy="192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spc="-54">
                <a:solidFill>
                  <a:srgbClr val="F6F6E9"/>
                </a:solidFill>
                <a:latin typeface="Prompt"/>
              </a:rPr>
              <a:t>The project may only run on systems supporting the BGI graphics driver used by graphics.h, limiting its portability.</a:t>
            </a:r>
          </a:p>
          <a:p>
            <a:pPr algn="l">
              <a:lnSpc>
                <a:spcPts val="5125"/>
              </a:lnSpc>
            </a:pPr>
            <a:endParaRPr lang="en-US" sz="3661" spc="-54">
              <a:solidFill>
                <a:srgbClr val="F6F6E9"/>
              </a:solidFill>
              <a:latin typeface="Promp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6124112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10659771">
            <a:off x="17878784" y="8791774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14" name="Group 14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7D58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F6F6E9"/>
                  </a:solidFill>
                  <a:latin typeface="Prompt Semi-Bold"/>
                </a:rPr>
                <a:t>8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-10690362">
            <a:off x="16220727" y="-2326564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6" y="0"/>
                </a:lnTo>
                <a:lnTo>
                  <a:pt x="4134546" y="4890324"/>
                </a:lnTo>
                <a:lnTo>
                  <a:pt x="0" y="489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-2607712" y="-2726478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665646">
            <a:off x="-1570447" y="8330695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4" y="0"/>
                </a:lnTo>
                <a:lnTo>
                  <a:pt x="4135774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975707" y="2731883"/>
            <a:ext cx="10734465" cy="870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3"/>
              </a:lnSpc>
            </a:pPr>
            <a:r>
              <a:rPr lang="en-US" sz="5095" u="sng" spc="-76">
                <a:solidFill>
                  <a:srgbClr val="F6F6E9"/>
                </a:solidFill>
                <a:latin typeface="Prompt Semi-Bold"/>
              </a:rPr>
              <a:t>Limited graphical capabilities: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865" y="3089457"/>
            <a:ext cx="16014270" cy="530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894" lvl="1" indent="-407447" algn="l">
              <a:lnSpc>
                <a:spcPts val="5284"/>
              </a:lnSpc>
              <a:buFont typeface="Arial"/>
              <a:buChar char="•"/>
            </a:pPr>
            <a:r>
              <a:rPr lang="en-US" sz="3774" spc="-56">
                <a:solidFill>
                  <a:srgbClr val="FFFFFF"/>
                </a:solidFill>
                <a:latin typeface="Prompt"/>
              </a:rPr>
              <a:t>The roadside scenario project demonstrates the potential of graphics.h library in creating simple yet visually appealing graphical representations.</a:t>
            </a:r>
          </a:p>
          <a:p>
            <a:pPr algn="l">
              <a:lnSpc>
                <a:spcPts val="5284"/>
              </a:lnSpc>
            </a:pPr>
            <a:endParaRPr lang="en-US" sz="3774" spc="-56">
              <a:solidFill>
                <a:srgbClr val="FFFFFF"/>
              </a:solidFill>
              <a:latin typeface="Prompt"/>
            </a:endParaRPr>
          </a:p>
          <a:p>
            <a:pPr marL="814894" lvl="1" indent="-407447" algn="l">
              <a:lnSpc>
                <a:spcPts val="5284"/>
              </a:lnSpc>
              <a:buFont typeface="Arial"/>
              <a:buChar char="•"/>
            </a:pPr>
            <a:r>
              <a:rPr lang="en-US" sz="3774" spc="-56">
                <a:solidFill>
                  <a:srgbClr val="FFFFFF"/>
                </a:solidFill>
                <a:latin typeface="Prompt"/>
              </a:rPr>
              <a:t>While it may have limitations, it serves as a starting point for exploring basic graphics programming and understanding fundamental concepts of computer graphics.</a:t>
            </a:r>
          </a:p>
          <a:p>
            <a:pPr algn="l">
              <a:lnSpc>
                <a:spcPts val="5284"/>
              </a:lnSpc>
            </a:pPr>
            <a:endParaRPr lang="en-US" sz="3774" spc="-56">
              <a:solidFill>
                <a:srgbClr val="FFFFFF"/>
              </a:solidFill>
              <a:latin typeface="Prompt"/>
            </a:endParaRPr>
          </a:p>
        </p:txBody>
      </p:sp>
      <p:sp>
        <p:nvSpPr>
          <p:cNvPr id="3" name="Freeform 3"/>
          <p:cNvSpPr/>
          <p:nvPr/>
        </p:nvSpPr>
        <p:spPr>
          <a:xfrm rot="10659771">
            <a:off x="17762865" y="8756996"/>
            <a:ext cx="3371126" cy="4478549"/>
          </a:xfrm>
          <a:custGeom>
            <a:avLst/>
            <a:gdLst/>
            <a:ahLst/>
            <a:cxnLst/>
            <a:rect l="l" t="t" r="r" b="b"/>
            <a:pathLst>
              <a:path w="3371126" h="4478549">
                <a:moveTo>
                  <a:pt x="0" y="0"/>
                </a:moveTo>
                <a:lnTo>
                  <a:pt x="3371126" y="0"/>
                </a:lnTo>
                <a:lnTo>
                  <a:pt x="3371126" y="4478549"/>
                </a:lnTo>
                <a:lnTo>
                  <a:pt x="0" y="4478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79430" y="8470436"/>
            <a:ext cx="1193520" cy="1159060"/>
            <a:chOff x="0" y="0"/>
            <a:chExt cx="1591360" cy="1545414"/>
          </a:xfrm>
        </p:grpSpPr>
        <p:grpSp>
          <p:nvGrpSpPr>
            <p:cNvPr id="5" name="Group 5"/>
            <p:cNvGrpSpPr/>
            <p:nvPr/>
          </p:nvGrpSpPr>
          <p:grpSpPr>
            <a:xfrm>
              <a:off x="22973" y="0"/>
              <a:ext cx="1545414" cy="1545414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1D1D1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199997"/>
              <a:ext cx="1591360" cy="10739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90"/>
                </a:lnSpc>
              </a:pPr>
              <a:r>
                <a:rPr lang="en-US" sz="4850" spc="-72">
                  <a:solidFill>
                    <a:srgbClr val="000000"/>
                  </a:solidFill>
                  <a:latin typeface="Prompt Semi-Bold"/>
                </a:rPr>
                <a:t>9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44080" y="953639"/>
            <a:ext cx="12571029" cy="137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1"/>
              </a:lnSpc>
            </a:pPr>
            <a:r>
              <a:rPr lang="en-US" sz="8051" u="sng">
                <a:solidFill>
                  <a:srgbClr val="FFFFFF"/>
                </a:solidFill>
                <a:latin typeface="Anton"/>
              </a:rPr>
              <a:t>Conclusion</a:t>
            </a:r>
          </a:p>
        </p:txBody>
      </p:sp>
      <p:sp>
        <p:nvSpPr>
          <p:cNvPr id="10" name="Freeform 10"/>
          <p:cNvSpPr/>
          <p:nvPr/>
        </p:nvSpPr>
        <p:spPr>
          <a:xfrm rot="-10690362">
            <a:off x="16556347" y="-1875067"/>
            <a:ext cx="4134546" cy="4890324"/>
          </a:xfrm>
          <a:custGeom>
            <a:avLst/>
            <a:gdLst/>
            <a:ahLst/>
            <a:cxnLst/>
            <a:rect l="l" t="t" r="r" b="b"/>
            <a:pathLst>
              <a:path w="4134546" h="4890324">
                <a:moveTo>
                  <a:pt x="0" y="0"/>
                </a:moveTo>
                <a:lnTo>
                  <a:pt x="4134547" y="0"/>
                </a:lnTo>
                <a:lnTo>
                  <a:pt x="4134547" y="4890323"/>
                </a:lnTo>
                <a:lnTo>
                  <a:pt x="0" y="4890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076452" y="-2600221"/>
            <a:ext cx="3105152" cy="4125202"/>
          </a:xfrm>
          <a:custGeom>
            <a:avLst/>
            <a:gdLst/>
            <a:ahLst/>
            <a:cxnLst/>
            <a:rect l="l" t="t" r="r" b="b"/>
            <a:pathLst>
              <a:path w="3105152" h="4125202">
                <a:moveTo>
                  <a:pt x="0" y="0"/>
                </a:moveTo>
                <a:lnTo>
                  <a:pt x="3105152" y="0"/>
                </a:lnTo>
                <a:lnTo>
                  <a:pt x="3105152" y="4125202"/>
                </a:lnTo>
                <a:lnTo>
                  <a:pt x="0" y="4125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65646">
            <a:off x="-1644456" y="8058445"/>
            <a:ext cx="4135775" cy="4891777"/>
          </a:xfrm>
          <a:custGeom>
            <a:avLst/>
            <a:gdLst/>
            <a:ahLst/>
            <a:cxnLst/>
            <a:rect l="l" t="t" r="r" b="b"/>
            <a:pathLst>
              <a:path w="4135775" h="4891777">
                <a:moveTo>
                  <a:pt x="0" y="0"/>
                </a:moveTo>
                <a:lnTo>
                  <a:pt x="4135775" y="0"/>
                </a:lnTo>
                <a:lnTo>
                  <a:pt x="4135775" y="4891777"/>
                </a:lnTo>
                <a:lnTo>
                  <a:pt x="0" y="489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331</Words>
  <Application>Microsoft Office PowerPoint</Application>
  <PresentationFormat>Custom</PresentationFormat>
  <Paragraphs>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Anton</vt:lpstr>
      <vt:lpstr>Cooper BT Bold</vt:lpstr>
      <vt:lpstr>Prompt Semi-Bold</vt:lpstr>
      <vt:lpstr>Prompt</vt:lpstr>
      <vt:lpstr>Varela Round</vt:lpstr>
      <vt:lpstr>Arial</vt:lpstr>
      <vt:lpstr>Archivo Black</vt:lpstr>
      <vt:lpstr>Fredoka</vt:lpstr>
      <vt:lpstr>Space Mono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roadside scenario project aims to simulate a typical scene along a road, showcasing various elements commonly found in such environments.</dc:title>
  <cp:lastModifiedBy>sajib sarker</cp:lastModifiedBy>
  <cp:revision>6</cp:revision>
  <dcterms:created xsi:type="dcterms:W3CDTF">2006-08-16T00:00:00Z</dcterms:created>
  <dcterms:modified xsi:type="dcterms:W3CDTF">2024-05-05T18:52:53Z</dcterms:modified>
  <dc:identifier>DAGEMVvmYxQ</dc:identifier>
</cp:coreProperties>
</file>