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Archivo Black" charset="1" panose="020B0A03020202020B04"/>
      <p:regular r:id="rId11"/>
    </p:embeddedFont>
    <p:embeddedFont>
      <p:font typeface="Anton" charset="1" panose="00000500000000000000"/>
      <p:regular r:id="rId12"/>
    </p:embeddedFont>
    <p:embeddedFont>
      <p:font typeface="Anton Italics" charset="1" panose="000005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  <p:embeddedFont>
      <p:font typeface="Cooper BT Bold" charset="1" panose="0208080404030B020404"/>
      <p:regular r:id="rId18"/>
    </p:embeddedFont>
    <p:embeddedFont>
      <p:font typeface="Cooper BT Bold Italics" charset="1" panose="0208080405030B090404"/>
      <p:regular r:id="rId19"/>
    </p:embeddedFont>
    <p:embeddedFont>
      <p:font typeface="Cooper BT Light" charset="1" panose="0208050304030B020404"/>
      <p:regular r:id="rId20"/>
    </p:embeddedFont>
    <p:embeddedFont>
      <p:font typeface="Cooper BT Light Italics" charset="1" panose="0208050304030B090404"/>
      <p:regular r:id="rId21"/>
    </p:embeddedFont>
    <p:embeddedFont>
      <p:font typeface="Cooper BT Medium" charset="1" panose="0208060305030B020404"/>
      <p:regular r:id="rId22"/>
    </p:embeddedFont>
    <p:embeddedFont>
      <p:font typeface="Cooper BT Medium Italics" charset="1" panose="0208060305030B090404"/>
      <p:regular r:id="rId23"/>
    </p:embeddedFont>
    <p:embeddedFont>
      <p:font typeface="Cooper BT Heavy" charset="1" panose="0208090404030B020404"/>
      <p:regular r:id="rId24"/>
    </p:embeddedFont>
    <p:embeddedFont>
      <p:font typeface="Cooper BT Heavy Italics" charset="1" panose="0208090405030B090404"/>
      <p:regular r:id="rId25"/>
    </p:embeddedFont>
    <p:embeddedFont>
      <p:font typeface="Prompt" charset="1" panose="00000500000000000000"/>
      <p:regular r:id="rId26"/>
    </p:embeddedFont>
    <p:embeddedFont>
      <p:font typeface="Prompt Bold" charset="1" panose="00000800000000000000"/>
      <p:regular r:id="rId27"/>
    </p:embeddedFont>
    <p:embeddedFont>
      <p:font typeface="Prompt Italics" charset="1" panose="00000500000000000000"/>
      <p:regular r:id="rId28"/>
    </p:embeddedFont>
    <p:embeddedFont>
      <p:font typeface="Prompt Bold Italics" charset="1" panose="00000800000000000000"/>
      <p:regular r:id="rId29"/>
    </p:embeddedFont>
    <p:embeddedFont>
      <p:font typeface="Prompt Thin" charset="1" panose="00000200000000000000"/>
      <p:regular r:id="rId30"/>
    </p:embeddedFont>
    <p:embeddedFont>
      <p:font typeface="Prompt Thin Italics" charset="1" panose="00000200000000000000"/>
      <p:regular r:id="rId31"/>
    </p:embeddedFont>
    <p:embeddedFont>
      <p:font typeface="Prompt Extra-Light" charset="1" panose="00000300000000000000"/>
      <p:regular r:id="rId32"/>
    </p:embeddedFont>
    <p:embeddedFont>
      <p:font typeface="Prompt Extra-Light Italics" charset="1" panose="00000300000000000000"/>
      <p:regular r:id="rId33"/>
    </p:embeddedFont>
    <p:embeddedFont>
      <p:font typeface="Prompt Light" charset="1" panose="00000400000000000000"/>
      <p:regular r:id="rId34"/>
    </p:embeddedFont>
    <p:embeddedFont>
      <p:font typeface="Prompt Light Italics" charset="1" panose="00000400000000000000"/>
      <p:regular r:id="rId35"/>
    </p:embeddedFont>
    <p:embeddedFont>
      <p:font typeface="Prompt Medium" charset="1" panose="00000600000000000000"/>
      <p:regular r:id="rId36"/>
    </p:embeddedFont>
    <p:embeddedFont>
      <p:font typeface="Prompt Medium Italics" charset="1" panose="00000600000000000000"/>
      <p:regular r:id="rId37"/>
    </p:embeddedFont>
    <p:embeddedFont>
      <p:font typeface="Prompt Semi-Bold" charset="1" panose="00000700000000000000"/>
      <p:regular r:id="rId38"/>
    </p:embeddedFont>
    <p:embeddedFont>
      <p:font typeface="Prompt Semi-Bold Italics" charset="1" panose="00000700000000000000"/>
      <p:regular r:id="rId39"/>
    </p:embeddedFont>
    <p:embeddedFont>
      <p:font typeface="Prompt Ultra-Bold" charset="1" panose="00000900000000000000"/>
      <p:regular r:id="rId40"/>
    </p:embeddedFont>
    <p:embeddedFont>
      <p:font typeface="Prompt Ultra-Bold Italics" charset="1" panose="00000900000000000000"/>
      <p:regular r:id="rId41"/>
    </p:embeddedFont>
    <p:embeddedFont>
      <p:font typeface="Prompt Heavy" charset="1" panose="00000A00000000000000"/>
      <p:regular r:id="rId42"/>
    </p:embeddedFont>
    <p:embeddedFont>
      <p:font typeface="Prompt Heavy Italics" charset="1" panose="00000A00000000000000"/>
      <p:regular r:id="rId43"/>
    </p:embeddedFont>
    <p:embeddedFont>
      <p:font typeface="Varela Round" charset="1" panose="00000500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slides/slide1.xml" Type="http://schemas.openxmlformats.org/officeDocument/2006/relationships/slide"/><Relationship Id="rId46" Target="slides/slide2.xml" Type="http://schemas.openxmlformats.org/officeDocument/2006/relationships/slide"/><Relationship Id="rId47" Target="slides/slide3.xml" Type="http://schemas.openxmlformats.org/officeDocument/2006/relationships/slide"/><Relationship Id="rId48" Target="slides/slide4.xml" Type="http://schemas.openxmlformats.org/officeDocument/2006/relationships/slide"/><Relationship Id="rId49" Target="slides/slide5.xml" Type="http://schemas.openxmlformats.org/officeDocument/2006/relationships/slide"/><Relationship Id="rId5" Target="tableStyles.xml" Type="http://schemas.openxmlformats.org/officeDocument/2006/relationships/tableStyles"/><Relationship Id="rId50" Target="slides/slide6.xml" Type="http://schemas.openxmlformats.org/officeDocument/2006/relationships/slide"/><Relationship Id="rId51" Target="slides/slide7.xml" Type="http://schemas.openxmlformats.org/officeDocument/2006/relationships/slide"/><Relationship Id="rId52" Target="slides/slide8.xml" Type="http://schemas.openxmlformats.org/officeDocument/2006/relationships/slide"/><Relationship Id="rId53" Target="slides/slide9.xml" Type="http://schemas.openxmlformats.org/officeDocument/2006/relationships/slide"/><Relationship Id="rId54" Target="slides/slide10.xml" Type="http://schemas.openxmlformats.org/officeDocument/2006/relationships/slide"/><Relationship Id="rId55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8010" y="3825057"/>
            <a:ext cx="15911981" cy="242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83"/>
              </a:lnSpc>
            </a:pPr>
            <a:r>
              <a:rPr lang="en-US" sz="16225" spc="-324">
                <a:solidFill>
                  <a:srgbClr val="4C5270"/>
                </a:solidFill>
                <a:latin typeface="Archivo Black"/>
              </a:rPr>
              <a:t>welcome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8330" y="566801"/>
            <a:ext cx="13464081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2B46BD"/>
                </a:solidFill>
                <a:latin typeface="Fredoka"/>
              </a:rPr>
              <a:t>QUESTION AND ANSWER SESSION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D947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0037AA"/>
                  </a:solidFill>
                  <a:latin typeface="Varela Round"/>
                </a:rPr>
                <a:t>10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6556347" y="-1078388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7" y="0"/>
                </a:lnTo>
                <a:lnTo>
                  <a:pt x="4134547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07576" y="4258956"/>
            <a:ext cx="8472847" cy="4791010"/>
          </a:xfrm>
          <a:custGeom>
            <a:avLst/>
            <a:gdLst/>
            <a:ahLst/>
            <a:cxnLst/>
            <a:rect r="r" b="b" t="t" l="l"/>
            <a:pathLst>
              <a:path h="4791010" w="8472847">
                <a:moveTo>
                  <a:pt x="0" y="0"/>
                </a:moveTo>
                <a:lnTo>
                  <a:pt x="8472848" y="0"/>
                </a:lnTo>
                <a:lnTo>
                  <a:pt x="8472848" y="4791010"/>
                </a:lnTo>
                <a:lnTo>
                  <a:pt x="0" y="4791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F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2007" y="3728091"/>
            <a:ext cx="14483889" cy="254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6"/>
              </a:lnSpc>
            </a:pPr>
            <a:r>
              <a:rPr lang="en-US" sz="14768">
                <a:solidFill>
                  <a:srgbClr val="272727"/>
                </a:solidFill>
                <a:latin typeface="Cooper BT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54980"/>
            <a:ext cx="16157328" cy="491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76"/>
              </a:lnSpc>
            </a:pPr>
            <a:r>
              <a:rPr lang="en-US" sz="16475" spc="-329">
                <a:solidFill>
                  <a:srgbClr val="FFFFFF"/>
                </a:solidFill>
                <a:latin typeface="Archivo Black"/>
              </a:rPr>
              <a:t>Roadside Scenario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22781" y="-3281365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957830" y="6371800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4215283" y="-2783570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7128043" y="9482742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4742" y="7448425"/>
            <a:ext cx="951258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Archivo Black"/>
              </a:rPr>
              <a:t>PRESENTED BY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42866" y="8172325"/>
            <a:ext cx="9638546" cy="1230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8"/>
              </a:lnSpc>
            </a:pPr>
            <a:r>
              <a:rPr lang="en-US" sz="2363">
                <a:solidFill>
                  <a:srgbClr val="FFFFFF"/>
                </a:solidFill>
                <a:latin typeface="Space Mono"/>
              </a:rPr>
              <a:t>Shariful islam sajib sarker       id: 2125051016 Mehadi hasan                      id: 2125051003  Nibir dewan                       id: 2125051020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6059" y="2993682"/>
            <a:ext cx="9529122" cy="414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208" indent="-426104" lvl="1">
              <a:lnSpc>
                <a:spcPts val="5526"/>
              </a:lnSpc>
              <a:buFont typeface="Arial"/>
              <a:buChar char="•"/>
            </a:pPr>
            <a:r>
              <a:rPr lang="en-US" sz="3947" spc="-59">
                <a:solidFill>
                  <a:srgbClr val="FFFFFF"/>
                </a:solidFill>
                <a:latin typeface="Prompt"/>
              </a:rPr>
              <a:t>The roadside scenario project aims to simulate a typical scene along a road, showcasing various elements commonly found in such environments.</a:t>
            </a:r>
          </a:p>
          <a:p>
            <a:pPr algn="l">
              <a:lnSpc>
                <a:spcPts val="552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52A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FFFFF"/>
                  </a:solidFill>
                  <a:latin typeface="Prompt Semi-Bold"/>
                </a:rPr>
                <a:t>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9885" y="338548"/>
            <a:ext cx="14861082" cy="135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9"/>
              </a:lnSpc>
            </a:pPr>
            <a:r>
              <a:rPr lang="en-US" sz="7892" u="sng">
                <a:solidFill>
                  <a:srgbClr val="FFFFFF"/>
                </a:solidFill>
                <a:latin typeface="Anton"/>
              </a:rPr>
              <a:t>introduction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52570" y="6109352"/>
            <a:ext cx="2152902" cy="1107766"/>
          </a:xfrm>
          <a:custGeom>
            <a:avLst/>
            <a:gdLst/>
            <a:ahLst/>
            <a:cxnLst/>
            <a:rect r="r" b="b" t="t" l="l"/>
            <a:pathLst>
              <a:path h="1107766" w="2152902">
                <a:moveTo>
                  <a:pt x="0" y="0"/>
                </a:moveTo>
                <a:lnTo>
                  <a:pt x="2152902" y="0"/>
                </a:lnTo>
                <a:lnTo>
                  <a:pt x="2152902" y="1107766"/>
                </a:lnTo>
                <a:lnTo>
                  <a:pt x="0" y="11077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05472" y="3807240"/>
            <a:ext cx="5182528" cy="3731420"/>
          </a:xfrm>
          <a:custGeom>
            <a:avLst/>
            <a:gdLst/>
            <a:ahLst/>
            <a:cxnLst/>
            <a:rect r="r" b="b" t="t" l="l"/>
            <a:pathLst>
              <a:path h="3731420" w="5182528">
                <a:moveTo>
                  <a:pt x="0" y="0"/>
                </a:moveTo>
                <a:lnTo>
                  <a:pt x="5182528" y="0"/>
                </a:lnTo>
                <a:lnTo>
                  <a:pt x="5182528" y="3731420"/>
                </a:lnTo>
                <a:lnTo>
                  <a:pt x="0" y="37314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FAFAFF"/>
                </a:solidFill>
                <a:latin typeface="Anton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08477" y="3871711"/>
            <a:ext cx="13970953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46">
                <a:solidFill>
                  <a:srgbClr val="FAFAFF"/>
                </a:solidFill>
                <a:latin typeface="Prompt"/>
              </a:rPr>
              <a:t>To create a visually engaging representation of a roadside scene using graphics.h.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96853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-59">
                <a:solidFill>
                  <a:srgbClr val="FAFAFF"/>
                </a:solidFill>
                <a:latin typeface="Prompt Semi-Bold"/>
              </a:rPr>
              <a:t>Objective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8477" y="5371328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-59">
                <a:solidFill>
                  <a:srgbClr val="FAFAFF"/>
                </a:solidFill>
                <a:latin typeface="Prompt Semi-Bold"/>
              </a:rPr>
              <a:t>Objective 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7838" y="5540745"/>
            <a:ext cx="516960" cy="516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829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AFAFF"/>
                  </a:solidFill>
                  <a:latin typeface="Prompt Semi-Bold"/>
                </a:rPr>
                <a:t>4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508477" y="6324405"/>
            <a:ext cx="13970953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46">
                <a:solidFill>
                  <a:srgbClr val="FAFAFF"/>
                </a:solidFill>
                <a:latin typeface="Prompt"/>
              </a:rPr>
              <a:t>To demonstrate the capability of graphics.h in rendering realistic environments.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665646">
            <a:off x="-851828" y="7183608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4" y="0"/>
                </a:lnTo>
                <a:lnTo>
                  <a:pt x="4135774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7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91800"/>
            <a:ext cx="15820449" cy="116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3" u="sng">
                <a:solidFill>
                  <a:srgbClr val="FFFFFF"/>
                </a:solidFill>
                <a:latin typeface="Anton"/>
              </a:rPr>
              <a:t>Project Work Description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64423" y="2756549"/>
            <a:ext cx="16108527" cy="5879501"/>
            <a:chOff x="0" y="0"/>
            <a:chExt cx="21478036" cy="783933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530051" cy="153005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29672"/>
              <a:ext cx="1530051" cy="115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2846665"/>
              <a:ext cx="1530051" cy="153005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976337"/>
              <a:ext cx="1530051" cy="115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693331"/>
              <a:ext cx="1530051" cy="153005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5823002"/>
              <a:ext cx="1530051" cy="115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777010" y="-53460"/>
              <a:ext cx="19701026" cy="2203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2081" indent="-346040" lvl="1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The project utilizes graphics.h library in C++ to draw and animate various components of the roadside scene.</a:t>
              </a:r>
            </a:p>
            <a:p>
              <a:pPr algn="l">
                <a:lnSpc>
                  <a:spcPts val="4487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77010" y="2791360"/>
              <a:ext cx="19701026" cy="2203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2081" indent="-346040" lvl="1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Components include roads, vehicles, buildings, trees, and other objects commonly found alongside roads.</a:t>
              </a:r>
            </a:p>
            <a:p>
              <a:pPr algn="l">
                <a:lnSpc>
                  <a:spcPts val="4487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77010" y="5636181"/>
              <a:ext cx="19701026" cy="2203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2081" indent="-346040" lvl="1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Different graphical functions are used to create and animate each element, providing a static representation of a roadside scenario.</a:t>
              </a:r>
            </a:p>
            <a:p>
              <a:pPr algn="l">
                <a:lnSpc>
                  <a:spcPts val="448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4679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0659771">
            <a:off x="17349215" y="85373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FFFFF"/>
                  </a:solidFill>
                  <a:latin typeface="Prompt Semi-Bold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0690362">
            <a:off x="15940987" y="-1416462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1816649" y="-2463684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665646">
            <a:off x="-779384" y="7344957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673062" y="895350"/>
            <a:ext cx="15820449" cy="116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3" u="sng">
                <a:solidFill>
                  <a:srgbClr val="FFFFFF"/>
                </a:solidFill>
                <a:latin typeface="Anton"/>
              </a:rPr>
              <a:t>graphical functions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7349215" y="85373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52A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FFFFF"/>
                  </a:solidFill>
                  <a:latin typeface="Prompt Semi-Bold"/>
                </a:rPr>
                <a:t>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6399802" y="-1633795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076452" y="-2753462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779384" y="7344957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88503" y="2701688"/>
            <a:ext cx="17398960" cy="67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line(): Draws a line between two specified points.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circle(): Draws a circle with a specified center and radius.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rectangle(): Draws a rectangle with specified coordinates.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ellipse(): Draws an ellipse with a specified center and radii.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setcolor(): set color of the line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setfillstyle(): set color of the specified area</a:t>
            </a:r>
          </a:p>
          <a:p>
            <a:pPr algn="l" marL="910269" indent="-455134" lvl="1">
              <a:lnSpc>
                <a:spcPts val="5902"/>
              </a:lnSpc>
              <a:buAutoNum type="arabicPeriod" startAt="1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floodfill(): select the for coloring</a:t>
            </a:r>
          </a:p>
          <a:p>
            <a:pPr algn="l">
              <a:lnSpc>
                <a:spcPts val="5902"/>
              </a:lnSpc>
            </a:pPr>
          </a:p>
          <a:p>
            <a:pPr algn="l">
              <a:lnSpc>
                <a:spcPts val="590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77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7349215" y="8723874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90362">
            <a:off x="16556347" y="-1951882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7" y="0"/>
                </a:lnTo>
                <a:lnTo>
                  <a:pt x="4134547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76452" y="-3096502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65646">
            <a:off x="-752738" y="8517260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668" y="1799037"/>
            <a:ext cx="15210997" cy="7652448"/>
          </a:xfrm>
          <a:custGeom>
            <a:avLst/>
            <a:gdLst/>
            <a:ahLst/>
            <a:cxnLst/>
            <a:rect r="r" b="b" t="t" l="l"/>
            <a:pathLst>
              <a:path h="7652448" w="15210997">
                <a:moveTo>
                  <a:pt x="0" y="0"/>
                </a:moveTo>
                <a:lnTo>
                  <a:pt x="15210997" y="0"/>
                </a:lnTo>
                <a:lnTo>
                  <a:pt x="15210997" y="7652448"/>
                </a:lnTo>
                <a:lnTo>
                  <a:pt x="0" y="7652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58" r="-198" b="-303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562" y="205613"/>
            <a:ext cx="10515901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FFFFFF"/>
                </a:solidFill>
                <a:latin typeface="Anton"/>
              </a:rPr>
              <a:t>project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31608"/>
            <a:ext cx="516960" cy="5169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722534"/>
            <a:ext cx="16683264" cy="12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2"/>
              </a:lnSpc>
            </a:pPr>
            <a:r>
              <a:rPr lang="en-US" sz="7251" u="sng">
                <a:solidFill>
                  <a:srgbClr val="F6F6E9"/>
                </a:solidFill>
                <a:latin typeface="Anton"/>
              </a:rPr>
              <a:t>Limitations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5707" y="6038387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spc="-70" u="sng">
                <a:solidFill>
                  <a:srgbClr val="F6F6E9"/>
                </a:solidFill>
                <a:latin typeface="Prompt Semi-Bold"/>
              </a:rPr>
              <a:t>Platform dependency: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1808" y="3804376"/>
            <a:ext cx="15009114" cy="260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</a:pPr>
            <a:r>
              <a:rPr lang="en-US" sz="3701" spc="-55">
                <a:solidFill>
                  <a:srgbClr val="F6F6E9"/>
                </a:solidFill>
                <a:latin typeface="Prompt"/>
              </a:rPr>
              <a:t>graphics.h is a basic graphics library and may not support advanced features like realistic textures, shading, or complex animations.</a:t>
            </a:r>
          </a:p>
          <a:p>
            <a:pPr algn="l">
              <a:lnSpc>
                <a:spcPts val="518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01808" y="7035827"/>
            <a:ext cx="14847341" cy="192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spc="-54">
                <a:solidFill>
                  <a:srgbClr val="F6F6E9"/>
                </a:solidFill>
                <a:latin typeface="Prompt"/>
              </a:rPr>
              <a:t>The project may only run on systems supporting the BGI graphics driver used by graphics.h, limiting its portability.</a:t>
            </a:r>
          </a:p>
          <a:p>
            <a:pPr algn="l">
              <a:lnSpc>
                <a:spcPts val="5125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6124112"/>
            <a:ext cx="516960" cy="516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0659771">
            <a:off x="17762865" y="85373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7D5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6F6E9"/>
                  </a:solidFill>
                  <a:latin typeface="Prompt Semi-Bold"/>
                </a:rPr>
                <a:t>8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10690362">
            <a:off x="15434566" y="-1846398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7" y="0"/>
                </a:lnTo>
                <a:lnTo>
                  <a:pt x="4134547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2076452" y="-2367092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665646">
            <a:off x="-780707" y="7721967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4" y="0"/>
                </a:lnTo>
                <a:lnTo>
                  <a:pt x="4135774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75707" y="2731883"/>
            <a:ext cx="10734465" cy="8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3"/>
              </a:lnSpc>
            </a:pPr>
            <a:r>
              <a:rPr lang="en-US" sz="5095" spc="-76" u="sng">
                <a:solidFill>
                  <a:srgbClr val="F6F6E9"/>
                </a:solidFill>
                <a:latin typeface="Prompt Semi-Bold"/>
              </a:rPr>
              <a:t>Limited graphical capabilities: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4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6865" y="3089457"/>
            <a:ext cx="16014270" cy="530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894" indent="-407447" lvl="1">
              <a:lnSpc>
                <a:spcPts val="5284"/>
              </a:lnSpc>
              <a:buFont typeface="Arial"/>
              <a:buChar char="•"/>
            </a:pPr>
            <a:r>
              <a:rPr lang="en-US" sz="3774" spc="-56">
                <a:solidFill>
                  <a:srgbClr val="FFFFFF"/>
                </a:solidFill>
                <a:latin typeface="Prompt"/>
              </a:rPr>
              <a:t>The roadside scenario project demonstrates the potential of graphics.h library in creating simple yet visually appealing graphical representations.</a:t>
            </a:r>
          </a:p>
          <a:p>
            <a:pPr algn="l">
              <a:lnSpc>
                <a:spcPts val="5284"/>
              </a:lnSpc>
            </a:pPr>
          </a:p>
          <a:p>
            <a:pPr algn="l" marL="814894" indent="-407447" lvl="1">
              <a:lnSpc>
                <a:spcPts val="5284"/>
              </a:lnSpc>
              <a:buFont typeface="Arial"/>
              <a:buChar char="•"/>
            </a:pPr>
            <a:r>
              <a:rPr lang="en-US" sz="3774" spc="-56">
                <a:solidFill>
                  <a:srgbClr val="FFFFFF"/>
                </a:solidFill>
                <a:latin typeface="Prompt"/>
              </a:rPr>
              <a:t>While it may have limitations, it serves as a starting point for exploring basic graphics programming and understanding fundamental concepts of computer graphics.</a:t>
            </a:r>
          </a:p>
          <a:p>
            <a:pPr algn="l">
              <a:lnSpc>
                <a:spcPts val="528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7349215" y="8047725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50"/>
                </a:lnTo>
                <a:lnTo>
                  <a:pt x="0" y="447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D1D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7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000000"/>
                  </a:solidFill>
                  <a:latin typeface="Prompt Semi-Bold"/>
                </a:rPr>
                <a:t>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44080" y="953639"/>
            <a:ext cx="12571029" cy="137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1"/>
              </a:lnSpc>
            </a:pPr>
            <a:r>
              <a:rPr lang="en-US" sz="8051" u="sng">
                <a:solidFill>
                  <a:srgbClr val="FFFFFF"/>
                </a:solidFill>
                <a:latin typeface="Anton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690362">
            <a:off x="15192027" y="-1416462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851828" y="7349175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4" y="0"/>
                </a:lnTo>
                <a:lnTo>
                  <a:pt x="4135774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DAGEMVvmYxQ</dc:identifier>
  <dcterms:modified xsi:type="dcterms:W3CDTF">2011-08-01T06:04:30Z</dcterms:modified>
  <cp:revision>1</cp:revision>
  <dc:title>The roadside scenario project aims to simulate a typical scene along a road, showcasing various elements commonly found in such environments.</dc:title>
</cp:coreProperties>
</file>