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258" r:id="rId3"/>
    <p:sldId id="259" r:id="rId4"/>
    <p:sldId id="262" r:id="rId5"/>
    <p:sldId id="260" r:id="rId6"/>
    <p:sldId id="261" r:id="rId7"/>
    <p:sldId id="263" r:id="rId8"/>
    <p:sldId id="264" r:id="rId9"/>
    <p:sldId id="265" r:id="rId10"/>
    <p:sldId id="266" r:id="rId11"/>
    <p:sldId id="267" r:id="rId12"/>
    <p:sldId id="268" r:id="rId13"/>
    <p:sldId id="291" r:id="rId14"/>
    <p:sldId id="285" r:id="rId15"/>
    <p:sldId id="286" r:id="rId16"/>
    <p:sldId id="290" r:id="rId17"/>
    <p:sldId id="287" r:id="rId18"/>
    <p:sldId id="271" r:id="rId19"/>
    <p:sldId id="272" r:id="rId20"/>
    <p:sldId id="303" r:id="rId21"/>
    <p:sldId id="289" r:id="rId22"/>
    <p:sldId id="273" r:id="rId23"/>
    <p:sldId id="274" r:id="rId24"/>
    <p:sldId id="275" r:id="rId25"/>
    <p:sldId id="276" r:id="rId26"/>
    <p:sldId id="277" r:id="rId27"/>
    <p:sldId id="278" r:id="rId28"/>
    <p:sldId id="279" r:id="rId29"/>
    <p:sldId id="301" r:id="rId30"/>
    <p:sldId id="302" r:id="rId31"/>
    <p:sldId id="280" r:id="rId32"/>
    <p:sldId id="304" r:id="rId33"/>
    <p:sldId id="288" r:id="rId34"/>
    <p:sldId id="281" r:id="rId35"/>
    <p:sldId id="282" r:id="rId36"/>
    <p:sldId id="292" r:id="rId37"/>
    <p:sldId id="293" r:id="rId38"/>
    <p:sldId id="294" r:id="rId39"/>
    <p:sldId id="295" r:id="rId40"/>
    <p:sldId id="296" r:id="rId41"/>
    <p:sldId id="297" r:id="rId42"/>
    <p:sldId id="298" r:id="rId43"/>
    <p:sldId id="299" r:id="rId44"/>
    <p:sldId id="300" r:id="rId45"/>
    <p:sldId id="283" r:id="rId46"/>
    <p:sldId id="28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Pattern</c:v>
                </c:pt>
              </c:strCache>
            </c:strRef>
          </c:tx>
          <c:dPt>
            <c:idx val="0"/>
            <c:bubble3D val="0"/>
          </c:dPt>
          <c:dPt>
            <c:idx val="1"/>
            <c:bubble3D val="0"/>
          </c:dPt>
          <c:dPt>
            <c:idx val="2"/>
            <c:bubble3D val="0"/>
          </c:dPt>
          <c:dPt>
            <c:idx val="3"/>
            <c:bubble3D val="0"/>
          </c:dPt>
          <c:dPt>
            <c:idx val="4"/>
            <c:bubble3D val="0"/>
          </c:dPt>
          <c:dLbls>
            <c:spPr>
              <a:noFill/>
              <a:ln>
                <a:noFill/>
              </a:ln>
              <a:effectLst/>
            </c:spPr>
            <c:txPr>
              <a:bodyPr rot="0" vert="horz"/>
              <a:lstStyle/>
              <a:p>
                <a:pPr>
                  <a:defRPr/>
                </a:pPr>
                <a:endParaRPr lang="en-US"/>
              </a:p>
            </c:txPr>
            <c:dLblPos val="ct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Sheet1!$A$2:$A$6</c:f>
              <c:strCache>
                <c:ptCount val="5"/>
                <c:pt idx="0">
                  <c:v>Service</c:v>
                </c:pt>
                <c:pt idx="1">
                  <c:v>Business</c:v>
                </c:pt>
                <c:pt idx="2">
                  <c:v>Wage Earner</c:v>
                </c:pt>
                <c:pt idx="3">
                  <c:v>Agriculture</c:v>
                </c:pt>
                <c:pt idx="4">
                  <c:v>None</c:v>
                </c:pt>
              </c:strCache>
            </c:strRef>
          </c:cat>
          <c:val>
            <c:numRef>
              <c:f>Sheet1!$B$2:$B$6</c:f>
              <c:numCache>
                <c:formatCode>General</c:formatCode>
                <c:ptCount val="5"/>
                <c:pt idx="0">
                  <c:v>11.5</c:v>
                </c:pt>
                <c:pt idx="1">
                  <c:v>19.5</c:v>
                </c:pt>
                <c:pt idx="2">
                  <c:v>19.5</c:v>
                </c:pt>
                <c:pt idx="3">
                  <c:v>38</c:v>
                </c:pt>
                <c:pt idx="4">
                  <c:v>11.5</c:v>
                </c:pt>
              </c:numCache>
            </c:numRef>
          </c:val>
        </c:ser>
        <c:dLbls>
          <c:dLblPos val="ctr"/>
          <c:showLegendKey val="0"/>
          <c:showVal val="0"/>
          <c:showCatName val="0"/>
          <c:showSerName val="0"/>
          <c:showPercent val="1"/>
          <c:showBubbleSize val="0"/>
          <c:showLeaderLines val="1"/>
        </c:dLbls>
        <c:firstSliceAng val="0"/>
      </c:pieChart>
    </c:plotArea>
    <c:legend>
      <c:legendPos val="r"/>
      <c:layout/>
      <c:overlay val="0"/>
      <c:txPr>
        <a:bodyPr rot="0" vert="horz"/>
        <a:lstStyle/>
        <a:p>
          <a:pPr>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C790F-8BC3-415F-A96C-68CF9EC60BC3}" type="datetimeFigureOut">
              <a:rPr lang="en-GB" smtClean="0"/>
              <a:t>28/06/2021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88C46-0CC7-448F-814E-1CC23172B25B}" type="slidenum">
              <a:rPr lang="en-GB" smtClean="0"/>
              <a:t>‹#›</a:t>
            </a:fld>
            <a:endParaRPr lang="en-GB"/>
          </a:p>
        </p:txBody>
      </p:sp>
    </p:spTree>
    <p:extLst>
      <p:ext uri="{BB962C8B-B14F-4D97-AF65-F5344CB8AC3E}">
        <p14:creationId xmlns:p14="http://schemas.microsoft.com/office/powerpoint/2010/main" val="4288073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095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811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898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8736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9692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7605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005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8955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2024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9160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374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447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0410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7116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9914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6868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41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2662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9225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734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7589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585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777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082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2715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439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0937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82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D08C14-1941-4879-9FE5-3AB16BE2961A}"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260139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D08C14-1941-4879-9FE5-3AB16BE2961A}"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114215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D08C14-1941-4879-9FE5-3AB16BE2961A}"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0F0B-20DD-45D6-8180-21BB094B932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52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D08C14-1941-4879-9FE5-3AB16BE2961A}"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60471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D08C14-1941-4879-9FE5-3AB16BE2961A}"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0F0B-20DD-45D6-8180-21BB094B932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0277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D08C14-1941-4879-9FE5-3AB16BE2961A}"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855954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D08C14-1941-4879-9FE5-3AB16BE2961A}"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4201418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D08C14-1941-4879-9FE5-3AB16BE2961A}"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140363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D08C14-1941-4879-9FE5-3AB16BE2961A}"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104809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D08C14-1941-4879-9FE5-3AB16BE2961A}"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188232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D08C14-1941-4879-9FE5-3AB16BE2961A}" type="datetimeFigureOut">
              <a:rPr lang="en-GB" smtClean="0"/>
              <a:t>28/06/2021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333368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D08C14-1941-4879-9FE5-3AB16BE2961A}" type="datetimeFigureOut">
              <a:rPr lang="en-GB" smtClean="0"/>
              <a:t>28/06/2021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170764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D08C14-1941-4879-9FE5-3AB16BE2961A}" type="datetimeFigureOut">
              <a:rPr lang="en-GB" smtClean="0"/>
              <a:t>28/06/2021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188615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08C14-1941-4879-9FE5-3AB16BE2961A}" type="datetimeFigureOut">
              <a:rPr lang="en-GB" smtClean="0"/>
              <a:t>28/06/2021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190894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08C14-1941-4879-9FE5-3AB16BE2961A}" type="datetimeFigureOut">
              <a:rPr lang="en-GB" smtClean="0"/>
              <a:t>28/06/2021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320577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08C14-1941-4879-9FE5-3AB16BE2961A}" type="datetimeFigureOut">
              <a:rPr lang="en-GB" smtClean="0"/>
              <a:t>28/06/2021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3B0F0B-20DD-45D6-8180-21BB094B932C}" type="slidenum">
              <a:rPr lang="en-GB" smtClean="0"/>
              <a:t>‹#›</a:t>
            </a:fld>
            <a:endParaRPr lang="en-GB"/>
          </a:p>
        </p:txBody>
      </p:sp>
    </p:spTree>
    <p:extLst>
      <p:ext uri="{BB962C8B-B14F-4D97-AF65-F5344CB8AC3E}">
        <p14:creationId xmlns:p14="http://schemas.microsoft.com/office/powerpoint/2010/main" val="335525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D08C14-1941-4879-9FE5-3AB16BE2961A}" type="datetimeFigureOut">
              <a:rPr lang="en-GB" smtClean="0"/>
              <a:t>28/06/2021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3B0F0B-20DD-45D6-8180-21BB094B932C}" type="slidenum">
              <a:rPr lang="en-GB" smtClean="0"/>
              <a:t>‹#›</a:t>
            </a:fld>
            <a:endParaRPr lang="en-GB"/>
          </a:p>
        </p:txBody>
      </p:sp>
    </p:spTree>
    <p:extLst>
      <p:ext uri="{BB962C8B-B14F-4D97-AF65-F5344CB8AC3E}">
        <p14:creationId xmlns:p14="http://schemas.microsoft.com/office/powerpoint/2010/main" val="932829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jpe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612131" y="1583723"/>
            <a:ext cx="8915399" cy="3095369"/>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rgbClr val="002060"/>
              </a:buClr>
              <a:buSzPts val="5400"/>
              <a:buFont typeface="Times New Roman"/>
              <a:buNone/>
            </a:pPr>
            <a:r>
              <a:rPr lang="en-US" dirty="0">
                <a:solidFill>
                  <a:srgbClr val="002060"/>
                </a:solidFill>
                <a:latin typeface="Times New Roman"/>
                <a:ea typeface="Times New Roman"/>
                <a:cs typeface="Times New Roman"/>
                <a:sym typeface="Times New Roman"/>
              </a:rPr>
              <a:t>Development of </a:t>
            </a:r>
            <a:r>
              <a:rPr lang="en-US" dirty="0" err="1">
                <a:solidFill>
                  <a:srgbClr val="002060"/>
                </a:solidFill>
                <a:latin typeface="Times New Roman"/>
                <a:ea typeface="Times New Roman"/>
                <a:cs typeface="Times New Roman"/>
                <a:sym typeface="Times New Roman"/>
              </a:rPr>
              <a:t>IoT</a:t>
            </a:r>
            <a:r>
              <a:rPr lang="en-US" dirty="0">
                <a:solidFill>
                  <a:srgbClr val="002060"/>
                </a:solidFill>
                <a:latin typeface="Times New Roman"/>
                <a:ea typeface="Times New Roman"/>
                <a:cs typeface="Times New Roman"/>
                <a:sym typeface="Times New Roman"/>
              </a:rPr>
              <a:t> based Smart security and Monitoring System for Agricultural Farm</a:t>
            </a:r>
            <a:endParaRPr dirty="0">
              <a:solidFill>
                <a:srgbClr val="00206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25577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2"/>
          <p:cNvSpPr txBox="1">
            <a:spLocks noGrp="1"/>
          </p:cNvSpPr>
          <p:nvPr>
            <p:ph type="title"/>
          </p:nvPr>
        </p:nvSpPr>
        <p:spPr>
          <a:xfrm>
            <a:off x="648759" y="76972"/>
            <a:ext cx="8596668" cy="85673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Literature review</a:t>
            </a:r>
            <a:endParaRPr/>
          </a:p>
        </p:txBody>
      </p:sp>
      <p:pic>
        <p:nvPicPr>
          <p:cNvPr id="222" name="Google Shape;222;p12"/>
          <p:cNvPicPr preferRelativeResize="0">
            <a:picLocks noGrp="1"/>
          </p:cNvPicPr>
          <p:nvPr>
            <p:ph type="body" idx="1"/>
          </p:nvPr>
        </p:nvPicPr>
        <p:blipFill rotWithShape="1">
          <a:blip r:embed="rId3">
            <a:alphaModFix/>
          </a:blip>
          <a:srcRect/>
          <a:stretch/>
        </p:blipFill>
        <p:spPr>
          <a:xfrm>
            <a:off x="2438401" y="733425"/>
            <a:ext cx="7210424" cy="5927725"/>
          </a:xfrm>
          <a:prstGeom prst="rect">
            <a:avLst/>
          </a:prstGeom>
          <a:noFill/>
          <a:ln>
            <a:noFill/>
          </a:ln>
        </p:spPr>
      </p:pic>
    </p:spTree>
    <p:extLst>
      <p:ext uri="{BB962C8B-B14F-4D97-AF65-F5344CB8AC3E}">
        <p14:creationId xmlns:p14="http://schemas.microsoft.com/office/powerpoint/2010/main" val="86291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3"/>
          <p:cNvSpPr txBox="1">
            <a:spLocks noGrp="1"/>
          </p:cNvSpPr>
          <p:nvPr>
            <p:ph type="title"/>
          </p:nvPr>
        </p:nvSpPr>
        <p:spPr>
          <a:xfrm>
            <a:off x="677334" y="238897"/>
            <a:ext cx="8596668" cy="85673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Literature review</a:t>
            </a:r>
            <a:endParaRPr/>
          </a:p>
        </p:txBody>
      </p:sp>
      <p:pic>
        <p:nvPicPr>
          <p:cNvPr id="228" name="Google Shape;228;p13"/>
          <p:cNvPicPr preferRelativeResize="0">
            <a:picLocks noGrp="1"/>
          </p:cNvPicPr>
          <p:nvPr>
            <p:ph type="body" idx="1"/>
          </p:nvPr>
        </p:nvPicPr>
        <p:blipFill rotWithShape="1">
          <a:blip r:embed="rId3">
            <a:alphaModFix/>
          </a:blip>
          <a:srcRect/>
          <a:stretch/>
        </p:blipFill>
        <p:spPr>
          <a:xfrm>
            <a:off x="2438400" y="847725"/>
            <a:ext cx="7258049" cy="6010275"/>
          </a:xfrm>
          <a:prstGeom prst="rect">
            <a:avLst/>
          </a:prstGeom>
          <a:noFill/>
          <a:ln>
            <a:noFill/>
          </a:ln>
        </p:spPr>
      </p:pic>
    </p:spTree>
    <p:extLst>
      <p:ext uri="{BB962C8B-B14F-4D97-AF65-F5344CB8AC3E}">
        <p14:creationId xmlns:p14="http://schemas.microsoft.com/office/powerpoint/2010/main" val="371929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4"/>
          <p:cNvSpPr txBox="1">
            <a:spLocks noGrp="1"/>
          </p:cNvSpPr>
          <p:nvPr>
            <p:ph type="title"/>
          </p:nvPr>
        </p:nvSpPr>
        <p:spPr>
          <a:xfrm>
            <a:off x="677334" y="238897"/>
            <a:ext cx="8596668" cy="85673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Literature review</a:t>
            </a:r>
            <a:endParaRPr/>
          </a:p>
        </p:txBody>
      </p:sp>
      <p:pic>
        <p:nvPicPr>
          <p:cNvPr id="234" name="Google Shape;234;p14"/>
          <p:cNvPicPr preferRelativeResize="0">
            <a:picLocks noGrp="1"/>
          </p:cNvPicPr>
          <p:nvPr>
            <p:ph type="body" idx="1"/>
          </p:nvPr>
        </p:nvPicPr>
        <p:blipFill rotWithShape="1">
          <a:blip r:embed="rId3">
            <a:alphaModFix/>
          </a:blip>
          <a:srcRect/>
          <a:stretch/>
        </p:blipFill>
        <p:spPr>
          <a:xfrm>
            <a:off x="2143126" y="868017"/>
            <a:ext cx="7458074" cy="5989983"/>
          </a:xfrm>
          <a:prstGeom prst="rect">
            <a:avLst/>
          </a:prstGeom>
          <a:noFill/>
          <a:ln>
            <a:noFill/>
          </a:ln>
        </p:spPr>
      </p:pic>
    </p:spTree>
    <p:extLst>
      <p:ext uri="{BB962C8B-B14F-4D97-AF65-F5344CB8AC3E}">
        <p14:creationId xmlns:p14="http://schemas.microsoft.com/office/powerpoint/2010/main" val="338344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1"/>
          <p:cNvSpPr txBox="1">
            <a:spLocks noGrp="1"/>
          </p:cNvSpPr>
          <p:nvPr>
            <p:ph type="title"/>
          </p:nvPr>
        </p:nvSpPr>
        <p:spPr>
          <a:xfrm>
            <a:off x="677334" y="57665"/>
            <a:ext cx="8596668" cy="38717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ts val="3240"/>
              <a:buFont typeface="Times New Roman"/>
              <a:buNone/>
            </a:pPr>
            <a:r>
              <a:rPr lang="en-US" sz="3240" dirty="0" smtClean="0">
                <a:latin typeface="Times New Roman"/>
                <a:ea typeface="Times New Roman"/>
                <a:cs typeface="Times New Roman"/>
                <a:sym typeface="Times New Roman"/>
              </a:rPr>
              <a:t>Big Picture(Design Functionalities)</a:t>
            </a:r>
            <a:br>
              <a:rPr lang="en-US" sz="3240" dirty="0" smtClean="0">
                <a:latin typeface="Times New Roman"/>
                <a:ea typeface="Times New Roman"/>
                <a:cs typeface="Times New Roman"/>
                <a:sym typeface="Times New Roman"/>
              </a:rPr>
            </a:br>
            <a:endParaRPr sz="3240" dirty="0">
              <a:latin typeface="Times New Roman"/>
              <a:ea typeface="Times New Roman"/>
              <a:cs typeface="Times New Roman"/>
              <a:sym typeface="Times New Roman"/>
            </a:endParaRPr>
          </a:p>
        </p:txBody>
      </p:sp>
      <p:pic>
        <p:nvPicPr>
          <p:cNvPr id="447" name="Google Shape;447;p41"/>
          <p:cNvPicPr preferRelativeResize="0">
            <a:picLocks noGrp="1"/>
          </p:cNvPicPr>
          <p:nvPr>
            <p:ph type="body" idx="1"/>
          </p:nvPr>
        </p:nvPicPr>
        <p:blipFill rotWithShape="1">
          <a:blip r:embed="rId3">
            <a:alphaModFix/>
          </a:blip>
          <a:srcRect/>
          <a:stretch/>
        </p:blipFill>
        <p:spPr>
          <a:xfrm>
            <a:off x="0" y="790833"/>
            <a:ext cx="12192000" cy="6157784"/>
          </a:xfrm>
          <a:prstGeom prst="rect">
            <a:avLst/>
          </a:prstGeom>
          <a:noFill/>
          <a:ln>
            <a:noFill/>
          </a:ln>
        </p:spPr>
      </p:pic>
    </p:spTree>
    <p:extLst>
      <p:ext uri="{BB962C8B-B14F-4D97-AF65-F5344CB8AC3E}">
        <p14:creationId xmlns:p14="http://schemas.microsoft.com/office/powerpoint/2010/main" val="15896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title"/>
          </p:nvPr>
        </p:nvSpPr>
        <p:spPr>
          <a:xfrm>
            <a:off x="693810" y="3048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What problems we are facing in agriculture?</a:t>
            </a:r>
            <a:endParaRPr/>
          </a:p>
        </p:txBody>
      </p:sp>
      <p:sp>
        <p:nvSpPr>
          <p:cNvPr id="288" name="Google Shape;288;p22"/>
          <p:cNvSpPr txBox="1">
            <a:spLocks noGrp="1"/>
          </p:cNvSpPr>
          <p:nvPr>
            <p:ph type="body" idx="1"/>
          </p:nvPr>
        </p:nvSpPr>
        <p:spPr>
          <a:xfrm>
            <a:off x="864974" y="1812324"/>
            <a:ext cx="6993602" cy="4703805"/>
          </a:xfrm>
          <a:prstGeom prst="rect">
            <a:avLst/>
          </a:prstGeom>
          <a:noFill/>
          <a:ln>
            <a:noFill/>
          </a:ln>
        </p:spPr>
        <p:txBody>
          <a:bodyPr spcFirstLastPara="1" wrap="square" lIns="91425" tIns="45700" rIns="91425" bIns="45700" anchor="t" anchorCtr="0">
            <a:normAutofit/>
          </a:bodyPr>
          <a:lstStyle/>
          <a:p>
            <a:pPr>
              <a:spcBef>
                <a:spcPts val="0"/>
              </a:spcBef>
              <a:buSzPts val="2240"/>
            </a:pPr>
            <a:r>
              <a:rPr lang="en-US" sz="2800" dirty="0"/>
              <a:t>Rapid shrinkage of agricultural land</a:t>
            </a:r>
            <a:endParaRPr dirty="0"/>
          </a:p>
          <a:p>
            <a:pPr>
              <a:buSzPts val="2240"/>
            </a:pPr>
            <a:r>
              <a:rPr lang="en-US" sz="2800" dirty="0"/>
              <a:t>Population growth</a:t>
            </a:r>
            <a:endParaRPr dirty="0"/>
          </a:p>
          <a:p>
            <a:pPr>
              <a:buSzPts val="2240"/>
            </a:pPr>
            <a:r>
              <a:rPr lang="en-US" sz="2800" dirty="0"/>
              <a:t>Inadequate supply of agricultural inputs like fertilizers and seeds</a:t>
            </a:r>
            <a:endParaRPr dirty="0"/>
          </a:p>
          <a:p>
            <a:pPr>
              <a:buSzPts val="2240"/>
            </a:pPr>
            <a:r>
              <a:rPr lang="en-US" sz="2800" dirty="0"/>
              <a:t>Climate change</a:t>
            </a:r>
            <a:endParaRPr dirty="0"/>
          </a:p>
          <a:p>
            <a:pPr>
              <a:buSzPts val="2240"/>
            </a:pPr>
            <a:r>
              <a:rPr lang="en-US" sz="2800" dirty="0"/>
              <a:t>Lagging technology</a:t>
            </a:r>
            <a:endParaRPr dirty="0"/>
          </a:p>
        </p:txBody>
      </p:sp>
      <p:pic>
        <p:nvPicPr>
          <p:cNvPr id="5" name="Google Shape;295;p23"/>
          <p:cNvPicPr preferRelativeResize="0"/>
          <p:nvPr/>
        </p:nvPicPr>
        <p:blipFill rotWithShape="1">
          <a:blip r:embed="rId3">
            <a:alphaModFix/>
          </a:blip>
          <a:srcRect/>
          <a:stretch/>
        </p:blipFill>
        <p:spPr>
          <a:xfrm>
            <a:off x="6627223" y="3518263"/>
            <a:ext cx="5564777" cy="3339737"/>
          </a:xfrm>
          <a:prstGeom prst="rect">
            <a:avLst/>
          </a:prstGeom>
          <a:noFill/>
          <a:ln>
            <a:noFill/>
          </a:ln>
        </p:spPr>
      </p:pic>
    </p:spTree>
    <p:extLst>
      <p:ext uri="{BB962C8B-B14F-4D97-AF65-F5344CB8AC3E}">
        <p14:creationId xmlns:p14="http://schemas.microsoft.com/office/powerpoint/2010/main" val="382457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Occupational Pattern:</a:t>
            </a:r>
            <a:endParaRPr/>
          </a:p>
        </p:txBody>
      </p:sp>
      <p:graphicFrame>
        <p:nvGraphicFramePr>
          <p:cNvPr id="301" name="Google Shape;301;p24"/>
          <p:cNvGraphicFramePr/>
          <p:nvPr>
            <p:extLst/>
          </p:nvPr>
        </p:nvGraphicFramePr>
        <p:xfrm>
          <a:off x="-1619089" y="1307677"/>
          <a:ext cx="10567653" cy="43967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6312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0"/>
          <p:cNvSpPr txBox="1">
            <a:spLocks noGrp="1"/>
          </p:cNvSpPr>
          <p:nvPr>
            <p:ph type="title"/>
          </p:nvPr>
        </p:nvSpPr>
        <p:spPr>
          <a:xfrm>
            <a:off x="669096" y="576648"/>
            <a:ext cx="8596668" cy="74140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Prototype Model</a:t>
            </a:r>
            <a:endParaRPr/>
          </a:p>
        </p:txBody>
      </p:sp>
      <p:sp>
        <p:nvSpPr>
          <p:cNvPr id="440" name="Google Shape;440;p40"/>
          <p:cNvSpPr txBox="1"/>
          <p:nvPr/>
        </p:nvSpPr>
        <p:spPr>
          <a:xfrm>
            <a:off x="4077731" y="5951664"/>
            <a:ext cx="79742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Hard Design of our visionary project</a:t>
            </a:r>
            <a:endParaRPr sz="1800">
              <a:solidFill>
                <a:schemeClr val="dk1"/>
              </a:solidFill>
              <a:latin typeface="Times New Roman"/>
              <a:ea typeface="Times New Roman"/>
              <a:cs typeface="Times New Roman"/>
              <a:sym typeface="Times New Roman"/>
            </a:endParaRPr>
          </a:p>
        </p:txBody>
      </p:sp>
      <p:pic>
        <p:nvPicPr>
          <p:cNvPr id="441" name="Google Shape;441;p40"/>
          <p:cNvPicPr preferRelativeResize="0">
            <a:picLocks noGrp="1"/>
          </p:cNvPicPr>
          <p:nvPr>
            <p:ph type="body" idx="1"/>
          </p:nvPr>
        </p:nvPicPr>
        <p:blipFill rotWithShape="1">
          <a:blip r:embed="rId3">
            <a:alphaModFix/>
          </a:blip>
          <a:srcRect/>
          <a:stretch/>
        </p:blipFill>
        <p:spPr>
          <a:xfrm>
            <a:off x="1507444" y="1402346"/>
            <a:ext cx="8130826" cy="4549318"/>
          </a:xfrm>
          <a:prstGeom prst="rect">
            <a:avLst/>
          </a:prstGeom>
          <a:noFill/>
          <a:ln>
            <a:noFill/>
          </a:ln>
        </p:spPr>
      </p:pic>
    </p:spTree>
    <p:extLst>
      <p:ext uri="{BB962C8B-B14F-4D97-AF65-F5344CB8AC3E}">
        <p14:creationId xmlns:p14="http://schemas.microsoft.com/office/powerpoint/2010/main" val="336372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5"/>
          <p:cNvSpPr txBox="1">
            <a:spLocks noGrp="1"/>
          </p:cNvSpPr>
          <p:nvPr>
            <p:ph type="title"/>
          </p:nvPr>
        </p:nvSpPr>
        <p:spPr>
          <a:xfrm>
            <a:off x="677334" y="420130"/>
            <a:ext cx="8596668" cy="8649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dirty="0"/>
              <a:t>Solutions for the problem</a:t>
            </a:r>
            <a:endParaRPr dirty="0"/>
          </a:p>
        </p:txBody>
      </p:sp>
      <p:sp>
        <p:nvSpPr>
          <p:cNvPr id="307" name="Google Shape;307;p25"/>
          <p:cNvSpPr txBox="1">
            <a:spLocks noGrp="1"/>
          </p:cNvSpPr>
          <p:nvPr>
            <p:ph type="body" idx="1"/>
          </p:nvPr>
        </p:nvSpPr>
        <p:spPr>
          <a:xfrm>
            <a:off x="677334" y="1353280"/>
            <a:ext cx="8596668" cy="4709769"/>
          </a:xfrm>
          <a:prstGeom prst="rect">
            <a:avLst/>
          </a:prstGeom>
          <a:noFill/>
          <a:ln>
            <a:noFill/>
          </a:ln>
        </p:spPr>
        <p:txBody>
          <a:bodyPr spcFirstLastPara="1" wrap="square" lIns="91425" tIns="45700" rIns="91425" bIns="45700" anchor="t" anchorCtr="0">
            <a:normAutofit/>
          </a:bodyPr>
          <a:lstStyle/>
          <a:p>
            <a:pPr>
              <a:spcBef>
                <a:spcPts val="0"/>
              </a:spcBef>
              <a:buSzPts val="1440"/>
            </a:pPr>
            <a:r>
              <a:rPr lang="en-US" sz="2400" dirty="0"/>
              <a:t>By ensuring the moisture level of the soil</a:t>
            </a:r>
            <a:endParaRPr sz="2400" dirty="0"/>
          </a:p>
          <a:p>
            <a:pPr>
              <a:buSzPts val="1440"/>
            </a:pPr>
            <a:r>
              <a:rPr lang="en-US" sz="2400" dirty="0"/>
              <a:t>Having precise water level</a:t>
            </a:r>
            <a:endParaRPr sz="2400" dirty="0"/>
          </a:p>
          <a:p>
            <a:pPr>
              <a:buSzPts val="1440"/>
            </a:pPr>
            <a:r>
              <a:rPr lang="en-US" sz="2400" dirty="0"/>
              <a:t>Keeping sure of the temperature </a:t>
            </a:r>
            <a:endParaRPr sz="2400" dirty="0"/>
          </a:p>
          <a:p>
            <a:pPr>
              <a:buSzPts val="1440"/>
            </a:pPr>
            <a:r>
              <a:rPr lang="en-US" sz="2400" dirty="0"/>
              <a:t>Preventing unexpected entrance</a:t>
            </a:r>
            <a:endParaRPr sz="2400" dirty="0"/>
          </a:p>
          <a:p>
            <a:pPr>
              <a:buSzPts val="1440"/>
            </a:pPr>
            <a:r>
              <a:rPr lang="en-US" sz="2400" dirty="0"/>
              <a:t>Monitor the farm with proper care</a:t>
            </a:r>
            <a:endParaRPr sz="2400" dirty="0"/>
          </a:p>
          <a:p>
            <a:pPr marL="0" lvl="0" indent="0" algn="l" rtl="0">
              <a:spcBef>
                <a:spcPts val="1000"/>
              </a:spcBef>
              <a:spcAft>
                <a:spcPts val="0"/>
              </a:spcAft>
              <a:buSzPts val="1440"/>
              <a:buNone/>
            </a:pPr>
            <a:endParaRPr dirty="0"/>
          </a:p>
          <a:p>
            <a:pPr marL="342900" lvl="0" indent="-251459" algn="l" rtl="0">
              <a:spcBef>
                <a:spcPts val="1000"/>
              </a:spcBef>
              <a:spcAft>
                <a:spcPts val="0"/>
              </a:spcAft>
              <a:buSzPts val="1440"/>
              <a:buNone/>
            </a:pPr>
            <a:endParaRPr dirty="0"/>
          </a:p>
        </p:txBody>
      </p:sp>
      <p:pic>
        <p:nvPicPr>
          <p:cNvPr id="308" name="Google Shape;308;p25"/>
          <p:cNvPicPr preferRelativeResize="0"/>
          <p:nvPr/>
        </p:nvPicPr>
        <p:blipFill rotWithShape="1">
          <a:blip r:embed="rId3">
            <a:alphaModFix/>
          </a:blip>
          <a:srcRect/>
          <a:stretch/>
        </p:blipFill>
        <p:spPr>
          <a:xfrm>
            <a:off x="7201156" y="1353280"/>
            <a:ext cx="4145692" cy="3109269"/>
          </a:xfrm>
          <a:prstGeom prst="rect">
            <a:avLst/>
          </a:prstGeom>
          <a:noFill/>
          <a:ln>
            <a:noFill/>
          </a:ln>
        </p:spPr>
      </p:pic>
    </p:spTree>
    <p:extLst>
      <p:ext uri="{BB962C8B-B14F-4D97-AF65-F5344CB8AC3E}">
        <p14:creationId xmlns:p14="http://schemas.microsoft.com/office/powerpoint/2010/main" val="923862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8"/>
          <p:cNvSpPr txBox="1">
            <a:spLocks noGrp="1"/>
          </p:cNvSpPr>
          <p:nvPr>
            <p:ph type="title"/>
          </p:nvPr>
        </p:nvSpPr>
        <p:spPr>
          <a:xfrm>
            <a:off x="2592925" y="624110"/>
            <a:ext cx="8911687" cy="73513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Objectives / Goals</a:t>
            </a:r>
            <a:endParaRPr/>
          </a:p>
        </p:txBody>
      </p:sp>
      <p:sp>
        <p:nvSpPr>
          <p:cNvPr id="197" name="Google Shape;197;p8"/>
          <p:cNvSpPr txBox="1">
            <a:spLocks noGrp="1"/>
          </p:cNvSpPr>
          <p:nvPr>
            <p:ph type="body" idx="1"/>
          </p:nvPr>
        </p:nvSpPr>
        <p:spPr>
          <a:xfrm>
            <a:off x="1748952" y="1532237"/>
            <a:ext cx="6126421" cy="4354271"/>
          </a:xfrm>
          <a:prstGeom prst="rect">
            <a:avLst/>
          </a:prstGeom>
          <a:noFill/>
          <a:ln>
            <a:noFill/>
          </a:ln>
        </p:spPr>
        <p:txBody>
          <a:bodyPr spcFirstLastPara="1" wrap="square" lIns="91425" tIns="45700" rIns="91425" bIns="45700" anchor="t" anchorCtr="0">
            <a:normAutofit/>
          </a:bodyPr>
          <a:lstStyle/>
          <a:p>
            <a:pPr>
              <a:spcBef>
                <a:spcPts val="0"/>
              </a:spcBef>
              <a:buSzPts val="1920"/>
            </a:pPr>
            <a:r>
              <a:rPr lang="en-US" sz="2400" dirty="0">
                <a:latin typeface="Times New Roman"/>
                <a:ea typeface="Times New Roman"/>
                <a:cs typeface="Times New Roman"/>
                <a:sym typeface="Times New Roman"/>
              </a:rPr>
              <a:t>Ensuring the security of an Agro farm</a:t>
            </a:r>
            <a:endParaRPr dirty="0"/>
          </a:p>
          <a:p>
            <a:pPr>
              <a:buSzPts val="1920"/>
            </a:pPr>
            <a:r>
              <a:rPr lang="en-US" sz="2400" dirty="0">
                <a:latin typeface="Times New Roman"/>
                <a:ea typeface="Times New Roman"/>
                <a:cs typeface="Times New Roman"/>
                <a:sym typeface="Times New Roman"/>
              </a:rPr>
              <a:t>Ensuring the quality of an Agro farm </a:t>
            </a:r>
            <a:endParaRPr dirty="0"/>
          </a:p>
          <a:p>
            <a:pPr>
              <a:buSzPts val="1920"/>
            </a:pPr>
            <a:r>
              <a:rPr lang="en-US" sz="2400" dirty="0">
                <a:latin typeface="Times New Roman"/>
                <a:ea typeface="Times New Roman"/>
                <a:cs typeface="Times New Roman"/>
                <a:sym typeface="Times New Roman"/>
              </a:rPr>
              <a:t>Checking the temperature, humidity, soil moisture etc.</a:t>
            </a:r>
            <a:endParaRPr dirty="0"/>
          </a:p>
          <a:p>
            <a:pPr>
              <a:buSzPts val="1920"/>
            </a:pPr>
            <a:r>
              <a:rPr lang="en-US" sz="2400" dirty="0">
                <a:latin typeface="Times New Roman"/>
                <a:ea typeface="Times New Roman"/>
                <a:cs typeface="Times New Roman"/>
                <a:sym typeface="Times New Roman"/>
              </a:rPr>
              <a:t>Controlling service according to weather </a:t>
            </a:r>
            <a:r>
              <a:rPr lang="en-US" sz="2400" dirty="0" smtClean="0">
                <a:latin typeface="Times New Roman"/>
                <a:ea typeface="Times New Roman"/>
                <a:cs typeface="Times New Roman"/>
                <a:sym typeface="Times New Roman"/>
              </a:rPr>
              <a:t>demand</a:t>
            </a:r>
            <a:endParaRPr dirty="0"/>
          </a:p>
          <a:p>
            <a:pPr>
              <a:buSzPts val="1920"/>
            </a:pPr>
            <a:r>
              <a:rPr lang="en-US" sz="2400" dirty="0" smtClean="0">
                <a:latin typeface="Times New Roman"/>
                <a:ea typeface="Times New Roman"/>
                <a:cs typeface="Times New Roman"/>
                <a:sym typeface="Times New Roman"/>
              </a:rPr>
              <a:t>Human </a:t>
            </a:r>
            <a:r>
              <a:rPr lang="en-US" sz="2400" dirty="0">
                <a:latin typeface="Times New Roman"/>
                <a:ea typeface="Times New Roman"/>
                <a:cs typeface="Times New Roman"/>
                <a:sym typeface="Times New Roman"/>
              </a:rPr>
              <a:t>presence detection at certain times</a:t>
            </a:r>
            <a:endParaRPr sz="2400" dirty="0">
              <a:latin typeface="Times New Roman"/>
              <a:ea typeface="Times New Roman"/>
              <a:cs typeface="Times New Roman"/>
              <a:sym typeface="Times New Roman"/>
            </a:endParaRPr>
          </a:p>
          <a:p>
            <a:pPr marL="444500">
              <a:buSzPts val="1600"/>
            </a:pPr>
            <a:endParaRPr sz="2000" dirty="0"/>
          </a:p>
        </p:txBody>
      </p:sp>
      <p:pic>
        <p:nvPicPr>
          <p:cNvPr id="198" name="Google Shape;198;p8"/>
          <p:cNvPicPr preferRelativeResize="0"/>
          <p:nvPr/>
        </p:nvPicPr>
        <p:blipFill rotWithShape="1">
          <a:blip r:embed="rId3">
            <a:alphaModFix/>
          </a:blip>
          <a:srcRect/>
          <a:stretch/>
        </p:blipFill>
        <p:spPr>
          <a:xfrm>
            <a:off x="7974126" y="1721708"/>
            <a:ext cx="4217874" cy="2882214"/>
          </a:xfrm>
          <a:prstGeom prst="rect">
            <a:avLst/>
          </a:prstGeom>
          <a:noFill/>
          <a:ln>
            <a:noFill/>
          </a:ln>
        </p:spPr>
      </p:pic>
    </p:spTree>
    <p:extLst>
      <p:ext uri="{BB962C8B-B14F-4D97-AF65-F5344CB8AC3E}">
        <p14:creationId xmlns:p14="http://schemas.microsoft.com/office/powerpoint/2010/main" val="266386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45" y="84779"/>
            <a:ext cx="8596668" cy="787676"/>
          </a:xfrm>
        </p:spPr>
        <p:txBody>
          <a:bodyPr/>
          <a:lstStyle/>
          <a:p>
            <a:r>
              <a:rPr lang="en-US" dirty="0" smtClean="0"/>
              <a:t>Methodology</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41571"/>
            <a:ext cx="12192000" cy="5616429"/>
          </a:xfrm>
        </p:spPr>
      </p:pic>
      <p:sp>
        <p:nvSpPr>
          <p:cNvPr id="7" name="TextBox 6"/>
          <p:cNvSpPr txBox="1"/>
          <p:nvPr/>
        </p:nvSpPr>
        <p:spPr>
          <a:xfrm>
            <a:off x="3909271" y="687681"/>
            <a:ext cx="3872214" cy="369332"/>
          </a:xfrm>
          <a:prstGeom prst="rect">
            <a:avLst/>
          </a:prstGeom>
          <a:noFill/>
        </p:spPr>
        <p:txBody>
          <a:bodyPr wrap="none" rtlCol="0">
            <a:spAutoFit/>
          </a:bodyPr>
          <a:lstStyle/>
          <a:p>
            <a:r>
              <a:rPr lang="en-US" dirty="0" smtClean="0"/>
              <a:t>Agro Farm Full System Visualization</a:t>
            </a:r>
            <a:endParaRPr lang="en-GB" dirty="0"/>
          </a:p>
        </p:txBody>
      </p:sp>
    </p:spTree>
    <p:extLst>
      <p:ext uri="{BB962C8B-B14F-4D97-AF65-F5344CB8AC3E}">
        <p14:creationId xmlns:p14="http://schemas.microsoft.com/office/powerpoint/2010/main" val="38436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Members:</a:t>
            </a:r>
            <a:endParaRPr/>
          </a:p>
        </p:txBody>
      </p:sp>
      <p:sp>
        <p:nvSpPr>
          <p:cNvPr id="153" name="Google Shape;153;p2"/>
          <p:cNvSpPr txBox="1">
            <a:spLocks noGrp="1"/>
          </p:cNvSpPr>
          <p:nvPr>
            <p:ph type="body" idx="1"/>
          </p:nvPr>
        </p:nvSpPr>
        <p:spPr>
          <a:xfrm>
            <a:off x="2589212" y="1905000"/>
            <a:ext cx="8915400" cy="40062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20"/>
              <a:buNone/>
            </a:pPr>
            <a:r>
              <a:rPr lang="en-US" sz="2400" dirty="0">
                <a:latin typeface="Times New Roman"/>
                <a:ea typeface="Times New Roman"/>
                <a:cs typeface="Times New Roman"/>
                <a:sym typeface="Times New Roman"/>
              </a:rPr>
              <a:t>Md. </a:t>
            </a:r>
            <a:r>
              <a:rPr lang="en-US" sz="2400" dirty="0" err="1">
                <a:latin typeface="Times New Roman"/>
                <a:ea typeface="Times New Roman"/>
                <a:cs typeface="Times New Roman"/>
                <a:sym typeface="Times New Roman"/>
              </a:rPr>
              <a:t>Samiul</a:t>
            </a:r>
            <a:r>
              <a:rPr lang="en-US" sz="2400" dirty="0">
                <a:latin typeface="Times New Roman"/>
                <a:ea typeface="Times New Roman"/>
                <a:cs typeface="Times New Roman"/>
                <a:sym typeface="Times New Roman"/>
              </a:rPr>
              <a:t> Islam- 011 171 160</a:t>
            </a:r>
            <a:endParaRPr dirty="0"/>
          </a:p>
          <a:p>
            <a:pPr marL="0" lvl="0" indent="0" algn="l" rtl="0">
              <a:spcBef>
                <a:spcPts val="1000"/>
              </a:spcBef>
              <a:spcAft>
                <a:spcPts val="0"/>
              </a:spcAft>
              <a:buSzPts val="1920"/>
              <a:buNone/>
            </a:pPr>
            <a:r>
              <a:rPr lang="en-US" sz="2400" dirty="0" err="1">
                <a:latin typeface="Times New Roman"/>
                <a:ea typeface="Times New Roman"/>
                <a:cs typeface="Times New Roman"/>
                <a:sym typeface="Times New Roman"/>
              </a:rPr>
              <a:t>Moinul</a:t>
            </a:r>
            <a:r>
              <a:rPr lang="en-US" sz="2400" dirty="0">
                <a:latin typeface="Times New Roman"/>
                <a:ea typeface="Times New Roman"/>
                <a:cs typeface="Times New Roman"/>
                <a:sym typeface="Times New Roman"/>
              </a:rPr>
              <a:t> Hossain </a:t>
            </a:r>
            <a:r>
              <a:rPr lang="en-US" sz="2400" dirty="0" err="1">
                <a:latin typeface="Times New Roman"/>
                <a:ea typeface="Times New Roman"/>
                <a:cs typeface="Times New Roman"/>
                <a:sym typeface="Times New Roman"/>
              </a:rPr>
              <a:t>Miraj</a:t>
            </a:r>
            <a:r>
              <a:rPr lang="en-US" sz="2400" dirty="0">
                <a:latin typeface="Times New Roman"/>
                <a:ea typeface="Times New Roman"/>
                <a:cs typeface="Times New Roman"/>
                <a:sym typeface="Times New Roman"/>
              </a:rPr>
              <a:t>- 011 171 152</a:t>
            </a:r>
            <a:endParaRPr dirty="0"/>
          </a:p>
          <a:p>
            <a:pPr marL="0" lvl="0" indent="0" algn="l" rtl="0">
              <a:spcBef>
                <a:spcPts val="1000"/>
              </a:spcBef>
              <a:spcAft>
                <a:spcPts val="0"/>
              </a:spcAft>
              <a:buSzPts val="1920"/>
              <a:buNone/>
            </a:pPr>
            <a:r>
              <a:rPr lang="en-US" sz="2400" dirty="0">
                <a:latin typeface="Times New Roman"/>
                <a:ea typeface="Times New Roman"/>
                <a:cs typeface="Times New Roman"/>
                <a:sym typeface="Times New Roman"/>
              </a:rPr>
              <a:t>Ayesha Sultana </a:t>
            </a:r>
            <a:r>
              <a:rPr lang="en-US" sz="2400" dirty="0" err="1">
                <a:latin typeface="Times New Roman"/>
                <a:ea typeface="Times New Roman"/>
                <a:cs typeface="Times New Roman"/>
                <a:sym typeface="Times New Roman"/>
              </a:rPr>
              <a:t>Orna</a:t>
            </a:r>
            <a:r>
              <a:rPr lang="en-US" sz="2400" dirty="0">
                <a:latin typeface="Times New Roman"/>
                <a:ea typeface="Times New Roman"/>
                <a:cs typeface="Times New Roman"/>
                <a:sym typeface="Times New Roman"/>
              </a:rPr>
              <a:t>- 011 171 163</a:t>
            </a:r>
            <a:endParaRPr dirty="0"/>
          </a:p>
          <a:p>
            <a:pPr marL="0" lvl="0" indent="0" algn="l" rtl="0">
              <a:spcBef>
                <a:spcPts val="1000"/>
              </a:spcBef>
              <a:spcAft>
                <a:spcPts val="0"/>
              </a:spcAft>
              <a:buSzPts val="1920"/>
              <a:buNone/>
            </a:pPr>
            <a:r>
              <a:rPr lang="en-US" sz="2400" dirty="0">
                <a:latin typeface="Times New Roman"/>
                <a:ea typeface="Times New Roman"/>
                <a:cs typeface="Times New Roman"/>
                <a:sym typeface="Times New Roman"/>
              </a:rPr>
              <a:t>Sadia </a:t>
            </a:r>
            <a:r>
              <a:rPr lang="en-US" sz="2400" dirty="0" err="1">
                <a:latin typeface="Times New Roman"/>
                <a:ea typeface="Times New Roman"/>
                <a:cs typeface="Times New Roman"/>
                <a:sym typeface="Times New Roman"/>
              </a:rPr>
              <a:t>Sarwar</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Tushi</a:t>
            </a:r>
            <a:r>
              <a:rPr lang="en-US" sz="2400" dirty="0">
                <a:latin typeface="Times New Roman"/>
                <a:ea typeface="Times New Roman"/>
                <a:cs typeface="Times New Roman"/>
                <a:sym typeface="Times New Roman"/>
              </a:rPr>
              <a:t>- 011 171 162</a:t>
            </a:r>
            <a:endParaRPr dirty="0"/>
          </a:p>
          <a:p>
            <a:pPr marL="0" lvl="0" indent="0" algn="l" rtl="0">
              <a:spcBef>
                <a:spcPts val="1000"/>
              </a:spcBef>
              <a:spcAft>
                <a:spcPts val="0"/>
              </a:spcAft>
              <a:buSzPts val="1920"/>
              <a:buNone/>
            </a:pPr>
            <a:r>
              <a:rPr lang="en-US" sz="2400" dirty="0" err="1">
                <a:latin typeface="Times New Roman"/>
                <a:ea typeface="Times New Roman"/>
                <a:cs typeface="Times New Roman"/>
                <a:sym typeface="Times New Roman"/>
              </a:rPr>
              <a:t>Nusrat</a:t>
            </a:r>
            <a:r>
              <a:rPr lang="en-US" sz="2400" dirty="0">
                <a:latin typeface="Times New Roman"/>
                <a:ea typeface="Times New Roman"/>
                <a:cs typeface="Times New Roman"/>
                <a:sym typeface="Times New Roman"/>
              </a:rPr>
              <a:t> Jahan- 011 171 133</a:t>
            </a:r>
            <a:endParaRPr dirty="0"/>
          </a:p>
          <a:p>
            <a:pPr marL="0" lvl="0" indent="0" algn="l" rtl="0">
              <a:spcBef>
                <a:spcPts val="1000"/>
              </a:spcBef>
              <a:spcAft>
                <a:spcPts val="0"/>
              </a:spcAft>
              <a:buSzPts val="1920"/>
              <a:buNone/>
            </a:pPr>
            <a:r>
              <a:rPr lang="en-US" sz="2400" dirty="0" err="1">
                <a:latin typeface="Times New Roman"/>
                <a:ea typeface="Times New Roman"/>
                <a:cs typeface="Times New Roman"/>
                <a:sym typeface="Times New Roman"/>
              </a:rPr>
              <a:t>Sajib</a:t>
            </a:r>
            <a:r>
              <a:rPr lang="en-US" sz="2400" dirty="0">
                <a:latin typeface="Times New Roman"/>
                <a:ea typeface="Times New Roman"/>
                <a:cs typeface="Times New Roman"/>
                <a:sym typeface="Times New Roman"/>
              </a:rPr>
              <a:t> Kumar </a:t>
            </a:r>
            <a:r>
              <a:rPr lang="en-US" sz="2400" dirty="0" err="1">
                <a:latin typeface="Times New Roman"/>
                <a:ea typeface="Times New Roman"/>
                <a:cs typeface="Times New Roman"/>
                <a:sym typeface="Times New Roman"/>
              </a:rPr>
              <a:t>Saha</a:t>
            </a:r>
            <a:r>
              <a:rPr lang="en-US" sz="2400" dirty="0">
                <a:latin typeface="Times New Roman"/>
                <a:ea typeface="Times New Roman"/>
                <a:cs typeface="Times New Roman"/>
                <a:sym typeface="Times New Roman"/>
              </a:rPr>
              <a:t>- 011 171 167</a:t>
            </a:r>
            <a:endParaRPr sz="2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735481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Design For Application</a:t>
            </a:r>
            <a:endParaRPr lang="en-GB" dirty="0"/>
          </a:p>
        </p:txBody>
      </p:sp>
      <p:pic>
        <p:nvPicPr>
          <p:cNvPr id="4" name="Google Shape;398;p35"/>
          <p:cNvPicPr preferRelativeResize="0">
            <a:picLocks/>
          </p:cNvPicPr>
          <p:nvPr/>
        </p:nvPicPr>
        <p:blipFill rotWithShape="1">
          <a:blip r:embed="rId2">
            <a:alphaModFix/>
          </a:blip>
          <a:srcRect/>
          <a:stretch/>
        </p:blipFill>
        <p:spPr>
          <a:xfrm>
            <a:off x="1018832" y="1434071"/>
            <a:ext cx="2605816" cy="5311905"/>
          </a:xfrm>
          <a:prstGeom prst="rect">
            <a:avLst/>
          </a:prstGeom>
          <a:noFill/>
          <a:ln>
            <a:noFill/>
          </a:ln>
        </p:spPr>
      </p:pic>
      <p:pic>
        <p:nvPicPr>
          <p:cNvPr id="5" name="Google Shape;407;p36"/>
          <p:cNvPicPr preferRelativeResize="0">
            <a:picLocks/>
          </p:cNvPicPr>
          <p:nvPr/>
        </p:nvPicPr>
        <p:blipFill rotWithShape="1">
          <a:blip r:embed="rId3">
            <a:alphaModFix/>
          </a:blip>
          <a:srcRect/>
          <a:stretch/>
        </p:blipFill>
        <p:spPr>
          <a:xfrm>
            <a:off x="4684292" y="1434069"/>
            <a:ext cx="2632141" cy="5311905"/>
          </a:xfrm>
          <a:prstGeom prst="rect">
            <a:avLst/>
          </a:prstGeom>
          <a:noFill/>
          <a:ln>
            <a:noFill/>
          </a:ln>
        </p:spPr>
      </p:pic>
      <p:pic>
        <p:nvPicPr>
          <p:cNvPr id="6" name="Google Shape;410;p36"/>
          <p:cNvPicPr preferRelativeResize="0"/>
          <p:nvPr/>
        </p:nvPicPr>
        <p:blipFill rotWithShape="1">
          <a:blip r:embed="rId4">
            <a:alphaModFix/>
          </a:blip>
          <a:srcRect/>
          <a:stretch/>
        </p:blipFill>
        <p:spPr>
          <a:xfrm>
            <a:off x="7973658" y="1434069"/>
            <a:ext cx="2600688" cy="5311905"/>
          </a:xfrm>
          <a:prstGeom prst="rect">
            <a:avLst/>
          </a:prstGeom>
          <a:noFill/>
          <a:ln>
            <a:noFill/>
          </a:ln>
        </p:spPr>
      </p:pic>
    </p:spTree>
    <p:extLst>
      <p:ext uri="{BB962C8B-B14F-4D97-AF65-F5344CB8AC3E}">
        <p14:creationId xmlns:p14="http://schemas.microsoft.com/office/powerpoint/2010/main" val="1332534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4"/>
          <p:cNvSpPr txBox="1">
            <a:spLocks noGrp="1"/>
          </p:cNvSpPr>
          <p:nvPr>
            <p:ph type="title"/>
          </p:nvPr>
        </p:nvSpPr>
        <p:spPr>
          <a:xfrm>
            <a:off x="2589212" y="368737"/>
            <a:ext cx="8911687" cy="45504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160"/>
              <a:buFont typeface="Arial"/>
              <a:buNone/>
            </a:pPr>
            <a:r>
              <a:rPr lang="en-US" sz="2160"/>
              <a:t>Features &amp; Scope</a:t>
            </a:r>
            <a:endParaRPr sz="2160"/>
          </a:p>
        </p:txBody>
      </p:sp>
      <p:sp>
        <p:nvSpPr>
          <p:cNvPr id="390" name="Google Shape;390;p34"/>
          <p:cNvSpPr txBox="1">
            <a:spLocks noGrp="1"/>
          </p:cNvSpPr>
          <p:nvPr>
            <p:ph type="body" idx="1"/>
          </p:nvPr>
        </p:nvSpPr>
        <p:spPr>
          <a:xfrm>
            <a:off x="1334530" y="1491049"/>
            <a:ext cx="9898234" cy="5181600"/>
          </a:xfrm>
          <a:prstGeom prst="rect">
            <a:avLst/>
          </a:prstGeom>
          <a:noFill/>
          <a:ln>
            <a:noFill/>
          </a:ln>
        </p:spPr>
        <p:txBody>
          <a:bodyPr spcFirstLastPara="1" wrap="square" lIns="91425" tIns="45700" rIns="91425" bIns="45700" anchor="t" anchorCtr="0">
            <a:normAutofit/>
          </a:bodyPr>
          <a:lstStyle/>
          <a:p>
            <a:pPr>
              <a:spcBef>
                <a:spcPts val="0"/>
              </a:spcBef>
              <a:buSzPts val="1600"/>
            </a:pPr>
            <a:r>
              <a:rPr lang="en-US" sz="2000" dirty="0" smtClean="0"/>
              <a:t> </a:t>
            </a:r>
            <a:r>
              <a:rPr lang="en-US" sz="2400" dirty="0" smtClean="0"/>
              <a:t>Adopting </a:t>
            </a:r>
            <a:r>
              <a:rPr lang="en-US" sz="2400" dirty="0"/>
              <a:t>new technologies in Agro farms</a:t>
            </a:r>
            <a:endParaRPr sz="2400" dirty="0"/>
          </a:p>
          <a:p>
            <a:pPr>
              <a:buSzPts val="1600"/>
            </a:pPr>
            <a:r>
              <a:rPr lang="en-US" sz="2400" dirty="0"/>
              <a:t> Will always be assured of the safety of the farm</a:t>
            </a:r>
            <a:endParaRPr sz="2400" dirty="0"/>
          </a:p>
          <a:p>
            <a:pPr>
              <a:buSzPts val="1600"/>
            </a:pPr>
            <a:r>
              <a:rPr lang="en-US" sz="2400" dirty="0"/>
              <a:t> Be able to keep track of the progress</a:t>
            </a:r>
            <a:endParaRPr sz="2400" dirty="0"/>
          </a:p>
          <a:p>
            <a:pPr>
              <a:buSzPts val="1600"/>
            </a:pPr>
            <a:r>
              <a:rPr lang="en-US" sz="2400" dirty="0"/>
              <a:t> Ensure the quality through the monitoring system</a:t>
            </a:r>
            <a:endParaRPr sz="2400" dirty="0"/>
          </a:p>
          <a:p>
            <a:pPr>
              <a:buSzPts val="1600"/>
            </a:pPr>
            <a:r>
              <a:rPr lang="en-US" sz="2400" dirty="0"/>
              <a:t> Balanced maintenance</a:t>
            </a:r>
            <a:endParaRPr sz="2400" dirty="0"/>
          </a:p>
          <a:p>
            <a:pPr>
              <a:buSzPts val="1600"/>
            </a:pPr>
            <a:r>
              <a:rPr lang="en-US" sz="2400" dirty="0"/>
              <a:t> Environmental safety</a:t>
            </a:r>
            <a:endParaRPr sz="2400" dirty="0"/>
          </a:p>
          <a:p>
            <a:pPr>
              <a:buSzPts val="1600"/>
            </a:pPr>
            <a:r>
              <a:rPr lang="en-US" sz="2400" dirty="0" smtClean="0"/>
              <a:t> Digitalize </a:t>
            </a:r>
            <a:r>
              <a:rPr lang="en-US" sz="2400" dirty="0"/>
              <a:t>Agro industry</a:t>
            </a:r>
            <a:endParaRPr sz="2400" dirty="0"/>
          </a:p>
        </p:txBody>
      </p:sp>
      <p:pic>
        <p:nvPicPr>
          <p:cNvPr id="391" name="Google Shape;391;p34"/>
          <p:cNvPicPr preferRelativeResize="0"/>
          <p:nvPr/>
        </p:nvPicPr>
        <p:blipFill rotWithShape="1">
          <a:blip r:embed="rId3">
            <a:alphaModFix/>
          </a:blip>
          <a:srcRect/>
          <a:stretch/>
        </p:blipFill>
        <p:spPr>
          <a:xfrm>
            <a:off x="7501922" y="3587578"/>
            <a:ext cx="4690077" cy="3270422"/>
          </a:xfrm>
          <a:prstGeom prst="rect">
            <a:avLst/>
          </a:prstGeom>
          <a:noFill/>
          <a:ln>
            <a:noFill/>
          </a:ln>
        </p:spPr>
      </p:pic>
    </p:spTree>
    <p:extLst>
      <p:ext uri="{BB962C8B-B14F-4D97-AF65-F5344CB8AC3E}">
        <p14:creationId xmlns:p14="http://schemas.microsoft.com/office/powerpoint/2010/main" val="250026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4"/>
          <p:cNvSpPr txBox="1">
            <a:spLocks noGrp="1"/>
          </p:cNvSpPr>
          <p:nvPr>
            <p:ph type="title"/>
          </p:nvPr>
        </p:nvSpPr>
        <p:spPr>
          <a:xfrm>
            <a:off x="677334" y="90617"/>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Design Thinking:</a:t>
            </a:r>
            <a:endParaRPr/>
          </a:p>
        </p:txBody>
      </p:sp>
      <p:sp>
        <p:nvSpPr>
          <p:cNvPr id="465" name="Google Shape;465;p44"/>
          <p:cNvSpPr txBox="1">
            <a:spLocks noGrp="1"/>
          </p:cNvSpPr>
          <p:nvPr>
            <p:ph type="body" idx="1"/>
          </p:nvPr>
        </p:nvSpPr>
        <p:spPr>
          <a:xfrm>
            <a:off x="677334" y="1021493"/>
            <a:ext cx="5031488" cy="502810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sz="2000" dirty="0">
                <a:latin typeface="Times New Roman"/>
                <a:ea typeface="Times New Roman"/>
                <a:cs typeface="Times New Roman"/>
                <a:sym typeface="Times New Roman"/>
              </a:rPr>
              <a:t>There are 4 stages of managing a project based on design thinking principles:</a:t>
            </a:r>
            <a:endParaRPr dirty="0"/>
          </a:p>
          <a:p>
            <a:pPr marL="342900" lvl="0" indent="-342900" algn="l" rtl="0">
              <a:spcBef>
                <a:spcPts val="1000"/>
              </a:spcBef>
              <a:spcAft>
                <a:spcPts val="0"/>
              </a:spcAft>
              <a:buSzPts val="3520"/>
              <a:buAutoNum type="arabicPeriod"/>
            </a:pPr>
            <a:r>
              <a:rPr lang="en-US" sz="4400" b="1" dirty="0">
                <a:latin typeface="Times New Roman"/>
                <a:ea typeface="Times New Roman"/>
                <a:cs typeface="Times New Roman"/>
                <a:sym typeface="Times New Roman"/>
              </a:rPr>
              <a:t>Discover</a:t>
            </a:r>
            <a:endParaRPr dirty="0"/>
          </a:p>
          <a:p>
            <a:pPr marL="342900" lvl="0" indent="-342900" algn="l" rtl="0">
              <a:spcBef>
                <a:spcPts val="1000"/>
              </a:spcBef>
              <a:spcAft>
                <a:spcPts val="0"/>
              </a:spcAft>
              <a:buSzPts val="3520"/>
              <a:buAutoNum type="arabicPeriod"/>
            </a:pPr>
            <a:r>
              <a:rPr lang="en-US" sz="4400" b="1" dirty="0">
                <a:latin typeface="Times New Roman"/>
                <a:ea typeface="Times New Roman"/>
                <a:cs typeface="Times New Roman"/>
                <a:sym typeface="Times New Roman"/>
              </a:rPr>
              <a:t>Define</a:t>
            </a:r>
            <a:endParaRPr dirty="0"/>
          </a:p>
          <a:p>
            <a:pPr marL="342900" lvl="0" indent="-342900" algn="l" rtl="0">
              <a:spcBef>
                <a:spcPts val="1000"/>
              </a:spcBef>
              <a:spcAft>
                <a:spcPts val="0"/>
              </a:spcAft>
              <a:buSzPts val="3520"/>
              <a:buAutoNum type="arabicPeriod"/>
            </a:pPr>
            <a:r>
              <a:rPr lang="en-US" sz="4400" b="1" dirty="0">
                <a:latin typeface="Times New Roman"/>
                <a:ea typeface="Times New Roman"/>
                <a:cs typeface="Times New Roman"/>
                <a:sym typeface="Times New Roman"/>
              </a:rPr>
              <a:t>Develop</a:t>
            </a:r>
            <a:r>
              <a:rPr lang="en-US" sz="4400" dirty="0">
                <a:latin typeface="Times New Roman"/>
                <a:ea typeface="Times New Roman"/>
                <a:cs typeface="Times New Roman"/>
                <a:sym typeface="Times New Roman"/>
              </a:rPr>
              <a:t> </a:t>
            </a:r>
            <a:endParaRPr sz="4400" dirty="0">
              <a:latin typeface="Times New Roman"/>
              <a:ea typeface="Times New Roman"/>
              <a:cs typeface="Times New Roman"/>
              <a:sym typeface="Times New Roman"/>
            </a:endParaRPr>
          </a:p>
          <a:p>
            <a:pPr marL="342900" lvl="0" indent="-342900" algn="l" rtl="0">
              <a:spcBef>
                <a:spcPts val="1000"/>
              </a:spcBef>
              <a:spcAft>
                <a:spcPts val="0"/>
              </a:spcAft>
              <a:buSzPts val="3520"/>
              <a:buAutoNum type="arabicPeriod"/>
            </a:pPr>
            <a:r>
              <a:rPr lang="en-US" sz="4400" b="1" dirty="0">
                <a:latin typeface="Times New Roman"/>
                <a:ea typeface="Times New Roman"/>
                <a:cs typeface="Times New Roman"/>
                <a:sym typeface="Times New Roman"/>
              </a:rPr>
              <a:t>Deliver</a:t>
            </a:r>
            <a:endParaRPr dirty="0"/>
          </a:p>
          <a:p>
            <a:pPr marL="0" lvl="0" indent="0" algn="l" rtl="0">
              <a:spcBef>
                <a:spcPts val="1000"/>
              </a:spcBef>
              <a:spcAft>
                <a:spcPts val="0"/>
              </a:spcAft>
              <a:buSzPts val="1440"/>
              <a:buNone/>
            </a:pPr>
            <a:endParaRPr dirty="0"/>
          </a:p>
        </p:txBody>
      </p:sp>
      <p:pic>
        <p:nvPicPr>
          <p:cNvPr id="466" name="Google Shape;466;p44"/>
          <p:cNvPicPr preferRelativeResize="0"/>
          <p:nvPr/>
        </p:nvPicPr>
        <p:blipFill rotWithShape="1">
          <a:blip r:embed="rId3">
            <a:alphaModFix/>
          </a:blip>
          <a:srcRect/>
          <a:stretch/>
        </p:blipFill>
        <p:spPr>
          <a:xfrm>
            <a:off x="5982318" y="1351004"/>
            <a:ext cx="6209682" cy="4201299"/>
          </a:xfrm>
          <a:prstGeom prst="rect">
            <a:avLst/>
          </a:prstGeom>
          <a:noFill/>
          <a:ln>
            <a:noFill/>
          </a:ln>
        </p:spPr>
      </p:pic>
    </p:spTree>
    <p:extLst>
      <p:ext uri="{BB962C8B-B14F-4D97-AF65-F5344CB8AC3E}">
        <p14:creationId xmlns:p14="http://schemas.microsoft.com/office/powerpoint/2010/main" val="3400795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Google Shape;471;p45"/>
          <p:cNvPicPr preferRelativeResize="0">
            <a:picLocks noGrp="1"/>
          </p:cNvPicPr>
          <p:nvPr>
            <p:ph type="body" idx="1"/>
          </p:nvPr>
        </p:nvPicPr>
        <p:blipFill rotWithShape="1">
          <a:blip r:embed="rId3">
            <a:alphaModFix/>
          </a:blip>
          <a:srcRect/>
          <a:stretch/>
        </p:blipFill>
        <p:spPr>
          <a:xfrm>
            <a:off x="906162" y="1015528"/>
            <a:ext cx="10409840" cy="5055759"/>
          </a:xfrm>
          <a:prstGeom prst="rect">
            <a:avLst/>
          </a:prstGeom>
          <a:noFill/>
          <a:ln>
            <a:noFill/>
          </a:ln>
        </p:spPr>
      </p:pic>
    </p:spTree>
    <p:extLst>
      <p:ext uri="{BB962C8B-B14F-4D97-AF65-F5344CB8AC3E}">
        <p14:creationId xmlns:p14="http://schemas.microsoft.com/office/powerpoint/2010/main" val="1621269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6"/>
          <p:cNvSpPr txBox="1">
            <a:spLocks noGrp="1"/>
          </p:cNvSpPr>
          <p:nvPr>
            <p:ph type="title"/>
          </p:nvPr>
        </p:nvSpPr>
        <p:spPr>
          <a:xfrm>
            <a:off x="677334" y="263611"/>
            <a:ext cx="8596668" cy="69197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240"/>
              <a:buFont typeface="Arial"/>
              <a:buNone/>
            </a:pPr>
            <a:r>
              <a:rPr lang="en-US" sz="3240"/>
              <a:t>1. </a:t>
            </a:r>
            <a:r>
              <a:rPr lang="en-US" sz="3600"/>
              <a:t>Discover</a:t>
            </a:r>
            <a:endParaRPr sz="3600"/>
          </a:p>
        </p:txBody>
      </p:sp>
      <p:sp>
        <p:nvSpPr>
          <p:cNvPr id="477" name="Google Shape;477;p46"/>
          <p:cNvSpPr txBox="1">
            <a:spLocks noGrp="1"/>
          </p:cNvSpPr>
          <p:nvPr>
            <p:ph type="body" idx="1"/>
          </p:nvPr>
        </p:nvSpPr>
        <p:spPr>
          <a:xfrm>
            <a:off x="677334" y="1367481"/>
            <a:ext cx="4298320" cy="4673881"/>
          </a:xfrm>
          <a:prstGeom prst="rect">
            <a:avLst/>
          </a:prstGeom>
          <a:noFill/>
          <a:ln>
            <a:noFill/>
          </a:ln>
        </p:spPr>
        <p:txBody>
          <a:bodyPr spcFirstLastPara="1" wrap="square" lIns="91425" tIns="45700" rIns="91425" bIns="45700" anchor="t" anchorCtr="0">
            <a:normAutofit/>
          </a:bodyPr>
          <a:lstStyle/>
          <a:p>
            <a:pPr>
              <a:spcBef>
                <a:spcPts val="0"/>
              </a:spcBef>
              <a:buSzPts val="1920"/>
            </a:pPr>
            <a:r>
              <a:rPr lang="en-US" sz="3200" dirty="0">
                <a:latin typeface="Times New Roman"/>
                <a:ea typeface="Times New Roman"/>
                <a:cs typeface="Times New Roman"/>
                <a:sym typeface="Times New Roman"/>
              </a:rPr>
              <a:t>Rapid shrinkage of agricultural land</a:t>
            </a:r>
            <a:endParaRPr sz="3200" dirty="0"/>
          </a:p>
          <a:p>
            <a:pPr>
              <a:buSzPts val="1920"/>
            </a:pPr>
            <a:r>
              <a:rPr lang="en-US" sz="3200" dirty="0">
                <a:latin typeface="Times New Roman"/>
                <a:ea typeface="Times New Roman"/>
                <a:cs typeface="Times New Roman"/>
                <a:sym typeface="Times New Roman"/>
              </a:rPr>
              <a:t>Inadequate supply of agricultural inputs like fertilizers</a:t>
            </a:r>
            <a:endParaRPr sz="3200" dirty="0">
              <a:latin typeface="Times New Roman"/>
              <a:ea typeface="Times New Roman"/>
              <a:cs typeface="Times New Roman"/>
              <a:sym typeface="Times New Roman"/>
            </a:endParaRPr>
          </a:p>
          <a:p>
            <a:pPr>
              <a:buSzPts val="1920"/>
            </a:pPr>
            <a:r>
              <a:rPr lang="en-US" sz="3200" dirty="0">
                <a:latin typeface="Times New Roman"/>
                <a:ea typeface="Times New Roman"/>
                <a:cs typeface="Times New Roman"/>
                <a:sym typeface="Times New Roman"/>
              </a:rPr>
              <a:t>Lagging technology in agriculture</a:t>
            </a:r>
            <a:endParaRPr sz="3200" dirty="0">
              <a:latin typeface="Times New Roman"/>
              <a:ea typeface="Times New Roman"/>
              <a:cs typeface="Times New Roman"/>
              <a:sym typeface="Times New Roman"/>
            </a:endParaRPr>
          </a:p>
          <a:p>
            <a:pPr marL="0" lvl="0" indent="0" algn="l" rtl="0">
              <a:spcBef>
                <a:spcPts val="1000"/>
              </a:spcBef>
              <a:spcAft>
                <a:spcPts val="0"/>
              </a:spcAft>
              <a:buSzPts val="1440"/>
              <a:buNone/>
            </a:pPr>
            <a:endParaRPr dirty="0"/>
          </a:p>
        </p:txBody>
      </p:sp>
      <p:pic>
        <p:nvPicPr>
          <p:cNvPr id="478" name="Google Shape;478;p46"/>
          <p:cNvPicPr preferRelativeResize="0"/>
          <p:nvPr/>
        </p:nvPicPr>
        <p:blipFill rotWithShape="1">
          <a:blip r:embed="rId3">
            <a:alphaModFix/>
          </a:blip>
          <a:srcRect/>
          <a:stretch/>
        </p:blipFill>
        <p:spPr>
          <a:xfrm>
            <a:off x="6057556" y="1054442"/>
            <a:ext cx="6134444" cy="4802661"/>
          </a:xfrm>
          <a:prstGeom prst="rect">
            <a:avLst/>
          </a:prstGeom>
          <a:noFill/>
          <a:ln>
            <a:noFill/>
          </a:ln>
        </p:spPr>
      </p:pic>
    </p:spTree>
    <p:extLst>
      <p:ext uri="{BB962C8B-B14F-4D97-AF65-F5344CB8AC3E}">
        <p14:creationId xmlns:p14="http://schemas.microsoft.com/office/powerpoint/2010/main" val="4256852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7"/>
          <p:cNvSpPr txBox="1">
            <a:spLocks noGrp="1"/>
          </p:cNvSpPr>
          <p:nvPr>
            <p:ph type="title"/>
          </p:nvPr>
        </p:nvSpPr>
        <p:spPr>
          <a:xfrm>
            <a:off x="677334" y="296562"/>
            <a:ext cx="8596668" cy="76611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2. Define</a:t>
            </a:r>
            <a:endParaRPr/>
          </a:p>
        </p:txBody>
      </p:sp>
      <p:sp>
        <p:nvSpPr>
          <p:cNvPr id="484" name="Google Shape;484;p47"/>
          <p:cNvSpPr txBox="1">
            <a:spLocks noGrp="1"/>
          </p:cNvSpPr>
          <p:nvPr>
            <p:ph type="body" idx="1"/>
          </p:nvPr>
        </p:nvSpPr>
        <p:spPr>
          <a:xfrm>
            <a:off x="677334" y="1318055"/>
            <a:ext cx="5015012" cy="4723308"/>
          </a:xfrm>
          <a:prstGeom prst="rect">
            <a:avLst/>
          </a:prstGeom>
          <a:noFill/>
          <a:ln>
            <a:noFill/>
          </a:ln>
        </p:spPr>
        <p:txBody>
          <a:bodyPr spcFirstLastPara="1" wrap="square" lIns="91425" tIns="45700" rIns="91425" bIns="45700" anchor="t" anchorCtr="0">
            <a:normAutofit/>
          </a:bodyPr>
          <a:lstStyle/>
          <a:p>
            <a:pPr>
              <a:spcBef>
                <a:spcPts val="0"/>
              </a:spcBef>
              <a:buSzPts val="1920"/>
            </a:pPr>
            <a:r>
              <a:rPr lang="en-US" sz="2800" dirty="0"/>
              <a:t>Agriculture needs certain attention</a:t>
            </a:r>
            <a:endParaRPr sz="2800" dirty="0"/>
          </a:p>
          <a:p>
            <a:pPr>
              <a:buSzPts val="1920"/>
            </a:pPr>
            <a:r>
              <a:rPr lang="en-US" sz="2800" dirty="0"/>
              <a:t>Use of modern technologies in this state</a:t>
            </a:r>
            <a:endParaRPr sz="2800" dirty="0"/>
          </a:p>
          <a:p>
            <a:pPr>
              <a:buSzPts val="1920"/>
            </a:pPr>
            <a:r>
              <a:rPr lang="en-US" sz="2800" dirty="0"/>
              <a:t>Enhancing possibilities </a:t>
            </a:r>
            <a:endParaRPr sz="2800" dirty="0"/>
          </a:p>
          <a:p>
            <a:pPr>
              <a:buSzPts val="1920"/>
            </a:pPr>
            <a:r>
              <a:rPr lang="en-US" sz="2800" dirty="0"/>
              <a:t>Quality over quantity</a:t>
            </a:r>
            <a:endParaRPr sz="2800" dirty="0"/>
          </a:p>
          <a:p>
            <a:pPr>
              <a:buSzPts val="1920"/>
            </a:pPr>
            <a:r>
              <a:rPr lang="en-US" sz="2800" dirty="0"/>
              <a:t>Making smart monitoring system an important phase in any agro farm</a:t>
            </a:r>
            <a:endParaRPr sz="2800" dirty="0"/>
          </a:p>
          <a:p>
            <a:pPr>
              <a:buSzPts val="1440"/>
            </a:pPr>
            <a:endParaRPr sz="2800" dirty="0"/>
          </a:p>
          <a:p>
            <a:pPr marL="377191" indent="-285750">
              <a:buSzPts val="1440"/>
            </a:pPr>
            <a:endParaRPr sz="2800" dirty="0"/>
          </a:p>
          <a:p>
            <a:pPr marL="377191" indent="-285750">
              <a:buSzPts val="1440"/>
            </a:pPr>
            <a:endParaRPr sz="2800" dirty="0"/>
          </a:p>
        </p:txBody>
      </p:sp>
      <p:pic>
        <p:nvPicPr>
          <p:cNvPr id="485" name="Google Shape;485;p47"/>
          <p:cNvPicPr preferRelativeResize="0"/>
          <p:nvPr/>
        </p:nvPicPr>
        <p:blipFill rotWithShape="1">
          <a:blip r:embed="rId3">
            <a:alphaModFix/>
          </a:blip>
          <a:srcRect/>
          <a:stretch/>
        </p:blipFill>
        <p:spPr>
          <a:xfrm>
            <a:off x="7274012" y="1062681"/>
            <a:ext cx="4440194" cy="4440194"/>
          </a:xfrm>
          <a:prstGeom prst="rect">
            <a:avLst/>
          </a:prstGeom>
          <a:noFill/>
          <a:ln>
            <a:noFill/>
          </a:ln>
        </p:spPr>
      </p:pic>
    </p:spTree>
    <p:extLst>
      <p:ext uri="{BB962C8B-B14F-4D97-AF65-F5344CB8AC3E}">
        <p14:creationId xmlns:p14="http://schemas.microsoft.com/office/powerpoint/2010/main" val="148079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8"/>
          <p:cNvSpPr txBox="1">
            <a:spLocks noGrp="1"/>
          </p:cNvSpPr>
          <p:nvPr>
            <p:ph type="title"/>
          </p:nvPr>
        </p:nvSpPr>
        <p:spPr>
          <a:xfrm>
            <a:off x="677334" y="164756"/>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3. Develop</a:t>
            </a:r>
            <a:endParaRPr/>
          </a:p>
        </p:txBody>
      </p:sp>
      <p:sp>
        <p:nvSpPr>
          <p:cNvPr id="491" name="Google Shape;491;p48"/>
          <p:cNvSpPr txBox="1">
            <a:spLocks noGrp="1"/>
          </p:cNvSpPr>
          <p:nvPr>
            <p:ph type="body" idx="1"/>
          </p:nvPr>
        </p:nvSpPr>
        <p:spPr>
          <a:xfrm>
            <a:off x="677334" y="1219201"/>
            <a:ext cx="6267163" cy="4822162"/>
          </a:xfrm>
          <a:prstGeom prst="rect">
            <a:avLst/>
          </a:prstGeom>
          <a:noFill/>
          <a:ln>
            <a:noFill/>
          </a:ln>
        </p:spPr>
        <p:txBody>
          <a:bodyPr spcFirstLastPara="1" wrap="square" lIns="91425" tIns="45700" rIns="91425" bIns="45700" anchor="t" anchorCtr="0">
            <a:noAutofit/>
          </a:bodyPr>
          <a:lstStyle/>
          <a:p>
            <a:pPr>
              <a:spcBef>
                <a:spcPts val="0"/>
              </a:spcBef>
              <a:buSzPts val="2240"/>
            </a:pPr>
            <a:r>
              <a:rPr lang="en-US" sz="3200" dirty="0"/>
              <a:t>By ensuring the moisture level of the soil</a:t>
            </a:r>
            <a:endParaRPr sz="3200" dirty="0"/>
          </a:p>
          <a:p>
            <a:pPr>
              <a:buSzPts val="2240"/>
            </a:pPr>
            <a:r>
              <a:rPr lang="en-US" sz="3200" dirty="0"/>
              <a:t>Having precise water level</a:t>
            </a:r>
            <a:endParaRPr sz="3200" dirty="0"/>
          </a:p>
          <a:p>
            <a:pPr>
              <a:buSzPts val="2240"/>
            </a:pPr>
            <a:r>
              <a:rPr lang="en-US" sz="3200" dirty="0"/>
              <a:t>Keeping sure of the temperature </a:t>
            </a:r>
            <a:endParaRPr sz="3200" dirty="0"/>
          </a:p>
          <a:p>
            <a:pPr>
              <a:buSzPts val="2240"/>
            </a:pPr>
            <a:r>
              <a:rPr lang="en-US" sz="3200" dirty="0"/>
              <a:t>Preventing unexpected entrance</a:t>
            </a:r>
            <a:endParaRPr sz="3200" dirty="0"/>
          </a:p>
          <a:p>
            <a:pPr>
              <a:buSzPts val="2240"/>
            </a:pPr>
            <a:r>
              <a:rPr lang="en-US" sz="3200" dirty="0"/>
              <a:t>Monitor the farm with proper care</a:t>
            </a:r>
            <a:endParaRPr sz="3200" dirty="0"/>
          </a:p>
        </p:txBody>
      </p:sp>
      <p:pic>
        <p:nvPicPr>
          <p:cNvPr id="492" name="Google Shape;492;p48"/>
          <p:cNvPicPr preferRelativeResize="0"/>
          <p:nvPr/>
        </p:nvPicPr>
        <p:blipFill rotWithShape="1">
          <a:blip r:embed="rId3">
            <a:alphaModFix/>
          </a:blip>
          <a:srcRect/>
          <a:stretch/>
        </p:blipFill>
        <p:spPr>
          <a:xfrm>
            <a:off x="6712187" y="1326292"/>
            <a:ext cx="5479813" cy="4154898"/>
          </a:xfrm>
          <a:prstGeom prst="rect">
            <a:avLst/>
          </a:prstGeom>
          <a:noFill/>
          <a:ln>
            <a:noFill/>
          </a:ln>
        </p:spPr>
      </p:pic>
    </p:spTree>
    <p:extLst>
      <p:ext uri="{BB962C8B-B14F-4D97-AF65-F5344CB8AC3E}">
        <p14:creationId xmlns:p14="http://schemas.microsoft.com/office/powerpoint/2010/main" val="2903627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9"/>
          <p:cNvSpPr txBox="1">
            <a:spLocks noGrp="1"/>
          </p:cNvSpPr>
          <p:nvPr>
            <p:ph type="title"/>
          </p:nvPr>
        </p:nvSpPr>
        <p:spPr>
          <a:xfrm>
            <a:off x="677334" y="403654"/>
            <a:ext cx="8596668" cy="8649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4. Deliver </a:t>
            </a:r>
            <a:endParaRPr/>
          </a:p>
        </p:txBody>
      </p:sp>
      <p:sp>
        <p:nvSpPr>
          <p:cNvPr id="498" name="Google Shape;498;p49"/>
          <p:cNvSpPr txBox="1">
            <a:spLocks noGrp="1"/>
          </p:cNvSpPr>
          <p:nvPr>
            <p:ph type="body" idx="1"/>
          </p:nvPr>
        </p:nvSpPr>
        <p:spPr>
          <a:xfrm>
            <a:off x="677334" y="1375719"/>
            <a:ext cx="4644309" cy="4665643"/>
          </a:xfrm>
          <a:prstGeom prst="rect">
            <a:avLst/>
          </a:prstGeom>
          <a:noFill/>
          <a:ln>
            <a:noFill/>
          </a:ln>
        </p:spPr>
        <p:txBody>
          <a:bodyPr spcFirstLastPara="1" wrap="square" lIns="91425" tIns="45700" rIns="91425" bIns="45700" anchor="t" anchorCtr="0">
            <a:normAutofit/>
          </a:bodyPr>
          <a:lstStyle/>
          <a:p>
            <a:pPr>
              <a:spcBef>
                <a:spcPts val="0"/>
              </a:spcBef>
              <a:buSzPts val="2240"/>
            </a:pPr>
            <a:r>
              <a:rPr lang="en-US" sz="3600" dirty="0"/>
              <a:t>Good User experience</a:t>
            </a:r>
            <a:endParaRPr sz="3600" dirty="0"/>
          </a:p>
          <a:p>
            <a:pPr>
              <a:buSzPts val="2240"/>
            </a:pPr>
            <a:r>
              <a:rPr lang="en-US" sz="3600" dirty="0"/>
              <a:t>Easily accessible</a:t>
            </a:r>
            <a:endParaRPr sz="3600" dirty="0"/>
          </a:p>
          <a:p>
            <a:pPr>
              <a:buSzPts val="2240"/>
            </a:pPr>
            <a:r>
              <a:rPr lang="en-US" sz="3600" dirty="0"/>
              <a:t>Maintenance in proper way</a:t>
            </a:r>
            <a:endParaRPr sz="3600" dirty="0"/>
          </a:p>
          <a:p>
            <a:pPr>
              <a:buSzPts val="2240"/>
            </a:pPr>
            <a:r>
              <a:rPr lang="en-US" sz="3600" dirty="0"/>
              <a:t>Simply understandable</a:t>
            </a:r>
            <a:endParaRPr sz="3600" dirty="0"/>
          </a:p>
          <a:p>
            <a:pPr>
              <a:buSzPts val="1440"/>
            </a:pPr>
            <a:endParaRPr sz="3600" dirty="0"/>
          </a:p>
          <a:p>
            <a:pPr marL="377191" indent="-285750">
              <a:buSzPts val="1440"/>
            </a:pPr>
            <a:endParaRPr sz="3600" dirty="0"/>
          </a:p>
        </p:txBody>
      </p:sp>
      <p:pic>
        <p:nvPicPr>
          <p:cNvPr id="499" name="Google Shape;499;p49"/>
          <p:cNvPicPr preferRelativeResize="0"/>
          <p:nvPr/>
        </p:nvPicPr>
        <p:blipFill rotWithShape="1">
          <a:blip r:embed="rId3">
            <a:alphaModFix/>
          </a:blip>
          <a:srcRect/>
          <a:stretch/>
        </p:blipFill>
        <p:spPr>
          <a:xfrm>
            <a:off x="6546634" y="1186377"/>
            <a:ext cx="5454736" cy="4303181"/>
          </a:xfrm>
          <a:prstGeom prst="rect">
            <a:avLst/>
          </a:prstGeom>
          <a:noFill/>
          <a:ln>
            <a:noFill/>
          </a:ln>
        </p:spPr>
      </p:pic>
    </p:spTree>
    <p:extLst>
      <p:ext uri="{BB962C8B-B14F-4D97-AF65-F5344CB8AC3E}">
        <p14:creationId xmlns:p14="http://schemas.microsoft.com/office/powerpoint/2010/main" val="834232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382" y="247136"/>
            <a:ext cx="8596668" cy="593124"/>
          </a:xfrm>
        </p:spPr>
        <p:txBody>
          <a:bodyPr>
            <a:normAutofit fontScale="90000"/>
          </a:bodyPr>
          <a:lstStyle/>
          <a:p>
            <a:r>
              <a:rPr lang="en-US" dirty="0" smtClean="0"/>
              <a:t>Results</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697" y="1251423"/>
            <a:ext cx="9992497" cy="5620781"/>
          </a:xfrm>
        </p:spPr>
      </p:pic>
      <p:sp>
        <p:nvSpPr>
          <p:cNvPr id="7" name="TextBox 6"/>
          <p:cNvSpPr txBox="1"/>
          <p:nvPr/>
        </p:nvSpPr>
        <p:spPr>
          <a:xfrm>
            <a:off x="3592072" y="760390"/>
            <a:ext cx="3895746" cy="369332"/>
          </a:xfrm>
          <a:prstGeom prst="rect">
            <a:avLst/>
          </a:prstGeom>
          <a:noFill/>
        </p:spPr>
        <p:txBody>
          <a:bodyPr wrap="none" rtlCol="0">
            <a:spAutoFit/>
          </a:bodyPr>
          <a:lstStyle/>
          <a:p>
            <a:r>
              <a:rPr lang="en-US" dirty="0" smtClean="0"/>
              <a:t>Temperature and Humidity readings</a:t>
            </a:r>
            <a:endParaRPr lang="en-GB" dirty="0"/>
          </a:p>
        </p:txBody>
      </p:sp>
    </p:spTree>
    <p:extLst>
      <p:ext uri="{BB962C8B-B14F-4D97-AF65-F5344CB8AC3E}">
        <p14:creationId xmlns:p14="http://schemas.microsoft.com/office/powerpoint/2010/main" val="1027402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0659"/>
            <a:ext cx="8596668" cy="527222"/>
          </a:xfrm>
        </p:spPr>
        <p:txBody>
          <a:bodyPr>
            <a:normAutofit fontScale="90000"/>
          </a:bodyPr>
          <a:lstStyle/>
          <a:p>
            <a:r>
              <a:rPr lang="en-US" dirty="0" smtClean="0"/>
              <a:t>Results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03870"/>
            <a:ext cx="12192000" cy="5770251"/>
          </a:xfrm>
        </p:spPr>
      </p:pic>
      <p:sp>
        <p:nvSpPr>
          <p:cNvPr id="5" name="TextBox 4"/>
          <p:cNvSpPr txBox="1"/>
          <p:nvPr/>
        </p:nvSpPr>
        <p:spPr>
          <a:xfrm>
            <a:off x="4337163" y="734538"/>
            <a:ext cx="2472408" cy="369332"/>
          </a:xfrm>
          <a:prstGeom prst="rect">
            <a:avLst/>
          </a:prstGeom>
          <a:noFill/>
        </p:spPr>
        <p:txBody>
          <a:bodyPr wrap="none" rtlCol="0">
            <a:spAutoFit/>
          </a:bodyPr>
          <a:lstStyle/>
          <a:p>
            <a:r>
              <a:rPr lang="en-US" dirty="0" smtClean="0"/>
              <a:t>Soil Moisture Readings</a:t>
            </a:r>
            <a:endParaRPr lang="en-GB" dirty="0"/>
          </a:p>
        </p:txBody>
      </p:sp>
    </p:spTree>
    <p:extLst>
      <p:ext uri="{BB962C8B-B14F-4D97-AF65-F5344CB8AC3E}">
        <p14:creationId xmlns:p14="http://schemas.microsoft.com/office/powerpoint/2010/main" val="387876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By:</a:t>
            </a:r>
            <a:endParaRPr lang="en-GB" dirty="0"/>
          </a:p>
        </p:txBody>
      </p:sp>
      <p:sp>
        <p:nvSpPr>
          <p:cNvPr id="3" name="Text Placeholder 2"/>
          <p:cNvSpPr>
            <a:spLocks noGrp="1"/>
          </p:cNvSpPr>
          <p:nvPr>
            <p:ph type="body" idx="1"/>
          </p:nvPr>
        </p:nvSpPr>
        <p:spPr>
          <a:xfrm>
            <a:off x="677334" y="1901371"/>
            <a:ext cx="3912083" cy="3880773"/>
          </a:xfrm>
        </p:spPr>
        <p:txBody>
          <a:bodyPr/>
          <a:lstStyle/>
          <a:p>
            <a:pPr marL="137160" indent="0">
              <a:buNone/>
            </a:pPr>
            <a:r>
              <a:rPr lang="en-US" sz="3600" b="1" dirty="0" smtClean="0"/>
              <a:t>Suman </a:t>
            </a:r>
            <a:r>
              <a:rPr lang="en-US" sz="3600" b="1" dirty="0" err="1" smtClean="0"/>
              <a:t>Ahmmed</a:t>
            </a:r>
            <a:endParaRPr lang="en-US" sz="3600" b="1" dirty="0" smtClean="0"/>
          </a:p>
          <a:p>
            <a:pPr marL="137160" indent="0">
              <a:buNone/>
            </a:pPr>
            <a:r>
              <a:rPr lang="en-GB" dirty="0"/>
              <a:t>Asst. Professor, CSE | </a:t>
            </a:r>
            <a:r>
              <a:rPr lang="en-GB" dirty="0" smtClean="0"/>
              <a:t>Director, </a:t>
            </a:r>
          </a:p>
          <a:p>
            <a:pPr marL="137160" indent="0">
              <a:buNone/>
            </a:pPr>
            <a:r>
              <a:rPr lang="en-GB" dirty="0" smtClean="0"/>
              <a:t>Centre </a:t>
            </a:r>
            <a:r>
              <a:rPr lang="en-GB" dirty="0"/>
              <a:t>for Development of IT Professionals (CDIP)</a:t>
            </a:r>
            <a:endParaRPr lang="en-US" dirty="0" smtClean="0"/>
          </a:p>
          <a:p>
            <a:pPr marL="137160" indent="0">
              <a:buNone/>
            </a:pPr>
            <a:endParaRPr lang="en-GB" dirty="0"/>
          </a:p>
        </p:txBody>
      </p:sp>
      <p:sp>
        <p:nvSpPr>
          <p:cNvPr id="4" name="Title 1"/>
          <p:cNvSpPr txBox="1">
            <a:spLocks/>
          </p:cNvSpPr>
          <p:nvPr/>
        </p:nvSpPr>
        <p:spPr>
          <a:xfrm>
            <a:off x="5261970" y="505097"/>
            <a:ext cx="4398283" cy="13208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US" dirty="0" smtClean="0"/>
              <a:t>Course Teacher:</a:t>
            </a:r>
            <a:endParaRPr lang="en-GB" dirty="0"/>
          </a:p>
        </p:txBody>
      </p:sp>
      <p:sp>
        <p:nvSpPr>
          <p:cNvPr id="7" name="Text Placeholder 2"/>
          <p:cNvSpPr txBox="1">
            <a:spLocks/>
          </p:cNvSpPr>
          <p:nvPr/>
        </p:nvSpPr>
        <p:spPr>
          <a:xfrm>
            <a:off x="5748170" y="1808480"/>
            <a:ext cx="3912083" cy="388077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imes New Roman"/>
                <a:ea typeface="Times New Roman"/>
                <a:cs typeface="Times New Roman"/>
                <a:sym typeface="Times New Roman"/>
              </a:defRPr>
            </a:lvl1pPr>
            <a:lvl2pPr marL="914400" marR="0" lvl="1" indent="-320040" algn="l" rtl="0">
              <a:lnSpc>
                <a:spcPct val="100000"/>
              </a:lnSpc>
              <a:spcBef>
                <a:spcPts val="1000"/>
              </a:spcBef>
              <a:spcAft>
                <a:spcPts val="0"/>
              </a:spcAft>
              <a:buClr>
                <a:schemeClr val="accent1"/>
              </a:buClr>
              <a:buSzPts val="1440"/>
              <a:buFont typeface="Noto Sans Symbols"/>
              <a:buChar char="►"/>
              <a:defRPr sz="1600" b="0" i="0" u="none" strike="noStrike" cap="none">
                <a:solidFill>
                  <a:srgbClr val="3F3F3F"/>
                </a:solidFill>
                <a:latin typeface="Times New Roman"/>
                <a:ea typeface="Times New Roman"/>
                <a:cs typeface="Times New Roman"/>
                <a:sym typeface="Times New Roman"/>
              </a:defRPr>
            </a:lvl2pPr>
            <a:lvl3pPr marL="1371600" marR="0" lvl="2" indent="-320039" algn="l" rtl="0">
              <a:lnSpc>
                <a:spcPct val="100000"/>
              </a:lnSpc>
              <a:spcBef>
                <a:spcPts val="1000"/>
              </a:spcBef>
              <a:spcAft>
                <a:spcPts val="0"/>
              </a:spcAft>
              <a:buClr>
                <a:schemeClr val="accent1"/>
              </a:buClr>
              <a:buSzPts val="1440"/>
              <a:buFont typeface="Noto Sans Symbols"/>
              <a:buChar char="►"/>
              <a:defRPr sz="1400" b="0" i="0" u="none" strike="noStrike" cap="none">
                <a:solidFill>
                  <a:srgbClr val="3F3F3F"/>
                </a:solidFill>
                <a:latin typeface="Times New Roman"/>
                <a:ea typeface="Times New Roman"/>
                <a:cs typeface="Times New Roman"/>
                <a:sym typeface="Times New Roman"/>
              </a:defRPr>
            </a:lvl3pPr>
            <a:lvl4pPr marL="1828800" marR="0" lvl="3"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imes New Roman"/>
                <a:ea typeface="Times New Roman"/>
                <a:cs typeface="Times New Roman"/>
                <a:sym typeface="Times New Roman"/>
              </a:defRPr>
            </a:lvl4pPr>
            <a:lvl5pPr marL="2286000" marR="0" lvl="4"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imes New Roman"/>
                <a:ea typeface="Times New Roman"/>
                <a:cs typeface="Times New Roman"/>
                <a:sym typeface="Times New Roman"/>
              </a:defRPr>
            </a:lvl5pPr>
            <a:lvl6pPr marL="2743200" marR="0" lvl="5"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imes New Roman"/>
                <a:ea typeface="Times New Roman"/>
                <a:cs typeface="Times New Roman"/>
                <a:sym typeface="Times New Roman"/>
              </a:defRPr>
            </a:lvl6pPr>
            <a:lvl7pPr marL="3200400" marR="0" lvl="6"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imes New Roman"/>
                <a:ea typeface="Times New Roman"/>
                <a:cs typeface="Times New Roman"/>
                <a:sym typeface="Times New Roman"/>
              </a:defRPr>
            </a:lvl7pPr>
            <a:lvl8pPr marL="3657600" marR="0" lvl="7"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imes New Roman"/>
                <a:ea typeface="Times New Roman"/>
                <a:cs typeface="Times New Roman"/>
                <a:sym typeface="Times New Roman"/>
              </a:defRPr>
            </a:lvl8pPr>
            <a:lvl9pPr marL="4114800" marR="0" lvl="8"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imes New Roman"/>
                <a:ea typeface="Times New Roman"/>
                <a:cs typeface="Times New Roman"/>
                <a:sym typeface="Times New Roman"/>
              </a:defRPr>
            </a:lvl9pPr>
          </a:lstStyle>
          <a:p>
            <a:pPr marL="137160" indent="0">
              <a:buNone/>
            </a:pPr>
            <a:r>
              <a:rPr lang="en-US" sz="3600" b="1" dirty="0" smtClean="0"/>
              <a:t>Hasan </a:t>
            </a:r>
            <a:r>
              <a:rPr lang="en-US" sz="3600" b="1" dirty="0" err="1" smtClean="0"/>
              <a:t>Sarwar</a:t>
            </a:r>
            <a:endParaRPr lang="en-US" sz="3600" b="1" dirty="0" smtClean="0"/>
          </a:p>
          <a:p>
            <a:pPr marL="137160" indent="0">
              <a:buNone/>
            </a:pPr>
            <a:r>
              <a:rPr lang="en-GB" dirty="0" smtClean="0"/>
              <a:t>Professor, CSE</a:t>
            </a:r>
            <a:endParaRPr lang="en-GB" b="1" dirty="0"/>
          </a:p>
        </p:txBody>
      </p:sp>
    </p:spTree>
    <p:extLst>
      <p:ext uri="{BB962C8B-B14F-4D97-AF65-F5344CB8AC3E}">
        <p14:creationId xmlns:p14="http://schemas.microsoft.com/office/powerpoint/2010/main" val="122808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5416"/>
            <a:ext cx="8596668" cy="461319"/>
          </a:xfrm>
        </p:spPr>
        <p:txBody>
          <a:bodyPr>
            <a:normAutofit fontScale="90000"/>
          </a:bodyPr>
          <a:lstStyle/>
          <a:p>
            <a:r>
              <a:rPr lang="en-US" dirty="0" smtClean="0"/>
              <a:t>Results</a:t>
            </a:r>
            <a:endParaRPr lang="en-GB" dirty="0"/>
          </a:p>
        </p:txBody>
      </p:sp>
      <p:pic>
        <p:nvPicPr>
          <p:cNvPr id="4" name="Google Shape;416;p37"/>
          <p:cNvPicPr preferRelativeResize="0">
            <a:picLocks/>
          </p:cNvPicPr>
          <p:nvPr/>
        </p:nvPicPr>
        <p:blipFill rotWithShape="1">
          <a:blip r:embed="rId2">
            <a:alphaModFix/>
          </a:blip>
          <a:srcRect/>
          <a:stretch/>
        </p:blipFill>
        <p:spPr>
          <a:xfrm>
            <a:off x="991199" y="1455042"/>
            <a:ext cx="2537943" cy="4929996"/>
          </a:xfrm>
          <a:prstGeom prst="rect">
            <a:avLst/>
          </a:prstGeom>
          <a:noFill/>
          <a:ln>
            <a:noFill/>
          </a:ln>
        </p:spPr>
      </p:pic>
      <p:pic>
        <p:nvPicPr>
          <p:cNvPr id="5" name="Google Shape;417;p37"/>
          <p:cNvPicPr preferRelativeResize="0"/>
          <p:nvPr/>
        </p:nvPicPr>
        <p:blipFill rotWithShape="1">
          <a:blip r:embed="rId3">
            <a:alphaModFix/>
          </a:blip>
          <a:srcRect/>
          <a:stretch/>
        </p:blipFill>
        <p:spPr>
          <a:xfrm>
            <a:off x="4381757" y="1455042"/>
            <a:ext cx="2343151" cy="4867580"/>
          </a:xfrm>
          <a:prstGeom prst="rect">
            <a:avLst/>
          </a:prstGeom>
          <a:noFill/>
          <a:ln>
            <a:noFill/>
          </a:ln>
        </p:spPr>
      </p:pic>
      <p:pic>
        <p:nvPicPr>
          <p:cNvPr id="6" name="Google Shape;427;p38"/>
          <p:cNvPicPr preferRelativeResize="0">
            <a:picLocks/>
          </p:cNvPicPr>
          <p:nvPr/>
        </p:nvPicPr>
        <p:blipFill rotWithShape="1">
          <a:blip r:embed="rId4">
            <a:alphaModFix/>
          </a:blip>
          <a:srcRect/>
          <a:stretch/>
        </p:blipFill>
        <p:spPr>
          <a:xfrm>
            <a:off x="7914343" y="1455042"/>
            <a:ext cx="2358505" cy="4796142"/>
          </a:xfrm>
          <a:prstGeom prst="rect">
            <a:avLst/>
          </a:prstGeom>
          <a:noFill/>
          <a:ln>
            <a:noFill/>
          </a:ln>
        </p:spPr>
      </p:pic>
    </p:spTree>
    <p:extLst>
      <p:ext uri="{BB962C8B-B14F-4D97-AF65-F5344CB8AC3E}">
        <p14:creationId xmlns:p14="http://schemas.microsoft.com/office/powerpoint/2010/main" val="2982507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43697"/>
          </a:xfrm>
        </p:spPr>
        <p:txBody>
          <a:bodyPr>
            <a:noAutofit/>
          </a:bodyPr>
          <a:lstStyle/>
          <a:p>
            <a:r>
              <a:rPr lang="en-US" dirty="0" smtClean="0"/>
              <a:t>Standards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21036" y="4811639"/>
            <a:ext cx="3195102" cy="1597551"/>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320" y="830814"/>
            <a:ext cx="1454511" cy="98974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08255" y="218599"/>
            <a:ext cx="1904487" cy="98412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778" y="4887140"/>
            <a:ext cx="2172938" cy="121630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8987" y="3149014"/>
            <a:ext cx="1805051" cy="751634"/>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824" y="172036"/>
            <a:ext cx="1902447" cy="99781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76713" y="-282456"/>
            <a:ext cx="2376074" cy="1584049"/>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64719" y="1811037"/>
            <a:ext cx="4442446" cy="2221223"/>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17558" y="5972804"/>
            <a:ext cx="872772" cy="872772"/>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33709" y="2463972"/>
            <a:ext cx="2509659" cy="2508422"/>
          </a:xfrm>
          <a:prstGeom prst="rect">
            <a:avLst/>
          </a:prstGeom>
        </p:spPr>
      </p:pic>
      <p:cxnSp>
        <p:nvCxnSpPr>
          <p:cNvPr id="17" name="Straight Arrow Connector 16"/>
          <p:cNvCxnSpPr/>
          <p:nvPr/>
        </p:nvCxnSpPr>
        <p:spPr>
          <a:xfrm flipH="1">
            <a:off x="2916195" y="4506550"/>
            <a:ext cx="1678151" cy="98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1919418" y="1540499"/>
            <a:ext cx="2593464" cy="1549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714447" y="1247110"/>
            <a:ext cx="437940" cy="1298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279979" y="1093730"/>
            <a:ext cx="599231" cy="1549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645184" y="1247110"/>
            <a:ext cx="2163071" cy="1787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843368" y="3187935"/>
            <a:ext cx="2037021" cy="33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686651" y="4232207"/>
            <a:ext cx="2034385" cy="78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2"/>
            <a:endCxn id="12" idx="0"/>
          </p:cNvCxnSpPr>
          <p:nvPr/>
        </p:nvCxnSpPr>
        <p:spPr>
          <a:xfrm flipH="1">
            <a:off x="5553944" y="4972394"/>
            <a:ext cx="34595" cy="100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8" idx="3"/>
          </p:cNvCxnSpPr>
          <p:nvPr/>
        </p:nvCxnSpPr>
        <p:spPr>
          <a:xfrm flipH="1" flipV="1">
            <a:off x="2224038" y="3524831"/>
            <a:ext cx="2109671" cy="19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990458" y="3533517"/>
            <a:ext cx="1196161" cy="369332"/>
          </a:xfrm>
          <a:prstGeom prst="rect">
            <a:avLst/>
          </a:prstGeom>
          <a:noFill/>
        </p:spPr>
        <p:txBody>
          <a:bodyPr wrap="none" rtlCol="0">
            <a:spAutoFit/>
          </a:bodyPr>
          <a:lstStyle/>
          <a:p>
            <a:r>
              <a:rPr lang="en-US" dirty="0" smtClean="0"/>
              <a:t>Standards</a:t>
            </a:r>
            <a:endParaRPr lang="en-GB" dirty="0"/>
          </a:p>
        </p:txBody>
      </p:sp>
    </p:spTree>
    <p:extLst>
      <p:ext uri="{BB962C8B-B14F-4D97-AF65-F5344CB8AC3E}">
        <p14:creationId xmlns:p14="http://schemas.microsoft.com/office/powerpoint/2010/main" val="2332044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6519"/>
            <a:ext cx="8596668" cy="5884843"/>
          </a:xfrm>
        </p:spPr>
        <p:txBody>
          <a:bodyPr/>
          <a:lstStyle/>
          <a:p>
            <a:r>
              <a:rPr lang="en-US" dirty="0" smtClean="0"/>
              <a:t>Arduino = Used for operating Arduino works</a:t>
            </a:r>
          </a:p>
          <a:p>
            <a:r>
              <a:rPr lang="en-US" dirty="0" err="1" smtClean="0"/>
              <a:t>Lucidchart</a:t>
            </a:r>
            <a:r>
              <a:rPr lang="en-US" dirty="0" smtClean="0"/>
              <a:t> = Used for making diagrams</a:t>
            </a:r>
          </a:p>
          <a:p>
            <a:r>
              <a:rPr lang="en-US" dirty="0" smtClean="0"/>
              <a:t>MySQL = Used for handling Database</a:t>
            </a:r>
          </a:p>
          <a:p>
            <a:r>
              <a:rPr lang="en-US" dirty="0" err="1" smtClean="0"/>
              <a:t>Figma</a:t>
            </a:r>
            <a:r>
              <a:rPr lang="en-US" dirty="0" smtClean="0"/>
              <a:t> = Used for UI design</a:t>
            </a:r>
          </a:p>
          <a:p>
            <a:r>
              <a:rPr lang="en-US" dirty="0" smtClean="0"/>
              <a:t>PHP = Used for backend</a:t>
            </a:r>
          </a:p>
          <a:p>
            <a:r>
              <a:rPr lang="en-US" dirty="0" smtClean="0"/>
              <a:t>Android Studio = Used for making mobile application</a:t>
            </a:r>
          </a:p>
          <a:p>
            <a:r>
              <a:rPr lang="en-US" dirty="0" err="1" smtClean="0"/>
              <a:t>VScode</a:t>
            </a:r>
            <a:r>
              <a:rPr lang="en-US" dirty="0" smtClean="0"/>
              <a:t>= Used for managing PHP</a:t>
            </a:r>
          </a:p>
          <a:p>
            <a:r>
              <a:rPr lang="en-US" dirty="0" smtClean="0"/>
              <a:t>Java = The language of Android Studio</a:t>
            </a:r>
          </a:p>
          <a:p>
            <a:r>
              <a:rPr lang="en-US" dirty="0" smtClean="0"/>
              <a:t>Latex = Used for research paper documentation</a:t>
            </a:r>
            <a:endParaRPr lang="en-GB" dirty="0"/>
          </a:p>
        </p:txBody>
      </p:sp>
    </p:spTree>
    <p:extLst>
      <p:ext uri="{BB962C8B-B14F-4D97-AF65-F5344CB8AC3E}">
        <p14:creationId xmlns:p14="http://schemas.microsoft.com/office/powerpoint/2010/main" val="878657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7"/>
          <p:cNvSpPr txBox="1">
            <a:spLocks noGrp="1"/>
          </p:cNvSpPr>
          <p:nvPr>
            <p:ph type="title"/>
          </p:nvPr>
        </p:nvSpPr>
        <p:spPr>
          <a:xfrm>
            <a:off x="677334" y="115330"/>
            <a:ext cx="8596668" cy="72492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dirty="0" smtClean="0"/>
              <a:t>Standard(Hardware Selection)</a:t>
            </a:r>
            <a:endParaRPr dirty="0"/>
          </a:p>
        </p:txBody>
      </p:sp>
      <p:sp>
        <p:nvSpPr>
          <p:cNvPr id="322" name="Google Shape;322;p27"/>
          <p:cNvSpPr txBox="1">
            <a:spLocks noGrp="1"/>
          </p:cNvSpPr>
          <p:nvPr>
            <p:ph type="body" idx="1"/>
          </p:nvPr>
        </p:nvSpPr>
        <p:spPr>
          <a:xfrm>
            <a:off x="677334" y="1037969"/>
            <a:ext cx="5822320" cy="547816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AutoNum type="arabicPeriod"/>
            </a:pPr>
            <a:r>
              <a:rPr lang="en-US" sz="2000" b="1" dirty="0"/>
              <a:t>Capacitive Soil Moisture Sensor</a:t>
            </a:r>
            <a:endParaRPr sz="2000" dirty="0"/>
          </a:p>
          <a:p>
            <a:pPr marL="342900" lvl="0" indent="-342900" algn="l" rtl="0">
              <a:spcBef>
                <a:spcPts val="1000"/>
              </a:spcBef>
              <a:spcAft>
                <a:spcPts val="0"/>
              </a:spcAft>
              <a:buSzPts val="1440"/>
              <a:buAutoNum type="arabicPeriod"/>
            </a:pPr>
            <a:r>
              <a:rPr lang="en-US" sz="2000" b="1" dirty="0"/>
              <a:t>DHT11 Temperature and Relative Humidity Sensor Module for Arduino</a:t>
            </a:r>
            <a:endParaRPr sz="2000" dirty="0"/>
          </a:p>
          <a:p>
            <a:pPr marL="342900" lvl="0" indent="-342900" algn="l" rtl="0">
              <a:spcBef>
                <a:spcPts val="1000"/>
              </a:spcBef>
              <a:spcAft>
                <a:spcPts val="0"/>
              </a:spcAft>
              <a:buSzPts val="1440"/>
              <a:buAutoNum type="arabicPeriod"/>
            </a:pPr>
            <a:r>
              <a:rPr lang="en-US" sz="2000" b="1" dirty="0" smtClean="0"/>
              <a:t>Arduino </a:t>
            </a:r>
            <a:r>
              <a:rPr lang="en-US" sz="2000" b="1" dirty="0"/>
              <a:t>Uno R3</a:t>
            </a:r>
            <a:endParaRPr sz="2000" dirty="0"/>
          </a:p>
          <a:p>
            <a:pPr marL="342900" lvl="0" indent="-342900" algn="l" rtl="0">
              <a:spcBef>
                <a:spcPts val="1000"/>
              </a:spcBef>
              <a:spcAft>
                <a:spcPts val="0"/>
              </a:spcAft>
              <a:buSzPts val="1440"/>
              <a:buAutoNum type="arabicPeriod"/>
            </a:pPr>
            <a:r>
              <a:rPr lang="en-US" sz="2000" b="1" dirty="0"/>
              <a:t>Breadboard</a:t>
            </a:r>
            <a:endParaRPr sz="2000" dirty="0"/>
          </a:p>
          <a:p>
            <a:pPr marL="342900" lvl="0" indent="-342900" algn="l" rtl="0">
              <a:spcBef>
                <a:spcPts val="1000"/>
              </a:spcBef>
              <a:spcAft>
                <a:spcPts val="0"/>
              </a:spcAft>
              <a:buSzPts val="1440"/>
              <a:buAutoNum type="arabicPeriod"/>
            </a:pPr>
            <a:r>
              <a:rPr lang="en-US" sz="2000" b="1" dirty="0"/>
              <a:t>Battery 9V</a:t>
            </a:r>
            <a:endParaRPr sz="2000" dirty="0"/>
          </a:p>
          <a:p>
            <a:pPr marL="342900" lvl="0" indent="-342900" algn="l" rtl="0">
              <a:spcBef>
                <a:spcPts val="1000"/>
              </a:spcBef>
              <a:spcAft>
                <a:spcPts val="0"/>
              </a:spcAft>
              <a:buSzPts val="1440"/>
              <a:buAutoNum type="arabicPeriod"/>
            </a:pPr>
            <a:r>
              <a:rPr lang="en-US" sz="2000" b="1" dirty="0"/>
              <a:t>LCD Display (16X2)</a:t>
            </a:r>
            <a:endParaRPr sz="2000" dirty="0"/>
          </a:p>
          <a:p>
            <a:pPr marL="342900" lvl="0" indent="-342900" algn="l" rtl="0">
              <a:spcBef>
                <a:spcPts val="1000"/>
              </a:spcBef>
              <a:spcAft>
                <a:spcPts val="0"/>
              </a:spcAft>
              <a:buSzPts val="1440"/>
              <a:buAutoNum type="arabicPeriod"/>
            </a:pPr>
            <a:r>
              <a:rPr lang="en-US" sz="2000" b="1" dirty="0" smtClean="0"/>
              <a:t>Automatic </a:t>
            </a:r>
            <a:r>
              <a:rPr lang="en-US" sz="2000" b="1" dirty="0"/>
              <a:t>Infrared PIR Motion Sensor Switch </a:t>
            </a:r>
            <a:r>
              <a:rPr lang="en-US" sz="2000" b="1" dirty="0" smtClean="0"/>
              <a:t>12V</a:t>
            </a:r>
            <a:endParaRPr sz="2000" dirty="0"/>
          </a:p>
        </p:txBody>
      </p:sp>
      <p:pic>
        <p:nvPicPr>
          <p:cNvPr id="323" name="Google Shape;323;p27"/>
          <p:cNvPicPr preferRelativeResize="0"/>
          <p:nvPr/>
        </p:nvPicPr>
        <p:blipFill rotWithShape="1">
          <a:blip r:embed="rId3">
            <a:alphaModFix/>
          </a:blip>
          <a:srcRect/>
          <a:stretch/>
        </p:blipFill>
        <p:spPr>
          <a:xfrm>
            <a:off x="7303338" y="840259"/>
            <a:ext cx="4407244" cy="4407244"/>
          </a:xfrm>
          <a:prstGeom prst="rect">
            <a:avLst/>
          </a:prstGeom>
          <a:noFill/>
          <a:ln>
            <a:noFill/>
          </a:ln>
        </p:spPr>
      </p:pic>
    </p:spTree>
    <p:extLst>
      <p:ext uri="{BB962C8B-B14F-4D97-AF65-F5344CB8AC3E}">
        <p14:creationId xmlns:p14="http://schemas.microsoft.com/office/powerpoint/2010/main" val="2005389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9"/>
            <a:ext cx="8596668" cy="807307"/>
          </a:xfrm>
        </p:spPr>
        <p:txBody>
          <a:bodyPr/>
          <a:lstStyle/>
          <a:p>
            <a:r>
              <a:rPr lang="en-US" dirty="0" smtClean="0"/>
              <a:t>Constraints</a:t>
            </a:r>
            <a:endParaRPr lang="en-GB" dirty="0"/>
          </a:p>
        </p:txBody>
      </p:sp>
      <p:sp>
        <p:nvSpPr>
          <p:cNvPr id="5" name="TextBox 4"/>
          <p:cNvSpPr txBox="1"/>
          <p:nvPr/>
        </p:nvSpPr>
        <p:spPr>
          <a:xfrm>
            <a:off x="265344" y="1004375"/>
            <a:ext cx="3615878" cy="369332"/>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16200000" scaled="1"/>
            <a:tileRect/>
          </a:gradFill>
        </p:spPr>
        <p:txBody>
          <a:bodyPr wrap="square" rtlCol="0">
            <a:spAutoFit/>
          </a:bodyPr>
          <a:lstStyle/>
          <a:p>
            <a:r>
              <a:rPr lang="en-US" dirty="0" smtClean="0"/>
              <a:t>1. Design Constraints</a:t>
            </a:r>
            <a:endParaRPr lang="en-GB" dirty="0"/>
          </a:p>
        </p:txBody>
      </p:sp>
      <p:sp>
        <p:nvSpPr>
          <p:cNvPr id="6" name="TextBox 5"/>
          <p:cNvSpPr txBox="1"/>
          <p:nvPr/>
        </p:nvSpPr>
        <p:spPr>
          <a:xfrm>
            <a:off x="265344" y="1663788"/>
            <a:ext cx="3615877" cy="369332"/>
          </a:xfrm>
          <a:prstGeom prst="rect">
            <a:avLst/>
          </a:prstGeom>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16200000" scaled="1"/>
            <a:tileRect/>
          </a:gradFill>
        </p:spPr>
        <p:txBody>
          <a:bodyPr wrap="square" rtlCol="0">
            <a:spAutoFit/>
          </a:bodyPr>
          <a:lstStyle/>
          <a:p>
            <a:r>
              <a:rPr lang="en-US" dirty="0" smtClean="0"/>
              <a:t>2. Economic Constraints</a:t>
            </a:r>
            <a:endParaRPr lang="en-GB" dirty="0"/>
          </a:p>
        </p:txBody>
      </p:sp>
      <p:sp>
        <p:nvSpPr>
          <p:cNvPr id="7" name="TextBox 6"/>
          <p:cNvSpPr txBox="1"/>
          <p:nvPr/>
        </p:nvSpPr>
        <p:spPr>
          <a:xfrm>
            <a:off x="265343" y="2323201"/>
            <a:ext cx="3615878" cy="369332"/>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p:spPr>
        <p:txBody>
          <a:bodyPr wrap="square" rtlCol="0">
            <a:spAutoFit/>
          </a:bodyPr>
          <a:lstStyle/>
          <a:p>
            <a:r>
              <a:rPr lang="en-US" dirty="0" smtClean="0"/>
              <a:t>3. Environmental Constraints</a:t>
            </a:r>
            <a:endParaRPr lang="en-GB" dirty="0"/>
          </a:p>
        </p:txBody>
      </p:sp>
      <p:sp>
        <p:nvSpPr>
          <p:cNvPr id="8" name="TextBox 7"/>
          <p:cNvSpPr txBox="1"/>
          <p:nvPr/>
        </p:nvSpPr>
        <p:spPr>
          <a:xfrm>
            <a:off x="265343" y="2982614"/>
            <a:ext cx="3615878" cy="369332"/>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2700000" scaled="1"/>
            <a:tileRect/>
          </a:gradFill>
        </p:spPr>
        <p:txBody>
          <a:bodyPr wrap="square" rtlCol="0">
            <a:spAutoFit/>
          </a:bodyPr>
          <a:lstStyle/>
          <a:p>
            <a:r>
              <a:rPr lang="en-US" dirty="0" smtClean="0"/>
              <a:t>4. Ethical Constraints</a:t>
            </a:r>
            <a:endParaRPr lang="en-GB" dirty="0"/>
          </a:p>
        </p:txBody>
      </p:sp>
      <p:sp>
        <p:nvSpPr>
          <p:cNvPr id="9" name="TextBox 8"/>
          <p:cNvSpPr txBox="1"/>
          <p:nvPr/>
        </p:nvSpPr>
        <p:spPr>
          <a:xfrm>
            <a:off x="343074" y="3617685"/>
            <a:ext cx="3538148" cy="369332"/>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p:spPr>
        <p:txBody>
          <a:bodyPr wrap="none" rtlCol="0">
            <a:spAutoFit/>
          </a:bodyPr>
          <a:lstStyle/>
          <a:p>
            <a:r>
              <a:rPr lang="en-US" dirty="0" smtClean="0"/>
              <a:t>5. Health and Safety Constraints</a:t>
            </a:r>
            <a:endParaRPr lang="en-GB" dirty="0"/>
          </a:p>
        </p:txBody>
      </p:sp>
      <p:sp>
        <p:nvSpPr>
          <p:cNvPr id="10" name="TextBox 9"/>
          <p:cNvSpPr txBox="1"/>
          <p:nvPr/>
        </p:nvSpPr>
        <p:spPr>
          <a:xfrm>
            <a:off x="372744" y="4252756"/>
            <a:ext cx="3508477" cy="369332"/>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0" scaled="1"/>
            <a:tileRect/>
          </a:gradFill>
        </p:spPr>
        <p:txBody>
          <a:bodyPr wrap="square" rtlCol="0">
            <a:spAutoFit/>
          </a:bodyPr>
          <a:lstStyle/>
          <a:p>
            <a:r>
              <a:rPr lang="en-US" dirty="0" smtClean="0"/>
              <a:t>6. Social Constraints</a:t>
            </a:r>
            <a:endParaRPr lang="en-GB" dirty="0"/>
          </a:p>
        </p:txBody>
      </p:sp>
      <p:sp>
        <p:nvSpPr>
          <p:cNvPr id="11" name="TextBox 10"/>
          <p:cNvSpPr txBox="1"/>
          <p:nvPr/>
        </p:nvSpPr>
        <p:spPr>
          <a:xfrm>
            <a:off x="352603" y="4912169"/>
            <a:ext cx="3528618" cy="36933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2700000" scaled="1"/>
            <a:tileRect/>
          </a:gradFill>
        </p:spPr>
        <p:txBody>
          <a:bodyPr wrap="square" rtlCol="0">
            <a:spAutoFit/>
          </a:bodyPr>
          <a:lstStyle/>
          <a:p>
            <a:r>
              <a:rPr lang="en-US" dirty="0" smtClean="0"/>
              <a:t>7. Political Constraints</a:t>
            </a:r>
            <a:endParaRPr lang="en-GB" dirty="0"/>
          </a:p>
        </p:txBody>
      </p:sp>
      <p:sp>
        <p:nvSpPr>
          <p:cNvPr id="12" name="TextBox 11"/>
          <p:cNvSpPr txBox="1"/>
          <p:nvPr/>
        </p:nvSpPr>
        <p:spPr>
          <a:xfrm>
            <a:off x="4044777" y="1018829"/>
            <a:ext cx="5180939" cy="369332"/>
          </a:xfrm>
          <a:prstGeom prst="rect">
            <a:avLst/>
          </a:prstGeom>
          <a:noFill/>
          <a:ln>
            <a:solidFill>
              <a:schemeClr val="tx2"/>
            </a:solidFill>
          </a:ln>
        </p:spPr>
        <p:txBody>
          <a:bodyPr wrap="square" rtlCol="0">
            <a:spAutoFit/>
          </a:bodyPr>
          <a:lstStyle/>
          <a:p>
            <a:r>
              <a:rPr lang="en-US" dirty="0" smtClean="0"/>
              <a:t>Hardware Limitation on the basis of workload</a:t>
            </a:r>
            <a:endParaRPr lang="en-GB" dirty="0"/>
          </a:p>
        </p:txBody>
      </p:sp>
      <p:sp>
        <p:nvSpPr>
          <p:cNvPr id="13" name="TextBox 12"/>
          <p:cNvSpPr txBox="1"/>
          <p:nvPr/>
        </p:nvSpPr>
        <p:spPr>
          <a:xfrm>
            <a:off x="4044777" y="1663788"/>
            <a:ext cx="5180939" cy="369332"/>
          </a:xfrm>
          <a:prstGeom prst="rect">
            <a:avLst/>
          </a:prstGeom>
          <a:noFill/>
          <a:ln cmpd="sng">
            <a:solidFill>
              <a:schemeClr val="tx2"/>
            </a:solidFill>
          </a:ln>
        </p:spPr>
        <p:txBody>
          <a:bodyPr wrap="square" rtlCol="0">
            <a:spAutoFit/>
          </a:bodyPr>
          <a:lstStyle/>
          <a:p>
            <a:r>
              <a:rPr lang="en-US" dirty="0" smtClean="0"/>
              <a:t>Establishing full process is costly</a:t>
            </a:r>
            <a:endParaRPr lang="en-GB" dirty="0"/>
          </a:p>
        </p:txBody>
      </p:sp>
      <p:sp>
        <p:nvSpPr>
          <p:cNvPr id="14" name="TextBox 13"/>
          <p:cNvSpPr txBox="1"/>
          <p:nvPr/>
        </p:nvSpPr>
        <p:spPr>
          <a:xfrm>
            <a:off x="4044778" y="2346929"/>
            <a:ext cx="5180938" cy="369332"/>
          </a:xfrm>
          <a:prstGeom prst="rect">
            <a:avLst/>
          </a:prstGeom>
          <a:noFill/>
          <a:ln cmpd="sng">
            <a:solidFill>
              <a:schemeClr val="tx2"/>
            </a:solidFill>
          </a:ln>
        </p:spPr>
        <p:txBody>
          <a:bodyPr wrap="square" rtlCol="0">
            <a:spAutoFit/>
          </a:bodyPr>
          <a:lstStyle/>
          <a:p>
            <a:r>
              <a:rPr lang="en-US" dirty="0" smtClean="0"/>
              <a:t>Electricity outage is one big concern</a:t>
            </a:r>
            <a:endParaRPr lang="en-GB" dirty="0"/>
          </a:p>
        </p:txBody>
      </p:sp>
      <p:sp>
        <p:nvSpPr>
          <p:cNvPr id="15" name="TextBox 14"/>
          <p:cNvSpPr txBox="1"/>
          <p:nvPr/>
        </p:nvSpPr>
        <p:spPr>
          <a:xfrm>
            <a:off x="4044776" y="2953800"/>
            <a:ext cx="5180939" cy="369332"/>
          </a:xfrm>
          <a:prstGeom prst="rect">
            <a:avLst/>
          </a:prstGeom>
          <a:noFill/>
          <a:ln cmpd="sng">
            <a:solidFill>
              <a:schemeClr val="tx2"/>
            </a:solidFill>
          </a:ln>
        </p:spPr>
        <p:txBody>
          <a:bodyPr wrap="square" rtlCol="0">
            <a:spAutoFit/>
          </a:bodyPr>
          <a:lstStyle/>
          <a:p>
            <a:r>
              <a:rPr lang="en-US" dirty="0" smtClean="0"/>
              <a:t>Help Agricultural aspect of any country</a:t>
            </a:r>
            <a:endParaRPr lang="en-GB" dirty="0"/>
          </a:p>
        </p:txBody>
      </p:sp>
      <p:sp>
        <p:nvSpPr>
          <p:cNvPr id="16" name="TextBox 15"/>
          <p:cNvSpPr txBox="1"/>
          <p:nvPr/>
        </p:nvSpPr>
        <p:spPr>
          <a:xfrm>
            <a:off x="4046931" y="3645885"/>
            <a:ext cx="5178784" cy="369332"/>
          </a:xfrm>
          <a:prstGeom prst="rect">
            <a:avLst/>
          </a:prstGeom>
          <a:noFill/>
          <a:ln cmpd="sng">
            <a:solidFill>
              <a:schemeClr val="tx2"/>
            </a:solidFill>
          </a:ln>
        </p:spPr>
        <p:txBody>
          <a:bodyPr wrap="square" rtlCol="0">
            <a:spAutoFit/>
          </a:bodyPr>
          <a:lstStyle/>
          <a:p>
            <a:r>
              <a:rPr lang="en-US" dirty="0" smtClean="0"/>
              <a:t>Main branch of a food chain</a:t>
            </a:r>
            <a:endParaRPr lang="en-GB" dirty="0"/>
          </a:p>
        </p:txBody>
      </p:sp>
      <p:sp>
        <p:nvSpPr>
          <p:cNvPr id="17" name="TextBox 16"/>
          <p:cNvSpPr txBox="1"/>
          <p:nvPr/>
        </p:nvSpPr>
        <p:spPr>
          <a:xfrm>
            <a:off x="4044778" y="4252756"/>
            <a:ext cx="5180937" cy="369332"/>
          </a:xfrm>
          <a:prstGeom prst="rect">
            <a:avLst/>
          </a:prstGeom>
          <a:noFill/>
          <a:ln cmpd="sng">
            <a:solidFill>
              <a:schemeClr val="tx2"/>
            </a:solidFill>
          </a:ln>
        </p:spPr>
        <p:txBody>
          <a:bodyPr wrap="square" rtlCol="0">
            <a:spAutoFit/>
          </a:bodyPr>
          <a:lstStyle/>
          <a:p>
            <a:r>
              <a:rPr lang="en-US" dirty="0" smtClean="0"/>
              <a:t>Fills occupational need of any agricultural farm</a:t>
            </a:r>
            <a:endParaRPr lang="en-GB" dirty="0"/>
          </a:p>
        </p:txBody>
      </p:sp>
      <p:sp>
        <p:nvSpPr>
          <p:cNvPr id="18" name="TextBox 17"/>
          <p:cNvSpPr txBox="1"/>
          <p:nvPr/>
        </p:nvSpPr>
        <p:spPr>
          <a:xfrm>
            <a:off x="4044777" y="4906354"/>
            <a:ext cx="5180937" cy="646331"/>
          </a:xfrm>
          <a:prstGeom prst="rect">
            <a:avLst/>
          </a:prstGeom>
          <a:noFill/>
          <a:ln cmpd="sng">
            <a:solidFill>
              <a:schemeClr val="tx2"/>
            </a:solidFill>
          </a:ln>
        </p:spPr>
        <p:txBody>
          <a:bodyPr wrap="square" rtlCol="0">
            <a:spAutoFit/>
          </a:bodyPr>
          <a:lstStyle/>
          <a:p>
            <a:r>
              <a:rPr lang="en-US" dirty="0" smtClean="0"/>
              <a:t>Concerning agricultural side it is a</a:t>
            </a:r>
          </a:p>
          <a:p>
            <a:r>
              <a:rPr lang="en-US" dirty="0" smtClean="0"/>
              <a:t>Naïve approach for any political issue</a:t>
            </a:r>
            <a:endParaRPr lang="en-GB" dirty="0"/>
          </a:p>
        </p:txBody>
      </p:sp>
    </p:spTree>
    <p:extLst>
      <p:ext uri="{BB962C8B-B14F-4D97-AF65-F5344CB8AC3E}">
        <p14:creationId xmlns:p14="http://schemas.microsoft.com/office/powerpoint/2010/main" val="3573280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Challenges</a:t>
            </a:r>
            <a:endParaRPr lang="en-GB" dirty="0"/>
          </a:p>
        </p:txBody>
      </p:sp>
      <p:sp>
        <p:nvSpPr>
          <p:cNvPr id="3" name="Content Placeholder 2"/>
          <p:cNvSpPr>
            <a:spLocks noGrp="1"/>
          </p:cNvSpPr>
          <p:nvPr>
            <p:ph idx="1"/>
          </p:nvPr>
        </p:nvSpPr>
        <p:spPr>
          <a:xfrm>
            <a:off x="677334" y="1606379"/>
            <a:ext cx="8596668" cy="4434984"/>
          </a:xfrm>
        </p:spPr>
        <p:txBody>
          <a:bodyPr/>
          <a:lstStyle/>
          <a:p>
            <a:pPr>
              <a:buFont typeface="+mj-lt"/>
              <a:buAutoNum type="arabicPeriod"/>
            </a:pPr>
            <a:r>
              <a:rPr lang="en-US" sz="2400" dirty="0" smtClean="0"/>
              <a:t>Connection between Hardware and Database</a:t>
            </a:r>
          </a:p>
          <a:p>
            <a:pPr>
              <a:buFont typeface="+mj-lt"/>
              <a:buAutoNum type="arabicPeriod"/>
            </a:pPr>
            <a:r>
              <a:rPr lang="en-US" sz="2400" dirty="0"/>
              <a:t>Connection </a:t>
            </a:r>
            <a:r>
              <a:rPr lang="en-US" sz="2400" dirty="0" smtClean="0"/>
              <a:t>between Database and Mobile Apps</a:t>
            </a:r>
          </a:p>
          <a:p>
            <a:pPr>
              <a:buFont typeface="+mj-lt"/>
              <a:buAutoNum type="arabicPeriod"/>
            </a:pPr>
            <a:r>
              <a:rPr lang="en-US" sz="2400" dirty="0" smtClean="0"/>
              <a:t>Finding suitable hardware for the process</a:t>
            </a:r>
          </a:p>
          <a:p>
            <a:pPr>
              <a:buFont typeface="+mj-lt"/>
              <a:buAutoNum type="arabicPeriod"/>
            </a:pPr>
            <a:r>
              <a:rPr lang="en-US" sz="2400" dirty="0" err="1"/>
              <a:t>Covid</a:t>
            </a:r>
            <a:r>
              <a:rPr lang="en-US" sz="2400" dirty="0"/>
              <a:t> Pandemic being a major barrier </a:t>
            </a:r>
            <a:endParaRPr lang="en-US" sz="2400" dirty="0" smtClean="0"/>
          </a:p>
          <a:p>
            <a:pPr marL="0" indent="0">
              <a:buNone/>
            </a:pPr>
            <a:r>
              <a:rPr lang="en-US" sz="2400" dirty="0" smtClean="0"/>
              <a:t>in </a:t>
            </a:r>
            <a:r>
              <a:rPr lang="en-US" sz="2400" dirty="0"/>
              <a:t>our </a:t>
            </a:r>
            <a:r>
              <a:rPr lang="en-US" sz="2400" dirty="0" smtClean="0"/>
              <a:t>work </a:t>
            </a:r>
            <a:r>
              <a:rPr lang="en-US" sz="2400" dirty="0"/>
              <a:t>progress</a:t>
            </a:r>
          </a:p>
          <a:p>
            <a:pPr>
              <a:buFont typeface="+mj-lt"/>
              <a:buAutoNum type="arabicPeriod"/>
            </a:pP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75584" y="3091934"/>
            <a:ext cx="4616416" cy="3160585"/>
          </a:xfrm>
          <a:prstGeom prst="rect">
            <a:avLst/>
          </a:prstGeom>
        </p:spPr>
      </p:pic>
    </p:spTree>
    <p:extLst>
      <p:ext uri="{BB962C8B-B14F-4D97-AF65-F5344CB8AC3E}">
        <p14:creationId xmlns:p14="http://schemas.microsoft.com/office/powerpoint/2010/main" val="820755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Work Schedule</a:t>
            </a:r>
            <a:br>
              <a:rPr lang="en-US" dirty="0"/>
            </a:br>
            <a:endParaRPr lang="en-GB" dirty="0"/>
          </a:p>
        </p:txBody>
      </p:sp>
      <p:sp>
        <p:nvSpPr>
          <p:cNvPr id="3" name="Content Placeholder 2"/>
          <p:cNvSpPr>
            <a:spLocks noGrp="1"/>
          </p:cNvSpPr>
          <p:nvPr>
            <p:ph idx="1"/>
          </p:nvPr>
        </p:nvSpPr>
        <p:spPr>
          <a:xfrm>
            <a:off x="677334" y="1309817"/>
            <a:ext cx="8596668" cy="4731546"/>
          </a:xfrm>
        </p:spPr>
        <p:txBody>
          <a:bodyPr>
            <a:normAutofit fontScale="92500" lnSpcReduction="10000"/>
          </a:bodyPr>
          <a:lstStyle/>
          <a:p>
            <a:pPr marL="0" lvl="0" indent="0">
              <a:lnSpc>
                <a:spcPct val="90000"/>
              </a:lnSpc>
              <a:spcBef>
                <a:spcPts val="0"/>
              </a:spcBef>
              <a:buSzPts val="1440"/>
              <a:buNone/>
            </a:pPr>
            <a:r>
              <a:rPr lang="en-GB" b="1" u="sng" dirty="0"/>
              <a:t>Two Trimester (8 Months):</a:t>
            </a:r>
            <a:endParaRPr lang="en-GB" dirty="0"/>
          </a:p>
          <a:p>
            <a:pPr marL="0" lvl="0" indent="0">
              <a:lnSpc>
                <a:spcPct val="90000"/>
              </a:lnSpc>
              <a:buSzPts val="1440"/>
              <a:buNone/>
            </a:pPr>
            <a:endParaRPr lang="en-GB" dirty="0"/>
          </a:p>
          <a:p>
            <a:pPr marL="0" lvl="0" indent="0">
              <a:lnSpc>
                <a:spcPct val="90000"/>
              </a:lnSpc>
              <a:buSzPts val="1440"/>
              <a:buNone/>
            </a:pPr>
            <a:r>
              <a:rPr lang="en-GB" b="1" u="sng" dirty="0"/>
              <a:t>Milestone for Fall 203:</a:t>
            </a:r>
            <a:endParaRPr lang="en-GB" dirty="0"/>
          </a:p>
          <a:p>
            <a:pPr>
              <a:lnSpc>
                <a:spcPct val="90000"/>
              </a:lnSpc>
              <a:buSzPts val="1440"/>
            </a:pPr>
            <a:r>
              <a:rPr lang="en-GB" dirty="0"/>
              <a:t>Scope and feature update</a:t>
            </a:r>
          </a:p>
          <a:p>
            <a:pPr>
              <a:lnSpc>
                <a:spcPct val="90000"/>
              </a:lnSpc>
              <a:buSzPts val="1440"/>
            </a:pPr>
            <a:r>
              <a:rPr lang="en-GB" dirty="0"/>
              <a:t>Database and UI design</a:t>
            </a:r>
          </a:p>
          <a:p>
            <a:pPr>
              <a:lnSpc>
                <a:spcPct val="90000"/>
              </a:lnSpc>
              <a:buSzPts val="1440"/>
            </a:pPr>
            <a:r>
              <a:rPr lang="en-GB" dirty="0"/>
              <a:t>Component selection</a:t>
            </a:r>
          </a:p>
          <a:p>
            <a:pPr>
              <a:lnSpc>
                <a:spcPct val="90000"/>
              </a:lnSpc>
              <a:buSzPts val="1440"/>
            </a:pPr>
            <a:r>
              <a:rPr lang="en-GB" dirty="0"/>
              <a:t>Prototype checking</a:t>
            </a:r>
          </a:p>
          <a:p>
            <a:pPr marL="0" lvl="0" indent="0">
              <a:lnSpc>
                <a:spcPct val="90000"/>
              </a:lnSpc>
              <a:buSzPts val="1440"/>
              <a:buNone/>
            </a:pPr>
            <a:endParaRPr lang="en-GB" b="1" u="sng" dirty="0"/>
          </a:p>
          <a:p>
            <a:pPr marL="0" lvl="0" indent="0">
              <a:lnSpc>
                <a:spcPct val="90000"/>
              </a:lnSpc>
              <a:buSzPts val="1440"/>
              <a:buNone/>
            </a:pPr>
            <a:r>
              <a:rPr lang="en-GB" b="1" u="sng" dirty="0"/>
              <a:t>Milestone for Spring 211:</a:t>
            </a:r>
            <a:endParaRPr lang="en-GB" dirty="0"/>
          </a:p>
          <a:p>
            <a:pPr marL="285750" indent="-285750">
              <a:lnSpc>
                <a:spcPct val="150000"/>
              </a:lnSpc>
              <a:spcBef>
                <a:spcPts val="0"/>
              </a:spcBef>
            </a:pPr>
            <a:r>
              <a:rPr lang="en-GB" dirty="0"/>
              <a:t>Research </a:t>
            </a:r>
            <a:r>
              <a:rPr lang="en-GB" dirty="0" smtClean="0"/>
              <a:t>Paper Completion</a:t>
            </a:r>
            <a:endParaRPr lang="en-GB" dirty="0"/>
          </a:p>
          <a:p>
            <a:pPr marL="285750" indent="-285750">
              <a:lnSpc>
                <a:spcPct val="150000"/>
              </a:lnSpc>
              <a:spcBef>
                <a:spcPts val="0"/>
              </a:spcBef>
            </a:pPr>
            <a:r>
              <a:rPr lang="en-GB" dirty="0"/>
              <a:t>App Design</a:t>
            </a:r>
          </a:p>
          <a:p>
            <a:pPr marL="285750" indent="-285750">
              <a:lnSpc>
                <a:spcPct val="150000"/>
              </a:lnSpc>
              <a:spcBef>
                <a:spcPts val="0"/>
              </a:spcBef>
            </a:pPr>
            <a:r>
              <a:rPr lang="en-GB" dirty="0"/>
              <a:t>App Development</a:t>
            </a:r>
          </a:p>
          <a:p>
            <a:pPr marL="285750" indent="-285750">
              <a:lnSpc>
                <a:spcPct val="150000"/>
              </a:lnSpc>
              <a:spcBef>
                <a:spcPts val="0"/>
              </a:spcBef>
            </a:pPr>
            <a:r>
              <a:rPr lang="en-GB" dirty="0"/>
              <a:t>Real World Deployment(Hardware)</a:t>
            </a:r>
          </a:p>
          <a:p>
            <a:endParaRPr lang="en-GB" dirty="0"/>
          </a:p>
        </p:txBody>
      </p:sp>
    </p:spTree>
    <p:extLst>
      <p:ext uri="{BB962C8B-B14F-4D97-AF65-F5344CB8AC3E}">
        <p14:creationId xmlns:p14="http://schemas.microsoft.com/office/powerpoint/2010/main" val="1151369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4"/>
          <p:cNvSpPr txBox="1">
            <a:spLocks noGrp="1"/>
          </p:cNvSpPr>
          <p:nvPr>
            <p:ph type="title"/>
          </p:nvPr>
        </p:nvSpPr>
        <p:spPr>
          <a:xfrm>
            <a:off x="677334" y="65903"/>
            <a:ext cx="8596668" cy="40365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ts val="3240"/>
              <a:buFont typeface="Arial"/>
              <a:buNone/>
            </a:pPr>
            <a:r>
              <a:rPr lang="en-US" sz="3240">
                <a:solidFill>
                  <a:schemeClr val="dk1"/>
                </a:solidFill>
              </a:rPr>
              <a:t>Planning(Fall-203)</a:t>
            </a:r>
            <a:endParaRPr sz="3240">
              <a:solidFill>
                <a:schemeClr val="dk1"/>
              </a:solidFill>
            </a:endParaRPr>
          </a:p>
        </p:txBody>
      </p:sp>
      <p:pic>
        <p:nvPicPr>
          <p:cNvPr id="531" name="Google Shape;531;p54"/>
          <p:cNvPicPr preferRelativeResize="0">
            <a:picLocks noGrp="1"/>
          </p:cNvPicPr>
          <p:nvPr>
            <p:ph type="body" idx="1"/>
          </p:nvPr>
        </p:nvPicPr>
        <p:blipFill rotWithShape="1">
          <a:blip r:embed="rId3">
            <a:alphaModFix/>
          </a:blip>
          <a:srcRect/>
          <a:stretch/>
        </p:blipFill>
        <p:spPr>
          <a:xfrm>
            <a:off x="0" y="741404"/>
            <a:ext cx="12192000" cy="6116595"/>
          </a:xfrm>
          <a:prstGeom prst="rect">
            <a:avLst/>
          </a:prstGeom>
          <a:noFill/>
          <a:ln>
            <a:noFill/>
          </a:ln>
        </p:spPr>
      </p:pic>
    </p:spTree>
    <p:extLst>
      <p:ext uri="{BB962C8B-B14F-4D97-AF65-F5344CB8AC3E}">
        <p14:creationId xmlns:p14="http://schemas.microsoft.com/office/powerpoint/2010/main" val="2388129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5"/>
          <p:cNvSpPr txBox="1">
            <a:spLocks noGrp="1"/>
          </p:cNvSpPr>
          <p:nvPr>
            <p:ph type="title"/>
          </p:nvPr>
        </p:nvSpPr>
        <p:spPr>
          <a:xfrm>
            <a:off x="677334" y="90616"/>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600"/>
              <a:buFont typeface="Arial"/>
              <a:buNone/>
            </a:pPr>
            <a:r>
              <a:rPr lang="en-US">
                <a:solidFill>
                  <a:schemeClr val="dk1"/>
                </a:solidFill>
              </a:rPr>
              <a:t>Planning(Fall-203)</a:t>
            </a:r>
            <a:endParaRPr>
              <a:solidFill>
                <a:schemeClr val="dk1"/>
              </a:solidFill>
            </a:endParaRPr>
          </a:p>
        </p:txBody>
      </p:sp>
      <p:pic>
        <p:nvPicPr>
          <p:cNvPr id="537" name="Google Shape;537;p55"/>
          <p:cNvPicPr preferRelativeResize="0">
            <a:picLocks noGrp="1"/>
          </p:cNvPicPr>
          <p:nvPr>
            <p:ph type="body" idx="1"/>
          </p:nvPr>
        </p:nvPicPr>
        <p:blipFill rotWithShape="1">
          <a:blip r:embed="rId3">
            <a:alphaModFix/>
          </a:blip>
          <a:srcRect/>
          <a:stretch/>
        </p:blipFill>
        <p:spPr>
          <a:xfrm>
            <a:off x="0" y="823784"/>
            <a:ext cx="12192000" cy="5873578"/>
          </a:xfrm>
          <a:prstGeom prst="rect">
            <a:avLst/>
          </a:prstGeom>
          <a:noFill/>
          <a:ln>
            <a:noFill/>
          </a:ln>
        </p:spPr>
      </p:pic>
    </p:spTree>
    <p:extLst>
      <p:ext uri="{BB962C8B-B14F-4D97-AF65-F5344CB8AC3E}">
        <p14:creationId xmlns:p14="http://schemas.microsoft.com/office/powerpoint/2010/main" val="3523970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6"/>
          <p:cNvSpPr txBox="1">
            <a:spLocks noGrp="1"/>
          </p:cNvSpPr>
          <p:nvPr>
            <p:ph type="title"/>
          </p:nvPr>
        </p:nvSpPr>
        <p:spPr>
          <a:xfrm>
            <a:off x="677863" y="107092"/>
            <a:ext cx="8596668" cy="568411"/>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ts val="3240"/>
              <a:buFont typeface="Arial"/>
              <a:buNone/>
            </a:pPr>
            <a:r>
              <a:rPr lang="en-US" sz="3240">
                <a:solidFill>
                  <a:schemeClr val="dk1"/>
                </a:solidFill>
              </a:rPr>
              <a:t>Planning(Fall-203)</a:t>
            </a:r>
            <a:endParaRPr sz="3240"/>
          </a:p>
        </p:txBody>
      </p:sp>
      <p:pic>
        <p:nvPicPr>
          <p:cNvPr id="543" name="Google Shape;543;p56"/>
          <p:cNvPicPr preferRelativeResize="0">
            <a:picLocks noGrp="1"/>
          </p:cNvPicPr>
          <p:nvPr>
            <p:ph type="body" idx="1"/>
          </p:nvPr>
        </p:nvPicPr>
        <p:blipFill rotWithShape="1">
          <a:blip r:embed="rId3">
            <a:alphaModFix/>
          </a:blip>
          <a:srcRect/>
          <a:stretch/>
        </p:blipFill>
        <p:spPr>
          <a:xfrm>
            <a:off x="0" y="675503"/>
            <a:ext cx="12192000" cy="6182497"/>
          </a:xfrm>
          <a:prstGeom prst="rect">
            <a:avLst/>
          </a:prstGeom>
          <a:noFill/>
          <a:ln>
            <a:noFill/>
          </a:ln>
        </p:spPr>
      </p:pic>
    </p:spTree>
    <p:extLst>
      <p:ext uri="{BB962C8B-B14F-4D97-AF65-F5344CB8AC3E}">
        <p14:creationId xmlns:p14="http://schemas.microsoft.com/office/powerpoint/2010/main" val="242226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br>
              <a:rPr lang="en-US" dirty="0" smtClean="0"/>
            </a:br>
            <a:endParaRPr lang="en-GB" dirty="0"/>
          </a:p>
        </p:txBody>
      </p:sp>
      <p:sp>
        <p:nvSpPr>
          <p:cNvPr id="3" name="Content Placeholder 2"/>
          <p:cNvSpPr>
            <a:spLocks noGrp="1"/>
          </p:cNvSpPr>
          <p:nvPr>
            <p:ph idx="1"/>
          </p:nvPr>
        </p:nvSpPr>
        <p:spPr>
          <a:xfrm>
            <a:off x="677333" y="1251284"/>
            <a:ext cx="9541487" cy="5101389"/>
          </a:xfrm>
        </p:spPr>
        <p:txBody>
          <a:bodyPr>
            <a:normAutofit fontScale="92500" lnSpcReduction="10000"/>
          </a:bodyPr>
          <a:lstStyle/>
          <a:p>
            <a:pPr>
              <a:buFont typeface="+mj-lt"/>
              <a:buAutoNum type="arabicPeriod"/>
            </a:pPr>
            <a:r>
              <a:rPr lang="en-US" dirty="0" smtClean="0"/>
              <a:t>Complex Engineering Problem</a:t>
            </a:r>
          </a:p>
          <a:p>
            <a:pPr>
              <a:buFont typeface="+mj-lt"/>
              <a:buAutoNum type="arabicPeriod"/>
            </a:pPr>
            <a:r>
              <a:rPr lang="en-US" dirty="0" smtClean="0"/>
              <a:t>Business Value</a:t>
            </a:r>
          </a:p>
          <a:p>
            <a:pPr>
              <a:buFont typeface="+mj-lt"/>
              <a:buAutoNum type="arabicPeriod"/>
            </a:pPr>
            <a:r>
              <a:rPr lang="en-US" dirty="0" smtClean="0"/>
              <a:t>Literature Review</a:t>
            </a:r>
          </a:p>
          <a:p>
            <a:pPr>
              <a:buFont typeface="+mj-lt"/>
              <a:buAutoNum type="arabicPeriod"/>
            </a:pPr>
            <a:r>
              <a:rPr lang="en-US" dirty="0" smtClean="0"/>
              <a:t>Big Picture</a:t>
            </a:r>
          </a:p>
          <a:p>
            <a:pPr>
              <a:buFont typeface="+mj-lt"/>
              <a:buAutoNum type="arabicPeriod"/>
            </a:pPr>
            <a:r>
              <a:rPr lang="en-US" dirty="0" smtClean="0"/>
              <a:t>Objective</a:t>
            </a:r>
          </a:p>
          <a:p>
            <a:pPr>
              <a:buFont typeface="+mj-lt"/>
              <a:buAutoNum type="arabicPeriod"/>
            </a:pPr>
            <a:r>
              <a:rPr lang="en-US" dirty="0" smtClean="0"/>
              <a:t>Methodology</a:t>
            </a:r>
          </a:p>
          <a:p>
            <a:pPr>
              <a:buFont typeface="+mj-lt"/>
              <a:buAutoNum type="arabicPeriod"/>
            </a:pPr>
            <a:r>
              <a:rPr lang="en-US" dirty="0" smtClean="0"/>
              <a:t>Design Thinking</a:t>
            </a:r>
          </a:p>
          <a:p>
            <a:pPr>
              <a:buFont typeface="+mj-lt"/>
              <a:buAutoNum type="arabicPeriod"/>
            </a:pPr>
            <a:r>
              <a:rPr lang="en-US" dirty="0" smtClean="0"/>
              <a:t>Results</a:t>
            </a:r>
          </a:p>
          <a:p>
            <a:pPr>
              <a:buFont typeface="+mj-lt"/>
              <a:buAutoNum type="arabicPeriod"/>
            </a:pPr>
            <a:r>
              <a:rPr lang="en-US" dirty="0" smtClean="0"/>
              <a:t>Standards</a:t>
            </a:r>
          </a:p>
          <a:p>
            <a:pPr>
              <a:buFont typeface="+mj-lt"/>
              <a:buAutoNum type="arabicPeriod"/>
            </a:pPr>
            <a:r>
              <a:rPr lang="en-US" dirty="0" smtClean="0"/>
              <a:t>Constraints</a:t>
            </a:r>
          </a:p>
          <a:p>
            <a:pPr>
              <a:buFont typeface="+mj-lt"/>
              <a:buAutoNum type="arabicPeriod"/>
            </a:pPr>
            <a:r>
              <a:rPr lang="en-US" dirty="0" smtClean="0"/>
              <a:t>Major Challenges</a:t>
            </a:r>
          </a:p>
          <a:p>
            <a:pPr>
              <a:buFont typeface="+mj-lt"/>
              <a:buAutoNum type="arabicPeriod"/>
            </a:pPr>
            <a:r>
              <a:rPr lang="en-US" dirty="0" smtClean="0"/>
              <a:t>Complete Work Schedule</a:t>
            </a:r>
          </a:p>
          <a:p>
            <a:pPr>
              <a:buFont typeface="+mj-lt"/>
              <a:buAutoNum type="arabicPeriod"/>
            </a:pPr>
            <a:r>
              <a:rPr lang="en-US" dirty="0" smtClean="0"/>
              <a:t>Future Work</a:t>
            </a:r>
          </a:p>
          <a:p>
            <a:pPr>
              <a:buFont typeface="+mj-lt"/>
              <a:buAutoNum type="arabicPeriod"/>
            </a:pPr>
            <a:r>
              <a:rPr lang="en-US" dirty="0" smtClean="0"/>
              <a:t>Conclusion</a:t>
            </a:r>
          </a:p>
          <a:p>
            <a:pPr>
              <a:buFont typeface="+mj-lt"/>
              <a:buAutoNum type="arabicPeriod"/>
            </a:pPr>
            <a:endParaRPr lang="en-US" dirty="0" smtClean="0"/>
          </a:p>
        </p:txBody>
      </p:sp>
    </p:spTree>
    <p:extLst>
      <p:ext uri="{BB962C8B-B14F-4D97-AF65-F5344CB8AC3E}">
        <p14:creationId xmlns:p14="http://schemas.microsoft.com/office/powerpoint/2010/main" val="3289121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7"/>
          <p:cNvSpPr txBox="1">
            <a:spLocks noGrp="1"/>
          </p:cNvSpPr>
          <p:nvPr>
            <p:ph type="title"/>
          </p:nvPr>
        </p:nvSpPr>
        <p:spPr>
          <a:xfrm>
            <a:off x="677334" y="90616"/>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600"/>
              <a:buFont typeface="Arial"/>
              <a:buNone/>
            </a:pPr>
            <a:r>
              <a:rPr lang="en-US">
                <a:solidFill>
                  <a:schemeClr val="dk1"/>
                </a:solidFill>
              </a:rPr>
              <a:t>Planning(Fall-203)</a:t>
            </a:r>
            <a:endParaRPr>
              <a:solidFill>
                <a:schemeClr val="dk1"/>
              </a:solidFill>
            </a:endParaRPr>
          </a:p>
        </p:txBody>
      </p:sp>
      <p:pic>
        <p:nvPicPr>
          <p:cNvPr id="549" name="Google Shape;549;p57"/>
          <p:cNvPicPr preferRelativeResize="0">
            <a:picLocks noGrp="1"/>
          </p:cNvPicPr>
          <p:nvPr>
            <p:ph type="body" idx="1"/>
          </p:nvPr>
        </p:nvPicPr>
        <p:blipFill rotWithShape="1">
          <a:blip r:embed="rId3">
            <a:alphaModFix/>
          </a:blip>
          <a:srcRect/>
          <a:stretch/>
        </p:blipFill>
        <p:spPr>
          <a:xfrm>
            <a:off x="0" y="953034"/>
            <a:ext cx="12192000" cy="5904966"/>
          </a:xfrm>
          <a:prstGeom prst="rect">
            <a:avLst/>
          </a:prstGeom>
          <a:noFill/>
          <a:ln>
            <a:noFill/>
          </a:ln>
        </p:spPr>
      </p:pic>
    </p:spTree>
    <p:extLst>
      <p:ext uri="{BB962C8B-B14F-4D97-AF65-F5344CB8AC3E}">
        <p14:creationId xmlns:p14="http://schemas.microsoft.com/office/powerpoint/2010/main" val="1580904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28491"/>
            <a:ext cx="8596668" cy="1320800"/>
          </a:xfrm>
        </p:spPr>
        <p:txBody>
          <a:bodyPr/>
          <a:lstStyle/>
          <a:p>
            <a:r>
              <a:rPr lang="en-US" dirty="0" smtClean="0"/>
              <a:t>Work Scheduling(Fall-211)</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00058"/>
            <a:ext cx="12192001" cy="6157942"/>
          </a:xfrm>
          <a:prstGeom prst="rect">
            <a:avLst/>
          </a:prstGeom>
        </p:spPr>
      </p:pic>
    </p:spTree>
    <p:extLst>
      <p:ext uri="{BB962C8B-B14F-4D97-AF65-F5344CB8AC3E}">
        <p14:creationId xmlns:p14="http://schemas.microsoft.com/office/powerpoint/2010/main" val="4114272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28491"/>
            <a:ext cx="8596668" cy="1320800"/>
          </a:xfrm>
        </p:spPr>
        <p:txBody>
          <a:bodyPr/>
          <a:lstStyle/>
          <a:p>
            <a:r>
              <a:rPr lang="en-US" dirty="0" smtClean="0"/>
              <a:t>Work Scheduling(Fall-211)</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7314"/>
            <a:ext cx="12192000" cy="6030686"/>
          </a:xfrm>
          <a:prstGeom prst="rect">
            <a:avLst/>
          </a:prstGeom>
        </p:spPr>
      </p:pic>
    </p:spTree>
    <p:extLst>
      <p:ext uri="{BB962C8B-B14F-4D97-AF65-F5344CB8AC3E}">
        <p14:creationId xmlns:p14="http://schemas.microsoft.com/office/powerpoint/2010/main" val="1839888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28491"/>
            <a:ext cx="8596668" cy="1320800"/>
          </a:xfrm>
        </p:spPr>
        <p:txBody>
          <a:bodyPr/>
          <a:lstStyle/>
          <a:p>
            <a:r>
              <a:rPr lang="en-US" dirty="0" smtClean="0"/>
              <a:t>Work Scheduling(Fall-211)</a:t>
            </a:r>
            <a:endParaRPr lang="en-US" dirty="0"/>
          </a:p>
        </p:txBody>
      </p:sp>
      <p:sp>
        <p:nvSpPr>
          <p:cNvPr id="3" name="Text Placeholder 2"/>
          <p:cNvSpPr>
            <a:spLocks noGrp="1"/>
          </p:cNvSpPr>
          <p:nvPr>
            <p:ph type="body"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3491"/>
            <a:ext cx="12192000" cy="6194510"/>
          </a:xfrm>
          <a:prstGeom prst="rect">
            <a:avLst/>
          </a:prstGeom>
        </p:spPr>
      </p:pic>
    </p:spTree>
    <p:extLst>
      <p:ext uri="{BB962C8B-B14F-4D97-AF65-F5344CB8AC3E}">
        <p14:creationId xmlns:p14="http://schemas.microsoft.com/office/powerpoint/2010/main" val="40877673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105" y="0"/>
            <a:ext cx="8596668" cy="1320800"/>
          </a:xfrm>
        </p:spPr>
        <p:txBody>
          <a:bodyPr/>
          <a:lstStyle/>
          <a:p>
            <a:r>
              <a:rPr lang="en-US" dirty="0" smtClean="0"/>
              <a:t>Work Scheduling(Kanban)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795"/>
            <a:ext cx="12192000" cy="6282205"/>
          </a:xfrm>
          <a:prstGeom prst="rect">
            <a:avLst/>
          </a:prstGeom>
        </p:spPr>
      </p:pic>
    </p:spTree>
    <p:extLst>
      <p:ext uri="{BB962C8B-B14F-4D97-AF65-F5344CB8AC3E}">
        <p14:creationId xmlns:p14="http://schemas.microsoft.com/office/powerpoint/2010/main" val="2719212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GB" dirty="0"/>
          </a:p>
        </p:txBody>
      </p:sp>
      <p:sp>
        <p:nvSpPr>
          <p:cNvPr id="3" name="Content Placeholder 2"/>
          <p:cNvSpPr>
            <a:spLocks noGrp="1"/>
          </p:cNvSpPr>
          <p:nvPr>
            <p:ph idx="1"/>
          </p:nvPr>
        </p:nvSpPr>
        <p:spPr>
          <a:xfrm>
            <a:off x="677334" y="1647569"/>
            <a:ext cx="8596668" cy="4393794"/>
          </a:xfrm>
        </p:spPr>
        <p:txBody>
          <a:bodyPr/>
          <a:lstStyle/>
          <a:p>
            <a:r>
              <a:rPr lang="en-GB" sz="2400" dirty="0"/>
              <a:t>For tress passing automatically call nearby police station for </a:t>
            </a:r>
            <a:r>
              <a:rPr lang="en-GB" sz="2400" dirty="0" smtClean="0"/>
              <a:t>safety</a:t>
            </a:r>
          </a:p>
          <a:p>
            <a:r>
              <a:rPr lang="en-GB" sz="2400" dirty="0" smtClean="0"/>
              <a:t>Automatically </a:t>
            </a:r>
            <a:r>
              <a:rPr lang="en-GB" sz="2400" dirty="0"/>
              <a:t>increase water flow if moisture is </a:t>
            </a:r>
            <a:r>
              <a:rPr lang="en-GB" sz="2400" dirty="0" smtClean="0"/>
              <a:t>low</a:t>
            </a:r>
          </a:p>
          <a:p>
            <a:r>
              <a:rPr lang="en-GB" sz="2400" dirty="0" smtClean="0"/>
              <a:t> </a:t>
            </a:r>
            <a:r>
              <a:rPr lang="en-GB" sz="2400" dirty="0"/>
              <a:t>Automatically decrease water flow if moisture is </a:t>
            </a:r>
            <a:r>
              <a:rPr lang="en-GB" sz="2400" dirty="0" smtClean="0"/>
              <a:t>high</a:t>
            </a:r>
          </a:p>
          <a:p>
            <a:r>
              <a:rPr lang="en-GB" sz="2400" dirty="0" smtClean="0"/>
              <a:t> </a:t>
            </a:r>
            <a:r>
              <a:rPr lang="en-GB" sz="2400" dirty="0"/>
              <a:t>If temperature is not suited for the crops then take effected </a:t>
            </a:r>
            <a:r>
              <a:rPr lang="en-GB" sz="2400" dirty="0" smtClean="0"/>
              <a:t>measures</a:t>
            </a:r>
          </a:p>
          <a:p>
            <a:r>
              <a:rPr lang="en-US" sz="2400" dirty="0" smtClean="0"/>
              <a:t>Have leaf-disease tracker in Mobile application</a:t>
            </a:r>
            <a:endParaRPr lang="en-GB" sz="2400" dirty="0" smtClean="0"/>
          </a:p>
          <a:p>
            <a:endParaRPr lang="en-GB" dirty="0"/>
          </a:p>
        </p:txBody>
      </p:sp>
    </p:spTree>
    <p:extLst>
      <p:ext uri="{BB962C8B-B14F-4D97-AF65-F5344CB8AC3E}">
        <p14:creationId xmlns:p14="http://schemas.microsoft.com/office/powerpoint/2010/main" val="1063726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a:xfrm>
            <a:off x="1624685" y="2655330"/>
            <a:ext cx="8596668" cy="3880773"/>
          </a:xfrm>
        </p:spPr>
        <p:txBody>
          <a:bodyPr/>
          <a:lstStyle/>
          <a:p>
            <a:pPr marL="0" indent="0">
              <a:buNone/>
            </a:pPr>
            <a:r>
              <a:rPr lang="en-US" dirty="0" smtClean="0"/>
              <a:t>This is a system for any Agricultural Farm where quality maintenance is a must. </a:t>
            </a:r>
          </a:p>
          <a:p>
            <a:pPr marL="0" indent="0">
              <a:buNone/>
            </a:pPr>
            <a:r>
              <a:rPr lang="en-US" dirty="0" smtClean="0"/>
              <a:t>And the system makes sure every information for the security is always intact.</a:t>
            </a:r>
          </a:p>
          <a:p>
            <a:pPr marL="0" indent="0">
              <a:buNone/>
            </a:pPr>
            <a:r>
              <a:rPr lang="en-US" dirty="0" smtClean="0"/>
              <a:t>Very user friendly as every information can be viewed by the Mobile Application.</a:t>
            </a:r>
            <a:endParaRPr lang="en-GB" dirty="0"/>
          </a:p>
        </p:txBody>
      </p:sp>
    </p:spTree>
    <p:extLst>
      <p:ext uri="{BB962C8B-B14F-4D97-AF65-F5344CB8AC3E}">
        <p14:creationId xmlns:p14="http://schemas.microsoft.com/office/powerpoint/2010/main" val="277926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title"/>
          </p:nvPr>
        </p:nvSpPr>
        <p:spPr>
          <a:xfrm>
            <a:off x="1225973"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dirty="0"/>
              <a:t>About Internet Of Things</a:t>
            </a:r>
            <a:endParaRPr dirty="0"/>
          </a:p>
        </p:txBody>
      </p:sp>
      <p:sp>
        <p:nvSpPr>
          <p:cNvPr id="172" name="Google Shape;172;p4"/>
          <p:cNvSpPr txBox="1">
            <a:spLocks noGrp="1"/>
          </p:cNvSpPr>
          <p:nvPr>
            <p:ph type="body" idx="1"/>
          </p:nvPr>
        </p:nvSpPr>
        <p:spPr>
          <a:xfrm>
            <a:off x="1457098" y="1811382"/>
            <a:ext cx="4846638"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20"/>
              <a:buNone/>
            </a:pPr>
            <a:r>
              <a:rPr lang="en-US" sz="2800" dirty="0"/>
              <a:t>As we know IOT is a system embedded with sensors, software, and other technologies for the purpose of connecting and exchanging data with other devices and systems over the Internet.</a:t>
            </a:r>
            <a:endParaRPr sz="2800" dirty="0">
              <a:sym typeface="Times New Roman"/>
            </a:endParaRPr>
          </a:p>
        </p:txBody>
      </p:sp>
      <p:pic>
        <p:nvPicPr>
          <p:cNvPr id="173" name="Google Shape;173;p4"/>
          <p:cNvPicPr preferRelativeResize="0"/>
          <p:nvPr/>
        </p:nvPicPr>
        <p:blipFill rotWithShape="1">
          <a:blip r:embed="rId3">
            <a:alphaModFix/>
          </a:blip>
          <a:srcRect/>
          <a:stretch/>
        </p:blipFill>
        <p:spPr>
          <a:xfrm>
            <a:off x="7022153" y="3471818"/>
            <a:ext cx="5164847" cy="3386182"/>
          </a:xfrm>
          <a:prstGeom prst="rect">
            <a:avLst/>
          </a:prstGeom>
          <a:noFill/>
          <a:ln>
            <a:noFill/>
          </a:ln>
        </p:spPr>
      </p:pic>
      <p:pic>
        <p:nvPicPr>
          <p:cNvPr id="5" name="Google Shape;166;p3"/>
          <p:cNvPicPr preferRelativeResize="0">
            <a:picLocks/>
          </p:cNvPicPr>
          <p:nvPr/>
        </p:nvPicPr>
        <p:blipFill rotWithShape="1">
          <a:blip r:embed="rId4">
            <a:alphaModFix/>
          </a:blip>
          <a:srcRect/>
          <a:stretch/>
        </p:blipFill>
        <p:spPr>
          <a:xfrm>
            <a:off x="7022153" y="0"/>
            <a:ext cx="5169847" cy="3471818"/>
          </a:xfrm>
          <a:prstGeom prst="rect">
            <a:avLst/>
          </a:prstGeom>
          <a:noFill/>
          <a:ln>
            <a:noFill/>
          </a:ln>
        </p:spPr>
      </p:pic>
    </p:spTree>
    <p:extLst>
      <p:ext uri="{BB962C8B-B14F-4D97-AF65-F5344CB8AC3E}">
        <p14:creationId xmlns:p14="http://schemas.microsoft.com/office/powerpoint/2010/main" val="571326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1067512" y="545733"/>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dirty="0">
                <a:latin typeface="Times New Roman"/>
                <a:ea typeface="Times New Roman"/>
                <a:cs typeface="Times New Roman"/>
                <a:sym typeface="Times New Roman"/>
              </a:rPr>
              <a:t>Why is ours a complex engineering problem?</a:t>
            </a:r>
            <a:endParaRPr dirty="0">
              <a:latin typeface="Times New Roman"/>
              <a:ea typeface="Times New Roman"/>
              <a:cs typeface="Times New Roman"/>
              <a:sym typeface="Times New Roman"/>
            </a:endParaRPr>
          </a:p>
        </p:txBody>
      </p:sp>
      <p:sp>
        <p:nvSpPr>
          <p:cNvPr id="185" name="Google Shape;185;p6"/>
          <p:cNvSpPr txBox="1">
            <a:spLocks noGrp="1"/>
          </p:cNvSpPr>
          <p:nvPr>
            <p:ph type="body" idx="1"/>
          </p:nvPr>
        </p:nvSpPr>
        <p:spPr>
          <a:xfrm>
            <a:off x="1180724" y="1546360"/>
            <a:ext cx="8059070" cy="5072154"/>
          </a:xfrm>
          <a:prstGeom prst="rect">
            <a:avLst/>
          </a:prstGeom>
          <a:noFill/>
          <a:ln>
            <a:noFill/>
          </a:ln>
        </p:spPr>
        <p:txBody>
          <a:bodyPr spcFirstLastPara="1" wrap="square" lIns="91425" tIns="45700" rIns="91425" bIns="45700" anchor="t" anchorCtr="0">
            <a:normAutofit lnSpcReduction="10000"/>
          </a:bodyPr>
          <a:lstStyle/>
          <a:p>
            <a:pPr>
              <a:spcBef>
                <a:spcPts val="0"/>
              </a:spcBef>
              <a:buSzPts val="2072"/>
            </a:pPr>
            <a:r>
              <a:rPr lang="en-US" sz="2590" dirty="0"/>
              <a:t>Requires in-depth knowledge about the environment and certain types of modules.(WP1, EA1)</a:t>
            </a:r>
            <a:endParaRPr dirty="0"/>
          </a:p>
          <a:p>
            <a:pPr>
              <a:buSzPts val="2072"/>
            </a:pPr>
            <a:r>
              <a:rPr lang="en-US" sz="2590" dirty="0"/>
              <a:t>Creating connection between software and hardware.(WP2, EA2)</a:t>
            </a:r>
            <a:endParaRPr dirty="0"/>
          </a:p>
          <a:p>
            <a:pPr>
              <a:buSzPts val="2072"/>
            </a:pPr>
            <a:r>
              <a:rPr lang="en-US" sz="2590" dirty="0"/>
              <a:t>Creating a smart Agro Farm requiring abstract thinking.(WP3)</a:t>
            </a:r>
            <a:endParaRPr dirty="0"/>
          </a:p>
          <a:p>
            <a:pPr>
              <a:buSzPts val="2072"/>
            </a:pPr>
            <a:r>
              <a:rPr lang="en-US" sz="2590" dirty="0"/>
              <a:t>Real-world agricultural problem.(WP4 &amp; EA3)</a:t>
            </a:r>
            <a:endParaRPr dirty="0"/>
          </a:p>
          <a:p>
            <a:pPr>
              <a:buSzPts val="2072"/>
            </a:pPr>
            <a:r>
              <a:rPr lang="en-US" sz="2590" dirty="0"/>
              <a:t>In-depth knowledge about different programming languages.(WP5, WK6 &amp; EA5</a:t>
            </a:r>
            <a:r>
              <a:rPr lang="en-US" sz="2590" dirty="0" smtClean="0"/>
              <a:t>)</a:t>
            </a:r>
          </a:p>
          <a:p>
            <a:pPr>
              <a:buSzPts val="2072"/>
            </a:pPr>
            <a:r>
              <a:rPr lang="en-GB" sz="2400" dirty="0"/>
              <a:t>Has managers and different customers with requirements as stakeholders.(WP6)</a:t>
            </a:r>
          </a:p>
          <a:p>
            <a:pPr marL="342900" lvl="0" indent="-342900" algn="l" rtl="0">
              <a:spcBef>
                <a:spcPts val="1000"/>
              </a:spcBef>
              <a:spcAft>
                <a:spcPts val="0"/>
              </a:spcAft>
              <a:buSzPts val="2072"/>
              <a:buChar char="►"/>
            </a:pPr>
            <a:endParaRPr sz="2590" dirty="0"/>
          </a:p>
          <a:p>
            <a:pPr marL="342900" lvl="0" indent="-211328" algn="l" rtl="0">
              <a:spcBef>
                <a:spcPts val="1000"/>
              </a:spcBef>
              <a:spcAft>
                <a:spcPts val="0"/>
              </a:spcAft>
              <a:buSzPts val="2072"/>
              <a:buNone/>
            </a:pPr>
            <a:endParaRPr sz="259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5655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6"/>
          <p:cNvSpPr txBox="1">
            <a:spLocks noGrp="1"/>
          </p:cNvSpPr>
          <p:nvPr>
            <p:ph type="title"/>
          </p:nvPr>
        </p:nvSpPr>
        <p:spPr>
          <a:xfrm>
            <a:off x="702048" y="131806"/>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Business Value</a:t>
            </a:r>
            <a:endParaRPr/>
          </a:p>
        </p:txBody>
      </p:sp>
      <p:pic>
        <p:nvPicPr>
          <p:cNvPr id="247" name="Google Shape;247;p16"/>
          <p:cNvPicPr preferRelativeResize="0">
            <a:picLocks noGrp="1"/>
          </p:cNvPicPr>
          <p:nvPr>
            <p:ph type="body" idx="1"/>
          </p:nvPr>
        </p:nvPicPr>
        <p:blipFill rotWithShape="1">
          <a:blip r:embed="rId3">
            <a:alphaModFix/>
          </a:blip>
          <a:srcRect/>
          <a:stretch/>
        </p:blipFill>
        <p:spPr>
          <a:xfrm>
            <a:off x="5686697" y="3300549"/>
            <a:ext cx="6505303" cy="3261360"/>
          </a:xfrm>
          <a:prstGeom prst="rect">
            <a:avLst/>
          </a:prstGeom>
          <a:noFill/>
          <a:ln>
            <a:noFill/>
          </a:ln>
        </p:spPr>
      </p:pic>
      <p:sp>
        <p:nvSpPr>
          <p:cNvPr id="248" name="Google Shape;248;p16"/>
          <p:cNvSpPr txBox="1"/>
          <p:nvPr/>
        </p:nvSpPr>
        <p:spPr>
          <a:xfrm>
            <a:off x="702048" y="1013254"/>
            <a:ext cx="77780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Why will Government take initiatives for the development of </a:t>
            </a:r>
            <a:r>
              <a:rPr lang="en-US" sz="1800" b="0" i="0" u="none" strike="noStrike" cap="none" dirty="0" smtClean="0">
                <a:solidFill>
                  <a:schemeClr val="dk1"/>
                </a:solidFill>
                <a:latin typeface="Times New Roman"/>
                <a:ea typeface="Times New Roman"/>
                <a:cs typeface="Times New Roman"/>
                <a:sym typeface="Times New Roman"/>
              </a:rPr>
              <a:t>agriculture?</a:t>
            </a:r>
            <a:endParaRPr sz="1800" dirty="0">
              <a:solidFill>
                <a:schemeClr val="dk1"/>
              </a:solidFill>
              <a:latin typeface="Times New Roman"/>
              <a:ea typeface="Times New Roman"/>
              <a:cs typeface="Times New Roman"/>
              <a:sym typeface="Times New Roman"/>
            </a:endParaRPr>
          </a:p>
        </p:txBody>
      </p:sp>
      <p:sp>
        <p:nvSpPr>
          <p:cNvPr id="2" name="TextBox 1"/>
          <p:cNvSpPr txBox="1"/>
          <p:nvPr/>
        </p:nvSpPr>
        <p:spPr>
          <a:xfrm>
            <a:off x="548640" y="1994263"/>
            <a:ext cx="4929051" cy="3262432"/>
          </a:xfrm>
          <a:prstGeom prst="rect">
            <a:avLst/>
          </a:prstGeom>
          <a:noFill/>
        </p:spPr>
        <p:txBody>
          <a:bodyPr wrap="square" rtlCol="0">
            <a:spAutoFit/>
          </a:bodyPr>
          <a:lstStyle/>
          <a:p>
            <a:r>
              <a:rPr lang="en-GB" sz="2400" dirty="0">
                <a:latin typeface="Times New Roman" panose="02020603050405020304" pitchFamily="18" charset="0"/>
                <a:ea typeface="Times New Roman"/>
                <a:cs typeface="Times New Roman" panose="02020603050405020304" pitchFamily="18" charset="0"/>
                <a:sym typeface="Times New Roman"/>
              </a:rPr>
              <a:t>And also Bangladeshi government and the World Bank launched ”Climate Smart Agriculture Investment Plan (CSAIP)” on 2019. So it is given high priority it is safe to say the value of our proposal will be given importance in terms of making Agro Farm smarter.</a:t>
            </a:r>
            <a:endParaRPr lang="en-GB" sz="24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55931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1077163" y="212218"/>
            <a:ext cx="8911687" cy="5950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240"/>
              <a:buFont typeface="Arial"/>
              <a:buNone/>
            </a:pPr>
            <a:r>
              <a:rPr lang="en-US" sz="3240"/>
              <a:t>Literature review</a:t>
            </a:r>
            <a:endParaRPr sz="3240"/>
          </a:p>
        </p:txBody>
      </p:sp>
      <p:pic>
        <p:nvPicPr>
          <p:cNvPr id="210" name="Google Shape;210;p10"/>
          <p:cNvPicPr preferRelativeResize="0">
            <a:picLocks noGrp="1"/>
          </p:cNvPicPr>
          <p:nvPr>
            <p:ph type="body" idx="1"/>
          </p:nvPr>
        </p:nvPicPr>
        <p:blipFill rotWithShape="1">
          <a:blip r:embed="rId3">
            <a:alphaModFix/>
          </a:blip>
          <a:srcRect/>
          <a:stretch/>
        </p:blipFill>
        <p:spPr>
          <a:xfrm>
            <a:off x="1762125" y="828675"/>
            <a:ext cx="8401050" cy="6029325"/>
          </a:xfrm>
          <a:prstGeom prst="rect">
            <a:avLst/>
          </a:prstGeom>
          <a:noFill/>
          <a:ln>
            <a:noFill/>
          </a:ln>
        </p:spPr>
      </p:pic>
    </p:spTree>
    <p:extLst>
      <p:ext uri="{BB962C8B-B14F-4D97-AF65-F5344CB8AC3E}">
        <p14:creationId xmlns:p14="http://schemas.microsoft.com/office/powerpoint/2010/main" val="417164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title"/>
          </p:nvPr>
        </p:nvSpPr>
        <p:spPr>
          <a:xfrm>
            <a:off x="677334" y="238897"/>
            <a:ext cx="8596668" cy="85673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a:t>Literature review</a:t>
            </a:r>
            <a:endParaRPr/>
          </a:p>
        </p:txBody>
      </p:sp>
      <p:pic>
        <p:nvPicPr>
          <p:cNvPr id="216" name="Google Shape;216;p11"/>
          <p:cNvPicPr preferRelativeResize="0">
            <a:picLocks noGrp="1"/>
          </p:cNvPicPr>
          <p:nvPr>
            <p:ph type="body" idx="1"/>
          </p:nvPr>
        </p:nvPicPr>
        <p:blipFill rotWithShape="1">
          <a:blip r:embed="rId3">
            <a:alphaModFix/>
          </a:blip>
          <a:srcRect/>
          <a:stretch/>
        </p:blipFill>
        <p:spPr>
          <a:xfrm>
            <a:off x="1600200" y="885825"/>
            <a:ext cx="8391525" cy="5972175"/>
          </a:xfrm>
          <a:prstGeom prst="rect">
            <a:avLst/>
          </a:prstGeom>
          <a:noFill/>
          <a:ln>
            <a:noFill/>
          </a:ln>
        </p:spPr>
      </p:pic>
    </p:spTree>
    <p:extLst>
      <p:ext uri="{BB962C8B-B14F-4D97-AF65-F5344CB8AC3E}">
        <p14:creationId xmlns:p14="http://schemas.microsoft.com/office/powerpoint/2010/main" val="2747192809"/>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872</Words>
  <Application>Microsoft Office PowerPoint</Application>
  <PresentationFormat>Widescreen</PresentationFormat>
  <Paragraphs>186</Paragraphs>
  <Slides>46</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Noto Sans Symbols</vt:lpstr>
      <vt:lpstr>Times New Roman</vt:lpstr>
      <vt:lpstr>Trebuchet MS</vt:lpstr>
      <vt:lpstr>Wingdings 3</vt:lpstr>
      <vt:lpstr>Facet</vt:lpstr>
      <vt:lpstr>Development of IoT based Smart security and Monitoring System for Agricultural Farm</vt:lpstr>
      <vt:lpstr>Members:</vt:lpstr>
      <vt:lpstr>Supervised By:</vt:lpstr>
      <vt:lpstr>Outline </vt:lpstr>
      <vt:lpstr>About Internet Of Things</vt:lpstr>
      <vt:lpstr>Why is ours a complex engineering problem?</vt:lpstr>
      <vt:lpstr>Business Value</vt:lpstr>
      <vt:lpstr>Literature review</vt:lpstr>
      <vt:lpstr>Literature review</vt:lpstr>
      <vt:lpstr>Literature review</vt:lpstr>
      <vt:lpstr>Literature review</vt:lpstr>
      <vt:lpstr>Literature review</vt:lpstr>
      <vt:lpstr>Big Picture(Design Functionalities) </vt:lpstr>
      <vt:lpstr>What problems we are facing in agriculture?</vt:lpstr>
      <vt:lpstr>Occupational Pattern:</vt:lpstr>
      <vt:lpstr>Prototype Model</vt:lpstr>
      <vt:lpstr>Solutions for the problem</vt:lpstr>
      <vt:lpstr>Objectives / Goals</vt:lpstr>
      <vt:lpstr>Methodology</vt:lpstr>
      <vt:lpstr>UI Design For Application</vt:lpstr>
      <vt:lpstr>Features &amp; Scope</vt:lpstr>
      <vt:lpstr>Design Thinking:</vt:lpstr>
      <vt:lpstr>PowerPoint Presentation</vt:lpstr>
      <vt:lpstr>1. Discover</vt:lpstr>
      <vt:lpstr>2. Define</vt:lpstr>
      <vt:lpstr>3. Develop</vt:lpstr>
      <vt:lpstr>4. Deliver </vt:lpstr>
      <vt:lpstr>Results</vt:lpstr>
      <vt:lpstr>Results</vt:lpstr>
      <vt:lpstr>Results</vt:lpstr>
      <vt:lpstr>Standards</vt:lpstr>
      <vt:lpstr>PowerPoint Presentation</vt:lpstr>
      <vt:lpstr>Standard(Hardware Selection)</vt:lpstr>
      <vt:lpstr>Constraints</vt:lpstr>
      <vt:lpstr>Major Challenges</vt:lpstr>
      <vt:lpstr>Complete Work Schedule </vt:lpstr>
      <vt:lpstr>Planning(Fall-203)</vt:lpstr>
      <vt:lpstr>Planning(Fall-203)</vt:lpstr>
      <vt:lpstr>Planning(Fall-203)</vt:lpstr>
      <vt:lpstr>Planning(Fall-203)</vt:lpstr>
      <vt:lpstr>Work Scheduling(Fall-211)</vt:lpstr>
      <vt:lpstr>Work Scheduling(Fall-211)</vt:lpstr>
      <vt:lpstr>Work Scheduling(Fall-211)</vt:lpstr>
      <vt:lpstr>Work Scheduling(Kanban)</vt:lpstr>
      <vt:lpstr>Future Work</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IoT based Smart security and Monitoring System for Agricultural Farm</dc:title>
  <dc:creator>Windows User</dc:creator>
  <cp:lastModifiedBy>Windows User</cp:lastModifiedBy>
  <cp:revision>27</cp:revision>
  <dcterms:created xsi:type="dcterms:W3CDTF">2021-06-28T10:56:19Z</dcterms:created>
  <dcterms:modified xsi:type="dcterms:W3CDTF">2021-06-28T17:22:16Z</dcterms:modified>
</cp:coreProperties>
</file>