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4"/>
  </p:notesMasterIdLst>
  <p:sldIdLst>
    <p:sldId id="256" r:id="rId2"/>
    <p:sldId id="269" r:id="rId3"/>
    <p:sldId id="260" r:id="rId4"/>
    <p:sldId id="261" r:id="rId5"/>
    <p:sldId id="305" r:id="rId6"/>
    <p:sldId id="262" r:id="rId7"/>
    <p:sldId id="306" r:id="rId8"/>
    <p:sldId id="307" r:id="rId9"/>
    <p:sldId id="353" r:id="rId10"/>
    <p:sldId id="354" r:id="rId11"/>
    <p:sldId id="355" r:id="rId12"/>
    <p:sldId id="314" r:id="rId13"/>
    <p:sldId id="316" r:id="rId14"/>
    <p:sldId id="356" r:id="rId15"/>
    <p:sldId id="357" r:id="rId16"/>
    <p:sldId id="358" r:id="rId17"/>
    <p:sldId id="324" r:id="rId18"/>
    <p:sldId id="326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0623-AC28-44BD-9410-19F1D70C9AD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DDF8-8110-4292-AB14-DC4BE097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2BB68-3B01-4055-AE1A-F9F75B9E9CA4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68911-8766-4EFE-B65F-FCB0931F9E22}" type="slidenum">
              <a:rPr lang="en-US"/>
              <a:pPr/>
              <a:t>24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4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D74E2-DF8B-4662-9E41-6F10B118D9B2}" type="slidenum">
              <a:rPr lang="en-US"/>
              <a:pPr/>
              <a:t>25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7CDCE-BF02-468B-B943-6BEF7E2B12C9}" type="slidenum">
              <a:rPr lang="en-US"/>
              <a:pPr/>
              <a:t>26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1F86F-6F01-43AD-AB1A-B1559CC2B349}" type="slidenum">
              <a:rPr lang="en-US"/>
              <a:pPr/>
              <a:t>27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9FC38-C4C8-4A48-B3E3-BEAB83FAAF9E}" type="slidenum">
              <a:rPr lang="en-US"/>
              <a:pPr/>
              <a:t>28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D371E-838F-4C59-B99B-591AA88DE02E}" type="slidenum">
              <a:rPr lang="en-US"/>
              <a:pPr/>
              <a:t>29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10595-87FB-467A-85EF-D248BD70E24A}" type="slidenum">
              <a:rPr lang="en-US"/>
              <a:pPr/>
              <a:t>30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7F348-6B1D-43AF-83A6-65796C3FB8C0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A7F6F-49D8-4BF1-A389-6FC598D413E7}" type="slidenum">
              <a:rPr lang="en-US"/>
              <a:pPr/>
              <a:t>32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58A6D-EC90-401D-9639-6130037F51CB}" type="slidenum">
              <a:rPr lang="en-US"/>
              <a:pPr/>
              <a:t>33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9CBF0-C939-4FFA-8701-6D3ADDE98889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7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1916C-9D1D-4B35-8AB4-C1D1C352FA5A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C23B4-6C91-4888-9332-AEF9A7191F6E}" type="slidenum">
              <a:rPr lang="en-US"/>
              <a:pPr/>
              <a:t>35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3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094C3-4514-4369-8BD0-B6DAFD7C5460}" type="slidenum">
              <a:rPr lang="en-US"/>
              <a:pPr/>
              <a:t>36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8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14755-1013-4395-BFDA-3A2C68BAE8F9}" type="slidenum">
              <a:rPr lang="en-US"/>
              <a:pPr/>
              <a:t>37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98F1D-B5CE-4132-A8C6-46BE5EB7E0D4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10E52-DEA2-4FB2-9C62-1A6411CED9CB}" type="slidenum">
              <a:rPr lang="en-US"/>
              <a:pPr/>
              <a:t>39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0F8B4-2809-4F4B-AE19-672314207305}" type="slidenum">
              <a:rPr lang="en-US"/>
              <a:pPr/>
              <a:t>40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9D9C7-E0D5-4E14-83FF-07007C367576}" type="slidenum">
              <a:rPr lang="en-US"/>
              <a:pPr/>
              <a:t>41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32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A2310-3D6E-4C1D-A4AC-342D4A2770F8}" type="slidenum">
              <a:rPr lang="en-US"/>
              <a:pPr/>
              <a:t>42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98E46-BB0B-42D3-803F-6E4783437275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52FF0-7CC1-4DD9-B5D7-327DDD78A79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715B2-838E-4BFC-A960-DBD2449F04EB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CAC59-3387-4E71-8F65-9BA03E5ABDB3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3BA45-60E0-4176-9A37-212003234EBB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4887C-AF16-4C8C-8235-DC8105F56D71}" type="slidenum">
              <a:rPr lang="en-US"/>
              <a:pPr/>
              <a:t>22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17E23-A7D8-4ED6-94CC-02EA78446F61}" type="slidenum">
              <a:rPr lang="en-US"/>
              <a:pPr/>
              <a:t>23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83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8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70C76-D3C5-4DD4-94DE-FEBFEDC7E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00E1DB-F63C-40D9-A12F-B1130FBF2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65900" y="-139700"/>
            <a:ext cx="2463800" cy="6997700"/>
          </a:xfrm>
          <a:custGeom>
            <a:avLst/>
            <a:gdLst>
              <a:gd name="connsiteX0" fmla="*/ 2133600 w 2463800"/>
              <a:gd name="connsiteY0" fmla="*/ 0 h 6858000"/>
              <a:gd name="connsiteX1" fmla="*/ 1930400 w 2463800"/>
              <a:gd name="connsiteY1" fmla="*/ 1231900 h 6858000"/>
              <a:gd name="connsiteX2" fmla="*/ 2463800 w 2463800"/>
              <a:gd name="connsiteY2" fmla="*/ 2425700 h 6858000"/>
              <a:gd name="connsiteX3" fmla="*/ 2171700 w 2463800"/>
              <a:gd name="connsiteY3" fmla="*/ 3467100 h 6858000"/>
              <a:gd name="connsiteX4" fmla="*/ 2374900 w 2463800"/>
              <a:gd name="connsiteY4" fmla="*/ 4089400 h 6858000"/>
              <a:gd name="connsiteX5" fmla="*/ 2057400 w 2463800"/>
              <a:gd name="connsiteY5" fmla="*/ 6172200 h 6858000"/>
              <a:gd name="connsiteX6" fmla="*/ 2286000 w 2463800"/>
              <a:gd name="connsiteY6" fmla="*/ 6527800 h 6858000"/>
              <a:gd name="connsiteX7" fmla="*/ 0 w 2463800"/>
              <a:gd name="connsiteY7" fmla="*/ 6858000 h 6858000"/>
              <a:gd name="connsiteX8" fmla="*/ 76200 w 2463800"/>
              <a:gd name="connsiteY8" fmla="*/ 0 h 6858000"/>
              <a:gd name="connsiteX9" fmla="*/ 2133600 w 24638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3800" h="6858000">
                <a:moveTo>
                  <a:pt x="2133600" y="0"/>
                </a:moveTo>
                <a:lnTo>
                  <a:pt x="1930400" y="1231900"/>
                </a:lnTo>
                <a:lnTo>
                  <a:pt x="2463800" y="2425700"/>
                </a:lnTo>
                <a:lnTo>
                  <a:pt x="2171700" y="3467100"/>
                </a:lnTo>
                <a:lnTo>
                  <a:pt x="2374900" y="4089400"/>
                </a:lnTo>
                <a:lnTo>
                  <a:pt x="2057400" y="6172200"/>
                </a:lnTo>
                <a:lnTo>
                  <a:pt x="2286000" y="6527800"/>
                </a:lnTo>
                <a:lnTo>
                  <a:pt x="0" y="6858000"/>
                </a:lnTo>
                <a:lnTo>
                  <a:pt x="76200" y="0"/>
                </a:lnTo>
                <a:lnTo>
                  <a:pt x="2133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 rot="16200000">
            <a:off x="2952751" y="-2952751"/>
            <a:ext cx="673100" cy="6578602"/>
          </a:xfrm>
          <a:prstGeom prst="round2DiagRect">
            <a:avLst/>
          </a:prstGeom>
          <a:gradFill>
            <a:gsLst>
              <a:gs pos="75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13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63500"/>
            <a:ext cx="952500" cy="4178300"/>
          </a:xfrm>
          <a:custGeom>
            <a:avLst/>
            <a:gdLst>
              <a:gd name="connsiteX0" fmla="*/ 12700 w 952500"/>
              <a:gd name="connsiteY0" fmla="*/ 4178300 h 4178300"/>
              <a:gd name="connsiteX1" fmla="*/ 165100 w 952500"/>
              <a:gd name="connsiteY1" fmla="*/ 2222500 h 4178300"/>
              <a:gd name="connsiteX2" fmla="*/ 444500 w 952500"/>
              <a:gd name="connsiteY2" fmla="*/ 1320800 h 4178300"/>
              <a:gd name="connsiteX3" fmla="*/ 749300 w 952500"/>
              <a:gd name="connsiteY3" fmla="*/ 723900 h 4178300"/>
              <a:gd name="connsiteX4" fmla="*/ 952500 w 952500"/>
              <a:gd name="connsiteY4" fmla="*/ 0 h 4178300"/>
              <a:gd name="connsiteX5" fmla="*/ 0 w 952500"/>
              <a:gd name="connsiteY5" fmla="*/ 25400 h 4178300"/>
              <a:gd name="connsiteX6" fmla="*/ 12700 w 952500"/>
              <a:gd name="connsiteY6" fmla="*/ 4178300 h 41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4178300">
                <a:moveTo>
                  <a:pt x="12700" y="4178300"/>
                </a:moveTo>
                <a:lnTo>
                  <a:pt x="165100" y="2222500"/>
                </a:lnTo>
                <a:lnTo>
                  <a:pt x="444500" y="1320800"/>
                </a:lnTo>
                <a:lnTo>
                  <a:pt x="749300" y="723900"/>
                </a:lnTo>
                <a:lnTo>
                  <a:pt x="952500" y="0"/>
                </a:lnTo>
                <a:lnTo>
                  <a:pt x="0" y="25400"/>
                </a:lnTo>
                <a:cubicBezTo>
                  <a:pt x="4233" y="1405467"/>
                  <a:pt x="8467" y="2785533"/>
                  <a:pt x="12700" y="4178300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13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B1CB-C691-4A9E-8082-8AB1A3F25302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3EE0D-49FF-4733-9B96-93F2197B0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w to Grow Your Client List Using Market Seg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1" y="2817247"/>
            <a:ext cx="4684220" cy="30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19044" y="2265092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IPE </a:t>
            </a:r>
            <a:r>
              <a:rPr lang="en-US" sz="1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441</a:t>
            </a:r>
            <a:endParaRPr lang="en-US" sz="16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080" y="358496"/>
            <a:ext cx="8431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arketing Management</a:t>
            </a:r>
          </a:p>
          <a:p>
            <a:pPr algn="ctr"/>
            <a:endParaRPr lang="en-US" sz="2800" dirty="0" smtClean="0">
              <a:latin typeface="Arial Black" pitchFamily="34" charset="0"/>
            </a:endParaRPr>
          </a:p>
          <a:p>
            <a:pPr algn="ctr"/>
            <a:r>
              <a:rPr lang="en-US" sz="3200" cap="small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Segmentation</a:t>
            </a:r>
          </a:p>
          <a:p>
            <a:pPr algn="ctr"/>
            <a:r>
              <a:rPr lang="en-US" sz="2000" cap="small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targeting and Market positioning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-66454" y="6183756"/>
            <a:ext cx="9138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b="1" dirty="0" smtClean="0"/>
              <a:t>Department </a:t>
            </a:r>
            <a:r>
              <a:rPr lang="it-IT" b="1" dirty="0"/>
              <a:t>of Industrial and Production Engineering</a:t>
            </a:r>
          </a:p>
          <a:p>
            <a:pPr algn="ctr" eaLnBrk="1" hangingPunct="1"/>
            <a:r>
              <a:rPr lang="it-IT" dirty="0" smtClean="0"/>
              <a:t>Shahjalal </a:t>
            </a:r>
            <a:r>
              <a:rPr lang="it-IT" dirty="0"/>
              <a:t>University of Science and Technology (SUST</a:t>
            </a:r>
            <a:r>
              <a:rPr lang="it-IT" dirty="0" smtClean="0"/>
              <a:t>), Sylhet</a:t>
            </a:r>
            <a:r>
              <a:rPr lang="it-IT" dirty="0"/>
              <a:t>,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169" y="1292329"/>
            <a:ext cx="7531551" cy="17470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lnSpc>
                <a:spcPct val="150000"/>
              </a:lnSpc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Age and life-cycle stage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segmentation</a:t>
            </a:r>
            <a:r>
              <a:rPr lang="en-US" dirty="0" smtClean="0">
                <a:latin typeface="Arial Black" panose="020B0A04020102020204" pitchFamily="34" charset="0"/>
              </a:rPr>
              <a:t> is the process of offering different products or using different marketing approaches for different age and life-cycle groups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170" y="830664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716" y="4946574"/>
            <a:ext cx="7531551" cy="8886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3400" indent="-533400" algn="just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Income  segmentation </a:t>
            </a:r>
            <a:r>
              <a:rPr lang="en-US" b="1" dirty="0">
                <a:latin typeface="Arial Black" panose="020B0A04020102020204" pitchFamily="34" charset="0"/>
              </a:rPr>
              <a:t>divides the market into </a:t>
            </a:r>
            <a:r>
              <a:rPr lang="en-US" b="1" dirty="0" smtClean="0">
                <a:latin typeface="Arial Black" panose="020B0A04020102020204" pitchFamily="34" charset="0"/>
              </a:rPr>
              <a:t>wealthy </a:t>
            </a:r>
            <a:r>
              <a:rPr lang="en-US" b="1" dirty="0">
                <a:latin typeface="Arial Black" panose="020B0A04020102020204" pitchFamily="34" charset="0"/>
              </a:rPr>
              <a:t>or low-income consumers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4839" y="3039414"/>
            <a:ext cx="7367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For products and services, buying behavior is closely related to age category.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Age is regularly used to define the behavior of certain markets.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For instance younger people tend to be more active in making business trips than they are in domestic holiday trips.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Sex (gender) will also determine consumption patterns.</a:t>
            </a:r>
            <a:endParaRPr lang="en-US" b="1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715" y="5834590"/>
            <a:ext cx="7531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lnSpc>
                <a:spcPct val="150000"/>
              </a:lnSpc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Gender segmentation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divides the market based on sex (male or female)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310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7886" y="1395360"/>
            <a:ext cx="77337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Family size and life cycle </a:t>
            </a: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- In western economies the family remains the basic social unit. The approach is as follows: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Dependent adult - single adults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Pre-Family - Adults married without children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 Family - One or more children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 Late - Adults whose children have left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0" y="830664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272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7" y="246063"/>
            <a:ext cx="7793037" cy="52666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Market Segmentation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9925" y="1511396"/>
            <a:ext cx="6928610" cy="141210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Psychographic segmentation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divides buyers into different groups based on social class, lifestyle, or personality traits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2033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9925" y="3303475"/>
            <a:ext cx="6347714" cy="3322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3400" indent="-533400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b="1">
                <a:solidFill>
                  <a:srgbClr val="7030A0"/>
                </a:solidFill>
                <a:latin typeface="Arial Black" panose="020B0A04020102020204" pitchFamily="34" charset="0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 smtClean="0"/>
              <a:t>Behavioral </a:t>
            </a:r>
            <a:r>
              <a:rPr lang="en-US" dirty="0"/>
              <a:t>segmentation </a:t>
            </a:r>
            <a:r>
              <a:rPr lang="en-US" dirty="0">
                <a:solidFill>
                  <a:schemeClr val="tx1"/>
                </a:solidFill>
              </a:rPr>
              <a:t>divides buyers into groups based on their knowledge, attitudes, uses, or responses to a product</a:t>
            </a:r>
          </a:p>
          <a:p>
            <a:pPr lvl="3"/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Occasion</a:t>
            </a:r>
          </a:p>
          <a:p>
            <a:pPr lvl="3"/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Benefits sought</a:t>
            </a:r>
          </a:p>
          <a:p>
            <a:pPr lvl="3"/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User status</a:t>
            </a:r>
          </a:p>
          <a:p>
            <a:pPr lvl="3"/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Usage rate</a:t>
            </a:r>
          </a:p>
          <a:p>
            <a:pPr lvl="3"/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</a:rPr>
              <a:t>Loyalty status</a:t>
            </a:r>
          </a:p>
        </p:txBody>
      </p:sp>
    </p:spTree>
    <p:extLst>
      <p:ext uri="{BB962C8B-B14F-4D97-AF65-F5344CB8AC3E}">
        <p14:creationId xmlns:p14="http://schemas.microsoft.com/office/powerpoint/2010/main" val="1144838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058" y="1511396"/>
            <a:ext cx="6862293" cy="4870353"/>
          </a:xfrm>
        </p:spPr>
        <p:txBody>
          <a:bodyPr>
            <a:noAutofit/>
          </a:bodyPr>
          <a:lstStyle/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Occasion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Arial Black" panose="020B0A04020102020204" pitchFamily="34" charset="0"/>
              </a:rPr>
              <a:t>segmentation</a:t>
            </a:r>
            <a:r>
              <a:rPr lang="en-US" sz="1800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>
                <a:latin typeface="Arial Black" panose="020B0A04020102020204" pitchFamily="34" charset="0"/>
              </a:rPr>
              <a:t>divides buyers into groups according to occasions when they get the idea to buy, actually make purchases, or respond to a product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endParaRPr lang="en-US" sz="1800" b="1" dirty="0" smtClean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Benefit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Arial Black" panose="020B0A04020102020204" pitchFamily="34" charset="0"/>
              </a:rPr>
              <a:t>segmentation</a:t>
            </a:r>
            <a:r>
              <a:rPr lang="en-US" sz="1800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>
                <a:latin typeface="Arial Black" panose="020B0A04020102020204" pitchFamily="34" charset="0"/>
              </a:rPr>
              <a:t>requires finding the major benefits people look for in the product class, the kinds of people who look for each benefit, and the major brands that deliver each benefit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2033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01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2033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9142" y="1511396"/>
            <a:ext cx="7246513" cy="4541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User status </a:t>
            </a:r>
            <a:r>
              <a:rPr lang="en-US" sz="1800" dirty="0" smtClean="0">
                <a:latin typeface="Arial Black" panose="020B0A04020102020204" pitchFamily="34" charset="0"/>
              </a:rPr>
              <a:t>divides buyers into ex-users, potential users, first-time users, and regular users of a product</a:t>
            </a:r>
          </a:p>
          <a:p>
            <a:pPr marL="914400" lvl="1" indent="-457200">
              <a:lnSpc>
                <a:spcPct val="150000"/>
              </a:lnSpc>
              <a:buFontTx/>
              <a:buNone/>
            </a:pPr>
            <a:endParaRPr lang="en-US" sz="1800" dirty="0" smtClean="0">
              <a:latin typeface="Arial Black" panose="020B0A04020102020204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Usage rate </a:t>
            </a:r>
            <a:r>
              <a:rPr lang="en-US" sz="1800" dirty="0" smtClean="0">
                <a:latin typeface="Arial Black" panose="020B0A04020102020204" pitchFamily="34" charset="0"/>
              </a:rPr>
              <a:t>divides buyers into light, medium, and heavy product users</a:t>
            </a:r>
          </a:p>
          <a:p>
            <a:pPr marL="914400" lvl="1" indent="-457200">
              <a:lnSpc>
                <a:spcPct val="150000"/>
              </a:lnSpc>
              <a:buFontTx/>
              <a:buNone/>
            </a:pPr>
            <a:endParaRPr lang="en-US" sz="1800" dirty="0" smtClean="0">
              <a:latin typeface="Arial Black" panose="020B0A04020102020204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Loyalty (Devotion) status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divides buyers into groups according to their degree of loyalty</a:t>
            </a: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3059" y="1299401"/>
            <a:ext cx="7197144" cy="233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Tx/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Multiple segmentation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is used to identify smaller, better-defined target groups</a:t>
            </a:r>
          </a:p>
          <a:p>
            <a:pPr marL="914400" lvl="1" indent="-457200">
              <a:lnSpc>
                <a:spcPct val="150000"/>
              </a:lnSpc>
              <a:buFontTx/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Geodemographic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segmentation</a:t>
            </a:r>
            <a:r>
              <a:rPr lang="en-US" sz="1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is an example of multivariable segmentation that divides groups into consumer lifestyle patterns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53559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Multiple Segmenting 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Consumer Markets</a:t>
            </a:r>
          </a:p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3979" y="3807078"/>
            <a:ext cx="76259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The multiple segmentation includes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83979" y="4544377"/>
            <a:ext cx="3381286" cy="235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80000"/>
              </a:lnSpc>
              <a:buFontTx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Age</a:t>
            </a:r>
          </a:p>
          <a:p>
            <a:pPr marL="533400" indent="-533400">
              <a:lnSpc>
                <a:spcPct val="80000"/>
              </a:lnSpc>
              <a:buFontTx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Educational level</a:t>
            </a:r>
          </a:p>
          <a:p>
            <a:pPr marL="533400" indent="-533400">
              <a:lnSpc>
                <a:spcPct val="80000"/>
              </a:lnSpc>
              <a:buFontTx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Income</a:t>
            </a:r>
          </a:p>
          <a:p>
            <a:pPr marL="533400" indent="-533400">
              <a:lnSpc>
                <a:spcPct val="80000"/>
              </a:lnSpc>
              <a:buFontTx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Occupation</a:t>
            </a:r>
          </a:p>
          <a:p>
            <a:pPr marL="533400" indent="-533400">
              <a:lnSpc>
                <a:spcPct val="80000"/>
              </a:lnSpc>
              <a:buFontTx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Family composition</a:t>
            </a:r>
          </a:p>
          <a:p>
            <a:pPr marL="533400" indent="-533400">
              <a:lnSpc>
                <a:spcPct val="80000"/>
              </a:lnSpc>
              <a:buFontTx/>
              <a:buChar char="•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99904" y="4320868"/>
            <a:ext cx="3810000" cy="210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533400" indent="-53340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  <a:lvl2pPr marL="914400" lvl="1" indent="-45720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Ethnicity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Housing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Behavioral and lifestyle factors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Purchases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Free-time activities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Media preferences</a:t>
            </a:r>
          </a:p>
        </p:txBody>
      </p:sp>
    </p:spTree>
    <p:extLst>
      <p:ext uri="{BB962C8B-B14F-4D97-AF65-F5344CB8AC3E}">
        <p14:creationId xmlns:p14="http://schemas.microsoft.com/office/powerpoint/2010/main" val="806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0158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Business 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Markets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3357" y="1511396"/>
            <a:ext cx="7313054" cy="20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Arial Black" panose="020B0A04020102020204" pitchFamily="34" charset="0"/>
              </a:rPr>
              <a:t>In addition to the same segmentation variables as consumers, business can also be segmented by:</a:t>
            </a:r>
          </a:p>
          <a:p>
            <a:pPr marL="1314450" lvl="2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Customer-operating characteristics</a:t>
            </a:r>
          </a:p>
          <a:p>
            <a:pPr marL="1314450" lvl="2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Purchasing approaches</a:t>
            </a:r>
          </a:p>
          <a:p>
            <a:pPr marL="1314450" lvl="2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Situational factors</a:t>
            </a:r>
          </a:p>
          <a:p>
            <a:pPr marL="1314450" lvl="2" indent="-457200">
              <a:lnSpc>
                <a:spcPct val="90000"/>
              </a:lnSpc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Personal characteristics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3059" y="4339499"/>
            <a:ext cx="6924542" cy="2370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Factors affecting segmenting international markets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Geographic location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Economic factors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Political and legal factors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Cultural factors</a:t>
            </a: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6575" y="1511397"/>
            <a:ext cx="7086600" cy="138635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Intermarket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 segmentation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divides consumers into groups with similar needs and buying behaviors even though they are located in different countries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0158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Business 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Markets</a:t>
            </a:r>
          </a:p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3059" y="3534348"/>
            <a:ext cx="6347714" cy="284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33400">
              <a:buFont typeface="Wingdings" panose="05000000000000000000" pitchFamily="2" charset="2"/>
              <a:buNone/>
            </a:pPr>
            <a:r>
              <a:rPr lang="en-US" b="1" i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Requirements for Effective Segmentation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dirty="0" smtClean="0">
                <a:latin typeface="Arial Black" panose="020B0A04020102020204" pitchFamily="34" charset="0"/>
              </a:rPr>
              <a:t>To be useful, a market segment must be: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Measurable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Accessible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Substantial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Differentiable</a:t>
            </a:r>
          </a:p>
          <a:p>
            <a:pPr marL="914400" lvl="1" indent="-4572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Actionable</a:t>
            </a: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9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059" y="1367444"/>
            <a:ext cx="7189700" cy="2210598"/>
          </a:xfrm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Requirements for Effective Segmentation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Measurable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examples include the size, purchasing power, and profiles of the segments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sz="1000" dirty="0">
              <a:latin typeface="Arial Black" panose="020B0A04020102020204" pitchFamily="34" charset="0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Accessible</a:t>
            </a:r>
            <a:r>
              <a:rPr lang="en-US" dirty="0">
                <a:latin typeface="Arial Black" panose="020B0A04020102020204" pitchFamily="34" charset="0"/>
              </a:rPr>
              <a:t> refers to the fact that the market can be effectively reached and served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3357" y="246063"/>
            <a:ext cx="7793037" cy="526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</a:rPr>
              <a:t>Market Segmentation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3059" y="772732"/>
            <a:ext cx="40158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</a:t>
            </a:r>
            <a:r>
              <a:rPr lang="en-US" sz="2400" b="1" i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Business 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Markets</a:t>
            </a:r>
          </a:p>
          <a:p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270" y="3540913"/>
            <a:ext cx="6888051" cy="240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3400" indent="-5334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b="1" i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Substantial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refers to the fact that the markets are large and profitable enough to serve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Differentiable</a:t>
            </a:r>
            <a:r>
              <a:rPr lang="en-US" dirty="0">
                <a:solidFill>
                  <a:schemeClr val="tx1"/>
                </a:solidFill>
              </a:rPr>
              <a:t> refers to the fact that the markets are conceptually distinguishable and respond differently to marketing mix elements and programs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4270" y="5840587"/>
            <a:ext cx="6347714" cy="92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533400" indent="-5334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b="1" i="1">
                <a:solidFill>
                  <a:srgbClr val="7030A0"/>
                </a:solidFill>
                <a:latin typeface="Arial Black" panose="020B0A04020102020204" pitchFamily="34" charset="0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 smtClean="0"/>
              <a:t>Actionable </a:t>
            </a:r>
            <a:r>
              <a:rPr lang="en-US" dirty="0">
                <a:solidFill>
                  <a:schemeClr val="tx1"/>
                </a:solidFill>
              </a:rPr>
              <a:t>refers to the fact that effective programs can be designed for attracting and serving the segments</a:t>
            </a:r>
          </a:p>
        </p:txBody>
      </p:sp>
    </p:spTree>
    <p:extLst>
      <p:ext uri="{BB962C8B-B14F-4D97-AF65-F5344CB8AC3E}">
        <p14:creationId xmlns:p14="http://schemas.microsoft.com/office/powerpoint/2010/main" val="3591002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</a:rPr>
              <a:t>Market Targeting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Evaluating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i="1" dirty="0">
              <a:latin typeface="Times New Roman" panose="02020603050405020304" pitchFamily="18" charset="0"/>
            </a:endParaRP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Segment size and growth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Segment structural attractiveness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Company objectives and resources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9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925411" y="891860"/>
            <a:ext cx="7683011" cy="53260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Market segmentation, target marketing and market positioning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Market segmentation - evaluative criteria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Demographic Segmentation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Geo-demographic techniques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Benefit segmentation and behavioral segmentation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Psychographics and life style segmentation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ea typeface="Times New Roman"/>
                <a:cs typeface="+mn-cs"/>
              </a:rPr>
              <a:t>Business - to -business market segmentation 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  <a:ea typeface="Times New Roman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170" y="256436"/>
            <a:ext cx="592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Contents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57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Evaluating Market Segments</a:t>
            </a: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Segment size and growth 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Smaller versus larger segments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Growth potential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3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/>
            </a:r>
            <a:br>
              <a:rPr lang="en-US" sz="32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Evaluating Market Segments</a:t>
            </a: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/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800" dirty="0"/>
              <a:t>Segment structural attractiveness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400" dirty="0"/>
              <a:t>Competition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400" dirty="0"/>
              <a:t>Substitute products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400" dirty="0"/>
              <a:t>Power of buyers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400" dirty="0"/>
              <a:t>Power of suppliers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endParaRPr lang="en-US" sz="2800" dirty="0"/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3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Evaluating Market Segments</a:t>
            </a: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dirty="0"/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Company objectives and resources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Competitive advantage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Availability of resources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Consistent with company objectives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9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dirty="0"/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Undifferentiated marketing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Differentiated marketing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Concentrated marketing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Micromarketing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Target Marketing Strategies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Undifferentiated marketing</a:t>
            </a:r>
            <a:r>
              <a:rPr lang="en-US" sz="2800" dirty="0"/>
              <a:t> targets the whole market with one offer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Mass marketing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Focuses on common needs rather than what’s different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3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/>
            </a:r>
            <a:br>
              <a:rPr lang="en-US" sz="32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Differentiated marketing</a:t>
            </a:r>
            <a:r>
              <a:rPr lang="en-US" sz="2800" dirty="0"/>
              <a:t> targets several different market segments and designs separate offers for each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Goal is to achieve higher sales and stronger position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More expensive than undifferentiated marketing</a:t>
            </a: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Market Targeting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Concentrated marketing</a:t>
            </a:r>
            <a:r>
              <a:rPr lang="en-US" sz="2800" dirty="0"/>
              <a:t> targets a small share of a large market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Limited company resources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Knowledge of the market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More effective and efficient</a:t>
            </a: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83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Micromarketing</a:t>
            </a:r>
            <a:r>
              <a:rPr lang="en-US" sz="2800" dirty="0"/>
              <a:t> is the practice of tailoring products and marketing programs to suit the tastes of specific individuals and locations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Local marketing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Individual marketing</a:t>
            </a: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0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b="1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r>
              <a:rPr lang="en-US" sz="2000" b="1" dirty="0">
                <a:latin typeface="Cambria" panose="02040503050406030204" pitchFamily="18" charset="0"/>
              </a:rPr>
              <a:t>Local marketing</a:t>
            </a:r>
            <a:r>
              <a:rPr lang="en-US" sz="2000" dirty="0">
                <a:latin typeface="Cambria" panose="02040503050406030204" pitchFamily="18" charset="0"/>
              </a:rPr>
              <a:t> involves tailoring brands and promotion to the needs and wants of local customer groups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Cities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Neighborhoods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Stores</a:t>
            </a:r>
          </a:p>
        </p:txBody>
      </p:sp>
    </p:spTree>
    <p:extLst>
      <p:ext uri="{BB962C8B-B14F-4D97-AF65-F5344CB8AC3E}">
        <p14:creationId xmlns:p14="http://schemas.microsoft.com/office/powerpoint/2010/main" val="1075976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  <a:r>
              <a:rPr lang="en-US" b="1" i="1" dirty="0">
                <a:latin typeface="Times New Roman" panose="02020603050405020304" pitchFamily="18" charset="0"/>
              </a:rPr>
              <a:t> 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dirty="0"/>
              <a:t>Local Marketing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Benefits: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Increased marketing effectiveness in competitive markets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More customer-specific offerings</a:t>
            </a:r>
          </a:p>
        </p:txBody>
      </p:sp>
    </p:spTree>
    <p:extLst>
      <p:ext uri="{BB962C8B-B14F-4D97-AF65-F5344CB8AC3E}">
        <p14:creationId xmlns:p14="http://schemas.microsoft.com/office/powerpoint/2010/main" val="2842829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Segmentation, Target Marketing &amp; M.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898" y="858971"/>
            <a:ext cx="75727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The terms 'market segmentation' and  'target marketing' are often used interchangeably but there is a slight difference of emphasis.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Arial Black" panose="020B0A04020102020204" pitchFamily="34" charset="0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Market segmentation is a part of the overall process of target marketing.</a:t>
            </a:r>
            <a:r>
              <a:rPr lang="en-US" dirty="0" smtClean="0">
                <a:latin typeface="Arial Black" panose="020B0A04020102020204" pitchFamily="34" charset="0"/>
              </a:rPr>
              <a:t> 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9898" y="3585164"/>
            <a:ext cx="7572777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GB" dirty="0">
                <a:solidFill>
                  <a:srgbClr val="7030A0"/>
                </a:solidFill>
              </a:rPr>
              <a:t>Market segmentation </a:t>
            </a:r>
            <a:r>
              <a:rPr lang="en-GB" dirty="0"/>
              <a:t>is the process by which a market is divided into distinct subsets of customers with similar needs and characteristics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Target marketing </a:t>
            </a:r>
            <a:r>
              <a:rPr lang="en-GB" dirty="0"/>
              <a:t>requires evaluating the relative attractiveness of various segments.</a:t>
            </a:r>
          </a:p>
        </p:txBody>
      </p:sp>
    </p:spTree>
    <p:extLst>
      <p:ext uri="{BB962C8B-B14F-4D97-AF65-F5344CB8AC3E}">
        <p14:creationId xmlns:p14="http://schemas.microsoft.com/office/powerpoint/2010/main" val="8970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dirty="0"/>
              <a:t>Local marketing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Challenges: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Increased manufacturing and marketing costs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Less economy of scale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Logistics 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Dilution of company image</a:t>
            </a:r>
          </a:p>
        </p:txBody>
      </p:sp>
    </p:spTree>
    <p:extLst>
      <p:ext uri="{BB962C8B-B14F-4D97-AF65-F5344CB8AC3E}">
        <p14:creationId xmlns:p14="http://schemas.microsoft.com/office/powerpoint/2010/main" val="1850148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Marketing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2667000"/>
            <a:ext cx="7452575" cy="4191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dirty="0"/>
              <a:t>Individual marketing</a:t>
            </a:r>
            <a:r>
              <a:rPr lang="en-US" sz="2800" dirty="0"/>
              <a:t> involves tailoring products and marketing programs to the needs and preferences of individual customers</a:t>
            </a:r>
            <a:endParaRPr lang="en-US" sz="2400" dirty="0"/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Also known as: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000" dirty="0"/>
              <a:t>One-to-one marketing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000" dirty="0"/>
              <a:t>Mass customization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sz="2000" dirty="0"/>
              <a:t>Markets-of-one marketing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514600" y="1981200"/>
            <a:ext cx="523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</a:rPr>
              <a:t>Selecting Target Market Segments</a:t>
            </a:r>
          </a:p>
        </p:txBody>
      </p:sp>
    </p:spTree>
    <p:extLst>
      <p:ext uri="{BB962C8B-B14F-4D97-AF65-F5344CB8AC3E}">
        <p14:creationId xmlns:p14="http://schemas.microsoft.com/office/powerpoint/2010/main" val="40185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Target Market Segments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533400" indent="-533400">
              <a:buSzPct val="55000"/>
              <a:buFontTx/>
              <a:buNone/>
            </a:pPr>
            <a:r>
              <a:rPr lang="en-US" sz="2400" b="1" dirty="0"/>
              <a:t>Mass customization</a:t>
            </a:r>
            <a:r>
              <a:rPr lang="en-US" sz="2400" dirty="0"/>
              <a:t> is the process through which firms interact one-to-one with masses of customers to design products and services tailor-made to meet individual needs. Has made relationships with customers important in the new economy.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400" dirty="0"/>
              <a:t>Provides a way to distinguish the company against competitors</a:t>
            </a:r>
          </a:p>
        </p:txBody>
      </p:sp>
    </p:spTree>
    <p:extLst>
      <p:ext uri="{BB962C8B-B14F-4D97-AF65-F5344CB8AC3E}">
        <p14:creationId xmlns:p14="http://schemas.microsoft.com/office/powerpoint/2010/main" val="411507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Choosing a Targeting Strategy</a:t>
            </a:r>
            <a:r>
              <a:rPr lang="en-US" b="1" i="1" dirty="0">
                <a:latin typeface="Times New Roman" panose="02020603050405020304" pitchFamily="18" charset="0"/>
              </a:rPr>
              <a:t> 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sz="2800" dirty="0"/>
              <a:t>Depends on: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Company resources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Product variability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Product life-cycle stage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Market variability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Competitor’s marketing strategies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5304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Market Targeting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Socially Responsible Target Marketing</a:t>
            </a:r>
            <a:endParaRPr lang="en-US" b="1" i="1" dirty="0">
              <a:latin typeface="Times New Roman" panose="02020603050405020304" pitchFamily="18" charset="0"/>
            </a:endParaRP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dirty="0"/>
              <a:t>Benefits customers with specific needs</a:t>
            </a:r>
          </a:p>
          <a:p>
            <a:pPr marL="533400" indent="-533400">
              <a:buSzPct val="55000"/>
              <a:buFontTx/>
              <a:buNone/>
            </a:pPr>
            <a:r>
              <a:rPr lang="en-US" sz="2800" dirty="0"/>
              <a:t>Concern for vulnerable segments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Children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Alcohol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Cigarettes</a:t>
            </a:r>
          </a:p>
        </p:txBody>
      </p:sp>
    </p:spTree>
    <p:extLst>
      <p:ext uri="{BB962C8B-B14F-4D97-AF65-F5344CB8AC3E}">
        <p14:creationId xmlns:p14="http://schemas.microsoft.com/office/powerpoint/2010/main" val="339701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Product position</a:t>
            </a:r>
            <a:r>
              <a:rPr lang="en-US" sz="2800" dirty="0"/>
              <a:t> is the way the product is defined by consumers on important attributes—the place the product occupies in consumers’ minds relative to competing products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Perceptions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Impressions</a:t>
            </a:r>
          </a:p>
          <a:p>
            <a:pPr marL="914400" lvl="1" indent="-457200">
              <a:buFontTx/>
              <a:buChar char="•"/>
            </a:pPr>
            <a:r>
              <a:rPr lang="en-US" sz="2400" dirty="0"/>
              <a:t>Feelings</a:t>
            </a:r>
          </a:p>
        </p:txBody>
      </p:sp>
    </p:spTree>
    <p:extLst>
      <p:ext uri="{BB962C8B-B14F-4D97-AF65-F5344CB8AC3E}">
        <p14:creationId xmlns:p14="http://schemas.microsoft.com/office/powerpoint/2010/main" val="416415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Differentiation and Positioning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None/>
            </a:pPr>
            <a:r>
              <a:rPr lang="en-US" sz="2800" b="1" dirty="0"/>
              <a:t>Positioning maps </a:t>
            </a:r>
            <a:r>
              <a:rPr lang="en-US" sz="2800" dirty="0"/>
              <a:t>show consumer perceptions of their brands versus competing products on important buying dimensions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Price and orientation</a:t>
            </a:r>
          </a:p>
        </p:txBody>
      </p:sp>
    </p:spTree>
    <p:extLst>
      <p:ext uri="{BB962C8B-B14F-4D97-AF65-F5344CB8AC3E}">
        <p14:creationId xmlns:p14="http://schemas.microsoft.com/office/powerpoint/2010/main" val="284598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Choosing a Differentiation and Positioning Strategy</a:t>
            </a:r>
          </a:p>
          <a:p>
            <a:pPr marL="533400" indent="-533400">
              <a:buSzPct val="55000"/>
              <a:buFontTx/>
              <a:buNone/>
            </a:pPr>
            <a:endParaRPr lang="en-US" sz="2800" b="1" dirty="0"/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Identifying a set of possible competitive advantages to build a position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Choosing the right competitive advantages</a:t>
            </a:r>
          </a:p>
          <a:p>
            <a:pPr marL="533400" indent="-533400">
              <a:buSzPct val="55000"/>
              <a:buFontTx/>
              <a:buChar char="•"/>
            </a:pPr>
            <a:r>
              <a:rPr lang="en-US" sz="2800" dirty="0"/>
              <a:t>Selecting an overall positioning strategy</a:t>
            </a:r>
          </a:p>
          <a:p>
            <a:pPr marL="533400" indent="-533400">
              <a:buSzPct val="55000"/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6676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Choosing a Differentiation and Positioning Strategy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r>
              <a:rPr lang="en-US" sz="2400" dirty="0"/>
              <a:t>Identifying a set of possible competitive advantages to build a position by providing superior value from: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Product differentiation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Service differentiation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Channels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People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Image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336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Identifying Possible Value Differences and </a:t>
            </a:r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Competitive Advantage</a:t>
            </a:r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/>
              <a:t>Competitive Advantage </a:t>
            </a:r>
            <a:r>
              <a:rPr lang="en-US" sz="2400" dirty="0"/>
              <a:t>is the advantage over competitors gained by offering greater value either through lower prices or by providing more benefits that justify higher prices 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44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170" y="256436"/>
            <a:ext cx="8458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8806" y="831437"/>
            <a:ext cx="5743977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The overall market is divided into distinct groups of buyers who are likely to respond favorably to different product / service offerings and market mixes. </a:t>
            </a:r>
          </a:p>
          <a:p>
            <a:pPr algn="just">
              <a:lnSpc>
                <a:spcPct val="125000"/>
              </a:lnSpc>
            </a:pPr>
            <a:endParaRPr lang="en-US" dirty="0">
              <a:latin typeface="Arial Black" panose="020B0A04020102020204" pitchFamily="34" charset="0"/>
              <a:ea typeface="Times New Roman"/>
            </a:endParaRPr>
          </a:p>
          <a:p>
            <a:pPr algn="just">
              <a:lnSpc>
                <a:spcPct val="125000"/>
              </a:lnSpc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For example: </a:t>
            </a: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short stay business travelers,</a:t>
            </a: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families with children,</a:t>
            </a:r>
          </a:p>
          <a:p>
            <a:pPr marL="742950" lvl="1" indent="-285750" algn="just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young overseas tourists, and so on</a:t>
            </a:r>
            <a:endParaRPr lang="en-US" dirty="0"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8806" y="4183193"/>
            <a:ext cx="5743977" cy="25160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5000"/>
              </a:lnSpc>
              <a:defRPr b="1"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/>
              <a:t>process whereby one or more of the market segments previously identified are evaluated and selected. </a:t>
            </a:r>
            <a:endParaRPr lang="en-US" dirty="0" smtClean="0"/>
          </a:p>
          <a:p>
            <a:r>
              <a:rPr lang="en-US" dirty="0" smtClean="0"/>
              <a:t>For instance,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hort </a:t>
            </a:r>
            <a:r>
              <a:rPr lang="en-US" dirty="0"/>
              <a:t>stay business travelers</a:t>
            </a:r>
            <a:r>
              <a:rPr lang="en-US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Monday </a:t>
            </a:r>
            <a:r>
              <a:rPr lang="en-US" dirty="0"/>
              <a:t>to </a:t>
            </a:r>
            <a:r>
              <a:rPr lang="en-US" dirty="0" smtClean="0"/>
              <a:t>Friday trip,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Young </a:t>
            </a:r>
            <a:r>
              <a:rPr lang="en-US" dirty="0"/>
              <a:t>families at weekends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Segmentation, Target Marketing &amp; M. Positioning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170" y="870666"/>
            <a:ext cx="199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Market segmentation</a:t>
            </a:r>
            <a:r>
              <a:rPr lang="en-US" b="1" dirty="0">
                <a:latin typeface="Arial Black" panose="020B0A04020102020204" pitchFamily="34" charset="0"/>
                <a:ea typeface="Times New Roman"/>
              </a:rPr>
              <a:t>: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7845" y="4183193"/>
            <a:ext cx="1870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Market 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positioning: </a:t>
            </a:r>
          </a:p>
        </p:txBody>
      </p:sp>
    </p:spTree>
    <p:extLst>
      <p:ext uri="{BB962C8B-B14F-4D97-AF65-F5344CB8AC3E}">
        <p14:creationId xmlns:p14="http://schemas.microsoft.com/office/powerpoint/2010/main" val="3895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Choosing the Right Competitive Advantages</a:t>
            </a:r>
          </a:p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/>
              <a:t>A difference is worth establishing to the extent that it satisfies the following criteria:</a:t>
            </a:r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/>
              <a:t>Important</a:t>
            </a:r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/>
              <a:t>Distinctive</a:t>
            </a:r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/>
              <a:t>Superior</a:t>
            </a:r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/>
              <a:t>Communicable</a:t>
            </a:r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 smtClean="0"/>
              <a:t>Preventive</a:t>
            </a:r>
            <a:endParaRPr lang="en-US" sz="2400" dirty="0"/>
          </a:p>
          <a:p>
            <a:pPr marL="533400" indent="-5334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 dirty="0"/>
              <a:t>Affordable</a:t>
            </a:r>
            <a:endParaRPr lang="en-US" sz="2000" b="1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699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</a:rPr>
              <a:t/>
            </a:r>
            <a:br>
              <a:rPr lang="en-US" sz="2800" b="1">
                <a:solidFill>
                  <a:srgbClr val="0000FF"/>
                </a:solidFill>
              </a:rPr>
            </a:br>
            <a:r>
              <a:rPr lang="en-US" sz="3200" b="1">
                <a:solidFill>
                  <a:srgbClr val="0000FF"/>
                </a:solidFill>
              </a:rPr>
              <a:t>Differentiation and Positioning 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Selecting an Overall Strategy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800" b="1" dirty="0"/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r>
              <a:rPr lang="en-US" sz="2400" b="1" dirty="0"/>
              <a:t>Value proposition</a:t>
            </a:r>
            <a:r>
              <a:rPr lang="en-US" sz="2400" dirty="0"/>
              <a:t> is the full mix of benefits upon which a brand is positioned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More for more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More for the same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Same for less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Less for much less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Char char="•"/>
            </a:pPr>
            <a:r>
              <a:rPr lang="en-US" sz="2400" dirty="0"/>
              <a:t>More for less</a:t>
            </a:r>
          </a:p>
          <a:p>
            <a:pPr marL="533400" indent="-533400">
              <a:lnSpc>
                <a:spcPct val="90000"/>
              </a:lnSpc>
              <a:buSzPct val="55000"/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05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388181" cy="1320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/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Positioning for Competitive Advantage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713" y="2507110"/>
            <a:ext cx="7772400" cy="3240087"/>
          </a:xfrm>
        </p:spPr>
        <p:txBody>
          <a:bodyPr/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800" b="1" i="1" dirty="0">
                <a:latin typeface="Times New Roman" panose="02020603050405020304" pitchFamily="18" charset="0"/>
              </a:rPr>
              <a:t>Developing a Positioning Statement</a:t>
            </a:r>
          </a:p>
          <a:p>
            <a:pPr marL="533400" indent="-533400" algn="ctr">
              <a:buFont typeface="Wingdings" panose="05000000000000000000" pitchFamily="2" charset="2"/>
              <a:buNone/>
            </a:pPr>
            <a:endParaRPr lang="en-US" sz="2800" b="1" i="1" dirty="0">
              <a:latin typeface="Times New Roman" panose="02020603050405020304" pitchFamily="18" charset="0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sz="2800" b="1" dirty="0"/>
              <a:t>Positioning statement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/>
              <a:t>states the product’s membership in a category and then shows its point-of-difference from other members of the category.</a:t>
            </a:r>
          </a:p>
        </p:txBody>
      </p:sp>
    </p:spTree>
    <p:extLst>
      <p:ext uri="{BB962C8B-B14F-4D97-AF65-F5344CB8AC3E}">
        <p14:creationId xmlns:p14="http://schemas.microsoft.com/office/powerpoint/2010/main" val="108624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682" y="4167259"/>
            <a:ext cx="6220495" cy="25160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5000"/>
              </a:lnSpc>
              <a:defRPr b="1"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US" dirty="0" smtClean="0"/>
              <a:t>PP is </a:t>
            </a:r>
            <a:r>
              <a:rPr lang="en-US" dirty="0"/>
              <a:t>the process whereby the product or service and all the other marketing mix elements are designed to fit a given place within a particular segment.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position is often defined by </a:t>
            </a:r>
            <a:r>
              <a:rPr lang="en-US" dirty="0" smtClean="0"/>
              <a:t>public services or communications </a:t>
            </a:r>
            <a:r>
              <a:rPr lang="en-US" dirty="0"/>
              <a:t>such as </a:t>
            </a:r>
            <a:r>
              <a:rPr lang="en-US" dirty="0" smtClean="0"/>
              <a:t>advertising, placing definite product at right time.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46597" y="899375"/>
            <a:ext cx="7404984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5000"/>
              </a:lnSpc>
              <a:defRPr b="1"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US" dirty="0"/>
              <a:t>Before a marketing mix strategy can be implemented, the marketer must </a:t>
            </a:r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evaluate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 target market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Market</a:t>
            </a:r>
            <a:r>
              <a:rPr lang="en-US" b="1" dirty="0">
                <a:latin typeface="Arial Black" panose="020B0A04020102020204" pitchFamily="34" charset="0"/>
                <a:ea typeface="Times New Roman"/>
              </a:rPr>
              <a:t>: people or institutions with sufficient purchasing power, authority, and willingness to </a:t>
            </a:r>
            <a:r>
              <a:rPr lang="en-US" b="1" dirty="0" smtClean="0">
                <a:latin typeface="Arial Black" panose="020B0A04020102020204" pitchFamily="34" charset="0"/>
                <a:ea typeface="Times New Roman"/>
              </a:rPr>
              <a:t>buy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Arial Black" panose="020B0A04020102020204" pitchFamily="34" charset="0"/>
              <a:ea typeface="Times New Roman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Target market</a:t>
            </a:r>
            <a:r>
              <a:rPr lang="en-US" b="1" dirty="0">
                <a:latin typeface="Arial Black" panose="020B0A04020102020204" pitchFamily="34" charset="0"/>
                <a:ea typeface="Times New Roman"/>
              </a:rPr>
              <a:t>: specific segment of consumers most likely to purchase a particular </a:t>
            </a:r>
            <a:r>
              <a:rPr lang="en-US" b="1" dirty="0" smtClean="0">
                <a:latin typeface="Arial Black" panose="020B0A04020102020204" pitchFamily="34" charset="0"/>
                <a:ea typeface="Times New Roman"/>
              </a:rPr>
              <a:t>product</a:t>
            </a:r>
            <a:endParaRPr lang="en-US" b="1" dirty="0"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915" y="4167259"/>
            <a:ext cx="1750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Product </a:t>
            </a: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  <a:ea typeface="Times New Roman"/>
              </a:rPr>
              <a:t>positioning: </a:t>
            </a:r>
            <a:endParaRPr lang="en-US" b="1" dirty="0">
              <a:solidFill>
                <a:srgbClr val="7030A0"/>
              </a:solidFill>
              <a:latin typeface="Arial Black" panose="020B0A04020102020204" pitchFamily="34" charset="0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Segmentation, Target Marketing &amp; M. Positioning</a:t>
            </a:r>
          </a:p>
        </p:txBody>
      </p:sp>
    </p:spTree>
    <p:extLst>
      <p:ext uri="{BB962C8B-B14F-4D97-AF65-F5344CB8AC3E}">
        <p14:creationId xmlns:p14="http://schemas.microsoft.com/office/powerpoint/2010/main" val="11167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170" y="846509"/>
            <a:ext cx="7628708" cy="129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The process of market segmentation should be contained within the parameters of various evaluative criteria. Criteria for assessing potential segments include: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6535" y="2362989"/>
            <a:ext cx="5287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/>
              <a:t>relative profit </a:t>
            </a:r>
            <a:r>
              <a:rPr lang="en-US" dirty="0" smtClean="0"/>
              <a:t>in </a:t>
            </a:r>
            <a:r>
              <a:rPr lang="en-US" dirty="0"/>
              <a:t>a segment is directly related to the competitive strength and cost effectiveness of the company. Even a small market may be profitable if the company has competitive </a:t>
            </a:r>
            <a:r>
              <a:rPr lang="en-US" dirty="0" smtClean="0"/>
              <a:t>pre-eminence.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6535" y="5031512"/>
            <a:ext cx="5385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Arial Black" panose="020B0A04020102020204" pitchFamily="34" charset="0"/>
                <a:ea typeface="Times New Roman"/>
              </a:defRPr>
            </a:lvl1pPr>
          </a:lstStyle>
          <a:p>
            <a:r>
              <a:rPr lang="en-US" dirty="0" smtClean="0"/>
              <a:t>Preferably </a:t>
            </a:r>
            <a:r>
              <a:rPr lang="en-US" dirty="0"/>
              <a:t>a product launched at a market segment should not take demand from another product in the company's range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Segmentation: Evaluation Criteria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0349" y="2478405"/>
            <a:ext cx="1472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Profitable size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0349" y="5135011"/>
            <a:ext cx="2339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Self-</a:t>
            </a:r>
          </a:p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containment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101" y="769164"/>
            <a:ext cx="5882609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7030A0"/>
                </a:solidFill>
                <a:latin typeface="Arial Black" panose="020B0A04020102020204" pitchFamily="34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segment must be accessible through advertising, other promotional media, and distributive networks.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9854" y="5345290"/>
            <a:ext cx="77648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 Black" panose="020B0A04020102020204" pitchFamily="34" charset="0"/>
              </a:rPr>
              <a:t>There </a:t>
            </a: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is </a:t>
            </a:r>
            <a:r>
              <a:rPr lang="en-US" dirty="0">
                <a:latin typeface="Arial Black" panose="020B0A04020102020204" pitchFamily="34" charset="0"/>
                <a:ea typeface="Times New Roman"/>
              </a:rPr>
              <a:t>a danger that unrestrained segmentation may lead to an unsustainable range of product modifications and produce similar </a:t>
            </a:r>
            <a:r>
              <a:rPr lang="en-US" dirty="0" smtClean="0">
                <a:latin typeface="Arial Black" panose="020B0A04020102020204" pitchFamily="34" charset="0"/>
                <a:ea typeface="Times New Roman"/>
              </a:rPr>
              <a:t>disadvantages to </a:t>
            </a:r>
            <a:r>
              <a:rPr lang="en-US" dirty="0">
                <a:latin typeface="Arial Black" panose="020B0A04020102020204" pitchFamily="34" charset="0"/>
                <a:ea typeface="Times New Roman"/>
              </a:rPr>
              <a:t>market diversification.</a:t>
            </a:r>
            <a:endParaRPr lang="en-US" dirty="0" smtClean="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854" y="859887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Accessibility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854" y="2254494"/>
            <a:ext cx="188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Marketing mix response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1" y="2171337"/>
            <a:ext cx="5872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The market segment should be responsive to marketing and </a:t>
            </a:r>
            <a:r>
              <a:rPr lang="en-US" dirty="0" smtClean="0">
                <a:latin typeface="Arial Black" panose="020B0A04020102020204" pitchFamily="34" charset="0"/>
              </a:rPr>
              <a:t>promotional effort.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707857" y="3158012"/>
            <a:ext cx="6078334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Arial Black" panose="020B0A04020102020204" pitchFamily="34" charset="0"/>
              </a:defRPr>
            </a:lvl1pPr>
          </a:lstStyle>
          <a:p>
            <a:pPr marL="0" lvl="1">
              <a:lnSpc>
                <a:spcPct val="150000"/>
              </a:lnSpc>
            </a:pPr>
            <a:r>
              <a:rPr lang="en-GB" dirty="0" smtClean="0">
                <a:latin typeface="Arial Black" panose="020B0A04020102020204" pitchFamily="34" charset="0"/>
              </a:rPr>
              <a:t>Finding </a:t>
            </a:r>
            <a:r>
              <a:rPr lang="en-GB" dirty="0">
                <a:latin typeface="Arial Black" panose="020B0A04020102020204" pitchFamily="34" charset="0"/>
              </a:rPr>
              <a:t>an appropriate segmentation scheme that will facilitate target marketing, positioning, and the formulation of successful marketing strategies and programs.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126" y="3279769"/>
            <a:ext cx="1727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Critical issue</a:t>
            </a:r>
            <a:endParaRPr lang="en-GB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Segmentation: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272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58568" y="891862"/>
            <a:ext cx="7772400" cy="18899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Market segmentation</a:t>
            </a:r>
            <a:r>
              <a:rPr lang="en-US" dirty="0" smtClean="0">
                <a:latin typeface="Arial Black" panose="020B0A04020102020204" pitchFamily="34" charset="0"/>
              </a:rPr>
              <a:t> is the process that companies use to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divide large heterogeneous markets </a:t>
            </a:r>
            <a:r>
              <a:rPr lang="en-US" dirty="0" smtClean="0">
                <a:latin typeface="Arial Black" panose="020B0A04020102020204" pitchFamily="34" charset="0"/>
              </a:rPr>
              <a:t>into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small markets </a:t>
            </a:r>
            <a:r>
              <a:rPr lang="en-US" dirty="0" smtClean="0">
                <a:latin typeface="Arial Black" panose="020B0A04020102020204" pitchFamily="34" charset="0"/>
              </a:rPr>
              <a:t>that can be reached more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efficiently</a:t>
            </a:r>
            <a:r>
              <a:rPr lang="en-US" dirty="0" smtClean="0">
                <a:latin typeface="Arial Black" panose="020B0A04020102020204" pitchFamily="34" charset="0"/>
              </a:rPr>
              <a:t> and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effectively</a:t>
            </a:r>
            <a:r>
              <a:rPr lang="en-US" dirty="0" smtClean="0">
                <a:latin typeface="Arial Black" panose="020B0A04020102020204" pitchFamily="34" charset="0"/>
              </a:rPr>
              <a:t> with products and services that match their unique needs.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77661" y="2575774"/>
            <a:ext cx="6007994" cy="20541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just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Segmenting </a:t>
            </a:r>
            <a:r>
              <a:rPr lang="en-US" dirty="0"/>
              <a:t>consumer markets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Segmenting business markets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Segmenting international markets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Requirements for effective segmentation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624" y="4829576"/>
            <a:ext cx="5287376" cy="2028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Segmenting Consumer Markets</a:t>
            </a:r>
          </a:p>
          <a:p>
            <a:pPr marL="1790700" lvl="3" indent="-5334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Geographic</a:t>
            </a:r>
          </a:p>
          <a:p>
            <a:pPr marL="1790700" lvl="3" indent="-5334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Demographic</a:t>
            </a:r>
          </a:p>
          <a:p>
            <a:pPr marL="1790700" lvl="3" indent="-5334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Psychographic</a:t>
            </a:r>
          </a:p>
          <a:p>
            <a:pPr marL="1790700" lvl="3" indent="-533400">
              <a:buFontTx/>
              <a:buChar char="•"/>
            </a:pPr>
            <a:r>
              <a:rPr lang="en-US" sz="1800" dirty="0" smtClean="0">
                <a:latin typeface="Arial Black" panose="020B0A04020102020204" pitchFamily="34" charset="0"/>
              </a:rPr>
              <a:t>Behavioral</a:t>
            </a:r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0962" y="1696951"/>
            <a:ext cx="7929094" cy="9818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Geographic segmentation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divides the market into different geographical units such as nations, regions, states, counties, or cities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170" y="256436"/>
            <a:ext cx="811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  <a:ea typeface="Times New Roman" panose="02020603050405020304" pitchFamily="18" charset="0"/>
                <a:cs typeface="Times New Roman" pitchFamily="18" charset="0"/>
              </a:rPr>
              <a:t>Market Segmentation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0" y="830664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 algn="ctr">
              <a:buFont typeface="Wingdings" panose="05000000000000000000" pitchFamily="2" charset="2"/>
              <a:buNone/>
            </a:pP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Segmenting Consumer Markets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962" y="3212217"/>
            <a:ext cx="7929094" cy="2308324"/>
          </a:xfrm>
          <a:prstGeom prst="rect">
            <a:avLst/>
          </a:prstGeom>
        </p:spPr>
        <p:txBody>
          <a:bodyPr/>
          <a:lstStyle/>
          <a:p>
            <a:pPr marL="533400" indent="-5334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Demographic segmentation </a:t>
            </a:r>
            <a:r>
              <a:rPr lang="en-US" b="1" dirty="0">
                <a:latin typeface="Arial Black" panose="020B0A04020102020204" pitchFamily="34" charset="0"/>
              </a:rPr>
              <a:t>divides the market into groups based on variables such as age, gender, family size, family life cycle, income, occupation, education, religion, race, generation, and nationality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4022" y="5029200"/>
            <a:ext cx="7386034" cy="1708160"/>
          </a:xfrm>
          <a:prstGeom prst="rect">
            <a:avLst/>
          </a:prstGeom>
        </p:spPr>
        <p:txBody>
          <a:bodyPr/>
          <a:lstStyle/>
          <a:p>
            <a:pPr algn="just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latin typeface="Arial Black" panose="020B0A04020102020204" pitchFamily="34" charset="0"/>
              </a:rPr>
              <a:t>Demographic segmentation is the most popular segmentation method because consumer needs, wants, and usage often vary closely with demographic variables and are easier to measure than other types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417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1855</Words>
  <Application>Microsoft Office PowerPoint</Application>
  <PresentationFormat>On-screen Show (4:3)</PresentationFormat>
  <Paragraphs>359</Paragraphs>
  <Slides>42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Targeting</vt:lpstr>
      <vt:lpstr> Market Targeting</vt:lpstr>
      <vt:lpstr> Market Targeting</vt:lpstr>
      <vt:lpstr> Market Targeting</vt:lpstr>
      <vt:lpstr> Market Targeting</vt:lpstr>
      <vt:lpstr>Market Targeting</vt:lpstr>
      <vt:lpstr> Market Targeting</vt:lpstr>
      <vt:lpstr>Market Targeting </vt:lpstr>
      <vt:lpstr> Market Targeting</vt:lpstr>
      <vt:lpstr>Market Targeting</vt:lpstr>
      <vt:lpstr> Market Targeting</vt:lpstr>
      <vt:lpstr> Market Targeting</vt:lpstr>
      <vt:lpstr> Marketing Targeting</vt:lpstr>
      <vt:lpstr>Market Targeting</vt:lpstr>
      <vt:lpstr> Market Targeting</vt:lpstr>
      <vt:lpstr> Market Targeting</vt:lpstr>
      <vt:lpstr> Differentiation and Positioning </vt:lpstr>
      <vt:lpstr> Differentiation and Positioning</vt:lpstr>
      <vt:lpstr>Differentiation and Positioning </vt:lpstr>
      <vt:lpstr>Differentiation and Positioning </vt:lpstr>
      <vt:lpstr>Differentiation and Positioning </vt:lpstr>
      <vt:lpstr>Differentiation and Positioning </vt:lpstr>
      <vt:lpstr> Differentiation and Positioning </vt:lpstr>
      <vt:lpstr> Positioning for Competitive Advantage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M.A.H. Mithu</dc:creator>
  <cp:lastModifiedBy>Rashed</cp:lastModifiedBy>
  <cp:revision>73</cp:revision>
  <dcterms:created xsi:type="dcterms:W3CDTF">2014-02-05T10:24:48Z</dcterms:created>
  <dcterms:modified xsi:type="dcterms:W3CDTF">2016-05-19T05:05:03Z</dcterms:modified>
</cp:coreProperties>
</file>