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1"/>
  </p:sldMasterIdLst>
  <p:notesMasterIdLst>
    <p:notesMasterId r:id="rId42"/>
  </p:notesMasterIdLst>
  <p:sldIdLst>
    <p:sldId id="256" r:id="rId2"/>
    <p:sldId id="272" r:id="rId3"/>
    <p:sldId id="285" r:id="rId4"/>
    <p:sldId id="286" r:id="rId5"/>
    <p:sldId id="287" r:id="rId6"/>
    <p:sldId id="288" r:id="rId7"/>
    <p:sldId id="289" r:id="rId8"/>
    <p:sldId id="290" r:id="rId9"/>
    <p:sldId id="291" r:id="rId10"/>
    <p:sldId id="292" r:id="rId11"/>
    <p:sldId id="293" r:id="rId12"/>
    <p:sldId id="294" r:id="rId13"/>
    <p:sldId id="313" r:id="rId14"/>
    <p:sldId id="314" r:id="rId15"/>
    <p:sldId id="316" r:id="rId16"/>
    <p:sldId id="317" r:id="rId17"/>
    <p:sldId id="318" r:id="rId18"/>
    <p:sldId id="319" r:id="rId19"/>
    <p:sldId id="320" r:id="rId20"/>
    <p:sldId id="321" r:id="rId21"/>
    <p:sldId id="322" r:id="rId22"/>
    <p:sldId id="323" r:id="rId23"/>
    <p:sldId id="324" r:id="rId24"/>
    <p:sldId id="325" r:id="rId25"/>
    <p:sldId id="257" r:id="rId26"/>
    <p:sldId id="258" r:id="rId27"/>
    <p:sldId id="259" r:id="rId28"/>
    <p:sldId id="260" r:id="rId29"/>
    <p:sldId id="261" r:id="rId30"/>
    <p:sldId id="262" r:id="rId31"/>
    <p:sldId id="326" r:id="rId32"/>
    <p:sldId id="263" r:id="rId33"/>
    <p:sldId id="264" r:id="rId34"/>
    <p:sldId id="265" r:id="rId35"/>
    <p:sldId id="266" r:id="rId36"/>
    <p:sldId id="267" r:id="rId37"/>
    <p:sldId id="268" r:id="rId38"/>
    <p:sldId id="269" r:id="rId39"/>
    <p:sldId id="270" r:id="rId40"/>
    <p:sldId id="27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FFFF66"/>
    <a:srgbClr val="FF99FF"/>
    <a:srgbClr val="FF66FF"/>
    <a:srgbClr val="FF3399"/>
    <a:srgbClr val="FFFF99"/>
    <a:srgbClr val="47FF9A"/>
    <a:srgbClr val="74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12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8BC17-A8E5-4908-94CA-982139F36D96}" type="datetimeFigureOut">
              <a:rPr lang="en-US" smtClean="0"/>
              <a:t>1/19/2014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84129-62ED-406C-B3FC-F86DEE642864}" type="slidenum">
              <a:rPr lang="en-US" smtClean="0"/>
              <a:t>‹#›</a:t>
            </a:fld>
            <a:endParaRPr lang="en-US"/>
          </a:p>
        </p:txBody>
      </p:sp>
    </p:spTree>
    <p:extLst>
      <p:ext uri="{BB962C8B-B14F-4D97-AF65-F5344CB8AC3E}">
        <p14:creationId xmlns:p14="http://schemas.microsoft.com/office/powerpoint/2010/main" val="29791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02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49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72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0"/>
            <a:ext cx="9144000" cy="548640"/>
          </a:xfrm>
          <a:prstGeom prst="rect">
            <a:avLst/>
          </a:prstGeom>
          <a:solidFill>
            <a:srgbClr val="746E6E">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Single Corner Rectangle 6"/>
          <p:cNvSpPr/>
          <p:nvPr userDrawn="1"/>
        </p:nvSpPr>
        <p:spPr>
          <a:xfrm>
            <a:off x="-12192" y="249936"/>
            <a:ext cx="5132832" cy="694944"/>
          </a:xfrm>
          <a:prstGeom prst="snip1Rect">
            <a:avLst>
              <a:gd name="adj" fmla="val 4206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2192" y="798576"/>
            <a:ext cx="499872" cy="605942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TextBox 9"/>
          <p:cNvSpPr txBox="1"/>
          <p:nvPr userDrawn="1"/>
        </p:nvSpPr>
        <p:spPr>
          <a:xfrm rot="16200000">
            <a:off x="-698657" y="5364481"/>
            <a:ext cx="1889760" cy="492443"/>
          </a:xfrm>
          <a:prstGeom prst="rect">
            <a:avLst/>
          </a:prstGeom>
          <a:noFill/>
        </p:spPr>
        <p:txBody>
          <a:bodyPr wrap="square" rtlCol="0">
            <a:spAutoFit/>
          </a:bodyPr>
          <a:lstStyle/>
          <a:p>
            <a:pPr algn="ctr"/>
            <a:r>
              <a:rPr lang="en-US" sz="1200" dirty="0" smtClean="0">
                <a:solidFill>
                  <a:srgbClr val="C00000"/>
                </a:solidFill>
              </a:rPr>
              <a:t>Operations Management</a:t>
            </a:r>
          </a:p>
          <a:p>
            <a:pPr algn="ctr"/>
            <a:r>
              <a:rPr lang="en-US" sz="1400" dirty="0" smtClean="0">
                <a:solidFill>
                  <a:srgbClr val="00B050"/>
                </a:solidFill>
              </a:rPr>
              <a:t>Work Measurements</a:t>
            </a:r>
            <a:endParaRPr lang="en-US" sz="1400" dirty="0">
              <a:solidFill>
                <a:srgbClr val="00B050"/>
              </a:solidFill>
            </a:endParaRPr>
          </a:p>
        </p:txBody>
      </p:sp>
      <p:sp>
        <p:nvSpPr>
          <p:cNvPr id="11" name="TextBox 10"/>
          <p:cNvSpPr txBox="1"/>
          <p:nvPr userDrawn="1"/>
        </p:nvSpPr>
        <p:spPr>
          <a:xfrm>
            <a:off x="32610" y="0"/>
            <a:ext cx="910140" cy="307777"/>
          </a:xfrm>
          <a:prstGeom prst="rect">
            <a:avLst/>
          </a:prstGeom>
          <a:noFill/>
        </p:spPr>
        <p:txBody>
          <a:bodyPr wrap="square" rtlCol="0">
            <a:spAutoFit/>
          </a:bodyPr>
          <a:lstStyle/>
          <a:p>
            <a:pPr algn="ctr"/>
            <a:r>
              <a:rPr lang="en-US" sz="1400" dirty="0" smtClean="0">
                <a:solidFill>
                  <a:srgbClr val="0099FF"/>
                </a:solidFill>
              </a:rPr>
              <a:t>Lecture 8</a:t>
            </a:r>
            <a:endParaRPr lang="en-US" sz="1400" dirty="0">
              <a:solidFill>
                <a:srgbClr val="0099FF"/>
              </a:solidFill>
            </a:endParaRPr>
          </a:p>
        </p:txBody>
      </p:sp>
    </p:spTree>
    <p:extLst>
      <p:ext uri="{BB962C8B-B14F-4D97-AF65-F5344CB8AC3E}">
        <p14:creationId xmlns:p14="http://schemas.microsoft.com/office/powerpoint/2010/main" val="289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881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9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6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748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03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95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58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1/19/2014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62495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85000">
              <a:schemeClr val="bg2">
                <a:tint val="97000"/>
                <a:hueMod val="92000"/>
                <a:satMod val="169000"/>
                <a:lumMod val="164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51883" y="5476096"/>
            <a:ext cx="8686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it-IT" sz="2400" dirty="0"/>
          </a:p>
          <a:p>
            <a:pPr algn="ctr" eaLnBrk="1" hangingPunct="1"/>
            <a:r>
              <a:rPr lang="it-IT" b="1" dirty="0"/>
              <a:t>Department of Industrial and Production Engineering</a:t>
            </a:r>
          </a:p>
          <a:p>
            <a:pPr algn="ctr" eaLnBrk="1" hangingPunct="1"/>
            <a:r>
              <a:rPr lang="it-IT" dirty="0" smtClean="0"/>
              <a:t>Shahjalal </a:t>
            </a:r>
            <a:r>
              <a:rPr lang="it-IT" dirty="0"/>
              <a:t>University of Science and Technology (SUST)</a:t>
            </a:r>
          </a:p>
          <a:p>
            <a:pPr algn="ctr" eaLnBrk="1" hangingPunct="1"/>
            <a:r>
              <a:rPr lang="it-IT" dirty="0" smtClean="0"/>
              <a:t>Sylhet</a:t>
            </a:r>
            <a:r>
              <a:rPr lang="it-IT" dirty="0"/>
              <a:t>, Bangladesh</a:t>
            </a:r>
            <a:endParaRPr lang="en-US" dirty="0"/>
          </a:p>
        </p:txBody>
      </p:sp>
      <p:sp>
        <p:nvSpPr>
          <p:cNvPr id="5" name="Rectangle 4"/>
          <p:cNvSpPr/>
          <p:nvPr/>
        </p:nvSpPr>
        <p:spPr>
          <a:xfrm>
            <a:off x="2339162" y="3886792"/>
            <a:ext cx="4912242" cy="1292662"/>
          </a:xfrm>
          <a:prstGeom prst="rect">
            <a:avLst/>
          </a:prstGeom>
          <a:solidFill>
            <a:schemeClr val="accent1">
              <a:lumMod val="40000"/>
              <a:lumOff val="60000"/>
            </a:schemeClr>
          </a:solidFill>
        </p:spPr>
        <p:txBody>
          <a:bodyPr wrap="square">
            <a:spAutoFit/>
          </a:bodyPr>
          <a:lstStyle/>
          <a:p>
            <a:pPr algn="ctr"/>
            <a:r>
              <a:rPr lang="it-IT" sz="1600" b="1" dirty="0" smtClean="0">
                <a:solidFill>
                  <a:schemeClr val="accent1">
                    <a:lumMod val="50000"/>
                  </a:schemeClr>
                </a:solidFill>
                <a:latin typeface="Georgia" panose="02040502050405020303" pitchFamily="18" charset="0"/>
              </a:rPr>
              <a:t>M. Abu Hayat Mithu, PhD</a:t>
            </a:r>
          </a:p>
          <a:p>
            <a:pPr algn="ctr"/>
            <a:r>
              <a:rPr lang="it-IT" sz="1600" b="1" dirty="0" smtClean="0">
                <a:solidFill>
                  <a:schemeClr val="folHlink"/>
                </a:solidFill>
              </a:rPr>
              <a:t>Associate Professor</a:t>
            </a:r>
          </a:p>
          <a:p>
            <a:pPr algn="ctr"/>
            <a:r>
              <a:rPr lang="it-IT" sz="1700" b="1" dirty="0" smtClean="0"/>
              <a:t>Department of Industrial &amp; Production Engineering</a:t>
            </a:r>
          </a:p>
          <a:p>
            <a:pPr algn="ctr"/>
            <a:r>
              <a:rPr lang="it-IT" sz="1300" b="1" dirty="0" smtClean="0"/>
              <a:t>Shahjalal University of Science and Technology, Sylhet, Bangladesh.  Email</a:t>
            </a:r>
            <a:r>
              <a:rPr lang="it-IT" sz="1300" b="1" dirty="0"/>
              <a:t>: mithu-ipe@sust .edu ; mithuipe@gmail.com</a:t>
            </a:r>
            <a:endParaRPr lang="en-US" sz="1300" b="1" dirty="0"/>
          </a:p>
        </p:txBody>
      </p:sp>
      <p:sp>
        <p:nvSpPr>
          <p:cNvPr id="7" name="TextBox 6"/>
          <p:cNvSpPr txBox="1"/>
          <p:nvPr/>
        </p:nvSpPr>
        <p:spPr>
          <a:xfrm>
            <a:off x="3984157" y="3035926"/>
            <a:ext cx="1037463" cy="338554"/>
          </a:xfrm>
          <a:prstGeom prst="rect">
            <a:avLst/>
          </a:prstGeom>
          <a:noFill/>
        </p:spPr>
        <p:txBody>
          <a:bodyPr wrap="none" rtlCol="0">
            <a:spAutoFit/>
          </a:bodyPr>
          <a:lstStyle/>
          <a:p>
            <a:pPr algn="ctr"/>
            <a:r>
              <a:rPr lang="en-US" sz="1600" dirty="0" smtClean="0">
                <a:solidFill>
                  <a:srgbClr val="7030A0"/>
                </a:solidFill>
                <a:latin typeface="Arial Black" panose="020B0A04020102020204" pitchFamily="34" charset="0"/>
              </a:rPr>
              <a:t>IPE 323</a:t>
            </a:r>
            <a:endParaRPr lang="en-US" sz="1600" dirty="0">
              <a:solidFill>
                <a:srgbClr val="7030A0"/>
              </a:solidFill>
              <a:latin typeface="Arial Black" panose="020B0A04020102020204" pitchFamily="34" charset="0"/>
            </a:endParaRPr>
          </a:p>
        </p:txBody>
      </p:sp>
      <p:sp>
        <p:nvSpPr>
          <p:cNvPr id="8" name="TextBox 7"/>
          <p:cNvSpPr txBox="1"/>
          <p:nvPr/>
        </p:nvSpPr>
        <p:spPr>
          <a:xfrm>
            <a:off x="3840806" y="3387629"/>
            <a:ext cx="1462388" cy="338554"/>
          </a:xfrm>
          <a:prstGeom prst="rect">
            <a:avLst/>
          </a:prstGeom>
          <a:noFill/>
        </p:spPr>
        <p:txBody>
          <a:bodyPr wrap="none" rtlCol="0">
            <a:spAutoFit/>
          </a:bodyPr>
          <a:lstStyle/>
          <a:p>
            <a:pPr algn="ctr"/>
            <a:r>
              <a:rPr lang="en-US" sz="1600" dirty="0" smtClean="0">
                <a:solidFill>
                  <a:srgbClr val="0070C0"/>
                </a:solidFill>
                <a:latin typeface="Arial Black" panose="020B0A04020102020204" pitchFamily="34" charset="0"/>
              </a:rPr>
              <a:t>Lecture # 8</a:t>
            </a:r>
            <a:endParaRPr lang="en-US" sz="1600" dirty="0">
              <a:solidFill>
                <a:srgbClr val="0070C0"/>
              </a:solidFill>
              <a:latin typeface="Arial Black" panose="020B0A04020102020204" pitchFamily="34" charset="0"/>
            </a:endParaRPr>
          </a:p>
        </p:txBody>
      </p:sp>
      <p:sp>
        <p:nvSpPr>
          <p:cNvPr id="9" name="TextBox 8"/>
          <p:cNvSpPr txBox="1"/>
          <p:nvPr/>
        </p:nvSpPr>
        <p:spPr>
          <a:xfrm>
            <a:off x="287080" y="358496"/>
            <a:ext cx="8431618" cy="1938992"/>
          </a:xfrm>
          <a:prstGeom prst="rect">
            <a:avLst/>
          </a:prstGeom>
          <a:noFill/>
        </p:spPr>
        <p:txBody>
          <a:bodyPr wrap="square" rtlCol="0">
            <a:spAutoFit/>
          </a:bodyPr>
          <a:lstStyle/>
          <a:p>
            <a:pPr algn="ctr"/>
            <a:r>
              <a:rPr lang="en-US" sz="2800" dirty="0" smtClean="0">
                <a:solidFill>
                  <a:srgbClr val="00B050"/>
                </a:solidFill>
                <a:latin typeface="Arial Black" panose="020B0A04020102020204" pitchFamily="34" charset="0"/>
              </a:rPr>
              <a:t>Operations Management</a:t>
            </a:r>
          </a:p>
          <a:p>
            <a:pPr algn="ctr"/>
            <a:endParaRPr lang="en-US" sz="2800" dirty="0" smtClean="0">
              <a:latin typeface="Arial Black" pitchFamily="34" charset="0"/>
            </a:endParaRPr>
          </a:p>
          <a:p>
            <a:pPr algn="ctr"/>
            <a:r>
              <a:rPr lang="en-US" sz="3000" dirty="0">
                <a:solidFill>
                  <a:srgbClr val="C00000"/>
                </a:solidFill>
                <a:latin typeface="Arial Black" pitchFamily="34" charset="0"/>
              </a:rPr>
              <a:t>Work-force </a:t>
            </a:r>
            <a:r>
              <a:rPr lang="en-US" sz="3000" dirty="0" smtClean="0">
                <a:solidFill>
                  <a:srgbClr val="C00000"/>
                </a:solidFill>
                <a:latin typeface="Arial Black" pitchFamily="34" charset="0"/>
              </a:rPr>
              <a:t>management</a:t>
            </a:r>
          </a:p>
          <a:p>
            <a:pPr algn="ctr"/>
            <a:r>
              <a:rPr lang="en-US" sz="3200" dirty="0" smtClean="0">
                <a:solidFill>
                  <a:srgbClr val="C00000"/>
                </a:solidFill>
                <a:latin typeface="Arial Black" pitchFamily="34" charset="0"/>
              </a:rPr>
              <a:t> </a:t>
            </a:r>
            <a:r>
              <a:rPr lang="en-US" sz="1600" dirty="0" smtClean="0">
                <a:solidFill>
                  <a:srgbClr val="C00000"/>
                </a:solidFill>
                <a:latin typeface="Arial Black" pitchFamily="34" charset="0"/>
              </a:rPr>
              <a:t>work standards &amp; work measurement methods</a:t>
            </a:r>
            <a:endParaRPr lang="en-US" sz="1600" dirty="0">
              <a:solidFill>
                <a:srgbClr val="C00000"/>
              </a:solidFill>
              <a:latin typeface="Arial Black" pitchFamily="34" charset="0"/>
            </a:endParaRPr>
          </a:p>
        </p:txBody>
      </p:sp>
      <p:cxnSp>
        <p:nvCxnSpPr>
          <p:cNvPr id="3" name="Straight Connector 2"/>
          <p:cNvCxnSpPr/>
          <p:nvPr/>
        </p:nvCxnSpPr>
        <p:spPr>
          <a:xfrm>
            <a:off x="779" y="5817627"/>
            <a:ext cx="914400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57057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#3: Time Study</a:t>
            </a:r>
          </a:p>
        </p:txBody>
      </p:sp>
      <p:sp>
        <p:nvSpPr>
          <p:cNvPr id="3" name="Rectangle 3"/>
          <p:cNvSpPr txBox="1">
            <a:spLocks noChangeArrowheads="1"/>
          </p:cNvSpPr>
          <p:nvPr/>
        </p:nvSpPr>
        <p:spPr>
          <a:xfrm>
            <a:off x="865632" y="1094232"/>
            <a:ext cx="7863840" cy="56479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457200" algn="just">
              <a:lnSpc>
                <a:spcPct val="150000"/>
              </a:lnSpc>
              <a:buFont typeface="Wingdings" panose="05000000000000000000" pitchFamily="2" charset="2"/>
              <a:buNone/>
            </a:pPr>
            <a:r>
              <a:rPr lang="en-US" sz="2000" b="1" dirty="0" smtClean="0">
                <a:latin typeface="Arial" panose="020B0604020202020204" pitchFamily="34" charset="0"/>
                <a:cs typeface="Arial" panose="020B0604020202020204" pitchFamily="34" charset="0"/>
              </a:rPr>
              <a:t>The average observed time for a repetitive work cycle in a direct time study was 3.27 min. The worker’s performance was rated by the analyst at 90%. The company uses a PFD allowance factor of 13%. What is the standard time for this task?</a:t>
            </a:r>
          </a:p>
          <a:p>
            <a:pPr marL="457200" indent="-457200">
              <a:lnSpc>
                <a:spcPct val="150000"/>
              </a:lnSpc>
              <a:buFont typeface="Wingdings" panose="05000000000000000000" pitchFamily="2" charset="2"/>
              <a:buNone/>
            </a:pPr>
            <a:r>
              <a:rPr lang="en-US" sz="2000" b="1" dirty="0" smtClean="0">
                <a:solidFill>
                  <a:srgbClr val="7030A0"/>
                </a:solidFill>
                <a:latin typeface="Arial" panose="020B0604020202020204" pitchFamily="34" charset="0"/>
                <a:cs typeface="Arial" panose="020B0604020202020204" pitchFamily="34" charset="0"/>
              </a:rPr>
              <a:t>Solution</a:t>
            </a:r>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marL="457200" indent="-457200">
              <a:lnSpc>
                <a:spcPct val="100000"/>
              </a:lnSpc>
              <a:buFont typeface="Wingdings" panose="05000000000000000000" pitchFamily="2" charset="2"/>
              <a:buNone/>
            </a:pPr>
            <a:r>
              <a:rPr lang="en-US" sz="2000" b="1" dirty="0">
                <a:latin typeface="Arial" panose="020B0604020202020204" pitchFamily="34" charset="0"/>
                <a:cs typeface="Arial" panose="020B0604020202020204" pitchFamily="34" charset="0"/>
              </a:rPr>
              <a:t>	</a:t>
            </a:r>
            <a:endParaRPr lang="en-US" sz="2000" b="1" dirty="0" smtClean="0">
              <a:latin typeface="Arial" panose="020B0604020202020204" pitchFamily="34" charset="0"/>
              <a:cs typeface="Arial" panose="020B0604020202020204" pitchFamily="34" charset="0"/>
            </a:endParaRPr>
          </a:p>
          <a:p>
            <a:pPr marL="457200" indent="-457200">
              <a:lnSpc>
                <a:spcPct val="100000"/>
              </a:lnSpc>
              <a:buFont typeface="Wingdings" panose="05000000000000000000" pitchFamily="2" charset="2"/>
              <a:buNone/>
            </a:pPr>
            <a:r>
              <a:rPr lang="en-US" sz="2000" b="1" dirty="0" smtClean="0">
                <a:latin typeface="Arial" panose="020B0604020202020204" pitchFamily="34" charset="0"/>
                <a:cs typeface="Arial" panose="020B0604020202020204" pitchFamily="34" charset="0"/>
              </a:rPr>
              <a:t>           Normal </a:t>
            </a:r>
            <a:r>
              <a:rPr lang="en-US" sz="2000" b="1" dirty="0">
                <a:latin typeface="Arial" panose="020B0604020202020204" pitchFamily="34" charset="0"/>
                <a:cs typeface="Arial" panose="020B0604020202020204" pitchFamily="34" charset="0"/>
              </a:rPr>
              <a:t>time </a:t>
            </a:r>
            <a:r>
              <a:rPr lang="en-US" sz="2000" b="1" i="1" dirty="0" err="1">
                <a:latin typeface="Arial" panose="020B0604020202020204" pitchFamily="34" charset="0"/>
                <a:cs typeface="Arial" panose="020B0604020202020204" pitchFamily="34" charset="0"/>
              </a:rPr>
              <a:t>T</a:t>
            </a:r>
            <a:r>
              <a:rPr lang="en-US" sz="2000" b="1" baseline="-25000" dirty="0" err="1">
                <a:latin typeface="Arial" panose="020B0604020202020204" pitchFamily="34" charset="0"/>
                <a:cs typeface="Arial" panose="020B0604020202020204" pitchFamily="34" charset="0"/>
              </a:rPr>
              <a:t>n</a:t>
            </a:r>
            <a:r>
              <a:rPr lang="en-US" sz="2000" b="1" dirty="0">
                <a:latin typeface="Arial" panose="020B0604020202020204" pitchFamily="34" charset="0"/>
                <a:cs typeface="Arial" panose="020B0604020202020204" pitchFamily="34" charset="0"/>
              </a:rPr>
              <a:t> = </a:t>
            </a:r>
            <a:r>
              <a:rPr lang="en-US" sz="2000" b="1" dirty="0" smtClean="0">
                <a:latin typeface="Arial" panose="020B0604020202020204" pitchFamily="34" charset="0"/>
                <a:cs typeface="Arial" panose="020B0604020202020204" pitchFamily="34" charset="0"/>
              </a:rPr>
              <a:t>3.27 (</a:t>
            </a:r>
            <a:r>
              <a:rPr lang="en-US" sz="2000" b="1" dirty="0">
                <a:latin typeface="Arial" panose="020B0604020202020204" pitchFamily="34" charset="0"/>
                <a:cs typeface="Arial" panose="020B0604020202020204" pitchFamily="34" charset="0"/>
              </a:rPr>
              <a:t>0.90) = 2.943 min</a:t>
            </a:r>
          </a:p>
          <a:p>
            <a:pPr marL="457200" indent="-457200">
              <a:lnSpc>
                <a:spcPct val="100000"/>
              </a:lnSpc>
              <a:buFont typeface="Wingdings" panose="05000000000000000000" pitchFamily="2" charset="2"/>
              <a:buNone/>
            </a:pPr>
            <a:r>
              <a:rPr lang="en-US" sz="2000" b="1" dirty="0">
                <a:latin typeface="Arial" panose="020B0604020202020204" pitchFamily="34" charset="0"/>
                <a:cs typeface="Arial" panose="020B0604020202020204" pitchFamily="34" charset="0"/>
              </a:rPr>
              <a:t>	</a:t>
            </a:r>
            <a:endParaRPr lang="en-US" sz="2000" b="1" dirty="0" smtClean="0">
              <a:latin typeface="Arial" panose="020B0604020202020204" pitchFamily="34" charset="0"/>
              <a:cs typeface="Arial" panose="020B0604020202020204" pitchFamily="34" charset="0"/>
            </a:endParaRPr>
          </a:p>
          <a:p>
            <a:pPr marL="457200" indent="-457200">
              <a:lnSpc>
                <a:spcPct val="100000"/>
              </a:lnSpc>
              <a:buFont typeface="Wingdings" panose="05000000000000000000" pitchFamily="2" charset="2"/>
              <a:buNone/>
            </a:pPr>
            <a:endParaRPr lang="en-US" sz="2000" b="1" dirty="0">
              <a:latin typeface="Arial" panose="020B0604020202020204" pitchFamily="34" charset="0"/>
              <a:cs typeface="Arial" panose="020B0604020202020204" pitchFamily="34" charset="0"/>
            </a:endParaRPr>
          </a:p>
          <a:p>
            <a:pPr marL="457200" indent="-457200">
              <a:lnSpc>
                <a:spcPct val="100000"/>
              </a:lnSpc>
              <a:buFont typeface="Wingdings" panose="05000000000000000000" pitchFamily="2" charset="2"/>
              <a:buNone/>
            </a:pPr>
            <a:endParaRPr lang="en-US" sz="2000" b="1" dirty="0" smtClean="0">
              <a:latin typeface="Arial" panose="020B0604020202020204" pitchFamily="34" charset="0"/>
              <a:cs typeface="Arial" panose="020B0604020202020204" pitchFamily="34" charset="0"/>
            </a:endParaRPr>
          </a:p>
          <a:p>
            <a:pPr marL="457200" indent="-457200">
              <a:lnSpc>
                <a:spcPct val="100000"/>
              </a:lnSpc>
              <a:buFont typeface="Wingdings" panose="05000000000000000000" pitchFamily="2" charset="2"/>
              <a:buNone/>
            </a:pPr>
            <a:r>
              <a:rPr lang="en-US" sz="2000" b="1" dirty="0" smtClean="0">
                <a:latin typeface="Arial" panose="020B0604020202020204" pitchFamily="34" charset="0"/>
                <a:cs typeface="Arial" panose="020B0604020202020204" pitchFamily="34" charset="0"/>
              </a:rPr>
              <a:t>           Standard </a:t>
            </a:r>
            <a:r>
              <a:rPr lang="en-US" sz="2000" b="1" dirty="0">
                <a:latin typeface="Arial" panose="020B0604020202020204" pitchFamily="34" charset="0"/>
                <a:cs typeface="Arial" panose="020B0604020202020204" pitchFamily="34" charset="0"/>
              </a:rPr>
              <a:t>time </a:t>
            </a:r>
            <a:r>
              <a:rPr lang="en-US" sz="2000" b="1" i="1" dirty="0" err="1">
                <a:latin typeface="Arial" panose="020B0604020202020204" pitchFamily="34" charset="0"/>
                <a:cs typeface="Arial" panose="020B0604020202020204" pitchFamily="34" charset="0"/>
              </a:rPr>
              <a:t>T</a:t>
            </a:r>
            <a:r>
              <a:rPr lang="en-US" sz="2000" b="1" baseline="-25000" dirty="0" err="1">
                <a:latin typeface="Arial" panose="020B0604020202020204" pitchFamily="34" charset="0"/>
                <a:cs typeface="Arial" panose="020B0604020202020204" pitchFamily="34" charset="0"/>
              </a:rPr>
              <a:t>std</a:t>
            </a:r>
            <a:r>
              <a:rPr lang="en-US" sz="2000" b="1" dirty="0">
                <a:latin typeface="Arial" panose="020B0604020202020204" pitchFamily="34" charset="0"/>
                <a:cs typeface="Arial" panose="020B0604020202020204" pitchFamily="34" charset="0"/>
              </a:rPr>
              <a:t> = </a:t>
            </a:r>
            <a:r>
              <a:rPr lang="en-US" sz="2000" b="1" dirty="0" smtClean="0">
                <a:latin typeface="Arial" panose="020B0604020202020204" pitchFamily="34" charset="0"/>
                <a:cs typeface="Arial" panose="020B0604020202020204" pitchFamily="34" charset="0"/>
              </a:rPr>
              <a:t>2.943 (</a:t>
            </a:r>
            <a:r>
              <a:rPr lang="en-US" sz="2000" b="1" dirty="0">
                <a:latin typeface="Arial" panose="020B0604020202020204" pitchFamily="34" charset="0"/>
                <a:cs typeface="Arial" panose="020B0604020202020204" pitchFamily="34" charset="0"/>
              </a:rPr>
              <a:t>1 + 0.13) = 3.326 min</a:t>
            </a:r>
          </a:p>
        </p:txBody>
      </p:sp>
      <p:sp>
        <p:nvSpPr>
          <p:cNvPr id="4" name="Rectangle 12"/>
          <p:cNvSpPr>
            <a:spLocks noChangeArrowheads="1"/>
          </p:cNvSpPr>
          <p:nvPr/>
        </p:nvSpPr>
        <p:spPr bwMode="auto">
          <a:xfrm>
            <a:off x="2171878" y="3918204"/>
            <a:ext cx="6188041" cy="400110"/>
          </a:xfrm>
          <a:prstGeom prst="rect">
            <a:avLst/>
          </a:prstGeom>
          <a:solidFill>
            <a:schemeClr val="accent2">
              <a:lumMod val="60000"/>
              <a:lumOff val="40000"/>
            </a:schemeClr>
          </a:solidFill>
          <a:ln>
            <a:noFill/>
          </a:ln>
          <a:effectLst/>
          <a:extLst/>
        </p:spPr>
        <p:txBody>
          <a:bodyPr wrap="none">
            <a:spAutoFit/>
          </a:bodyPr>
          <a:lstStyle/>
          <a:p>
            <a:pPr>
              <a:defRPr/>
            </a:pPr>
            <a:r>
              <a:rPr lang="en-US" sz="2000" b="1" dirty="0">
                <a:latin typeface="Arial" panose="020B0604020202020204" pitchFamily="34" charset="0"/>
                <a:cs typeface="Arial" panose="020B0604020202020204" pitchFamily="34" charset="0"/>
              </a:rPr>
              <a:t>Normal time = (Average observed time) x (Rating)</a:t>
            </a:r>
          </a:p>
        </p:txBody>
      </p:sp>
      <p:grpSp>
        <p:nvGrpSpPr>
          <p:cNvPr id="5" name="Group 11"/>
          <p:cNvGrpSpPr>
            <a:grpSpLocks/>
          </p:cNvGrpSpPr>
          <p:nvPr/>
        </p:nvGrpSpPr>
        <p:grpSpPr bwMode="auto">
          <a:xfrm>
            <a:off x="2171878" y="5176095"/>
            <a:ext cx="4706938" cy="708025"/>
            <a:chOff x="975" y="1444"/>
            <a:chExt cx="2965" cy="446"/>
          </a:xfrm>
        </p:grpSpPr>
        <p:sp>
          <p:nvSpPr>
            <p:cNvPr id="6" name="Rectangle 5"/>
            <p:cNvSpPr>
              <a:spLocks noChangeArrowheads="1"/>
            </p:cNvSpPr>
            <p:nvPr/>
          </p:nvSpPr>
          <p:spPr bwMode="auto">
            <a:xfrm>
              <a:off x="975" y="1535"/>
              <a:ext cx="1331" cy="252"/>
            </a:xfrm>
            <a:prstGeom prst="rect">
              <a:avLst/>
            </a:prstGeom>
            <a:solidFill>
              <a:schemeClr val="accent2">
                <a:lumMod val="60000"/>
                <a:lumOff val="40000"/>
              </a:schemeClr>
            </a:solidFill>
            <a:ln>
              <a:noFill/>
            </a:ln>
            <a:effectLst/>
            <a:extLst/>
          </p:spPr>
          <p:txBody>
            <a:bodyPr wrap="none">
              <a:spAutoFit/>
            </a:bodyPr>
            <a:lstStyle/>
            <a:p>
              <a:r>
                <a:rPr lang="en-US" sz="2000" b="1" dirty="0">
                  <a:latin typeface="Arial" panose="020B0604020202020204" pitchFamily="34" charset="0"/>
                  <a:cs typeface="Arial" panose="020B0604020202020204" pitchFamily="34" charset="0"/>
                </a:rPr>
                <a:t>Standard time =</a:t>
              </a:r>
            </a:p>
          </p:txBody>
        </p:sp>
        <p:grpSp>
          <p:nvGrpSpPr>
            <p:cNvPr id="7" name="Group 10"/>
            <p:cNvGrpSpPr>
              <a:grpSpLocks/>
            </p:cNvGrpSpPr>
            <p:nvPr/>
          </p:nvGrpSpPr>
          <p:grpSpPr bwMode="auto">
            <a:xfrm>
              <a:off x="2306" y="1444"/>
              <a:ext cx="1634" cy="446"/>
              <a:chOff x="1794" y="2860"/>
              <a:chExt cx="1634" cy="446"/>
            </a:xfrm>
          </p:grpSpPr>
          <p:sp>
            <p:nvSpPr>
              <p:cNvPr id="8" name="Rectangle 8"/>
              <p:cNvSpPr>
                <a:spLocks noChangeArrowheads="1"/>
              </p:cNvSpPr>
              <p:nvPr/>
            </p:nvSpPr>
            <p:spPr bwMode="auto">
              <a:xfrm>
                <a:off x="1794" y="2860"/>
                <a:ext cx="1634" cy="446"/>
              </a:xfrm>
              <a:prstGeom prst="rect">
                <a:avLst/>
              </a:prstGeom>
              <a:solidFill>
                <a:schemeClr val="accent2">
                  <a:lumMod val="60000"/>
                  <a:lumOff val="40000"/>
                </a:schemeClr>
              </a:solidFill>
              <a:ln>
                <a:noFill/>
              </a:ln>
              <a:effectLst/>
              <a:extLst/>
            </p:spPr>
            <p:txBody>
              <a:bodyPr wrap="none">
                <a:spAutoFit/>
              </a:bodyPr>
              <a:lstStyle/>
              <a:p>
                <a:pPr algn="ctr"/>
                <a:r>
                  <a:rPr lang="en-US" sz="2000" b="1" dirty="0">
                    <a:latin typeface="Arial" panose="020B0604020202020204" pitchFamily="34" charset="0"/>
                    <a:cs typeface="Arial" panose="020B0604020202020204" pitchFamily="34" charset="0"/>
                  </a:rPr>
                  <a:t>Total normal time</a:t>
                </a:r>
              </a:p>
              <a:p>
                <a:r>
                  <a:rPr lang="en-US" sz="2000" b="1" dirty="0">
                    <a:latin typeface="Arial" panose="020B0604020202020204" pitchFamily="34" charset="0"/>
                    <a:cs typeface="Arial" panose="020B0604020202020204" pitchFamily="34" charset="0"/>
                  </a:rPr>
                  <a:t>1 - Allowance factor</a:t>
                </a:r>
              </a:p>
            </p:txBody>
          </p:sp>
          <p:sp>
            <p:nvSpPr>
              <p:cNvPr id="9" name="Line 9"/>
              <p:cNvSpPr>
                <a:spLocks noChangeShapeType="1"/>
              </p:cNvSpPr>
              <p:nvPr/>
            </p:nvSpPr>
            <p:spPr bwMode="auto">
              <a:xfrm>
                <a:off x="1808" y="3072"/>
                <a:ext cx="15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sp>
        <p:nvSpPr>
          <p:cNvPr id="10" name="Rectangle 9"/>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129614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#4: Time Study</a:t>
            </a:r>
          </a:p>
        </p:txBody>
      </p:sp>
      <p:sp>
        <p:nvSpPr>
          <p:cNvPr id="4" name="Rectangle 3"/>
          <p:cNvSpPr/>
          <p:nvPr/>
        </p:nvSpPr>
        <p:spPr>
          <a:xfrm>
            <a:off x="871092" y="1056005"/>
            <a:ext cx="8090027" cy="2828338"/>
          </a:xfrm>
          <a:prstGeom prst="rect">
            <a:avLst/>
          </a:prstGeom>
        </p:spPr>
        <p:txBody>
          <a:bodyPr wrap="square">
            <a:spAutoFit/>
          </a:bodyPr>
          <a:lstStyle/>
          <a:p>
            <a:pPr indent="-457200" algn="just">
              <a:lnSpc>
                <a:spcPct val="125000"/>
              </a:lnSpc>
            </a:pPr>
            <a:r>
              <a:rPr lang="en-US" b="1" dirty="0">
                <a:latin typeface="Arial" panose="020B0604020202020204" pitchFamily="34" charset="0"/>
                <a:cs typeface="Arial" panose="020B0604020202020204" pitchFamily="34" charset="0"/>
              </a:rPr>
              <a:t>Determine the personal time, fatigue, and delay (PFD) allowance to be used for computing time standards in the following situation. Second shift workers punch in at 3:30 p.m. and punch out at 12:00 midnight. They are provided one-half hour for supper at 6:00 p.m., which is not counted as part of the 8‑hour shift. For purposes of determining the allowance, 30 minutes of break time (personal time and fatigue) are allowed each worker. In addition, the plant allows 35 min for lost time due to unavoidable delays. What should the PFD allowance factor be?</a:t>
            </a:r>
          </a:p>
        </p:txBody>
      </p:sp>
      <p:sp>
        <p:nvSpPr>
          <p:cNvPr id="5" name="Rectangle 4"/>
          <p:cNvSpPr/>
          <p:nvPr/>
        </p:nvSpPr>
        <p:spPr>
          <a:xfrm>
            <a:off x="956500" y="4001564"/>
            <a:ext cx="6956108" cy="2354491"/>
          </a:xfrm>
          <a:prstGeom prst="rect">
            <a:avLst/>
          </a:prstGeom>
        </p:spPr>
        <p:txBody>
          <a:bodyPr wrap="square">
            <a:spAutoFit/>
          </a:bodyPr>
          <a:lstStyle/>
          <a:p>
            <a:pPr indent="-457200">
              <a:lnSpc>
                <a:spcPct val="150000"/>
              </a:lnSpc>
            </a:pPr>
            <a:r>
              <a:rPr lang="en-US" b="1" dirty="0" smtClean="0">
                <a:solidFill>
                  <a:srgbClr val="FF0000"/>
                </a:solidFill>
                <a:latin typeface="Arial" panose="020B0604020202020204" pitchFamily="34" charset="0"/>
                <a:cs typeface="Arial" panose="020B0604020202020204" pitchFamily="34" charset="0"/>
              </a:rPr>
              <a:t>Solution:</a:t>
            </a:r>
            <a:endParaRPr lang="en-US" dirty="0">
              <a:solidFill>
                <a:srgbClr val="FF0000"/>
              </a:solidFill>
              <a:latin typeface="Arial" panose="020B0604020202020204" pitchFamily="34" charset="0"/>
              <a:cs typeface="Arial" panose="020B0604020202020204" pitchFamily="34" charset="0"/>
            </a:endParaRPr>
          </a:p>
          <a:p>
            <a:pPr indent="-457200">
              <a:lnSpc>
                <a:spcPct val="150000"/>
              </a:lnSpc>
            </a:pPr>
            <a:r>
              <a:rPr lang="en-US"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Allowance </a:t>
            </a:r>
            <a:r>
              <a:rPr lang="en-US" sz="2000" b="1" dirty="0" smtClean="0">
                <a:latin typeface="Arial" panose="020B0604020202020204" pitchFamily="34" charset="0"/>
                <a:cs typeface="Arial" panose="020B0604020202020204" pitchFamily="34" charset="0"/>
              </a:rPr>
              <a:t>time</a:t>
            </a:r>
            <a:endParaRPr lang="en-US" sz="2000" b="1" dirty="0">
              <a:latin typeface="Arial" panose="020B0604020202020204" pitchFamily="34" charset="0"/>
              <a:cs typeface="Arial" panose="020B0604020202020204" pitchFamily="34" charset="0"/>
            </a:endParaRPr>
          </a:p>
          <a:p>
            <a:pPr indent="-457200">
              <a:lnSpc>
                <a:spcPct val="150000"/>
              </a:lnSpc>
            </a:pPr>
            <a:r>
              <a:rPr lang="en-US" sz="2000" b="1" dirty="0">
                <a:latin typeface="Arial" panose="020B0604020202020204" pitchFamily="34" charset="0"/>
                <a:cs typeface="Arial" panose="020B0604020202020204" pitchFamily="34" charset="0"/>
              </a:rPr>
              <a:t>	30 min of break time </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35 min for lost time = 65 min</a:t>
            </a:r>
          </a:p>
          <a:p>
            <a:pPr indent="-457200">
              <a:lnSpc>
                <a:spcPct val="150000"/>
              </a:lnSpc>
            </a:pPr>
            <a:r>
              <a:rPr lang="en-US" sz="2000" b="1" dirty="0">
                <a:latin typeface="Arial" panose="020B0604020202020204" pitchFamily="34" charset="0"/>
                <a:cs typeface="Arial" panose="020B0604020202020204" pitchFamily="34" charset="0"/>
              </a:rPr>
              <a:t>	Allowance factor </a:t>
            </a:r>
            <a:r>
              <a:rPr lang="en-US" sz="2000" b="1" i="1" dirty="0" err="1">
                <a:latin typeface="Arial" panose="020B0604020202020204" pitchFamily="34" charset="0"/>
                <a:cs typeface="Arial" panose="020B0604020202020204" pitchFamily="34" charset="0"/>
              </a:rPr>
              <a:t>A</a:t>
            </a:r>
            <a:r>
              <a:rPr lang="en-US" sz="2000" b="1" i="1" baseline="-25000" dirty="0" err="1">
                <a:latin typeface="Arial" panose="020B0604020202020204" pitchFamily="34" charset="0"/>
                <a:cs typeface="Arial" panose="020B0604020202020204" pitchFamily="34" charset="0"/>
              </a:rPr>
              <a:t>pfd</a:t>
            </a:r>
            <a:r>
              <a:rPr lang="en-US" sz="2000" b="1" dirty="0">
                <a:latin typeface="Arial" panose="020B0604020202020204" pitchFamily="34" charset="0"/>
                <a:cs typeface="Arial" panose="020B0604020202020204" pitchFamily="34" charset="0"/>
              </a:rPr>
              <a:t> = </a:t>
            </a:r>
            <a:r>
              <a:rPr lang="en-US" sz="2000" b="1" dirty="0" smtClean="0">
                <a:latin typeface="Arial" panose="020B0604020202020204" pitchFamily="34" charset="0"/>
                <a:cs typeface="Arial" panose="020B0604020202020204" pitchFamily="34" charset="0"/>
              </a:rPr>
              <a:t>480* / (480 – 65</a:t>
            </a:r>
            <a:r>
              <a:rPr lang="en-US" sz="2000" b="1" dirty="0">
                <a:latin typeface="Arial" panose="020B0604020202020204" pitchFamily="34" charset="0"/>
                <a:cs typeface="Arial" panose="020B0604020202020204" pitchFamily="34" charset="0"/>
              </a:rPr>
              <a:t>) – 1 </a:t>
            </a:r>
            <a:endParaRPr lang="en-US" sz="2000" b="1" dirty="0" smtClean="0">
              <a:latin typeface="Arial" panose="020B0604020202020204" pitchFamily="34" charset="0"/>
              <a:cs typeface="Arial" panose="020B0604020202020204" pitchFamily="34" charset="0"/>
            </a:endParaRPr>
          </a:p>
          <a:p>
            <a:pPr indent="-457200">
              <a:lnSpc>
                <a:spcPct val="150000"/>
              </a:lnSpc>
            </a:pP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1.157 – 1 = </a:t>
            </a:r>
            <a:r>
              <a:rPr lang="en-US" sz="2000" b="1" dirty="0" smtClean="0">
                <a:latin typeface="Arial" panose="020B0604020202020204" pitchFamily="34" charset="0"/>
                <a:cs typeface="Arial" panose="020B0604020202020204" pitchFamily="34" charset="0"/>
              </a:rPr>
              <a:t>0.157     = </a:t>
            </a:r>
            <a:r>
              <a:rPr lang="en-US" sz="2000" b="1" dirty="0">
                <a:latin typeface="Arial" panose="020B0604020202020204" pitchFamily="34" charset="0"/>
                <a:cs typeface="Arial" panose="020B0604020202020204" pitchFamily="34" charset="0"/>
              </a:rPr>
              <a:t>15.7</a:t>
            </a:r>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628369" y="6488668"/>
            <a:ext cx="6101350"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480</a:t>
            </a:r>
            <a:r>
              <a:rPr lang="en-US" sz="1400" b="1" dirty="0" smtClean="0">
                <a:latin typeface="Arial" panose="020B0604020202020204" pitchFamily="34" charset="0"/>
                <a:cs typeface="Arial" panose="020B0604020202020204" pitchFamily="34" charset="0"/>
              </a:rPr>
              <a:t>* = (6:00PM – 3:30PM =) 150 min + (12:00AM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6:30PM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330 </a:t>
            </a:r>
            <a:r>
              <a:rPr lang="en-US" sz="1400" b="1" dirty="0">
                <a:latin typeface="Arial" panose="020B0604020202020204" pitchFamily="34" charset="0"/>
                <a:cs typeface="Arial" panose="020B0604020202020204" pitchFamily="34" charset="0"/>
              </a:rPr>
              <a:t>min</a:t>
            </a:r>
            <a:r>
              <a:rPr lang="en-US" sz="1400" b="1" dirty="0" smtClean="0">
                <a:latin typeface="Arial" panose="020B0604020202020204" pitchFamily="34" charset="0"/>
                <a:cs typeface="Arial" panose="020B0604020202020204" pitchFamily="34" charset="0"/>
              </a:rPr>
              <a:t>   </a:t>
            </a:r>
            <a:endParaRPr lang="en-US" sz="1400" dirty="0"/>
          </a:p>
        </p:txBody>
      </p:sp>
      <p:cxnSp>
        <p:nvCxnSpPr>
          <p:cNvPr id="8" name="Straight Connector 7"/>
          <p:cNvCxnSpPr/>
          <p:nvPr/>
        </p:nvCxnSpPr>
        <p:spPr>
          <a:xfrm>
            <a:off x="1194816" y="6488668"/>
            <a:ext cx="669340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737025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#5: Time Study</a:t>
            </a:r>
          </a:p>
        </p:txBody>
      </p:sp>
      <p:sp>
        <p:nvSpPr>
          <p:cNvPr id="3" name="Rectangle 2"/>
          <p:cNvSpPr/>
          <p:nvPr/>
        </p:nvSpPr>
        <p:spPr>
          <a:xfrm>
            <a:off x="560832" y="1128123"/>
            <a:ext cx="8314944" cy="1865126"/>
          </a:xfrm>
          <a:prstGeom prst="rect">
            <a:avLst/>
          </a:prstGeom>
        </p:spPr>
        <p:txBody>
          <a:bodyPr wrap="square">
            <a:spAutoFit/>
          </a:bodyPr>
          <a:lstStyle/>
          <a:p>
            <a:pPr indent="-457200" algn="just">
              <a:lnSpc>
                <a:spcPct val="80000"/>
              </a:lnSpc>
              <a:buFont typeface="Wingdings" panose="05000000000000000000" pitchFamily="2" charset="2"/>
              <a:buNone/>
            </a:pPr>
            <a:r>
              <a:rPr lang="en-US" sz="1600" b="1" dirty="0">
                <a:latin typeface="Arial Narrow" panose="020B0606020202030204" pitchFamily="34" charset="0"/>
                <a:cs typeface="Arial" panose="020B0604020202020204" pitchFamily="34" charset="0"/>
              </a:rPr>
              <a:t>The work shift at the ABC Company runs from 7:30 a.m. to 4:15 p.m. with a 45 min break for lunch from 11:30 to 12:15 p.m. that does not count as part of the work shift (workers are not paid for this time). The company provides two 12-min rest breaks during working hours (paid time), one in the morning and one in the afternoon. The company also allows 25 min per day for personal needs (paid time). In addition, a work sampling study has shown that on average, unavoidable delays in the plant result in 20 min lost time per worker per day (paid time). Determine the PFD allowance factor for the following two management policies on allowances: (a) the two 12-min breaks are both scheduled breaks that all workers take at the same time and (b) the two 12-min breaks are included in the allowance factor so that workers can take their breaks whenever they please.</a:t>
            </a:r>
          </a:p>
        </p:txBody>
      </p:sp>
      <p:sp>
        <p:nvSpPr>
          <p:cNvPr id="4" name="Content Placeholder 2"/>
          <p:cNvSpPr txBox="1">
            <a:spLocks/>
          </p:cNvSpPr>
          <p:nvPr/>
        </p:nvSpPr>
        <p:spPr>
          <a:xfrm>
            <a:off x="560832" y="3018109"/>
            <a:ext cx="8458200" cy="3675412"/>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gn="just">
              <a:lnSpc>
                <a:spcPct val="80000"/>
              </a:lnSpc>
              <a:buFont typeface="Wingdings" panose="05000000000000000000" pitchFamily="2" charset="2"/>
              <a:buNone/>
              <a:defRPr/>
            </a:pPr>
            <a:r>
              <a:rPr lang="en-US" sz="1800" b="1" dirty="0" smtClean="0">
                <a:solidFill>
                  <a:srgbClr val="FF0000"/>
                </a:solidFill>
                <a:latin typeface="Arial" panose="020B0604020202020204" pitchFamily="34" charset="0"/>
                <a:cs typeface="Arial" panose="020B0604020202020204" pitchFamily="34" charset="0"/>
              </a:rPr>
              <a:t>Solution</a:t>
            </a:r>
          </a:p>
          <a:p>
            <a:pPr marL="457200" indent="-457200" algn="just">
              <a:lnSpc>
                <a:spcPct val="80000"/>
              </a:lnSpc>
              <a:buFont typeface="Wingdings" panose="05000000000000000000" pitchFamily="2" charset="2"/>
              <a:buAutoNum type="alphaLcParenBoth"/>
              <a:defRPr/>
            </a:pPr>
            <a:r>
              <a:rPr lang="en-US" sz="1800" b="1" dirty="0" smtClean="0">
                <a:latin typeface="Arial" panose="020B0604020202020204" pitchFamily="34" charset="0"/>
                <a:cs typeface="Arial" panose="020B0604020202020204" pitchFamily="34" charset="0"/>
              </a:rPr>
              <a:t>Allowance time consists of 25 min for personal time + 20 min for delay time = 45 min. </a:t>
            </a:r>
          </a:p>
          <a:p>
            <a:pPr marL="457200" indent="-457200" algn="just">
              <a:lnSpc>
                <a:spcPct val="80000"/>
              </a:lnSpc>
              <a:buFont typeface="Wingdings" panose="05000000000000000000" pitchFamily="2" charset="2"/>
              <a:buNone/>
              <a:defRPr/>
            </a:pPr>
            <a:r>
              <a:rPr lang="en-US" sz="1800" b="1" dirty="0" smtClean="0">
                <a:latin typeface="Arial" panose="020B0604020202020204" pitchFamily="34" charset="0"/>
                <a:cs typeface="Arial" panose="020B0604020202020204" pitchFamily="34" charset="0"/>
              </a:rPr>
              <a:t>	The two 12 min rest breaks are not figured into the allowance factor, but they do reduce the total work time during the shift. </a:t>
            </a:r>
          </a:p>
          <a:p>
            <a:pPr marL="457200" indent="-457200" algn="just">
              <a:lnSpc>
                <a:spcPct val="80000"/>
              </a:lnSpc>
              <a:buFont typeface="Wingdings" panose="05000000000000000000" pitchFamily="2" charset="2"/>
              <a:buNone/>
              <a:defRPr/>
            </a:pPr>
            <a:r>
              <a:rPr lang="en-US" sz="1800" b="1" dirty="0" smtClean="0">
                <a:latin typeface="Arial" panose="020B0604020202020204" pitchFamily="34" charset="0"/>
                <a:cs typeface="Arial" panose="020B0604020202020204" pitchFamily="34" charset="0"/>
              </a:rPr>
              <a:t>	Total work time = 480 – 45 – 2 (12) = 411 min. </a:t>
            </a:r>
          </a:p>
          <a:p>
            <a:pPr marL="457200" indent="-457200" algn="just">
              <a:lnSpc>
                <a:spcPct val="80000"/>
              </a:lnSpc>
              <a:buFont typeface="Wingdings" panose="05000000000000000000" pitchFamily="2" charset="2"/>
              <a:buNone/>
              <a:defRPr/>
            </a:pPr>
            <a:r>
              <a:rPr lang="en-US" sz="1800" b="1" dirty="0" smtClean="0">
                <a:latin typeface="Arial" panose="020B0604020202020204" pitchFamily="34" charset="0"/>
                <a:cs typeface="Arial" panose="020B0604020202020204" pitchFamily="34" charset="0"/>
              </a:rPr>
              <a:t>	Thus, Allowance factor </a:t>
            </a:r>
            <a:r>
              <a:rPr lang="en-US" sz="1800" b="1" i="1" dirty="0" err="1" smtClean="0">
                <a:latin typeface="Arial" panose="020B0604020202020204" pitchFamily="34" charset="0"/>
                <a:cs typeface="Arial" panose="020B0604020202020204" pitchFamily="34" charset="0"/>
              </a:rPr>
              <a:t>A</a:t>
            </a:r>
            <a:r>
              <a:rPr lang="en-US" sz="1800" b="1" i="1" baseline="-25000" dirty="0" err="1" smtClean="0">
                <a:latin typeface="Arial" panose="020B0604020202020204" pitchFamily="34" charset="0"/>
                <a:cs typeface="Arial" panose="020B0604020202020204" pitchFamily="34" charset="0"/>
              </a:rPr>
              <a:t>pfd</a:t>
            </a:r>
            <a:r>
              <a:rPr lang="en-US" sz="1800" b="1" dirty="0" smtClean="0">
                <a:latin typeface="Arial" panose="020B0604020202020204" pitchFamily="34" charset="0"/>
                <a:cs typeface="Arial" panose="020B0604020202020204" pitchFamily="34" charset="0"/>
              </a:rPr>
              <a:t> = 45/411 = 0.1095 = 10.95%</a:t>
            </a:r>
          </a:p>
          <a:p>
            <a:pPr marL="457200" indent="-457200" algn="just">
              <a:lnSpc>
                <a:spcPct val="80000"/>
              </a:lnSpc>
              <a:buFont typeface="Wingdings" panose="05000000000000000000" pitchFamily="2" charset="2"/>
              <a:buNone/>
              <a:defRPr/>
            </a:pPr>
            <a:endParaRPr lang="en-US" sz="500" b="1" dirty="0" smtClean="0">
              <a:latin typeface="Arial" panose="020B0604020202020204" pitchFamily="34" charset="0"/>
              <a:cs typeface="Arial" panose="020B0604020202020204" pitchFamily="34" charset="0"/>
            </a:endParaRPr>
          </a:p>
          <a:p>
            <a:pPr marL="457200" indent="-457200" algn="just">
              <a:lnSpc>
                <a:spcPct val="80000"/>
              </a:lnSpc>
              <a:buFont typeface="Wingdings" panose="05000000000000000000" pitchFamily="2" charset="2"/>
              <a:buNone/>
              <a:defRPr/>
            </a:pPr>
            <a:r>
              <a:rPr lang="en-US" sz="1800" b="1" dirty="0" smtClean="0">
                <a:latin typeface="Arial" panose="020B0604020202020204" pitchFamily="34" charset="0"/>
                <a:cs typeface="Arial" panose="020B0604020202020204" pitchFamily="34" charset="0"/>
              </a:rPr>
              <a:t>(b) Allowance time consists of two 12 min rest breaks + 25 min for personal time + 20 min for delay time = 69 min. </a:t>
            </a:r>
          </a:p>
          <a:p>
            <a:pPr marL="457200" indent="-457200" algn="just">
              <a:lnSpc>
                <a:spcPct val="80000"/>
              </a:lnSpc>
              <a:buFont typeface="Wingdings" panose="05000000000000000000" pitchFamily="2" charset="2"/>
              <a:buNone/>
              <a:defRPr/>
            </a:pPr>
            <a:r>
              <a:rPr lang="en-US" sz="500" b="1" dirty="0" smtClean="0">
                <a:latin typeface="Arial" panose="020B0604020202020204" pitchFamily="34" charset="0"/>
                <a:cs typeface="Arial" panose="020B0604020202020204" pitchFamily="34" charset="0"/>
              </a:rPr>
              <a:t>	</a:t>
            </a:r>
          </a:p>
          <a:p>
            <a:pPr marL="457200" indent="-457200" algn="just">
              <a:lnSpc>
                <a:spcPct val="80000"/>
              </a:lnSpc>
              <a:buFont typeface="Wingdings" panose="05000000000000000000" pitchFamily="2" charset="2"/>
              <a:buNone/>
              <a:defRPr/>
            </a:pPr>
            <a:r>
              <a:rPr lang="en-US" sz="1800" b="1" dirty="0" smtClean="0">
                <a:latin typeface="Arial" panose="020B0604020202020204" pitchFamily="34" charset="0"/>
                <a:cs typeface="Arial" panose="020B0604020202020204" pitchFamily="34" charset="0"/>
              </a:rPr>
              <a:t>	Total work time = 480 – 45 – 2(12) = 411 min. Thus,</a:t>
            </a:r>
          </a:p>
          <a:p>
            <a:pPr marL="857250" lvl="1" indent="-457200" algn="just">
              <a:lnSpc>
                <a:spcPct val="80000"/>
              </a:lnSpc>
              <a:buFont typeface="Wingdings" panose="05000000000000000000" pitchFamily="2" charset="2"/>
              <a:buNone/>
              <a:defRPr/>
            </a:pPr>
            <a:r>
              <a:rPr lang="en-US" sz="500" b="1" dirty="0" smtClean="0">
                <a:latin typeface="Arial" panose="020B0604020202020204" pitchFamily="34" charset="0"/>
                <a:cs typeface="Arial" panose="020B0604020202020204" pitchFamily="34" charset="0"/>
              </a:rPr>
              <a:t> </a:t>
            </a:r>
          </a:p>
          <a:p>
            <a:pPr marL="857250" lvl="1" indent="-457200" algn="just">
              <a:lnSpc>
                <a:spcPct val="80000"/>
              </a:lnSpc>
              <a:buFont typeface="Wingdings" panose="05000000000000000000" pitchFamily="2" charset="2"/>
              <a:buNone/>
              <a:defRPr/>
            </a:pPr>
            <a:r>
              <a:rPr lang="en-US" b="1" dirty="0" smtClean="0">
                <a:latin typeface="Arial" panose="020B0604020202020204" pitchFamily="34" charset="0"/>
                <a:cs typeface="Arial" panose="020B0604020202020204" pitchFamily="34" charset="0"/>
              </a:rPr>
              <a:t>Allowance factor </a:t>
            </a:r>
            <a:r>
              <a:rPr lang="en-US" b="1" i="1" dirty="0" err="1" smtClean="0">
                <a:latin typeface="Arial" panose="020B0604020202020204" pitchFamily="34" charset="0"/>
                <a:cs typeface="Arial" panose="020B0604020202020204" pitchFamily="34" charset="0"/>
              </a:rPr>
              <a:t>A</a:t>
            </a:r>
            <a:r>
              <a:rPr lang="en-US" b="1" i="1" baseline="-25000" dirty="0" err="1" smtClean="0">
                <a:latin typeface="Arial" panose="020B0604020202020204" pitchFamily="34" charset="0"/>
                <a:cs typeface="Arial" panose="020B0604020202020204" pitchFamily="34" charset="0"/>
              </a:rPr>
              <a:t>pfd</a:t>
            </a:r>
            <a:r>
              <a:rPr lang="en-US" b="1" baseline="-25000"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69/411 = 0.1679 = 16.79%</a:t>
            </a:r>
          </a:p>
          <a:p>
            <a:pPr algn="just">
              <a:defRPr/>
            </a:pPr>
            <a:endParaRPr lang="en-US" sz="2000" b="1" dirty="0">
              <a:latin typeface="Arial" panose="020B0604020202020204" pitchFamily="34" charset="0"/>
              <a:cs typeface="Arial" panose="020B0604020202020204" pitchFamily="34" charset="0"/>
            </a:endParaRP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03875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Sample Size</a:t>
            </a:r>
          </a:p>
        </p:txBody>
      </p:sp>
      <p:sp>
        <p:nvSpPr>
          <p:cNvPr id="3" name="Rectangle 3"/>
          <p:cNvSpPr>
            <a:spLocks noChangeArrowheads="1"/>
          </p:cNvSpPr>
          <p:nvPr/>
        </p:nvSpPr>
        <p:spPr bwMode="auto">
          <a:xfrm>
            <a:off x="1153541" y="1620837"/>
            <a:ext cx="7372350" cy="151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spcBef>
                <a:spcPct val="40000"/>
              </a:spcBef>
              <a:buFont typeface="Wingdings" panose="05000000000000000000" pitchFamily="2" charset="2"/>
              <a:buChar char="þ"/>
              <a:defRPr/>
            </a:pPr>
            <a:r>
              <a:rPr lang="en-US" sz="1800" dirty="0" smtClean="0">
                <a:effectLst>
                  <a:outerShdw blurRad="38100" dist="38100" dir="2700000" algn="tl">
                    <a:srgbClr val="C0C0C0"/>
                  </a:outerShdw>
                </a:effectLst>
                <a:latin typeface="Arial Black" panose="020B0A04020102020204" pitchFamily="34" charset="0"/>
              </a:rPr>
              <a:t>How accurate we want to be</a:t>
            </a:r>
          </a:p>
          <a:p>
            <a:pPr>
              <a:lnSpc>
                <a:spcPct val="150000"/>
              </a:lnSpc>
              <a:spcBef>
                <a:spcPct val="40000"/>
              </a:spcBef>
              <a:buFont typeface="Wingdings" panose="05000000000000000000" pitchFamily="2" charset="2"/>
              <a:buChar char="þ"/>
              <a:defRPr/>
            </a:pPr>
            <a:r>
              <a:rPr lang="en-US" sz="1800" dirty="0" smtClean="0">
                <a:effectLst>
                  <a:outerShdw blurRad="38100" dist="38100" dir="2700000" algn="tl">
                    <a:srgbClr val="C0C0C0"/>
                  </a:outerShdw>
                </a:effectLst>
                <a:latin typeface="Arial Black" panose="020B0A04020102020204" pitchFamily="34" charset="0"/>
              </a:rPr>
              <a:t>The desired level of confidence</a:t>
            </a:r>
          </a:p>
          <a:p>
            <a:pPr>
              <a:lnSpc>
                <a:spcPct val="150000"/>
              </a:lnSpc>
              <a:spcBef>
                <a:spcPct val="40000"/>
              </a:spcBef>
              <a:buFont typeface="Wingdings" panose="05000000000000000000" pitchFamily="2" charset="2"/>
              <a:buChar char="þ"/>
              <a:defRPr/>
            </a:pPr>
            <a:r>
              <a:rPr lang="en-US" sz="1800" dirty="0" smtClean="0">
                <a:effectLst>
                  <a:outerShdw blurRad="38100" dist="38100" dir="2700000" algn="tl">
                    <a:srgbClr val="C0C0C0"/>
                  </a:outerShdw>
                </a:effectLst>
                <a:latin typeface="Arial Black" panose="020B0A04020102020204" pitchFamily="34" charset="0"/>
              </a:rPr>
              <a:t>How much variation exists within the job elements</a:t>
            </a:r>
          </a:p>
        </p:txBody>
      </p:sp>
      <p:sp>
        <p:nvSpPr>
          <p:cNvPr id="4" name="Rectangle 12"/>
          <p:cNvSpPr txBox="1">
            <a:spLocks noChangeArrowheads="1"/>
          </p:cNvSpPr>
          <p:nvPr/>
        </p:nvSpPr>
        <p:spPr>
          <a:xfrm>
            <a:off x="667512" y="1206309"/>
            <a:ext cx="4575048"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smtClean="0">
                <a:solidFill>
                  <a:srgbClr val="0070C0"/>
                </a:solidFill>
                <a:effectLst>
                  <a:outerShdw blurRad="38100" dist="38100" dir="2700000" algn="tl">
                    <a:srgbClr val="FFFFFF"/>
                  </a:outerShdw>
                </a:effectLst>
                <a:latin typeface="Arial Black" panose="020B0A04020102020204" pitchFamily="34" charset="0"/>
              </a:rPr>
              <a:t>Why we study sample size?</a:t>
            </a:r>
          </a:p>
        </p:txBody>
      </p:sp>
      <p:sp>
        <p:nvSpPr>
          <p:cNvPr id="5" name="Rectangle 2"/>
          <p:cNvSpPr txBox="1">
            <a:spLocks noChangeArrowheads="1"/>
          </p:cNvSpPr>
          <p:nvPr/>
        </p:nvSpPr>
        <p:spPr>
          <a:xfrm>
            <a:off x="734568" y="3390777"/>
            <a:ext cx="7772400" cy="385576"/>
          </a:xfrm>
          <a:prstGeom prst="rect">
            <a:avLst/>
          </a:prstGeom>
          <a:noFill/>
          <a:ln>
            <a:noFill/>
            <a:miter lim="800000"/>
            <a:headEnd/>
            <a:tailEnd/>
          </a:ln>
        </p:spPr>
        <p:txBody>
          <a:bodyPr/>
          <a:lstStyle>
            <a:defPPr>
              <a:defRPr lang="en-US"/>
            </a:defPPr>
            <a:lvl1pPr defTabSz="685800">
              <a:lnSpc>
                <a:spcPct val="90000"/>
              </a:lnSpc>
              <a:spcBef>
                <a:spcPct val="0"/>
              </a:spcBef>
              <a:buNone/>
              <a:defRPr sz="2000">
                <a:solidFill>
                  <a:srgbClr val="0070C0"/>
                </a:solidFill>
                <a:effectLst>
                  <a:outerShdw blurRad="38100" dist="38100" dir="2700000" algn="tl">
                    <a:srgbClr val="FFFFFF"/>
                  </a:outerShdw>
                </a:effectLst>
                <a:latin typeface="Arial Black" panose="020B0A04020102020204" pitchFamily="34" charset="0"/>
                <a:ea typeface="+mj-ea"/>
                <a:cs typeface="+mj-cs"/>
              </a:defRPr>
            </a:lvl1pPr>
          </a:lstStyle>
          <a:p>
            <a:r>
              <a:rPr lang="en-US" dirty="0" smtClean="0"/>
              <a:t>Determination of sample size</a:t>
            </a:r>
            <a:endParaRPr lang="en-US" dirty="0"/>
          </a:p>
        </p:txBody>
      </p:sp>
      <p:grpSp>
        <p:nvGrpSpPr>
          <p:cNvPr id="6" name="Group 11"/>
          <p:cNvGrpSpPr>
            <a:grpSpLocks/>
          </p:cNvGrpSpPr>
          <p:nvPr/>
        </p:nvGrpSpPr>
        <p:grpSpPr bwMode="auto">
          <a:xfrm>
            <a:off x="1766443" y="3442979"/>
            <a:ext cx="5708650" cy="1016001"/>
            <a:chOff x="550" y="1000"/>
            <a:chExt cx="3596" cy="640"/>
          </a:xfrm>
        </p:grpSpPr>
        <p:sp>
          <p:nvSpPr>
            <p:cNvPr id="7" name="Rectangle 3"/>
            <p:cNvSpPr>
              <a:spLocks noChangeArrowheads="1"/>
            </p:cNvSpPr>
            <p:nvPr/>
          </p:nvSpPr>
          <p:spPr bwMode="auto">
            <a:xfrm>
              <a:off x="550" y="1274"/>
              <a:ext cx="35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40000"/>
                </a:spcBef>
                <a:defRPr/>
              </a:pPr>
              <a:r>
                <a:rPr lang="en-US" sz="2000" b="1" dirty="0" smtClean="0">
                  <a:latin typeface="Arial" panose="020B0604020202020204" pitchFamily="34" charset="0"/>
                </a:rPr>
                <a:t>Required sample size = n = </a:t>
              </a:r>
            </a:p>
          </p:txBody>
        </p:sp>
        <p:grpSp>
          <p:nvGrpSpPr>
            <p:cNvPr id="8" name="Group 10"/>
            <p:cNvGrpSpPr>
              <a:grpSpLocks/>
            </p:cNvGrpSpPr>
            <p:nvPr/>
          </p:nvGrpSpPr>
          <p:grpSpPr bwMode="auto">
            <a:xfrm>
              <a:off x="2788" y="1000"/>
              <a:ext cx="539" cy="640"/>
              <a:chOff x="1212" y="2768"/>
              <a:chExt cx="539" cy="640"/>
            </a:xfrm>
          </p:grpSpPr>
          <p:sp>
            <p:nvSpPr>
              <p:cNvPr id="9" name="Rectangle 5"/>
              <p:cNvSpPr>
                <a:spLocks noChangeArrowheads="1"/>
              </p:cNvSpPr>
              <p:nvPr/>
            </p:nvSpPr>
            <p:spPr bwMode="auto">
              <a:xfrm>
                <a:off x="1555" y="27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800" b="1" i="0" dirty="0"/>
                  <a:t>2</a:t>
                </a:r>
              </a:p>
            </p:txBody>
          </p:sp>
          <p:grpSp>
            <p:nvGrpSpPr>
              <p:cNvPr id="10" name="Group 7"/>
              <p:cNvGrpSpPr>
                <a:grpSpLocks/>
              </p:cNvGrpSpPr>
              <p:nvPr/>
            </p:nvGrpSpPr>
            <p:grpSpPr bwMode="auto">
              <a:xfrm>
                <a:off x="1251" y="2768"/>
                <a:ext cx="287" cy="640"/>
                <a:chOff x="1251" y="2768"/>
                <a:chExt cx="287" cy="640"/>
              </a:xfrm>
            </p:grpSpPr>
            <p:sp>
              <p:nvSpPr>
                <p:cNvPr id="13" name="Rectangle 4"/>
                <p:cNvSpPr>
                  <a:spLocks noChangeArrowheads="1"/>
                </p:cNvSpPr>
                <p:nvPr/>
              </p:nvSpPr>
              <p:spPr bwMode="auto">
                <a:xfrm>
                  <a:off x="1251" y="2768"/>
                  <a:ext cx="287"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i="1" dirty="0" err="1">
                      <a:latin typeface="Times New Roman" panose="02020603050405020304" pitchFamily="18" charset="0"/>
                      <a:cs typeface="Times New Roman" panose="02020603050405020304" pitchFamily="18" charset="0"/>
                    </a:rPr>
                    <a:t>zs</a:t>
                  </a:r>
                  <a:endParaRPr lang="en-US" sz="2000" b="1" i="1" dirty="0">
                    <a:latin typeface="Times New Roman" panose="02020603050405020304" pitchFamily="18" charset="0"/>
                    <a:cs typeface="Times New Roman" panose="02020603050405020304" pitchFamily="18" charset="0"/>
                  </a:endParaRPr>
                </a:p>
                <a:p>
                  <a:pPr algn="ctr">
                    <a:lnSpc>
                      <a:spcPct val="150000"/>
                    </a:lnSpc>
                    <a:defRPr/>
                  </a:pPr>
                  <a:r>
                    <a:rPr lang="en-US" sz="2000" b="1" i="1" dirty="0" err="1">
                      <a:latin typeface="Times New Roman" panose="02020603050405020304" pitchFamily="18" charset="0"/>
                      <a:cs typeface="Times New Roman" panose="02020603050405020304" pitchFamily="18" charset="0"/>
                    </a:rPr>
                    <a:t>hx</a:t>
                  </a:r>
                  <a:endParaRPr lang="en-US" sz="2000" b="1" i="1" dirty="0">
                    <a:latin typeface="Times New Roman" panose="02020603050405020304" pitchFamily="18" charset="0"/>
                    <a:cs typeface="Times New Roman" panose="02020603050405020304" pitchFamily="18" charset="0"/>
                  </a:endParaRPr>
                </a:p>
              </p:txBody>
            </p:sp>
            <p:sp>
              <p:nvSpPr>
                <p:cNvPr id="14" name="Line 6"/>
                <p:cNvSpPr>
                  <a:spLocks noChangeShapeType="1"/>
                </p:cNvSpPr>
                <p:nvPr/>
              </p:nvSpPr>
              <p:spPr bwMode="auto">
                <a:xfrm>
                  <a:off x="1384" y="3191"/>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1" name="AutoShape 8"/>
              <p:cNvSpPr>
                <a:spLocks noChangeArrowheads="1"/>
              </p:cNvSpPr>
              <p:nvPr/>
            </p:nvSpPr>
            <p:spPr bwMode="auto">
              <a:xfrm>
                <a:off x="1212" y="2925"/>
                <a:ext cx="366" cy="414"/>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Line 9"/>
              <p:cNvSpPr>
                <a:spLocks noChangeShapeType="1"/>
              </p:cNvSpPr>
              <p:nvPr/>
            </p:nvSpPr>
            <p:spPr bwMode="auto">
              <a:xfrm>
                <a:off x="1248" y="3140"/>
                <a:ext cx="2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grpSp>
        <p:nvGrpSpPr>
          <p:cNvPr id="15" name="Group 14"/>
          <p:cNvGrpSpPr>
            <a:grpSpLocks/>
          </p:cNvGrpSpPr>
          <p:nvPr/>
        </p:nvGrpSpPr>
        <p:grpSpPr bwMode="auto">
          <a:xfrm>
            <a:off x="667512" y="4478029"/>
            <a:ext cx="8062913" cy="2338388"/>
            <a:chOff x="332" y="2120"/>
            <a:chExt cx="5079" cy="1473"/>
          </a:xfrm>
        </p:grpSpPr>
        <p:sp>
          <p:nvSpPr>
            <p:cNvPr id="16" name="Rectangle 12"/>
            <p:cNvSpPr>
              <a:spLocks noChangeArrowheads="1"/>
            </p:cNvSpPr>
            <p:nvPr/>
          </p:nvSpPr>
          <p:spPr bwMode="auto">
            <a:xfrm>
              <a:off x="332" y="2120"/>
              <a:ext cx="5079" cy="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006600" indent="-2006600">
                <a:tabLst>
                  <a:tab pos="1435100" algn="r"/>
                  <a:tab pos="1625600" algn="l"/>
                </a:tabLst>
                <a:defRPr sz="2400">
                  <a:solidFill>
                    <a:schemeClr val="tx1"/>
                  </a:solidFill>
                  <a:latin typeface="Times" panose="02020603050405020304" pitchFamily="18" charset="0"/>
                </a:defRPr>
              </a:lvl1pPr>
              <a:lvl2pPr marL="2197100">
                <a:tabLst>
                  <a:tab pos="1435100" algn="r"/>
                  <a:tab pos="1625600" algn="l"/>
                </a:tabLst>
                <a:defRPr sz="2400">
                  <a:solidFill>
                    <a:schemeClr val="tx1"/>
                  </a:solidFill>
                  <a:latin typeface="Times" panose="02020603050405020304" pitchFamily="18" charset="0"/>
                </a:defRPr>
              </a:lvl2pPr>
              <a:lvl3pPr marL="2387600">
                <a:tabLst>
                  <a:tab pos="1435100" algn="r"/>
                  <a:tab pos="1625600" algn="l"/>
                </a:tabLst>
                <a:defRPr sz="2400">
                  <a:solidFill>
                    <a:schemeClr val="tx1"/>
                  </a:solidFill>
                  <a:latin typeface="Times" panose="02020603050405020304" pitchFamily="18" charset="0"/>
                </a:defRPr>
              </a:lvl3pPr>
              <a:lvl4pPr marL="2578100">
                <a:tabLst>
                  <a:tab pos="1435100" algn="r"/>
                  <a:tab pos="1625600" algn="l"/>
                </a:tabLst>
                <a:defRPr sz="2400">
                  <a:solidFill>
                    <a:schemeClr val="tx1"/>
                  </a:solidFill>
                  <a:latin typeface="Times" panose="02020603050405020304" pitchFamily="18" charset="0"/>
                </a:defRPr>
              </a:lvl4pPr>
              <a:lvl5pPr marL="2768600">
                <a:tabLst>
                  <a:tab pos="1435100" algn="r"/>
                  <a:tab pos="1625600" algn="l"/>
                </a:tabLst>
                <a:defRPr sz="2400">
                  <a:solidFill>
                    <a:schemeClr val="tx1"/>
                  </a:solidFill>
                  <a:latin typeface="Times" panose="02020603050405020304" pitchFamily="18" charset="0"/>
                </a:defRPr>
              </a:lvl5pPr>
              <a:lvl6pPr marL="3225800" eaLnBrk="0" fontAlgn="base" hangingPunct="0">
                <a:spcBef>
                  <a:spcPct val="0"/>
                </a:spcBef>
                <a:spcAft>
                  <a:spcPct val="0"/>
                </a:spcAft>
                <a:tabLst>
                  <a:tab pos="1435100" algn="r"/>
                  <a:tab pos="1625600" algn="l"/>
                </a:tabLst>
                <a:defRPr sz="2400">
                  <a:solidFill>
                    <a:schemeClr val="tx1"/>
                  </a:solidFill>
                  <a:latin typeface="Times" panose="02020603050405020304" pitchFamily="18" charset="0"/>
                </a:defRPr>
              </a:lvl6pPr>
              <a:lvl7pPr marL="3683000" eaLnBrk="0" fontAlgn="base" hangingPunct="0">
                <a:spcBef>
                  <a:spcPct val="0"/>
                </a:spcBef>
                <a:spcAft>
                  <a:spcPct val="0"/>
                </a:spcAft>
                <a:tabLst>
                  <a:tab pos="1435100" algn="r"/>
                  <a:tab pos="1625600" algn="l"/>
                </a:tabLst>
                <a:defRPr sz="2400">
                  <a:solidFill>
                    <a:schemeClr val="tx1"/>
                  </a:solidFill>
                  <a:latin typeface="Times" panose="02020603050405020304" pitchFamily="18" charset="0"/>
                </a:defRPr>
              </a:lvl7pPr>
              <a:lvl8pPr marL="4140200" eaLnBrk="0" fontAlgn="base" hangingPunct="0">
                <a:spcBef>
                  <a:spcPct val="0"/>
                </a:spcBef>
                <a:spcAft>
                  <a:spcPct val="0"/>
                </a:spcAft>
                <a:tabLst>
                  <a:tab pos="1435100" algn="r"/>
                  <a:tab pos="1625600" algn="l"/>
                </a:tabLst>
                <a:defRPr sz="2400">
                  <a:solidFill>
                    <a:schemeClr val="tx1"/>
                  </a:solidFill>
                  <a:latin typeface="Times" panose="02020603050405020304" pitchFamily="18" charset="0"/>
                </a:defRPr>
              </a:lvl8pPr>
              <a:lvl9pPr marL="4597400" eaLnBrk="0" fontAlgn="base" hangingPunct="0">
                <a:spcBef>
                  <a:spcPct val="0"/>
                </a:spcBef>
                <a:spcAft>
                  <a:spcPct val="0"/>
                </a:spcAft>
                <a:tabLst>
                  <a:tab pos="1435100" algn="r"/>
                  <a:tab pos="1625600" algn="l"/>
                </a:tabLst>
                <a:defRPr sz="2400">
                  <a:solidFill>
                    <a:schemeClr val="tx1"/>
                  </a:solidFill>
                  <a:latin typeface="Times" panose="02020603050405020304" pitchFamily="18" charset="0"/>
                </a:defRPr>
              </a:lvl9pPr>
            </a:lstStyle>
            <a:p>
              <a:pPr>
                <a:lnSpc>
                  <a:spcPct val="90000"/>
                </a:lnSpc>
                <a:spcBef>
                  <a:spcPct val="25000"/>
                </a:spcBef>
                <a:defRPr/>
              </a:pPr>
              <a:r>
                <a:rPr lang="en-US" sz="2000" b="1" dirty="0" smtClean="0">
                  <a:latin typeface="Arial" panose="020B0604020202020204" pitchFamily="34" charset="0"/>
                </a:rPr>
                <a:t>where	</a:t>
              </a:r>
              <a:r>
                <a:rPr lang="en-US" sz="2000" b="1" i="1" dirty="0">
                  <a:latin typeface="Times New Roman" panose="02020603050405020304" pitchFamily="18" charset="0"/>
                  <a:cs typeface="Times New Roman" panose="02020603050405020304" pitchFamily="18" charset="0"/>
                </a:rPr>
                <a:t>h</a:t>
              </a:r>
              <a:r>
                <a:rPr lang="en-US" sz="2000" b="1" dirty="0" smtClean="0">
                  <a:latin typeface="Arial" panose="020B0604020202020204" pitchFamily="34" charset="0"/>
                </a:rPr>
                <a:t>	=	accuracy level desired in percent of the job element expressed as a decimal</a:t>
              </a:r>
            </a:p>
            <a:p>
              <a:pPr>
                <a:lnSpc>
                  <a:spcPct val="90000"/>
                </a:lnSpc>
                <a:spcBef>
                  <a:spcPct val="25000"/>
                </a:spcBef>
                <a:defRPr/>
              </a:pPr>
              <a:r>
                <a:rPr lang="en-US" sz="2000" b="1" dirty="0" smtClean="0">
                  <a:latin typeface="Arial" panose="020B0604020202020204" pitchFamily="34" charset="0"/>
                </a:rPr>
                <a:t>	</a:t>
              </a:r>
              <a:r>
                <a:rPr lang="en-US" sz="2000" b="1" i="1" dirty="0">
                  <a:latin typeface="Times New Roman" panose="02020603050405020304" pitchFamily="18" charset="0"/>
                  <a:cs typeface="Times New Roman" panose="02020603050405020304" pitchFamily="18" charset="0"/>
                </a:rPr>
                <a:t>z</a:t>
              </a:r>
              <a:r>
                <a:rPr lang="en-US" sz="2000" b="1" dirty="0" smtClean="0">
                  <a:latin typeface="Arial" panose="020B0604020202020204" pitchFamily="34" charset="0"/>
                </a:rPr>
                <a:t>	=	number of standard deviations required for the desired level of confidence</a:t>
              </a:r>
            </a:p>
            <a:p>
              <a:pPr>
                <a:lnSpc>
                  <a:spcPct val="90000"/>
                </a:lnSpc>
                <a:spcBef>
                  <a:spcPct val="25000"/>
                </a:spcBef>
                <a:defRPr/>
              </a:pPr>
              <a:r>
                <a:rPr lang="en-US" sz="2000" b="1" dirty="0" smtClean="0">
                  <a:latin typeface="Arial" panose="020B0604020202020204" pitchFamily="34" charset="0"/>
                </a:rPr>
                <a:t>	</a:t>
              </a:r>
              <a:r>
                <a:rPr lang="en-US" sz="2000" b="1" i="1" dirty="0">
                  <a:latin typeface="Times New Roman" panose="02020603050405020304" pitchFamily="18" charset="0"/>
                  <a:cs typeface="Times New Roman" panose="02020603050405020304" pitchFamily="18" charset="0"/>
                </a:rPr>
                <a:t>s</a:t>
              </a:r>
              <a:r>
                <a:rPr lang="en-US" sz="2000" b="1" dirty="0" smtClean="0">
                  <a:latin typeface="Arial" panose="020B0604020202020204" pitchFamily="34" charset="0"/>
                </a:rPr>
                <a:t>	=	standard deviation of the initial sample</a:t>
              </a:r>
            </a:p>
            <a:p>
              <a:pPr>
                <a:lnSpc>
                  <a:spcPct val="90000"/>
                </a:lnSpc>
                <a:spcBef>
                  <a:spcPct val="25000"/>
                </a:spcBef>
                <a:defRPr/>
              </a:pPr>
              <a:r>
                <a:rPr lang="en-US" sz="2000" b="1" dirty="0" smtClean="0">
                  <a:latin typeface="Arial" panose="020B0604020202020204" pitchFamily="34" charset="0"/>
                </a:rPr>
                <a:t>	</a:t>
              </a:r>
              <a:r>
                <a:rPr lang="en-US" sz="2000" b="1" i="1" dirty="0">
                  <a:latin typeface="Times New Roman" panose="02020603050405020304" pitchFamily="18" charset="0"/>
                  <a:cs typeface="Times New Roman" panose="02020603050405020304" pitchFamily="18" charset="0"/>
                </a:rPr>
                <a:t>x</a:t>
              </a:r>
              <a:r>
                <a:rPr lang="en-US" sz="2000" b="1" dirty="0" smtClean="0">
                  <a:latin typeface="Arial" panose="020B0604020202020204" pitchFamily="34" charset="0"/>
                </a:rPr>
                <a:t>	=	mean of the initial sample</a:t>
              </a:r>
            </a:p>
            <a:p>
              <a:pPr>
                <a:lnSpc>
                  <a:spcPct val="90000"/>
                </a:lnSpc>
                <a:spcBef>
                  <a:spcPct val="25000"/>
                </a:spcBef>
                <a:defRPr/>
              </a:pPr>
              <a:r>
                <a:rPr lang="en-US" sz="2000" b="1" dirty="0" smtClean="0">
                  <a:latin typeface="Arial" panose="020B0604020202020204" pitchFamily="34" charset="0"/>
                </a:rPr>
                <a:t>	</a:t>
              </a:r>
              <a:r>
                <a:rPr lang="en-US" sz="2000" b="1" i="1" dirty="0">
                  <a:latin typeface="Times New Roman" panose="02020603050405020304" pitchFamily="18" charset="0"/>
                  <a:cs typeface="Times New Roman" panose="02020603050405020304" pitchFamily="18" charset="0"/>
                </a:rPr>
                <a:t>n</a:t>
              </a:r>
              <a:r>
                <a:rPr lang="en-US" sz="2000" b="1" dirty="0" smtClean="0">
                  <a:latin typeface="Arial" panose="020B0604020202020204" pitchFamily="34" charset="0"/>
                </a:rPr>
                <a:t>	=	required sample size</a:t>
              </a:r>
            </a:p>
          </p:txBody>
        </p:sp>
        <p:sp>
          <p:nvSpPr>
            <p:cNvPr id="17" name="Line 13"/>
            <p:cNvSpPr>
              <a:spLocks noChangeShapeType="1"/>
            </p:cNvSpPr>
            <p:nvPr/>
          </p:nvSpPr>
          <p:spPr bwMode="auto">
            <a:xfrm>
              <a:off x="1192" y="3178"/>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8" name="Rectangle 17"/>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937461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4"/>
          <p:cNvSpPr>
            <a:spLocks noChangeArrowheads="1"/>
          </p:cNvSpPr>
          <p:nvPr/>
        </p:nvSpPr>
        <p:spPr bwMode="auto">
          <a:xfrm>
            <a:off x="3937000" y="1385888"/>
            <a:ext cx="4978400" cy="3351212"/>
          </a:xfrm>
          <a:prstGeom prst="rect">
            <a:avLst/>
          </a:prstGeom>
          <a:solidFill>
            <a:srgbClr val="FFFF66"/>
          </a:solidFill>
          <a:ln w="9525">
            <a:solidFill>
              <a:schemeClr val="tx1"/>
            </a:solidFill>
            <a:miter lim="800000"/>
            <a:headEnd/>
            <a:tailEnd/>
          </a:ln>
          <a:effectLs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2" name="Rectangle 55"/>
          <p:cNvSpPr>
            <a:spLocks noChangeArrowheads="1"/>
          </p:cNvSpPr>
          <p:nvPr/>
        </p:nvSpPr>
        <p:spPr bwMode="auto">
          <a:xfrm>
            <a:off x="5022850" y="1385888"/>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i="1">
                <a:solidFill>
                  <a:schemeClr val="tx1"/>
                </a:solidFill>
                <a:latin typeface="Arial" panose="020B0604020202020204" pitchFamily="34" charset="0"/>
              </a:defRPr>
            </a:lvl1pPr>
            <a:lvl2pPr marL="742950" indent="-285750">
              <a:defRPr sz="2400" b="1" i="1">
                <a:solidFill>
                  <a:schemeClr val="tx1"/>
                </a:solidFill>
                <a:latin typeface="Arial" panose="020B0604020202020204" pitchFamily="34" charset="0"/>
              </a:defRPr>
            </a:lvl2pPr>
            <a:lvl3pPr marL="1143000" indent="-228600">
              <a:defRPr sz="2400" b="1" i="1">
                <a:solidFill>
                  <a:schemeClr val="tx1"/>
                </a:solidFill>
                <a:latin typeface="Arial" panose="020B0604020202020204" pitchFamily="34" charset="0"/>
              </a:defRPr>
            </a:lvl3pPr>
            <a:lvl4pPr marL="1600200" indent="-228600">
              <a:defRPr sz="2400" b="1" i="1">
                <a:solidFill>
                  <a:schemeClr val="tx1"/>
                </a:solidFill>
                <a:latin typeface="Arial" panose="020B0604020202020204" pitchFamily="34" charset="0"/>
              </a:defRPr>
            </a:lvl4pPr>
            <a:lvl5pPr marL="2057400" indent="-228600">
              <a:defRPr sz="2400" b="1" i="1">
                <a:solidFill>
                  <a:schemeClr val="tx1"/>
                </a:solidFill>
                <a:latin typeface="Arial" panose="020B0604020202020204" pitchFamily="34" charset="0"/>
              </a:defRPr>
            </a:lvl5pPr>
            <a:lvl6pPr marL="2514600" indent="-228600" eaLnBrk="0" fontAlgn="base" hangingPunct="0">
              <a:spcBef>
                <a:spcPct val="0"/>
              </a:spcBef>
              <a:spcAft>
                <a:spcPct val="0"/>
              </a:spcAft>
              <a:defRPr sz="2400" b="1" i="1">
                <a:solidFill>
                  <a:schemeClr val="tx1"/>
                </a:solidFill>
                <a:latin typeface="Arial" panose="020B0604020202020204" pitchFamily="34" charset="0"/>
              </a:defRPr>
            </a:lvl6pPr>
            <a:lvl7pPr marL="2971800" indent="-228600" eaLnBrk="0" fontAlgn="base" hangingPunct="0">
              <a:spcBef>
                <a:spcPct val="0"/>
              </a:spcBef>
              <a:spcAft>
                <a:spcPct val="0"/>
              </a:spcAft>
              <a:defRPr sz="2400" b="1" i="1">
                <a:solidFill>
                  <a:schemeClr val="tx1"/>
                </a:solidFill>
                <a:latin typeface="Arial" panose="020B0604020202020204" pitchFamily="34" charset="0"/>
              </a:defRPr>
            </a:lvl7pPr>
            <a:lvl8pPr marL="3429000" indent="-228600" eaLnBrk="0" fontAlgn="base" hangingPunct="0">
              <a:spcBef>
                <a:spcPct val="0"/>
              </a:spcBef>
              <a:spcAft>
                <a:spcPct val="0"/>
              </a:spcAft>
              <a:defRPr sz="2400" b="1" i="1">
                <a:solidFill>
                  <a:schemeClr val="tx1"/>
                </a:solidFill>
                <a:latin typeface="Arial" panose="020B0604020202020204" pitchFamily="34" charset="0"/>
              </a:defRPr>
            </a:lvl8pPr>
            <a:lvl9pPr marL="3886200" indent="-228600" eaLnBrk="0" fontAlgn="base" hangingPunct="0">
              <a:spcBef>
                <a:spcPct val="0"/>
              </a:spcBef>
              <a:spcAft>
                <a:spcPct val="0"/>
              </a:spcAft>
              <a:defRPr sz="2400" b="1" i="1">
                <a:solidFill>
                  <a:schemeClr val="tx1"/>
                </a:solidFill>
                <a:latin typeface="Arial" panose="020B0604020202020204" pitchFamily="34" charset="0"/>
              </a:defRPr>
            </a:lvl9pPr>
          </a:lstStyle>
          <a:p>
            <a:r>
              <a:rPr lang="en-US" dirty="0"/>
              <a:t>Common z Values</a:t>
            </a:r>
          </a:p>
        </p:txBody>
      </p:sp>
      <p:graphicFrame>
        <p:nvGraphicFramePr>
          <p:cNvPr id="4" name="Group 83"/>
          <p:cNvGraphicFramePr>
            <a:graphicFrameLocks noGrp="1"/>
          </p:cNvGraphicFramePr>
          <p:nvPr>
            <p:extLst>
              <p:ext uri="{D42A27DB-BD31-4B8C-83A1-F6EECF244321}">
                <p14:modId xmlns:p14="http://schemas.microsoft.com/office/powerpoint/2010/main" val="4038998425"/>
              </p:ext>
            </p:extLst>
          </p:nvPr>
        </p:nvGraphicFramePr>
        <p:xfrm>
          <a:off x="3950494" y="1843088"/>
          <a:ext cx="4953000" cy="2895600"/>
        </p:xfrm>
        <a:graphic>
          <a:graphicData uri="http://schemas.openxmlformats.org/drawingml/2006/table">
            <a:tbl>
              <a:tblPr/>
              <a:tblGrid>
                <a:gridCol w="1628749"/>
                <a:gridCol w="3324251"/>
              </a:tblGrid>
              <a:tr h="677863">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anose="020B0604020202020204" pitchFamily="34" charset="0"/>
                        </a:rPr>
                        <a:t>Desired Confidence (%)</a:t>
                      </a:r>
                    </a:p>
                  </a:txBody>
                  <a:tcP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anose="020B0604020202020204" pitchFamily="34" charset="0"/>
                        </a:rPr>
                        <a:t>z Value </a:t>
                      </a:r>
                    </a:p>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Arial" panose="020B0604020202020204" pitchFamily="34" charset="0"/>
                        </a:rPr>
                        <a:t>(</a:t>
                      </a:r>
                      <a:r>
                        <a:rPr kumimoji="0" lang="en-US" sz="2000" b="1" i="1" u="none" strike="noStrike" cap="none" normalizeH="0" baseline="0" dirty="0" err="1" smtClean="0">
                          <a:ln>
                            <a:noFill/>
                          </a:ln>
                          <a:solidFill>
                            <a:schemeClr val="tx1"/>
                          </a:solidFill>
                          <a:effectLst/>
                          <a:latin typeface="Arial" panose="020B0604020202020204" pitchFamily="34" charset="0"/>
                        </a:rPr>
                        <a:t>sd</a:t>
                      </a:r>
                      <a:r>
                        <a:rPr kumimoji="0" lang="en-US" sz="2000" b="1" i="1" u="none" strike="noStrike" cap="none" normalizeH="0" baseline="0" dirty="0" smtClean="0">
                          <a:ln>
                            <a:noFill/>
                          </a:ln>
                          <a:solidFill>
                            <a:schemeClr val="tx1"/>
                          </a:solidFill>
                          <a:effectLst/>
                          <a:latin typeface="Arial" panose="020B0604020202020204" pitchFamily="34" charset="0"/>
                        </a:rPr>
                        <a:t> required for desired level of confidence)</a:t>
                      </a:r>
                    </a:p>
                  </a:txBody>
                  <a:tcPr horzOverflow="overflow">
                    <a:lnL>
                      <a:noFill/>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a:lnSpc>
                          <a:spcPct val="90000"/>
                        </a:lnSpc>
                        <a:spcBef>
                          <a:spcPct val="40000"/>
                        </a:spcBef>
                        <a:tabLst>
                          <a:tab pos="571500" algn="l"/>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l"/>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l"/>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tab pos="571500" algn="l"/>
                        </a:tabLst>
                      </a:pPr>
                      <a:r>
                        <a:rPr kumimoji="0" lang="en-US" sz="2000" b="1" i="0" u="none" strike="noStrike" cap="none" normalizeH="0" baseline="0" smtClean="0">
                          <a:ln>
                            <a:noFill/>
                          </a:ln>
                          <a:solidFill>
                            <a:schemeClr val="tx1"/>
                          </a:solidFill>
                          <a:effectLst/>
                          <a:latin typeface="Arial" panose="020B0604020202020204" pitchFamily="34" charset="0"/>
                        </a:rPr>
                        <a:t>	90.0</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anose="020B0604020202020204" pitchFamily="34" charset="0"/>
                        </a:rPr>
                        <a:t>1.65</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19100">
                <a:tc>
                  <a:txBody>
                    <a:bodyPr/>
                    <a:lstStyle>
                      <a:lvl1pPr>
                        <a:lnSpc>
                          <a:spcPct val="90000"/>
                        </a:lnSpc>
                        <a:spcBef>
                          <a:spcPct val="40000"/>
                        </a:spcBef>
                        <a:tabLst>
                          <a:tab pos="571500" algn="l"/>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l"/>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l"/>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tab pos="571500" algn="l"/>
                        </a:tabLst>
                      </a:pPr>
                      <a:r>
                        <a:rPr kumimoji="0" lang="en-US" sz="2000" b="1" i="0" u="none" strike="noStrike" cap="none" normalizeH="0" baseline="0" dirty="0" smtClean="0">
                          <a:ln>
                            <a:noFill/>
                          </a:ln>
                          <a:solidFill>
                            <a:schemeClr val="tx1"/>
                          </a:solidFill>
                          <a:effectLst/>
                          <a:latin typeface="Arial" panose="020B0604020202020204" pitchFamily="34" charset="0"/>
                        </a:rPr>
                        <a:t>	95.0</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anose="020B0604020202020204" pitchFamily="34" charset="0"/>
                        </a:rPr>
                        <a:t>1.96</a:t>
                      </a:r>
                    </a:p>
                  </a:txBody>
                  <a:tcPr horzOverflow="overflow">
                    <a:lnL>
                      <a:noFill/>
                    </a:lnL>
                    <a:lnR cap="flat">
                      <a:noFill/>
                    </a:lnR>
                    <a:lnT>
                      <a:noFill/>
                    </a:lnT>
                    <a:lnB>
                      <a:noFill/>
                    </a:lnB>
                    <a:lnTlToBr>
                      <a:noFill/>
                    </a:lnTlToBr>
                    <a:lnBlToTr>
                      <a:noFill/>
                    </a:lnBlToTr>
                    <a:noFill/>
                  </a:tcPr>
                </a:tc>
              </a:tr>
              <a:tr h="368300">
                <a:tc>
                  <a:txBody>
                    <a:bodyPr/>
                    <a:lstStyle>
                      <a:lvl1pPr>
                        <a:lnSpc>
                          <a:spcPct val="90000"/>
                        </a:lnSpc>
                        <a:spcBef>
                          <a:spcPct val="40000"/>
                        </a:spcBef>
                        <a:tabLst>
                          <a:tab pos="571500" algn="l"/>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l"/>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l"/>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tab pos="571500" algn="l"/>
                        </a:tabLst>
                      </a:pPr>
                      <a:r>
                        <a:rPr kumimoji="0" lang="en-US" sz="2000" b="1" i="0" u="none" strike="noStrike" cap="none" normalizeH="0" baseline="0" smtClean="0">
                          <a:ln>
                            <a:noFill/>
                          </a:ln>
                          <a:solidFill>
                            <a:schemeClr val="tx1"/>
                          </a:solidFill>
                          <a:effectLst/>
                          <a:latin typeface="Arial" panose="020B0604020202020204" pitchFamily="34" charset="0"/>
                        </a:rPr>
                        <a:t>	95.45</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anose="020B0604020202020204" pitchFamily="34" charset="0"/>
                        </a:rPr>
                        <a:t>2.00</a:t>
                      </a:r>
                    </a:p>
                  </a:txBody>
                  <a:tcPr horzOverflow="overflow">
                    <a:lnL>
                      <a:noFill/>
                    </a:lnL>
                    <a:lnR cap="flat">
                      <a:noFill/>
                    </a:lnR>
                    <a:lnT>
                      <a:noFill/>
                    </a:lnT>
                    <a:lnB>
                      <a:noFill/>
                    </a:lnB>
                    <a:lnTlToBr>
                      <a:noFill/>
                    </a:lnTlToBr>
                    <a:lnBlToTr>
                      <a:noFill/>
                    </a:lnBlToTr>
                    <a:noFill/>
                  </a:tcPr>
                </a:tc>
              </a:tr>
              <a:tr h="368300">
                <a:tc>
                  <a:txBody>
                    <a:bodyPr/>
                    <a:lstStyle>
                      <a:lvl1pPr>
                        <a:lnSpc>
                          <a:spcPct val="90000"/>
                        </a:lnSpc>
                        <a:spcBef>
                          <a:spcPct val="40000"/>
                        </a:spcBef>
                        <a:tabLst>
                          <a:tab pos="571500" algn="l"/>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l"/>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l"/>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tab pos="571500" algn="l"/>
                        </a:tabLst>
                      </a:pPr>
                      <a:r>
                        <a:rPr kumimoji="0" lang="en-US" sz="2000" b="1" i="0" u="none" strike="noStrike" cap="none" normalizeH="0" baseline="0" smtClean="0">
                          <a:ln>
                            <a:noFill/>
                          </a:ln>
                          <a:solidFill>
                            <a:schemeClr val="tx1"/>
                          </a:solidFill>
                          <a:effectLst/>
                          <a:latin typeface="Arial" panose="020B0604020202020204" pitchFamily="34" charset="0"/>
                        </a:rPr>
                        <a:t>	99.0</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panose="020B0604020202020204" pitchFamily="34" charset="0"/>
                        </a:rPr>
                        <a:t>2.58</a:t>
                      </a:r>
                    </a:p>
                  </a:txBody>
                  <a:tcPr horzOverflow="overflow">
                    <a:lnL>
                      <a:noFill/>
                    </a:lnL>
                    <a:lnR cap="flat">
                      <a:noFill/>
                    </a:lnR>
                    <a:lnT>
                      <a:noFill/>
                    </a:lnT>
                    <a:lnB>
                      <a:noFill/>
                    </a:lnB>
                    <a:lnTlToBr>
                      <a:noFill/>
                    </a:lnTlToBr>
                    <a:lnBlToTr>
                      <a:noFill/>
                    </a:lnBlToTr>
                    <a:noFill/>
                  </a:tcPr>
                </a:tc>
              </a:tr>
              <a:tr h="406400">
                <a:tc>
                  <a:txBody>
                    <a:bodyPr/>
                    <a:lstStyle>
                      <a:lvl1pPr>
                        <a:lnSpc>
                          <a:spcPct val="90000"/>
                        </a:lnSpc>
                        <a:spcBef>
                          <a:spcPct val="40000"/>
                        </a:spcBef>
                        <a:tabLst>
                          <a:tab pos="571500" algn="l"/>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l"/>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l"/>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l"/>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l"/>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tab pos="571500" algn="l"/>
                        </a:tabLst>
                      </a:pPr>
                      <a:r>
                        <a:rPr kumimoji="0" lang="en-US" sz="2000" b="1" i="0" u="none" strike="noStrike" cap="none" normalizeH="0" baseline="0" smtClean="0">
                          <a:ln>
                            <a:noFill/>
                          </a:ln>
                          <a:solidFill>
                            <a:schemeClr val="tx1"/>
                          </a:solidFill>
                          <a:effectLst/>
                          <a:latin typeface="Arial" panose="020B0604020202020204" pitchFamily="34" charset="0"/>
                        </a:rPr>
                        <a:t>	99.73</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rPr>
                        <a:t>3.00</a:t>
                      </a:r>
                    </a:p>
                  </a:txBody>
                  <a:tcPr horzOverflow="overflow">
                    <a:lnL>
                      <a:noFill/>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
          <p:cNvSpPr>
            <a:spLocks noChangeArrowheads="1"/>
          </p:cNvSpPr>
          <p:nvPr/>
        </p:nvSpPr>
        <p:spPr bwMode="auto">
          <a:xfrm>
            <a:off x="593725" y="1463676"/>
            <a:ext cx="340830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sz="2000" b="1" dirty="0">
                <a:latin typeface="Arial" panose="020B0604020202020204" pitchFamily="34" charset="0"/>
                <a:cs typeface="Arial" panose="020B0604020202020204" pitchFamily="34" charset="0"/>
              </a:rPr>
              <a:t>Desired accuracy with </a:t>
            </a:r>
            <a:r>
              <a:rPr lang="en-US" sz="2000" b="1" i="0" dirty="0">
                <a:latin typeface="Arial" panose="020B0604020202020204" pitchFamily="34" charset="0"/>
                <a:cs typeface="Arial" panose="020B0604020202020204" pitchFamily="34" charset="0"/>
              </a:rPr>
              <a:t>5%</a:t>
            </a:r>
            <a:endParaRPr lang="en-US" sz="2000" b="1" dirty="0">
              <a:latin typeface="Arial" panose="020B0604020202020204" pitchFamily="34" charset="0"/>
              <a:cs typeface="Arial" panose="020B0604020202020204" pitchFamily="34" charset="0"/>
            </a:endParaRPr>
          </a:p>
          <a:p>
            <a:pPr>
              <a:lnSpc>
                <a:spcPct val="150000"/>
              </a:lnSpc>
              <a:defRPr/>
            </a:pPr>
            <a:r>
              <a:rPr lang="en-US" sz="2000" b="1" dirty="0">
                <a:latin typeface="Arial" panose="020B0604020202020204" pitchFamily="34" charset="0"/>
                <a:cs typeface="Arial" panose="020B0604020202020204" pitchFamily="34" charset="0"/>
              </a:rPr>
              <a:t>Confidence level </a:t>
            </a:r>
            <a:r>
              <a:rPr lang="en-US" sz="2000" b="1" i="0" dirty="0">
                <a:latin typeface="Arial" panose="020B0604020202020204" pitchFamily="34" charset="0"/>
                <a:cs typeface="Arial" panose="020B0604020202020204" pitchFamily="34" charset="0"/>
              </a:rPr>
              <a:t>= 95%</a:t>
            </a:r>
            <a:endParaRPr lang="en-US" sz="2000" b="1" dirty="0">
              <a:latin typeface="Arial" panose="020B0604020202020204" pitchFamily="34" charset="0"/>
              <a:cs typeface="Arial" panose="020B0604020202020204" pitchFamily="34" charset="0"/>
            </a:endParaRPr>
          </a:p>
          <a:p>
            <a:pPr>
              <a:lnSpc>
                <a:spcPct val="150000"/>
              </a:lnSpc>
              <a:defRPr/>
            </a:pPr>
            <a:r>
              <a:rPr lang="en-US" sz="2000" b="1" dirty="0">
                <a:latin typeface="Arial" panose="020B0604020202020204" pitchFamily="34" charset="0"/>
                <a:cs typeface="Arial" panose="020B0604020202020204" pitchFamily="34" charset="0"/>
              </a:rPr>
              <a:t>Sample </a:t>
            </a:r>
            <a:r>
              <a:rPr lang="en-US" sz="2000" b="1" dirty="0" smtClean="0">
                <a:latin typeface="Arial" panose="020B0604020202020204" pitchFamily="34" charset="0"/>
                <a:cs typeface="Arial" panose="020B0604020202020204" pitchFamily="34" charset="0"/>
              </a:rPr>
              <a:t>s. </a:t>
            </a:r>
            <a:r>
              <a:rPr lang="en-US" sz="2000" b="1" dirty="0" err="1" smtClean="0">
                <a:latin typeface="Arial" panose="020B0604020202020204" pitchFamily="34" charset="0"/>
                <a:cs typeface="Arial" panose="020B0604020202020204" pitchFamily="34" charset="0"/>
              </a:rPr>
              <a:t>dev</a:t>
            </a:r>
            <a:r>
              <a:rPr lang="en-US" sz="2000" b="1" dirty="0" smtClean="0">
                <a:latin typeface="Arial" panose="020B0604020202020204" pitchFamily="34" charset="0"/>
                <a:cs typeface="Arial" panose="020B0604020202020204" pitchFamily="34" charset="0"/>
              </a:rPr>
              <a:t> </a:t>
            </a:r>
            <a:r>
              <a:rPr lang="en-US" sz="2000" b="1" i="0" dirty="0">
                <a:latin typeface="Arial" panose="020B0604020202020204" pitchFamily="34" charset="0"/>
                <a:cs typeface="Arial" panose="020B0604020202020204" pitchFamily="34" charset="0"/>
              </a:rPr>
              <a:t>= 1.0</a:t>
            </a:r>
          </a:p>
          <a:p>
            <a:pPr>
              <a:lnSpc>
                <a:spcPct val="150000"/>
              </a:lnSpc>
              <a:defRPr/>
            </a:pPr>
            <a:r>
              <a:rPr lang="en-US" sz="2000" b="1" dirty="0">
                <a:latin typeface="Arial" panose="020B0604020202020204" pitchFamily="34" charset="0"/>
                <a:cs typeface="Arial" panose="020B0604020202020204" pitchFamily="34" charset="0"/>
              </a:rPr>
              <a:t>Sample mean </a:t>
            </a:r>
            <a:r>
              <a:rPr lang="en-US" sz="2000" b="1" i="0" dirty="0">
                <a:latin typeface="Arial" panose="020B0604020202020204" pitchFamily="34" charset="0"/>
                <a:cs typeface="Arial" panose="020B0604020202020204" pitchFamily="34" charset="0"/>
              </a:rPr>
              <a:t>= 3.00</a:t>
            </a:r>
          </a:p>
        </p:txBody>
      </p:sp>
      <p:grpSp>
        <p:nvGrpSpPr>
          <p:cNvPr id="6" name="Group 32"/>
          <p:cNvGrpSpPr>
            <a:grpSpLocks/>
          </p:cNvGrpSpPr>
          <p:nvPr/>
        </p:nvGrpSpPr>
        <p:grpSpPr bwMode="auto">
          <a:xfrm>
            <a:off x="1831976" y="5442887"/>
            <a:ext cx="1609725" cy="958851"/>
            <a:chOff x="910" y="3209"/>
            <a:chExt cx="1014" cy="604"/>
          </a:xfrm>
        </p:grpSpPr>
        <p:sp>
          <p:nvSpPr>
            <p:cNvPr id="7" name="Rectangle 23"/>
            <p:cNvSpPr>
              <a:spLocks noChangeArrowheads="1"/>
            </p:cNvSpPr>
            <p:nvPr/>
          </p:nvSpPr>
          <p:spPr bwMode="auto">
            <a:xfrm>
              <a:off x="910" y="3434"/>
              <a:ext cx="5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40000"/>
                </a:spcBef>
                <a:defRPr/>
              </a:pPr>
              <a:r>
                <a:rPr lang="en-US" sz="2000" b="1" dirty="0" smtClean="0">
                  <a:latin typeface="Arial" panose="020B0604020202020204" pitchFamily="34" charset="0"/>
                </a:rPr>
                <a:t>n = </a:t>
              </a:r>
            </a:p>
          </p:txBody>
        </p:sp>
        <p:grpSp>
          <p:nvGrpSpPr>
            <p:cNvPr id="8" name="Group 31"/>
            <p:cNvGrpSpPr>
              <a:grpSpLocks/>
            </p:cNvGrpSpPr>
            <p:nvPr/>
          </p:nvGrpSpPr>
          <p:grpSpPr bwMode="auto">
            <a:xfrm>
              <a:off x="1343" y="3209"/>
              <a:ext cx="581" cy="604"/>
              <a:chOff x="1400" y="3224"/>
              <a:chExt cx="581" cy="604"/>
            </a:xfrm>
          </p:grpSpPr>
          <p:sp>
            <p:nvSpPr>
              <p:cNvPr id="9" name="Rectangle 25"/>
              <p:cNvSpPr>
                <a:spLocks noChangeArrowheads="1"/>
              </p:cNvSpPr>
              <p:nvPr/>
            </p:nvSpPr>
            <p:spPr bwMode="auto">
              <a:xfrm>
                <a:off x="1794" y="32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i="0" dirty="0">
                    <a:latin typeface="Arial" panose="020B0604020202020204" pitchFamily="34" charset="0"/>
                    <a:cs typeface="Arial" panose="020B0604020202020204" pitchFamily="34" charset="0"/>
                  </a:rPr>
                  <a:t>2</a:t>
                </a:r>
              </a:p>
            </p:txBody>
          </p:sp>
          <p:sp>
            <p:nvSpPr>
              <p:cNvPr id="10" name="Rectangle 27"/>
              <p:cNvSpPr>
                <a:spLocks noChangeArrowheads="1"/>
              </p:cNvSpPr>
              <p:nvPr/>
            </p:nvSpPr>
            <p:spPr bwMode="auto">
              <a:xfrm>
                <a:off x="1477" y="3224"/>
                <a:ext cx="305"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dirty="0" err="1">
                    <a:latin typeface="Arial" panose="020B0604020202020204" pitchFamily="34" charset="0"/>
                    <a:cs typeface="Arial" panose="020B0604020202020204" pitchFamily="34" charset="0"/>
                  </a:rPr>
                  <a:t>zs</a:t>
                </a:r>
                <a:endParaRPr lang="en-US" sz="2000" b="1" dirty="0">
                  <a:latin typeface="Arial" panose="020B0604020202020204" pitchFamily="34" charset="0"/>
                  <a:cs typeface="Arial" panose="020B0604020202020204" pitchFamily="34" charset="0"/>
                </a:endParaRPr>
              </a:p>
              <a:p>
                <a:pPr algn="ctr">
                  <a:lnSpc>
                    <a:spcPct val="150000"/>
                  </a:lnSpc>
                  <a:defRPr/>
                </a:pPr>
                <a:r>
                  <a:rPr lang="en-US" sz="2000" b="1" dirty="0" err="1">
                    <a:latin typeface="Arial" panose="020B0604020202020204" pitchFamily="34" charset="0"/>
                    <a:cs typeface="Arial" panose="020B0604020202020204" pitchFamily="34" charset="0"/>
                  </a:rPr>
                  <a:t>hx</a:t>
                </a:r>
                <a:endParaRPr lang="en-US" sz="2000" b="1" dirty="0">
                  <a:latin typeface="Arial" panose="020B0604020202020204" pitchFamily="34" charset="0"/>
                  <a:cs typeface="Arial" panose="020B0604020202020204" pitchFamily="34" charset="0"/>
                </a:endParaRPr>
              </a:p>
            </p:txBody>
          </p:sp>
          <p:sp>
            <p:nvSpPr>
              <p:cNvPr id="11" name="Line 28"/>
              <p:cNvSpPr>
                <a:spLocks noChangeShapeType="1"/>
              </p:cNvSpPr>
              <p:nvPr/>
            </p:nvSpPr>
            <p:spPr bwMode="auto">
              <a:xfrm>
                <a:off x="1628" y="3631"/>
                <a:ext cx="1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AutoShape 29"/>
              <p:cNvSpPr>
                <a:spLocks noChangeArrowheads="1"/>
              </p:cNvSpPr>
              <p:nvPr/>
            </p:nvSpPr>
            <p:spPr bwMode="auto">
              <a:xfrm>
                <a:off x="1400" y="3359"/>
                <a:ext cx="410" cy="448"/>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Line 30"/>
              <p:cNvSpPr>
                <a:spLocks noChangeShapeType="1"/>
              </p:cNvSpPr>
              <p:nvPr/>
            </p:nvSpPr>
            <p:spPr bwMode="auto">
              <a:xfrm>
                <a:off x="1460" y="3584"/>
                <a:ext cx="2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grpSp>
        <p:nvGrpSpPr>
          <p:cNvPr id="14" name="Group 41"/>
          <p:cNvGrpSpPr>
            <a:grpSpLocks/>
          </p:cNvGrpSpPr>
          <p:nvPr/>
        </p:nvGrpSpPr>
        <p:grpSpPr bwMode="auto">
          <a:xfrm>
            <a:off x="3460693" y="5456384"/>
            <a:ext cx="4832350" cy="1042988"/>
            <a:chOff x="881" y="3463"/>
            <a:chExt cx="3044" cy="657"/>
          </a:xfrm>
        </p:grpSpPr>
        <p:sp>
          <p:nvSpPr>
            <p:cNvPr id="15" name="Rectangle 34"/>
            <p:cNvSpPr>
              <a:spLocks noChangeArrowheads="1"/>
            </p:cNvSpPr>
            <p:nvPr/>
          </p:nvSpPr>
          <p:spPr bwMode="auto">
            <a:xfrm>
              <a:off x="881" y="3675"/>
              <a:ext cx="30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40000"/>
                </a:spcBef>
                <a:defRPr/>
              </a:pPr>
              <a:r>
                <a:rPr lang="en-US" sz="2000" b="1" i="0" dirty="0" smtClean="0">
                  <a:latin typeface="Arial" panose="020B0604020202020204" pitchFamily="34" charset="0"/>
                </a:rPr>
                <a:t>=                                        = 170.74 ≈ 171</a:t>
              </a:r>
              <a:endParaRPr lang="en-US" sz="2000" b="1" dirty="0" smtClean="0">
                <a:latin typeface="Arial" panose="020B0604020202020204" pitchFamily="34" charset="0"/>
              </a:endParaRPr>
            </a:p>
          </p:txBody>
        </p:sp>
        <p:sp>
          <p:nvSpPr>
            <p:cNvPr id="16" name="Rectangle 36"/>
            <p:cNvSpPr>
              <a:spLocks noChangeArrowheads="1"/>
            </p:cNvSpPr>
            <p:nvPr/>
          </p:nvSpPr>
          <p:spPr bwMode="auto">
            <a:xfrm>
              <a:off x="2361" y="346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i="0" dirty="0">
                  <a:latin typeface="Arial" panose="020B0604020202020204" pitchFamily="34" charset="0"/>
                  <a:cs typeface="Arial" panose="020B0604020202020204" pitchFamily="34" charset="0"/>
                </a:rPr>
                <a:t>2</a:t>
              </a:r>
            </a:p>
          </p:txBody>
        </p:sp>
        <p:sp>
          <p:nvSpPr>
            <p:cNvPr id="17" name="Rectangle 37"/>
            <p:cNvSpPr>
              <a:spLocks noChangeArrowheads="1"/>
            </p:cNvSpPr>
            <p:nvPr/>
          </p:nvSpPr>
          <p:spPr bwMode="auto">
            <a:xfrm>
              <a:off x="1451" y="3480"/>
              <a:ext cx="83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i="0" dirty="0">
                  <a:latin typeface="Arial" panose="020B0604020202020204" pitchFamily="34" charset="0"/>
                  <a:cs typeface="Arial" panose="020B0604020202020204" pitchFamily="34" charset="0"/>
                </a:rPr>
                <a:t>1.96 x 1.0</a:t>
              </a:r>
            </a:p>
            <a:p>
              <a:pPr algn="ctr">
                <a:lnSpc>
                  <a:spcPct val="150000"/>
                </a:lnSpc>
                <a:defRPr/>
              </a:pPr>
              <a:r>
                <a:rPr lang="en-US" sz="2000" b="1" i="0" dirty="0">
                  <a:latin typeface="Arial" panose="020B0604020202020204" pitchFamily="34" charset="0"/>
                  <a:cs typeface="Arial" panose="020B0604020202020204" pitchFamily="34" charset="0"/>
                </a:rPr>
                <a:t>.05 x 3</a:t>
              </a:r>
              <a:endParaRPr lang="en-US" sz="2000" b="1" dirty="0">
                <a:latin typeface="Arial" panose="020B0604020202020204" pitchFamily="34" charset="0"/>
                <a:cs typeface="Arial" panose="020B0604020202020204" pitchFamily="34" charset="0"/>
              </a:endParaRPr>
            </a:p>
          </p:txBody>
        </p:sp>
        <p:sp>
          <p:nvSpPr>
            <p:cNvPr id="18" name="AutoShape 39"/>
            <p:cNvSpPr>
              <a:spLocks noChangeArrowheads="1"/>
            </p:cNvSpPr>
            <p:nvPr/>
          </p:nvSpPr>
          <p:spPr bwMode="auto">
            <a:xfrm>
              <a:off x="1391" y="3576"/>
              <a:ext cx="986" cy="448"/>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9" name="Line 40"/>
            <p:cNvSpPr>
              <a:spLocks noChangeShapeType="1"/>
            </p:cNvSpPr>
            <p:nvPr/>
          </p:nvSpPr>
          <p:spPr bwMode="auto">
            <a:xfrm>
              <a:off x="1451" y="3809"/>
              <a:ext cx="85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0" name="Group 44"/>
          <p:cNvGrpSpPr>
            <a:grpSpLocks/>
          </p:cNvGrpSpPr>
          <p:nvPr/>
        </p:nvGrpSpPr>
        <p:grpSpPr bwMode="auto">
          <a:xfrm>
            <a:off x="841375" y="3869530"/>
            <a:ext cx="2500313" cy="1477964"/>
            <a:chOff x="970" y="2060"/>
            <a:chExt cx="1575" cy="931"/>
          </a:xfrm>
        </p:grpSpPr>
        <p:sp>
          <p:nvSpPr>
            <p:cNvPr id="21" name="Rectangle 20"/>
            <p:cNvSpPr>
              <a:spLocks noChangeArrowheads="1"/>
            </p:cNvSpPr>
            <p:nvPr/>
          </p:nvSpPr>
          <p:spPr bwMode="auto">
            <a:xfrm>
              <a:off x="970" y="2060"/>
              <a:ext cx="1575"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sz="2000" b="1" i="1" dirty="0">
                  <a:latin typeface="Arial" panose="020B0604020202020204" pitchFamily="34" charset="0"/>
                  <a:cs typeface="Arial" panose="020B0604020202020204" pitchFamily="34" charset="0"/>
                </a:rPr>
                <a:t>h</a:t>
              </a:r>
              <a:r>
                <a:rPr lang="en-US" sz="2000" b="1" dirty="0">
                  <a:latin typeface="Arial" panose="020B0604020202020204" pitchFamily="34" charset="0"/>
                  <a:cs typeface="Arial" panose="020B0604020202020204" pitchFamily="34" charset="0"/>
                </a:rPr>
                <a:t> </a:t>
              </a:r>
              <a:r>
                <a:rPr lang="en-US" sz="2000" b="1" i="0" dirty="0">
                  <a:latin typeface="Arial" panose="020B0604020202020204" pitchFamily="34" charset="0"/>
                  <a:cs typeface="Arial" panose="020B0604020202020204" pitchFamily="34" charset="0"/>
                </a:rPr>
                <a:t>= </a:t>
              </a:r>
              <a:r>
                <a:rPr lang="en-US" sz="2000" b="1" i="0" dirty="0" smtClean="0">
                  <a:latin typeface="Arial" panose="020B0604020202020204" pitchFamily="34" charset="0"/>
                  <a:cs typeface="Arial" panose="020B0604020202020204" pitchFamily="34" charset="0"/>
                </a:rPr>
                <a:t>0.05</a:t>
              </a:r>
              <a:r>
                <a:rPr lang="en-US" sz="2000" b="1" dirty="0">
                  <a:latin typeface="Arial" panose="020B0604020202020204" pitchFamily="34" charset="0"/>
                  <a:cs typeface="Arial" panose="020B0604020202020204" pitchFamily="34" charset="0"/>
                </a:rPr>
                <a:t>	x </a:t>
              </a:r>
              <a:r>
                <a:rPr lang="en-US" sz="2000" b="1" i="0" dirty="0">
                  <a:latin typeface="Arial" panose="020B0604020202020204" pitchFamily="34" charset="0"/>
                  <a:cs typeface="Arial" panose="020B0604020202020204" pitchFamily="34" charset="0"/>
                </a:rPr>
                <a:t>= </a:t>
              </a:r>
              <a:r>
                <a:rPr lang="en-US" sz="2000" b="1" i="0" dirty="0" smtClean="0">
                  <a:latin typeface="Arial" panose="020B0604020202020204" pitchFamily="34" charset="0"/>
                  <a:cs typeface="Arial" panose="020B0604020202020204" pitchFamily="34" charset="0"/>
                </a:rPr>
                <a:t>3.00</a:t>
              </a:r>
            </a:p>
            <a:p>
              <a:pPr>
                <a:lnSpc>
                  <a:spcPct val="150000"/>
                </a:lnSpc>
                <a:defRPr/>
              </a:pPr>
              <a:r>
                <a:rPr lang="en-US" sz="2000" b="1" i="1" dirty="0" smtClean="0">
                  <a:latin typeface="Arial" panose="020B0604020202020204" pitchFamily="34" charset="0"/>
                  <a:cs typeface="Arial" panose="020B0604020202020204" pitchFamily="34" charset="0"/>
                </a:rPr>
                <a:t>s</a:t>
              </a:r>
              <a:r>
                <a:rPr lang="en-US" sz="2000" b="1" dirty="0" smtClean="0">
                  <a:latin typeface="Arial" panose="020B0604020202020204" pitchFamily="34" charset="0"/>
                  <a:cs typeface="Arial" panose="020B0604020202020204" pitchFamily="34" charset="0"/>
                </a:rPr>
                <a:t> </a:t>
              </a:r>
              <a:r>
                <a:rPr lang="en-US" sz="2000" b="1" i="0" dirty="0">
                  <a:latin typeface="Arial" panose="020B0604020202020204" pitchFamily="34" charset="0"/>
                  <a:cs typeface="Arial" panose="020B0604020202020204" pitchFamily="34" charset="0"/>
                </a:rPr>
                <a:t>= </a:t>
              </a:r>
              <a:r>
                <a:rPr lang="en-US" sz="2000" b="1" i="0" dirty="0" smtClean="0">
                  <a:latin typeface="Arial" panose="020B0604020202020204" pitchFamily="34" charset="0"/>
                  <a:cs typeface="Arial" panose="020B0604020202020204" pitchFamily="34" charset="0"/>
                </a:rPr>
                <a:t>1.0        </a:t>
              </a:r>
              <a:r>
                <a:rPr lang="en-US" sz="2000" b="1" i="1" dirty="0" smtClean="0">
                  <a:latin typeface="Arial" panose="020B0604020202020204" pitchFamily="34" charset="0"/>
                  <a:cs typeface="Arial" panose="020B0604020202020204" pitchFamily="34" charset="0"/>
                </a:rPr>
                <a:t>z</a:t>
              </a:r>
              <a:r>
                <a:rPr lang="en-US" sz="2000" b="1" i="0" dirty="0" smtClean="0">
                  <a:latin typeface="Arial" panose="020B0604020202020204" pitchFamily="34" charset="0"/>
                  <a:cs typeface="Arial" panose="020B0604020202020204" pitchFamily="34" charset="0"/>
                </a:rPr>
                <a:t> </a:t>
              </a:r>
              <a:r>
                <a:rPr lang="en-US" sz="2000" b="1" i="0" dirty="0">
                  <a:latin typeface="Arial" panose="020B0604020202020204" pitchFamily="34" charset="0"/>
                  <a:cs typeface="Arial" panose="020B0604020202020204" pitchFamily="34" charset="0"/>
                </a:rPr>
                <a:t>= </a:t>
              </a:r>
              <a:r>
                <a:rPr lang="en-US" sz="2000" b="1" i="0" dirty="0" smtClean="0">
                  <a:latin typeface="Arial" panose="020B0604020202020204" pitchFamily="34" charset="0"/>
                  <a:cs typeface="Arial" panose="020B0604020202020204" pitchFamily="34" charset="0"/>
                </a:rPr>
                <a:t>1.96</a:t>
              </a:r>
            </a:p>
            <a:p>
              <a:pPr>
                <a:lnSpc>
                  <a:spcPct val="150000"/>
                </a:lnSpc>
                <a:defRPr/>
              </a:pPr>
              <a:r>
                <a:rPr lang="en-US" sz="2000" b="1" i="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from </a:t>
              </a:r>
              <a:r>
                <a:rPr lang="en-US" sz="2000" b="1" i="0" dirty="0" smtClean="0">
                  <a:latin typeface="Arial" panose="020B0604020202020204" pitchFamily="34" charset="0"/>
                  <a:cs typeface="Arial" panose="020B0604020202020204" pitchFamily="34" charset="0"/>
                </a:rPr>
                <a:t>Table)</a:t>
              </a:r>
              <a:endParaRPr lang="en-US" sz="2000" b="1" i="0" dirty="0">
                <a:latin typeface="Arial" panose="020B0604020202020204" pitchFamily="34" charset="0"/>
                <a:cs typeface="Arial" panose="020B0604020202020204" pitchFamily="34" charset="0"/>
              </a:endParaRPr>
            </a:p>
          </p:txBody>
        </p:sp>
        <p:sp>
          <p:nvSpPr>
            <p:cNvPr id="22" name="Line 43"/>
            <p:cNvSpPr>
              <a:spLocks noChangeShapeType="1"/>
            </p:cNvSpPr>
            <p:nvPr/>
          </p:nvSpPr>
          <p:spPr bwMode="auto">
            <a:xfrm>
              <a:off x="1868" y="2189"/>
              <a:ext cx="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23"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Sample Size</a:t>
            </a:r>
          </a:p>
        </p:txBody>
      </p:sp>
      <p:sp>
        <p:nvSpPr>
          <p:cNvPr id="24" name="Rectangle 23"/>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959077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Variations</a:t>
            </a:r>
          </a:p>
        </p:txBody>
      </p:sp>
      <p:grpSp>
        <p:nvGrpSpPr>
          <p:cNvPr id="4" name="Group 24"/>
          <p:cNvGrpSpPr>
            <a:grpSpLocks/>
          </p:cNvGrpSpPr>
          <p:nvPr/>
        </p:nvGrpSpPr>
        <p:grpSpPr bwMode="auto">
          <a:xfrm>
            <a:off x="3224213" y="2323430"/>
            <a:ext cx="1609725" cy="968376"/>
            <a:chOff x="2354" y="1583"/>
            <a:chExt cx="1014" cy="610"/>
          </a:xfrm>
        </p:grpSpPr>
        <p:sp>
          <p:nvSpPr>
            <p:cNvPr id="5" name="Rectangle 5"/>
            <p:cNvSpPr>
              <a:spLocks noChangeArrowheads="1"/>
            </p:cNvSpPr>
            <p:nvPr/>
          </p:nvSpPr>
          <p:spPr bwMode="auto">
            <a:xfrm>
              <a:off x="2354" y="1794"/>
              <a:ext cx="58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6731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40000"/>
                </a:spcBef>
                <a:defRPr/>
              </a:pPr>
              <a:r>
                <a:rPr lang="en-US"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n = </a:t>
              </a:r>
            </a:p>
          </p:txBody>
        </p:sp>
        <p:grpSp>
          <p:nvGrpSpPr>
            <p:cNvPr id="6" name="Group 23"/>
            <p:cNvGrpSpPr>
              <a:grpSpLocks/>
            </p:cNvGrpSpPr>
            <p:nvPr/>
          </p:nvGrpSpPr>
          <p:grpSpPr bwMode="auto">
            <a:xfrm>
              <a:off x="2787" y="1583"/>
              <a:ext cx="581" cy="610"/>
              <a:chOff x="2787" y="1583"/>
              <a:chExt cx="581" cy="610"/>
            </a:xfrm>
          </p:grpSpPr>
          <p:sp>
            <p:nvSpPr>
              <p:cNvPr id="7" name="Rectangle 7"/>
              <p:cNvSpPr>
                <a:spLocks noChangeArrowheads="1"/>
              </p:cNvSpPr>
              <p:nvPr/>
            </p:nvSpPr>
            <p:spPr bwMode="auto">
              <a:xfrm>
                <a:off x="3181" y="158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i="0">
                    <a:effectLst>
                      <a:outerShdw blurRad="38100" dist="38100" dir="2700000" algn="tl">
                        <a:srgbClr val="C0C0C0"/>
                      </a:outerShdw>
                    </a:effectLst>
                  </a:rPr>
                  <a:t>2</a:t>
                </a:r>
              </a:p>
            </p:txBody>
          </p:sp>
          <p:sp>
            <p:nvSpPr>
              <p:cNvPr id="8" name="Rectangle 8"/>
              <p:cNvSpPr>
                <a:spLocks noChangeArrowheads="1"/>
              </p:cNvSpPr>
              <p:nvPr/>
            </p:nvSpPr>
            <p:spPr bwMode="auto">
              <a:xfrm>
                <a:off x="2831" y="1623"/>
                <a:ext cx="316"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defRPr/>
                </a:pPr>
                <a:r>
                  <a:rPr lang="en-US" sz="2400" b="1" i="1" dirty="0" smtClean="0">
                    <a:latin typeface="Times New Roman" panose="02020603050405020304" pitchFamily="18" charset="0"/>
                    <a:cs typeface="Times New Roman" panose="02020603050405020304" pitchFamily="18" charset="0"/>
                  </a:rPr>
                  <a:t>z s</a:t>
                </a:r>
                <a:endParaRPr lang="en-US" sz="2400" b="1" i="1" dirty="0">
                  <a:latin typeface="Times New Roman" panose="02020603050405020304" pitchFamily="18" charset="0"/>
                  <a:cs typeface="Times New Roman" panose="02020603050405020304" pitchFamily="18" charset="0"/>
                </a:endParaRPr>
              </a:p>
              <a:p>
                <a:pPr algn="ctr">
                  <a:lnSpc>
                    <a:spcPct val="110000"/>
                  </a:lnSpc>
                  <a:defRPr/>
                </a:pPr>
                <a:r>
                  <a:rPr lang="en-US" sz="2400" b="1" i="1" dirty="0">
                    <a:latin typeface="Times New Roman" panose="02020603050405020304" pitchFamily="18" charset="0"/>
                    <a:cs typeface="Times New Roman" panose="02020603050405020304" pitchFamily="18" charset="0"/>
                  </a:rPr>
                  <a:t>e</a:t>
                </a:r>
              </a:p>
            </p:txBody>
          </p:sp>
          <p:sp>
            <p:nvSpPr>
              <p:cNvPr id="9" name="AutoShape 10"/>
              <p:cNvSpPr>
                <a:spLocks noChangeArrowheads="1"/>
              </p:cNvSpPr>
              <p:nvPr/>
            </p:nvSpPr>
            <p:spPr bwMode="auto">
              <a:xfrm>
                <a:off x="2787" y="1704"/>
                <a:ext cx="410" cy="448"/>
              </a:xfrm>
              <a:prstGeom prst="bracketPair">
                <a:avLst>
                  <a:gd name="adj" fmla="val 16667"/>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0" name="Line 11"/>
              <p:cNvSpPr>
                <a:spLocks noChangeShapeType="1"/>
              </p:cNvSpPr>
              <p:nvPr/>
            </p:nvSpPr>
            <p:spPr bwMode="auto">
              <a:xfrm>
                <a:off x="2850" y="1903"/>
                <a:ext cx="29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grpSp>
        <p:nvGrpSpPr>
          <p:cNvPr id="15" name="Group 37"/>
          <p:cNvGrpSpPr>
            <a:grpSpLocks/>
          </p:cNvGrpSpPr>
          <p:nvPr/>
        </p:nvGrpSpPr>
        <p:grpSpPr bwMode="auto">
          <a:xfrm>
            <a:off x="1123951" y="3972616"/>
            <a:ext cx="7123112" cy="979488"/>
            <a:chOff x="554" y="3349"/>
            <a:chExt cx="4487" cy="617"/>
          </a:xfrm>
        </p:grpSpPr>
        <p:sp>
          <p:nvSpPr>
            <p:cNvPr id="16" name="Text Box 27"/>
            <p:cNvSpPr txBox="1">
              <a:spLocks noChangeArrowheads="1"/>
            </p:cNvSpPr>
            <p:nvPr/>
          </p:nvSpPr>
          <p:spPr bwMode="auto">
            <a:xfrm>
              <a:off x="554" y="3546"/>
              <a:ext cx="1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b="1" i="1" dirty="0">
                  <a:latin typeface="Times New Roman" panose="02020603050405020304" pitchFamily="18" charset="0"/>
                  <a:cs typeface="Times New Roman" panose="02020603050405020304" pitchFamily="18" charset="0"/>
                </a:rPr>
                <a:t>s =</a:t>
              </a:r>
              <a:r>
                <a:rPr lang="en-US" dirty="0">
                  <a:effectLst>
                    <a:outerShdw blurRad="38100" dist="38100" dir="2700000" algn="tl">
                      <a:srgbClr val="C0C0C0"/>
                    </a:outerShdw>
                  </a:effectLst>
                </a:rPr>
                <a:t>                      = </a:t>
              </a:r>
            </a:p>
          </p:txBody>
        </p:sp>
        <p:grpSp>
          <p:nvGrpSpPr>
            <p:cNvPr id="17" name="Group 32"/>
            <p:cNvGrpSpPr>
              <a:grpSpLocks/>
            </p:cNvGrpSpPr>
            <p:nvPr/>
          </p:nvGrpSpPr>
          <p:grpSpPr bwMode="auto">
            <a:xfrm>
              <a:off x="1150" y="3349"/>
              <a:ext cx="3891" cy="617"/>
              <a:chOff x="1150" y="3349"/>
              <a:chExt cx="3891" cy="617"/>
            </a:xfrm>
          </p:grpSpPr>
          <p:sp>
            <p:nvSpPr>
              <p:cNvPr id="22" name="Text Box 28"/>
              <p:cNvSpPr txBox="1">
                <a:spLocks noChangeArrowheads="1"/>
              </p:cNvSpPr>
              <p:nvPr/>
            </p:nvSpPr>
            <p:spPr bwMode="auto">
              <a:xfrm>
                <a:off x="1150" y="3349"/>
                <a:ext cx="3891"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449263" algn="ctr"/>
                    <a:tab pos="3948113" algn="ctr"/>
                  </a:tabLst>
                  <a:defRPr sz="2400">
                    <a:solidFill>
                      <a:schemeClr val="tx1"/>
                    </a:solidFill>
                    <a:latin typeface="Times" panose="02020603050405020304" pitchFamily="18" charset="0"/>
                  </a:defRPr>
                </a:lvl1pPr>
                <a:lvl2pPr>
                  <a:tabLst>
                    <a:tab pos="449263" algn="ctr"/>
                    <a:tab pos="3948113" algn="ctr"/>
                  </a:tabLst>
                  <a:defRPr sz="2400">
                    <a:solidFill>
                      <a:schemeClr val="tx1"/>
                    </a:solidFill>
                    <a:latin typeface="Times" panose="02020603050405020304" pitchFamily="18" charset="0"/>
                  </a:defRPr>
                </a:lvl2pPr>
                <a:lvl3pPr>
                  <a:tabLst>
                    <a:tab pos="449263" algn="ctr"/>
                    <a:tab pos="3948113" algn="ctr"/>
                  </a:tabLst>
                  <a:defRPr sz="2400">
                    <a:solidFill>
                      <a:schemeClr val="tx1"/>
                    </a:solidFill>
                    <a:latin typeface="Times" panose="02020603050405020304" pitchFamily="18" charset="0"/>
                  </a:defRPr>
                </a:lvl3pPr>
                <a:lvl4pPr>
                  <a:tabLst>
                    <a:tab pos="449263" algn="ctr"/>
                    <a:tab pos="3948113" algn="ctr"/>
                  </a:tabLst>
                  <a:defRPr sz="2400">
                    <a:solidFill>
                      <a:schemeClr val="tx1"/>
                    </a:solidFill>
                    <a:latin typeface="Times" panose="02020603050405020304" pitchFamily="18" charset="0"/>
                  </a:defRPr>
                </a:lvl4pPr>
                <a:lvl5pPr>
                  <a:tabLst>
                    <a:tab pos="449263" algn="ctr"/>
                    <a:tab pos="3948113" algn="ctr"/>
                  </a:tabLst>
                  <a:defRPr sz="2400">
                    <a:solidFill>
                      <a:schemeClr val="tx1"/>
                    </a:solidFill>
                    <a:latin typeface="Times" panose="02020603050405020304" pitchFamily="18" charset="0"/>
                  </a:defRPr>
                </a:lvl5pPr>
                <a:lvl6pPr eaLnBrk="0" fontAlgn="base" hangingPunct="0">
                  <a:spcBef>
                    <a:spcPct val="0"/>
                  </a:spcBef>
                  <a:spcAft>
                    <a:spcPct val="0"/>
                  </a:spcAft>
                  <a:tabLst>
                    <a:tab pos="449263" algn="ctr"/>
                    <a:tab pos="3948113" algn="ctr"/>
                  </a:tabLst>
                  <a:defRPr sz="2400">
                    <a:solidFill>
                      <a:schemeClr val="tx1"/>
                    </a:solidFill>
                    <a:latin typeface="Times" panose="02020603050405020304" pitchFamily="18" charset="0"/>
                  </a:defRPr>
                </a:lvl6pPr>
                <a:lvl7pPr eaLnBrk="0" fontAlgn="base" hangingPunct="0">
                  <a:spcBef>
                    <a:spcPct val="0"/>
                  </a:spcBef>
                  <a:spcAft>
                    <a:spcPct val="0"/>
                  </a:spcAft>
                  <a:tabLst>
                    <a:tab pos="449263" algn="ctr"/>
                    <a:tab pos="3948113" algn="ctr"/>
                  </a:tabLst>
                  <a:defRPr sz="2400">
                    <a:solidFill>
                      <a:schemeClr val="tx1"/>
                    </a:solidFill>
                    <a:latin typeface="Times" panose="02020603050405020304" pitchFamily="18" charset="0"/>
                  </a:defRPr>
                </a:lvl7pPr>
                <a:lvl8pPr eaLnBrk="0" fontAlgn="base" hangingPunct="0">
                  <a:spcBef>
                    <a:spcPct val="0"/>
                  </a:spcBef>
                  <a:spcAft>
                    <a:spcPct val="0"/>
                  </a:spcAft>
                  <a:tabLst>
                    <a:tab pos="449263" algn="ctr"/>
                    <a:tab pos="3948113" algn="ctr"/>
                  </a:tabLst>
                  <a:defRPr sz="2400">
                    <a:solidFill>
                      <a:schemeClr val="tx1"/>
                    </a:solidFill>
                    <a:latin typeface="Times" panose="02020603050405020304" pitchFamily="18" charset="0"/>
                  </a:defRPr>
                </a:lvl8pPr>
                <a:lvl9pPr eaLnBrk="0" fontAlgn="base" hangingPunct="0">
                  <a:spcBef>
                    <a:spcPct val="0"/>
                  </a:spcBef>
                  <a:spcAft>
                    <a:spcPct val="0"/>
                  </a:spcAft>
                  <a:tabLst>
                    <a:tab pos="449263" algn="ctr"/>
                    <a:tab pos="3948113" algn="ctr"/>
                  </a:tabLst>
                  <a:defRPr sz="2400">
                    <a:solidFill>
                      <a:schemeClr val="tx1"/>
                    </a:solidFill>
                    <a:latin typeface="Times" panose="02020603050405020304" pitchFamily="18" charset="0"/>
                  </a:defRPr>
                </a:lvl9pPr>
              </a:lstStyle>
              <a:p>
                <a:pPr>
                  <a:lnSpc>
                    <a:spcPct val="120000"/>
                  </a:lnSpc>
                  <a:defRPr/>
                </a:pPr>
                <a:r>
                  <a:rPr lang="en-US"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 </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i="0"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∑(Each sample observation - </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a:t>
                </a:r>
                <a:r>
                  <a:rPr lang="en-US" baseline="30000" dirty="0" smtClean="0">
                    <a:latin typeface="Times New Roman" panose="02020603050405020304" pitchFamily="18" charset="0"/>
                    <a:cs typeface="Times New Roman" panose="02020603050405020304" pitchFamily="18" charset="0"/>
                  </a:rPr>
                  <a:t>2</a:t>
                </a:r>
                <a:endParaRPr lang="en-US" dirty="0" smtClean="0">
                  <a:latin typeface="Times New Roman" panose="02020603050405020304" pitchFamily="18" charset="0"/>
                  <a:cs typeface="Times New Roman" panose="02020603050405020304" pitchFamily="18" charset="0"/>
                </a:endParaRPr>
              </a:p>
              <a:p>
                <a:pPr>
                  <a:lnSpc>
                    <a:spcPct val="120000"/>
                  </a:lnSpc>
                  <a:defRPr/>
                </a:pP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i="0" dirty="0" smtClean="0">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Number in sample</a:t>
                </a:r>
                <a:r>
                  <a:rPr lang="en-US" i="0" dirty="0" smtClean="0">
                    <a:latin typeface="Times New Roman" panose="02020603050405020304" pitchFamily="18" charset="0"/>
                    <a:cs typeface="Times New Roman" panose="02020603050405020304" pitchFamily="18" charset="0"/>
                  </a:rPr>
                  <a:t> - 1</a:t>
                </a:r>
              </a:p>
            </p:txBody>
          </p:sp>
          <p:sp>
            <p:nvSpPr>
              <p:cNvPr id="23" name="Line 30"/>
              <p:cNvSpPr>
                <a:spLocks noChangeShapeType="1"/>
              </p:cNvSpPr>
              <p:nvPr/>
            </p:nvSpPr>
            <p:spPr bwMode="auto">
              <a:xfrm>
                <a:off x="1207" y="3699"/>
                <a:ext cx="6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4" name="Line 31"/>
              <p:cNvSpPr>
                <a:spLocks noChangeShapeType="1"/>
              </p:cNvSpPr>
              <p:nvPr/>
            </p:nvSpPr>
            <p:spPr bwMode="auto">
              <a:xfrm>
                <a:off x="2459" y="3699"/>
                <a:ext cx="24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grpSp>
        <p:sp>
          <p:nvSpPr>
            <p:cNvPr id="18" name="Freeform 33"/>
            <p:cNvSpPr>
              <a:spLocks/>
            </p:cNvSpPr>
            <p:nvPr/>
          </p:nvSpPr>
          <p:spPr bwMode="auto">
            <a:xfrm>
              <a:off x="982" y="3398"/>
              <a:ext cx="950" cy="540"/>
            </a:xfrm>
            <a:custGeom>
              <a:avLst/>
              <a:gdLst>
                <a:gd name="T0" fmla="*/ 0 w 950"/>
                <a:gd name="T1" fmla="*/ 339 h 540"/>
                <a:gd name="T2" fmla="*/ 82 w 950"/>
                <a:gd name="T3" fmla="*/ 302 h 540"/>
                <a:gd name="T4" fmla="*/ 109 w 950"/>
                <a:gd name="T5" fmla="*/ 540 h 540"/>
                <a:gd name="T6" fmla="*/ 201 w 950"/>
                <a:gd name="T7" fmla="*/ 0 h 540"/>
                <a:gd name="T8" fmla="*/ 950 w 950"/>
                <a:gd name="T9" fmla="*/ 0 h 540"/>
              </a:gdLst>
              <a:ahLst/>
              <a:cxnLst>
                <a:cxn ang="0">
                  <a:pos x="T0" y="T1"/>
                </a:cxn>
                <a:cxn ang="0">
                  <a:pos x="T2" y="T3"/>
                </a:cxn>
                <a:cxn ang="0">
                  <a:pos x="T4" y="T5"/>
                </a:cxn>
                <a:cxn ang="0">
                  <a:pos x="T6" y="T7"/>
                </a:cxn>
                <a:cxn ang="0">
                  <a:pos x="T8" y="T9"/>
                </a:cxn>
              </a:cxnLst>
              <a:rect l="0" t="0" r="r" b="b"/>
              <a:pathLst>
                <a:path w="950" h="540">
                  <a:moveTo>
                    <a:pt x="0" y="339"/>
                  </a:moveTo>
                  <a:lnTo>
                    <a:pt x="82" y="302"/>
                  </a:lnTo>
                  <a:lnTo>
                    <a:pt x="109" y="540"/>
                  </a:lnTo>
                  <a:lnTo>
                    <a:pt x="201" y="0"/>
                  </a:lnTo>
                  <a:lnTo>
                    <a:pt x="950" y="0"/>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19" name="Freeform 34"/>
            <p:cNvSpPr>
              <a:spLocks/>
            </p:cNvSpPr>
            <p:nvPr/>
          </p:nvSpPr>
          <p:spPr bwMode="auto">
            <a:xfrm>
              <a:off x="2240" y="3399"/>
              <a:ext cx="2725" cy="540"/>
            </a:xfrm>
            <a:custGeom>
              <a:avLst/>
              <a:gdLst>
                <a:gd name="T0" fmla="*/ 0 w 2725"/>
                <a:gd name="T1" fmla="*/ 339 h 540"/>
                <a:gd name="T2" fmla="*/ 82 w 2725"/>
                <a:gd name="T3" fmla="*/ 302 h 540"/>
                <a:gd name="T4" fmla="*/ 109 w 2725"/>
                <a:gd name="T5" fmla="*/ 540 h 540"/>
                <a:gd name="T6" fmla="*/ 201 w 2725"/>
                <a:gd name="T7" fmla="*/ 0 h 540"/>
                <a:gd name="T8" fmla="*/ 2725 w 2725"/>
                <a:gd name="T9" fmla="*/ 2 h 540"/>
              </a:gdLst>
              <a:ahLst/>
              <a:cxnLst>
                <a:cxn ang="0">
                  <a:pos x="T0" y="T1"/>
                </a:cxn>
                <a:cxn ang="0">
                  <a:pos x="T2" y="T3"/>
                </a:cxn>
                <a:cxn ang="0">
                  <a:pos x="T4" y="T5"/>
                </a:cxn>
                <a:cxn ang="0">
                  <a:pos x="T6" y="T7"/>
                </a:cxn>
                <a:cxn ang="0">
                  <a:pos x="T8" y="T9"/>
                </a:cxn>
              </a:cxnLst>
              <a:rect l="0" t="0" r="r" b="b"/>
              <a:pathLst>
                <a:path w="2725" h="540">
                  <a:moveTo>
                    <a:pt x="0" y="339"/>
                  </a:moveTo>
                  <a:lnTo>
                    <a:pt x="82" y="302"/>
                  </a:lnTo>
                  <a:lnTo>
                    <a:pt x="109" y="540"/>
                  </a:lnTo>
                  <a:lnTo>
                    <a:pt x="201" y="0"/>
                  </a:lnTo>
                  <a:lnTo>
                    <a:pt x="2725" y="2"/>
                  </a:ln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0" name="Line 35"/>
            <p:cNvSpPr>
              <a:spLocks noChangeShapeType="1"/>
            </p:cNvSpPr>
            <p:nvPr/>
          </p:nvSpPr>
          <p:spPr bwMode="auto">
            <a:xfrm>
              <a:off x="1673" y="3473"/>
              <a:ext cx="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sp>
          <p:nvSpPr>
            <p:cNvPr id="21" name="Line 36"/>
            <p:cNvSpPr>
              <a:spLocks noChangeShapeType="1"/>
            </p:cNvSpPr>
            <p:nvPr/>
          </p:nvSpPr>
          <p:spPr bwMode="auto">
            <a:xfrm>
              <a:off x="4718" y="3466"/>
              <a:ext cx="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effectLst>
                  <a:outerShdw blurRad="38100" dist="38100" dir="2700000" algn="tl">
                    <a:srgbClr val="000000">
                      <a:alpha val="43137"/>
                    </a:srgbClr>
                  </a:outerShdw>
                </a:effectLst>
              </a:endParaRPr>
            </a:p>
          </p:txBody>
        </p:sp>
      </p:grpSp>
      <p:sp>
        <p:nvSpPr>
          <p:cNvPr id="25" name="Rectangle 24"/>
          <p:cNvSpPr/>
          <p:nvPr/>
        </p:nvSpPr>
        <p:spPr>
          <a:xfrm>
            <a:off x="814388" y="1202882"/>
            <a:ext cx="7902892" cy="1338828"/>
          </a:xfrm>
          <a:prstGeom prst="rect">
            <a:avLst/>
          </a:prstGeom>
        </p:spPr>
        <p:txBody>
          <a:bodyPr wrap="square">
            <a:spAutoFit/>
          </a:bodyPr>
          <a:lstStyle/>
          <a:p>
            <a:pPr>
              <a:lnSpc>
                <a:spcPct val="150000"/>
              </a:lnSpc>
              <a:defRPr/>
            </a:pPr>
            <a:r>
              <a:rPr lang="en-US" b="1" dirty="0">
                <a:latin typeface="Arial Black" panose="020B0A04020102020204" pitchFamily="34" charset="0"/>
              </a:rPr>
              <a:t>If desired accuracy </a:t>
            </a:r>
            <a:r>
              <a:rPr lang="en-US" b="1" i="1" dirty="0">
                <a:latin typeface="Arial Black" panose="020B0A04020102020204" pitchFamily="34" charset="0"/>
              </a:rPr>
              <a:t>h</a:t>
            </a:r>
            <a:r>
              <a:rPr lang="en-US" b="1" dirty="0">
                <a:latin typeface="Arial Black" panose="020B0A04020102020204" pitchFamily="34" charset="0"/>
              </a:rPr>
              <a:t> is expressed as an absolute amount, substitute </a:t>
            </a:r>
            <a:r>
              <a:rPr lang="en-US" b="1" i="1" dirty="0">
                <a:latin typeface="Arial Black" panose="020B0A04020102020204" pitchFamily="34" charset="0"/>
              </a:rPr>
              <a:t>e</a:t>
            </a:r>
            <a:r>
              <a:rPr lang="en-US" b="1" dirty="0">
                <a:latin typeface="Arial Black" panose="020B0A04020102020204" pitchFamily="34" charset="0"/>
              </a:rPr>
              <a:t> </a:t>
            </a:r>
            <a:r>
              <a:rPr lang="en-US" b="1" dirty="0" smtClean="0">
                <a:latin typeface="Arial Black" panose="020B0A04020102020204" pitchFamily="34" charset="0"/>
              </a:rPr>
              <a:t> for </a:t>
            </a:r>
            <a:r>
              <a:rPr lang="en-US" b="1" i="1" dirty="0" err="1">
                <a:latin typeface="Arial Black" panose="020B0A04020102020204" pitchFamily="34" charset="0"/>
              </a:rPr>
              <a:t>hx</a:t>
            </a:r>
            <a:r>
              <a:rPr lang="en-US" b="1" dirty="0">
                <a:latin typeface="Arial Black" panose="020B0A04020102020204" pitchFamily="34" charset="0"/>
              </a:rPr>
              <a:t>, where </a:t>
            </a:r>
            <a:r>
              <a:rPr lang="en-US" b="1" i="1" dirty="0">
                <a:latin typeface="Arial Black" panose="020B0A04020102020204" pitchFamily="34" charset="0"/>
              </a:rPr>
              <a:t>e</a:t>
            </a:r>
            <a:r>
              <a:rPr lang="en-US" b="1" dirty="0">
                <a:latin typeface="Arial Black" panose="020B0A04020102020204" pitchFamily="34" charset="0"/>
              </a:rPr>
              <a:t> is the absolute amount of acceptable error</a:t>
            </a:r>
          </a:p>
        </p:txBody>
      </p:sp>
      <p:sp>
        <p:nvSpPr>
          <p:cNvPr id="26" name="Rectangle 25"/>
          <p:cNvSpPr/>
          <p:nvPr/>
        </p:nvSpPr>
        <p:spPr>
          <a:xfrm>
            <a:off x="862012" y="3392223"/>
            <a:ext cx="7855268" cy="341632"/>
          </a:xfrm>
          <a:prstGeom prst="rect">
            <a:avLst/>
          </a:prstGeom>
        </p:spPr>
        <p:txBody>
          <a:bodyPr wrap="square">
            <a:spAutoFit/>
          </a:bodyPr>
          <a:lstStyle/>
          <a:p>
            <a:pPr>
              <a:lnSpc>
                <a:spcPct val="90000"/>
              </a:lnSpc>
              <a:defRPr/>
            </a:pPr>
            <a:r>
              <a:rPr lang="en-US" dirty="0">
                <a:effectLst>
                  <a:outerShdw blurRad="38100" dist="38100" dir="2700000" algn="tl">
                    <a:srgbClr val="C0C0C0"/>
                  </a:outerShdw>
                </a:effectLst>
                <a:latin typeface="Arial Black" panose="020B0A04020102020204" pitchFamily="34" charset="0"/>
              </a:rPr>
              <a:t>When the </a:t>
            </a:r>
            <a:r>
              <a:rPr lang="en-US" dirty="0" smtClean="0">
                <a:effectLst>
                  <a:outerShdw blurRad="38100" dist="38100" dir="2700000" algn="tl">
                    <a:srgbClr val="C0C0C0"/>
                  </a:outerShdw>
                </a:effectLst>
                <a:latin typeface="Arial Black" panose="020B0A04020102020204" pitchFamily="34" charset="0"/>
              </a:rPr>
              <a:t>std. dev. </a:t>
            </a:r>
            <a:r>
              <a:rPr lang="en-US" b="1" i="1" dirty="0">
                <a:latin typeface="Arial Black" panose="020B0A04020102020204" pitchFamily="34" charset="0"/>
              </a:rPr>
              <a:t>s</a:t>
            </a:r>
            <a:r>
              <a:rPr lang="en-US" dirty="0">
                <a:effectLst>
                  <a:outerShdw blurRad="38100" dist="38100" dir="2700000" algn="tl">
                    <a:srgbClr val="C0C0C0"/>
                  </a:outerShdw>
                </a:effectLst>
                <a:latin typeface="Arial Black" panose="020B0A04020102020204" pitchFamily="34" charset="0"/>
              </a:rPr>
              <a:t> is not provided, it must be </a:t>
            </a:r>
            <a:r>
              <a:rPr lang="en-US" dirty="0" smtClean="0">
                <a:effectLst>
                  <a:outerShdw blurRad="38100" dist="38100" dir="2700000" algn="tl">
                    <a:srgbClr val="C0C0C0"/>
                  </a:outerShdw>
                </a:effectLst>
                <a:latin typeface="Arial Black" panose="020B0A04020102020204" pitchFamily="34" charset="0"/>
              </a:rPr>
              <a:t>computed as</a:t>
            </a:r>
            <a:endParaRPr lang="en-US" dirty="0">
              <a:effectLst>
                <a:outerShdw blurRad="38100" dist="38100" dir="2700000" algn="tl">
                  <a:srgbClr val="C0C0C0"/>
                </a:outerShdw>
              </a:effectLst>
              <a:latin typeface="Arial Black" panose="020B0A04020102020204" pitchFamily="34" charset="0"/>
            </a:endParaRPr>
          </a:p>
        </p:txBody>
      </p:sp>
      <p:sp>
        <p:nvSpPr>
          <p:cNvPr id="27" name="Rectangle 2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084748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Some New Tools</a:t>
            </a:r>
          </a:p>
        </p:txBody>
      </p:sp>
      <p:sp>
        <p:nvSpPr>
          <p:cNvPr id="3" name="Rectangle 14"/>
          <p:cNvSpPr>
            <a:spLocks noChangeArrowheads="1"/>
          </p:cNvSpPr>
          <p:nvPr/>
        </p:nvSpPr>
        <p:spPr bwMode="auto">
          <a:xfrm>
            <a:off x="734096" y="1759129"/>
            <a:ext cx="7676479"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49263" indent="-449263">
              <a:defRPr sz="2400">
                <a:solidFill>
                  <a:schemeClr val="tx1"/>
                </a:solidFill>
                <a:latin typeface="Times" panose="02020603050405020304" pitchFamily="18" charset="0"/>
              </a:defRPr>
            </a:lvl1pPr>
            <a:lvl2pPr marL="715963">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lgn="just">
              <a:lnSpc>
                <a:spcPct val="150000"/>
              </a:lnSpc>
              <a:spcBef>
                <a:spcPct val="40000"/>
              </a:spcBef>
              <a:buFont typeface="Wingdings" panose="05000000000000000000" pitchFamily="2" charset="2"/>
              <a:buChar char="þ"/>
              <a:defRPr/>
            </a:pPr>
            <a:r>
              <a:rPr lang="en-US" sz="1800" b="1" dirty="0" smtClean="0">
                <a:latin typeface="Arial Black" panose="020B0A04020102020204" pitchFamily="34" charset="0"/>
              </a:rPr>
              <a:t>With PDA software, it is possible to study elements, time, performance rate, and statistical confidence intervals can be created, edited, managed, and logged</a:t>
            </a:r>
          </a:p>
          <a:p>
            <a:pPr>
              <a:lnSpc>
                <a:spcPct val="150000"/>
              </a:lnSpc>
              <a:spcBef>
                <a:spcPct val="40000"/>
              </a:spcBef>
              <a:buFont typeface="Wingdings" panose="05000000000000000000" pitchFamily="2" charset="2"/>
              <a:buChar char="þ"/>
              <a:defRPr/>
            </a:pPr>
            <a:r>
              <a:rPr lang="en-US" sz="1800" b="1" dirty="0" smtClean="0">
                <a:latin typeface="Arial Black" panose="020B0A04020102020204" pitchFamily="34" charset="0"/>
              </a:rPr>
              <a:t>Reduces or eliminates the need for data entry</a:t>
            </a:r>
          </a:p>
        </p:txBody>
      </p:sp>
      <p:sp>
        <p:nvSpPr>
          <p:cNvPr id="5" name="Rectangle 4"/>
          <p:cNvSpPr/>
          <p:nvPr/>
        </p:nvSpPr>
        <p:spPr>
          <a:xfrm>
            <a:off x="734096" y="1280784"/>
            <a:ext cx="4907947" cy="369332"/>
          </a:xfrm>
          <a:prstGeom prst="rect">
            <a:avLst/>
          </a:prstGeom>
        </p:spPr>
        <p:txBody>
          <a:bodyPr wrap="none">
            <a:spAutoFit/>
          </a:bodyPr>
          <a:lstStyle/>
          <a:p>
            <a:r>
              <a:rPr lang="en-US" b="1" dirty="0" smtClean="0">
                <a:solidFill>
                  <a:srgbClr val="0099FF"/>
                </a:solidFill>
                <a:latin typeface="Arial Black" panose="020B0A04020102020204" pitchFamily="34" charset="0"/>
              </a:rPr>
              <a:t>PDA (</a:t>
            </a:r>
            <a:r>
              <a:rPr lang="en-US" b="1" dirty="0">
                <a:solidFill>
                  <a:srgbClr val="0099FF"/>
                </a:solidFill>
                <a:latin typeface="Arial" panose="020B0604020202020204" pitchFamily="34" charset="0"/>
              </a:rPr>
              <a:t>personal digital </a:t>
            </a:r>
            <a:r>
              <a:rPr lang="en-US" b="1" dirty="0" smtClean="0">
                <a:solidFill>
                  <a:srgbClr val="0099FF"/>
                </a:solidFill>
                <a:latin typeface="Arial" panose="020B0604020202020204" pitchFamily="34" charset="0"/>
              </a:rPr>
              <a:t>assistant)</a:t>
            </a:r>
            <a:r>
              <a:rPr lang="en-US" b="1" dirty="0" smtClean="0">
                <a:solidFill>
                  <a:srgbClr val="0099FF"/>
                </a:solidFill>
                <a:latin typeface="Arial Black" panose="020B0A04020102020204" pitchFamily="34" charset="0"/>
              </a:rPr>
              <a:t> </a:t>
            </a:r>
            <a:r>
              <a:rPr lang="en-US" b="1" dirty="0">
                <a:solidFill>
                  <a:srgbClr val="0099FF"/>
                </a:solidFill>
                <a:latin typeface="Arial Black" panose="020B0A04020102020204" pitchFamily="34" charset="0"/>
              </a:rPr>
              <a:t>software</a:t>
            </a:r>
            <a:endParaRPr lang="en-US" dirty="0">
              <a:solidFill>
                <a:srgbClr val="0099FF"/>
              </a:solidFill>
            </a:endParaRPr>
          </a:p>
        </p:txBody>
      </p:sp>
      <p:pic>
        <p:nvPicPr>
          <p:cNvPr id="1026" name="Picture 2" descr="File:PalmTX.jp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rot="20121282">
            <a:off x="868702" y="4433466"/>
            <a:ext cx="2622990" cy="19672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34664" y="3995678"/>
            <a:ext cx="5252684" cy="2862322"/>
          </a:xfrm>
          <a:prstGeom prst="rect">
            <a:avLst/>
          </a:prstGeom>
        </p:spPr>
        <p:txBody>
          <a:bodyPr wrap="square">
            <a:spAutoFit/>
          </a:bodyPr>
          <a:lstStyle/>
          <a:p>
            <a:pPr algn="just">
              <a:lnSpc>
                <a:spcPct val="150000"/>
              </a:lnSpc>
            </a:pPr>
            <a:r>
              <a:rPr lang="en-US" dirty="0">
                <a:latin typeface="Arial Black" panose="020B0A04020102020204" pitchFamily="34" charset="0"/>
              </a:rPr>
              <a:t>A </a:t>
            </a:r>
            <a:r>
              <a:rPr lang="en-US" b="1" dirty="0" smtClean="0">
                <a:latin typeface="Arial Black" panose="020B0A04020102020204" pitchFamily="34" charset="0"/>
              </a:rPr>
              <a:t>PDA</a:t>
            </a:r>
            <a:r>
              <a:rPr lang="en-US" dirty="0" smtClean="0">
                <a:latin typeface="Arial Black" panose="020B0A04020102020204" pitchFamily="34" charset="0"/>
              </a:rPr>
              <a:t>, </a:t>
            </a:r>
            <a:r>
              <a:rPr lang="en-US" dirty="0">
                <a:latin typeface="Arial Black" panose="020B0A04020102020204" pitchFamily="34" charset="0"/>
              </a:rPr>
              <a:t>also known as a </a:t>
            </a:r>
            <a:r>
              <a:rPr lang="en-US" b="1" dirty="0">
                <a:latin typeface="Arial Black" panose="020B0A04020102020204" pitchFamily="34" charset="0"/>
              </a:rPr>
              <a:t>palmtop </a:t>
            </a:r>
            <a:r>
              <a:rPr lang="en-US" b="1" dirty="0" smtClean="0">
                <a:latin typeface="Arial Black" panose="020B0A04020102020204" pitchFamily="34" charset="0"/>
              </a:rPr>
              <a:t>computer</a:t>
            </a:r>
            <a:r>
              <a:rPr lang="en-US" dirty="0" smtClean="0">
                <a:latin typeface="Arial Black" panose="020B0A04020102020204" pitchFamily="34" charset="0"/>
              </a:rPr>
              <a:t>, or</a:t>
            </a:r>
            <a:r>
              <a:rPr lang="en-US" dirty="0">
                <a:latin typeface="Arial Black" panose="020B0A04020102020204" pitchFamily="34" charset="0"/>
              </a:rPr>
              <a:t> </a:t>
            </a:r>
            <a:r>
              <a:rPr lang="en-US" b="1" dirty="0">
                <a:latin typeface="Arial Black" panose="020B0A04020102020204" pitchFamily="34" charset="0"/>
              </a:rPr>
              <a:t>personal data </a:t>
            </a:r>
            <a:r>
              <a:rPr lang="en-US" b="1" dirty="0" smtClean="0">
                <a:latin typeface="Arial Black" panose="020B0A04020102020204" pitchFamily="34" charset="0"/>
              </a:rPr>
              <a:t>assistant</a:t>
            </a:r>
            <a:r>
              <a:rPr lang="en-US" dirty="0" smtClean="0">
                <a:latin typeface="Arial Black" panose="020B0A04020102020204" pitchFamily="34" charset="0"/>
              </a:rPr>
              <a:t>, is </a:t>
            </a:r>
            <a:r>
              <a:rPr lang="en-US" dirty="0">
                <a:latin typeface="Arial Black" panose="020B0A04020102020204" pitchFamily="34" charset="0"/>
              </a:rPr>
              <a:t>a mobile device that functions as </a:t>
            </a:r>
            <a:r>
              <a:rPr lang="en-US" dirty="0" smtClean="0">
                <a:latin typeface="Arial Black" panose="020B0A04020102020204" pitchFamily="34" charset="0"/>
              </a:rPr>
              <a:t>a personal </a:t>
            </a:r>
            <a:r>
              <a:rPr lang="en-US" dirty="0">
                <a:latin typeface="Arial Black" panose="020B0A04020102020204" pitchFamily="34" charset="0"/>
              </a:rPr>
              <a:t>information manager. PDAs are largely considered obsolete with the widespread adoption of </a:t>
            </a:r>
            <a:r>
              <a:rPr lang="en-US" dirty="0" smtClean="0">
                <a:latin typeface="Arial Black" panose="020B0A04020102020204" pitchFamily="34" charset="0"/>
              </a:rPr>
              <a:t>smartphones.</a:t>
            </a:r>
          </a:p>
          <a:p>
            <a:endParaRPr lang="en-US" dirty="0">
              <a:latin typeface="Arial Black" panose="020B0A04020102020204" pitchFamily="34" charset="0"/>
            </a:endParaRPr>
          </a:p>
        </p:txBody>
      </p:sp>
      <p:sp>
        <p:nvSpPr>
          <p:cNvPr id="7" name="Rectangle 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72912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07" y="1416666"/>
            <a:ext cx="8039547" cy="4791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9550" y="993059"/>
            <a:ext cx="4370171" cy="369332"/>
          </a:xfrm>
          <a:prstGeom prst="rect">
            <a:avLst/>
          </a:prstGeom>
        </p:spPr>
        <p:txBody>
          <a:bodyPr wrap="none">
            <a:spAutoFit/>
          </a:bodyPr>
          <a:lstStyle/>
          <a:p>
            <a:r>
              <a:rPr lang="en-US" b="1" dirty="0" smtClean="0">
                <a:solidFill>
                  <a:srgbClr val="0099FF"/>
                </a:solidFill>
                <a:latin typeface="Arial Black" panose="020B0A04020102020204" pitchFamily="34" charset="0"/>
              </a:rPr>
              <a:t>MTM (</a:t>
            </a:r>
            <a:r>
              <a:rPr lang="en-US" b="1" dirty="0">
                <a:solidFill>
                  <a:srgbClr val="0099FF"/>
                </a:solidFill>
                <a:latin typeface="Arial Narrow" panose="020B0606020202030204" pitchFamily="34" charset="0"/>
              </a:rPr>
              <a:t>Methods-Time Measurement</a:t>
            </a:r>
            <a:r>
              <a:rPr lang="en-US" b="1" dirty="0" smtClean="0">
                <a:solidFill>
                  <a:srgbClr val="0099FF"/>
                </a:solidFill>
                <a:latin typeface="Arial Black" panose="020B0A04020102020204" pitchFamily="34" charset="0"/>
              </a:rPr>
              <a:t>) Table</a:t>
            </a:r>
            <a:endParaRPr lang="en-US" dirty="0">
              <a:solidFill>
                <a:srgbClr val="0099FF"/>
              </a:solidFill>
            </a:endParaRPr>
          </a:p>
        </p:txBody>
      </p:sp>
      <p:sp>
        <p:nvSpPr>
          <p:cNvPr id="4"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Some New Tools</a:t>
            </a:r>
          </a:p>
        </p:txBody>
      </p:sp>
      <p:sp>
        <p:nvSpPr>
          <p:cNvPr id="5" name="Rectangle 4"/>
          <p:cNvSpPr/>
          <p:nvPr/>
        </p:nvSpPr>
        <p:spPr>
          <a:xfrm>
            <a:off x="705207" y="6262202"/>
            <a:ext cx="8039547" cy="584775"/>
          </a:xfrm>
          <a:prstGeom prst="rect">
            <a:avLst/>
          </a:prstGeom>
        </p:spPr>
        <p:txBody>
          <a:bodyPr wrap="square">
            <a:spAutoFit/>
          </a:bodyPr>
          <a:lstStyle/>
          <a:p>
            <a:r>
              <a:rPr lang="en-US" sz="1600" b="1" dirty="0">
                <a:solidFill>
                  <a:srgbClr val="000000"/>
                </a:solidFill>
                <a:latin typeface="Arial Narrow" panose="020B0606020202030204" pitchFamily="34" charset="0"/>
              </a:rPr>
              <a:t>Methods-Time Measurement </a:t>
            </a:r>
            <a:r>
              <a:rPr lang="en-US" sz="1600" b="1" dirty="0" smtClean="0">
                <a:solidFill>
                  <a:srgbClr val="000000"/>
                </a:solidFill>
                <a:latin typeface="Arial Narrow" panose="020B0606020202030204" pitchFamily="34" charset="0"/>
              </a:rPr>
              <a:t>table is </a:t>
            </a:r>
            <a:r>
              <a:rPr lang="en-US" sz="1600" b="1" dirty="0">
                <a:solidFill>
                  <a:srgbClr val="000000"/>
                </a:solidFill>
                <a:latin typeface="Arial Narrow" panose="020B0606020202030204" pitchFamily="34" charset="0"/>
              </a:rPr>
              <a:t>a</a:t>
            </a:r>
            <a:r>
              <a:rPr lang="en-US" sz="1600" b="1" dirty="0">
                <a:latin typeface="Arial Narrow" panose="020B0606020202030204" pitchFamily="34" charset="0"/>
              </a:rPr>
              <a:t> predetermined motion time system</a:t>
            </a:r>
            <a:r>
              <a:rPr lang="en-US" sz="1600" b="1" dirty="0">
                <a:solidFill>
                  <a:srgbClr val="000000"/>
                </a:solidFill>
                <a:latin typeface="Arial Narrow" panose="020B0606020202030204" pitchFamily="34" charset="0"/>
              </a:rPr>
              <a:t> that is used primarily in industrial settings to analyze the methods used to perform any manual operation or </a:t>
            </a:r>
            <a:r>
              <a:rPr lang="en-US" sz="1600" b="1" dirty="0" smtClean="0">
                <a:solidFill>
                  <a:srgbClr val="000000"/>
                </a:solidFill>
                <a:latin typeface="Arial Narrow" panose="020B0606020202030204" pitchFamily="34" charset="0"/>
              </a:rPr>
              <a:t>task.</a:t>
            </a:r>
            <a:endParaRPr lang="en-US" sz="1600" b="1" dirty="0">
              <a:latin typeface="Arial Narrow" panose="020B0606020202030204" pitchFamily="34" charset="0"/>
            </a:endParaRPr>
          </a:p>
        </p:txBody>
      </p:sp>
      <p:sp>
        <p:nvSpPr>
          <p:cNvPr id="6" name="Rectangle 5"/>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4205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3"/>
          <p:cNvSpPr>
            <a:spLocks noChangeArrowheads="1"/>
          </p:cNvSpPr>
          <p:nvPr/>
        </p:nvSpPr>
        <p:spPr bwMode="auto">
          <a:xfrm>
            <a:off x="4052307" y="1278228"/>
            <a:ext cx="41088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dirty="0">
                <a:latin typeface="Arial Black" panose="020B0A04020102020204" pitchFamily="34" charset="0"/>
              </a:rPr>
              <a:t>Weight - less than 2 pounds</a:t>
            </a:r>
          </a:p>
          <a:p>
            <a:pPr>
              <a:lnSpc>
                <a:spcPct val="150000"/>
              </a:lnSpc>
              <a:defRPr/>
            </a:pPr>
            <a:r>
              <a:rPr lang="en-US" dirty="0">
                <a:latin typeface="Arial Black" panose="020B0A04020102020204" pitchFamily="34" charset="0"/>
              </a:rPr>
              <a:t>Conditions of GET - easy</a:t>
            </a:r>
          </a:p>
          <a:p>
            <a:pPr>
              <a:lnSpc>
                <a:spcPct val="150000"/>
              </a:lnSpc>
              <a:defRPr/>
            </a:pPr>
            <a:r>
              <a:rPr lang="en-US" dirty="0">
                <a:latin typeface="Arial Black" panose="020B0A04020102020204" pitchFamily="34" charset="0"/>
              </a:rPr>
              <a:t>Place accuracy - approximate</a:t>
            </a:r>
          </a:p>
          <a:p>
            <a:pPr>
              <a:lnSpc>
                <a:spcPct val="150000"/>
              </a:lnSpc>
              <a:defRPr/>
            </a:pPr>
            <a:r>
              <a:rPr lang="en-US" dirty="0">
                <a:latin typeface="Arial Black" panose="020B0A04020102020204" pitchFamily="34" charset="0"/>
              </a:rPr>
              <a:t>Distance range - 8 to 20 inches</a:t>
            </a:r>
          </a:p>
        </p:txBody>
      </p:sp>
      <p:graphicFrame>
        <p:nvGraphicFramePr>
          <p:cNvPr id="3" name="Group 188"/>
          <p:cNvGraphicFramePr>
            <a:graphicFrameLocks noGrp="1"/>
          </p:cNvGraphicFramePr>
          <p:nvPr>
            <p:extLst>
              <p:ext uri="{D42A27DB-BD31-4B8C-83A1-F6EECF244321}">
                <p14:modId xmlns:p14="http://schemas.microsoft.com/office/powerpoint/2010/main" val="3534148812"/>
              </p:ext>
            </p:extLst>
          </p:nvPr>
        </p:nvGraphicFramePr>
        <p:xfrm>
          <a:off x="738389" y="3161585"/>
          <a:ext cx="7924800" cy="3342132"/>
        </p:xfrm>
        <a:graphic>
          <a:graphicData uri="http://schemas.openxmlformats.org/drawingml/2006/table">
            <a:tbl>
              <a:tblPr/>
              <a:tblGrid>
                <a:gridCol w="4902200"/>
                <a:gridCol w="1651000"/>
                <a:gridCol w="1371600"/>
              </a:tblGrid>
              <a:tr h="3683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Element Description</a:t>
                      </a:r>
                    </a:p>
                  </a:txBody>
                  <a:tcPr anchor="ctr" horzOverflow="overflow">
                    <a:lnL cap="flat">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Element</a:t>
                      </a:r>
                    </a:p>
                  </a:txBody>
                  <a:tcPr anchor="ctr" horzOverflow="overflow">
                    <a:lnL>
                      <a:noFill/>
                    </a:lnL>
                    <a:lnR>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Time</a:t>
                      </a:r>
                    </a:p>
                  </a:txBody>
                  <a:tcPr anchor="ctr" horzOverflow="overflow">
                    <a:lnL>
                      <a:noFill/>
                    </a:lnL>
                    <a:lnR cap="flat">
                      <a:noFill/>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Get tube from rack</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AA2</a:t>
                      </a:r>
                    </a:p>
                  </a:txBody>
                  <a:tcPr anchor="ct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smtClean="0">
                          <a:ln>
                            <a:noFill/>
                          </a:ln>
                          <a:solidFill>
                            <a:schemeClr val="tx1"/>
                          </a:solidFill>
                          <a:effectLst/>
                          <a:latin typeface="Arial Black" panose="020B0A04020102020204" pitchFamily="34" charset="0"/>
                        </a:rPr>
                        <a:t>	35</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Get stopper, place on counter</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AA2</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smtClean="0">
                          <a:ln>
                            <a:noFill/>
                          </a:ln>
                          <a:solidFill>
                            <a:schemeClr val="tx1"/>
                          </a:solidFill>
                          <a:effectLst/>
                          <a:latin typeface="Arial Black" panose="020B0A04020102020204" pitchFamily="34" charset="0"/>
                        </a:rPr>
                        <a:t>	35</a:t>
                      </a:r>
                    </a:p>
                  </a:txBody>
                  <a:tcPr anchor="ctr" horzOverflow="overflow">
                    <a:lnL>
                      <a:noFill/>
                    </a:lnL>
                    <a:lnR cap="flat">
                      <a:noFill/>
                    </a:lnR>
                    <a:lnT>
                      <a:noFill/>
                    </a:lnT>
                    <a:lnB>
                      <a:noFill/>
                    </a:lnB>
                    <a:lnTlToBr>
                      <a:noFill/>
                    </a:lnTlToBr>
                    <a:lnBlToTr>
                      <a:noFill/>
                    </a:lnBlToTr>
                    <a:noFill/>
                  </a:tcPr>
                </a:tc>
              </a:tr>
              <a:tr h="4064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Get centrifuge tube, place at sample table</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AD2</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smtClean="0">
                          <a:ln>
                            <a:noFill/>
                          </a:ln>
                          <a:solidFill>
                            <a:schemeClr val="tx1"/>
                          </a:solidFill>
                          <a:effectLst/>
                          <a:latin typeface="Arial Black" panose="020B0A04020102020204" pitchFamily="34" charset="0"/>
                        </a:rPr>
                        <a:t>	45</a:t>
                      </a:r>
                    </a:p>
                  </a:txBody>
                  <a:tcPr anchor="ctr" horzOverflow="overflow">
                    <a:lnL>
                      <a:noFill/>
                    </a:lnL>
                    <a:lnR cap="flat">
                      <a:noFill/>
                    </a:lnR>
                    <a:lnT>
                      <a:noFill/>
                    </a:lnT>
                    <a:lnB>
                      <a:noFill/>
                    </a:lnB>
                    <a:lnTlToBr>
                      <a:noFill/>
                    </a:lnTlToBr>
                    <a:lnBlToTr>
                      <a:noFill/>
                    </a:lnBlToTr>
                    <a:noFill/>
                  </a:tcPr>
                </a:tc>
              </a:tr>
              <a:tr h="3556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Pour (3 seconds)</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PT</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smtClean="0">
                          <a:ln>
                            <a:noFill/>
                          </a:ln>
                          <a:solidFill>
                            <a:schemeClr val="tx1"/>
                          </a:solidFill>
                          <a:effectLst/>
                          <a:latin typeface="Arial Black" panose="020B0A04020102020204" pitchFamily="34" charset="0"/>
                        </a:rPr>
                        <a:t>	83</a:t>
                      </a:r>
                    </a:p>
                  </a:txBody>
                  <a:tcPr anchor="ctr" horzOverflow="overflow">
                    <a:lnL>
                      <a:noFill/>
                    </a:lnL>
                    <a:lnR cap="flat">
                      <a:noFill/>
                    </a:lnR>
                    <a:lnT>
                      <a:noFill/>
                    </a:lnT>
                    <a:lnB>
                      <a:noFill/>
                    </a:lnB>
                    <a:lnTlToBr>
                      <a:noFill/>
                    </a:lnTlToBr>
                    <a:lnBlToTr>
                      <a:noFill/>
                    </a:lnBlToTr>
                    <a:noFill/>
                  </a:tcPr>
                </a:tc>
              </a:tr>
              <a:tr h="3683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Place tubes in rack (simo)</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PC2</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dirty="0" smtClean="0">
                          <a:ln>
                            <a:noFill/>
                          </a:ln>
                          <a:solidFill>
                            <a:schemeClr val="tx1"/>
                          </a:solidFill>
                          <a:effectLst/>
                          <a:latin typeface="Arial Black" panose="020B0A04020102020204" pitchFamily="34" charset="0"/>
                        </a:rPr>
                        <a:t>	40</a:t>
                      </a:r>
                    </a:p>
                  </a:txBody>
                  <a:tcPr anchor="ct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3556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n-AU" sz="1800" b="1" i="0" u="none" strike="noStrike" cap="none" normalizeH="0" baseline="0" smtClean="0">
                        <a:ln>
                          <a:noFill/>
                        </a:ln>
                        <a:solidFill>
                          <a:schemeClr val="tx1"/>
                        </a:solidFill>
                        <a:effectLst/>
                        <a:latin typeface="Arial Black" panose="020B0A04020102020204" pitchFamily="34" charset="0"/>
                      </a:endParaRP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smtClean="0">
                          <a:ln>
                            <a:noFill/>
                          </a:ln>
                          <a:solidFill>
                            <a:schemeClr val="tx1"/>
                          </a:solidFill>
                          <a:effectLst/>
                          <a:latin typeface="Arial Black" panose="020B0A04020102020204" pitchFamily="34" charset="0"/>
                        </a:rPr>
                        <a:t>Total TMU</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sz="1800" b="1" i="0" u="none" strike="noStrike" cap="none" normalizeH="0" baseline="0" dirty="0" smtClean="0">
                          <a:ln>
                            <a:noFill/>
                          </a:ln>
                          <a:solidFill>
                            <a:schemeClr val="tx1"/>
                          </a:solidFill>
                          <a:effectLst/>
                          <a:latin typeface="Arial Black" panose="020B0A04020102020204" pitchFamily="34" charset="0"/>
                        </a:rPr>
                        <a:t>	238</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556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Black" panose="020B0A04020102020204" pitchFamily="34" charset="0"/>
                        </a:rPr>
                        <a:t>.0006 x 238 = Total standard minutes = 0.14</a:t>
                      </a:r>
                    </a:p>
                  </a:txBody>
                  <a:tcPr anchor="ct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sz="1800" b="1" i="0" u="none" strike="noStrike" cap="none" normalizeH="0" baseline="0" smtClean="0">
                        <a:ln>
                          <a:noFill/>
                        </a:ln>
                        <a:solidFill>
                          <a:schemeClr val="tx1"/>
                        </a:solidFill>
                        <a:effectLst/>
                        <a:latin typeface="Arial Black" panose="020B0A04020102020204" pitchFamily="34" charset="0"/>
                      </a:endParaRPr>
                    </a:p>
                  </a:txBody>
                  <a:tcPr anchor="ctr"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sz="1800" b="1" i="0" u="none" strike="noStrike" cap="none" normalizeH="0" baseline="0" dirty="0" smtClean="0">
                        <a:ln>
                          <a:noFill/>
                        </a:ln>
                        <a:solidFill>
                          <a:schemeClr val="tx1"/>
                        </a:solidFill>
                        <a:effectLst/>
                        <a:latin typeface="Arial Black" panose="020B0A04020102020204" pitchFamily="34" charset="0"/>
                      </a:endParaRPr>
                    </a:p>
                  </a:txBody>
                  <a:tcPr anchor="ctr" horzOverflow="overflow">
                    <a:lnL>
                      <a:noFill/>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562284" y="1093562"/>
            <a:ext cx="1560171" cy="369332"/>
          </a:xfrm>
          <a:prstGeom prst="rect">
            <a:avLst/>
          </a:prstGeom>
        </p:spPr>
        <p:txBody>
          <a:bodyPr wrap="none">
            <a:spAutoFit/>
          </a:bodyPr>
          <a:lstStyle/>
          <a:p>
            <a:r>
              <a:rPr lang="en-US" b="1" dirty="0">
                <a:solidFill>
                  <a:srgbClr val="0099FF"/>
                </a:solidFill>
                <a:latin typeface="Arial Black" panose="020B0A04020102020204" pitchFamily="34" charset="0"/>
              </a:rPr>
              <a:t>MTM </a:t>
            </a:r>
            <a:r>
              <a:rPr lang="en-US" b="1" dirty="0" smtClean="0">
                <a:solidFill>
                  <a:srgbClr val="0099FF"/>
                </a:solidFill>
                <a:latin typeface="Arial Black" panose="020B0A04020102020204" pitchFamily="34" charset="0"/>
              </a:rPr>
              <a:t>Table</a:t>
            </a:r>
            <a:endParaRPr lang="en-US" dirty="0">
              <a:solidFill>
                <a:srgbClr val="0099FF"/>
              </a:solidFill>
            </a:endParaRPr>
          </a:p>
        </p:txBody>
      </p:sp>
      <p:sp>
        <p:nvSpPr>
          <p:cNvPr id="6"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Some New Tools</a:t>
            </a:r>
          </a:p>
        </p:txBody>
      </p:sp>
      <p:sp>
        <p:nvSpPr>
          <p:cNvPr id="7" name="Rectangle 6"/>
          <p:cNvSpPr/>
          <p:nvPr/>
        </p:nvSpPr>
        <p:spPr>
          <a:xfrm>
            <a:off x="2287524" y="1406312"/>
            <a:ext cx="1544012" cy="369332"/>
          </a:xfrm>
          <a:prstGeom prst="rect">
            <a:avLst/>
          </a:prstGeom>
        </p:spPr>
        <p:txBody>
          <a:bodyPr wrap="none">
            <a:spAutoFit/>
          </a:bodyPr>
          <a:lstStyle/>
          <a:p>
            <a:r>
              <a:rPr lang="en-US" b="1" dirty="0" smtClean="0">
                <a:latin typeface="Arial Black" panose="020B0A04020102020204" pitchFamily="34" charset="0"/>
              </a:rPr>
              <a:t>Outcomes:</a:t>
            </a:r>
            <a:endParaRPr lang="en-US" dirty="0"/>
          </a:p>
        </p:txBody>
      </p:sp>
      <p:sp>
        <p:nvSpPr>
          <p:cNvPr id="8" name="Rectangle 7"/>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283182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8"/>
          <p:cNvSpPr>
            <a:spLocks noChangeArrowheads="1"/>
          </p:cNvSpPr>
          <p:nvPr/>
        </p:nvSpPr>
        <p:spPr bwMode="auto">
          <a:xfrm>
            <a:off x="3541689" y="4119014"/>
            <a:ext cx="5396248"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82600" indent="-482600">
              <a:defRPr sz="2400">
                <a:solidFill>
                  <a:schemeClr val="tx1"/>
                </a:solidFill>
                <a:latin typeface="Times" panose="02020603050405020304" pitchFamily="18" charset="0"/>
              </a:defRPr>
            </a:lvl1pPr>
            <a:lvl2pPr marL="762000">
              <a:defRPr sz="2400">
                <a:solidFill>
                  <a:schemeClr val="tx1"/>
                </a:solidFill>
                <a:latin typeface="Times" panose="02020603050405020304" pitchFamily="18" charset="0"/>
              </a:defRPr>
            </a:lvl2pPr>
            <a:lvl3pPr marL="952500">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a:spcBef>
                <a:spcPct val="40000"/>
              </a:spcBef>
              <a:buFont typeface="Wingdings" panose="05000000000000000000" pitchFamily="2" charset="2"/>
              <a:buChar char="þ"/>
              <a:defRPr/>
            </a:pPr>
            <a:r>
              <a:rPr lang="en-US" sz="1800" dirty="0" smtClean="0">
                <a:latin typeface="Arial Black" panose="020B0A04020102020204" pitchFamily="34" charset="0"/>
              </a:rPr>
              <a:t>Divide manual work into small basic elements that have established times</a:t>
            </a:r>
          </a:p>
          <a:p>
            <a:pPr>
              <a:spcBef>
                <a:spcPct val="40000"/>
              </a:spcBef>
              <a:buFont typeface="Wingdings" panose="05000000000000000000" pitchFamily="2" charset="2"/>
              <a:buChar char="þ"/>
              <a:defRPr/>
            </a:pPr>
            <a:r>
              <a:rPr lang="en-US" sz="1800" dirty="0" smtClean="0">
                <a:latin typeface="Arial Black" panose="020B0A04020102020204" pitchFamily="34" charset="0"/>
              </a:rPr>
              <a:t>Can be done in a laboratory away from the actual production operation</a:t>
            </a:r>
          </a:p>
          <a:p>
            <a:pPr>
              <a:spcBef>
                <a:spcPct val="40000"/>
              </a:spcBef>
              <a:buFont typeface="Wingdings" panose="05000000000000000000" pitchFamily="2" charset="2"/>
              <a:buChar char="þ"/>
              <a:defRPr/>
            </a:pPr>
            <a:r>
              <a:rPr lang="en-US" sz="1800" dirty="0" smtClean="0">
                <a:latin typeface="Arial Black" panose="020B0A04020102020204" pitchFamily="34" charset="0"/>
              </a:rPr>
              <a:t>Can be set before the work is actually performed</a:t>
            </a:r>
          </a:p>
          <a:p>
            <a:pPr>
              <a:spcBef>
                <a:spcPct val="40000"/>
              </a:spcBef>
              <a:buFont typeface="Wingdings" panose="05000000000000000000" pitchFamily="2" charset="2"/>
              <a:buChar char="þ"/>
              <a:defRPr/>
            </a:pPr>
            <a:r>
              <a:rPr lang="en-US" sz="1800" dirty="0" smtClean="0">
                <a:latin typeface="Arial Black" panose="020B0A04020102020204" pitchFamily="34" charset="0"/>
              </a:rPr>
              <a:t>No performance ratings are necessary</a:t>
            </a:r>
          </a:p>
        </p:txBody>
      </p:sp>
      <p:sp>
        <p:nvSpPr>
          <p:cNvPr id="5" name="Rectangle 12"/>
          <p:cNvSpPr txBox="1">
            <a:spLocks noChangeArrowheads="1"/>
          </p:cNvSpPr>
          <p:nvPr/>
        </p:nvSpPr>
        <p:spPr>
          <a:xfrm>
            <a:off x="391668" y="537135"/>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Predetermined Time </a:t>
            </a:r>
            <a:r>
              <a:rPr lang="en-US" sz="2000" b="1" dirty="0" err="1" smtClean="0">
                <a:latin typeface="Arial Black" panose="020B0A04020102020204" pitchFamily="34" charset="0"/>
              </a:rPr>
              <a:t>Stds</a:t>
            </a:r>
            <a:endParaRPr lang="en-US" sz="2000" b="1" dirty="0" smtClean="0">
              <a:latin typeface="Arial Black" panose="020B0A04020102020204" pitchFamily="34" charset="0"/>
            </a:endParaRPr>
          </a:p>
        </p:txBody>
      </p:sp>
      <p:sp>
        <p:nvSpPr>
          <p:cNvPr id="6" name="Rectangle 5"/>
          <p:cNvSpPr/>
          <p:nvPr/>
        </p:nvSpPr>
        <p:spPr>
          <a:xfrm>
            <a:off x="748092" y="1242677"/>
            <a:ext cx="8099693" cy="2585323"/>
          </a:xfrm>
          <a:prstGeom prst="rect">
            <a:avLst/>
          </a:prstGeom>
        </p:spPr>
        <p:txBody>
          <a:bodyPr wrap="square">
            <a:spAutoFit/>
          </a:bodyPr>
          <a:lstStyle/>
          <a:p>
            <a:pPr algn="just">
              <a:lnSpc>
                <a:spcPct val="150000"/>
              </a:lnSpc>
            </a:pPr>
            <a:r>
              <a:rPr lang="en-US" dirty="0" smtClean="0">
                <a:solidFill>
                  <a:srgbClr val="000000"/>
                </a:solidFill>
                <a:latin typeface="Arial Black" panose="020B0A04020102020204" pitchFamily="34" charset="0"/>
              </a:rPr>
              <a:t>PTS</a:t>
            </a:r>
            <a:r>
              <a:rPr lang="en-US" dirty="0">
                <a:solidFill>
                  <a:srgbClr val="000000"/>
                </a:solidFill>
                <a:latin typeface="Arial Black" panose="020B0A04020102020204" pitchFamily="34" charset="0"/>
              </a:rPr>
              <a:t> is frequently used to set labor rates in industry by quantifying the amount of time required to perform specific tasks. </a:t>
            </a:r>
            <a:endParaRPr lang="en-US" dirty="0" smtClean="0">
              <a:solidFill>
                <a:srgbClr val="000000"/>
              </a:solidFill>
              <a:latin typeface="Arial Black" panose="020B0A04020102020204" pitchFamily="34" charset="0"/>
            </a:endParaRPr>
          </a:p>
          <a:p>
            <a:pPr algn="just">
              <a:lnSpc>
                <a:spcPct val="150000"/>
              </a:lnSpc>
            </a:pPr>
            <a:r>
              <a:rPr lang="en-US" dirty="0" smtClean="0">
                <a:solidFill>
                  <a:srgbClr val="000000"/>
                </a:solidFill>
                <a:latin typeface="Arial Black" panose="020B0A04020102020204" pitchFamily="34" charset="0"/>
              </a:rPr>
              <a:t>First </a:t>
            </a:r>
            <a:r>
              <a:rPr lang="en-US" dirty="0">
                <a:solidFill>
                  <a:srgbClr val="000000"/>
                </a:solidFill>
                <a:latin typeface="Arial Black" panose="020B0A04020102020204" pitchFamily="34" charset="0"/>
              </a:rPr>
              <a:t>such system is known as </a:t>
            </a:r>
            <a:r>
              <a:rPr lang="en-US" dirty="0">
                <a:solidFill>
                  <a:srgbClr val="0B0080"/>
                </a:solidFill>
                <a:latin typeface="Arial Black" panose="020B0A04020102020204" pitchFamily="34" charset="0"/>
              </a:rPr>
              <a:t>Methods-time measurement</a:t>
            </a:r>
            <a:r>
              <a:rPr lang="en-US" dirty="0">
                <a:solidFill>
                  <a:srgbClr val="000000"/>
                </a:solidFill>
                <a:latin typeface="Arial Black" panose="020B0A04020102020204" pitchFamily="34" charset="0"/>
              </a:rPr>
              <a:t>, released in 1948 and today existing in several variations, </a:t>
            </a:r>
            <a:r>
              <a:rPr lang="en-US" dirty="0" smtClean="0">
                <a:solidFill>
                  <a:srgbClr val="000000"/>
                </a:solidFill>
                <a:latin typeface="Arial Black" panose="020B0A04020102020204" pitchFamily="34" charset="0"/>
              </a:rPr>
              <a:t>known </a:t>
            </a:r>
            <a:r>
              <a:rPr lang="en-US" dirty="0">
                <a:solidFill>
                  <a:srgbClr val="000000"/>
                </a:solidFill>
                <a:latin typeface="Arial Black" panose="020B0A04020102020204" pitchFamily="34" charset="0"/>
              </a:rPr>
              <a:t>as MTM-1, MTM-2, MTM-UAS, MTM-MEK and MTM-B. </a:t>
            </a:r>
            <a:endParaRPr lang="en-US" dirty="0" smtClean="0">
              <a:solidFill>
                <a:srgbClr val="000000"/>
              </a:solidFill>
              <a:latin typeface="Arial Black" panose="020B0A04020102020204" pitchFamily="34" charset="0"/>
            </a:endParaRPr>
          </a:p>
        </p:txBody>
      </p:sp>
      <p:pic>
        <p:nvPicPr>
          <p:cNvPr id="2050" name="Picture 2" descr="http://archive.thedailystar.net/forum/2010/October/m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92" y="4119014"/>
            <a:ext cx="2793597" cy="23181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801180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4313" y="545592"/>
            <a:ext cx="4809744" cy="40538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dirty="0">
                <a:latin typeface="Arial Black" pitchFamily="34" charset="0"/>
                <a:ea typeface="+mn-ea"/>
                <a:cs typeface="+mn-cs"/>
              </a:rPr>
              <a:t>Reasons for Lost Time at Work</a:t>
            </a:r>
          </a:p>
        </p:txBody>
      </p:sp>
      <p:sp>
        <p:nvSpPr>
          <p:cNvPr id="4" name="Rectangle 7"/>
          <p:cNvSpPr txBox="1">
            <a:spLocks noChangeArrowheads="1"/>
          </p:cNvSpPr>
          <p:nvPr/>
        </p:nvSpPr>
        <p:spPr>
          <a:xfrm>
            <a:off x="674597" y="2095500"/>
            <a:ext cx="3921787" cy="4495800"/>
          </a:xfrm>
          <a:prstGeom prst="rect">
            <a:avLst/>
          </a:prstGeom>
          <a:solidFill>
            <a:srgbClr val="FFFF99"/>
          </a:solidFill>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smtClean="0">
                <a:latin typeface="Arial Black" panose="020B0A04020102020204" pitchFamily="34" charset="0"/>
              </a:rPr>
              <a:t>Machine breakdowns</a:t>
            </a:r>
          </a:p>
          <a:p>
            <a:pPr>
              <a:lnSpc>
                <a:spcPct val="150000"/>
              </a:lnSpc>
              <a:buFont typeface="Wingdings" panose="05000000000000000000" pitchFamily="2" charset="2"/>
              <a:buChar char="§"/>
            </a:pPr>
            <a:r>
              <a:rPr lang="en-US" sz="1800" dirty="0" smtClean="0">
                <a:latin typeface="Arial Black" panose="020B0A04020102020204" pitchFamily="34" charset="0"/>
              </a:rPr>
              <a:t>Waiting for materials or parts</a:t>
            </a:r>
          </a:p>
          <a:p>
            <a:pPr>
              <a:lnSpc>
                <a:spcPct val="150000"/>
              </a:lnSpc>
              <a:buFont typeface="Wingdings" panose="05000000000000000000" pitchFamily="2" charset="2"/>
              <a:buChar char="§"/>
            </a:pPr>
            <a:r>
              <a:rPr lang="en-US" sz="1800" dirty="0" smtClean="0">
                <a:latin typeface="Arial Black" panose="020B0A04020102020204" pitchFamily="34" charset="0"/>
              </a:rPr>
              <a:t>Receiving instructions from  foreman</a:t>
            </a:r>
          </a:p>
          <a:p>
            <a:pPr>
              <a:lnSpc>
                <a:spcPct val="150000"/>
              </a:lnSpc>
              <a:buFont typeface="Wingdings" panose="05000000000000000000" pitchFamily="2" charset="2"/>
              <a:buChar char="§"/>
            </a:pPr>
            <a:r>
              <a:rPr lang="en-US" sz="1800" dirty="0" smtClean="0">
                <a:latin typeface="Arial Black" panose="020B0A04020102020204" pitchFamily="34" charset="0"/>
              </a:rPr>
              <a:t>Talking to co-workers about  work-related matters</a:t>
            </a:r>
          </a:p>
          <a:p>
            <a:pPr>
              <a:lnSpc>
                <a:spcPct val="150000"/>
              </a:lnSpc>
              <a:buFont typeface="Wingdings" panose="05000000000000000000" pitchFamily="2" charset="2"/>
              <a:buChar char="§"/>
            </a:pPr>
            <a:r>
              <a:rPr lang="en-US" sz="1800" dirty="0" smtClean="0">
                <a:latin typeface="Arial Black" panose="020B0A04020102020204" pitchFamily="34" charset="0"/>
              </a:rPr>
              <a:t>Rest breaks for fatigue</a:t>
            </a:r>
          </a:p>
          <a:p>
            <a:pPr>
              <a:lnSpc>
                <a:spcPct val="150000"/>
              </a:lnSpc>
              <a:buFont typeface="Wingdings" panose="05000000000000000000" pitchFamily="2" charset="2"/>
              <a:buChar char="§"/>
            </a:pPr>
            <a:r>
              <a:rPr lang="en-US" sz="1800" dirty="0" smtClean="0">
                <a:latin typeface="Arial Black" panose="020B0A04020102020204" pitchFamily="34" charset="0"/>
              </a:rPr>
              <a:t>Cleaning up at end of shift</a:t>
            </a:r>
          </a:p>
        </p:txBody>
      </p:sp>
      <p:sp>
        <p:nvSpPr>
          <p:cNvPr id="5" name="Rectangle 8"/>
          <p:cNvSpPr txBox="1">
            <a:spLocks noChangeArrowheads="1"/>
          </p:cNvSpPr>
          <p:nvPr/>
        </p:nvSpPr>
        <p:spPr>
          <a:xfrm>
            <a:off x="4838484" y="2095500"/>
            <a:ext cx="4163887" cy="4495800"/>
          </a:xfrm>
          <a:prstGeom prst="rect">
            <a:avLst/>
          </a:prstGeom>
          <a:solidFill>
            <a:srgbClr val="FF99FF"/>
          </a:solidFill>
        </p:spPr>
        <p:txBody>
          <a:bodyPr/>
          <a:lstStyle>
            <a:defPPr>
              <a:defRPr lang="en-US"/>
            </a:defPPr>
            <a:lvl1pPr marL="171450" indent="-171450" defTabSz="685800">
              <a:lnSpc>
                <a:spcPct val="150000"/>
              </a:lnSpc>
              <a:spcBef>
                <a:spcPts val="750"/>
              </a:spcBef>
              <a:buFont typeface="Wingdings" panose="05000000000000000000" pitchFamily="2" charset="2"/>
              <a:buChar char="§"/>
              <a:defRPr>
                <a:latin typeface="Arial Black" panose="020B0A040201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n-US" dirty="0" smtClean="0"/>
              <a:t>Personal </a:t>
            </a:r>
            <a:r>
              <a:rPr lang="en-US" dirty="0"/>
              <a:t>needs (</a:t>
            </a:r>
            <a:r>
              <a:rPr lang="en-US" dirty="0" smtClean="0"/>
              <a:t>restroom breaks, washroom, </a:t>
            </a:r>
            <a:r>
              <a:rPr lang="en-US" dirty="0" err="1" smtClean="0"/>
              <a:t>fooding</a:t>
            </a:r>
            <a:r>
              <a:rPr lang="en-US" dirty="0" smtClean="0"/>
              <a:t>)</a:t>
            </a:r>
            <a:endParaRPr lang="en-US" dirty="0"/>
          </a:p>
          <a:p>
            <a:r>
              <a:rPr lang="en-US" dirty="0"/>
              <a:t> Talking to co-workers </a:t>
            </a:r>
            <a:r>
              <a:rPr lang="en-US" dirty="0" smtClean="0"/>
              <a:t>about matters </a:t>
            </a:r>
            <a:r>
              <a:rPr lang="en-US" dirty="0"/>
              <a:t>unrelated to work</a:t>
            </a:r>
          </a:p>
          <a:p>
            <a:r>
              <a:rPr lang="en-US" dirty="0"/>
              <a:t> Lunch break</a:t>
            </a:r>
          </a:p>
          <a:p>
            <a:r>
              <a:rPr lang="en-US" dirty="0"/>
              <a:t> Smoke break</a:t>
            </a:r>
          </a:p>
          <a:p>
            <a:r>
              <a:rPr lang="en-US" dirty="0"/>
              <a:t> Beverage break</a:t>
            </a:r>
          </a:p>
          <a:p>
            <a:r>
              <a:rPr lang="en-US" dirty="0"/>
              <a:t> Personal telephone </a:t>
            </a:r>
            <a:r>
              <a:rPr lang="en-US" dirty="0" smtClean="0"/>
              <a:t>call</a:t>
            </a:r>
          </a:p>
          <a:p>
            <a:r>
              <a:rPr lang="en-US" dirty="0" smtClean="0"/>
              <a:t>Gaming, watching television</a:t>
            </a:r>
            <a:endParaRPr lang="en-US" dirty="0"/>
          </a:p>
        </p:txBody>
      </p:sp>
      <p:sp>
        <p:nvSpPr>
          <p:cNvPr id="6" name="Rectangle 5"/>
          <p:cNvSpPr/>
          <p:nvPr/>
        </p:nvSpPr>
        <p:spPr>
          <a:xfrm>
            <a:off x="674597" y="1409176"/>
            <a:ext cx="3921787" cy="646331"/>
          </a:xfrm>
          <a:prstGeom prst="rect">
            <a:avLst/>
          </a:prstGeom>
          <a:solidFill>
            <a:srgbClr val="FFFF66"/>
          </a:solidFill>
        </p:spPr>
        <p:txBody>
          <a:bodyPr wrap="square">
            <a:spAutoFit/>
          </a:bodyPr>
          <a:lstStyle/>
          <a:p>
            <a:pPr algn="ctr"/>
            <a:r>
              <a:rPr lang="en-US" dirty="0" smtClean="0">
                <a:latin typeface="Arial Black" panose="020B0A04020102020204" pitchFamily="34" charset="0"/>
              </a:rPr>
              <a:t>Work related interruptions</a:t>
            </a:r>
          </a:p>
          <a:p>
            <a:pPr algn="ctr"/>
            <a:endParaRPr lang="en-US" dirty="0">
              <a:latin typeface="Arial Black" panose="020B0A04020102020204" pitchFamily="34" charset="0"/>
            </a:endParaRPr>
          </a:p>
        </p:txBody>
      </p:sp>
      <p:sp>
        <p:nvSpPr>
          <p:cNvPr id="7" name="Rectangle 6"/>
          <p:cNvSpPr/>
          <p:nvPr/>
        </p:nvSpPr>
        <p:spPr>
          <a:xfrm>
            <a:off x="4838485" y="1409176"/>
            <a:ext cx="4163887" cy="646331"/>
          </a:xfrm>
          <a:prstGeom prst="rect">
            <a:avLst/>
          </a:prstGeom>
          <a:solidFill>
            <a:srgbClr val="FF66FF"/>
          </a:solidFill>
        </p:spPr>
        <p:txBody>
          <a:bodyPr wrap="square">
            <a:spAutoFit/>
          </a:bodyPr>
          <a:lstStyle/>
          <a:p>
            <a:pPr algn="ctr"/>
            <a:r>
              <a:rPr lang="en-US" dirty="0" smtClean="0">
                <a:latin typeface="Arial Black" panose="020B0A04020102020204" pitchFamily="34" charset="0"/>
              </a:rPr>
              <a:t>Non-work related interruptions</a:t>
            </a:r>
          </a:p>
          <a:p>
            <a:pPr algn="ctr"/>
            <a:endParaRPr lang="en-US" dirty="0">
              <a:latin typeface="Arial Black" panose="020B0A04020102020204" pitchFamily="34" charset="0"/>
            </a:endParaRPr>
          </a:p>
        </p:txBody>
      </p:sp>
      <p:sp>
        <p:nvSpPr>
          <p:cNvPr id="3" name="Rectangle 2"/>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889581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837127" y="1080452"/>
            <a:ext cx="8024007" cy="250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82600" indent="-482600">
              <a:defRPr sz="2400">
                <a:solidFill>
                  <a:schemeClr val="tx1"/>
                </a:solidFill>
                <a:latin typeface="Times" panose="02020603050405020304" pitchFamily="18" charset="0"/>
              </a:defRPr>
            </a:lvl1pPr>
            <a:lvl2pPr marL="1054100" indent="-381000">
              <a:defRPr sz="2400">
                <a:solidFill>
                  <a:schemeClr val="tx1"/>
                </a:solidFill>
                <a:latin typeface="Times" panose="02020603050405020304" pitchFamily="18" charset="0"/>
              </a:defRPr>
            </a:lvl2pPr>
            <a:lvl3pPr marL="1244600">
              <a:defRPr sz="2400">
                <a:solidFill>
                  <a:schemeClr val="tx1"/>
                </a:solidFill>
                <a:latin typeface="Times" panose="02020603050405020304" pitchFamily="18" charset="0"/>
              </a:defRPr>
            </a:lvl3pPr>
            <a:lvl4pPr marL="1435100">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marL="285750" indent="-285750" algn="just" eaLnBrk="1" hangingPunct="1">
              <a:lnSpc>
                <a:spcPct val="150000"/>
              </a:lnSpc>
              <a:spcBef>
                <a:spcPct val="40000"/>
              </a:spcBef>
              <a:buFont typeface="Wingdings" panose="05000000000000000000" pitchFamily="2" charset="2"/>
              <a:buChar char="§"/>
              <a:defRPr/>
            </a:pPr>
            <a:r>
              <a:rPr lang="en-US" sz="1800" dirty="0" smtClean="0">
                <a:latin typeface="Arial Black" panose="020B0A04020102020204" pitchFamily="34" charset="0"/>
              </a:rPr>
              <a:t>Estimates percent of time a worker spends on various tasks</a:t>
            </a:r>
          </a:p>
          <a:p>
            <a:pPr marL="285750" indent="-285750" algn="just" eaLnBrk="1" hangingPunct="1">
              <a:lnSpc>
                <a:spcPct val="150000"/>
              </a:lnSpc>
              <a:spcBef>
                <a:spcPct val="40000"/>
              </a:spcBef>
              <a:buFont typeface="Wingdings" panose="05000000000000000000" pitchFamily="2" charset="2"/>
              <a:buChar char="§"/>
              <a:defRPr/>
            </a:pPr>
            <a:r>
              <a:rPr lang="en-US" sz="1800" dirty="0" smtClean="0">
                <a:latin typeface="Arial Black" panose="020B0A04020102020204" pitchFamily="34" charset="0"/>
              </a:rPr>
              <a:t>Requires random observations to record worker activity</a:t>
            </a:r>
          </a:p>
          <a:p>
            <a:pPr marL="285750" indent="-285750" algn="just" eaLnBrk="1" hangingPunct="1">
              <a:lnSpc>
                <a:spcPct val="150000"/>
              </a:lnSpc>
              <a:spcBef>
                <a:spcPct val="40000"/>
              </a:spcBef>
              <a:buFont typeface="Wingdings" panose="05000000000000000000" pitchFamily="2" charset="2"/>
              <a:buChar char="§"/>
              <a:defRPr/>
            </a:pPr>
            <a:r>
              <a:rPr lang="en-US" sz="1800" dirty="0" smtClean="0">
                <a:latin typeface="Arial Black" panose="020B0A04020102020204" pitchFamily="34" charset="0"/>
              </a:rPr>
              <a:t>Determines how employees allocate their time</a:t>
            </a:r>
          </a:p>
          <a:p>
            <a:pPr marL="285750" indent="-285750" algn="just" eaLnBrk="1" hangingPunct="1">
              <a:lnSpc>
                <a:spcPct val="150000"/>
              </a:lnSpc>
              <a:spcBef>
                <a:spcPct val="40000"/>
              </a:spcBef>
              <a:buFont typeface="Wingdings" panose="05000000000000000000" pitchFamily="2" charset="2"/>
              <a:buChar char="§"/>
              <a:defRPr/>
            </a:pPr>
            <a:r>
              <a:rPr lang="en-US" sz="1800" dirty="0" smtClean="0">
                <a:latin typeface="Arial Black" panose="020B0A04020102020204" pitchFamily="34" charset="0"/>
              </a:rPr>
              <a:t>Can be used to set staffing levels, reassign duties, estimate costs, and set delay allowances</a:t>
            </a:r>
          </a:p>
        </p:txBody>
      </p:sp>
      <p:sp>
        <p:nvSpPr>
          <p:cNvPr id="5" name="Rectangle 12"/>
          <p:cNvSpPr txBox="1">
            <a:spLocks noChangeArrowheads="1"/>
          </p:cNvSpPr>
          <p:nvPr/>
        </p:nvSpPr>
        <p:spPr>
          <a:xfrm>
            <a:off x="391668" y="537135"/>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Work Sampling</a:t>
            </a:r>
          </a:p>
        </p:txBody>
      </p:sp>
      <p:sp>
        <p:nvSpPr>
          <p:cNvPr id="6" name="Rectangle 5"/>
          <p:cNvSpPr/>
          <p:nvPr/>
        </p:nvSpPr>
        <p:spPr>
          <a:xfrm>
            <a:off x="712442" y="3828071"/>
            <a:ext cx="4357988" cy="369332"/>
          </a:xfrm>
          <a:prstGeom prst="rect">
            <a:avLst/>
          </a:prstGeom>
        </p:spPr>
        <p:txBody>
          <a:bodyPr wrap="none">
            <a:spAutoFit/>
          </a:bodyPr>
          <a:lstStyle/>
          <a:p>
            <a:pPr>
              <a:lnSpc>
                <a:spcPct val="90000"/>
              </a:lnSpc>
              <a:spcBef>
                <a:spcPct val="40000"/>
              </a:spcBef>
              <a:defRPr/>
            </a:pPr>
            <a:r>
              <a:rPr lang="en-US" sz="2000" b="1" dirty="0">
                <a:solidFill>
                  <a:srgbClr val="0070C0"/>
                </a:solidFill>
                <a:latin typeface="Arial Black" panose="020B0A04020102020204" pitchFamily="34" charset="0"/>
              </a:rPr>
              <a:t>Advantages of work sampling</a:t>
            </a:r>
          </a:p>
        </p:txBody>
      </p:sp>
      <p:sp>
        <p:nvSpPr>
          <p:cNvPr id="7" name="Rectangle 6"/>
          <p:cNvSpPr/>
          <p:nvPr/>
        </p:nvSpPr>
        <p:spPr>
          <a:xfrm>
            <a:off x="1094704" y="4197403"/>
            <a:ext cx="7411792" cy="2613023"/>
          </a:xfrm>
          <a:prstGeom prst="rect">
            <a:avLst/>
          </a:prstGeom>
        </p:spPr>
        <p:txBody>
          <a:bodyPr wrap="square">
            <a:spAutoFit/>
          </a:bodyPr>
          <a:lstStyle/>
          <a:p>
            <a:pPr marL="742950" lvl="1" indent="-285750">
              <a:lnSpc>
                <a:spcPct val="125000"/>
              </a:lnSpc>
              <a:spcBef>
                <a:spcPct val="40000"/>
              </a:spcBef>
              <a:buFont typeface="Wingdings" panose="05000000000000000000" pitchFamily="2" charset="2"/>
              <a:buChar char="§"/>
              <a:defRPr/>
            </a:pPr>
            <a:r>
              <a:rPr lang="en-US" dirty="0">
                <a:latin typeface="Arial Black" panose="020B0A04020102020204" pitchFamily="34" charset="0"/>
              </a:rPr>
              <a:t>Less expensive than time study</a:t>
            </a:r>
          </a:p>
          <a:p>
            <a:pPr marL="742950" lvl="1" indent="-285750">
              <a:lnSpc>
                <a:spcPct val="125000"/>
              </a:lnSpc>
              <a:spcBef>
                <a:spcPct val="40000"/>
              </a:spcBef>
              <a:buFont typeface="Wingdings" panose="05000000000000000000" pitchFamily="2" charset="2"/>
              <a:buChar char="§"/>
              <a:defRPr/>
            </a:pPr>
            <a:r>
              <a:rPr lang="en-US" dirty="0">
                <a:latin typeface="Arial Black" panose="020B0A04020102020204" pitchFamily="34" charset="0"/>
              </a:rPr>
              <a:t>Observers need little training</a:t>
            </a:r>
          </a:p>
          <a:p>
            <a:pPr marL="742950" lvl="1" indent="-285750">
              <a:lnSpc>
                <a:spcPct val="125000"/>
              </a:lnSpc>
              <a:spcBef>
                <a:spcPct val="40000"/>
              </a:spcBef>
              <a:buFont typeface="Wingdings" panose="05000000000000000000" pitchFamily="2" charset="2"/>
              <a:buChar char="§"/>
              <a:defRPr/>
            </a:pPr>
            <a:r>
              <a:rPr lang="en-US" dirty="0">
                <a:latin typeface="Arial Black" panose="020B0A04020102020204" pitchFamily="34" charset="0"/>
              </a:rPr>
              <a:t>Studies can be delayed or interrupted with little impact on results</a:t>
            </a:r>
          </a:p>
          <a:p>
            <a:pPr marL="742950" lvl="1" indent="-285750">
              <a:lnSpc>
                <a:spcPct val="125000"/>
              </a:lnSpc>
              <a:spcBef>
                <a:spcPct val="40000"/>
              </a:spcBef>
              <a:buFont typeface="Wingdings" panose="05000000000000000000" pitchFamily="2" charset="2"/>
              <a:buChar char="§"/>
              <a:defRPr/>
            </a:pPr>
            <a:r>
              <a:rPr lang="en-US" dirty="0">
                <a:latin typeface="Arial Black" panose="020B0A04020102020204" pitchFamily="34" charset="0"/>
              </a:rPr>
              <a:t>Worker has </a:t>
            </a:r>
            <a:r>
              <a:rPr lang="en-US" dirty="0" smtClean="0">
                <a:latin typeface="Arial Black" panose="020B0A04020102020204" pitchFamily="34" charset="0"/>
              </a:rPr>
              <a:t>little chance </a:t>
            </a:r>
            <a:r>
              <a:rPr lang="en-US" dirty="0">
                <a:latin typeface="Arial Black" panose="020B0A04020102020204" pitchFamily="34" charset="0"/>
              </a:rPr>
              <a:t>to affect </a:t>
            </a:r>
            <a:r>
              <a:rPr lang="en-US" dirty="0" smtClean="0">
                <a:latin typeface="Arial Black" panose="020B0A04020102020204" pitchFamily="34" charset="0"/>
              </a:rPr>
              <a:t>results</a:t>
            </a:r>
            <a:endParaRPr lang="en-US" dirty="0">
              <a:latin typeface="Arial Black" panose="020B0A04020102020204" pitchFamily="34" charset="0"/>
            </a:endParaRPr>
          </a:p>
          <a:p>
            <a:pPr marL="742950" lvl="1" indent="-285750">
              <a:lnSpc>
                <a:spcPct val="125000"/>
              </a:lnSpc>
              <a:spcBef>
                <a:spcPct val="40000"/>
              </a:spcBef>
              <a:buFont typeface="Wingdings" panose="05000000000000000000" pitchFamily="2" charset="2"/>
              <a:buChar char="§"/>
              <a:defRPr/>
            </a:pPr>
            <a:r>
              <a:rPr lang="en-US" dirty="0">
                <a:latin typeface="Arial Black" panose="020B0A04020102020204" pitchFamily="34" charset="0"/>
              </a:rPr>
              <a:t>Less </a:t>
            </a:r>
            <a:r>
              <a:rPr lang="en-US" dirty="0" smtClean="0">
                <a:latin typeface="Arial Black" panose="020B0A04020102020204" pitchFamily="34" charset="0"/>
              </a:rPr>
              <a:t>intrusive (</a:t>
            </a:r>
            <a:r>
              <a:rPr lang="en-US" dirty="0" err="1" smtClean="0">
                <a:latin typeface="Arial Black" panose="020B0A04020102020204" pitchFamily="34" charset="0"/>
              </a:rPr>
              <a:t>disturbiance</a:t>
            </a:r>
            <a:r>
              <a:rPr lang="en-US" dirty="0" smtClean="0">
                <a:latin typeface="Arial Black" panose="020B0A04020102020204" pitchFamily="34" charset="0"/>
              </a:rPr>
              <a:t>)</a:t>
            </a:r>
            <a:endParaRPr lang="en-US" dirty="0">
              <a:latin typeface="Arial Black" panose="020B0A04020102020204" pitchFamily="34" charset="0"/>
            </a:endParaRPr>
          </a:p>
        </p:txBody>
      </p:sp>
      <p:sp>
        <p:nvSpPr>
          <p:cNvPr id="8" name="Rectangle 7"/>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64694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660399" y="1433927"/>
            <a:ext cx="7821613"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2400">
                <a:solidFill>
                  <a:schemeClr val="tx1"/>
                </a:solidFill>
                <a:latin typeface="Times" panose="02020603050405020304" pitchFamily="18" charset="0"/>
              </a:defRPr>
            </a:lvl1pPr>
            <a:lvl2pPr marL="1054100" indent="-381000">
              <a:defRPr sz="2400">
                <a:solidFill>
                  <a:schemeClr val="tx1"/>
                </a:solidFill>
                <a:latin typeface="Times" panose="02020603050405020304" pitchFamily="18" charset="0"/>
              </a:defRPr>
            </a:lvl2pPr>
            <a:lvl3pPr marL="1244600">
              <a:defRPr sz="2400">
                <a:solidFill>
                  <a:schemeClr val="tx1"/>
                </a:solidFill>
                <a:latin typeface="Times" panose="02020603050405020304" pitchFamily="18" charset="0"/>
              </a:defRPr>
            </a:lvl3pPr>
            <a:lvl4pPr marL="1435100">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lvl="1" eaLnBrk="1" hangingPunct="1">
              <a:spcBef>
                <a:spcPct val="40000"/>
              </a:spcBef>
              <a:buFont typeface="Wingdings" panose="05000000000000000000" pitchFamily="2" charset="2"/>
              <a:buChar char="þ"/>
              <a:defRPr/>
            </a:pPr>
            <a:r>
              <a:rPr lang="en-US" sz="1800" b="1" dirty="0" smtClean="0">
                <a:latin typeface="Arial Black" panose="020B0A04020102020204" pitchFamily="34" charset="0"/>
              </a:rPr>
              <a:t>Does not divide work elements as completely as time study</a:t>
            </a:r>
          </a:p>
          <a:p>
            <a:pPr lvl="1" eaLnBrk="1" hangingPunct="1">
              <a:spcBef>
                <a:spcPct val="40000"/>
              </a:spcBef>
              <a:buFont typeface="Wingdings" panose="05000000000000000000" pitchFamily="2" charset="2"/>
              <a:buChar char="þ"/>
              <a:defRPr/>
            </a:pPr>
            <a:r>
              <a:rPr lang="en-US" sz="1800" b="1" dirty="0" smtClean="0">
                <a:latin typeface="Arial Black" panose="020B0A04020102020204" pitchFamily="34" charset="0"/>
              </a:rPr>
              <a:t>Can yield biased results if observer does not follow random pattern</a:t>
            </a:r>
          </a:p>
          <a:p>
            <a:pPr lvl="1" eaLnBrk="1" hangingPunct="1">
              <a:spcBef>
                <a:spcPct val="40000"/>
              </a:spcBef>
              <a:buFont typeface="Wingdings" panose="05000000000000000000" pitchFamily="2" charset="2"/>
              <a:buChar char="þ"/>
              <a:defRPr/>
            </a:pPr>
            <a:r>
              <a:rPr lang="en-US" sz="1800" b="1" dirty="0" smtClean="0">
                <a:latin typeface="Arial Black" panose="020B0A04020102020204" pitchFamily="34" charset="0"/>
              </a:rPr>
              <a:t>Less accurate, especially when job element times are short</a:t>
            </a:r>
          </a:p>
        </p:txBody>
      </p:sp>
      <p:sp>
        <p:nvSpPr>
          <p:cNvPr id="3" name="Rectangle 3"/>
          <p:cNvSpPr>
            <a:spLocks noChangeArrowheads="1"/>
          </p:cNvSpPr>
          <p:nvPr/>
        </p:nvSpPr>
        <p:spPr bwMode="auto">
          <a:xfrm>
            <a:off x="1271587" y="3882820"/>
            <a:ext cx="7872413" cy="293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2400">
                <a:solidFill>
                  <a:schemeClr val="tx1"/>
                </a:solidFill>
                <a:latin typeface="Times" panose="02020603050405020304" pitchFamily="18" charset="0"/>
              </a:defRPr>
            </a:lvl1pPr>
            <a:lvl2pPr marL="1130300" indent="-457200">
              <a:defRPr sz="2400">
                <a:solidFill>
                  <a:schemeClr val="tx1"/>
                </a:solidFill>
                <a:latin typeface="Times" panose="02020603050405020304" pitchFamily="18" charset="0"/>
              </a:defRPr>
            </a:lvl2pPr>
            <a:lvl3pPr marL="1701800" indent="-457200">
              <a:defRPr sz="2400">
                <a:solidFill>
                  <a:schemeClr val="tx1"/>
                </a:solidFill>
                <a:latin typeface="Times" panose="02020603050405020304" pitchFamily="18" charset="0"/>
              </a:defRPr>
            </a:lvl3pPr>
            <a:lvl4pPr marL="18923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lnSpc>
                <a:spcPct val="125000"/>
              </a:lnSpc>
              <a:spcBef>
                <a:spcPct val="40000"/>
              </a:spcBef>
              <a:buFont typeface="Times" panose="02020603050405020304" pitchFamily="18" charset="0"/>
              <a:buAutoNum type="arabicPeriod"/>
              <a:defRPr/>
            </a:pPr>
            <a:r>
              <a:rPr lang="en-US" sz="1800" b="1" dirty="0" smtClean="0">
                <a:latin typeface="Arial Black" panose="020B0A04020102020204" pitchFamily="34" charset="0"/>
              </a:rPr>
              <a:t>Take a preliminary sample to obtain estimates of parameter values</a:t>
            </a:r>
          </a:p>
          <a:p>
            <a:pPr eaLnBrk="1" hangingPunct="1">
              <a:lnSpc>
                <a:spcPct val="125000"/>
              </a:lnSpc>
              <a:spcBef>
                <a:spcPct val="40000"/>
              </a:spcBef>
              <a:buFont typeface="Times" panose="02020603050405020304" pitchFamily="18" charset="0"/>
              <a:buAutoNum type="arabicPeriod"/>
              <a:defRPr/>
            </a:pPr>
            <a:r>
              <a:rPr lang="en-US" sz="1800" b="1" dirty="0" smtClean="0">
                <a:latin typeface="Arial Black" panose="020B0A04020102020204" pitchFamily="34" charset="0"/>
              </a:rPr>
              <a:t>Compute the sample size required</a:t>
            </a:r>
          </a:p>
          <a:p>
            <a:pPr eaLnBrk="1" hangingPunct="1">
              <a:lnSpc>
                <a:spcPct val="125000"/>
              </a:lnSpc>
              <a:spcBef>
                <a:spcPct val="40000"/>
              </a:spcBef>
              <a:buFont typeface="Times" panose="02020603050405020304" pitchFamily="18" charset="0"/>
              <a:buAutoNum type="arabicPeriod"/>
              <a:defRPr/>
            </a:pPr>
            <a:r>
              <a:rPr lang="en-US" sz="1800" b="1" dirty="0" smtClean="0">
                <a:latin typeface="Arial Black" panose="020B0A04020102020204" pitchFamily="34" charset="0"/>
              </a:rPr>
              <a:t>Prepare a schedule for random observations at appropriate times</a:t>
            </a:r>
          </a:p>
          <a:p>
            <a:pPr eaLnBrk="1" hangingPunct="1">
              <a:lnSpc>
                <a:spcPct val="125000"/>
              </a:lnSpc>
              <a:spcBef>
                <a:spcPct val="40000"/>
              </a:spcBef>
              <a:buFont typeface="Times" panose="02020603050405020304" pitchFamily="18" charset="0"/>
              <a:buAutoNum type="arabicPeriod"/>
              <a:defRPr/>
            </a:pPr>
            <a:r>
              <a:rPr lang="en-US" sz="1800" b="1" dirty="0" smtClean="0">
                <a:latin typeface="Arial Black" panose="020B0A04020102020204" pitchFamily="34" charset="0"/>
              </a:rPr>
              <a:t>Observe and record worker activities</a:t>
            </a:r>
          </a:p>
          <a:p>
            <a:pPr eaLnBrk="1" hangingPunct="1">
              <a:lnSpc>
                <a:spcPct val="125000"/>
              </a:lnSpc>
              <a:spcBef>
                <a:spcPct val="40000"/>
              </a:spcBef>
              <a:buFont typeface="Times" panose="02020603050405020304" pitchFamily="18" charset="0"/>
              <a:buAutoNum type="arabicPeriod"/>
              <a:defRPr/>
            </a:pPr>
            <a:r>
              <a:rPr lang="en-US" sz="1800" b="1" dirty="0" smtClean="0">
                <a:latin typeface="Arial Black" panose="020B0A04020102020204" pitchFamily="34" charset="0"/>
              </a:rPr>
              <a:t>Determine how workers spend their time</a:t>
            </a:r>
          </a:p>
        </p:txBody>
      </p:sp>
      <p:sp>
        <p:nvSpPr>
          <p:cNvPr id="4" name="Rectangle 3"/>
          <p:cNvSpPr/>
          <p:nvPr/>
        </p:nvSpPr>
        <p:spPr>
          <a:xfrm>
            <a:off x="500124" y="1064595"/>
            <a:ext cx="4172937" cy="369332"/>
          </a:xfrm>
          <a:prstGeom prst="rect">
            <a:avLst/>
          </a:prstGeom>
        </p:spPr>
        <p:txBody>
          <a:bodyPr wrap="none">
            <a:spAutoFit/>
          </a:bodyPr>
          <a:lstStyle/>
          <a:p>
            <a:pPr>
              <a:lnSpc>
                <a:spcPct val="90000"/>
              </a:lnSpc>
              <a:spcBef>
                <a:spcPct val="40000"/>
              </a:spcBef>
              <a:defRPr/>
            </a:pPr>
            <a:r>
              <a:rPr lang="en-US" sz="2000" b="1" dirty="0">
                <a:solidFill>
                  <a:srgbClr val="0070C0"/>
                </a:solidFill>
                <a:latin typeface="Arial" panose="020B0604020202020204" pitchFamily="34" charset="0"/>
              </a:rPr>
              <a:t>Disadvantages of work sampling</a:t>
            </a:r>
          </a:p>
        </p:txBody>
      </p:sp>
      <p:sp>
        <p:nvSpPr>
          <p:cNvPr id="5" name="Rectangle 4"/>
          <p:cNvSpPr/>
          <p:nvPr/>
        </p:nvSpPr>
        <p:spPr>
          <a:xfrm>
            <a:off x="500124" y="3513488"/>
            <a:ext cx="3159839" cy="369332"/>
          </a:xfrm>
          <a:prstGeom prst="rect">
            <a:avLst/>
          </a:prstGeom>
        </p:spPr>
        <p:txBody>
          <a:bodyPr wrap="none">
            <a:spAutoFit/>
          </a:bodyPr>
          <a:lstStyle/>
          <a:p>
            <a:pPr>
              <a:lnSpc>
                <a:spcPct val="90000"/>
              </a:lnSpc>
              <a:spcBef>
                <a:spcPct val="40000"/>
              </a:spcBef>
              <a:defRPr/>
            </a:pPr>
            <a:r>
              <a:rPr lang="en-US" sz="2000" b="1" dirty="0" smtClean="0">
                <a:solidFill>
                  <a:srgbClr val="0070C0"/>
                </a:solidFill>
                <a:latin typeface="Arial" panose="020B0604020202020204" pitchFamily="34" charset="0"/>
              </a:rPr>
              <a:t>Steps for </a:t>
            </a:r>
            <a:r>
              <a:rPr lang="en-US" sz="2000" b="1" dirty="0">
                <a:solidFill>
                  <a:srgbClr val="0070C0"/>
                </a:solidFill>
                <a:latin typeface="Arial" panose="020B0604020202020204" pitchFamily="34" charset="0"/>
              </a:rPr>
              <a:t>work sampling</a:t>
            </a:r>
          </a:p>
        </p:txBody>
      </p:sp>
      <p:sp>
        <p:nvSpPr>
          <p:cNvPr id="6" name="Rectangle 12"/>
          <p:cNvSpPr txBox="1">
            <a:spLocks noChangeArrowheads="1"/>
          </p:cNvSpPr>
          <p:nvPr/>
        </p:nvSpPr>
        <p:spPr>
          <a:xfrm>
            <a:off x="391668" y="537135"/>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Work Sampling</a:t>
            </a:r>
          </a:p>
        </p:txBody>
      </p:sp>
      <p:sp>
        <p:nvSpPr>
          <p:cNvPr id="7" name="Rectangle 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4060314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1668" y="537135"/>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Work Sampling</a:t>
            </a:r>
          </a:p>
        </p:txBody>
      </p:sp>
      <p:sp>
        <p:nvSpPr>
          <p:cNvPr id="9" name="Rectangle 9"/>
          <p:cNvSpPr>
            <a:spLocks noChangeArrowheads="1"/>
          </p:cNvSpPr>
          <p:nvPr/>
        </p:nvSpPr>
        <p:spPr bwMode="auto">
          <a:xfrm>
            <a:off x="3431797" y="1797877"/>
            <a:ext cx="5277833" cy="229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0" indent="-2286000">
              <a:tabLst>
                <a:tab pos="1714500" algn="r"/>
                <a:tab pos="1905000" algn="l"/>
              </a:tabLst>
              <a:defRPr sz="2400">
                <a:solidFill>
                  <a:schemeClr val="tx1"/>
                </a:solidFill>
                <a:latin typeface="Times" panose="02020603050405020304" pitchFamily="18" charset="0"/>
              </a:defRPr>
            </a:lvl1pPr>
            <a:lvl2pPr marL="2578100">
              <a:tabLst>
                <a:tab pos="1714500" algn="r"/>
                <a:tab pos="1905000" algn="l"/>
              </a:tabLst>
              <a:defRPr sz="2400">
                <a:solidFill>
                  <a:schemeClr val="tx1"/>
                </a:solidFill>
                <a:latin typeface="Times" panose="02020603050405020304" pitchFamily="18" charset="0"/>
              </a:defRPr>
            </a:lvl2pPr>
            <a:lvl3pPr marL="2768600">
              <a:tabLst>
                <a:tab pos="1714500" algn="r"/>
                <a:tab pos="1905000" algn="l"/>
              </a:tabLst>
              <a:defRPr sz="2400">
                <a:solidFill>
                  <a:schemeClr val="tx1"/>
                </a:solidFill>
                <a:latin typeface="Times" panose="02020603050405020304" pitchFamily="18" charset="0"/>
              </a:defRPr>
            </a:lvl3pPr>
            <a:lvl4pPr marL="2959100">
              <a:tabLst>
                <a:tab pos="1714500" algn="r"/>
                <a:tab pos="1905000" algn="l"/>
              </a:tabLst>
              <a:defRPr sz="2400">
                <a:solidFill>
                  <a:schemeClr val="tx1"/>
                </a:solidFill>
                <a:latin typeface="Times" panose="02020603050405020304" pitchFamily="18" charset="0"/>
              </a:defRPr>
            </a:lvl4pPr>
            <a:lvl5pPr marL="3149600">
              <a:tabLst>
                <a:tab pos="1714500" algn="r"/>
                <a:tab pos="1905000" algn="l"/>
              </a:tabLst>
              <a:defRPr sz="2400">
                <a:solidFill>
                  <a:schemeClr val="tx1"/>
                </a:solidFill>
                <a:latin typeface="Times" panose="02020603050405020304" pitchFamily="18" charset="0"/>
              </a:defRPr>
            </a:lvl5pPr>
            <a:lvl6pPr marL="36068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6pPr>
            <a:lvl7pPr marL="40640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7pPr>
            <a:lvl8pPr marL="45212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8pPr>
            <a:lvl9pPr marL="49784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9pPr>
          </a:lstStyle>
          <a:p>
            <a:pPr>
              <a:lnSpc>
                <a:spcPct val="90000"/>
              </a:lnSpc>
              <a:spcAft>
                <a:spcPct val="25000"/>
              </a:spcAft>
              <a:defRPr/>
            </a:pPr>
            <a:r>
              <a:rPr lang="en-US" sz="1800" dirty="0" smtClean="0">
                <a:effectLst>
                  <a:outerShdw blurRad="38100" dist="38100" dir="2700000" algn="tl">
                    <a:srgbClr val="C0C0C0"/>
                  </a:outerShdw>
                </a:effectLst>
                <a:latin typeface="Arial Black" panose="020B0A04020102020204" pitchFamily="34" charset="0"/>
              </a:rPr>
              <a:t>	</a:t>
            </a:r>
            <a:r>
              <a:rPr lang="en-US" sz="1800" i="1" dirty="0" smtClean="0">
                <a:latin typeface="Arial Black" panose="020B0A04020102020204" pitchFamily="34" charset="0"/>
              </a:rPr>
              <a:t>n</a:t>
            </a:r>
            <a:r>
              <a:rPr lang="en-US" sz="1800" dirty="0" smtClean="0">
                <a:latin typeface="Arial Black" panose="020B0A04020102020204" pitchFamily="34" charset="0"/>
              </a:rPr>
              <a:t>	=	required sample size</a:t>
            </a:r>
          </a:p>
          <a:p>
            <a:pPr>
              <a:lnSpc>
                <a:spcPct val="90000"/>
              </a:lnSpc>
              <a:spcAft>
                <a:spcPct val="25000"/>
              </a:spcAft>
              <a:defRPr/>
            </a:pPr>
            <a:r>
              <a:rPr lang="en-US" sz="1800" dirty="0" smtClean="0">
                <a:latin typeface="Arial Black" panose="020B0A04020102020204" pitchFamily="34" charset="0"/>
              </a:rPr>
              <a:t>	</a:t>
            </a:r>
            <a:r>
              <a:rPr lang="en-US" sz="1800" i="1" dirty="0" smtClean="0">
                <a:latin typeface="Arial Black" panose="020B0A04020102020204" pitchFamily="34" charset="0"/>
              </a:rPr>
              <a:t>z</a:t>
            </a:r>
            <a:r>
              <a:rPr lang="en-US" sz="1800" dirty="0" smtClean="0">
                <a:latin typeface="Arial Black" panose="020B0A04020102020204" pitchFamily="34" charset="0"/>
              </a:rPr>
              <a:t>	=	standard normal deviate for desired confidence level</a:t>
            </a:r>
          </a:p>
          <a:p>
            <a:pPr>
              <a:lnSpc>
                <a:spcPct val="90000"/>
              </a:lnSpc>
              <a:spcAft>
                <a:spcPct val="25000"/>
              </a:spcAft>
              <a:defRPr/>
            </a:pPr>
            <a:r>
              <a:rPr lang="en-US" sz="1800" dirty="0" smtClean="0">
                <a:latin typeface="Arial Black" panose="020B0A04020102020204" pitchFamily="34" charset="0"/>
              </a:rPr>
              <a:t>	</a:t>
            </a:r>
            <a:r>
              <a:rPr lang="en-US" sz="1800" i="1" dirty="0" smtClean="0">
                <a:latin typeface="Arial Black" panose="020B0A04020102020204" pitchFamily="34" charset="0"/>
              </a:rPr>
              <a:t>p</a:t>
            </a:r>
            <a:r>
              <a:rPr lang="en-US" sz="1800" dirty="0" smtClean="0">
                <a:latin typeface="Arial Black" panose="020B0A04020102020204" pitchFamily="34" charset="0"/>
              </a:rPr>
              <a:t>	=	estimated value of sample proportion</a:t>
            </a:r>
          </a:p>
          <a:p>
            <a:pPr>
              <a:lnSpc>
                <a:spcPct val="90000"/>
              </a:lnSpc>
              <a:spcAft>
                <a:spcPct val="25000"/>
              </a:spcAft>
              <a:defRPr/>
            </a:pPr>
            <a:r>
              <a:rPr lang="en-US" sz="1800" dirty="0" smtClean="0">
                <a:latin typeface="Arial Black" panose="020B0A04020102020204" pitchFamily="34" charset="0"/>
              </a:rPr>
              <a:t>	</a:t>
            </a:r>
            <a:r>
              <a:rPr lang="en-US" sz="1800" i="1" dirty="0" smtClean="0">
                <a:latin typeface="Arial Black" panose="020B0A04020102020204" pitchFamily="34" charset="0"/>
              </a:rPr>
              <a:t>h</a:t>
            </a:r>
            <a:r>
              <a:rPr lang="en-US" sz="1800" dirty="0" smtClean="0">
                <a:latin typeface="Arial Black" panose="020B0A04020102020204" pitchFamily="34" charset="0"/>
              </a:rPr>
              <a:t>	=	acceptable error level in percent</a:t>
            </a:r>
          </a:p>
        </p:txBody>
      </p:sp>
      <p:sp>
        <p:nvSpPr>
          <p:cNvPr id="10" name="Rectangle 3"/>
          <p:cNvSpPr>
            <a:spLocks noChangeArrowheads="1"/>
          </p:cNvSpPr>
          <p:nvPr/>
        </p:nvSpPr>
        <p:spPr bwMode="auto">
          <a:xfrm>
            <a:off x="669700" y="2572974"/>
            <a:ext cx="3800559" cy="1200329"/>
          </a:xfrm>
          <a:prstGeom prst="rect">
            <a:avLst/>
          </a:prstGeom>
          <a:solidFill>
            <a:schemeClr val="accent2">
              <a:lumMod val="60000"/>
              <a:lumOff val="40000"/>
            </a:schemeClr>
          </a:solidFill>
          <a:ln>
            <a:noFill/>
          </a:ln>
          <a:effectLst/>
          <a:extLst/>
        </p:spPr>
        <p:txBody>
          <a:bodyPr wrap="square">
            <a:spAutoFit/>
          </a:bodyPr>
          <a:lstStyle>
            <a:lvl1pPr>
              <a:defRPr sz="2400">
                <a:solidFill>
                  <a:schemeClr val="tx1"/>
                </a:solidFill>
                <a:latin typeface="Times" panose="02020603050405020304" pitchFamily="18" charset="0"/>
              </a:defRPr>
            </a:lvl1pPr>
            <a:lvl2pPr marL="1130300" indent="-457200">
              <a:defRPr sz="2400">
                <a:solidFill>
                  <a:schemeClr val="tx1"/>
                </a:solidFill>
                <a:latin typeface="Times" panose="02020603050405020304" pitchFamily="18" charset="0"/>
              </a:defRPr>
            </a:lvl2pPr>
            <a:lvl3pPr marL="1701800" indent="-457200">
              <a:defRPr sz="2400">
                <a:solidFill>
                  <a:schemeClr val="tx1"/>
                </a:solidFill>
                <a:latin typeface="Times" panose="02020603050405020304" pitchFamily="18" charset="0"/>
              </a:defRPr>
            </a:lvl3pPr>
            <a:lvl4pPr marL="2324100" indent="-457200">
              <a:defRPr sz="2400">
                <a:solidFill>
                  <a:schemeClr val="tx1"/>
                </a:solidFill>
                <a:latin typeface="Times" panose="02020603050405020304" pitchFamily="18" charset="0"/>
              </a:defRPr>
            </a:lvl4pPr>
            <a:lvl5pPr marL="2971800" indent="-457200">
              <a:defRPr sz="2400">
                <a:solidFill>
                  <a:schemeClr val="tx1"/>
                </a:solidFill>
                <a:latin typeface="Times" panose="02020603050405020304" pitchFamily="18" charset="0"/>
              </a:defRPr>
            </a:lvl5pPr>
            <a:lvl6pPr marL="3429000" indent="-457200" eaLnBrk="0" fontAlgn="base" hangingPunct="0">
              <a:spcBef>
                <a:spcPct val="0"/>
              </a:spcBef>
              <a:spcAft>
                <a:spcPct val="0"/>
              </a:spcAft>
              <a:defRPr sz="2400">
                <a:solidFill>
                  <a:schemeClr val="tx1"/>
                </a:solidFill>
                <a:latin typeface="Times" panose="02020603050405020304" pitchFamily="18" charset="0"/>
              </a:defRPr>
            </a:lvl6pPr>
            <a:lvl7pPr marL="3886200" indent="-457200" eaLnBrk="0" fontAlgn="base" hangingPunct="0">
              <a:spcBef>
                <a:spcPct val="0"/>
              </a:spcBef>
              <a:spcAft>
                <a:spcPct val="0"/>
              </a:spcAft>
              <a:defRPr sz="2400">
                <a:solidFill>
                  <a:schemeClr val="tx1"/>
                </a:solidFill>
                <a:latin typeface="Times" panose="02020603050405020304" pitchFamily="18" charset="0"/>
              </a:defRPr>
            </a:lvl7pPr>
            <a:lvl8pPr marL="4343400" indent="-457200" eaLnBrk="0" fontAlgn="base" hangingPunct="0">
              <a:spcBef>
                <a:spcPct val="0"/>
              </a:spcBef>
              <a:spcAft>
                <a:spcPct val="0"/>
              </a:spcAft>
              <a:defRPr sz="2400">
                <a:solidFill>
                  <a:schemeClr val="tx1"/>
                </a:solidFill>
                <a:latin typeface="Times" panose="02020603050405020304" pitchFamily="18" charset="0"/>
              </a:defRPr>
            </a:lvl8pPr>
            <a:lvl9pPr marL="4800600" indent="-4572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defRPr/>
            </a:pPr>
            <a:r>
              <a:rPr lang="en-US" sz="1800" b="1" dirty="0" smtClean="0">
                <a:latin typeface="Arial" panose="020B0604020202020204" pitchFamily="34" charset="0"/>
              </a:rPr>
              <a:t>Wants employees idle 25% of the time, Sample should be accurate within 3%, to have 95.45% confidence in the results</a:t>
            </a:r>
          </a:p>
        </p:txBody>
      </p:sp>
      <p:sp>
        <p:nvSpPr>
          <p:cNvPr id="16" name="Rectangle 9"/>
          <p:cNvSpPr>
            <a:spLocks noChangeArrowheads="1"/>
          </p:cNvSpPr>
          <p:nvPr/>
        </p:nvSpPr>
        <p:spPr bwMode="auto">
          <a:xfrm>
            <a:off x="1146556" y="4169480"/>
            <a:ext cx="71342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197100" indent="-2197100">
              <a:tabLst>
                <a:tab pos="1714500" algn="r"/>
                <a:tab pos="1905000" algn="l"/>
              </a:tabLst>
              <a:defRPr sz="2400">
                <a:solidFill>
                  <a:schemeClr val="tx1"/>
                </a:solidFill>
                <a:latin typeface="Times" panose="02020603050405020304" pitchFamily="18" charset="0"/>
              </a:defRPr>
            </a:lvl1pPr>
            <a:lvl2pPr marL="2578100">
              <a:tabLst>
                <a:tab pos="1714500" algn="r"/>
                <a:tab pos="1905000" algn="l"/>
              </a:tabLst>
              <a:defRPr sz="2400">
                <a:solidFill>
                  <a:schemeClr val="tx1"/>
                </a:solidFill>
                <a:latin typeface="Times" panose="02020603050405020304" pitchFamily="18" charset="0"/>
              </a:defRPr>
            </a:lvl2pPr>
            <a:lvl3pPr marL="2768600">
              <a:tabLst>
                <a:tab pos="1714500" algn="r"/>
                <a:tab pos="1905000" algn="l"/>
              </a:tabLst>
              <a:defRPr sz="2400">
                <a:solidFill>
                  <a:schemeClr val="tx1"/>
                </a:solidFill>
                <a:latin typeface="Times" panose="02020603050405020304" pitchFamily="18" charset="0"/>
              </a:defRPr>
            </a:lvl3pPr>
            <a:lvl4pPr marL="2959100">
              <a:tabLst>
                <a:tab pos="1714500" algn="r"/>
                <a:tab pos="1905000" algn="l"/>
              </a:tabLst>
              <a:defRPr sz="2400">
                <a:solidFill>
                  <a:schemeClr val="tx1"/>
                </a:solidFill>
                <a:latin typeface="Times" panose="02020603050405020304" pitchFamily="18" charset="0"/>
              </a:defRPr>
            </a:lvl4pPr>
            <a:lvl5pPr marL="3149600">
              <a:tabLst>
                <a:tab pos="1714500" algn="r"/>
                <a:tab pos="1905000" algn="l"/>
              </a:tabLst>
              <a:defRPr sz="2400">
                <a:solidFill>
                  <a:schemeClr val="tx1"/>
                </a:solidFill>
                <a:latin typeface="Times" panose="02020603050405020304" pitchFamily="18" charset="0"/>
              </a:defRPr>
            </a:lvl5pPr>
            <a:lvl6pPr marL="36068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6pPr>
            <a:lvl7pPr marL="40640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7pPr>
            <a:lvl8pPr marL="45212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8pPr>
            <a:lvl9pPr marL="4978400" eaLnBrk="0" fontAlgn="base" hangingPunct="0">
              <a:spcBef>
                <a:spcPct val="0"/>
              </a:spcBef>
              <a:spcAft>
                <a:spcPct val="0"/>
              </a:spcAft>
              <a:tabLst>
                <a:tab pos="1714500" algn="r"/>
                <a:tab pos="1905000" algn="l"/>
              </a:tabLst>
              <a:defRPr sz="2400">
                <a:solidFill>
                  <a:schemeClr val="tx1"/>
                </a:solidFill>
                <a:latin typeface="Times" panose="02020603050405020304" pitchFamily="18" charset="0"/>
              </a:defRPr>
            </a:lvl9pPr>
          </a:lstStyle>
          <a:p>
            <a:pPr>
              <a:defRPr/>
            </a:pPr>
            <a:r>
              <a:rPr lang="en-US" sz="2200" b="1" dirty="0" smtClean="0">
                <a:latin typeface="Times New Roman" panose="02020603050405020304" pitchFamily="18" charset="0"/>
                <a:cs typeface="Times New Roman" panose="02020603050405020304" pitchFamily="18" charset="0"/>
              </a:rPr>
              <a:t>where	</a:t>
            </a:r>
            <a:r>
              <a:rPr lang="en-US" sz="2200" b="1" i="1" dirty="0" smtClean="0">
                <a:latin typeface="Times New Roman" panose="02020603050405020304" pitchFamily="18" charset="0"/>
                <a:cs typeface="Times New Roman" panose="02020603050405020304" pitchFamily="18" charset="0"/>
              </a:rPr>
              <a:t>n</a:t>
            </a:r>
            <a:r>
              <a:rPr lang="en-US" sz="2200" b="1" dirty="0" smtClean="0">
                <a:latin typeface="Times New Roman" panose="02020603050405020304" pitchFamily="18" charset="0"/>
                <a:cs typeface="Times New Roman" panose="02020603050405020304" pitchFamily="18" charset="0"/>
              </a:rPr>
              <a:t>	=	required sample size</a:t>
            </a:r>
          </a:p>
          <a:p>
            <a:pPr>
              <a:defRPr/>
            </a:pPr>
            <a:r>
              <a:rPr lang="en-US" sz="2200" b="1" dirty="0" smtClean="0">
                <a:latin typeface="Times New Roman" panose="02020603050405020304" pitchFamily="18" charset="0"/>
                <a:cs typeface="Times New Roman" panose="02020603050405020304" pitchFamily="18" charset="0"/>
              </a:rPr>
              <a:t>	</a:t>
            </a:r>
            <a:r>
              <a:rPr lang="en-US" sz="2200" b="1" i="1" dirty="0" smtClean="0">
                <a:latin typeface="Times New Roman" panose="02020603050405020304" pitchFamily="18" charset="0"/>
                <a:cs typeface="Times New Roman" panose="02020603050405020304" pitchFamily="18" charset="0"/>
              </a:rPr>
              <a:t>z</a:t>
            </a:r>
            <a:r>
              <a:rPr lang="en-US" sz="2200" b="1" dirty="0" smtClean="0">
                <a:latin typeface="Times New Roman" panose="02020603050405020304" pitchFamily="18" charset="0"/>
                <a:cs typeface="Times New Roman" panose="02020603050405020304" pitchFamily="18" charset="0"/>
              </a:rPr>
              <a:t>	=	</a:t>
            </a:r>
            <a:r>
              <a:rPr lang="en-US" sz="2200" b="1" i="0" dirty="0" smtClean="0">
                <a:latin typeface="Times New Roman" panose="02020603050405020304" pitchFamily="18" charset="0"/>
                <a:cs typeface="Times New Roman" panose="02020603050405020304" pitchFamily="18" charset="0"/>
              </a:rPr>
              <a:t>2</a:t>
            </a:r>
            <a:r>
              <a:rPr lang="en-US" sz="2200" b="1" dirty="0" smtClean="0">
                <a:latin typeface="Times New Roman" panose="02020603050405020304" pitchFamily="18" charset="0"/>
                <a:cs typeface="Times New Roman" panose="02020603050405020304" pitchFamily="18" charset="0"/>
              </a:rPr>
              <a:t> for a </a:t>
            </a:r>
            <a:r>
              <a:rPr lang="en-US" sz="2200" b="1" i="0" dirty="0" smtClean="0">
                <a:latin typeface="Times New Roman" panose="02020603050405020304" pitchFamily="18" charset="0"/>
                <a:cs typeface="Times New Roman" panose="02020603050405020304" pitchFamily="18" charset="0"/>
              </a:rPr>
              <a:t>95.45%</a:t>
            </a:r>
            <a:r>
              <a:rPr lang="en-US" sz="2200" b="1" dirty="0" smtClean="0">
                <a:latin typeface="Times New Roman" panose="02020603050405020304" pitchFamily="18" charset="0"/>
                <a:cs typeface="Times New Roman" panose="02020603050405020304" pitchFamily="18" charset="0"/>
              </a:rPr>
              <a:t> confidence level</a:t>
            </a:r>
          </a:p>
          <a:p>
            <a:pPr>
              <a:defRPr/>
            </a:pPr>
            <a:r>
              <a:rPr lang="en-US" sz="2200" b="1" dirty="0" smtClean="0">
                <a:latin typeface="Times New Roman" panose="02020603050405020304" pitchFamily="18" charset="0"/>
                <a:cs typeface="Times New Roman" panose="02020603050405020304" pitchFamily="18" charset="0"/>
              </a:rPr>
              <a:t>	</a:t>
            </a:r>
            <a:r>
              <a:rPr lang="en-US" sz="2200" b="1" i="1" dirty="0" smtClean="0">
                <a:latin typeface="Times New Roman" panose="02020603050405020304" pitchFamily="18" charset="0"/>
                <a:cs typeface="Times New Roman" panose="02020603050405020304" pitchFamily="18" charset="0"/>
              </a:rPr>
              <a:t>p</a:t>
            </a:r>
            <a:r>
              <a:rPr lang="en-US" sz="2200" b="1" dirty="0" smtClean="0">
                <a:latin typeface="Times New Roman" panose="02020603050405020304" pitchFamily="18" charset="0"/>
                <a:cs typeface="Times New Roman" panose="02020603050405020304" pitchFamily="18" charset="0"/>
              </a:rPr>
              <a:t>	=	estimate of idle proportion </a:t>
            </a:r>
            <a:r>
              <a:rPr lang="en-US" sz="2200" b="1" i="0" dirty="0" smtClean="0">
                <a:latin typeface="Times New Roman" panose="02020603050405020304" pitchFamily="18" charset="0"/>
                <a:cs typeface="Times New Roman" panose="02020603050405020304" pitchFamily="18" charset="0"/>
              </a:rPr>
              <a:t>= 25% = .25</a:t>
            </a:r>
            <a:endParaRPr lang="en-US" sz="2200" b="1" dirty="0" smtClean="0">
              <a:latin typeface="Times New Roman" panose="02020603050405020304" pitchFamily="18" charset="0"/>
              <a:cs typeface="Times New Roman" panose="02020603050405020304" pitchFamily="18" charset="0"/>
            </a:endParaRPr>
          </a:p>
          <a:p>
            <a:pPr>
              <a:defRPr/>
            </a:pPr>
            <a:r>
              <a:rPr lang="en-US" sz="2200" b="1" dirty="0" smtClean="0">
                <a:latin typeface="Times New Roman" panose="02020603050405020304" pitchFamily="18" charset="0"/>
                <a:cs typeface="Times New Roman" panose="02020603050405020304" pitchFamily="18" charset="0"/>
              </a:rPr>
              <a:t>	</a:t>
            </a:r>
            <a:r>
              <a:rPr lang="en-US" sz="2200" b="1" i="1" dirty="0" smtClean="0">
                <a:latin typeface="Times New Roman" panose="02020603050405020304" pitchFamily="18" charset="0"/>
                <a:cs typeface="Times New Roman" panose="02020603050405020304" pitchFamily="18" charset="0"/>
              </a:rPr>
              <a:t>h</a:t>
            </a:r>
            <a:r>
              <a:rPr lang="en-US" sz="2200" b="1" dirty="0" smtClean="0">
                <a:latin typeface="Times New Roman" panose="02020603050405020304" pitchFamily="18" charset="0"/>
                <a:cs typeface="Times New Roman" panose="02020603050405020304" pitchFamily="18" charset="0"/>
              </a:rPr>
              <a:t>	=	acceptable error of </a:t>
            </a:r>
            <a:r>
              <a:rPr lang="en-US" sz="2200" b="1" i="0" dirty="0" smtClean="0">
                <a:latin typeface="Times New Roman" panose="02020603050405020304" pitchFamily="18" charset="0"/>
                <a:cs typeface="Times New Roman" panose="02020603050405020304" pitchFamily="18" charset="0"/>
              </a:rPr>
              <a:t>3% = .03</a:t>
            </a:r>
          </a:p>
        </p:txBody>
      </p:sp>
      <p:sp>
        <p:nvSpPr>
          <p:cNvPr id="22" name="Rectangle 21"/>
          <p:cNvSpPr/>
          <p:nvPr/>
        </p:nvSpPr>
        <p:spPr>
          <a:xfrm>
            <a:off x="500124" y="1064595"/>
            <a:ext cx="3728906" cy="369332"/>
          </a:xfrm>
          <a:prstGeom prst="rect">
            <a:avLst/>
          </a:prstGeom>
        </p:spPr>
        <p:txBody>
          <a:bodyPr wrap="none">
            <a:spAutoFit/>
          </a:bodyPr>
          <a:lstStyle/>
          <a:p>
            <a:pPr>
              <a:lnSpc>
                <a:spcPct val="90000"/>
              </a:lnSpc>
              <a:spcBef>
                <a:spcPct val="40000"/>
              </a:spcBef>
              <a:defRPr/>
            </a:pPr>
            <a:r>
              <a:rPr lang="en-US" sz="2000" b="1" dirty="0" smtClean="0">
                <a:solidFill>
                  <a:srgbClr val="0070C0"/>
                </a:solidFill>
                <a:latin typeface="Arial" panose="020B0604020202020204" pitchFamily="34" charset="0"/>
              </a:rPr>
              <a:t>Determination of sample size</a:t>
            </a:r>
            <a:endParaRPr lang="en-US" sz="2000" b="1" dirty="0">
              <a:solidFill>
                <a:srgbClr val="0070C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3" name="Rectangle 22"/>
              <p:cNvSpPr/>
              <p:nvPr/>
            </p:nvSpPr>
            <p:spPr>
              <a:xfrm>
                <a:off x="1391255" y="1524219"/>
                <a:ext cx="2340690" cy="8544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𝒏</m:t>
                      </m:r>
                      <m:r>
                        <a:rPr lang="en-US" sz="2400" b="1" i="0">
                          <a:latin typeface="Cambria Math" panose="02040503050406030204" pitchFamily="18" charset="0"/>
                        </a:rPr>
                        <m:t>=</m:t>
                      </m:r>
                      <m:f>
                        <m:fPr>
                          <m:ctrlPr>
                            <a:rPr lang="en-US" sz="2400" b="1" i="1">
                              <a:latin typeface="Cambria Math" panose="02040503050406030204" pitchFamily="18" charset="0"/>
                            </a:rPr>
                          </m:ctrlPr>
                        </m:fPr>
                        <m:num>
                          <m:d>
                            <m:dPr>
                              <m:begChr m:val=""/>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latin typeface="Cambria Math" panose="02040503050406030204" pitchFamily="18" charset="0"/>
                                    </a:rPr>
                                    <m:t>𝒛</m:t>
                                  </m:r>
                                </m:e>
                                <m:sup>
                                  <m:r>
                                    <a:rPr lang="en-US" sz="2400" b="1" i="0">
                                      <a:latin typeface="Cambria Math" panose="02040503050406030204" pitchFamily="18" charset="0"/>
                                    </a:rPr>
                                    <m:t>𝟐</m:t>
                                  </m:r>
                                </m:sup>
                              </m:sSup>
                              <m:r>
                                <a:rPr lang="en-US" sz="2400" b="1" i="1">
                                  <a:latin typeface="Cambria Math" panose="02040503050406030204" pitchFamily="18" charset="0"/>
                                </a:rPr>
                                <m:t>𝒑</m:t>
                              </m:r>
                              <m:r>
                                <a:rPr lang="en-US" sz="2400" b="1" i="0">
                                  <a:latin typeface="Cambria Math" panose="02040503050406030204" pitchFamily="18" charset="0"/>
                                </a:rPr>
                                <m:t>(</m:t>
                              </m:r>
                              <m:r>
                                <a:rPr lang="en-US" sz="2400" b="1" i="0">
                                  <a:latin typeface="Cambria Math" panose="02040503050406030204" pitchFamily="18" charset="0"/>
                                </a:rPr>
                                <m:t>𝟏</m:t>
                              </m:r>
                              <m:r>
                                <a:rPr lang="en-US" sz="2400" b="1" i="0">
                                  <a:latin typeface="Cambria Math" panose="02040503050406030204" pitchFamily="18" charset="0"/>
                                </a:rPr>
                                <m:t>−</m:t>
                              </m:r>
                              <m:r>
                                <a:rPr lang="en-US" sz="2400" b="1" i="1">
                                  <a:latin typeface="Cambria Math" panose="02040503050406030204" pitchFamily="18" charset="0"/>
                                </a:rPr>
                                <m:t>𝒑</m:t>
                              </m:r>
                            </m:e>
                          </m:d>
                        </m:num>
                        <m:den>
                          <m:sSup>
                            <m:sSupPr>
                              <m:ctrlPr>
                                <a:rPr lang="en-US" sz="2400" b="1" i="1">
                                  <a:latin typeface="Cambria Math" panose="02040503050406030204" pitchFamily="18" charset="0"/>
                                </a:rPr>
                              </m:ctrlPr>
                            </m:sSupPr>
                            <m:e>
                              <m:r>
                                <a:rPr lang="en-US" sz="2400" b="1" i="1">
                                  <a:latin typeface="Cambria Math" panose="02040503050406030204" pitchFamily="18" charset="0"/>
                                </a:rPr>
                                <m:t>𝒉</m:t>
                              </m:r>
                            </m:e>
                            <m:sup>
                              <m:r>
                                <a:rPr lang="en-US" sz="2400" b="1" i="0">
                                  <a:latin typeface="Cambria Math" panose="02040503050406030204" pitchFamily="18" charset="0"/>
                                </a:rPr>
                                <m:t>𝟐</m:t>
                              </m:r>
                            </m:sup>
                          </m:sSup>
                        </m:den>
                      </m:f>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1391255" y="1524219"/>
                <a:ext cx="2340690" cy="854465"/>
              </a:xfrm>
              <a:prstGeom prst="rect">
                <a:avLst/>
              </a:prstGeom>
              <a:blipFill rotWithShape="0">
                <a:blip r:embed="rId2"/>
                <a:stretch>
                  <a:fillRect/>
                </a:stretch>
              </a:blipFill>
            </p:spPr>
            <p:txBody>
              <a:bodyPr/>
              <a:lstStyle/>
              <a:p>
                <a:r>
                  <a:rPr lang="en-US">
                    <a:noFill/>
                  </a:rPr>
                  <a:t> </a:t>
                </a:r>
              </a:p>
            </p:txBody>
          </p:sp>
        </mc:Fallback>
      </mc:AlternateContent>
      <p:sp>
        <p:nvSpPr>
          <p:cNvPr id="24" name="Rectangle 23"/>
          <p:cNvSpPr/>
          <p:nvPr/>
        </p:nvSpPr>
        <p:spPr>
          <a:xfrm>
            <a:off x="3982947" y="1761365"/>
            <a:ext cx="974626" cy="369332"/>
          </a:xfrm>
          <a:prstGeom prst="rect">
            <a:avLst/>
          </a:prstGeom>
        </p:spPr>
        <p:txBody>
          <a:bodyPr wrap="none">
            <a:spAutoFit/>
          </a:bodyPr>
          <a:lstStyle/>
          <a:p>
            <a:r>
              <a:rPr lang="en-US" dirty="0">
                <a:latin typeface="Arial Black" panose="020B0A04020102020204" pitchFamily="34" charset="0"/>
              </a:rPr>
              <a:t>where</a:t>
            </a:r>
            <a:endParaRPr lang="en-US" dirty="0"/>
          </a:p>
        </p:txBody>
      </p:sp>
      <mc:AlternateContent xmlns:mc="http://schemas.openxmlformats.org/markup-compatibility/2006" xmlns:a14="http://schemas.microsoft.com/office/drawing/2010/main">
        <mc:Choice Requires="a14">
          <p:sp>
            <p:nvSpPr>
              <p:cNvPr id="25" name="Rectangle 24"/>
              <p:cNvSpPr/>
              <p:nvPr/>
            </p:nvSpPr>
            <p:spPr>
              <a:xfrm>
                <a:off x="3067631" y="5870539"/>
                <a:ext cx="2805255" cy="838884"/>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200" b="1" i="1">
                          <a:latin typeface="Cambria Math" panose="02040503050406030204" pitchFamily="18" charset="0"/>
                        </a:rPr>
                        <m:t>𝒏</m:t>
                      </m:r>
                      <m:r>
                        <a:rPr lang="en-US" sz="2200" b="1" i="0">
                          <a:latin typeface="Cambria Math" panose="02040503050406030204" pitchFamily="18" charset="0"/>
                        </a:rPr>
                        <m:t>=</m:t>
                      </m:r>
                      <m:f>
                        <m:fPr>
                          <m:ctrlPr>
                            <a:rPr lang="en-US" sz="2200" b="1" i="1">
                              <a:latin typeface="Cambria Math" panose="02040503050406030204" pitchFamily="18" charset="0"/>
                            </a:rPr>
                          </m:ctrlPr>
                        </m:fPr>
                        <m:num>
                          <m:d>
                            <m:dPr>
                              <m:begChr m:val=""/>
                              <m:ctrlPr>
                                <a:rPr lang="en-US" sz="2200" b="1" i="1">
                                  <a:latin typeface="Cambria Math" panose="02040503050406030204" pitchFamily="18" charset="0"/>
                                </a:rPr>
                              </m:ctrlPr>
                            </m:dPr>
                            <m:e>
                              <m:sSup>
                                <m:sSupPr>
                                  <m:ctrlPr>
                                    <a:rPr lang="en-US" sz="2200" b="1" i="1">
                                      <a:latin typeface="Cambria Math" panose="02040503050406030204" pitchFamily="18" charset="0"/>
                                    </a:rPr>
                                  </m:ctrlPr>
                                </m:sSupPr>
                                <m:e>
                                  <m:r>
                                    <a:rPr lang="en-US" sz="2200" b="1" i="0">
                                      <a:latin typeface="Cambria Math" panose="02040503050406030204" pitchFamily="18" charset="0"/>
                                    </a:rPr>
                                    <m:t>𝟐</m:t>
                                  </m:r>
                                </m:e>
                                <m:sup>
                                  <m:r>
                                    <a:rPr lang="en-US" sz="2200" b="1" i="0">
                                      <a:latin typeface="Cambria Math" panose="02040503050406030204" pitchFamily="18" charset="0"/>
                                    </a:rPr>
                                    <m:t>𝟐</m:t>
                                  </m:r>
                                </m:sup>
                              </m:sSup>
                              <m:r>
                                <a:rPr lang="en-US" sz="2200" b="1" i="0">
                                  <a:latin typeface="Cambria Math" panose="02040503050406030204" pitchFamily="18" charset="0"/>
                                </a:rPr>
                                <m:t>(</m:t>
                              </m:r>
                              <m:r>
                                <a:rPr lang="en-US" sz="2200" b="1" i="0">
                                  <a:latin typeface="Cambria Math" panose="02040503050406030204" pitchFamily="18" charset="0"/>
                                </a:rPr>
                                <m:t>𝟎</m:t>
                              </m:r>
                              <m:r>
                                <a:rPr lang="en-US" sz="2200" b="1" i="0">
                                  <a:latin typeface="Cambria Math" panose="02040503050406030204" pitchFamily="18" charset="0"/>
                                </a:rPr>
                                <m:t>.</m:t>
                              </m:r>
                              <m:r>
                                <a:rPr lang="en-US" sz="2200" b="1" i="0">
                                  <a:latin typeface="Cambria Math" panose="02040503050406030204" pitchFamily="18" charset="0"/>
                                </a:rPr>
                                <m:t>𝟐𝟓</m:t>
                              </m:r>
                              <m:r>
                                <a:rPr lang="en-US" sz="2200" b="1" i="0">
                                  <a:latin typeface="Cambria Math" panose="02040503050406030204" pitchFamily="18" charset="0"/>
                                </a:rPr>
                                <m:t>)(</m:t>
                              </m:r>
                              <m:r>
                                <a:rPr lang="en-US" sz="2200" b="1" i="0">
                                  <a:latin typeface="Cambria Math" panose="02040503050406030204" pitchFamily="18" charset="0"/>
                                </a:rPr>
                                <m:t>𝟎</m:t>
                              </m:r>
                              <m:r>
                                <a:rPr lang="en-US" sz="2200" b="1" i="0">
                                  <a:latin typeface="Cambria Math" panose="02040503050406030204" pitchFamily="18" charset="0"/>
                                </a:rPr>
                                <m:t>.</m:t>
                              </m:r>
                              <m:r>
                                <a:rPr lang="en-US" sz="2200" b="1" i="0">
                                  <a:latin typeface="Cambria Math" panose="02040503050406030204" pitchFamily="18" charset="0"/>
                                </a:rPr>
                                <m:t>𝟕𝟓</m:t>
                              </m:r>
                            </m:e>
                          </m:d>
                        </m:num>
                        <m:den>
                          <m:sSup>
                            <m:sSupPr>
                              <m:ctrlPr>
                                <a:rPr lang="en-US" sz="2200" b="1" i="1">
                                  <a:latin typeface="Cambria Math" panose="02040503050406030204" pitchFamily="18" charset="0"/>
                                </a:rPr>
                              </m:ctrlPr>
                            </m:sSupPr>
                            <m:e>
                              <m:d>
                                <m:dPr>
                                  <m:ctrlPr>
                                    <a:rPr lang="en-US" sz="2200" b="1" i="1">
                                      <a:latin typeface="Cambria Math" panose="02040503050406030204" pitchFamily="18" charset="0"/>
                                    </a:rPr>
                                  </m:ctrlPr>
                                </m:dPr>
                                <m:e>
                                  <m:r>
                                    <a:rPr lang="en-US" sz="2200" b="1" i="0">
                                      <a:latin typeface="Cambria Math" panose="02040503050406030204" pitchFamily="18" charset="0"/>
                                    </a:rPr>
                                    <m:t>𝟎</m:t>
                                  </m:r>
                                  <m:r>
                                    <a:rPr lang="en-US" sz="2200" b="1" i="0">
                                      <a:latin typeface="Cambria Math" panose="02040503050406030204" pitchFamily="18" charset="0"/>
                                    </a:rPr>
                                    <m:t>.</m:t>
                                  </m:r>
                                  <m:r>
                                    <a:rPr lang="en-US" sz="2200" b="1" i="0">
                                      <a:latin typeface="Cambria Math" panose="02040503050406030204" pitchFamily="18" charset="0"/>
                                    </a:rPr>
                                    <m:t>𝟎𝟑</m:t>
                                  </m:r>
                                </m:e>
                              </m:d>
                            </m:e>
                            <m:sup>
                              <m:r>
                                <a:rPr lang="en-US" sz="2200" b="1" i="0">
                                  <a:latin typeface="Cambria Math" panose="02040503050406030204" pitchFamily="18" charset="0"/>
                                </a:rPr>
                                <m:t>𝟐</m:t>
                              </m:r>
                            </m:sup>
                          </m:sSup>
                        </m:den>
                      </m:f>
                    </m:oMath>
                  </m:oMathPara>
                </a14:m>
                <a:endParaRPr lang="en-US" sz="2200" b="1" dirty="0">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3067631" y="5870539"/>
                <a:ext cx="2805255" cy="838884"/>
              </a:xfrm>
              <a:prstGeom prst="rect">
                <a:avLst/>
              </a:prstGeom>
              <a:blipFill rotWithShape="0">
                <a:blip r:embed="rId3"/>
                <a:stretch>
                  <a:fillRect/>
                </a:stretch>
              </a:blipFill>
            </p:spPr>
            <p:txBody>
              <a:bodyPr/>
              <a:lstStyle/>
              <a:p>
                <a:r>
                  <a:rPr lang="en-US">
                    <a:noFill/>
                  </a:rPr>
                  <a:t> </a:t>
                </a:r>
              </a:p>
            </p:txBody>
          </p:sp>
        </mc:Fallback>
      </mc:AlternateContent>
      <p:sp>
        <p:nvSpPr>
          <p:cNvPr id="26" name="Rectangle 25"/>
          <p:cNvSpPr/>
          <p:nvPr/>
        </p:nvSpPr>
        <p:spPr>
          <a:xfrm>
            <a:off x="5847226" y="6074537"/>
            <a:ext cx="2412840" cy="430887"/>
          </a:xfrm>
          <a:prstGeom prst="rect">
            <a:avLst/>
          </a:prstGeom>
          <a:solidFill>
            <a:srgbClr val="FFFF00"/>
          </a:solidFill>
        </p:spPr>
        <p:txBody>
          <a:bodyPr wrap="none">
            <a:spAutoFit/>
          </a:bodyPr>
          <a:lstStyle/>
          <a:p>
            <a:r>
              <a:rPr lang="en-US" sz="2200" b="1" dirty="0" smtClean="0">
                <a:latin typeface="Cambria Math" panose="02040503050406030204" pitchFamily="18" charset="0"/>
              </a:rPr>
              <a:t>= </a:t>
            </a:r>
            <a:r>
              <a:rPr lang="en-US" sz="2200" b="1" i="1" dirty="0" smtClean="0">
                <a:latin typeface="Cambria Math" panose="02040503050406030204" pitchFamily="18" charset="0"/>
              </a:rPr>
              <a:t> </a:t>
            </a:r>
            <a:r>
              <a:rPr lang="en-US" sz="2000" b="1" dirty="0">
                <a:latin typeface="Times New Roman" panose="02020603050405020304" pitchFamily="18" charset="0"/>
                <a:cs typeface="Times New Roman" panose="02020603050405020304" pitchFamily="18" charset="0"/>
              </a:rPr>
              <a:t>833 Observations</a:t>
            </a:r>
          </a:p>
        </p:txBody>
      </p:sp>
      <p:sp>
        <p:nvSpPr>
          <p:cNvPr id="11" name="Rectangle 10"/>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4041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1667" y="537135"/>
            <a:ext cx="4669729"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Work Sampling time studies</a:t>
            </a:r>
          </a:p>
        </p:txBody>
      </p:sp>
      <p:sp>
        <p:nvSpPr>
          <p:cNvPr id="4" name="Rectangle 5"/>
          <p:cNvSpPr>
            <a:spLocks noChangeArrowheads="1"/>
          </p:cNvSpPr>
          <p:nvPr/>
        </p:nvSpPr>
        <p:spPr bwMode="auto">
          <a:xfrm>
            <a:off x="541910" y="1129084"/>
            <a:ext cx="2967480"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b="1" dirty="0" smtClean="0">
                <a:solidFill>
                  <a:srgbClr val="0070C0"/>
                </a:solidFill>
                <a:latin typeface="Arial Black" panose="020B0A04020102020204" pitchFamily="34" charset="0"/>
              </a:rPr>
              <a:t>Example: Salespeople</a:t>
            </a:r>
            <a:endParaRPr lang="en-US" b="1" dirty="0">
              <a:solidFill>
                <a:srgbClr val="0070C0"/>
              </a:solidFill>
              <a:latin typeface="Arial Black" panose="020B0A04020102020204" pitchFamily="34" charset="0"/>
            </a:endParaRPr>
          </a:p>
        </p:txBody>
      </p:sp>
      <p:grpSp>
        <p:nvGrpSpPr>
          <p:cNvPr id="22" name="Group 21"/>
          <p:cNvGrpSpPr/>
          <p:nvPr/>
        </p:nvGrpSpPr>
        <p:grpSpPr>
          <a:xfrm>
            <a:off x="687488" y="1634287"/>
            <a:ext cx="4373908" cy="2500865"/>
            <a:chOff x="1279525" y="2466975"/>
            <a:chExt cx="6505575" cy="3921128"/>
          </a:xfrm>
        </p:grpSpPr>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3" y="2466975"/>
              <a:ext cx="3355975"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22"/>
            <p:cNvGrpSpPr>
              <a:grpSpLocks/>
            </p:cNvGrpSpPr>
            <p:nvPr/>
          </p:nvGrpSpPr>
          <p:grpSpPr bwMode="auto">
            <a:xfrm>
              <a:off x="1355725" y="3819527"/>
              <a:ext cx="2098675" cy="882651"/>
              <a:chOff x="854" y="2406"/>
              <a:chExt cx="1322" cy="556"/>
            </a:xfrm>
          </p:grpSpPr>
          <p:sp>
            <p:nvSpPr>
              <p:cNvPr id="8" name="Line 9"/>
              <p:cNvSpPr>
                <a:spLocks noChangeShapeType="1"/>
              </p:cNvSpPr>
              <p:nvPr/>
            </p:nvSpPr>
            <p:spPr bwMode="auto">
              <a:xfrm flipV="1">
                <a:off x="1584" y="2656"/>
                <a:ext cx="592" cy="8"/>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9" name="Rectangle 12"/>
              <p:cNvSpPr>
                <a:spLocks noChangeArrowheads="1"/>
              </p:cNvSpPr>
              <p:nvPr/>
            </p:nvSpPr>
            <p:spPr bwMode="auto">
              <a:xfrm>
                <a:off x="854" y="2406"/>
                <a:ext cx="932"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200" b="1" dirty="0"/>
                  <a:t>Telephone sales</a:t>
                </a:r>
              </a:p>
              <a:p>
                <a:pPr algn="ctr">
                  <a:lnSpc>
                    <a:spcPct val="85000"/>
                  </a:lnSpc>
                  <a:defRPr/>
                </a:pPr>
                <a:r>
                  <a:rPr lang="en-US" sz="1200" b="1" dirty="0"/>
                  <a:t>12%</a:t>
                </a:r>
              </a:p>
            </p:txBody>
          </p:sp>
        </p:grpSp>
        <p:grpSp>
          <p:nvGrpSpPr>
            <p:cNvPr id="10" name="Group 21"/>
            <p:cNvGrpSpPr>
              <a:grpSpLocks/>
            </p:cNvGrpSpPr>
            <p:nvPr/>
          </p:nvGrpSpPr>
          <p:grpSpPr bwMode="auto">
            <a:xfrm>
              <a:off x="1279525" y="4953002"/>
              <a:ext cx="2581275" cy="1206501"/>
              <a:chOff x="806" y="3120"/>
              <a:chExt cx="1626" cy="760"/>
            </a:xfrm>
          </p:grpSpPr>
          <p:sp>
            <p:nvSpPr>
              <p:cNvPr id="11" name="Line 11"/>
              <p:cNvSpPr>
                <a:spLocks noChangeShapeType="1"/>
              </p:cNvSpPr>
              <p:nvPr/>
            </p:nvSpPr>
            <p:spPr bwMode="auto">
              <a:xfrm flipV="1">
                <a:off x="1752" y="3120"/>
                <a:ext cx="680" cy="456"/>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2" name="Rectangle 13"/>
              <p:cNvSpPr>
                <a:spLocks noChangeArrowheads="1"/>
              </p:cNvSpPr>
              <p:nvPr/>
            </p:nvSpPr>
            <p:spPr bwMode="auto">
              <a:xfrm>
                <a:off x="806" y="3324"/>
                <a:ext cx="940"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200" b="1" dirty="0"/>
                  <a:t>Telephone within firm</a:t>
                </a:r>
              </a:p>
              <a:p>
                <a:pPr algn="ctr">
                  <a:lnSpc>
                    <a:spcPct val="85000"/>
                  </a:lnSpc>
                  <a:defRPr/>
                </a:pPr>
                <a:r>
                  <a:rPr lang="en-US" sz="1200" b="1" dirty="0"/>
                  <a:t>13%</a:t>
                </a:r>
              </a:p>
            </p:txBody>
          </p:sp>
        </p:grpSp>
        <p:grpSp>
          <p:nvGrpSpPr>
            <p:cNvPr id="13" name="Group 19"/>
            <p:cNvGrpSpPr>
              <a:grpSpLocks/>
            </p:cNvGrpSpPr>
            <p:nvPr/>
          </p:nvGrpSpPr>
          <p:grpSpPr bwMode="auto">
            <a:xfrm>
              <a:off x="5168900" y="4667247"/>
              <a:ext cx="2565400" cy="882650"/>
              <a:chOff x="3256" y="2940"/>
              <a:chExt cx="1616" cy="556"/>
            </a:xfrm>
          </p:grpSpPr>
          <p:sp>
            <p:nvSpPr>
              <p:cNvPr id="14" name="Line 10"/>
              <p:cNvSpPr>
                <a:spLocks noChangeShapeType="1"/>
              </p:cNvSpPr>
              <p:nvPr/>
            </p:nvSpPr>
            <p:spPr bwMode="auto">
              <a:xfrm flipH="1" flipV="1">
                <a:off x="3256" y="3208"/>
                <a:ext cx="768" cy="0"/>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5" name="Rectangle 14"/>
              <p:cNvSpPr>
                <a:spLocks noChangeArrowheads="1"/>
              </p:cNvSpPr>
              <p:nvPr/>
            </p:nvSpPr>
            <p:spPr bwMode="auto">
              <a:xfrm>
                <a:off x="3902" y="2940"/>
                <a:ext cx="970"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200" b="1" dirty="0"/>
                  <a:t>Lunch and personal</a:t>
                </a:r>
              </a:p>
              <a:p>
                <a:pPr algn="ctr">
                  <a:lnSpc>
                    <a:spcPct val="85000"/>
                  </a:lnSpc>
                  <a:defRPr/>
                </a:pPr>
                <a:r>
                  <a:rPr lang="en-US" sz="1200" b="1" dirty="0"/>
                  <a:t>10%</a:t>
                </a:r>
              </a:p>
            </p:txBody>
          </p:sp>
        </p:grpSp>
        <p:grpSp>
          <p:nvGrpSpPr>
            <p:cNvPr id="16" name="Group 20"/>
            <p:cNvGrpSpPr>
              <a:grpSpLocks/>
            </p:cNvGrpSpPr>
            <p:nvPr/>
          </p:nvGrpSpPr>
          <p:grpSpPr bwMode="auto">
            <a:xfrm>
              <a:off x="4470400" y="5295902"/>
              <a:ext cx="3314700" cy="1092201"/>
              <a:chOff x="2816" y="3336"/>
              <a:chExt cx="2088" cy="688"/>
            </a:xfrm>
          </p:grpSpPr>
          <p:sp>
            <p:nvSpPr>
              <p:cNvPr id="17" name="Freeform 8"/>
              <p:cNvSpPr>
                <a:spLocks/>
              </p:cNvSpPr>
              <p:nvPr/>
            </p:nvSpPr>
            <p:spPr bwMode="auto">
              <a:xfrm>
                <a:off x="2816" y="3336"/>
                <a:ext cx="1256" cy="392"/>
              </a:xfrm>
              <a:custGeom>
                <a:avLst/>
                <a:gdLst>
                  <a:gd name="T0" fmla="*/ 0 w 1256"/>
                  <a:gd name="T1" fmla="*/ 0 h 392"/>
                  <a:gd name="T2" fmla="*/ 0 w 1256"/>
                  <a:gd name="T3" fmla="*/ 392 h 392"/>
                  <a:gd name="T4" fmla="*/ 1256 w 1256"/>
                  <a:gd name="T5" fmla="*/ 392 h 392"/>
                </a:gdLst>
                <a:ahLst/>
                <a:cxnLst>
                  <a:cxn ang="0">
                    <a:pos x="T0" y="T1"/>
                  </a:cxn>
                  <a:cxn ang="0">
                    <a:pos x="T2" y="T3"/>
                  </a:cxn>
                  <a:cxn ang="0">
                    <a:pos x="T4" y="T5"/>
                  </a:cxn>
                </a:cxnLst>
                <a:rect l="0" t="0" r="r" b="b"/>
                <a:pathLst>
                  <a:path w="1256" h="392">
                    <a:moveTo>
                      <a:pt x="0" y="0"/>
                    </a:moveTo>
                    <a:lnTo>
                      <a:pt x="0" y="392"/>
                    </a:lnTo>
                    <a:lnTo>
                      <a:pt x="1256" y="392"/>
                    </a:lnTo>
                  </a:path>
                </a:pathLst>
              </a:custGeom>
              <a:noFill/>
              <a:ln w="57150" cmpd="sng">
                <a:solidFill>
                  <a:schemeClr val="tx1"/>
                </a:solidFill>
                <a:round/>
                <a:headEnd type="triangl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18" name="Rectangle 15"/>
              <p:cNvSpPr>
                <a:spLocks noChangeArrowheads="1"/>
              </p:cNvSpPr>
              <p:nvPr/>
            </p:nvSpPr>
            <p:spPr bwMode="auto">
              <a:xfrm>
                <a:off x="4022" y="3468"/>
                <a:ext cx="882"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200" b="1" dirty="0"/>
                  <a:t>Meetings and other</a:t>
                </a:r>
              </a:p>
              <a:p>
                <a:pPr algn="ctr">
                  <a:lnSpc>
                    <a:spcPct val="85000"/>
                  </a:lnSpc>
                  <a:defRPr/>
                </a:pPr>
                <a:r>
                  <a:rPr lang="en-US" sz="1200" b="1" dirty="0"/>
                  <a:t>8%</a:t>
                </a:r>
              </a:p>
            </p:txBody>
          </p:sp>
        </p:grpSp>
        <p:sp>
          <p:nvSpPr>
            <p:cNvPr id="19" name="Rectangle 16"/>
            <p:cNvSpPr>
              <a:spLocks noChangeArrowheads="1"/>
            </p:cNvSpPr>
            <p:nvPr/>
          </p:nvSpPr>
          <p:spPr bwMode="auto">
            <a:xfrm>
              <a:off x="4525269" y="4051300"/>
              <a:ext cx="1547613" cy="63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i="1">
                  <a:solidFill>
                    <a:schemeClr val="tx1"/>
                  </a:solidFill>
                  <a:latin typeface="Arial" panose="020B0604020202020204" pitchFamily="34" charset="0"/>
                </a:defRPr>
              </a:lvl1pPr>
              <a:lvl2pPr marL="742950" indent="-285750">
                <a:defRPr sz="2400" b="1" i="1">
                  <a:solidFill>
                    <a:schemeClr val="tx1"/>
                  </a:solidFill>
                  <a:latin typeface="Arial" panose="020B0604020202020204" pitchFamily="34" charset="0"/>
                </a:defRPr>
              </a:lvl2pPr>
              <a:lvl3pPr marL="1143000" indent="-228600">
                <a:defRPr sz="2400" b="1" i="1">
                  <a:solidFill>
                    <a:schemeClr val="tx1"/>
                  </a:solidFill>
                  <a:latin typeface="Arial" panose="020B0604020202020204" pitchFamily="34" charset="0"/>
                </a:defRPr>
              </a:lvl3pPr>
              <a:lvl4pPr marL="1600200" indent="-228600">
                <a:defRPr sz="2400" b="1" i="1">
                  <a:solidFill>
                    <a:schemeClr val="tx1"/>
                  </a:solidFill>
                  <a:latin typeface="Arial" panose="020B0604020202020204" pitchFamily="34" charset="0"/>
                </a:defRPr>
              </a:lvl4pPr>
              <a:lvl5pPr marL="2057400" indent="-228600">
                <a:defRPr sz="2400" b="1" i="1">
                  <a:solidFill>
                    <a:schemeClr val="tx1"/>
                  </a:solidFill>
                  <a:latin typeface="Arial" panose="020B0604020202020204" pitchFamily="34" charset="0"/>
                </a:defRPr>
              </a:lvl5pPr>
              <a:lvl6pPr marL="2514600" indent="-228600" eaLnBrk="0" fontAlgn="base" hangingPunct="0">
                <a:spcBef>
                  <a:spcPct val="0"/>
                </a:spcBef>
                <a:spcAft>
                  <a:spcPct val="0"/>
                </a:spcAft>
                <a:defRPr sz="2400" b="1" i="1">
                  <a:solidFill>
                    <a:schemeClr val="tx1"/>
                  </a:solidFill>
                  <a:latin typeface="Arial" panose="020B0604020202020204" pitchFamily="34" charset="0"/>
                </a:defRPr>
              </a:lvl6pPr>
              <a:lvl7pPr marL="2971800" indent="-228600" eaLnBrk="0" fontAlgn="base" hangingPunct="0">
                <a:spcBef>
                  <a:spcPct val="0"/>
                </a:spcBef>
                <a:spcAft>
                  <a:spcPct val="0"/>
                </a:spcAft>
                <a:defRPr sz="2400" b="1" i="1">
                  <a:solidFill>
                    <a:schemeClr val="tx1"/>
                  </a:solidFill>
                  <a:latin typeface="Arial" panose="020B0604020202020204" pitchFamily="34" charset="0"/>
                </a:defRPr>
              </a:lvl7pPr>
              <a:lvl8pPr marL="3429000" indent="-228600" eaLnBrk="0" fontAlgn="base" hangingPunct="0">
                <a:spcBef>
                  <a:spcPct val="0"/>
                </a:spcBef>
                <a:spcAft>
                  <a:spcPct val="0"/>
                </a:spcAft>
                <a:defRPr sz="2400" b="1" i="1">
                  <a:solidFill>
                    <a:schemeClr val="tx1"/>
                  </a:solidFill>
                  <a:latin typeface="Arial" panose="020B0604020202020204" pitchFamily="34" charset="0"/>
                </a:defRPr>
              </a:lvl8pPr>
              <a:lvl9pPr marL="3886200" indent="-228600" eaLnBrk="0" fontAlgn="base" hangingPunct="0">
                <a:spcBef>
                  <a:spcPct val="0"/>
                </a:spcBef>
                <a:spcAft>
                  <a:spcPct val="0"/>
                </a:spcAft>
                <a:defRPr sz="2400" b="1" i="1">
                  <a:solidFill>
                    <a:schemeClr val="tx1"/>
                  </a:solidFill>
                  <a:latin typeface="Arial" panose="020B0604020202020204" pitchFamily="34" charset="0"/>
                </a:defRPr>
              </a:lvl9pPr>
            </a:lstStyle>
            <a:p>
              <a:pPr algn="ctr">
                <a:lnSpc>
                  <a:spcPct val="85000"/>
                </a:lnSpc>
              </a:pPr>
              <a:r>
                <a:rPr lang="en-US" sz="1200" dirty="0"/>
                <a:t>Paperwork</a:t>
              </a:r>
            </a:p>
            <a:p>
              <a:pPr algn="ctr">
                <a:lnSpc>
                  <a:spcPct val="85000"/>
                </a:lnSpc>
              </a:pPr>
              <a:r>
                <a:rPr lang="en-US" sz="1200" dirty="0"/>
                <a:t>17%</a:t>
              </a:r>
            </a:p>
          </p:txBody>
        </p:sp>
        <p:sp>
          <p:nvSpPr>
            <p:cNvPr id="20" name="Rectangle 17"/>
            <p:cNvSpPr>
              <a:spLocks noChangeArrowheads="1"/>
            </p:cNvSpPr>
            <p:nvPr/>
          </p:nvSpPr>
          <p:spPr bwMode="auto">
            <a:xfrm>
              <a:off x="4494966" y="3149600"/>
              <a:ext cx="1011320" cy="636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i="1">
                  <a:solidFill>
                    <a:schemeClr val="tx1"/>
                  </a:solidFill>
                  <a:latin typeface="Arial" panose="020B0604020202020204" pitchFamily="34" charset="0"/>
                </a:defRPr>
              </a:lvl1pPr>
              <a:lvl2pPr marL="742950" indent="-285750">
                <a:defRPr sz="2400" b="1" i="1">
                  <a:solidFill>
                    <a:schemeClr val="tx1"/>
                  </a:solidFill>
                  <a:latin typeface="Arial" panose="020B0604020202020204" pitchFamily="34" charset="0"/>
                </a:defRPr>
              </a:lvl2pPr>
              <a:lvl3pPr marL="1143000" indent="-228600">
                <a:defRPr sz="2400" b="1" i="1">
                  <a:solidFill>
                    <a:schemeClr val="tx1"/>
                  </a:solidFill>
                  <a:latin typeface="Arial" panose="020B0604020202020204" pitchFamily="34" charset="0"/>
                </a:defRPr>
              </a:lvl3pPr>
              <a:lvl4pPr marL="1600200" indent="-228600">
                <a:defRPr sz="2400" b="1" i="1">
                  <a:solidFill>
                    <a:schemeClr val="tx1"/>
                  </a:solidFill>
                  <a:latin typeface="Arial" panose="020B0604020202020204" pitchFamily="34" charset="0"/>
                </a:defRPr>
              </a:lvl4pPr>
              <a:lvl5pPr marL="2057400" indent="-228600">
                <a:defRPr sz="2400" b="1" i="1">
                  <a:solidFill>
                    <a:schemeClr val="tx1"/>
                  </a:solidFill>
                  <a:latin typeface="Arial" panose="020B0604020202020204" pitchFamily="34" charset="0"/>
                </a:defRPr>
              </a:lvl5pPr>
              <a:lvl6pPr marL="2514600" indent="-228600" eaLnBrk="0" fontAlgn="base" hangingPunct="0">
                <a:spcBef>
                  <a:spcPct val="0"/>
                </a:spcBef>
                <a:spcAft>
                  <a:spcPct val="0"/>
                </a:spcAft>
                <a:defRPr sz="2400" b="1" i="1">
                  <a:solidFill>
                    <a:schemeClr val="tx1"/>
                  </a:solidFill>
                  <a:latin typeface="Arial" panose="020B0604020202020204" pitchFamily="34" charset="0"/>
                </a:defRPr>
              </a:lvl6pPr>
              <a:lvl7pPr marL="2971800" indent="-228600" eaLnBrk="0" fontAlgn="base" hangingPunct="0">
                <a:spcBef>
                  <a:spcPct val="0"/>
                </a:spcBef>
                <a:spcAft>
                  <a:spcPct val="0"/>
                </a:spcAft>
                <a:defRPr sz="2400" b="1" i="1">
                  <a:solidFill>
                    <a:schemeClr val="tx1"/>
                  </a:solidFill>
                  <a:latin typeface="Arial" panose="020B0604020202020204" pitchFamily="34" charset="0"/>
                </a:defRPr>
              </a:lvl7pPr>
              <a:lvl8pPr marL="3429000" indent="-228600" eaLnBrk="0" fontAlgn="base" hangingPunct="0">
                <a:spcBef>
                  <a:spcPct val="0"/>
                </a:spcBef>
                <a:spcAft>
                  <a:spcPct val="0"/>
                </a:spcAft>
                <a:defRPr sz="2400" b="1" i="1">
                  <a:solidFill>
                    <a:schemeClr val="tx1"/>
                  </a:solidFill>
                  <a:latin typeface="Arial" panose="020B0604020202020204" pitchFamily="34" charset="0"/>
                </a:defRPr>
              </a:lvl8pPr>
              <a:lvl9pPr marL="3886200" indent="-228600" eaLnBrk="0" fontAlgn="base" hangingPunct="0">
                <a:spcBef>
                  <a:spcPct val="0"/>
                </a:spcBef>
                <a:spcAft>
                  <a:spcPct val="0"/>
                </a:spcAft>
                <a:defRPr sz="2400" b="1" i="1">
                  <a:solidFill>
                    <a:schemeClr val="tx1"/>
                  </a:solidFill>
                  <a:latin typeface="Arial" panose="020B0604020202020204" pitchFamily="34" charset="0"/>
                </a:defRPr>
              </a:lvl9pPr>
            </a:lstStyle>
            <a:p>
              <a:pPr algn="ctr">
                <a:lnSpc>
                  <a:spcPct val="85000"/>
                </a:lnSpc>
              </a:pPr>
              <a:r>
                <a:rPr lang="en-US" sz="1200" i="0" dirty="0"/>
                <a:t>Travel</a:t>
              </a:r>
            </a:p>
            <a:p>
              <a:pPr algn="ctr">
                <a:lnSpc>
                  <a:spcPct val="85000"/>
                </a:lnSpc>
              </a:pPr>
              <a:r>
                <a:rPr lang="en-US" sz="1200" i="0" dirty="0"/>
                <a:t>20%</a:t>
              </a:r>
            </a:p>
          </p:txBody>
        </p:sp>
        <p:sp>
          <p:nvSpPr>
            <p:cNvPr id="21" name="Rectangle 18"/>
            <p:cNvSpPr>
              <a:spLocks noChangeArrowheads="1"/>
            </p:cNvSpPr>
            <p:nvPr/>
          </p:nvSpPr>
          <p:spPr bwMode="auto">
            <a:xfrm>
              <a:off x="3397251" y="3146425"/>
              <a:ext cx="1238251" cy="88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a:solidFill>
                    <a:schemeClr val="tx1"/>
                  </a:solidFill>
                  <a:latin typeface="Arial" panose="020B0604020202020204" pitchFamily="34" charset="0"/>
                </a:defRPr>
              </a:lvl1pPr>
              <a:lvl2pPr marL="742950" indent="-285750">
                <a:defRPr sz="2400" b="1" i="1">
                  <a:solidFill>
                    <a:schemeClr val="tx1"/>
                  </a:solidFill>
                  <a:latin typeface="Arial" panose="020B0604020202020204" pitchFamily="34" charset="0"/>
                </a:defRPr>
              </a:lvl2pPr>
              <a:lvl3pPr marL="1143000" indent="-228600">
                <a:defRPr sz="2400" b="1" i="1">
                  <a:solidFill>
                    <a:schemeClr val="tx1"/>
                  </a:solidFill>
                  <a:latin typeface="Arial" panose="020B0604020202020204" pitchFamily="34" charset="0"/>
                </a:defRPr>
              </a:lvl3pPr>
              <a:lvl4pPr marL="1600200" indent="-228600">
                <a:defRPr sz="2400" b="1" i="1">
                  <a:solidFill>
                    <a:schemeClr val="tx1"/>
                  </a:solidFill>
                  <a:latin typeface="Arial" panose="020B0604020202020204" pitchFamily="34" charset="0"/>
                </a:defRPr>
              </a:lvl4pPr>
              <a:lvl5pPr marL="2057400" indent="-228600">
                <a:defRPr sz="2400" b="1" i="1">
                  <a:solidFill>
                    <a:schemeClr val="tx1"/>
                  </a:solidFill>
                  <a:latin typeface="Arial" panose="020B0604020202020204" pitchFamily="34" charset="0"/>
                </a:defRPr>
              </a:lvl5pPr>
              <a:lvl6pPr marL="2514600" indent="-228600" eaLnBrk="0" fontAlgn="base" hangingPunct="0">
                <a:spcBef>
                  <a:spcPct val="0"/>
                </a:spcBef>
                <a:spcAft>
                  <a:spcPct val="0"/>
                </a:spcAft>
                <a:defRPr sz="2400" b="1" i="1">
                  <a:solidFill>
                    <a:schemeClr val="tx1"/>
                  </a:solidFill>
                  <a:latin typeface="Arial" panose="020B0604020202020204" pitchFamily="34" charset="0"/>
                </a:defRPr>
              </a:lvl6pPr>
              <a:lvl7pPr marL="2971800" indent="-228600" eaLnBrk="0" fontAlgn="base" hangingPunct="0">
                <a:spcBef>
                  <a:spcPct val="0"/>
                </a:spcBef>
                <a:spcAft>
                  <a:spcPct val="0"/>
                </a:spcAft>
                <a:defRPr sz="2400" b="1" i="1">
                  <a:solidFill>
                    <a:schemeClr val="tx1"/>
                  </a:solidFill>
                  <a:latin typeface="Arial" panose="020B0604020202020204" pitchFamily="34" charset="0"/>
                </a:defRPr>
              </a:lvl7pPr>
              <a:lvl8pPr marL="3429000" indent="-228600" eaLnBrk="0" fontAlgn="base" hangingPunct="0">
                <a:spcBef>
                  <a:spcPct val="0"/>
                </a:spcBef>
                <a:spcAft>
                  <a:spcPct val="0"/>
                </a:spcAft>
                <a:defRPr sz="2400" b="1" i="1">
                  <a:solidFill>
                    <a:schemeClr val="tx1"/>
                  </a:solidFill>
                  <a:latin typeface="Arial" panose="020B0604020202020204" pitchFamily="34" charset="0"/>
                </a:defRPr>
              </a:lvl8pPr>
              <a:lvl9pPr marL="3886200" indent="-228600" eaLnBrk="0" fontAlgn="base" hangingPunct="0">
                <a:spcBef>
                  <a:spcPct val="0"/>
                </a:spcBef>
                <a:spcAft>
                  <a:spcPct val="0"/>
                </a:spcAft>
                <a:defRPr sz="2400" b="1" i="1">
                  <a:solidFill>
                    <a:schemeClr val="tx1"/>
                  </a:solidFill>
                  <a:latin typeface="Arial" panose="020B0604020202020204" pitchFamily="34" charset="0"/>
                </a:defRPr>
              </a:lvl9pPr>
            </a:lstStyle>
            <a:p>
              <a:pPr algn="ctr">
                <a:lnSpc>
                  <a:spcPct val="85000"/>
                </a:lnSpc>
              </a:pPr>
              <a:r>
                <a:rPr lang="en-US" sz="1200" i="0" dirty="0"/>
                <a:t>Sales in person</a:t>
              </a:r>
            </a:p>
            <a:p>
              <a:pPr algn="ctr">
                <a:lnSpc>
                  <a:spcPct val="85000"/>
                </a:lnSpc>
              </a:pPr>
              <a:r>
                <a:rPr lang="en-US" sz="1200" i="0" dirty="0"/>
                <a:t>20%</a:t>
              </a:r>
            </a:p>
          </p:txBody>
        </p:sp>
      </p:grpSp>
      <p:grpSp>
        <p:nvGrpSpPr>
          <p:cNvPr id="23" name="Group 22"/>
          <p:cNvGrpSpPr/>
          <p:nvPr/>
        </p:nvGrpSpPr>
        <p:grpSpPr>
          <a:xfrm>
            <a:off x="4374484" y="3619103"/>
            <a:ext cx="4594891" cy="3095219"/>
            <a:chOff x="2876550" y="2038350"/>
            <a:chExt cx="6092825" cy="4276725"/>
          </a:xfrm>
        </p:grpSpPr>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50" y="2420938"/>
              <a:ext cx="3390900"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12"/>
            <p:cNvSpPr>
              <a:spLocks noChangeArrowheads="1"/>
            </p:cNvSpPr>
            <p:nvPr/>
          </p:nvSpPr>
          <p:spPr bwMode="auto">
            <a:xfrm>
              <a:off x="3168650" y="4260850"/>
              <a:ext cx="15176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i="1">
                  <a:solidFill>
                    <a:schemeClr val="tx1"/>
                  </a:solidFill>
                  <a:latin typeface="Arial" panose="020B0604020202020204" pitchFamily="34" charset="0"/>
                </a:defRPr>
              </a:lvl1pPr>
              <a:lvl2pPr marL="742950" indent="-285750">
                <a:defRPr sz="2400" b="1" i="1">
                  <a:solidFill>
                    <a:schemeClr val="tx1"/>
                  </a:solidFill>
                  <a:latin typeface="Arial" panose="020B0604020202020204" pitchFamily="34" charset="0"/>
                </a:defRPr>
              </a:lvl2pPr>
              <a:lvl3pPr marL="1143000" indent="-228600">
                <a:defRPr sz="2400" b="1" i="1">
                  <a:solidFill>
                    <a:schemeClr val="tx1"/>
                  </a:solidFill>
                  <a:latin typeface="Arial" panose="020B0604020202020204" pitchFamily="34" charset="0"/>
                </a:defRPr>
              </a:lvl3pPr>
              <a:lvl4pPr marL="1600200" indent="-228600">
                <a:defRPr sz="2400" b="1" i="1">
                  <a:solidFill>
                    <a:schemeClr val="tx1"/>
                  </a:solidFill>
                  <a:latin typeface="Arial" panose="020B0604020202020204" pitchFamily="34" charset="0"/>
                </a:defRPr>
              </a:lvl4pPr>
              <a:lvl5pPr marL="2057400" indent="-228600">
                <a:defRPr sz="2400" b="1" i="1">
                  <a:solidFill>
                    <a:schemeClr val="tx1"/>
                  </a:solidFill>
                  <a:latin typeface="Arial" panose="020B0604020202020204" pitchFamily="34" charset="0"/>
                </a:defRPr>
              </a:lvl5pPr>
              <a:lvl6pPr marL="2514600" indent="-228600" eaLnBrk="0" fontAlgn="base" hangingPunct="0">
                <a:spcBef>
                  <a:spcPct val="0"/>
                </a:spcBef>
                <a:spcAft>
                  <a:spcPct val="0"/>
                </a:spcAft>
                <a:defRPr sz="2400" b="1" i="1">
                  <a:solidFill>
                    <a:schemeClr val="tx1"/>
                  </a:solidFill>
                  <a:latin typeface="Arial" panose="020B0604020202020204" pitchFamily="34" charset="0"/>
                </a:defRPr>
              </a:lvl6pPr>
              <a:lvl7pPr marL="2971800" indent="-228600" eaLnBrk="0" fontAlgn="base" hangingPunct="0">
                <a:spcBef>
                  <a:spcPct val="0"/>
                </a:spcBef>
                <a:spcAft>
                  <a:spcPct val="0"/>
                </a:spcAft>
                <a:defRPr sz="2400" b="1" i="1">
                  <a:solidFill>
                    <a:schemeClr val="tx1"/>
                  </a:solidFill>
                  <a:latin typeface="Arial" panose="020B0604020202020204" pitchFamily="34" charset="0"/>
                </a:defRPr>
              </a:lvl7pPr>
              <a:lvl8pPr marL="3429000" indent="-228600" eaLnBrk="0" fontAlgn="base" hangingPunct="0">
                <a:spcBef>
                  <a:spcPct val="0"/>
                </a:spcBef>
                <a:spcAft>
                  <a:spcPct val="0"/>
                </a:spcAft>
                <a:defRPr sz="2400" b="1" i="1">
                  <a:solidFill>
                    <a:schemeClr val="tx1"/>
                  </a:solidFill>
                  <a:latin typeface="Arial" panose="020B0604020202020204" pitchFamily="34" charset="0"/>
                </a:defRPr>
              </a:lvl8pPr>
              <a:lvl9pPr marL="3886200" indent="-228600" eaLnBrk="0" fontAlgn="base" hangingPunct="0">
                <a:spcBef>
                  <a:spcPct val="0"/>
                </a:spcBef>
                <a:spcAft>
                  <a:spcPct val="0"/>
                </a:spcAft>
                <a:defRPr sz="2400" b="1" i="1">
                  <a:solidFill>
                    <a:schemeClr val="tx1"/>
                  </a:solidFill>
                  <a:latin typeface="Arial" panose="020B0604020202020204" pitchFamily="34" charset="0"/>
                </a:defRPr>
              </a:lvl9pPr>
            </a:lstStyle>
            <a:p>
              <a:pPr algn="ctr">
                <a:lnSpc>
                  <a:spcPct val="85000"/>
                </a:lnSpc>
              </a:pPr>
              <a:r>
                <a:rPr lang="en-US" sz="1800"/>
                <a:t>Productive work</a:t>
              </a:r>
            </a:p>
            <a:p>
              <a:pPr algn="ctr">
                <a:lnSpc>
                  <a:spcPct val="85000"/>
                </a:lnSpc>
              </a:pPr>
              <a:r>
                <a:rPr lang="en-US" sz="1800"/>
                <a:t>67%</a:t>
              </a:r>
            </a:p>
          </p:txBody>
        </p:sp>
        <p:grpSp>
          <p:nvGrpSpPr>
            <p:cNvPr id="26" name="Group 18"/>
            <p:cNvGrpSpPr>
              <a:grpSpLocks/>
            </p:cNvGrpSpPr>
            <p:nvPr/>
          </p:nvGrpSpPr>
          <p:grpSpPr bwMode="auto">
            <a:xfrm>
              <a:off x="4648200" y="2038350"/>
              <a:ext cx="3416300" cy="882650"/>
              <a:chOff x="2928" y="1284"/>
              <a:chExt cx="2152" cy="556"/>
            </a:xfrm>
          </p:grpSpPr>
          <p:sp>
            <p:nvSpPr>
              <p:cNvPr id="39" name="Rectangle 7"/>
              <p:cNvSpPr>
                <a:spLocks noChangeArrowheads="1"/>
              </p:cNvSpPr>
              <p:nvPr/>
            </p:nvSpPr>
            <p:spPr bwMode="auto">
              <a:xfrm>
                <a:off x="3896" y="1284"/>
                <a:ext cx="1184"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sz="1400" b="1" dirty="0"/>
                  <a:t>Startup/pep talk</a:t>
                </a:r>
              </a:p>
              <a:p>
                <a:pPr algn="ctr">
                  <a:lnSpc>
                    <a:spcPct val="85000"/>
                  </a:lnSpc>
                  <a:defRPr/>
                </a:pPr>
                <a:r>
                  <a:rPr lang="en-US" sz="1400" b="1" dirty="0"/>
                  <a:t>3%</a:t>
                </a:r>
              </a:p>
            </p:txBody>
          </p:sp>
          <p:sp>
            <p:nvSpPr>
              <p:cNvPr id="40" name="Freeform 13"/>
              <p:cNvSpPr>
                <a:spLocks/>
              </p:cNvSpPr>
              <p:nvPr/>
            </p:nvSpPr>
            <p:spPr bwMode="auto">
              <a:xfrm>
                <a:off x="2928" y="1384"/>
                <a:ext cx="960" cy="456"/>
              </a:xfrm>
              <a:custGeom>
                <a:avLst/>
                <a:gdLst>
                  <a:gd name="T0" fmla="*/ 0 w 960"/>
                  <a:gd name="T1" fmla="*/ 456 h 456"/>
                  <a:gd name="T2" fmla="*/ 0 w 960"/>
                  <a:gd name="T3" fmla="*/ 0 h 456"/>
                  <a:gd name="T4" fmla="*/ 960 w 960"/>
                  <a:gd name="T5" fmla="*/ 0 h 456"/>
                </a:gdLst>
                <a:ahLst/>
                <a:cxnLst>
                  <a:cxn ang="0">
                    <a:pos x="T0" y="T1"/>
                  </a:cxn>
                  <a:cxn ang="0">
                    <a:pos x="T2" y="T3"/>
                  </a:cxn>
                  <a:cxn ang="0">
                    <a:pos x="T4" y="T5"/>
                  </a:cxn>
                </a:cxnLst>
                <a:rect l="0" t="0" r="r" b="b"/>
                <a:pathLst>
                  <a:path w="960" h="456">
                    <a:moveTo>
                      <a:pt x="0" y="456"/>
                    </a:moveTo>
                    <a:lnTo>
                      <a:pt x="0" y="0"/>
                    </a:lnTo>
                    <a:lnTo>
                      <a:pt x="960" y="0"/>
                    </a:lnTo>
                  </a:path>
                </a:pathLst>
              </a:custGeom>
              <a:noFill/>
              <a:ln w="57150" cmpd="sng">
                <a:solidFill>
                  <a:schemeClr val="tx1"/>
                </a:solidFill>
                <a:round/>
                <a:headEnd type="triangl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7" name="Group 19"/>
            <p:cNvGrpSpPr>
              <a:grpSpLocks/>
            </p:cNvGrpSpPr>
            <p:nvPr/>
          </p:nvGrpSpPr>
          <p:grpSpPr bwMode="auto">
            <a:xfrm>
              <a:off x="5003800" y="2730502"/>
              <a:ext cx="3527425" cy="633413"/>
              <a:chOff x="3152" y="1720"/>
              <a:chExt cx="2222" cy="399"/>
            </a:xfrm>
          </p:grpSpPr>
          <p:sp>
            <p:nvSpPr>
              <p:cNvPr id="37" name="Rectangle 8"/>
              <p:cNvSpPr>
                <a:spLocks noChangeArrowheads="1"/>
              </p:cNvSpPr>
              <p:nvPr/>
            </p:nvSpPr>
            <p:spPr bwMode="auto">
              <a:xfrm>
                <a:off x="4161" y="1720"/>
                <a:ext cx="1213"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sz="1400" b="1" dirty="0"/>
                  <a:t>Breaks and lunch</a:t>
                </a:r>
              </a:p>
              <a:p>
                <a:pPr algn="ctr">
                  <a:lnSpc>
                    <a:spcPct val="85000"/>
                  </a:lnSpc>
                  <a:defRPr/>
                </a:pPr>
                <a:r>
                  <a:rPr lang="en-US" sz="1400" b="1" dirty="0"/>
                  <a:t>10%</a:t>
                </a:r>
              </a:p>
            </p:txBody>
          </p:sp>
          <p:sp>
            <p:nvSpPr>
              <p:cNvPr id="38" name="Freeform 14"/>
              <p:cNvSpPr>
                <a:spLocks/>
              </p:cNvSpPr>
              <p:nvPr/>
            </p:nvSpPr>
            <p:spPr bwMode="auto">
              <a:xfrm>
                <a:off x="3152" y="1832"/>
                <a:ext cx="960" cy="152"/>
              </a:xfrm>
              <a:custGeom>
                <a:avLst/>
                <a:gdLst>
                  <a:gd name="T0" fmla="*/ 0 w 960"/>
                  <a:gd name="T1" fmla="*/ 456 h 456"/>
                  <a:gd name="T2" fmla="*/ 0 w 960"/>
                  <a:gd name="T3" fmla="*/ 0 h 456"/>
                  <a:gd name="T4" fmla="*/ 960 w 960"/>
                  <a:gd name="T5" fmla="*/ 0 h 456"/>
                </a:gdLst>
                <a:ahLst/>
                <a:cxnLst>
                  <a:cxn ang="0">
                    <a:pos x="T0" y="T1"/>
                  </a:cxn>
                  <a:cxn ang="0">
                    <a:pos x="T2" y="T3"/>
                  </a:cxn>
                  <a:cxn ang="0">
                    <a:pos x="T4" y="T5"/>
                  </a:cxn>
                </a:cxnLst>
                <a:rect l="0" t="0" r="r" b="b"/>
                <a:pathLst>
                  <a:path w="960" h="456">
                    <a:moveTo>
                      <a:pt x="0" y="456"/>
                    </a:moveTo>
                    <a:lnTo>
                      <a:pt x="0" y="0"/>
                    </a:lnTo>
                    <a:lnTo>
                      <a:pt x="960" y="0"/>
                    </a:lnTo>
                  </a:path>
                </a:pathLst>
              </a:custGeom>
              <a:noFill/>
              <a:ln w="57150" cmpd="sng">
                <a:solidFill>
                  <a:schemeClr val="tx1"/>
                </a:solidFill>
                <a:round/>
                <a:headEnd type="triangl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8" name="Group 20"/>
            <p:cNvGrpSpPr>
              <a:grpSpLocks/>
            </p:cNvGrpSpPr>
            <p:nvPr/>
          </p:nvGrpSpPr>
          <p:grpSpPr bwMode="auto">
            <a:xfrm>
              <a:off x="5549900" y="3429000"/>
              <a:ext cx="3355975" cy="887413"/>
              <a:chOff x="3496" y="2160"/>
              <a:chExt cx="2114" cy="559"/>
            </a:xfrm>
          </p:grpSpPr>
          <p:sp>
            <p:nvSpPr>
              <p:cNvPr id="35" name="Rectangle 9"/>
              <p:cNvSpPr>
                <a:spLocks noChangeArrowheads="1"/>
              </p:cNvSpPr>
              <p:nvPr/>
            </p:nvSpPr>
            <p:spPr bwMode="auto">
              <a:xfrm>
                <a:off x="4318" y="2160"/>
                <a:ext cx="1292"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400" b="1" dirty="0"/>
                  <a:t>Dead time between tasks</a:t>
                </a:r>
              </a:p>
              <a:p>
                <a:pPr algn="ctr">
                  <a:lnSpc>
                    <a:spcPct val="85000"/>
                  </a:lnSpc>
                  <a:defRPr/>
                </a:pPr>
                <a:r>
                  <a:rPr lang="en-US" sz="1400" b="1" dirty="0"/>
                  <a:t>13%</a:t>
                </a:r>
              </a:p>
            </p:txBody>
          </p:sp>
          <p:sp>
            <p:nvSpPr>
              <p:cNvPr id="36" name="Line 15"/>
              <p:cNvSpPr>
                <a:spLocks noChangeShapeType="1"/>
              </p:cNvSpPr>
              <p:nvPr/>
            </p:nvSpPr>
            <p:spPr bwMode="auto">
              <a:xfrm flipH="1" flipV="1">
                <a:off x="3496" y="2352"/>
                <a:ext cx="896" cy="16"/>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29" name="Group 22"/>
            <p:cNvGrpSpPr>
              <a:grpSpLocks/>
            </p:cNvGrpSpPr>
            <p:nvPr/>
          </p:nvGrpSpPr>
          <p:grpSpPr bwMode="auto">
            <a:xfrm>
              <a:off x="5562600" y="4572002"/>
              <a:ext cx="1800225" cy="1109663"/>
              <a:chOff x="3504" y="2880"/>
              <a:chExt cx="1134" cy="699"/>
            </a:xfrm>
          </p:grpSpPr>
          <p:sp>
            <p:nvSpPr>
              <p:cNvPr id="33" name="Rectangle 11"/>
              <p:cNvSpPr>
                <a:spLocks noChangeArrowheads="1"/>
              </p:cNvSpPr>
              <p:nvPr/>
            </p:nvSpPr>
            <p:spPr bwMode="auto">
              <a:xfrm>
                <a:off x="3978" y="3180"/>
                <a:ext cx="66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sz="1400" b="1" dirty="0"/>
                  <a:t>Cleanup</a:t>
                </a:r>
              </a:p>
              <a:p>
                <a:pPr algn="ctr">
                  <a:lnSpc>
                    <a:spcPct val="85000"/>
                  </a:lnSpc>
                  <a:defRPr/>
                </a:pPr>
                <a:r>
                  <a:rPr lang="en-US" sz="1400" b="1" dirty="0"/>
                  <a:t>3%</a:t>
                </a:r>
              </a:p>
            </p:txBody>
          </p:sp>
          <p:sp>
            <p:nvSpPr>
              <p:cNvPr id="34" name="Line 16"/>
              <p:cNvSpPr>
                <a:spLocks noChangeShapeType="1"/>
              </p:cNvSpPr>
              <p:nvPr/>
            </p:nvSpPr>
            <p:spPr bwMode="auto">
              <a:xfrm flipH="1" flipV="1">
                <a:off x="3504" y="2880"/>
                <a:ext cx="768" cy="256"/>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30" name="Group 21"/>
            <p:cNvGrpSpPr>
              <a:grpSpLocks/>
            </p:cNvGrpSpPr>
            <p:nvPr/>
          </p:nvGrpSpPr>
          <p:grpSpPr bwMode="auto">
            <a:xfrm>
              <a:off x="5562600" y="4286249"/>
              <a:ext cx="3406775" cy="887413"/>
              <a:chOff x="3504" y="2700"/>
              <a:chExt cx="2146" cy="559"/>
            </a:xfrm>
          </p:grpSpPr>
          <p:sp>
            <p:nvSpPr>
              <p:cNvPr id="31" name="Rectangle 10"/>
              <p:cNvSpPr>
                <a:spLocks noChangeArrowheads="1"/>
              </p:cNvSpPr>
              <p:nvPr/>
            </p:nvSpPr>
            <p:spPr bwMode="auto">
              <a:xfrm>
                <a:off x="4102" y="2700"/>
                <a:ext cx="1548"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defRPr/>
                </a:pPr>
                <a:r>
                  <a:rPr lang="en-US" sz="1400" b="1" dirty="0"/>
                  <a:t>Unscheduled tasks and downtime</a:t>
                </a:r>
              </a:p>
              <a:p>
                <a:pPr algn="ctr">
                  <a:lnSpc>
                    <a:spcPct val="85000"/>
                  </a:lnSpc>
                  <a:defRPr/>
                </a:pPr>
                <a:r>
                  <a:rPr lang="en-US" sz="1400" b="1" dirty="0"/>
                  <a:t>4%</a:t>
                </a:r>
              </a:p>
            </p:txBody>
          </p:sp>
          <p:sp>
            <p:nvSpPr>
              <p:cNvPr id="32" name="Line 17"/>
              <p:cNvSpPr>
                <a:spLocks noChangeShapeType="1"/>
              </p:cNvSpPr>
              <p:nvPr/>
            </p:nvSpPr>
            <p:spPr bwMode="auto">
              <a:xfrm flipH="1" flipV="1">
                <a:off x="3504" y="2728"/>
                <a:ext cx="640" cy="88"/>
              </a:xfrm>
              <a:prstGeom prst="line">
                <a:avLst/>
              </a:prstGeom>
              <a:noFill/>
              <a:ln w="57150">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sp>
        <p:nvSpPr>
          <p:cNvPr id="41" name="Rectangle 5"/>
          <p:cNvSpPr>
            <a:spLocks noChangeArrowheads="1"/>
          </p:cNvSpPr>
          <p:nvPr/>
        </p:nvSpPr>
        <p:spPr bwMode="auto">
          <a:xfrm>
            <a:off x="576499" y="4423356"/>
            <a:ext cx="3189464"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defRPr/>
            </a:pPr>
            <a:r>
              <a:rPr lang="en-US" b="1" dirty="0" smtClean="0">
                <a:solidFill>
                  <a:srgbClr val="0070C0"/>
                </a:solidFill>
                <a:latin typeface="Arial Black" panose="020B0A04020102020204" pitchFamily="34" charset="0"/>
              </a:rPr>
              <a:t>Example: Assembly line</a:t>
            </a:r>
            <a:endParaRPr lang="en-US" b="1" dirty="0">
              <a:solidFill>
                <a:srgbClr val="0070C0"/>
              </a:solidFill>
              <a:latin typeface="Arial Black" panose="020B0A04020102020204" pitchFamily="34" charset="0"/>
            </a:endParaRPr>
          </a:p>
        </p:txBody>
      </p:sp>
      <p:pic>
        <p:nvPicPr>
          <p:cNvPr id="5122" name="Picture 2" descr="http://www.efanyc.org/storage/AssemblylineIMG.jpg?__SQUARESPACE_CACHEVERSION=12846570435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88" y="4797042"/>
            <a:ext cx="3222728" cy="17683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nding-over-money-siz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4899" y="1605029"/>
            <a:ext cx="2182794" cy="161249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y-sale-no-my-sale-man-and-woman-siz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0633" y="1488238"/>
            <a:ext cx="2117688" cy="179290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739967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1667" y="1654936"/>
            <a:ext cx="8359527" cy="51054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buFont typeface="Wingdings" panose="05000000000000000000" pitchFamily="2" charset="2"/>
              <a:buChar char="§"/>
            </a:pPr>
            <a:r>
              <a:rPr lang="en-US" sz="2000" dirty="0" smtClean="0">
                <a:latin typeface="Arial Black" panose="020B0A04020102020204" pitchFamily="34" charset="0"/>
              </a:rPr>
              <a:t>Less expensive as a single observer can observe several workers simultaneously</a:t>
            </a:r>
          </a:p>
          <a:p>
            <a:pPr lvl="1" algn="just">
              <a:buFont typeface="Wingdings" panose="05000000000000000000" pitchFamily="2" charset="2"/>
              <a:buChar char="§"/>
            </a:pPr>
            <a:r>
              <a:rPr lang="en-US" sz="2000" dirty="0" smtClean="0">
                <a:latin typeface="Arial Black" panose="020B0A04020102020204" pitchFamily="34" charset="0"/>
              </a:rPr>
              <a:t>Observers do not require much training</a:t>
            </a:r>
          </a:p>
          <a:p>
            <a:pPr lvl="1" algn="just">
              <a:buFont typeface="Wingdings" panose="05000000000000000000" pitchFamily="2" charset="2"/>
              <a:buChar char="§"/>
            </a:pPr>
            <a:r>
              <a:rPr lang="en-US" sz="2000" dirty="0" smtClean="0">
                <a:latin typeface="Arial Black" panose="020B0A04020102020204" pitchFamily="34" charset="0"/>
              </a:rPr>
              <a:t>No timing devices are needed</a:t>
            </a:r>
          </a:p>
          <a:p>
            <a:pPr lvl="1" algn="just">
              <a:buFont typeface="Wingdings" panose="05000000000000000000" pitchFamily="2" charset="2"/>
              <a:buChar char="§"/>
            </a:pPr>
            <a:r>
              <a:rPr lang="en-US" sz="2000" dirty="0" smtClean="0">
                <a:latin typeface="Arial Black" panose="020B0A04020102020204" pitchFamily="34" charset="0"/>
              </a:rPr>
              <a:t>Observations are spread over a period of time, making results less susceptible to short term fluctuations</a:t>
            </a:r>
          </a:p>
          <a:p>
            <a:pPr lvl="1" algn="just">
              <a:buFont typeface="Wingdings" panose="05000000000000000000" pitchFamily="2" charset="2"/>
              <a:buChar char="§"/>
            </a:pPr>
            <a:r>
              <a:rPr lang="en-US" sz="2000" dirty="0" smtClean="0">
                <a:latin typeface="Arial Black" panose="020B0A04020102020204" pitchFamily="34" charset="0"/>
              </a:rPr>
              <a:t>Worker has little chance of affecting the study’s outcome as it uses random observations over a long period</a:t>
            </a:r>
          </a:p>
          <a:p>
            <a:pPr lvl="1" algn="just">
              <a:buFont typeface="Wingdings" panose="05000000000000000000" pitchFamily="2" charset="2"/>
              <a:buChar char="§"/>
            </a:pPr>
            <a:r>
              <a:rPr lang="en-US" sz="2000" dirty="0" smtClean="0">
                <a:latin typeface="Arial Black" panose="020B0A04020102020204" pitchFamily="34" charset="0"/>
              </a:rPr>
              <a:t>The procedure is less intrusive and thus less likely to generate objections</a:t>
            </a:r>
          </a:p>
          <a:p>
            <a:pPr lvl="1" algn="just">
              <a:buFont typeface="Wingdings" panose="05000000000000000000" pitchFamily="2" charset="2"/>
              <a:buChar char="§"/>
            </a:pPr>
            <a:r>
              <a:rPr lang="en-US" sz="2000" dirty="0" smtClean="0">
                <a:latin typeface="Arial Black" panose="020B0A04020102020204" pitchFamily="34" charset="0"/>
              </a:rPr>
              <a:t>Studies can be interrupted without affecting the results</a:t>
            </a:r>
          </a:p>
          <a:p>
            <a:pPr lvl="1" algn="just">
              <a:buFont typeface="Wingdings" panose="05000000000000000000" pitchFamily="2" charset="2"/>
              <a:buChar char="§"/>
            </a:pPr>
            <a:r>
              <a:rPr lang="en-US" sz="2000" dirty="0" smtClean="0">
                <a:latin typeface="Arial Black" panose="020B0A04020102020204" pitchFamily="34" charset="0"/>
              </a:rPr>
              <a:t>It is well suited for non repetitive tasks</a:t>
            </a:r>
          </a:p>
          <a:p>
            <a:pPr lvl="1" algn="just">
              <a:buFont typeface="Wingdings" panose="05000000000000000000" pitchFamily="2" charset="2"/>
              <a:buChar char="§"/>
            </a:pPr>
            <a:r>
              <a:rPr lang="en-US" sz="2000" dirty="0" smtClean="0">
                <a:latin typeface="Arial Black" panose="020B0A04020102020204" pitchFamily="34" charset="0"/>
              </a:rPr>
              <a:t>Work of a long cycle time may be studied with fewer observer hours</a:t>
            </a:r>
          </a:p>
          <a:p>
            <a:endParaRPr lang="en-US" sz="2400" dirty="0"/>
          </a:p>
        </p:txBody>
      </p:sp>
      <p:sp>
        <p:nvSpPr>
          <p:cNvPr id="3" name="Rectangle 2"/>
          <p:cNvSpPr/>
          <p:nvPr/>
        </p:nvSpPr>
        <p:spPr>
          <a:xfrm>
            <a:off x="617762" y="1050946"/>
            <a:ext cx="5028428" cy="369332"/>
          </a:xfrm>
          <a:prstGeom prst="rect">
            <a:avLst/>
          </a:prstGeom>
        </p:spPr>
        <p:txBody>
          <a:bodyPr wrap="none">
            <a:spAutoFit/>
          </a:bodyPr>
          <a:lstStyle/>
          <a:p>
            <a:r>
              <a:rPr lang="en-US" dirty="0">
                <a:solidFill>
                  <a:srgbClr val="0070C0"/>
                </a:solidFill>
                <a:latin typeface="Arial Black" panose="020B0A04020102020204" pitchFamily="34" charset="0"/>
              </a:rPr>
              <a:t>Advantages (over time study methods</a:t>
            </a:r>
            <a:r>
              <a:rPr lang="en-US" dirty="0"/>
              <a:t>)</a:t>
            </a:r>
          </a:p>
        </p:txBody>
      </p:sp>
      <p:sp>
        <p:nvSpPr>
          <p:cNvPr id="4" name="Rectangle 12"/>
          <p:cNvSpPr txBox="1">
            <a:spLocks noChangeArrowheads="1"/>
          </p:cNvSpPr>
          <p:nvPr/>
        </p:nvSpPr>
        <p:spPr>
          <a:xfrm>
            <a:off x="391667" y="537135"/>
            <a:ext cx="4669729"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b="1" dirty="0" smtClean="0">
                <a:latin typeface="Arial Black" panose="020B0A04020102020204" pitchFamily="34" charset="0"/>
              </a:rPr>
              <a:t>Work Sampling </a:t>
            </a:r>
            <a:r>
              <a:rPr lang="en-US" sz="2000" b="1" dirty="0" smtClean="0">
                <a:latin typeface="Arial Black" panose="020B0A04020102020204" pitchFamily="34" charset="0"/>
              </a:rPr>
              <a:t>Comparison</a:t>
            </a:r>
            <a:endParaRPr lang="en-US" sz="2000" b="1" dirty="0" smtClean="0">
              <a:latin typeface="Arial Black" panose="020B0A04020102020204" pitchFamily="34" charset="0"/>
            </a:endParaRP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99964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7824" y="1095809"/>
            <a:ext cx="7888224" cy="3947234"/>
          </a:xfrm>
          <a:prstGeom prst="rect">
            <a:avLst/>
          </a:prstGeom>
        </p:spPr>
        <p:txBody>
          <a:bodyPr wrap="square">
            <a:spAutoFit/>
          </a:bodyPr>
          <a:lstStyle/>
          <a:p>
            <a:pPr algn="just">
              <a:lnSpc>
                <a:spcPct val="150000"/>
              </a:lnSpc>
            </a:pPr>
            <a:r>
              <a:rPr lang="en-US" dirty="0" smtClean="0">
                <a:latin typeface="Arial Black" panose="020B0A04020102020204" pitchFamily="34" charset="0"/>
              </a:rPr>
              <a:t>Among many of traditional approaches, </a:t>
            </a:r>
            <a:r>
              <a:rPr lang="en-US" dirty="0">
                <a:latin typeface="Arial Black" panose="020B0A04020102020204" pitchFamily="34" charset="0"/>
              </a:rPr>
              <a:t>charting methods offer a graphic dimension to a </a:t>
            </a:r>
            <a:r>
              <a:rPr lang="en-US" dirty="0" smtClean="0">
                <a:latin typeface="Arial Black" panose="020B0A04020102020204" pitchFamily="34" charset="0"/>
              </a:rPr>
              <a:t>selected problem.</a:t>
            </a:r>
          </a:p>
          <a:p>
            <a:pPr algn="just">
              <a:lnSpc>
                <a:spcPct val="150000"/>
              </a:lnSpc>
            </a:pPr>
            <a:endParaRPr lang="en-US" sz="500" dirty="0">
              <a:latin typeface="Arial Black" panose="020B0A04020102020204" pitchFamily="34" charset="0"/>
            </a:endParaRPr>
          </a:p>
          <a:p>
            <a:pPr algn="just">
              <a:lnSpc>
                <a:spcPct val="150000"/>
              </a:lnSpc>
            </a:pPr>
            <a:r>
              <a:rPr lang="en-US" dirty="0" smtClean="0">
                <a:latin typeface="Arial Black" panose="020B0A04020102020204" pitchFamily="34" charset="0"/>
              </a:rPr>
              <a:t>These </a:t>
            </a:r>
            <a:r>
              <a:rPr lang="en-US" dirty="0">
                <a:latin typeface="Arial Black" panose="020B0A04020102020204" pitchFamily="34" charset="0"/>
              </a:rPr>
              <a:t>charts and diagrams are discussed </a:t>
            </a:r>
            <a:r>
              <a:rPr lang="en-US" dirty="0" smtClean="0">
                <a:latin typeface="Arial Black" panose="020B0A04020102020204" pitchFamily="34" charset="0"/>
              </a:rPr>
              <a:t>below:</a:t>
            </a:r>
          </a:p>
          <a:p>
            <a:pPr marL="800100" lvl="1" indent="-342900" algn="just">
              <a:lnSpc>
                <a:spcPct val="150000"/>
              </a:lnSpc>
              <a:buFont typeface="+mj-lt"/>
              <a:buAutoNum type="alphaLcParenR"/>
            </a:pPr>
            <a:r>
              <a:rPr lang="en-US" dirty="0" smtClean="0">
                <a:latin typeface="Arial Black" panose="020B0A04020102020204" pitchFamily="34" charset="0"/>
              </a:rPr>
              <a:t>Operations process chart (OPC),</a:t>
            </a:r>
          </a:p>
          <a:p>
            <a:pPr marL="800100" lvl="1" indent="-342900">
              <a:lnSpc>
                <a:spcPct val="150000"/>
              </a:lnSpc>
              <a:buFont typeface="+mj-lt"/>
              <a:buAutoNum type="alphaLcParenR"/>
            </a:pPr>
            <a:r>
              <a:rPr lang="en-US" dirty="0" smtClean="0">
                <a:latin typeface="Arial Black" panose="020B0A04020102020204" pitchFamily="34" charset="0"/>
              </a:rPr>
              <a:t>Flow process chart (FPC),</a:t>
            </a:r>
            <a:endParaRPr lang="en-US" dirty="0">
              <a:latin typeface="Arial Black" panose="020B0A04020102020204" pitchFamily="34" charset="0"/>
            </a:endParaRPr>
          </a:p>
          <a:p>
            <a:pPr marL="800100" lvl="1" indent="-342900">
              <a:lnSpc>
                <a:spcPct val="150000"/>
              </a:lnSpc>
              <a:buFont typeface="+mj-lt"/>
              <a:buAutoNum type="alphaLcParenR"/>
            </a:pPr>
            <a:r>
              <a:rPr lang="en-US" dirty="0" smtClean="0">
                <a:latin typeface="Arial Black" panose="020B0A04020102020204" pitchFamily="34" charset="0"/>
              </a:rPr>
              <a:t>Flow diagram,</a:t>
            </a:r>
          </a:p>
          <a:p>
            <a:pPr marL="800100" lvl="1" indent="-342900">
              <a:lnSpc>
                <a:spcPct val="150000"/>
              </a:lnSpc>
              <a:buFont typeface="+mj-lt"/>
              <a:buAutoNum type="alphaLcParenR"/>
            </a:pPr>
            <a:r>
              <a:rPr lang="en-US" dirty="0" smtClean="0">
                <a:latin typeface="Arial Black" panose="020B0A04020102020204" pitchFamily="34" charset="0"/>
              </a:rPr>
              <a:t>Man-machine chart,</a:t>
            </a:r>
            <a:endParaRPr lang="en-US" dirty="0">
              <a:latin typeface="Arial Black" panose="020B0A04020102020204" pitchFamily="34" charset="0"/>
            </a:endParaRPr>
          </a:p>
          <a:p>
            <a:pPr marL="800100" lvl="1" indent="-342900">
              <a:lnSpc>
                <a:spcPct val="150000"/>
              </a:lnSpc>
              <a:buFont typeface="+mj-lt"/>
              <a:buAutoNum type="alphaLcParenR"/>
            </a:pPr>
            <a:r>
              <a:rPr lang="en-US" dirty="0" smtClean="0">
                <a:latin typeface="Arial Black" panose="020B0A04020102020204" pitchFamily="34" charset="0"/>
              </a:rPr>
              <a:t>Multiple activity chart,</a:t>
            </a:r>
          </a:p>
          <a:p>
            <a:pPr marL="800100" lvl="1" indent="-342900">
              <a:lnSpc>
                <a:spcPct val="150000"/>
              </a:lnSpc>
              <a:buFont typeface="+mj-lt"/>
              <a:buAutoNum type="alphaLcParenR"/>
            </a:pPr>
            <a:r>
              <a:rPr lang="en-US" dirty="0" smtClean="0">
                <a:latin typeface="Arial Black" panose="020B0A04020102020204" pitchFamily="34" charset="0"/>
              </a:rPr>
              <a:t>String diagram.</a:t>
            </a:r>
            <a:endParaRPr lang="en-US" dirty="0">
              <a:latin typeface="Arial Black" panose="020B0A04020102020204" pitchFamily="34" charset="0"/>
            </a:endParaRPr>
          </a:p>
        </p:txBody>
      </p:sp>
      <p:sp>
        <p:nvSpPr>
          <p:cNvPr id="6" name="Rectangle 5"/>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7" name="Rectangle 6"/>
          <p:cNvSpPr/>
          <p:nvPr/>
        </p:nvSpPr>
        <p:spPr>
          <a:xfrm>
            <a:off x="1278369" y="5050790"/>
            <a:ext cx="7851648" cy="1754326"/>
          </a:xfrm>
          <a:prstGeom prst="rect">
            <a:avLst/>
          </a:prstGeom>
        </p:spPr>
        <p:txBody>
          <a:bodyPr wrap="square">
            <a:spAutoFit/>
          </a:bodyPr>
          <a:lstStyle/>
          <a:p>
            <a:pPr algn="just">
              <a:lnSpc>
                <a:spcPct val="150000"/>
              </a:lnSpc>
            </a:pPr>
            <a:r>
              <a:rPr lang="en-US" dirty="0" smtClean="0">
                <a:latin typeface="Arial Black" panose="020B0A04020102020204" pitchFamily="34" charset="0"/>
              </a:rPr>
              <a:t>This </a:t>
            </a:r>
            <a:r>
              <a:rPr lang="en-US" dirty="0">
                <a:latin typeface="Arial Black" panose="020B0A04020102020204" pitchFamily="34" charset="0"/>
              </a:rPr>
              <a:t>chart is used </a:t>
            </a:r>
            <a:r>
              <a:rPr lang="en-US" dirty="0">
                <a:solidFill>
                  <a:srgbClr val="7030A0"/>
                </a:solidFill>
                <a:latin typeface="Arial Black" panose="020B0A04020102020204" pitchFamily="34" charset="0"/>
              </a:rPr>
              <a:t>for long time </a:t>
            </a:r>
            <a:r>
              <a:rPr lang="en-US" dirty="0">
                <a:latin typeface="Arial Black" panose="020B0A04020102020204" pitchFamily="34" charset="0"/>
              </a:rPr>
              <a:t>to display </a:t>
            </a:r>
            <a:r>
              <a:rPr lang="en-US" dirty="0" smtClean="0">
                <a:latin typeface="Arial Black" panose="020B0A04020102020204" pitchFamily="34" charset="0"/>
              </a:rPr>
              <a:t>the operations</a:t>
            </a:r>
            <a:r>
              <a:rPr lang="en-US" dirty="0">
                <a:latin typeface="Arial Black" panose="020B0A04020102020204" pitchFamily="34" charset="0"/>
              </a:rPr>
              <a:t>, inspections, and their sequence for manufacture of a complete product </a:t>
            </a:r>
            <a:r>
              <a:rPr lang="en-US" dirty="0">
                <a:solidFill>
                  <a:srgbClr val="7030A0"/>
                </a:solidFill>
                <a:latin typeface="Arial Black" panose="020B0A04020102020204" pitchFamily="34" charset="0"/>
              </a:rPr>
              <a:t>in one figure</a:t>
            </a:r>
            <a:r>
              <a:rPr lang="en-US" dirty="0">
                <a:latin typeface="Arial Black" panose="020B0A04020102020204" pitchFamily="34" charset="0"/>
              </a:rPr>
              <a:t>. Operation</a:t>
            </a:r>
            <a:r>
              <a:rPr lang="en-US" i="1" dirty="0">
                <a:latin typeface="Arial Black" panose="020B0A04020102020204" pitchFamily="34" charset="0"/>
              </a:rPr>
              <a:t> </a:t>
            </a:r>
            <a:r>
              <a:rPr lang="en-US" dirty="0">
                <a:latin typeface="Arial Black" panose="020B0A04020102020204" pitchFamily="34" charset="0"/>
              </a:rPr>
              <a:t>includes all work performed by a worker or a crew at one location at one time.</a:t>
            </a:r>
          </a:p>
        </p:txBody>
      </p:sp>
      <p:sp>
        <p:nvSpPr>
          <p:cNvPr id="8" name="Rectangle 7"/>
          <p:cNvSpPr/>
          <p:nvPr/>
        </p:nvSpPr>
        <p:spPr>
          <a:xfrm>
            <a:off x="475818" y="5111750"/>
            <a:ext cx="952505" cy="400110"/>
          </a:xfrm>
          <a:prstGeom prst="rect">
            <a:avLst/>
          </a:prstGeom>
        </p:spPr>
        <p:txBody>
          <a:bodyPr wrap="none">
            <a:spAutoFit/>
          </a:bodyPr>
          <a:lstStyle/>
          <a:p>
            <a:r>
              <a:rPr lang="en-US" sz="2000" b="1" dirty="0">
                <a:solidFill>
                  <a:srgbClr val="002060"/>
                </a:solidFill>
                <a:latin typeface="Arial Black" panose="020B0A04020102020204" pitchFamily="34" charset="0"/>
              </a:rPr>
              <a:t>OPC: </a:t>
            </a:r>
            <a:endParaRPr lang="en-US" sz="2000" dirty="0">
              <a:solidFill>
                <a:srgbClr val="002060"/>
              </a:solidFill>
            </a:endParaRPr>
          </a:p>
        </p:txBody>
      </p:sp>
      <p:sp>
        <p:nvSpPr>
          <p:cNvPr id="10" name="Rectangle 9"/>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475741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192" y="1735058"/>
            <a:ext cx="8077708" cy="5055230"/>
          </a:xfrm>
          <a:prstGeom prst="rect">
            <a:avLst/>
          </a:prstGeom>
        </p:spPr>
        <p:txBody>
          <a:bodyPr wrap="square">
            <a:spAutoFit/>
          </a:bodyPr>
          <a:lstStyle/>
          <a:p>
            <a:pPr algn="just">
              <a:lnSpc>
                <a:spcPct val="150000"/>
              </a:lnSpc>
            </a:pPr>
            <a:r>
              <a:rPr lang="en-US" i="1" dirty="0" smtClean="0">
                <a:latin typeface="Arial Black" panose="020B0A04020102020204" pitchFamily="34" charset="0"/>
              </a:rPr>
              <a:t>Operations process chart</a:t>
            </a:r>
            <a:r>
              <a:rPr lang="en-US" dirty="0" smtClean="0">
                <a:latin typeface="Arial Black" panose="020B0A04020102020204" pitchFamily="34" charset="0"/>
              </a:rPr>
              <a:t> pays attention only </a:t>
            </a:r>
            <a:r>
              <a:rPr lang="en-US" dirty="0">
                <a:latin typeface="Arial Black" panose="020B0A04020102020204" pitchFamily="34" charset="0"/>
              </a:rPr>
              <a:t>to operations, </a:t>
            </a:r>
            <a:r>
              <a:rPr lang="en-US" dirty="0" smtClean="0">
                <a:latin typeface="Arial Black" panose="020B0A04020102020204" pitchFamily="34" charset="0"/>
              </a:rPr>
              <a:t>whereas FPC pays attentions on processing operations and  </a:t>
            </a:r>
            <a:r>
              <a:rPr lang="en-US" dirty="0" smtClean="0">
                <a:solidFill>
                  <a:srgbClr val="7030A0"/>
                </a:solidFill>
                <a:latin typeface="Arial Black" panose="020B0A04020102020204" pitchFamily="34" charset="0"/>
              </a:rPr>
              <a:t>additional </a:t>
            </a:r>
            <a:r>
              <a:rPr lang="en-US" dirty="0">
                <a:solidFill>
                  <a:srgbClr val="7030A0"/>
                </a:solidFill>
                <a:latin typeface="Arial Black" panose="020B0A04020102020204" pitchFamily="34" charset="0"/>
              </a:rPr>
              <a:t>components </a:t>
            </a:r>
            <a:r>
              <a:rPr lang="en-US" dirty="0">
                <a:latin typeface="Arial Black" panose="020B0A04020102020204" pitchFamily="34" charset="0"/>
              </a:rPr>
              <a:t>like transports or moves, delays and </a:t>
            </a:r>
            <a:r>
              <a:rPr lang="en-US" dirty="0" smtClean="0">
                <a:latin typeface="Arial Black" panose="020B0A04020102020204" pitchFamily="34" charset="0"/>
              </a:rPr>
              <a:t>storages occurring </a:t>
            </a:r>
            <a:r>
              <a:rPr lang="en-US" dirty="0">
                <a:latin typeface="Arial Black" panose="020B0A04020102020204" pitchFamily="34" charset="0"/>
              </a:rPr>
              <a:t>during production</a:t>
            </a:r>
            <a:r>
              <a:rPr lang="en-US" dirty="0" smtClean="0">
                <a:latin typeface="Arial Black" panose="020B0A04020102020204" pitchFamily="34" charset="0"/>
              </a:rPr>
              <a:t>.</a:t>
            </a:r>
          </a:p>
          <a:p>
            <a:pPr algn="just">
              <a:lnSpc>
                <a:spcPct val="150000"/>
              </a:lnSpc>
            </a:pPr>
            <a:endParaRPr lang="en-US" sz="500" dirty="0">
              <a:latin typeface="Arial Black" panose="020B0A04020102020204" pitchFamily="34" charset="0"/>
            </a:endParaRPr>
          </a:p>
          <a:p>
            <a:pPr lvl="1" algn="just">
              <a:lnSpc>
                <a:spcPct val="150000"/>
              </a:lnSpc>
            </a:pPr>
            <a:r>
              <a:rPr lang="en-US" sz="2000" b="1" dirty="0" smtClean="0">
                <a:latin typeface="Arial Narrow" panose="020B0606020202030204" pitchFamily="34" charset="0"/>
                <a:cs typeface="Arial" panose="020B0604020202020204" pitchFamily="34" charset="0"/>
              </a:rPr>
              <a:t>It </a:t>
            </a:r>
            <a:r>
              <a:rPr lang="en-US" sz="2000" b="1" dirty="0" smtClean="0">
                <a:solidFill>
                  <a:srgbClr val="7030A0"/>
                </a:solidFill>
                <a:latin typeface="Arial Narrow" panose="020B0606020202030204" pitchFamily="34" charset="0"/>
                <a:cs typeface="Arial" panose="020B0604020202020204" pitchFamily="34" charset="0"/>
              </a:rPr>
              <a:t>gives </a:t>
            </a:r>
            <a:r>
              <a:rPr lang="en-US" sz="2000" b="1" dirty="0" smtClean="0">
                <a:latin typeface="Arial Narrow" panose="020B0606020202030204" pitchFamily="34" charset="0"/>
                <a:cs typeface="Arial" panose="020B0604020202020204" pitchFamily="34" charset="0"/>
              </a:rPr>
              <a:t>information </a:t>
            </a:r>
            <a:r>
              <a:rPr lang="en-US" sz="2000" b="1" dirty="0">
                <a:latin typeface="Arial Narrow" panose="020B0606020202030204" pitchFamily="34" charset="0"/>
                <a:cs typeface="Arial" panose="020B0604020202020204" pitchFamily="34" charset="0"/>
              </a:rPr>
              <a:t>regarding </a:t>
            </a:r>
            <a:r>
              <a:rPr lang="en-US" sz="2000" b="1" dirty="0" smtClean="0">
                <a:latin typeface="Arial Narrow" panose="020B0606020202030204" pitchFamily="34" charset="0"/>
                <a:cs typeface="Arial" panose="020B0604020202020204" pitchFamily="34" charset="0"/>
              </a:rPr>
              <a:t>distance </a:t>
            </a:r>
            <a:r>
              <a:rPr lang="en-US" sz="2000" b="1" dirty="0">
                <a:latin typeface="Arial Narrow" panose="020B0606020202030204" pitchFamily="34" charset="0"/>
                <a:cs typeface="Arial" panose="020B0604020202020204" pitchFamily="34" charset="0"/>
              </a:rPr>
              <a:t>moved and </a:t>
            </a:r>
            <a:r>
              <a:rPr lang="en-US" sz="2000" b="1" dirty="0" smtClean="0">
                <a:latin typeface="Arial Narrow" panose="020B0606020202030204" pitchFamily="34" charset="0"/>
                <a:cs typeface="Arial" panose="020B0604020202020204" pitchFamily="34" charset="0"/>
              </a:rPr>
              <a:t>time required </a:t>
            </a:r>
            <a:r>
              <a:rPr lang="en-US" sz="2000" b="1" dirty="0">
                <a:latin typeface="Arial Narrow" panose="020B0606020202030204" pitchFamily="34" charset="0"/>
                <a:cs typeface="Arial" panose="020B0604020202020204" pitchFamily="34" charset="0"/>
              </a:rPr>
              <a:t>for different items such as transportation, delays, and inspection, etc. </a:t>
            </a:r>
            <a:endParaRPr lang="en-US" sz="2000" b="1" dirty="0" smtClean="0">
              <a:latin typeface="Arial Narrow" panose="020B0606020202030204" pitchFamily="34" charset="0"/>
              <a:cs typeface="Arial" panose="020B0604020202020204" pitchFamily="34" charset="0"/>
            </a:endParaRPr>
          </a:p>
          <a:p>
            <a:pPr lvl="1" algn="just">
              <a:lnSpc>
                <a:spcPct val="150000"/>
              </a:lnSpc>
            </a:pPr>
            <a:endParaRPr lang="en-US" sz="1000" b="1" dirty="0">
              <a:latin typeface="Arial Narrow" panose="020B0606020202030204" pitchFamily="34" charset="0"/>
              <a:cs typeface="Arial" panose="020B0604020202020204" pitchFamily="34" charset="0"/>
            </a:endParaRPr>
          </a:p>
          <a:p>
            <a:pPr lvl="1" algn="just">
              <a:lnSpc>
                <a:spcPct val="150000"/>
              </a:lnSpc>
            </a:pPr>
            <a:r>
              <a:rPr lang="en-US" sz="2000" b="1" i="1" dirty="0" smtClean="0">
                <a:solidFill>
                  <a:srgbClr val="7030A0"/>
                </a:solidFill>
                <a:latin typeface="Arial Narrow" panose="020B0606020202030204" pitchFamily="34" charset="0"/>
                <a:cs typeface="Arial" panose="020B0604020202020204" pitchFamily="34" charset="0"/>
              </a:rPr>
              <a:t>Storage</a:t>
            </a:r>
            <a:r>
              <a:rPr lang="en-US" sz="2000" b="1" i="1" dirty="0" smtClean="0">
                <a:latin typeface="Arial Narrow" panose="020B0606020202030204" pitchFamily="34" charset="0"/>
                <a:cs typeface="Arial" panose="020B0604020202020204" pitchFamily="34" charset="0"/>
              </a:rPr>
              <a:t> </a:t>
            </a:r>
            <a:r>
              <a:rPr lang="en-US" sz="2000" b="1" dirty="0">
                <a:latin typeface="Arial Narrow" panose="020B0606020202030204" pitchFamily="34" charset="0"/>
                <a:cs typeface="Arial" panose="020B0604020202020204" pitchFamily="34" charset="0"/>
              </a:rPr>
              <a:t>indicates that </a:t>
            </a:r>
            <a:r>
              <a:rPr lang="en-US" sz="2000" b="1" dirty="0" smtClean="0">
                <a:latin typeface="Arial Narrow" panose="020B0606020202030204" pitchFamily="34" charset="0"/>
                <a:cs typeface="Arial" panose="020B0604020202020204" pitchFamily="34" charset="0"/>
              </a:rPr>
              <a:t>the product come </a:t>
            </a:r>
            <a:r>
              <a:rPr lang="en-US" sz="2000" b="1" dirty="0">
                <a:latin typeface="Arial Narrow" panose="020B0606020202030204" pitchFamily="34" charset="0"/>
                <a:cs typeface="Arial" panose="020B0604020202020204" pitchFamily="34" charset="0"/>
              </a:rPr>
              <a:t>out of </a:t>
            </a:r>
            <a:r>
              <a:rPr lang="en-US" sz="2000" b="1" dirty="0" smtClean="0">
                <a:latin typeface="Arial Narrow" panose="020B0606020202030204" pitchFamily="34" charset="0"/>
                <a:cs typeface="Arial" panose="020B0604020202020204" pitchFamily="34" charset="0"/>
              </a:rPr>
              <a:t>production’s control</a:t>
            </a:r>
            <a:r>
              <a:rPr lang="en-US" sz="2000" b="1" dirty="0">
                <a:latin typeface="Arial Narrow" panose="020B0606020202030204" pitchFamily="34" charset="0"/>
                <a:cs typeface="Arial" panose="020B0604020202020204" pitchFamily="34" charset="0"/>
              </a:rPr>
              <a:t>, and is under the control of another entity (</a:t>
            </a:r>
            <a:r>
              <a:rPr lang="en-US" sz="2000" b="1" i="1" dirty="0">
                <a:latin typeface="Arial Narrow" panose="020B0606020202030204" pitchFamily="34" charset="0"/>
                <a:cs typeface="Arial" panose="020B0604020202020204" pitchFamily="34" charset="0"/>
              </a:rPr>
              <a:t>e.g.</a:t>
            </a:r>
            <a:r>
              <a:rPr lang="en-US" sz="2000" b="1" dirty="0">
                <a:latin typeface="Arial Narrow" panose="020B0606020202030204" pitchFamily="34" charset="0"/>
                <a:cs typeface="Arial" panose="020B0604020202020204" pitchFamily="34" charset="0"/>
              </a:rPr>
              <a:t>, </a:t>
            </a:r>
            <a:r>
              <a:rPr lang="en-US" sz="2000" b="1" dirty="0" smtClean="0">
                <a:latin typeface="Arial Narrow" panose="020B0606020202030204" pitchFamily="34" charset="0"/>
                <a:cs typeface="Arial" panose="020B0604020202020204" pitchFamily="34" charset="0"/>
              </a:rPr>
              <a:t>the </a:t>
            </a:r>
            <a:r>
              <a:rPr lang="en-US" sz="2000" b="1" dirty="0">
                <a:latin typeface="Arial Narrow" panose="020B0606020202030204" pitchFamily="34" charset="0"/>
                <a:cs typeface="Arial" panose="020B0604020202020204" pitchFamily="34" charset="0"/>
              </a:rPr>
              <a:t>stockroom or warehouse</a:t>
            </a:r>
            <a:r>
              <a:rPr lang="en-US" sz="2000" b="1" dirty="0" smtClean="0">
                <a:latin typeface="Arial Narrow" panose="020B0606020202030204" pitchFamily="34" charset="0"/>
                <a:cs typeface="Arial" panose="020B0604020202020204" pitchFamily="34" charset="0"/>
              </a:rPr>
              <a:t>).</a:t>
            </a:r>
          </a:p>
          <a:p>
            <a:pPr lvl="1" algn="just">
              <a:lnSpc>
                <a:spcPct val="150000"/>
              </a:lnSpc>
            </a:pPr>
            <a:endParaRPr lang="en-US" sz="1000" b="1" i="1" dirty="0" smtClean="0">
              <a:latin typeface="Arial Narrow" panose="020B0606020202030204" pitchFamily="34" charset="0"/>
              <a:cs typeface="Arial" panose="020B0604020202020204" pitchFamily="34" charset="0"/>
            </a:endParaRPr>
          </a:p>
          <a:p>
            <a:pPr lvl="1" algn="just">
              <a:lnSpc>
                <a:spcPct val="150000"/>
              </a:lnSpc>
            </a:pPr>
            <a:r>
              <a:rPr lang="en-US" sz="2000" b="1" i="1" dirty="0" smtClean="0">
                <a:solidFill>
                  <a:srgbClr val="7030A0"/>
                </a:solidFill>
                <a:latin typeface="Arial Narrow" panose="020B0606020202030204" pitchFamily="34" charset="0"/>
                <a:cs typeface="Arial" panose="020B0604020202020204" pitchFamily="34" charset="0"/>
              </a:rPr>
              <a:t>Delay </a:t>
            </a:r>
            <a:r>
              <a:rPr lang="en-US" sz="2000" b="1" dirty="0" smtClean="0">
                <a:latin typeface="Arial Narrow" panose="020B0606020202030204" pitchFamily="34" charset="0"/>
                <a:cs typeface="Arial" panose="020B0604020202020204" pitchFamily="34" charset="0"/>
              </a:rPr>
              <a:t>implies that </a:t>
            </a:r>
            <a:r>
              <a:rPr lang="en-US" sz="2000" b="1" dirty="0">
                <a:latin typeface="Arial Narrow" panose="020B0606020202030204" pitchFamily="34" charset="0"/>
                <a:cs typeface="Arial" panose="020B0604020202020204" pitchFamily="34" charset="0"/>
              </a:rPr>
              <a:t>the product remains under production’s direct </a:t>
            </a:r>
            <a:r>
              <a:rPr lang="en-US" sz="2000" b="1" dirty="0" smtClean="0">
                <a:latin typeface="Arial Narrow" panose="020B0606020202030204" pitchFamily="34" charset="0"/>
                <a:cs typeface="Arial" panose="020B0604020202020204" pitchFamily="34" charset="0"/>
              </a:rPr>
              <a:t>control.</a:t>
            </a:r>
          </a:p>
          <a:p>
            <a:pPr lvl="1" algn="just">
              <a:lnSpc>
                <a:spcPct val="150000"/>
              </a:lnSpc>
            </a:pPr>
            <a:r>
              <a:rPr lang="en-US" b="1" dirty="0" smtClean="0">
                <a:solidFill>
                  <a:srgbClr val="7030A0"/>
                </a:solidFill>
                <a:latin typeface="Arial" panose="020B0604020202020204" pitchFamily="34" charset="0"/>
                <a:cs typeface="Arial" panose="020B0604020202020204" pitchFamily="34" charset="0"/>
              </a:rPr>
              <a:t>It </a:t>
            </a:r>
            <a:r>
              <a:rPr lang="en-US" b="1" dirty="0">
                <a:solidFill>
                  <a:srgbClr val="7030A0"/>
                </a:solidFill>
                <a:latin typeface="Arial" panose="020B0604020202020204" pitchFamily="34" charset="0"/>
                <a:cs typeface="Arial" panose="020B0604020202020204" pitchFamily="34" charset="0"/>
              </a:rPr>
              <a:t>is usually prepared for one component of an assembly at a time. </a:t>
            </a:r>
          </a:p>
        </p:txBody>
      </p:sp>
      <p:sp>
        <p:nvSpPr>
          <p:cNvPr id="3" name="Rectangle 2"/>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4" name="Rectangle 3"/>
          <p:cNvSpPr/>
          <p:nvPr/>
        </p:nvSpPr>
        <p:spPr>
          <a:xfrm>
            <a:off x="640596" y="1145423"/>
            <a:ext cx="3946721" cy="400110"/>
          </a:xfrm>
          <a:prstGeom prst="rect">
            <a:avLst/>
          </a:prstGeom>
        </p:spPr>
        <p:txBody>
          <a:bodyPr wrap="none">
            <a:spAutoFit/>
          </a:bodyPr>
          <a:lstStyle/>
          <a:p>
            <a:r>
              <a:rPr lang="en-US" sz="2000" b="1" dirty="0">
                <a:solidFill>
                  <a:srgbClr val="002060"/>
                </a:solidFill>
                <a:latin typeface="Arial Black" panose="020B0A04020102020204" pitchFamily="34" charset="0"/>
              </a:rPr>
              <a:t>Flow Process Chart (FPC): </a:t>
            </a:r>
            <a:endParaRPr lang="en-US" sz="2000" dirty="0">
              <a:solidFill>
                <a:srgbClr val="002060"/>
              </a:solidFill>
            </a:endParaRP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264016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3" name="Rectangle 2"/>
          <p:cNvSpPr/>
          <p:nvPr/>
        </p:nvSpPr>
        <p:spPr>
          <a:xfrm>
            <a:off x="722884" y="1117060"/>
            <a:ext cx="7872476" cy="5632311"/>
          </a:xfrm>
          <a:prstGeom prst="rect">
            <a:avLst/>
          </a:prstGeom>
        </p:spPr>
        <p:txBody>
          <a:bodyPr wrap="square">
            <a:spAutoFit/>
          </a:bodyPr>
          <a:lstStyle/>
          <a:p>
            <a:r>
              <a:rPr lang="en-US" dirty="0" smtClean="0">
                <a:latin typeface="Arial Black" panose="020B0A04020102020204" pitchFamily="34" charset="0"/>
              </a:rPr>
              <a:t>Different </a:t>
            </a:r>
            <a:r>
              <a:rPr lang="en-US" dirty="0">
                <a:latin typeface="Arial Black" panose="020B0A04020102020204" pitchFamily="34" charset="0"/>
              </a:rPr>
              <a:t>activities </a:t>
            </a:r>
            <a:r>
              <a:rPr lang="en-US" dirty="0" smtClean="0">
                <a:latin typeface="Arial Black" panose="020B0A04020102020204" pitchFamily="34" charset="0"/>
              </a:rPr>
              <a:t>are </a:t>
            </a:r>
            <a:r>
              <a:rPr lang="en-US" dirty="0">
                <a:latin typeface="Arial Black" panose="020B0A04020102020204" pitchFamily="34" charset="0"/>
              </a:rPr>
              <a:t>represented by the following </a:t>
            </a:r>
            <a:r>
              <a:rPr lang="en-US" dirty="0" smtClean="0">
                <a:latin typeface="Arial Black" panose="020B0A04020102020204" pitchFamily="34" charset="0"/>
              </a:rPr>
              <a:t>symbols:  </a:t>
            </a:r>
          </a:p>
          <a:p>
            <a:endParaRPr lang="en-US" dirty="0">
              <a:latin typeface="Arial Black" panose="020B0A04020102020204" pitchFamily="34" charset="0"/>
            </a:endParaRPr>
          </a:p>
          <a:p>
            <a:endParaRPr lang="en-US" dirty="0" smtClean="0">
              <a:latin typeface="Arial Black" panose="020B0A04020102020204" pitchFamily="34" charset="0"/>
            </a:endParaRPr>
          </a:p>
          <a:p>
            <a:r>
              <a:rPr lang="en-US" dirty="0" smtClean="0">
                <a:latin typeface="Arial Black" panose="020B0A04020102020204" pitchFamily="34" charset="0"/>
              </a:rPr>
              <a:t>	Operation,</a:t>
            </a:r>
          </a:p>
          <a:p>
            <a:endParaRPr lang="en-US" dirty="0">
              <a:latin typeface="Arial Black" panose="020B0A04020102020204" pitchFamily="34" charset="0"/>
            </a:endParaRPr>
          </a:p>
          <a:p>
            <a:r>
              <a:rPr lang="en-US" dirty="0" smtClean="0">
                <a:latin typeface="Arial Black" panose="020B0A04020102020204" pitchFamily="34" charset="0"/>
              </a:rPr>
              <a:t>	</a:t>
            </a:r>
          </a:p>
          <a:p>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Transportation,</a:t>
            </a:r>
          </a:p>
          <a:p>
            <a:endParaRPr lang="en-US" dirty="0" smtClean="0">
              <a:latin typeface="Arial Black" panose="020B0A04020102020204" pitchFamily="34" charset="0"/>
            </a:endParaRPr>
          </a:p>
          <a:p>
            <a:endParaRPr lang="en-US" dirty="0" smtClean="0">
              <a:latin typeface="Arial Black" panose="020B0A04020102020204" pitchFamily="34" charset="0"/>
            </a:endParaRPr>
          </a:p>
          <a:p>
            <a:endParaRPr lang="en-US" dirty="0">
              <a:latin typeface="Arial Black" panose="020B0A04020102020204" pitchFamily="34" charset="0"/>
            </a:endParaRPr>
          </a:p>
          <a:p>
            <a:r>
              <a:rPr lang="en-US" dirty="0" smtClean="0">
                <a:latin typeface="Arial Black" panose="020B0A04020102020204" pitchFamily="34" charset="0"/>
              </a:rPr>
              <a:t>	Inspection,</a:t>
            </a: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Storages,</a:t>
            </a:r>
          </a:p>
          <a:p>
            <a:endParaRPr lang="en-US" dirty="0">
              <a:latin typeface="Arial Black" panose="020B0A04020102020204" pitchFamily="34" charset="0"/>
            </a:endParaRPr>
          </a:p>
          <a:p>
            <a:endParaRPr lang="en-US" dirty="0" smtClean="0">
              <a:latin typeface="Arial Black" panose="020B0A04020102020204" pitchFamily="34" charset="0"/>
            </a:endParaRPr>
          </a:p>
          <a:p>
            <a:endParaRPr lang="en-US" dirty="0" smtClean="0">
              <a:latin typeface="Arial Black" panose="020B0A04020102020204" pitchFamily="34" charset="0"/>
            </a:endParaRPr>
          </a:p>
          <a:p>
            <a:r>
              <a:rPr lang="en-US" dirty="0">
                <a:latin typeface="Arial Black" panose="020B0A04020102020204" pitchFamily="34" charset="0"/>
              </a:rPr>
              <a:t>	</a:t>
            </a:r>
            <a:r>
              <a:rPr lang="en-US" dirty="0" smtClean="0">
                <a:latin typeface="Arial Black" panose="020B0A04020102020204" pitchFamily="34" charset="0"/>
              </a:rPr>
              <a:t>Delay</a:t>
            </a:r>
            <a:endParaRPr lang="en-US" dirty="0"/>
          </a:p>
        </p:txBody>
      </p:sp>
      <p:sp>
        <p:nvSpPr>
          <p:cNvPr id="4" name="Oval 3"/>
          <p:cNvSpPr/>
          <p:nvPr/>
        </p:nvSpPr>
        <p:spPr>
          <a:xfrm>
            <a:off x="3456432" y="1847089"/>
            <a:ext cx="573024" cy="573024"/>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3334512" y="3194304"/>
            <a:ext cx="816864" cy="0"/>
          </a:xfrm>
          <a:prstGeom prst="straightConnector1">
            <a:avLst/>
          </a:pr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3334512" y="3968496"/>
            <a:ext cx="768096" cy="57302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3358896" y="5157765"/>
            <a:ext cx="768096" cy="487680"/>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Delay 8"/>
          <p:cNvSpPr/>
          <p:nvPr/>
        </p:nvSpPr>
        <p:spPr>
          <a:xfrm>
            <a:off x="3505200" y="6213735"/>
            <a:ext cx="475488" cy="502511"/>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79442" y="1588205"/>
            <a:ext cx="4167124" cy="4939814"/>
          </a:xfrm>
          <a:prstGeom prst="rect">
            <a:avLst/>
          </a:prstGeom>
        </p:spPr>
        <p:txBody>
          <a:bodyPr wrap="square">
            <a:spAutoFit/>
          </a:bodyPr>
          <a:lstStyle/>
          <a:p>
            <a:pPr algn="just">
              <a:lnSpc>
                <a:spcPct val="150000"/>
              </a:lnSpc>
            </a:pPr>
            <a:r>
              <a:rPr lang="en-US" dirty="0" smtClean="0">
                <a:latin typeface="Arial Black" panose="020B0A04020102020204" pitchFamily="34" charset="0"/>
              </a:rPr>
              <a:t>FPC is </a:t>
            </a:r>
            <a:r>
              <a:rPr lang="en-US" dirty="0">
                <a:latin typeface="Arial Black" panose="020B0A04020102020204" pitchFamily="34" charset="0"/>
              </a:rPr>
              <a:t>particularly effective in tracing the </a:t>
            </a:r>
            <a:r>
              <a:rPr lang="en-US" dirty="0" smtClean="0">
                <a:latin typeface="Arial Black" panose="020B0A04020102020204" pitchFamily="34" charset="0"/>
              </a:rPr>
              <a:t>distance </a:t>
            </a:r>
            <a:r>
              <a:rPr lang="en-US" dirty="0">
                <a:latin typeface="Arial Black" panose="020B0A04020102020204" pitchFamily="34" charset="0"/>
              </a:rPr>
              <a:t>traveled by </a:t>
            </a:r>
            <a:r>
              <a:rPr lang="en-US" dirty="0" smtClean="0">
                <a:latin typeface="Arial Black" panose="020B0A04020102020204" pitchFamily="34" charset="0"/>
              </a:rPr>
              <a:t>a part </a:t>
            </a:r>
            <a:r>
              <a:rPr lang="en-US" dirty="0">
                <a:latin typeface="Arial Black" panose="020B0A04020102020204" pitchFamily="34" charset="0"/>
              </a:rPr>
              <a:t>in plant specially if the plant is not designed scientifically</a:t>
            </a:r>
            <a:r>
              <a:rPr lang="en-US" dirty="0" smtClean="0">
                <a:latin typeface="Arial Black" panose="020B0A04020102020204" pitchFamily="34" charset="0"/>
              </a:rPr>
              <a:t>.</a:t>
            </a:r>
          </a:p>
          <a:p>
            <a:pPr algn="just">
              <a:lnSpc>
                <a:spcPct val="150000"/>
              </a:lnSpc>
            </a:pPr>
            <a:endParaRPr lang="en-US" dirty="0">
              <a:latin typeface="Arial Black" panose="020B0A04020102020204" pitchFamily="34" charset="0"/>
            </a:endParaRPr>
          </a:p>
          <a:p>
            <a:pPr algn="just">
              <a:lnSpc>
                <a:spcPct val="150000"/>
              </a:lnSpc>
            </a:pPr>
            <a:r>
              <a:rPr lang="en-US" dirty="0" smtClean="0">
                <a:latin typeface="Arial Black" panose="020B0A04020102020204" pitchFamily="34" charset="0"/>
              </a:rPr>
              <a:t>Three </a:t>
            </a:r>
            <a:r>
              <a:rPr lang="en-US" dirty="0">
                <a:latin typeface="Arial Black" panose="020B0A04020102020204" pitchFamily="34" charset="0"/>
              </a:rPr>
              <a:t>types of </a:t>
            </a:r>
            <a:r>
              <a:rPr lang="en-US" dirty="0" smtClean="0">
                <a:latin typeface="Arial Black" panose="020B0A04020102020204" pitchFamily="34" charset="0"/>
              </a:rPr>
              <a:t>FPCs </a:t>
            </a:r>
            <a:r>
              <a:rPr lang="en-US" dirty="0">
                <a:latin typeface="Arial Black" panose="020B0A04020102020204" pitchFamily="34" charset="0"/>
              </a:rPr>
              <a:t>are </a:t>
            </a:r>
            <a:r>
              <a:rPr lang="en-US" dirty="0" smtClean="0">
                <a:latin typeface="Arial Black" panose="020B0A04020102020204" pitchFamily="34" charset="0"/>
              </a:rPr>
              <a:t>:</a:t>
            </a:r>
            <a:endParaRPr lang="en-US" dirty="0">
              <a:latin typeface="Arial Black" panose="020B0A04020102020204" pitchFamily="34" charset="0"/>
            </a:endParaRPr>
          </a:p>
          <a:p>
            <a:pPr marL="342900" indent="-342900" algn="just">
              <a:lnSpc>
                <a:spcPct val="150000"/>
              </a:lnSpc>
              <a:buFont typeface="+mj-lt"/>
              <a:buAutoNum type="arabicPeriod"/>
            </a:pPr>
            <a:r>
              <a:rPr lang="en-US" dirty="0" smtClean="0">
                <a:latin typeface="Arial Black" panose="020B0A04020102020204" pitchFamily="34" charset="0"/>
              </a:rPr>
              <a:t>Machine type FPC </a:t>
            </a:r>
            <a:r>
              <a:rPr lang="en-US" b="1" dirty="0">
                <a:latin typeface="Arial Narrow" panose="020B0606020202030204" pitchFamily="34" charset="0"/>
              </a:rPr>
              <a:t>– based on machine </a:t>
            </a:r>
            <a:r>
              <a:rPr lang="en-US" b="1" dirty="0" smtClean="0">
                <a:latin typeface="Arial Narrow" panose="020B0606020202030204" pitchFamily="34" charset="0"/>
              </a:rPr>
              <a:t>analysis;</a:t>
            </a:r>
            <a:endParaRPr lang="en-US" b="1" dirty="0">
              <a:latin typeface="Arial Narrow" panose="020B0606020202030204" pitchFamily="34" charset="0"/>
            </a:endParaRPr>
          </a:p>
          <a:p>
            <a:pPr marL="342900" indent="-342900" algn="just">
              <a:buFont typeface="+mj-lt"/>
              <a:buAutoNum type="arabicPeriod"/>
            </a:pPr>
            <a:r>
              <a:rPr lang="en-US" dirty="0" smtClean="0">
                <a:latin typeface="Arial Black" panose="020B0A04020102020204" pitchFamily="34" charset="0"/>
              </a:rPr>
              <a:t>Man type FPC </a:t>
            </a:r>
            <a:r>
              <a:rPr lang="en-US" b="1" dirty="0">
                <a:latin typeface="Arial Narrow" panose="020B0606020202030204" pitchFamily="34" charset="0"/>
              </a:rPr>
              <a:t>- </a:t>
            </a:r>
            <a:r>
              <a:rPr lang="en-US" b="1" dirty="0" smtClean="0">
                <a:latin typeface="Arial Narrow" panose="020B0606020202030204" pitchFamily="34" charset="0"/>
              </a:rPr>
              <a:t>based </a:t>
            </a:r>
            <a:r>
              <a:rPr lang="en-US" b="1" dirty="0">
                <a:latin typeface="Arial Narrow" panose="020B0606020202030204" pitchFamily="34" charset="0"/>
              </a:rPr>
              <a:t>on man </a:t>
            </a:r>
            <a:r>
              <a:rPr lang="en-US" b="1" dirty="0" smtClean="0">
                <a:latin typeface="Arial Narrow" panose="020B0606020202030204" pitchFamily="34" charset="0"/>
              </a:rPr>
              <a:t>analysis;</a:t>
            </a:r>
          </a:p>
          <a:p>
            <a:pPr marL="342900" indent="-342900" algn="just">
              <a:buFont typeface="+mj-lt"/>
              <a:buAutoNum type="arabicPeriod"/>
            </a:pPr>
            <a:r>
              <a:rPr lang="en-US" dirty="0" smtClean="0">
                <a:latin typeface="Arial Black" panose="020B0A04020102020204" pitchFamily="34" charset="0"/>
              </a:rPr>
              <a:t>Product type FPC - </a:t>
            </a:r>
            <a:r>
              <a:rPr lang="en-US" b="1" dirty="0" smtClean="0">
                <a:latin typeface="Arial Narrow" panose="020B0606020202030204" pitchFamily="34" charset="0"/>
              </a:rPr>
              <a:t>based </a:t>
            </a:r>
            <a:r>
              <a:rPr lang="en-US" b="1" dirty="0">
                <a:latin typeface="Arial Narrow" panose="020B0606020202030204" pitchFamily="34" charset="0"/>
              </a:rPr>
              <a:t>on product analysis.</a:t>
            </a:r>
          </a:p>
        </p:txBody>
      </p:sp>
      <p:sp>
        <p:nvSpPr>
          <p:cNvPr id="11" name="Rectangle 10"/>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932997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3" name="Rectangle 2"/>
          <p:cNvSpPr/>
          <p:nvPr/>
        </p:nvSpPr>
        <p:spPr>
          <a:xfrm>
            <a:off x="755904" y="1454931"/>
            <a:ext cx="8119872" cy="5286062"/>
          </a:xfrm>
          <a:prstGeom prst="rect">
            <a:avLst/>
          </a:prstGeom>
        </p:spPr>
        <p:txBody>
          <a:bodyPr wrap="square">
            <a:spAutoFit/>
          </a:bodyPr>
          <a:lstStyle/>
          <a:p>
            <a:pPr marL="285750" indent="-285750" algn="just">
              <a:lnSpc>
                <a:spcPct val="125000"/>
              </a:lnSpc>
              <a:buFontTx/>
              <a:buChar char="-"/>
            </a:pPr>
            <a:r>
              <a:rPr lang="en-US" dirty="0" smtClean="0">
                <a:latin typeface="Arial Black" panose="020B0A04020102020204" pitchFamily="34" charset="0"/>
              </a:rPr>
              <a:t>the </a:t>
            </a:r>
            <a:r>
              <a:rPr lang="en-US" dirty="0">
                <a:latin typeface="Arial Black" panose="020B0A04020102020204" pitchFamily="34" charset="0"/>
              </a:rPr>
              <a:t>plan view of a work to a certain scale and a </a:t>
            </a:r>
            <a:r>
              <a:rPr lang="en-US" dirty="0" smtClean="0">
                <a:latin typeface="Arial Black" panose="020B0A04020102020204" pitchFamily="34" charset="0"/>
              </a:rPr>
              <a:t>line diagram </a:t>
            </a:r>
            <a:r>
              <a:rPr lang="en-US" dirty="0">
                <a:latin typeface="Arial Black" panose="020B0A04020102020204" pitchFamily="34" charset="0"/>
              </a:rPr>
              <a:t>which indicates the </a:t>
            </a:r>
            <a:r>
              <a:rPr lang="en-US" dirty="0" smtClean="0">
                <a:latin typeface="Arial Black" panose="020B0A04020102020204" pitchFamily="34" charset="0"/>
              </a:rPr>
              <a:t>path followed </a:t>
            </a:r>
            <a:r>
              <a:rPr lang="en-US" dirty="0">
                <a:latin typeface="Arial Black" panose="020B0A04020102020204" pitchFamily="34" charset="0"/>
              </a:rPr>
              <a:t>by object under study</a:t>
            </a:r>
            <a:r>
              <a:rPr lang="en-US" dirty="0" smtClean="0">
                <a:latin typeface="Arial Black" panose="020B0A04020102020204" pitchFamily="34" charset="0"/>
              </a:rPr>
              <a:t>.</a:t>
            </a:r>
          </a:p>
          <a:p>
            <a:pPr algn="just">
              <a:lnSpc>
                <a:spcPct val="125000"/>
              </a:lnSpc>
            </a:pPr>
            <a:endParaRPr lang="en-US" dirty="0" smtClean="0">
              <a:latin typeface="Arial Black" panose="020B0A04020102020204" pitchFamily="34" charset="0"/>
            </a:endParaRPr>
          </a:p>
          <a:p>
            <a:pPr marL="285750" indent="-285750" algn="just">
              <a:lnSpc>
                <a:spcPct val="125000"/>
              </a:lnSpc>
              <a:buFontTx/>
              <a:buChar char="-"/>
            </a:pPr>
            <a:r>
              <a:rPr lang="en-US" dirty="0" smtClean="0">
                <a:latin typeface="Arial Black" panose="020B0A04020102020204" pitchFamily="34" charset="0"/>
              </a:rPr>
              <a:t>shows </a:t>
            </a:r>
            <a:r>
              <a:rPr lang="en-US" dirty="0">
                <a:latin typeface="Arial Black" panose="020B0A04020102020204" pitchFamily="34" charset="0"/>
              </a:rPr>
              <a:t>the path followed by materials , man or </a:t>
            </a:r>
            <a:r>
              <a:rPr lang="en-US" dirty="0" smtClean="0">
                <a:latin typeface="Arial Black" panose="020B0A04020102020204" pitchFamily="34" charset="0"/>
              </a:rPr>
              <a:t>machine.</a:t>
            </a:r>
          </a:p>
          <a:p>
            <a:pPr marL="285750" indent="-285750" algn="just">
              <a:lnSpc>
                <a:spcPct val="125000"/>
              </a:lnSpc>
              <a:buFontTx/>
              <a:buChar char="-"/>
            </a:pPr>
            <a:endParaRPr lang="en-US" dirty="0">
              <a:latin typeface="Arial Black" panose="020B0A04020102020204" pitchFamily="34" charset="0"/>
            </a:endParaRPr>
          </a:p>
          <a:p>
            <a:pPr marL="285750" indent="-285750" algn="just">
              <a:lnSpc>
                <a:spcPct val="125000"/>
              </a:lnSpc>
              <a:buFontTx/>
              <a:buChar char="-"/>
            </a:pPr>
            <a:r>
              <a:rPr lang="en-US" dirty="0" smtClean="0">
                <a:latin typeface="Arial Black" panose="020B0A04020102020204" pitchFamily="34" charset="0"/>
              </a:rPr>
              <a:t>Where </a:t>
            </a:r>
            <a:r>
              <a:rPr lang="en-US" dirty="0">
                <a:latin typeface="Arial Black" panose="020B0A04020102020204" pitchFamily="34" charset="0"/>
              </a:rPr>
              <a:t>more than one floor is involved, an isometric drawing can be </a:t>
            </a:r>
            <a:r>
              <a:rPr lang="en-US" dirty="0" smtClean="0">
                <a:latin typeface="Arial Black" panose="020B0A04020102020204" pitchFamily="34" charset="0"/>
              </a:rPr>
              <a:t>used.</a:t>
            </a:r>
          </a:p>
          <a:p>
            <a:pPr marL="285750" indent="-285750" algn="just">
              <a:lnSpc>
                <a:spcPct val="125000"/>
              </a:lnSpc>
              <a:buFontTx/>
              <a:buChar char="-"/>
            </a:pPr>
            <a:endParaRPr lang="en-US" dirty="0">
              <a:latin typeface="Arial Black" panose="020B0A04020102020204" pitchFamily="34" charset="0"/>
            </a:endParaRPr>
          </a:p>
          <a:p>
            <a:pPr marL="285750" indent="-285750" algn="just">
              <a:lnSpc>
                <a:spcPct val="125000"/>
              </a:lnSpc>
              <a:buFontTx/>
              <a:buChar char="-"/>
            </a:pPr>
            <a:r>
              <a:rPr lang="en-US" dirty="0" smtClean="0">
                <a:latin typeface="Arial Black" panose="020B0A04020102020204" pitchFamily="34" charset="0"/>
              </a:rPr>
              <a:t>FDs </a:t>
            </a:r>
            <a:r>
              <a:rPr lang="en-US" dirty="0">
                <a:latin typeface="Arial Black" panose="020B0A04020102020204" pitchFamily="34" charset="0"/>
              </a:rPr>
              <a:t>are very simple and effective tools of methods </a:t>
            </a:r>
            <a:r>
              <a:rPr lang="en-US" dirty="0" smtClean="0">
                <a:latin typeface="Arial Black" panose="020B0A04020102020204" pitchFamily="34" charset="0"/>
              </a:rPr>
              <a:t>study.</a:t>
            </a:r>
          </a:p>
          <a:p>
            <a:pPr marL="285750" indent="-285750" algn="just">
              <a:lnSpc>
                <a:spcPct val="125000"/>
              </a:lnSpc>
              <a:buFontTx/>
              <a:buChar char="-"/>
            </a:pPr>
            <a:endParaRPr lang="en-US" dirty="0">
              <a:latin typeface="Arial Black" panose="020B0A04020102020204" pitchFamily="34" charset="0"/>
            </a:endParaRPr>
          </a:p>
          <a:p>
            <a:pPr marL="285750" indent="-285750" algn="just">
              <a:lnSpc>
                <a:spcPct val="125000"/>
              </a:lnSpc>
              <a:buFontTx/>
              <a:buChar char="-"/>
            </a:pPr>
            <a:r>
              <a:rPr lang="en-US" dirty="0" smtClean="0">
                <a:latin typeface="Arial Black" panose="020B0A04020102020204" pitchFamily="34" charset="0"/>
              </a:rPr>
              <a:t>very </a:t>
            </a:r>
            <a:r>
              <a:rPr lang="en-US" dirty="0">
                <a:latin typeface="Arial Black" panose="020B0A04020102020204" pitchFamily="34" charset="0"/>
              </a:rPr>
              <a:t>useful in establishing </a:t>
            </a:r>
            <a:r>
              <a:rPr lang="en-US" dirty="0" smtClean="0">
                <a:latin typeface="Arial Black" panose="020B0A04020102020204" pitchFamily="34" charset="0"/>
              </a:rPr>
              <a:t>overall </a:t>
            </a:r>
            <a:r>
              <a:rPr lang="en-US" dirty="0">
                <a:latin typeface="Arial Black" panose="020B0A04020102020204" pitchFamily="34" charset="0"/>
              </a:rPr>
              <a:t>sequence of operations and in </a:t>
            </a:r>
            <a:r>
              <a:rPr lang="en-US" dirty="0" smtClean="0">
                <a:latin typeface="Arial Black" panose="020B0A04020102020204" pitchFamily="34" charset="0"/>
              </a:rPr>
              <a:t>determining the </a:t>
            </a:r>
            <a:r>
              <a:rPr lang="en-US" dirty="0">
                <a:latin typeface="Arial Black" panose="020B0A04020102020204" pitchFamily="34" charset="0"/>
              </a:rPr>
              <a:t>best </a:t>
            </a:r>
            <a:r>
              <a:rPr lang="en-US" dirty="0" smtClean="0">
                <a:latin typeface="Arial Black" panose="020B0A04020102020204" pitchFamily="34" charset="0"/>
              </a:rPr>
              <a:t>layout.</a:t>
            </a:r>
          </a:p>
          <a:p>
            <a:pPr marL="285750" indent="-285750" algn="just">
              <a:lnSpc>
                <a:spcPct val="125000"/>
              </a:lnSpc>
              <a:buFontTx/>
              <a:buChar char="-"/>
            </a:pPr>
            <a:endParaRPr lang="en-US" dirty="0">
              <a:latin typeface="Arial Black" panose="020B0A04020102020204" pitchFamily="34" charset="0"/>
            </a:endParaRPr>
          </a:p>
          <a:p>
            <a:pPr marL="285750" indent="-285750" algn="just">
              <a:lnSpc>
                <a:spcPct val="125000"/>
              </a:lnSpc>
              <a:buFontTx/>
              <a:buChar char="-"/>
            </a:pPr>
            <a:r>
              <a:rPr lang="en-US" dirty="0" smtClean="0">
                <a:latin typeface="Arial Black" panose="020B0A04020102020204" pitchFamily="34" charset="0"/>
              </a:rPr>
              <a:t>presents </a:t>
            </a:r>
            <a:r>
              <a:rPr lang="en-US" dirty="0">
                <a:latin typeface="Arial Black" panose="020B0A04020102020204" pitchFamily="34" charset="0"/>
              </a:rPr>
              <a:t>a clear picture of a process and are very effective tools to study and improve </a:t>
            </a:r>
            <a:r>
              <a:rPr lang="en-US" dirty="0" smtClean="0">
                <a:latin typeface="Arial Black" panose="020B0A04020102020204" pitchFamily="34" charset="0"/>
              </a:rPr>
              <a:t>a complex </a:t>
            </a:r>
            <a:r>
              <a:rPr lang="en-US" dirty="0">
                <a:latin typeface="Arial Black" panose="020B0A04020102020204" pitchFamily="34" charset="0"/>
              </a:rPr>
              <a:t>job.</a:t>
            </a:r>
          </a:p>
        </p:txBody>
      </p:sp>
      <p:sp>
        <p:nvSpPr>
          <p:cNvPr id="4" name="Rectangle 3"/>
          <p:cNvSpPr/>
          <p:nvPr/>
        </p:nvSpPr>
        <p:spPr>
          <a:xfrm>
            <a:off x="609497" y="1042126"/>
            <a:ext cx="1925399" cy="412805"/>
          </a:xfrm>
          <a:prstGeom prst="rect">
            <a:avLst/>
          </a:prstGeom>
        </p:spPr>
        <p:txBody>
          <a:bodyPr wrap="none">
            <a:spAutoFit/>
          </a:bodyPr>
          <a:lstStyle/>
          <a:p>
            <a:pPr>
              <a:lnSpc>
                <a:spcPct val="125000"/>
              </a:lnSpc>
            </a:pPr>
            <a:r>
              <a:rPr lang="en-US" b="1" dirty="0">
                <a:solidFill>
                  <a:srgbClr val="002060"/>
                </a:solidFill>
                <a:latin typeface="Arial Black" panose="020B0A04020102020204" pitchFamily="34" charset="0"/>
              </a:rPr>
              <a:t>Flow Diagram</a:t>
            </a: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583611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3" name="Rectangle 2"/>
          <p:cNvSpPr/>
          <p:nvPr/>
        </p:nvSpPr>
        <p:spPr>
          <a:xfrm>
            <a:off x="1176528" y="1522857"/>
            <a:ext cx="7491984" cy="5355312"/>
          </a:xfrm>
          <a:prstGeom prst="rect">
            <a:avLst/>
          </a:prstGeom>
        </p:spPr>
        <p:txBody>
          <a:bodyPr wrap="square">
            <a:spAutoFit/>
          </a:bodyPr>
          <a:lstStyle/>
          <a:p>
            <a:pPr marL="285750" indent="-285750" algn="just">
              <a:buFont typeface="Wingdings" panose="05000000000000000000" pitchFamily="2" charset="2"/>
              <a:buChar char="§"/>
            </a:pPr>
            <a:r>
              <a:rPr lang="en-US" b="1" dirty="0" smtClean="0">
                <a:latin typeface="Arial Black" panose="020B0A04020102020204" pitchFamily="34" charset="0"/>
              </a:rPr>
              <a:t>It </a:t>
            </a:r>
            <a:r>
              <a:rPr lang="en-US" b="1" dirty="0">
                <a:latin typeface="Arial Black" panose="020B0A04020102020204" pitchFamily="34" charset="0"/>
              </a:rPr>
              <a:t>is a graphic representation of the </a:t>
            </a:r>
            <a:r>
              <a:rPr lang="en-US" b="1" dirty="0" smtClean="0">
                <a:latin typeface="Arial Black" panose="020B0A04020102020204" pitchFamily="34" charset="0"/>
              </a:rPr>
              <a:t>simultaneous activities of </a:t>
            </a:r>
            <a:r>
              <a:rPr lang="en-US" b="1" dirty="0">
                <a:latin typeface="Arial Black" panose="020B0A04020102020204" pitchFamily="34" charset="0"/>
              </a:rPr>
              <a:t>more than one man or machine on a common time scale to show their inter-relationship. </a:t>
            </a:r>
            <a:endParaRPr lang="en-US" b="1" dirty="0" smtClean="0">
              <a:latin typeface="Arial Black" panose="020B0A04020102020204" pitchFamily="34" charset="0"/>
            </a:endParaRPr>
          </a:p>
          <a:p>
            <a:pPr marL="285750" indent="-285750" algn="just">
              <a:buFont typeface="Wingdings" panose="05000000000000000000" pitchFamily="2" charset="2"/>
              <a:buChar char="§"/>
            </a:pPr>
            <a:endParaRPr lang="en-US" b="1" dirty="0">
              <a:latin typeface="Arial Black" panose="020B0A04020102020204" pitchFamily="34" charset="0"/>
            </a:endParaRPr>
          </a:p>
          <a:p>
            <a:pPr marL="285750" indent="-285750" algn="just">
              <a:buFont typeface="Wingdings" panose="05000000000000000000" pitchFamily="2" charset="2"/>
              <a:buChar char="§"/>
            </a:pPr>
            <a:r>
              <a:rPr lang="en-US" b="1" dirty="0" smtClean="0">
                <a:latin typeface="Arial Black" panose="020B0A04020102020204" pitchFamily="34" charset="0"/>
              </a:rPr>
              <a:t>These can </a:t>
            </a:r>
            <a:r>
              <a:rPr lang="en-US" b="1" dirty="0">
                <a:latin typeface="Arial Black" panose="020B0A04020102020204" pitchFamily="34" charset="0"/>
              </a:rPr>
              <a:t>be effective in analyzing situations in which at least two resources are employed within an operation</a:t>
            </a:r>
            <a:r>
              <a:rPr lang="en-US" b="1" dirty="0" smtClean="0">
                <a:latin typeface="Arial Black" panose="020B0A04020102020204" pitchFamily="34" charset="0"/>
              </a:rPr>
              <a:t>.</a:t>
            </a:r>
          </a:p>
          <a:p>
            <a:pPr marL="285750" indent="-285750" algn="just">
              <a:buFont typeface="Wingdings" panose="05000000000000000000" pitchFamily="2" charset="2"/>
              <a:buChar char="§"/>
            </a:pPr>
            <a:endParaRPr lang="en-US" b="1" dirty="0">
              <a:latin typeface="Arial Black" panose="020B0A04020102020204" pitchFamily="34" charset="0"/>
            </a:endParaRPr>
          </a:p>
          <a:p>
            <a:pPr marL="285750" indent="-285750" algn="just">
              <a:buFont typeface="Wingdings" panose="05000000000000000000" pitchFamily="2" charset="2"/>
              <a:buChar char="§"/>
            </a:pPr>
            <a:r>
              <a:rPr lang="en-US" b="1" dirty="0">
                <a:latin typeface="Arial Black" panose="020B0A04020102020204" pitchFamily="34" charset="0"/>
              </a:rPr>
              <a:t>The objective is to group or arrange the sequence of events with respect to the resources </a:t>
            </a:r>
            <a:r>
              <a:rPr lang="en-US" b="1" dirty="0" smtClean="0">
                <a:latin typeface="Arial Black" panose="020B0A04020102020204" pitchFamily="34" charset="0"/>
              </a:rPr>
              <a:t>employed so </a:t>
            </a:r>
            <a:r>
              <a:rPr lang="en-US" b="1" dirty="0">
                <a:latin typeface="Arial Black" panose="020B0A04020102020204" pitchFamily="34" charset="0"/>
              </a:rPr>
              <a:t>that a minimum unit production time is determined</a:t>
            </a:r>
            <a:r>
              <a:rPr lang="en-US" b="1" dirty="0" smtClean="0">
                <a:latin typeface="Arial Black" panose="020B0A04020102020204" pitchFamily="34" charset="0"/>
              </a:rPr>
              <a:t>.</a:t>
            </a:r>
          </a:p>
          <a:p>
            <a:pPr marL="285750" indent="-285750" algn="just">
              <a:buFont typeface="Wingdings" panose="05000000000000000000" pitchFamily="2" charset="2"/>
              <a:buChar char="§"/>
            </a:pPr>
            <a:endParaRPr lang="en-US" b="1" dirty="0">
              <a:latin typeface="Arial Black" panose="020B0A04020102020204" pitchFamily="34" charset="0"/>
            </a:endParaRPr>
          </a:p>
          <a:p>
            <a:pPr marL="285750" indent="-285750" algn="just">
              <a:buFont typeface="Wingdings" panose="05000000000000000000" pitchFamily="2" charset="2"/>
              <a:buChar char="§"/>
            </a:pPr>
            <a:r>
              <a:rPr lang="en-US" b="1" dirty="0" smtClean="0">
                <a:latin typeface="Arial Black" panose="020B0A04020102020204" pitchFamily="34" charset="0"/>
              </a:rPr>
              <a:t> </a:t>
            </a:r>
            <a:r>
              <a:rPr lang="en-US" b="1" dirty="0">
                <a:latin typeface="Arial Black" panose="020B0A04020102020204" pitchFamily="34" charset="0"/>
              </a:rPr>
              <a:t>MAC may be of the following types:</a:t>
            </a:r>
          </a:p>
          <a:p>
            <a:pPr lvl="2" algn="just">
              <a:lnSpc>
                <a:spcPct val="150000"/>
              </a:lnSpc>
            </a:pPr>
            <a:r>
              <a:rPr lang="en-US" b="1" dirty="0" smtClean="0">
                <a:latin typeface="Arial Black" panose="020B0A04020102020204" pitchFamily="34" charset="0"/>
              </a:rPr>
              <a:t>One </a:t>
            </a:r>
            <a:r>
              <a:rPr lang="en-US" b="1" dirty="0">
                <a:latin typeface="Arial Black" panose="020B0A04020102020204" pitchFamily="34" charset="0"/>
              </a:rPr>
              <a:t>man—one machine chart (Man-Machine Chart)</a:t>
            </a:r>
          </a:p>
          <a:p>
            <a:pPr lvl="2" algn="just">
              <a:lnSpc>
                <a:spcPct val="150000"/>
              </a:lnSpc>
            </a:pPr>
            <a:r>
              <a:rPr lang="en-US" b="1" dirty="0" smtClean="0">
                <a:latin typeface="Arial Black" panose="020B0A04020102020204" pitchFamily="34" charset="0"/>
              </a:rPr>
              <a:t>Two </a:t>
            </a:r>
            <a:r>
              <a:rPr lang="en-US" b="1" dirty="0">
                <a:latin typeface="Arial Black" panose="020B0A04020102020204" pitchFamily="34" charset="0"/>
              </a:rPr>
              <a:t>men—one machine chart</a:t>
            </a:r>
          </a:p>
          <a:p>
            <a:pPr lvl="2" algn="just">
              <a:lnSpc>
                <a:spcPct val="150000"/>
              </a:lnSpc>
            </a:pPr>
            <a:r>
              <a:rPr lang="en-US" b="1" dirty="0" smtClean="0">
                <a:latin typeface="Arial Black" panose="020B0A04020102020204" pitchFamily="34" charset="0"/>
              </a:rPr>
              <a:t>One </a:t>
            </a:r>
            <a:r>
              <a:rPr lang="en-US" b="1" dirty="0">
                <a:latin typeface="Arial Black" panose="020B0A04020102020204" pitchFamily="34" charset="0"/>
              </a:rPr>
              <a:t>men—two machine chart</a:t>
            </a:r>
          </a:p>
          <a:p>
            <a:pPr lvl="2" algn="just">
              <a:lnSpc>
                <a:spcPct val="150000"/>
              </a:lnSpc>
            </a:pPr>
            <a:r>
              <a:rPr lang="en-US" b="1" dirty="0" smtClean="0">
                <a:latin typeface="Arial Black" panose="020B0A04020102020204" pitchFamily="34" charset="0"/>
              </a:rPr>
              <a:t>Two </a:t>
            </a:r>
            <a:r>
              <a:rPr lang="en-US" b="1" dirty="0">
                <a:latin typeface="Arial Black" panose="020B0A04020102020204" pitchFamily="34" charset="0"/>
              </a:rPr>
              <a:t>or more men—one or more machine chart</a:t>
            </a:r>
          </a:p>
        </p:txBody>
      </p:sp>
      <p:sp>
        <p:nvSpPr>
          <p:cNvPr id="4" name="Rectangle 3"/>
          <p:cNvSpPr/>
          <p:nvPr/>
        </p:nvSpPr>
        <p:spPr>
          <a:xfrm>
            <a:off x="760940" y="1039323"/>
            <a:ext cx="4432752" cy="400110"/>
          </a:xfrm>
          <a:prstGeom prst="rect">
            <a:avLst/>
          </a:prstGeom>
        </p:spPr>
        <p:txBody>
          <a:bodyPr wrap="none">
            <a:spAutoFit/>
          </a:bodyPr>
          <a:lstStyle/>
          <a:p>
            <a:r>
              <a:rPr lang="en-US" sz="2000" b="1" dirty="0">
                <a:solidFill>
                  <a:srgbClr val="0070C0"/>
                </a:solidFill>
                <a:latin typeface="Arial Black" panose="020B0A04020102020204" pitchFamily="34" charset="0"/>
              </a:rPr>
              <a:t>Multiple Activity Chart (MAC): </a:t>
            </a:r>
            <a:endParaRPr lang="en-US" sz="2000" dirty="0">
              <a:solidFill>
                <a:srgbClr val="0070C0"/>
              </a:solidFill>
              <a:latin typeface="Arial Black" panose="020B0A04020102020204" pitchFamily="34" charset="0"/>
            </a:endParaRPr>
          </a:p>
        </p:txBody>
      </p:sp>
      <p:sp>
        <p:nvSpPr>
          <p:cNvPr id="6" name="Rectangle 5"/>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797157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9194" y="535815"/>
            <a:ext cx="4504182" cy="41516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b="1" dirty="0" smtClean="0">
                <a:latin typeface="Arial Black" panose="020B0A04020102020204" pitchFamily="34" charset="0"/>
              </a:rPr>
              <a:t>How to Allow for Lost Time</a:t>
            </a:r>
          </a:p>
        </p:txBody>
      </p:sp>
      <p:sp>
        <p:nvSpPr>
          <p:cNvPr id="3" name="Rectangle 3"/>
          <p:cNvSpPr txBox="1">
            <a:spLocks noChangeArrowheads="1"/>
          </p:cNvSpPr>
          <p:nvPr/>
        </p:nvSpPr>
        <p:spPr>
          <a:xfrm>
            <a:off x="685800" y="1219200"/>
            <a:ext cx="7933944" cy="39624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33400" indent="-533400" algn="just">
              <a:lnSpc>
                <a:spcPct val="150000"/>
              </a:lnSpc>
              <a:buFont typeface="Wingdings" panose="05000000000000000000" pitchFamily="2" charset="2"/>
              <a:buNone/>
            </a:pPr>
            <a:r>
              <a:rPr lang="en-US" sz="1800" dirty="0" smtClean="0">
                <a:latin typeface="Arial Black" panose="020B0A04020102020204" pitchFamily="34" charset="0"/>
              </a:rPr>
              <a:t>Two approaches used:</a:t>
            </a:r>
          </a:p>
          <a:p>
            <a:pPr marL="457200" lvl="1" indent="0" algn="just">
              <a:lnSpc>
                <a:spcPct val="150000"/>
              </a:lnSpc>
              <a:buNone/>
            </a:pPr>
            <a:r>
              <a:rPr lang="en-US" dirty="0" smtClean="0">
                <a:solidFill>
                  <a:srgbClr val="0070C0"/>
                </a:solidFill>
                <a:latin typeface="Arial Black" panose="020B0A04020102020204" pitchFamily="34" charset="0"/>
              </a:rPr>
              <a:t>Scheduled rest breaks during the shift</a:t>
            </a:r>
          </a:p>
          <a:p>
            <a:pPr marL="800100" lvl="2" indent="0" algn="just">
              <a:lnSpc>
                <a:spcPct val="125000"/>
              </a:lnSpc>
              <a:buNone/>
            </a:pPr>
            <a:r>
              <a:rPr lang="en-US" sz="1800" dirty="0" smtClean="0">
                <a:latin typeface="Arial" panose="020B0604020202020204" pitchFamily="34" charset="0"/>
                <a:cs typeface="Arial" panose="020B0604020202020204" pitchFamily="34" charset="0"/>
              </a:rPr>
              <a:t>Breaks are planned periods set aside during the shift as break time from work. Lunch breaks, or supper break for evening and night shifts are almost always handled this way. The duration of these breaks is </a:t>
            </a:r>
            <a:r>
              <a:rPr lang="en-US" sz="1800" dirty="0" smtClean="0">
                <a:solidFill>
                  <a:srgbClr val="7030A0"/>
                </a:solidFill>
                <a:latin typeface="Arial" panose="020B0604020202020204" pitchFamily="34" charset="0"/>
                <a:cs typeface="Arial" panose="020B0604020202020204" pitchFamily="34" charset="0"/>
              </a:rPr>
              <a:t>typically 5 to 15 minutes</a:t>
            </a:r>
            <a:r>
              <a:rPr lang="en-US" sz="1800" dirty="0" smtClean="0">
                <a:latin typeface="Arial" panose="020B0604020202020204" pitchFamily="34" charset="0"/>
                <a:cs typeface="Arial" panose="020B0604020202020204" pitchFamily="34" charset="0"/>
              </a:rPr>
              <a:t>. All workers take their breaks during these specified times, workers are paid during these breaks.</a:t>
            </a:r>
          </a:p>
          <a:p>
            <a:pPr marL="457200" lvl="1" indent="0" algn="just">
              <a:lnSpc>
                <a:spcPct val="150000"/>
              </a:lnSpc>
              <a:buNone/>
            </a:pPr>
            <a:r>
              <a:rPr lang="en-US" dirty="0">
                <a:solidFill>
                  <a:srgbClr val="0070C0"/>
                </a:solidFill>
                <a:latin typeface="Arial Black" panose="020B0A04020102020204" pitchFamily="34" charset="0"/>
              </a:rPr>
              <a:t>A PFD allowance is added to the normal time</a:t>
            </a:r>
          </a:p>
        </p:txBody>
      </p:sp>
      <p:sp>
        <p:nvSpPr>
          <p:cNvPr id="4" name="Rectangle 3"/>
          <p:cNvSpPr txBox="1">
            <a:spLocks noChangeArrowheads="1"/>
          </p:cNvSpPr>
          <p:nvPr/>
        </p:nvSpPr>
        <p:spPr>
          <a:xfrm>
            <a:off x="1066800" y="4514848"/>
            <a:ext cx="7638288" cy="225171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b="1" dirty="0" smtClean="0">
                <a:solidFill>
                  <a:srgbClr val="7030A0"/>
                </a:solidFill>
                <a:latin typeface="Arial Black" panose="020B0A04020102020204" pitchFamily="34" charset="0"/>
              </a:rPr>
              <a:t>Personal time</a:t>
            </a:r>
            <a:r>
              <a:rPr lang="en-US" sz="1800" dirty="0" smtClean="0">
                <a:solidFill>
                  <a:srgbClr val="7030A0"/>
                </a:solidFill>
                <a:latin typeface="Arial Black" panose="020B0A04020102020204" pitchFamily="34" charset="0"/>
              </a:rPr>
              <a:t>: </a:t>
            </a:r>
            <a:r>
              <a:rPr lang="en-US" dirty="0" smtClean="0"/>
              <a:t>Rest room breaks, phone calls, water fountain stops, cigarette breaks (5% typical)</a:t>
            </a:r>
          </a:p>
          <a:p>
            <a:endParaRPr lang="en-US" sz="800" dirty="0" smtClean="0"/>
          </a:p>
          <a:p>
            <a:pPr algn="just"/>
            <a:r>
              <a:rPr lang="en-US" sz="1800" b="1" dirty="0">
                <a:solidFill>
                  <a:srgbClr val="7030A0"/>
                </a:solidFill>
                <a:latin typeface="Arial Black" panose="020B0A04020102020204" pitchFamily="34" charset="0"/>
              </a:rPr>
              <a:t>Fatigue:</a:t>
            </a:r>
            <a:r>
              <a:rPr lang="en-US" sz="1800" dirty="0" smtClean="0">
                <a:solidFill>
                  <a:srgbClr val="7030A0"/>
                </a:solidFill>
                <a:latin typeface="Arial Black" panose="020B0A04020102020204" pitchFamily="34" charset="0"/>
              </a:rPr>
              <a:t> </a:t>
            </a:r>
            <a:r>
              <a:rPr lang="en-US" dirty="0" smtClean="0"/>
              <a:t>Rest allowance to overcome fatigue due to work-related stresses and conditions (5% or more)</a:t>
            </a:r>
          </a:p>
          <a:p>
            <a:endParaRPr lang="en-US" sz="800" dirty="0" smtClean="0"/>
          </a:p>
          <a:p>
            <a:pPr algn="just"/>
            <a:r>
              <a:rPr lang="en-US" sz="1800" b="1" dirty="0">
                <a:solidFill>
                  <a:srgbClr val="7030A0"/>
                </a:solidFill>
                <a:latin typeface="Arial Black" panose="020B0A04020102020204" pitchFamily="34" charset="0"/>
              </a:rPr>
              <a:t>Delays: </a:t>
            </a:r>
            <a:r>
              <a:rPr lang="en-US" dirty="0" smtClean="0"/>
              <a:t>Machine breakdowns, foreman instructions (5% typical).</a:t>
            </a: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51894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7" y="4590751"/>
            <a:ext cx="7624293" cy="2169825"/>
          </a:xfrm>
          <a:prstGeom prst="rect">
            <a:avLst/>
          </a:prstGeom>
        </p:spPr>
        <p:txBody>
          <a:bodyPr wrap="square">
            <a:spAutoFit/>
          </a:bodyPr>
          <a:lstStyle/>
          <a:p>
            <a:pPr>
              <a:lnSpc>
                <a:spcPct val="150000"/>
              </a:lnSpc>
            </a:pPr>
            <a:r>
              <a:rPr lang="en-US" dirty="0" smtClean="0">
                <a:latin typeface="Arial Black" panose="020B0A04020102020204" pitchFamily="34" charset="0"/>
              </a:rPr>
              <a:t>One </a:t>
            </a:r>
            <a:r>
              <a:rPr lang="en-US" dirty="0">
                <a:latin typeface="Arial Black" panose="020B0A04020102020204" pitchFamily="34" charset="0"/>
              </a:rPr>
              <a:t>man—Two </a:t>
            </a:r>
            <a:r>
              <a:rPr lang="en-US" dirty="0" smtClean="0">
                <a:latin typeface="Arial Black" panose="020B0A04020102020204" pitchFamily="34" charset="0"/>
              </a:rPr>
              <a:t>machine chart can </a:t>
            </a:r>
            <a:r>
              <a:rPr lang="en-US" dirty="0">
                <a:latin typeface="Arial Black" panose="020B0A04020102020204" pitchFamily="34" charset="0"/>
              </a:rPr>
              <a:t>be used:</a:t>
            </a:r>
          </a:p>
          <a:p>
            <a:pPr marL="285750" indent="-285750">
              <a:lnSpc>
                <a:spcPct val="150000"/>
              </a:lnSpc>
              <a:buFont typeface="Arial" panose="020B0604020202020204" pitchFamily="34" charset="0"/>
              <a:buChar char="•"/>
            </a:pPr>
            <a:r>
              <a:rPr lang="en-US" dirty="0" smtClean="0">
                <a:latin typeface="Arial Black" panose="020B0A04020102020204" pitchFamily="34" charset="0"/>
              </a:rPr>
              <a:t>In </a:t>
            </a:r>
            <a:r>
              <a:rPr lang="en-US" dirty="0">
                <a:latin typeface="Arial Black" panose="020B0A04020102020204" pitchFamily="34" charset="0"/>
              </a:rPr>
              <a:t>finalizing the optimum number of </a:t>
            </a:r>
            <a:r>
              <a:rPr lang="en-US" dirty="0" smtClean="0">
                <a:latin typeface="Arial Black" panose="020B0A04020102020204" pitchFamily="34" charset="0"/>
              </a:rPr>
              <a:t>machines - operator attend </a:t>
            </a:r>
            <a:r>
              <a:rPr lang="en-US" dirty="0">
                <a:latin typeface="Arial Black" panose="020B0A04020102020204" pitchFamily="34" charset="0"/>
              </a:rPr>
              <a:t>for minimum </a:t>
            </a:r>
            <a:r>
              <a:rPr lang="en-US" dirty="0" smtClean="0">
                <a:latin typeface="Arial Black" panose="020B0A04020102020204" pitchFamily="34" charset="0"/>
              </a:rPr>
              <a:t>overall machine </a:t>
            </a:r>
            <a:r>
              <a:rPr lang="en-US" dirty="0">
                <a:latin typeface="Arial Black" panose="020B0A04020102020204" pitchFamily="34" charset="0"/>
              </a:rPr>
              <a:t>idleness.</a:t>
            </a:r>
          </a:p>
          <a:p>
            <a:pPr marL="285750" indent="-285750">
              <a:lnSpc>
                <a:spcPct val="150000"/>
              </a:lnSpc>
              <a:buFont typeface="Arial" panose="020B0604020202020204" pitchFamily="34" charset="0"/>
              <a:buChar char="•"/>
            </a:pPr>
            <a:r>
              <a:rPr lang="en-US" dirty="0" smtClean="0">
                <a:latin typeface="Arial Black" panose="020B0A04020102020204" pitchFamily="34" charset="0"/>
              </a:rPr>
              <a:t>F</a:t>
            </a:r>
            <a:r>
              <a:rPr lang="en-US" dirty="0" smtClean="0">
                <a:latin typeface="Arial Black" panose="020B0A04020102020204" pitchFamily="34" charset="0"/>
              </a:rPr>
              <a:t>inalizing </a:t>
            </a:r>
            <a:r>
              <a:rPr lang="en-US" dirty="0">
                <a:latin typeface="Arial Black" panose="020B0A04020102020204" pitchFamily="34" charset="0"/>
              </a:rPr>
              <a:t>the optimum number of </a:t>
            </a:r>
            <a:r>
              <a:rPr lang="en-US" dirty="0" smtClean="0">
                <a:latin typeface="Arial Black" panose="020B0A04020102020204" pitchFamily="34" charset="0"/>
              </a:rPr>
              <a:t>machines - operator </a:t>
            </a:r>
            <a:r>
              <a:rPr lang="en-US" dirty="0">
                <a:latin typeface="Arial Black" panose="020B0A04020102020204" pitchFamily="34" charset="0"/>
              </a:rPr>
              <a:t>can attend for his minimum </a:t>
            </a:r>
            <a:r>
              <a:rPr lang="en-US" dirty="0" smtClean="0">
                <a:latin typeface="Arial Black" panose="020B0A04020102020204" pitchFamily="34" charset="0"/>
              </a:rPr>
              <a:t>overall idle </a:t>
            </a:r>
            <a:r>
              <a:rPr lang="en-US" dirty="0">
                <a:latin typeface="Arial Black" panose="020B0A04020102020204" pitchFamily="34" charset="0"/>
              </a:rPr>
              <a:t>period</a:t>
            </a:r>
            <a:r>
              <a:rPr lang="en-US" dirty="0" smtClean="0">
                <a:latin typeface="Arial Black" panose="020B0A04020102020204" pitchFamily="34" charset="0"/>
              </a:rPr>
              <a:t>.</a:t>
            </a:r>
            <a:endParaRPr lang="en-US" dirty="0">
              <a:latin typeface="Arial Black" panose="020B0A04020102020204" pitchFamily="34" charset="0"/>
            </a:endParaRPr>
          </a:p>
        </p:txBody>
      </p:sp>
      <p:sp>
        <p:nvSpPr>
          <p:cNvPr id="4" name="Rectangle 3"/>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pic>
        <p:nvPicPr>
          <p:cNvPr id="6" name="Picture 5"/>
          <p:cNvPicPr>
            <a:picLocks noChangeAspect="1"/>
          </p:cNvPicPr>
          <p:nvPr/>
        </p:nvPicPr>
        <p:blipFill>
          <a:blip r:embed="rId2">
            <a:lum bright="-20000" contrast="40000"/>
          </a:blip>
          <a:stretch>
            <a:fillRect/>
          </a:stretch>
        </p:blipFill>
        <p:spPr>
          <a:xfrm>
            <a:off x="674740" y="1544165"/>
            <a:ext cx="8327631" cy="1919793"/>
          </a:xfrm>
          <a:prstGeom prst="rect">
            <a:avLst/>
          </a:prstGeom>
        </p:spPr>
      </p:pic>
      <p:sp>
        <p:nvSpPr>
          <p:cNvPr id="7" name="Rectangle 6"/>
          <p:cNvSpPr/>
          <p:nvPr/>
        </p:nvSpPr>
        <p:spPr>
          <a:xfrm>
            <a:off x="760940" y="1039323"/>
            <a:ext cx="4432752" cy="400110"/>
          </a:xfrm>
          <a:prstGeom prst="rect">
            <a:avLst/>
          </a:prstGeom>
        </p:spPr>
        <p:txBody>
          <a:bodyPr wrap="none">
            <a:spAutoFit/>
          </a:bodyPr>
          <a:lstStyle/>
          <a:p>
            <a:r>
              <a:rPr lang="en-US" sz="2000" b="1" dirty="0">
                <a:solidFill>
                  <a:srgbClr val="0070C0"/>
                </a:solidFill>
                <a:latin typeface="Arial Black" panose="020B0A04020102020204" pitchFamily="34" charset="0"/>
              </a:rPr>
              <a:t>Multiple Activity Chart (MAC): </a:t>
            </a:r>
            <a:endParaRPr lang="en-US" sz="2000" dirty="0">
              <a:solidFill>
                <a:srgbClr val="0070C0"/>
              </a:solidFill>
              <a:latin typeface="Arial Black" panose="020B0A04020102020204" pitchFamily="34" charset="0"/>
            </a:endParaRPr>
          </a:p>
        </p:txBody>
      </p:sp>
      <p:sp>
        <p:nvSpPr>
          <p:cNvPr id="8" name="Rectangle 7"/>
          <p:cNvSpPr/>
          <p:nvPr/>
        </p:nvSpPr>
        <p:spPr>
          <a:xfrm>
            <a:off x="760940" y="4190641"/>
            <a:ext cx="4549579" cy="400110"/>
          </a:xfrm>
          <a:prstGeom prst="rect">
            <a:avLst/>
          </a:prstGeom>
        </p:spPr>
        <p:txBody>
          <a:bodyPr wrap="none">
            <a:spAutoFit/>
          </a:bodyPr>
          <a:lstStyle/>
          <a:p>
            <a:r>
              <a:rPr lang="en-US" sz="2000" b="1" dirty="0">
                <a:solidFill>
                  <a:srgbClr val="0070C0"/>
                </a:solidFill>
                <a:latin typeface="Arial Black" panose="020B0A04020102020204" pitchFamily="34" charset="0"/>
              </a:rPr>
              <a:t>One Man—Two Machines Chart</a:t>
            </a:r>
          </a:p>
        </p:txBody>
      </p:sp>
    </p:spTree>
    <p:extLst>
      <p:ext uri="{BB962C8B-B14F-4D97-AF65-F5344CB8AC3E}">
        <p14:creationId xmlns:p14="http://schemas.microsoft.com/office/powerpoint/2010/main" val="3814340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914367" y="3574387"/>
            <a:ext cx="7843267" cy="3000283"/>
          </a:xfrm>
          <a:prstGeom prst="rect">
            <a:avLst/>
          </a:prstGeom>
        </p:spPr>
      </p:pic>
      <p:sp>
        <p:nvSpPr>
          <p:cNvPr id="3" name="Rectangle 2"/>
          <p:cNvSpPr/>
          <p:nvPr/>
        </p:nvSpPr>
        <p:spPr>
          <a:xfrm>
            <a:off x="1300733" y="1582234"/>
            <a:ext cx="7334518"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Arial Black" panose="020B0A04020102020204" pitchFamily="34" charset="0"/>
              </a:rPr>
              <a:t>In planning man power to attend the machines.</a:t>
            </a:r>
          </a:p>
          <a:p>
            <a:pPr marL="285750" indent="-285750">
              <a:lnSpc>
                <a:spcPct val="150000"/>
              </a:lnSpc>
              <a:buFont typeface="Arial" panose="020B0604020202020204" pitchFamily="34" charset="0"/>
              <a:buChar char="•"/>
            </a:pPr>
            <a:r>
              <a:rPr lang="en-US" dirty="0" smtClean="0">
                <a:latin typeface="Arial Black" panose="020B0A04020102020204" pitchFamily="34" charset="0"/>
              </a:rPr>
              <a:t>In </a:t>
            </a:r>
            <a:r>
              <a:rPr lang="en-US" dirty="0">
                <a:latin typeface="Arial Black" panose="020B0A04020102020204" pitchFamily="34" charset="0"/>
              </a:rPr>
              <a:t>scheduling the jobs for overall maximum man-machine utilization.</a:t>
            </a:r>
            <a:endParaRPr lang="en-US" dirty="0">
              <a:latin typeface="Arial Black" panose="020B0A04020102020204" pitchFamily="34" charset="0"/>
            </a:endParaRPr>
          </a:p>
        </p:txBody>
      </p:sp>
      <p:sp>
        <p:nvSpPr>
          <p:cNvPr id="4" name="Rectangle 3"/>
          <p:cNvSpPr/>
          <p:nvPr/>
        </p:nvSpPr>
        <p:spPr>
          <a:xfrm>
            <a:off x="590643" y="1182124"/>
            <a:ext cx="4549579" cy="400110"/>
          </a:xfrm>
          <a:prstGeom prst="rect">
            <a:avLst/>
          </a:prstGeom>
        </p:spPr>
        <p:txBody>
          <a:bodyPr wrap="none">
            <a:spAutoFit/>
          </a:bodyPr>
          <a:lstStyle/>
          <a:p>
            <a:r>
              <a:rPr lang="en-US" sz="2000" b="1" dirty="0">
                <a:solidFill>
                  <a:srgbClr val="0070C0"/>
                </a:solidFill>
                <a:latin typeface="Arial Black" panose="020B0A04020102020204" pitchFamily="34" charset="0"/>
              </a:rPr>
              <a:t>One Man—Two Machines Chart</a:t>
            </a:r>
          </a:p>
        </p:txBody>
      </p:sp>
      <p:sp>
        <p:nvSpPr>
          <p:cNvPr id="5" name="Rectangle 4"/>
          <p:cNvSpPr/>
          <p:nvPr/>
        </p:nvSpPr>
        <p:spPr>
          <a:xfrm>
            <a:off x="837094" y="3136506"/>
            <a:ext cx="1274708" cy="369332"/>
          </a:xfrm>
          <a:prstGeom prst="rect">
            <a:avLst/>
          </a:prstGeom>
        </p:spPr>
        <p:txBody>
          <a:bodyPr wrap="none">
            <a:spAutoFit/>
          </a:bodyPr>
          <a:lstStyle/>
          <a:p>
            <a:r>
              <a:rPr lang="en-US" b="1" dirty="0" smtClean="0">
                <a:solidFill>
                  <a:srgbClr val="0070C0"/>
                </a:solidFill>
                <a:latin typeface="Arial Black" panose="020B0A04020102020204" pitchFamily="34" charset="0"/>
              </a:rPr>
              <a:t>Example</a:t>
            </a:r>
            <a:endParaRPr lang="en-US" dirty="0"/>
          </a:p>
        </p:txBody>
      </p:sp>
    </p:spTree>
    <p:extLst>
      <p:ext uri="{BB962C8B-B14F-4D97-AF65-F5344CB8AC3E}">
        <p14:creationId xmlns:p14="http://schemas.microsoft.com/office/powerpoint/2010/main" val="1486125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744" y="1519988"/>
            <a:ext cx="7984363" cy="1615827"/>
          </a:xfrm>
          <a:prstGeom prst="rect">
            <a:avLst/>
          </a:prstGeom>
        </p:spPr>
        <p:txBody>
          <a:bodyPr wrap="square">
            <a:spAutoFit/>
          </a:bodyPr>
          <a:lstStyle/>
          <a:p>
            <a:pPr algn="just">
              <a:lnSpc>
                <a:spcPct val="150000"/>
              </a:lnSpc>
            </a:pPr>
            <a:r>
              <a:rPr lang="en-US" dirty="0" smtClean="0">
                <a:latin typeface="Arial Black" panose="020B0A04020102020204" pitchFamily="34" charset="0"/>
              </a:rPr>
              <a:t>When two </a:t>
            </a:r>
            <a:r>
              <a:rPr lang="en-US" dirty="0">
                <a:latin typeface="Arial Black" panose="020B0A04020102020204" pitchFamily="34" charset="0"/>
              </a:rPr>
              <a:t>hands of an operator are not moved simultaneously</a:t>
            </a:r>
          </a:p>
          <a:p>
            <a:pPr algn="just">
              <a:lnSpc>
                <a:spcPct val="150000"/>
              </a:lnSpc>
            </a:pPr>
            <a:r>
              <a:rPr lang="en-US" dirty="0" smtClean="0">
                <a:latin typeface="Arial Black" panose="020B0A04020102020204" pitchFamily="34" charset="0"/>
              </a:rPr>
              <a:t>(in general), </a:t>
            </a:r>
            <a:r>
              <a:rPr lang="en-US" dirty="0">
                <a:latin typeface="Arial Black" panose="020B0A04020102020204" pitchFamily="34" charset="0"/>
              </a:rPr>
              <a:t>then it can be studied by a </a:t>
            </a:r>
            <a:r>
              <a:rPr lang="en-US" b="1" dirty="0">
                <a:latin typeface="Arial Black" panose="020B0A04020102020204" pitchFamily="34" charset="0"/>
              </a:rPr>
              <a:t>‘Left Hand-Right Hand chart’ </a:t>
            </a:r>
            <a:r>
              <a:rPr lang="en-US" dirty="0">
                <a:latin typeface="Arial Black" panose="020B0A04020102020204" pitchFamily="34" charset="0"/>
              </a:rPr>
              <a:t>as </a:t>
            </a:r>
            <a:r>
              <a:rPr lang="en-US" dirty="0" smtClean="0">
                <a:latin typeface="Arial Black" panose="020B0A04020102020204" pitchFamily="34" charset="0"/>
              </a:rPr>
              <a:t>illustrated by the example:</a:t>
            </a:r>
            <a:endParaRPr lang="en-US" dirty="0">
              <a:latin typeface="Arial Black" panose="020B0A04020102020204" pitchFamily="34" charset="0"/>
            </a:endParaRPr>
          </a:p>
          <a:p>
            <a:r>
              <a:rPr lang="en-US" b="1" dirty="0" smtClean="0">
                <a:latin typeface="Times New Roman" panose="02020603050405020304" pitchFamily="18" charset="0"/>
              </a:rPr>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9429112"/>
              </p:ext>
            </p:extLst>
          </p:nvPr>
        </p:nvGraphicFramePr>
        <p:xfrm>
          <a:off x="1085088" y="2989072"/>
          <a:ext cx="7729728" cy="3672840"/>
        </p:xfrm>
        <a:graphic>
          <a:graphicData uri="http://schemas.openxmlformats.org/drawingml/2006/table">
            <a:tbl>
              <a:tblPr firstRow="1" bandRow="1">
                <a:tableStyleId>{5C22544A-7EE6-4342-B048-85BDC9FD1C3A}</a:tableStyleId>
              </a:tblPr>
              <a:tblGrid>
                <a:gridCol w="6567234"/>
                <a:gridCol w="1162494"/>
              </a:tblGrid>
              <a:tr h="370840">
                <a:tc>
                  <a:txBody>
                    <a:bodyPr/>
                    <a:lstStyle/>
                    <a:p>
                      <a:r>
                        <a:rPr lang="en-US" sz="1800" b="1" kern="1200" dirty="0" smtClean="0">
                          <a:solidFill>
                            <a:schemeClr val="tx1"/>
                          </a:solidFill>
                          <a:latin typeface="Arial" panose="020B0604020202020204" pitchFamily="34" charset="0"/>
                          <a:ea typeface="+mn-ea"/>
                          <a:cs typeface="Arial" panose="020B0604020202020204" pitchFamily="34" charset="0"/>
                        </a:rPr>
                        <a:t>Job Description</a:t>
                      </a:r>
                      <a:endParaRPr lang="en-US" sz="1800" b="1" kern="1200" dirty="0">
                        <a:solidFill>
                          <a:schemeClr val="tx1"/>
                        </a:solidFill>
                        <a:latin typeface="Arial" panose="020B0604020202020204" pitchFamily="34" charset="0"/>
                        <a:ea typeface="+mn-ea"/>
                        <a:cs typeface="Arial" panose="020B0604020202020204" pitchFamily="34" charset="0"/>
                      </a:endParaRPr>
                    </a:p>
                  </a:txBody>
                  <a:tcPr>
                    <a:solidFill>
                      <a:schemeClr val="accent1">
                        <a:lumMod val="40000"/>
                        <a:lumOff val="60000"/>
                      </a:schemeClr>
                    </a:solidFill>
                  </a:tcPr>
                </a:tc>
                <a:tc>
                  <a:txBody>
                    <a:bodyPr/>
                    <a:lstStyle/>
                    <a:p>
                      <a:pPr algn="ctr"/>
                      <a:r>
                        <a:rPr lang="en-US" sz="1800" dirty="0" smtClean="0">
                          <a:solidFill>
                            <a:schemeClr val="tx1"/>
                          </a:solidFill>
                          <a:latin typeface="Arial" panose="020B0604020202020204" pitchFamily="34" charset="0"/>
                          <a:cs typeface="Arial" panose="020B0604020202020204" pitchFamily="34" charset="0"/>
                        </a:rPr>
                        <a:t>Time</a:t>
                      </a:r>
                      <a:endParaRPr lang="en-US" sz="1800" dirty="0">
                        <a:solidFill>
                          <a:schemeClr val="tx1"/>
                        </a:solidFill>
                        <a:latin typeface="Arial" panose="020B0604020202020204" pitchFamily="34" charset="0"/>
                        <a:cs typeface="Arial" panose="020B0604020202020204" pitchFamily="34" charset="0"/>
                      </a:endParaRP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Searching, holding and lifting work-piece to vice table by LH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0.2 min</a:t>
                      </a: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Opening the vice by right hand (RH)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0.1 min</a:t>
                      </a: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Clamping the work-piece by both hands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0.2 min</a:t>
                      </a: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Holding and lifting the file by RH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algn="ctr"/>
                      <a:r>
                        <a:rPr lang="en-US" sz="1600" b="1" dirty="0" smtClean="0">
                          <a:latin typeface="Arial" panose="020B0604020202020204" pitchFamily="34" charset="0"/>
                          <a:cs typeface="Arial" panose="020B0604020202020204" pitchFamily="34" charset="0"/>
                        </a:rPr>
                        <a:t>0.1 min</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Hand filing by both hands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algn="ctr"/>
                      <a:r>
                        <a:rPr lang="en-US" sz="1600" b="1" dirty="0" smtClean="0">
                          <a:latin typeface="Arial" panose="020B0604020202020204" pitchFamily="34" charset="0"/>
                          <a:cs typeface="Arial" panose="020B0604020202020204" pitchFamily="34" charset="0"/>
                        </a:rPr>
                        <a:t>1.5 min</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Bring the micro-meter by RH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algn="ctr"/>
                      <a:r>
                        <a:rPr lang="en-US" sz="1600" b="1" dirty="0" smtClean="0">
                          <a:latin typeface="Arial" panose="020B0604020202020204" pitchFamily="34" charset="0"/>
                          <a:cs typeface="Arial" panose="020B0604020202020204" pitchFamily="34" charset="0"/>
                        </a:rPr>
                        <a:t>0.1 min</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Checking dimension by both hands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algn="ctr"/>
                      <a:r>
                        <a:rPr lang="en-US" sz="1600" b="1" dirty="0" smtClean="0">
                          <a:latin typeface="Arial" panose="020B0604020202020204" pitchFamily="34" charset="0"/>
                          <a:cs typeface="Arial" panose="020B0604020202020204" pitchFamily="34" charset="0"/>
                        </a:rPr>
                        <a:t>0.4 min</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r>
              <a:tr h="283464">
                <a:tc>
                  <a:txBody>
                    <a:bodyPr/>
                    <a:lstStyle/>
                    <a:p>
                      <a:r>
                        <a:rPr lang="en-US" sz="1600" b="1" dirty="0" smtClean="0">
                          <a:latin typeface="Arial" panose="020B0604020202020204" pitchFamily="34" charset="0"/>
                          <a:cs typeface="Arial" panose="020B0604020202020204" pitchFamily="34" charset="0"/>
                        </a:rPr>
                        <a:t>Opening the vice by RH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0.1 min</a:t>
                      </a:r>
                    </a:p>
                  </a:txBody>
                  <a:tcPr>
                    <a:solidFill>
                      <a:schemeClr val="accent1">
                        <a:lumMod val="40000"/>
                        <a:lumOff val="60000"/>
                      </a:schemeClr>
                    </a:solidFill>
                  </a:tcPr>
                </a:tc>
              </a:tr>
              <a:tr h="370840">
                <a:tc>
                  <a:txBody>
                    <a:bodyPr/>
                    <a:lstStyle/>
                    <a:p>
                      <a:r>
                        <a:rPr lang="en-US" sz="1600" b="1" dirty="0" smtClean="0">
                          <a:latin typeface="Arial" panose="020B0604020202020204" pitchFamily="34" charset="0"/>
                          <a:cs typeface="Arial" panose="020B0604020202020204" pitchFamily="34" charset="0"/>
                        </a:rPr>
                        <a:t>Removing the work-piece by left hand (LH) </a:t>
                      </a:r>
                      <a:endParaRPr lang="en-US" sz="1600" b="1" dirty="0">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0.1 min</a:t>
                      </a:r>
                    </a:p>
                  </a:txBody>
                  <a:tcPr>
                    <a:solidFill>
                      <a:schemeClr val="accent1">
                        <a:lumMod val="40000"/>
                        <a:lumOff val="60000"/>
                      </a:schemeClr>
                    </a:solidFill>
                  </a:tcPr>
                </a:tc>
              </a:tr>
            </a:tbl>
          </a:graphicData>
        </a:graphic>
      </p:graphicFrame>
      <p:sp>
        <p:nvSpPr>
          <p:cNvPr id="5" name="Rectangle 4"/>
          <p:cNvSpPr/>
          <p:nvPr/>
        </p:nvSpPr>
        <p:spPr>
          <a:xfrm>
            <a:off x="656122" y="1119878"/>
            <a:ext cx="4027449" cy="400110"/>
          </a:xfrm>
          <a:prstGeom prst="rect">
            <a:avLst/>
          </a:prstGeom>
        </p:spPr>
        <p:txBody>
          <a:bodyPr wrap="none">
            <a:spAutoFit/>
          </a:bodyPr>
          <a:lstStyle/>
          <a:p>
            <a:r>
              <a:rPr lang="en-US" sz="2000" b="1" dirty="0">
                <a:solidFill>
                  <a:srgbClr val="002060"/>
                </a:solidFill>
                <a:latin typeface="Arial Black" panose="020B0A04020102020204" pitchFamily="34" charset="0"/>
              </a:rPr>
              <a:t>Left Hand-Right Hand chart</a:t>
            </a:r>
            <a:endParaRPr lang="en-US" sz="2000" dirty="0">
              <a:solidFill>
                <a:srgbClr val="002060"/>
              </a:solidFill>
              <a:latin typeface="Arial Black" panose="020B0A04020102020204" pitchFamily="34" charset="0"/>
            </a:endParaRPr>
          </a:p>
        </p:txBody>
      </p:sp>
      <p:sp>
        <p:nvSpPr>
          <p:cNvPr id="6" name="Rectangle 5"/>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7" name="Rectangle 6"/>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058624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30578553"/>
              </p:ext>
            </p:extLst>
          </p:nvPr>
        </p:nvGraphicFramePr>
        <p:xfrm>
          <a:off x="690375" y="1143000"/>
          <a:ext cx="8339325" cy="4003040"/>
        </p:xfrm>
        <a:graphic>
          <a:graphicData uri="http://schemas.openxmlformats.org/drawingml/2006/table">
            <a:tbl>
              <a:tblPr firstRow="1" bandRow="1">
                <a:tableStyleId>{00A15C55-8517-42AA-B614-E9B94910E393}</a:tableStyleId>
              </a:tblPr>
              <a:tblGrid>
                <a:gridCol w="3157725"/>
                <a:gridCol w="584200"/>
                <a:gridCol w="1295400"/>
                <a:gridCol w="698500"/>
                <a:gridCol w="2603500"/>
              </a:tblGrid>
              <a:tr h="370840">
                <a:tc>
                  <a:txBody>
                    <a:bodyPr/>
                    <a:lstStyle/>
                    <a:p>
                      <a:r>
                        <a:rPr lang="en-US" sz="2000" dirty="0" smtClean="0">
                          <a:solidFill>
                            <a:schemeClr val="tx1"/>
                          </a:solidFill>
                          <a:latin typeface="Arial Narrow" panose="020B0606020202030204" pitchFamily="34" charset="0"/>
                          <a:cs typeface="Arial" panose="020B0604020202020204" pitchFamily="34" charset="0"/>
                        </a:rPr>
                        <a:t>Description</a:t>
                      </a:r>
                      <a:endParaRPr lang="en-US" sz="2000" dirty="0">
                        <a:solidFill>
                          <a:schemeClr val="tx1"/>
                        </a:solidFill>
                        <a:latin typeface="Arial Narrow" panose="020B0606020202030204" pitchFamily="34" charset="0"/>
                        <a:cs typeface="Arial" panose="020B0604020202020204" pitchFamily="34" charset="0"/>
                      </a:endParaRPr>
                    </a:p>
                  </a:txBody>
                  <a:tcPr/>
                </a:tc>
                <a:tc>
                  <a:txBody>
                    <a:bodyPr/>
                    <a:lstStyle/>
                    <a:p>
                      <a:r>
                        <a:rPr lang="en-US" sz="2000" dirty="0" err="1" smtClean="0">
                          <a:solidFill>
                            <a:schemeClr val="tx1"/>
                          </a:solidFill>
                          <a:latin typeface="Arial Narrow" panose="020B0606020202030204" pitchFamily="34" charset="0"/>
                          <a:cs typeface="Arial" panose="020B0604020202020204" pitchFamily="34" charset="0"/>
                        </a:rPr>
                        <a:t>Syl</a:t>
                      </a:r>
                      <a:endParaRPr lang="en-US" sz="2000" dirty="0">
                        <a:solidFill>
                          <a:schemeClr val="tx1"/>
                        </a:solidFill>
                        <a:latin typeface="Arial Narrow" panose="020B0606020202030204" pitchFamily="34" charset="0"/>
                        <a:cs typeface="Arial" panose="020B0604020202020204" pitchFamily="34" charset="0"/>
                      </a:endParaRPr>
                    </a:p>
                  </a:txBody>
                  <a:tcPr/>
                </a:tc>
                <a:tc>
                  <a:txBody>
                    <a:bodyPr/>
                    <a:lstStyle/>
                    <a:p>
                      <a:r>
                        <a:rPr lang="en-US" sz="2000" dirty="0" smtClean="0">
                          <a:solidFill>
                            <a:schemeClr val="tx1"/>
                          </a:solidFill>
                          <a:latin typeface="Arial Narrow" panose="020B0606020202030204" pitchFamily="34" charset="0"/>
                          <a:cs typeface="Arial" panose="020B0604020202020204" pitchFamily="34" charset="0"/>
                        </a:rPr>
                        <a:t>Time (min)</a:t>
                      </a:r>
                      <a:endParaRPr lang="en-US" sz="2000" dirty="0">
                        <a:solidFill>
                          <a:schemeClr val="tx1"/>
                        </a:solidFill>
                        <a:latin typeface="Arial Narrow" panose="020B0606020202030204" pitchFamily="34" charset="0"/>
                        <a:cs typeface="Arial" panose="020B0604020202020204" pitchFamily="34" charset="0"/>
                      </a:endParaRPr>
                    </a:p>
                  </a:txBody>
                  <a:tcPr/>
                </a:tc>
                <a:tc>
                  <a:txBody>
                    <a:bodyPr/>
                    <a:lstStyle/>
                    <a:p>
                      <a:r>
                        <a:rPr lang="en-US" sz="2000" dirty="0" err="1" smtClean="0">
                          <a:solidFill>
                            <a:schemeClr val="tx1"/>
                          </a:solidFill>
                          <a:latin typeface="Arial Narrow" panose="020B0606020202030204" pitchFamily="34" charset="0"/>
                          <a:cs typeface="Arial" panose="020B0604020202020204" pitchFamily="34" charset="0"/>
                        </a:rPr>
                        <a:t>Syl</a:t>
                      </a:r>
                      <a:endParaRPr lang="en-US" sz="2000" dirty="0">
                        <a:solidFill>
                          <a:schemeClr val="tx1"/>
                        </a:solidFill>
                        <a:latin typeface="Arial Narrow" panose="020B0606020202030204" pitchFamily="34" charset="0"/>
                        <a:cs typeface="Arial" panose="020B0604020202020204" pitchFamily="34" charset="0"/>
                      </a:endParaRPr>
                    </a:p>
                  </a:txBody>
                  <a:tcPr/>
                </a:tc>
                <a:tc>
                  <a:txBody>
                    <a:bodyPr/>
                    <a:lstStyle/>
                    <a:p>
                      <a:r>
                        <a:rPr lang="en-US" sz="2000" dirty="0" smtClean="0">
                          <a:solidFill>
                            <a:schemeClr val="tx1"/>
                          </a:solidFill>
                          <a:latin typeface="Arial Narrow" panose="020B0606020202030204" pitchFamily="34" charset="0"/>
                          <a:cs typeface="Arial" panose="020B0604020202020204" pitchFamily="34" charset="0"/>
                        </a:rPr>
                        <a:t>Description</a:t>
                      </a:r>
                      <a:endParaRPr lang="en-US" sz="2000" dirty="0">
                        <a:solidFill>
                          <a:schemeClr val="tx1"/>
                        </a:solidFill>
                        <a:latin typeface="Arial Narrow" panose="020B0606020202030204" pitchFamily="34" charset="0"/>
                        <a:cs typeface="Arial" panose="020B0604020202020204" pitchFamily="34" charset="0"/>
                      </a:endParaRPr>
                    </a:p>
                  </a:txBody>
                  <a:tcPr/>
                </a:tc>
              </a:tr>
              <a:tr h="370840">
                <a:tc>
                  <a:txBody>
                    <a:bodyPr/>
                    <a:lstStyle/>
                    <a:p>
                      <a:r>
                        <a:rPr lang="en-US" sz="1800" b="1" dirty="0" smtClean="0">
                          <a:latin typeface="Arial Narrow" panose="020B0606020202030204" pitchFamily="34" charset="0"/>
                          <a:cs typeface="Arial" panose="020B0604020202020204" pitchFamily="34" charset="0"/>
                        </a:rPr>
                        <a:t>Lift the work piece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0.2</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RH idle</a:t>
                      </a:r>
                    </a:p>
                  </a:txBody>
                  <a:tcPr/>
                </a:tc>
              </a:tr>
              <a:tr h="370840">
                <a:tc>
                  <a:txBody>
                    <a:bodyPr/>
                    <a:lstStyle/>
                    <a:p>
                      <a:r>
                        <a:rPr lang="en-US" sz="1800" b="1" dirty="0" smtClean="0">
                          <a:latin typeface="Arial Narrow" panose="020B0606020202030204" pitchFamily="34" charset="0"/>
                          <a:cs typeface="Arial" panose="020B0604020202020204" pitchFamily="34" charset="0"/>
                        </a:rPr>
                        <a:t>LH idle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0.1</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Opening the vice</a:t>
                      </a:r>
                    </a:p>
                  </a:txBody>
                  <a:tcPr/>
                </a:tc>
              </a:tr>
              <a:tr h="370840">
                <a:tc>
                  <a:txBody>
                    <a:bodyPr/>
                    <a:lstStyle/>
                    <a:p>
                      <a:r>
                        <a:rPr lang="en-US" sz="1800" b="1" dirty="0" smtClean="0">
                          <a:latin typeface="Arial Narrow" panose="020B0606020202030204" pitchFamily="34" charset="0"/>
                          <a:cs typeface="Arial" panose="020B0604020202020204" pitchFamily="34" charset="0"/>
                        </a:rPr>
                        <a:t>Clamping the work piece by both hands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0.2</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Clamping the w/p</a:t>
                      </a:r>
                    </a:p>
                  </a:txBody>
                  <a:tcPr/>
                </a:tc>
              </a:tr>
              <a:tr h="370840">
                <a:tc>
                  <a:txBody>
                    <a:bodyPr/>
                    <a:lstStyle/>
                    <a:p>
                      <a:r>
                        <a:rPr lang="en-US" sz="1800" b="1" dirty="0" smtClean="0">
                          <a:latin typeface="Arial Narrow" panose="020B0606020202030204" pitchFamily="34" charset="0"/>
                          <a:cs typeface="Arial" panose="020B0604020202020204" pitchFamily="34" charset="0"/>
                        </a:rPr>
                        <a:t>LH idle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0.1</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Holding and lifting the file</a:t>
                      </a:r>
                    </a:p>
                  </a:txBody>
                  <a:tcPr/>
                </a:tc>
              </a:tr>
              <a:tr h="370840">
                <a:tc>
                  <a:txBody>
                    <a:bodyPr/>
                    <a:lstStyle/>
                    <a:p>
                      <a:r>
                        <a:rPr lang="en-US" sz="1800" b="1" dirty="0" smtClean="0">
                          <a:latin typeface="Arial Narrow" panose="020B0606020202030204" pitchFamily="34" charset="0"/>
                          <a:cs typeface="Arial" panose="020B0604020202020204" pitchFamily="34" charset="0"/>
                        </a:rPr>
                        <a:t>Hand filing by both hands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1.5</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Hand filing</a:t>
                      </a:r>
                    </a:p>
                  </a:txBody>
                  <a:tcPr/>
                </a:tc>
              </a:tr>
              <a:tr h="370840">
                <a:tc>
                  <a:txBody>
                    <a:bodyPr/>
                    <a:lstStyle/>
                    <a:p>
                      <a:r>
                        <a:rPr lang="en-US" sz="1800" b="1" dirty="0" smtClean="0">
                          <a:latin typeface="Arial Narrow" panose="020B0606020202030204" pitchFamily="34" charset="0"/>
                          <a:cs typeface="Arial" panose="020B0604020202020204" pitchFamily="34" charset="0"/>
                        </a:rPr>
                        <a:t>LH idle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0.1</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Bringing micrometer</a:t>
                      </a:r>
                    </a:p>
                  </a:txBody>
                  <a:tcPr/>
                </a:tc>
              </a:tr>
              <a:tr h="370840">
                <a:tc>
                  <a:txBody>
                    <a:bodyPr/>
                    <a:lstStyle/>
                    <a:p>
                      <a:r>
                        <a:rPr lang="en-US" sz="1800" b="1" dirty="0" smtClean="0">
                          <a:latin typeface="Arial Narrow" panose="020B0606020202030204" pitchFamily="34" charset="0"/>
                          <a:cs typeface="Arial" panose="020B0604020202020204" pitchFamily="34" charset="0"/>
                        </a:rPr>
                        <a:t>Checking dim. by both hands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0.4</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Checking dimension</a:t>
                      </a:r>
                      <a:endParaRPr lang="en-US" sz="1800" b="1" dirty="0">
                        <a:solidFill>
                          <a:schemeClr val="tx1"/>
                        </a:solidFill>
                        <a:latin typeface="Arial Narrow" panose="020B0606020202030204" pitchFamily="34" charset="0"/>
                        <a:cs typeface="Arial" panose="020B0604020202020204" pitchFamily="34" charset="0"/>
                      </a:endParaRPr>
                    </a:p>
                  </a:txBody>
                  <a:tcPr/>
                </a:tc>
              </a:tr>
              <a:tr h="370840">
                <a:tc>
                  <a:txBody>
                    <a:bodyPr/>
                    <a:lstStyle/>
                    <a:p>
                      <a:r>
                        <a:rPr lang="en-US" sz="1800" b="1" dirty="0" smtClean="0">
                          <a:latin typeface="Arial Narrow" panose="020B0606020202030204" pitchFamily="34" charset="0"/>
                          <a:cs typeface="Arial" panose="020B0604020202020204" pitchFamily="34" charset="0"/>
                        </a:rPr>
                        <a:t>LH idle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r>
                        <a:rPr lang="en-US" sz="1800" b="1" dirty="0" smtClean="0">
                          <a:latin typeface="Arial Narrow" panose="020B0606020202030204" pitchFamily="34" charset="0"/>
                          <a:cs typeface="Arial" panose="020B0604020202020204" pitchFamily="34" charset="0"/>
                        </a:rPr>
                        <a:t>0.1</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Opening the vice by RH</a:t>
                      </a:r>
                    </a:p>
                  </a:txBody>
                  <a:tcPr/>
                </a:tc>
              </a:tr>
              <a:tr h="370840">
                <a:tc>
                  <a:txBody>
                    <a:bodyPr/>
                    <a:lstStyle/>
                    <a:p>
                      <a:r>
                        <a:rPr lang="en-US" sz="1800" b="1" dirty="0" smtClean="0">
                          <a:latin typeface="Arial Narrow" panose="020B0606020202030204" pitchFamily="34" charset="0"/>
                          <a:cs typeface="Arial" panose="020B0604020202020204" pitchFamily="34" charset="0"/>
                        </a:rPr>
                        <a:t>Removing the work piece </a:t>
                      </a:r>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0.1</a:t>
                      </a:r>
                    </a:p>
                  </a:txBody>
                  <a:tcPr/>
                </a:tc>
                <a:tc>
                  <a:txBody>
                    <a:bodyPr/>
                    <a:lstStyle/>
                    <a:p>
                      <a:endParaRPr lang="en-US" sz="1800" b="1" dirty="0">
                        <a:solidFill>
                          <a:schemeClr val="tx1"/>
                        </a:solidFill>
                        <a:latin typeface="Arial Narrow" panose="020B0606020202030204" pitchFamily="34" charset="0"/>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latin typeface="Arial Narrow" panose="020B0606020202030204" pitchFamily="34" charset="0"/>
                          <a:cs typeface="Arial" panose="020B0604020202020204" pitchFamily="34" charset="0"/>
                        </a:rPr>
                        <a:t>RH idle</a:t>
                      </a:r>
                    </a:p>
                  </a:txBody>
                  <a:tcPr/>
                </a:tc>
              </a:tr>
            </a:tbl>
          </a:graphicData>
        </a:graphic>
      </p:graphicFrame>
      <p:sp>
        <p:nvSpPr>
          <p:cNvPr id="5" name="Rectangle 4"/>
          <p:cNvSpPr/>
          <p:nvPr/>
        </p:nvSpPr>
        <p:spPr>
          <a:xfrm>
            <a:off x="850900" y="5367635"/>
            <a:ext cx="6426200" cy="1338828"/>
          </a:xfrm>
          <a:prstGeom prst="rect">
            <a:avLst/>
          </a:prstGeom>
        </p:spPr>
        <p:txBody>
          <a:bodyPr wrap="square">
            <a:spAutoFit/>
          </a:bodyPr>
          <a:lstStyle/>
          <a:p>
            <a:pPr>
              <a:lnSpc>
                <a:spcPct val="150000"/>
              </a:lnSpc>
            </a:pPr>
            <a:r>
              <a:rPr lang="en-US" i="1" dirty="0">
                <a:solidFill>
                  <a:srgbClr val="FF0000"/>
                </a:solidFill>
                <a:latin typeface="Arial Black" panose="020B0A04020102020204" pitchFamily="34" charset="0"/>
              </a:rPr>
              <a:t>Summary</a:t>
            </a:r>
          </a:p>
          <a:p>
            <a:pPr lvl="2">
              <a:lnSpc>
                <a:spcPct val="150000"/>
              </a:lnSpc>
            </a:pPr>
            <a:r>
              <a:rPr lang="en-US" dirty="0">
                <a:latin typeface="Arial Black" panose="020B0A04020102020204" pitchFamily="34" charset="0"/>
              </a:rPr>
              <a:t>Left hand idle time = 0.3 min</a:t>
            </a:r>
          </a:p>
          <a:p>
            <a:pPr lvl="2">
              <a:lnSpc>
                <a:spcPct val="150000"/>
              </a:lnSpc>
            </a:pPr>
            <a:r>
              <a:rPr lang="en-US" dirty="0">
                <a:latin typeface="Arial Black" panose="020B0A04020102020204" pitchFamily="34" charset="0"/>
              </a:rPr>
              <a:t>Right hand idle time = 0.3 min</a:t>
            </a:r>
          </a:p>
        </p:txBody>
      </p:sp>
      <p:sp>
        <p:nvSpPr>
          <p:cNvPr id="6" name="Rectangle 5"/>
          <p:cNvSpPr/>
          <p:nvPr/>
        </p:nvSpPr>
        <p:spPr>
          <a:xfrm>
            <a:off x="5116551" y="599178"/>
            <a:ext cx="4027449" cy="400110"/>
          </a:xfrm>
          <a:prstGeom prst="rect">
            <a:avLst/>
          </a:prstGeom>
        </p:spPr>
        <p:txBody>
          <a:bodyPr wrap="none">
            <a:spAutoFit/>
          </a:bodyPr>
          <a:lstStyle/>
          <a:p>
            <a:r>
              <a:rPr lang="en-US" sz="2000" b="1" dirty="0">
                <a:solidFill>
                  <a:srgbClr val="002060"/>
                </a:solidFill>
                <a:latin typeface="Arial Black" panose="020B0A04020102020204" pitchFamily="34" charset="0"/>
              </a:rPr>
              <a:t>Left Hand-Right Hand chart</a:t>
            </a:r>
            <a:endParaRPr lang="en-US" sz="2000" dirty="0">
              <a:solidFill>
                <a:srgbClr val="002060"/>
              </a:solidFill>
              <a:latin typeface="Arial Black" panose="020B0A04020102020204" pitchFamily="34" charset="0"/>
            </a:endParaRPr>
          </a:p>
        </p:txBody>
      </p:sp>
      <p:sp>
        <p:nvSpPr>
          <p:cNvPr id="7" name="Rectangle 6"/>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8" name="Rectangle 7"/>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359834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70" y="525011"/>
            <a:ext cx="5138498" cy="400110"/>
          </a:xfrm>
          <a:prstGeom prst="rect">
            <a:avLst/>
          </a:prstGeom>
        </p:spPr>
        <p:txBody>
          <a:bodyPr wrap="square">
            <a:spAutoFit/>
          </a:bodyPr>
          <a:lstStyle/>
          <a:p>
            <a:r>
              <a:rPr lang="en-US" sz="2000" dirty="0" smtClean="0">
                <a:latin typeface="Arial Black" pitchFamily="34" charset="0"/>
              </a:rPr>
              <a:t>Method Study Charting Techniques</a:t>
            </a:r>
            <a:endParaRPr lang="en-US" sz="2000" dirty="0">
              <a:latin typeface="Arial Black" pitchFamily="34" charset="0"/>
            </a:endParaRPr>
          </a:p>
        </p:txBody>
      </p:sp>
      <p:sp>
        <p:nvSpPr>
          <p:cNvPr id="3" name="Rectangle 2"/>
          <p:cNvSpPr/>
          <p:nvPr/>
        </p:nvSpPr>
        <p:spPr>
          <a:xfrm>
            <a:off x="914400" y="1455853"/>
            <a:ext cx="7759700" cy="5309146"/>
          </a:xfrm>
          <a:prstGeom prst="rect">
            <a:avLst/>
          </a:prstGeom>
        </p:spPr>
        <p:txBody>
          <a:bodyPr wrap="square">
            <a:spAutoFit/>
          </a:bodyPr>
          <a:lstStyle/>
          <a:p>
            <a:pPr algn="just">
              <a:lnSpc>
                <a:spcPct val="150000"/>
              </a:lnSpc>
            </a:pPr>
            <a:r>
              <a:rPr lang="en-US" dirty="0" smtClean="0">
                <a:latin typeface="Arial Black" panose="020B0A04020102020204" pitchFamily="34" charset="0"/>
              </a:rPr>
              <a:t>A </a:t>
            </a:r>
            <a:r>
              <a:rPr lang="en-US" dirty="0">
                <a:latin typeface="Arial Black" panose="020B0A04020102020204" pitchFamily="34" charset="0"/>
              </a:rPr>
              <a:t>length of string is used to record the extent as well </a:t>
            </a:r>
            <a:r>
              <a:rPr lang="en-US" dirty="0" smtClean="0">
                <a:latin typeface="Arial Black" panose="020B0A04020102020204" pitchFamily="34" charset="0"/>
              </a:rPr>
              <a:t>as the </a:t>
            </a:r>
            <a:r>
              <a:rPr lang="en-US" dirty="0">
                <a:latin typeface="Arial Black" panose="020B0A04020102020204" pitchFamily="34" charset="0"/>
              </a:rPr>
              <a:t>pattern of movement of a worker or piece of equipment within a limited area during a certain </a:t>
            </a:r>
            <a:r>
              <a:rPr lang="en-US" dirty="0" smtClean="0">
                <a:latin typeface="Arial Black" panose="020B0A04020102020204" pitchFamily="34" charset="0"/>
              </a:rPr>
              <a:t>period of </a:t>
            </a:r>
            <a:r>
              <a:rPr lang="en-US" dirty="0">
                <a:latin typeface="Arial Black" panose="020B0A04020102020204" pitchFamily="34" charset="0"/>
              </a:rPr>
              <a:t>time</a:t>
            </a:r>
            <a:r>
              <a:rPr lang="en-US" dirty="0" smtClean="0">
                <a:latin typeface="Arial Black" panose="020B0A04020102020204" pitchFamily="34" charset="0"/>
              </a:rPr>
              <a:t>.</a:t>
            </a:r>
          </a:p>
          <a:p>
            <a:pPr algn="just">
              <a:lnSpc>
                <a:spcPct val="150000"/>
              </a:lnSpc>
            </a:pPr>
            <a:endParaRPr lang="en-US" sz="1000" dirty="0">
              <a:latin typeface="Arial Black" panose="020B0A04020102020204" pitchFamily="34" charset="0"/>
            </a:endParaRPr>
          </a:p>
          <a:p>
            <a:pPr algn="just">
              <a:lnSpc>
                <a:spcPct val="150000"/>
              </a:lnSpc>
            </a:pPr>
            <a:r>
              <a:rPr lang="en-US" dirty="0" smtClean="0">
                <a:latin typeface="Arial Black" panose="020B0A04020102020204" pitchFamily="34" charset="0"/>
              </a:rPr>
              <a:t>Used </a:t>
            </a:r>
            <a:r>
              <a:rPr lang="en-US" dirty="0">
                <a:latin typeface="Arial Black" panose="020B0A04020102020204" pitchFamily="34" charset="0"/>
              </a:rPr>
              <a:t>to study where the journeys are irregular in distance and </a:t>
            </a:r>
            <a:r>
              <a:rPr lang="en-US" dirty="0" smtClean="0">
                <a:latin typeface="Arial Black" panose="020B0A04020102020204" pitchFamily="34" charset="0"/>
              </a:rPr>
              <a:t>frequency, such as:</a:t>
            </a:r>
            <a:endParaRPr lang="en-US" dirty="0">
              <a:latin typeface="Arial Black" panose="020B0A04020102020204" pitchFamily="34" charset="0"/>
            </a:endParaRPr>
          </a:p>
          <a:p>
            <a:pPr marL="742950" lvl="1" indent="-285750" algn="just">
              <a:lnSpc>
                <a:spcPct val="150000"/>
              </a:lnSpc>
              <a:buFont typeface="Wingdings" panose="05000000000000000000" pitchFamily="2" charset="2"/>
              <a:buChar char="§"/>
            </a:pPr>
            <a:r>
              <a:rPr lang="en-US" dirty="0" smtClean="0">
                <a:latin typeface="Arial Black" panose="020B0A04020102020204" pitchFamily="34" charset="0"/>
              </a:rPr>
              <a:t>When </a:t>
            </a:r>
            <a:r>
              <a:rPr lang="en-US" dirty="0">
                <a:latin typeface="Arial Black" panose="020B0A04020102020204" pitchFamily="34" charset="0"/>
              </a:rPr>
              <a:t>a group of operators is working.</a:t>
            </a:r>
          </a:p>
          <a:p>
            <a:pPr marL="742950" lvl="1" indent="-285750" algn="just">
              <a:lnSpc>
                <a:spcPct val="150000"/>
              </a:lnSpc>
              <a:buFont typeface="Wingdings" panose="05000000000000000000" pitchFamily="2" charset="2"/>
              <a:buChar char="§"/>
            </a:pPr>
            <a:r>
              <a:rPr lang="en-US" dirty="0" smtClean="0">
                <a:latin typeface="Arial Black" panose="020B0A04020102020204" pitchFamily="34" charset="0"/>
              </a:rPr>
              <a:t>When </a:t>
            </a:r>
            <a:r>
              <a:rPr lang="en-US" dirty="0">
                <a:latin typeface="Arial Black" panose="020B0A04020102020204" pitchFamily="34" charset="0"/>
              </a:rPr>
              <a:t>a single operator is attending several machines.</a:t>
            </a:r>
          </a:p>
          <a:p>
            <a:pPr marL="742950" lvl="1" indent="-285750" algn="just">
              <a:lnSpc>
                <a:spcPct val="150000"/>
              </a:lnSpc>
              <a:buFont typeface="Wingdings" panose="05000000000000000000" pitchFamily="2" charset="2"/>
              <a:buChar char="§"/>
            </a:pPr>
            <a:r>
              <a:rPr lang="en-US" dirty="0" smtClean="0">
                <a:latin typeface="Arial Black" panose="020B0A04020102020204" pitchFamily="34" charset="0"/>
              </a:rPr>
              <a:t>In </a:t>
            </a:r>
            <a:r>
              <a:rPr lang="en-US" dirty="0">
                <a:latin typeface="Arial Black" panose="020B0A04020102020204" pitchFamily="34" charset="0"/>
              </a:rPr>
              <a:t>process, where several sub-assemblies have to be moved to other assembly.</a:t>
            </a:r>
          </a:p>
          <a:p>
            <a:pPr marL="742950" lvl="1" indent="-285750" algn="just">
              <a:lnSpc>
                <a:spcPct val="150000"/>
              </a:lnSpc>
              <a:buFont typeface="Wingdings" panose="05000000000000000000" pitchFamily="2" charset="2"/>
              <a:buChar char="§"/>
            </a:pPr>
            <a:r>
              <a:rPr lang="en-US" dirty="0" smtClean="0">
                <a:latin typeface="Arial Black" panose="020B0A04020102020204" pitchFamily="34" charset="0"/>
              </a:rPr>
              <a:t>Where </a:t>
            </a:r>
            <a:r>
              <a:rPr lang="en-US" dirty="0">
                <a:latin typeface="Arial Black" panose="020B0A04020102020204" pitchFamily="34" charset="0"/>
              </a:rPr>
              <a:t>processes require the operator to be moved from one work-place to another.</a:t>
            </a:r>
          </a:p>
          <a:p>
            <a:pPr marL="742950" lvl="1" indent="-285750">
              <a:lnSpc>
                <a:spcPct val="150000"/>
              </a:lnSpc>
              <a:buFont typeface="Wingdings" panose="05000000000000000000" pitchFamily="2" charset="2"/>
              <a:buChar char="§"/>
            </a:pPr>
            <a:r>
              <a:rPr lang="en-US" dirty="0" smtClean="0">
                <a:latin typeface="Arial Black" panose="020B0A04020102020204" pitchFamily="34" charset="0"/>
              </a:rPr>
              <a:t>For </a:t>
            </a:r>
            <a:r>
              <a:rPr lang="en-US" dirty="0">
                <a:latin typeface="Arial Black" panose="020B0A04020102020204" pitchFamily="34" charset="0"/>
              </a:rPr>
              <a:t>checking the relative value of various layout.</a:t>
            </a:r>
          </a:p>
        </p:txBody>
      </p:sp>
      <p:sp>
        <p:nvSpPr>
          <p:cNvPr id="4" name="Rectangle 3"/>
          <p:cNvSpPr/>
          <p:nvPr/>
        </p:nvSpPr>
        <p:spPr>
          <a:xfrm>
            <a:off x="563211" y="1055743"/>
            <a:ext cx="2292872" cy="400110"/>
          </a:xfrm>
          <a:prstGeom prst="rect">
            <a:avLst/>
          </a:prstGeom>
        </p:spPr>
        <p:txBody>
          <a:bodyPr wrap="none">
            <a:spAutoFit/>
          </a:bodyPr>
          <a:lstStyle/>
          <a:p>
            <a:r>
              <a:rPr lang="en-US" sz="2000" b="1" dirty="0">
                <a:solidFill>
                  <a:srgbClr val="0070C0"/>
                </a:solidFill>
                <a:latin typeface="Arial Black" panose="020B0A04020102020204" pitchFamily="34" charset="0"/>
              </a:rPr>
              <a:t>String </a:t>
            </a:r>
            <a:r>
              <a:rPr lang="en-US" sz="2000" b="1" dirty="0" smtClean="0">
                <a:solidFill>
                  <a:srgbClr val="0070C0"/>
                </a:solidFill>
                <a:latin typeface="Arial Black" panose="020B0A04020102020204" pitchFamily="34" charset="0"/>
              </a:rPr>
              <a:t>Diagram</a:t>
            </a:r>
            <a:endParaRPr lang="en-US" sz="2000" dirty="0">
              <a:solidFill>
                <a:srgbClr val="0070C0"/>
              </a:solidFill>
              <a:latin typeface="Arial Black" panose="020B0A04020102020204" pitchFamily="34" charset="0"/>
            </a:endParaRPr>
          </a:p>
        </p:txBody>
      </p:sp>
      <p:sp>
        <p:nvSpPr>
          <p:cNvPr id="5" name="Rectangle 4"/>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819040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613100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898045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945540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725743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413800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77240" y="1146048"/>
            <a:ext cx="7620000" cy="5711952"/>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sz="1800" dirty="0" smtClean="0">
                <a:solidFill>
                  <a:srgbClr val="7030A0"/>
                </a:solidFill>
                <a:latin typeface="Arial Black" panose="020B0A04020102020204" pitchFamily="34" charset="0"/>
              </a:rPr>
              <a:t>Contingency Allowance</a:t>
            </a:r>
          </a:p>
          <a:p>
            <a:pPr marL="342900" lvl="1" indent="0" algn="just">
              <a:lnSpc>
                <a:spcPct val="150000"/>
              </a:lnSpc>
              <a:buNone/>
            </a:pPr>
            <a:r>
              <a:rPr lang="en-US" b="1" dirty="0" smtClean="0">
                <a:latin typeface="Arial" panose="020B0604020202020204" pitchFamily="34" charset="0"/>
                <a:cs typeface="Arial" panose="020B0604020202020204" pitchFamily="34" charset="0"/>
              </a:rPr>
              <a:t>Additional allowance due to a problem with the task (e.g., raw material problem ) - not greater than 5% </a:t>
            </a:r>
          </a:p>
          <a:p>
            <a:pPr marL="0" indent="0" algn="just">
              <a:lnSpc>
                <a:spcPct val="150000"/>
              </a:lnSpc>
              <a:buNone/>
            </a:pPr>
            <a:r>
              <a:rPr lang="en-US" sz="1800" dirty="0" smtClean="0">
                <a:solidFill>
                  <a:srgbClr val="7030A0"/>
                </a:solidFill>
                <a:latin typeface="Arial Black" panose="020B0A04020102020204" pitchFamily="34" charset="0"/>
              </a:rPr>
              <a:t>Policy allowance </a:t>
            </a:r>
          </a:p>
          <a:p>
            <a:pPr marL="342900" lvl="1" indent="0" algn="just">
              <a:lnSpc>
                <a:spcPct val="150000"/>
              </a:lnSpc>
              <a:buNone/>
            </a:pPr>
            <a:r>
              <a:rPr lang="en-US" b="1" dirty="0">
                <a:latin typeface="Arial" panose="020B0604020202020204" pitchFamily="34" charset="0"/>
                <a:cs typeface="Arial" panose="020B0604020202020204" pitchFamily="34" charset="0"/>
              </a:rPr>
              <a:t>These allowances are intended to cover special work situations that are usually associated with a wage incentive system. </a:t>
            </a:r>
          </a:p>
          <a:p>
            <a:pPr marL="0" indent="0" algn="just">
              <a:lnSpc>
                <a:spcPct val="150000"/>
              </a:lnSpc>
              <a:buNone/>
            </a:pPr>
            <a:r>
              <a:rPr lang="en-US" sz="1800" dirty="0" smtClean="0">
                <a:solidFill>
                  <a:srgbClr val="7030A0"/>
                </a:solidFill>
                <a:latin typeface="Arial Black" panose="020B0A04020102020204" pitchFamily="34" charset="0"/>
              </a:rPr>
              <a:t>Training allowance</a:t>
            </a:r>
          </a:p>
          <a:p>
            <a:pPr marL="342900" lvl="1" indent="0" algn="just">
              <a:lnSpc>
                <a:spcPct val="150000"/>
              </a:lnSpc>
              <a:buNone/>
            </a:pPr>
            <a:r>
              <a:rPr lang="en-US" b="1" dirty="0" smtClean="0">
                <a:latin typeface="Arial" panose="020B0604020202020204" pitchFamily="34" charset="0"/>
                <a:cs typeface="Arial" panose="020B0604020202020204" pitchFamily="34" charset="0"/>
              </a:rPr>
              <a:t>For </a:t>
            </a:r>
            <a:r>
              <a:rPr lang="en-US" b="1" dirty="0">
                <a:latin typeface="Arial" panose="020B0604020202020204" pitchFamily="34" charset="0"/>
                <a:cs typeface="Arial" panose="020B0604020202020204" pitchFamily="34" charset="0"/>
              </a:rPr>
              <a:t>workers whose responsibilities include teaching other new workers in their jobs. </a:t>
            </a:r>
          </a:p>
          <a:p>
            <a:pPr marL="0" indent="0" algn="just">
              <a:lnSpc>
                <a:spcPct val="150000"/>
              </a:lnSpc>
              <a:buNone/>
            </a:pPr>
            <a:r>
              <a:rPr lang="en-US" sz="1800" dirty="0">
                <a:solidFill>
                  <a:srgbClr val="7030A0"/>
                </a:solidFill>
                <a:latin typeface="Arial Black" panose="020B0A04020102020204" pitchFamily="34" charset="0"/>
              </a:rPr>
              <a:t>Learning allowance </a:t>
            </a:r>
          </a:p>
          <a:p>
            <a:pPr marL="342900" lvl="1" indent="0" algn="just">
              <a:lnSpc>
                <a:spcPct val="150000"/>
              </a:lnSpc>
              <a:buNone/>
            </a:pPr>
            <a:r>
              <a:rPr lang="en-US" b="1" dirty="0">
                <a:latin typeface="Arial" panose="020B0604020202020204" pitchFamily="34" charset="0"/>
                <a:cs typeface="Arial" panose="020B0604020202020204" pitchFamily="34" charset="0"/>
              </a:rPr>
              <a:t>F</a:t>
            </a:r>
            <a:r>
              <a:rPr lang="en-US" b="1" dirty="0" smtClean="0">
                <a:latin typeface="Arial" panose="020B0604020202020204" pitchFamily="34" charset="0"/>
                <a:cs typeface="Arial" panose="020B0604020202020204" pitchFamily="34" charset="0"/>
              </a:rPr>
              <a:t>or </a:t>
            </a:r>
            <a:r>
              <a:rPr lang="en-US" b="1" dirty="0">
                <a:latin typeface="Arial" panose="020B0604020202020204" pitchFamily="34" charset="0"/>
                <a:cs typeface="Arial" panose="020B0604020202020204" pitchFamily="34" charset="0"/>
              </a:rPr>
              <a:t>workers who are learning a new task or new employees who are just beginning to work.</a:t>
            </a:r>
          </a:p>
        </p:txBody>
      </p:sp>
      <p:sp>
        <p:nvSpPr>
          <p:cNvPr id="3" name="Rectangle 2"/>
          <p:cNvSpPr txBox="1">
            <a:spLocks noChangeArrowheads="1"/>
          </p:cNvSpPr>
          <p:nvPr/>
        </p:nvSpPr>
        <p:spPr>
          <a:xfrm>
            <a:off x="408432" y="545592"/>
            <a:ext cx="4578096" cy="41757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b="1" dirty="0" smtClean="0">
                <a:latin typeface="Arial Black" panose="020B0A04020102020204" pitchFamily="34" charset="0"/>
              </a:rPr>
              <a:t>Other Types of Allowances</a:t>
            </a:r>
          </a:p>
        </p:txBody>
      </p:sp>
      <p:sp>
        <p:nvSpPr>
          <p:cNvPr id="4" name="Rectangle 3"/>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4165610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4141510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932942" y="1402080"/>
            <a:ext cx="7821613"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a:tabLst>
                <a:tab pos="7239000" algn="r"/>
              </a:tabLst>
              <a:defRPr sz="2400">
                <a:solidFill>
                  <a:schemeClr val="tx1"/>
                </a:solidFill>
                <a:latin typeface="Times" panose="02020603050405020304" pitchFamily="18" charset="0"/>
              </a:defRPr>
            </a:lvl1pPr>
            <a:lvl2pPr marL="1244600" indent="-571500">
              <a:tabLst>
                <a:tab pos="7239000" algn="r"/>
              </a:tabLst>
              <a:defRPr sz="2400">
                <a:solidFill>
                  <a:schemeClr val="tx1"/>
                </a:solidFill>
                <a:latin typeface="Times" panose="02020603050405020304" pitchFamily="18" charset="0"/>
              </a:defRPr>
            </a:lvl2pPr>
            <a:lvl3pPr marL="2019300" indent="-495300">
              <a:tabLst>
                <a:tab pos="7239000" algn="r"/>
              </a:tabLst>
              <a:defRPr sz="2400">
                <a:solidFill>
                  <a:schemeClr val="tx1"/>
                </a:solidFill>
                <a:latin typeface="Times" panose="02020603050405020304" pitchFamily="18" charset="0"/>
              </a:defRPr>
            </a:lvl3pPr>
            <a:lvl4pPr marL="2692400" indent="-495300">
              <a:tabLst>
                <a:tab pos="7239000" algn="r"/>
              </a:tabLst>
              <a:defRPr sz="2400">
                <a:solidFill>
                  <a:schemeClr val="tx1"/>
                </a:solidFill>
                <a:latin typeface="Times" panose="02020603050405020304" pitchFamily="18" charset="0"/>
              </a:defRPr>
            </a:lvl4pPr>
            <a:lvl5pPr marL="2882900" indent="-495300">
              <a:tabLst>
                <a:tab pos="7239000" algn="r"/>
              </a:tabLst>
              <a:defRPr sz="2400">
                <a:solidFill>
                  <a:schemeClr val="tx1"/>
                </a:solidFill>
                <a:latin typeface="Times" panose="02020603050405020304" pitchFamily="18" charset="0"/>
              </a:defRPr>
            </a:lvl5pPr>
            <a:lvl6pPr marL="33401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6pPr>
            <a:lvl7pPr marL="37973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7pPr>
            <a:lvl8pPr marL="42545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8pPr>
            <a:lvl9pPr marL="47117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9pPr>
          </a:lstStyle>
          <a:p>
            <a:pPr eaLnBrk="1" hangingPunct="1">
              <a:lnSpc>
                <a:spcPct val="90000"/>
              </a:lnSpc>
              <a:spcBef>
                <a:spcPct val="30000"/>
              </a:spcBef>
              <a:defRPr/>
            </a:pPr>
            <a:r>
              <a:rPr lang="en-US" sz="2000" dirty="0" smtClean="0">
                <a:effectLst>
                  <a:outerShdw blurRad="38100" dist="38100" dir="2700000" algn="tl">
                    <a:srgbClr val="C0C0C0"/>
                  </a:outerShdw>
                </a:effectLst>
                <a:latin typeface="Arial" panose="020B0604020202020204" pitchFamily="34" charset="0"/>
              </a:rPr>
              <a:t>1.	</a:t>
            </a:r>
            <a:r>
              <a:rPr lang="en-US" sz="2000" b="1" dirty="0" smtClean="0">
                <a:latin typeface="Arial" panose="020B0604020202020204" pitchFamily="34" charset="0"/>
              </a:rPr>
              <a:t>Constant allowance</a:t>
            </a:r>
          </a:p>
          <a:p>
            <a:pPr lvl="1" eaLnBrk="1" hangingPunct="1">
              <a:lnSpc>
                <a:spcPct val="90000"/>
              </a:lnSpc>
              <a:spcBef>
                <a:spcPct val="30000"/>
              </a:spcBef>
              <a:defRPr/>
            </a:pPr>
            <a:r>
              <a:rPr lang="en-US" sz="2000" b="1" dirty="0" smtClean="0">
                <a:latin typeface="Arial" panose="020B0604020202020204" pitchFamily="34" charset="0"/>
              </a:rPr>
              <a:t>(a)	Personal allowance ……………...	</a:t>
            </a:r>
            <a:r>
              <a:rPr lang="en-US" sz="2000" b="1" i="0" dirty="0" smtClean="0">
                <a:latin typeface="Arial" panose="020B0604020202020204" pitchFamily="34" charset="0"/>
              </a:rPr>
              <a:t>5</a:t>
            </a:r>
          </a:p>
          <a:p>
            <a:pPr lvl="1" eaLnBrk="1" hangingPunct="1">
              <a:lnSpc>
                <a:spcPct val="90000"/>
              </a:lnSpc>
              <a:spcBef>
                <a:spcPct val="30000"/>
              </a:spcBef>
              <a:defRPr/>
            </a:pPr>
            <a:r>
              <a:rPr lang="en-US" sz="2000" b="1" dirty="0" smtClean="0">
                <a:latin typeface="Arial" panose="020B0604020202020204" pitchFamily="34" charset="0"/>
              </a:rPr>
              <a:t>(b)	Basic fatigue allowance …………	</a:t>
            </a:r>
            <a:r>
              <a:rPr lang="en-US" sz="2000" b="1" i="0" dirty="0" smtClean="0">
                <a:latin typeface="Arial" panose="020B0604020202020204" pitchFamily="34" charset="0"/>
              </a:rPr>
              <a:t>4</a:t>
            </a:r>
          </a:p>
          <a:p>
            <a:pPr eaLnBrk="1" hangingPunct="1">
              <a:lnSpc>
                <a:spcPct val="90000"/>
              </a:lnSpc>
              <a:spcBef>
                <a:spcPct val="30000"/>
              </a:spcBef>
              <a:defRPr/>
            </a:pPr>
            <a:r>
              <a:rPr lang="en-US" sz="2000" b="1" dirty="0" smtClean="0">
                <a:latin typeface="Arial" panose="020B0604020202020204" pitchFamily="34" charset="0"/>
              </a:rPr>
              <a:t>2.	Variable allowances:</a:t>
            </a:r>
          </a:p>
          <a:p>
            <a:pPr lvl="1" eaLnBrk="1" hangingPunct="1">
              <a:lnSpc>
                <a:spcPct val="90000"/>
              </a:lnSpc>
              <a:spcBef>
                <a:spcPct val="30000"/>
              </a:spcBef>
              <a:defRPr/>
            </a:pPr>
            <a:r>
              <a:rPr lang="en-US" sz="2000" b="1" dirty="0" smtClean="0">
                <a:latin typeface="Arial" panose="020B0604020202020204" pitchFamily="34" charset="0"/>
              </a:rPr>
              <a:t>(a)	Standing allowance ………………	</a:t>
            </a:r>
            <a:r>
              <a:rPr lang="en-US" sz="2000" b="1" i="0" dirty="0" smtClean="0">
                <a:latin typeface="Arial" panose="020B0604020202020204" pitchFamily="34" charset="0"/>
              </a:rPr>
              <a:t>2</a:t>
            </a:r>
          </a:p>
          <a:p>
            <a:pPr lvl="1" eaLnBrk="1" hangingPunct="1">
              <a:lnSpc>
                <a:spcPct val="90000"/>
              </a:lnSpc>
              <a:spcBef>
                <a:spcPct val="30000"/>
              </a:spcBef>
              <a:defRPr/>
            </a:pPr>
            <a:r>
              <a:rPr lang="en-US" sz="2000" b="1" dirty="0" smtClean="0">
                <a:latin typeface="Arial" panose="020B0604020202020204" pitchFamily="34" charset="0"/>
              </a:rPr>
              <a:t>(b)	Abnormal position</a:t>
            </a:r>
          </a:p>
          <a:p>
            <a:pPr lvl="2" eaLnBrk="1" hangingPunct="1">
              <a:lnSpc>
                <a:spcPct val="90000"/>
              </a:lnSpc>
              <a:spcBef>
                <a:spcPct val="30000"/>
              </a:spcBef>
              <a:defRPr/>
            </a:pPr>
            <a:r>
              <a:rPr lang="en-US" sz="2000" b="1" dirty="0" smtClean="0">
                <a:latin typeface="Arial" panose="020B0604020202020204" pitchFamily="34" charset="0"/>
              </a:rPr>
              <a:t>(</a:t>
            </a:r>
            <a:r>
              <a:rPr lang="en-US" sz="2000" b="1" dirty="0" err="1" smtClean="0">
                <a:latin typeface="Arial" panose="020B0604020202020204" pitchFamily="34" charset="0"/>
              </a:rPr>
              <a:t>i</a:t>
            </a:r>
            <a:r>
              <a:rPr lang="en-US" sz="2000" b="1" dirty="0" smtClean="0">
                <a:latin typeface="Arial" panose="020B0604020202020204" pitchFamily="34" charset="0"/>
              </a:rPr>
              <a:t>)	Awkward (bending) …………	</a:t>
            </a:r>
            <a:r>
              <a:rPr lang="en-US" sz="2000" b="1" i="0" dirty="0" smtClean="0">
                <a:latin typeface="Arial" panose="020B0604020202020204" pitchFamily="34" charset="0"/>
              </a:rPr>
              <a:t>2</a:t>
            </a:r>
            <a:endParaRPr lang="en-US" sz="2000" b="1" dirty="0" smtClean="0">
              <a:latin typeface="Arial" panose="020B0604020202020204" pitchFamily="34" charset="0"/>
            </a:endParaRPr>
          </a:p>
          <a:p>
            <a:pPr lvl="2" eaLnBrk="1" hangingPunct="1">
              <a:lnSpc>
                <a:spcPct val="90000"/>
              </a:lnSpc>
              <a:spcBef>
                <a:spcPct val="30000"/>
              </a:spcBef>
              <a:buFont typeface="Times" panose="02020603050405020304" pitchFamily="18" charset="0"/>
              <a:buAutoNum type="romanLcParenBoth" startAt="2"/>
              <a:defRPr/>
            </a:pPr>
            <a:r>
              <a:rPr lang="en-US" sz="2000" b="1" dirty="0" smtClean="0">
                <a:latin typeface="Arial" panose="020B0604020202020204" pitchFamily="34" charset="0"/>
              </a:rPr>
              <a:t>Very awkward (lying, </a:t>
            </a:r>
            <a:br>
              <a:rPr lang="en-US" sz="2000" b="1" dirty="0" smtClean="0">
                <a:latin typeface="Arial" panose="020B0604020202020204" pitchFamily="34" charset="0"/>
              </a:rPr>
            </a:br>
            <a:r>
              <a:rPr lang="en-US" sz="2000" b="1" dirty="0" smtClean="0">
                <a:latin typeface="Arial" panose="020B0604020202020204" pitchFamily="34" charset="0"/>
              </a:rPr>
              <a:t>stretching) ……………………	</a:t>
            </a:r>
            <a:r>
              <a:rPr lang="en-US" sz="2000" b="1" i="0" dirty="0" smtClean="0">
                <a:latin typeface="Arial" panose="020B0604020202020204" pitchFamily="34" charset="0"/>
              </a:rPr>
              <a:t>7</a:t>
            </a:r>
          </a:p>
        </p:txBody>
      </p:sp>
      <p:sp>
        <p:nvSpPr>
          <p:cNvPr id="3" name="Rectangle 2"/>
          <p:cNvSpPr txBox="1">
            <a:spLocks noChangeArrowheads="1"/>
          </p:cNvSpPr>
          <p:nvPr/>
        </p:nvSpPr>
        <p:spPr>
          <a:xfrm>
            <a:off x="515112" y="1050163"/>
            <a:ext cx="2703576" cy="351917"/>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smtClean="0">
                <a:solidFill>
                  <a:srgbClr val="7030A0"/>
                </a:solidFill>
                <a:effectLst>
                  <a:outerShdw blurRad="38100" dist="38100" dir="2700000" algn="tl">
                    <a:srgbClr val="FFFFFF"/>
                  </a:outerShdw>
                </a:effectLst>
                <a:latin typeface="Arial Black" panose="020B0A04020102020204" pitchFamily="34" charset="0"/>
              </a:rPr>
              <a:t>Rest Allowances</a:t>
            </a:r>
          </a:p>
        </p:txBody>
      </p:sp>
      <p:sp>
        <p:nvSpPr>
          <p:cNvPr id="4" name="Rectangle 3"/>
          <p:cNvSpPr>
            <a:spLocks noChangeArrowheads="1"/>
          </p:cNvSpPr>
          <p:nvPr/>
        </p:nvSpPr>
        <p:spPr bwMode="auto">
          <a:xfrm>
            <a:off x="894842" y="4610421"/>
            <a:ext cx="78597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a:tabLst>
                <a:tab pos="7239000" algn="r"/>
              </a:tabLst>
              <a:defRPr sz="2400">
                <a:solidFill>
                  <a:schemeClr val="tx1"/>
                </a:solidFill>
                <a:latin typeface="Times" panose="02020603050405020304" pitchFamily="18" charset="0"/>
              </a:defRPr>
            </a:lvl1pPr>
            <a:lvl2pPr marL="1244600" indent="-571500">
              <a:tabLst>
                <a:tab pos="7239000" algn="r"/>
              </a:tabLst>
              <a:defRPr sz="2400">
                <a:solidFill>
                  <a:schemeClr val="tx1"/>
                </a:solidFill>
                <a:latin typeface="Times" panose="02020603050405020304" pitchFamily="18" charset="0"/>
              </a:defRPr>
            </a:lvl2pPr>
            <a:lvl3pPr marL="2019300" indent="-495300">
              <a:tabLst>
                <a:tab pos="7239000" algn="r"/>
              </a:tabLst>
              <a:defRPr sz="2400">
                <a:solidFill>
                  <a:schemeClr val="tx1"/>
                </a:solidFill>
                <a:latin typeface="Times" panose="02020603050405020304" pitchFamily="18" charset="0"/>
              </a:defRPr>
            </a:lvl3pPr>
            <a:lvl4pPr marL="2692400" indent="-495300">
              <a:tabLst>
                <a:tab pos="7239000" algn="r"/>
              </a:tabLst>
              <a:defRPr sz="2400">
                <a:solidFill>
                  <a:schemeClr val="tx1"/>
                </a:solidFill>
                <a:latin typeface="Times" panose="02020603050405020304" pitchFamily="18" charset="0"/>
              </a:defRPr>
            </a:lvl4pPr>
            <a:lvl5pPr marL="2882900" indent="-495300">
              <a:tabLst>
                <a:tab pos="7239000" algn="r"/>
              </a:tabLst>
              <a:defRPr sz="2400">
                <a:solidFill>
                  <a:schemeClr val="tx1"/>
                </a:solidFill>
                <a:latin typeface="Times" panose="02020603050405020304" pitchFamily="18" charset="0"/>
              </a:defRPr>
            </a:lvl5pPr>
            <a:lvl6pPr marL="33401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6pPr>
            <a:lvl7pPr marL="37973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7pPr>
            <a:lvl8pPr marL="42545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8pPr>
            <a:lvl9pPr marL="4711700" indent="-495300" eaLnBrk="0" fontAlgn="base" hangingPunct="0">
              <a:spcBef>
                <a:spcPct val="0"/>
              </a:spcBef>
              <a:spcAft>
                <a:spcPct val="0"/>
              </a:spcAft>
              <a:tabLst>
                <a:tab pos="7239000" algn="r"/>
              </a:tabLst>
              <a:defRPr sz="2400">
                <a:solidFill>
                  <a:schemeClr val="tx1"/>
                </a:solidFill>
                <a:latin typeface="Times" panose="02020603050405020304" pitchFamily="18" charset="0"/>
              </a:defRPr>
            </a:lvl9pPr>
          </a:lstStyle>
          <a:p>
            <a:pPr marL="1130300" lvl="1" indent="-457200" eaLnBrk="1" hangingPunct="1">
              <a:lnSpc>
                <a:spcPct val="90000"/>
              </a:lnSpc>
              <a:spcBef>
                <a:spcPct val="30000"/>
              </a:spcBef>
              <a:buAutoNum type="alphaLcParenBoth" startAt="3"/>
              <a:defRPr/>
            </a:pPr>
            <a:r>
              <a:rPr lang="en-US" sz="2000" b="1" dirty="0" smtClean="0">
                <a:latin typeface="Arial" panose="020B0604020202020204" pitchFamily="34" charset="0"/>
              </a:rPr>
              <a:t>Use of force or muscular energy in lifting,</a:t>
            </a:r>
          </a:p>
          <a:p>
            <a:pPr marL="673100" lvl="1" indent="0" eaLnBrk="1" hangingPunct="1">
              <a:lnSpc>
                <a:spcPct val="90000"/>
              </a:lnSpc>
              <a:spcBef>
                <a:spcPct val="30000"/>
              </a:spcBef>
              <a:defRPr/>
            </a:pPr>
            <a:r>
              <a:rPr lang="en-US" sz="2000" b="1" dirty="0">
                <a:latin typeface="Arial" panose="020B0604020202020204" pitchFamily="34" charset="0"/>
              </a:rPr>
              <a:t> </a:t>
            </a:r>
            <a:r>
              <a:rPr lang="en-US" sz="2000" b="1" dirty="0" smtClean="0">
                <a:latin typeface="Arial" panose="020B0604020202020204" pitchFamily="34" charset="0"/>
              </a:rPr>
              <a:t>     pulling, pushing weight lifted (pounds)</a:t>
            </a: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	20 </a:t>
            </a:r>
            <a:r>
              <a:rPr lang="en-US" sz="2000" b="1" dirty="0" err="1" smtClean="0">
                <a:latin typeface="Arial" panose="020B0604020202020204" pitchFamily="34" charset="0"/>
              </a:rPr>
              <a:t>lb</a:t>
            </a:r>
            <a:r>
              <a:rPr lang="en-US" sz="2000" b="1" dirty="0" smtClean="0">
                <a:latin typeface="Arial" panose="020B0604020202020204" pitchFamily="34" charset="0"/>
              </a:rPr>
              <a:t>, 40 </a:t>
            </a:r>
            <a:r>
              <a:rPr lang="en-US" sz="2000" b="1" dirty="0" err="1" smtClean="0">
                <a:latin typeface="Arial" panose="020B0604020202020204" pitchFamily="34" charset="0"/>
              </a:rPr>
              <a:t>lb</a:t>
            </a:r>
            <a:r>
              <a:rPr lang="en-US" sz="2000" b="1" dirty="0" smtClean="0">
                <a:latin typeface="Arial" panose="020B0604020202020204" pitchFamily="34" charset="0"/>
              </a:rPr>
              <a:t>, 60 </a:t>
            </a:r>
            <a:r>
              <a:rPr lang="en-US" sz="2000" b="1" dirty="0" err="1" smtClean="0">
                <a:latin typeface="Arial" panose="020B0604020202020204" pitchFamily="34" charset="0"/>
              </a:rPr>
              <a:t>lb</a:t>
            </a:r>
            <a:r>
              <a:rPr lang="en-US" sz="2000" b="1" dirty="0" smtClean="0">
                <a:latin typeface="Arial" panose="020B0604020202020204" pitchFamily="34" charset="0"/>
              </a:rPr>
              <a:t>………………………	</a:t>
            </a:r>
            <a:r>
              <a:rPr lang="en-US" sz="2000" b="1" i="0" dirty="0" smtClean="0">
                <a:latin typeface="Arial" panose="020B0604020202020204" pitchFamily="34" charset="0"/>
              </a:rPr>
              <a:t>3, 9, 17</a:t>
            </a:r>
            <a:endParaRPr lang="en-US" sz="2000" b="1" dirty="0" smtClean="0">
              <a:latin typeface="Arial" panose="020B0604020202020204" pitchFamily="34" charset="0"/>
            </a:endParaRP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(d)  Bad light:</a:t>
            </a:r>
          </a:p>
          <a:p>
            <a:pPr lvl="2" eaLnBrk="1" hangingPunct="1">
              <a:lnSpc>
                <a:spcPct val="90000"/>
              </a:lnSpc>
              <a:spcBef>
                <a:spcPct val="30000"/>
              </a:spcBef>
              <a:buFont typeface="Times" panose="02020603050405020304" pitchFamily="18" charset="0"/>
              <a:buAutoNum type="romanLcParenBoth"/>
              <a:defRPr/>
            </a:pPr>
            <a:r>
              <a:rPr lang="en-US" sz="2000" b="1" dirty="0" smtClean="0">
                <a:latin typeface="Arial" panose="020B0604020202020204" pitchFamily="34" charset="0"/>
              </a:rPr>
              <a:t>Well below recommended….	</a:t>
            </a:r>
            <a:r>
              <a:rPr lang="en-US" sz="2000" b="1" i="0" dirty="0" smtClean="0">
                <a:latin typeface="Arial" panose="020B0604020202020204" pitchFamily="34" charset="0"/>
              </a:rPr>
              <a:t>2</a:t>
            </a:r>
          </a:p>
          <a:p>
            <a:pPr lvl="2" eaLnBrk="1" hangingPunct="1">
              <a:lnSpc>
                <a:spcPct val="90000"/>
              </a:lnSpc>
              <a:spcBef>
                <a:spcPct val="30000"/>
              </a:spcBef>
              <a:buFont typeface="Times" panose="02020603050405020304" pitchFamily="18" charset="0"/>
              <a:buAutoNum type="romanLcParenBoth"/>
              <a:defRPr/>
            </a:pPr>
            <a:r>
              <a:rPr lang="en-US" sz="2000" b="1" dirty="0" smtClean="0">
                <a:latin typeface="Arial" panose="020B0604020202020204" pitchFamily="34" charset="0"/>
              </a:rPr>
              <a:t> Quite inadequate…………….	</a:t>
            </a:r>
            <a:r>
              <a:rPr lang="en-US" sz="2000" b="1" i="0" dirty="0" smtClean="0">
                <a:latin typeface="Arial" panose="020B0604020202020204" pitchFamily="34" charset="0"/>
              </a:rPr>
              <a:t>5</a:t>
            </a:r>
          </a:p>
        </p:txBody>
      </p:sp>
      <p:sp>
        <p:nvSpPr>
          <p:cNvPr id="5" name="Rectangle 2"/>
          <p:cNvSpPr txBox="1">
            <a:spLocks noChangeArrowheads="1"/>
          </p:cNvSpPr>
          <p:nvPr/>
        </p:nvSpPr>
        <p:spPr>
          <a:xfrm>
            <a:off x="408432" y="545592"/>
            <a:ext cx="4578096" cy="41757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b="1" dirty="0" smtClean="0">
                <a:latin typeface="Arial Black" panose="020B0A04020102020204" pitchFamily="34" charset="0"/>
              </a:rPr>
              <a:t>Other Types of Allowances</a:t>
            </a:r>
          </a:p>
        </p:txBody>
      </p:sp>
      <p:sp>
        <p:nvSpPr>
          <p:cNvPr id="6" name="Rectangle 5"/>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585552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15950" y="1371981"/>
            <a:ext cx="78724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7239000" algn="r"/>
              </a:tabLst>
              <a:defRPr sz="2400">
                <a:solidFill>
                  <a:schemeClr val="tx1"/>
                </a:solidFill>
                <a:latin typeface="Times" panose="02020603050405020304" pitchFamily="18" charset="0"/>
              </a:defRPr>
            </a:lvl1pPr>
            <a:lvl2pPr marL="1244600" indent="-571500">
              <a:tabLst>
                <a:tab pos="7239000" algn="r"/>
              </a:tabLst>
              <a:defRPr sz="2400">
                <a:solidFill>
                  <a:schemeClr val="tx1"/>
                </a:solidFill>
                <a:latin typeface="Times" panose="02020603050405020304" pitchFamily="18" charset="0"/>
              </a:defRPr>
            </a:lvl2pPr>
            <a:lvl3pPr marL="2006600" indent="-482600">
              <a:tabLst>
                <a:tab pos="7239000" algn="r"/>
              </a:tabLst>
              <a:defRPr sz="2400">
                <a:solidFill>
                  <a:schemeClr val="tx1"/>
                </a:solidFill>
                <a:latin typeface="Times" panose="02020603050405020304" pitchFamily="18" charset="0"/>
              </a:defRPr>
            </a:lvl3pPr>
            <a:lvl4pPr marL="2654300" indent="-457200">
              <a:tabLst>
                <a:tab pos="7239000" algn="r"/>
              </a:tabLst>
              <a:defRPr sz="2400">
                <a:solidFill>
                  <a:schemeClr val="tx1"/>
                </a:solidFill>
                <a:latin typeface="Times" panose="02020603050405020304" pitchFamily="18" charset="0"/>
              </a:defRPr>
            </a:lvl4pPr>
            <a:lvl5pPr marL="2844800" indent="-457200">
              <a:tabLst>
                <a:tab pos="7239000" algn="r"/>
              </a:tabLst>
              <a:defRPr sz="2400">
                <a:solidFill>
                  <a:schemeClr val="tx1"/>
                </a:solidFill>
                <a:latin typeface="Times" panose="02020603050405020304" pitchFamily="18" charset="0"/>
              </a:defRPr>
            </a:lvl5pPr>
            <a:lvl6pPr marL="3302000" indent="-457200" eaLnBrk="0" fontAlgn="base" hangingPunct="0">
              <a:spcBef>
                <a:spcPct val="0"/>
              </a:spcBef>
              <a:spcAft>
                <a:spcPct val="0"/>
              </a:spcAft>
              <a:tabLst>
                <a:tab pos="7239000" algn="r"/>
              </a:tabLst>
              <a:defRPr sz="2400">
                <a:solidFill>
                  <a:schemeClr val="tx1"/>
                </a:solidFill>
                <a:latin typeface="Times" panose="02020603050405020304" pitchFamily="18" charset="0"/>
              </a:defRPr>
            </a:lvl6pPr>
            <a:lvl7pPr marL="3759200" indent="-457200" eaLnBrk="0" fontAlgn="base" hangingPunct="0">
              <a:spcBef>
                <a:spcPct val="0"/>
              </a:spcBef>
              <a:spcAft>
                <a:spcPct val="0"/>
              </a:spcAft>
              <a:tabLst>
                <a:tab pos="7239000" algn="r"/>
              </a:tabLst>
              <a:defRPr sz="2400">
                <a:solidFill>
                  <a:schemeClr val="tx1"/>
                </a:solidFill>
                <a:latin typeface="Times" panose="02020603050405020304" pitchFamily="18" charset="0"/>
              </a:defRPr>
            </a:lvl7pPr>
            <a:lvl8pPr marL="4216400" indent="-457200" eaLnBrk="0" fontAlgn="base" hangingPunct="0">
              <a:spcBef>
                <a:spcPct val="0"/>
              </a:spcBef>
              <a:spcAft>
                <a:spcPct val="0"/>
              </a:spcAft>
              <a:tabLst>
                <a:tab pos="7239000" algn="r"/>
              </a:tabLst>
              <a:defRPr sz="2400">
                <a:solidFill>
                  <a:schemeClr val="tx1"/>
                </a:solidFill>
                <a:latin typeface="Times" panose="02020603050405020304" pitchFamily="18" charset="0"/>
              </a:defRPr>
            </a:lvl8pPr>
            <a:lvl9pPr marL="4673600" indent="-457200" eaLnBrk="0" fontAlgn="base" hangingPunct="0">
              <a:spcBef>
                <a:spcPct val="0"/>
              </a:spcBef>
              <a:spcAft>
                <a:spcPct val="0"/>
              </a:spcAft>
              <a:tabLst>
                <a:tab pos="7239000" algn="r"/>
              </a:tabLst>
              <a:defRPr sz="2400">
                <a:solidFill>
                  <a:schemeClr val="tx1"/>
                </a:solidFill>
                <a:latin typeface="Times" panose="02020603050405020304" pitchFamily="18" charset="0"/>
              </a:defRPr>
            </a:lvl9pPr>
          </a:lstStyle>
          <a:p>
            <a:pPr lvl="1" eaLnBrk="1" hangingPunct="1">
              <a:lnSpc>
                <a:spcPct val="90000"/>
              </a:lnSpc>
              <a:spcBef>
                <a:spcPct val="30000"/>
              </a:spcBef>
              <a:buAutoNum type="alphaLcParenBoth" startAt="5"/>
              <a:defRPr/>
            </a:pPr>
            <a:r>
              <a:rPr lang="en-US" sz="2000" b="1" dirty="0" smtClean="0">
                <a:latin typeface="Arial" panose="020B0604020202020204" pitchFamily="34" charset="0"/>
              </a:rPr>
              <a:t>Atmospheric conditions </a:t>
            </a:r>
            <a:br>
              <a:rPr lang="en-US" sz="2000" b="1" dirty="0" smtClean="0">
                <a:latin typeface="Arial" panose="020B0604020202020204" pitchFamily="34" charset="0"/>
              </a:rPr>
            </a:br>
            <a:r>
              <a:rPr lang="en-US" sz="2000" b="1" dirty="0" smtClean="0">
                <a:latin typeface="Arial" panose="020B0604020202020204" pitchFamily="34" charset="0"/>
              </a:rPr>
              <a:t>(heat and humidity) ……………	</a:t>
            </a:r>
            <a:r>
              <a:rPr lang="en-US" sz="2000" b="1" i="0" dirty="0" smtClean="0">
                <a:latin typeface="Arial" panose="020B0604020202020204" pitchFamily="34" charset="0"/>
              </a:rPr>
              <a:t>0-10</a:t>
            </a:r>
            <a:endParaRPr lang="en-US" sz="2000" b="1" dirty="0">
              <a:latin typeface="Arial" panose="020B0604020202020204" pitchFamily="34" charset="0"/>
            </a:endParaRPr>
          </a:p>
          <a:p>
            <a:pPr lvl="1" eaLnBrk="1" hangingPunct="1">
              <a:lnSpc>
                <a:spcPct val="90000"/>
              </a:lnSpc>
              <a:spcBef>
                <a:spcPct val="30000"/>
              </a:spcBef>
              <a:buAutoNum type="alphaLcParenBoth" startAt="5"/>
              <a:defRPr/>
            </a:pPr>
            <a:r>
              <a:rPr lang="en-US" sz="2000" b="1" dirty="0" smtClean="0">
                <a:latin typeface="Arial" panose="020B0604020202020204" pitchFamily="34" charset="0"/>
              </a:rPr>
              <a:t>Close attention:</a:t>
            </a: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	(</a:t>
            </a:r>
            <a:r>
              <a:rPr lang="en-US" sz="2000" b="1" dirty="0" err="1" smtClean="0">
                <a:latin typeface="Arial" panose="020B0604020202020204" pitchFamily="34" charset="0"/>
              </a:rPr>
              <a:t>i</a:t>
            </a:r>
            <a:r>
              <a:rPr lang="en-US" sz="2000" b="1" dirty="0" smtClean="0">
                <a:latin typeface="Arial" panose="020B0604020202020204" pitchFamily="34" charset="0"/>
              </a:rPr>
              <a:t>)  Fine or exacting………………..	</a:t>
            </a:r>
            <a:r>
              <a:rPr lang="en-US" sz="2000" b="1" i="0" dirty="0" smtClean="0">
                <a:latin typeface="Arial" panose="020B0604020202020204" pitchFamily="34" charset="0"/>
              </a:rPr>
              <a:t>2</a:t>
            </a:r>
            <a:endParaRPr lang="en-US" sz="2000" b="1" dirty="0" smtClean="0">
              <a:latin typeface="Arial" panose="020B0604020202020204" pitchFamily="34" charset="0"/>
            </a:endParaRP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	(ii) Very fine or very exacting……	</a:t>
            </a:r>
            <a:r>
              <a:rPr lang="en-US" sz="2000" b="1" i="0" dirty="0" smtClean="0">
                <a:latin typeface="Arial" panose="020B0604020202020204" pitchFamily="34" charset="0"/>
              </a:rPr>
              <a:t>5</a:t>
            </a:r>
            <a:endParaRPr lang="en-US" sz="2000" b="1" dirty="0" smtClean="0">
              <a:latin typeface="Arial" panose="020B0604020202020204" pitchFamily="34" charset="0"/>
            </a:endParaRP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(g)   Noise level:</a:t>
            </a: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	(</a:t>
            </a:r>
            <a:r>
              <a:rPr lang="en-US" sz="2000" b="1" dirty="0" err="1" smtClean="0">
                <a:latin typeface="Arial" panose="020B0604020202020204" pitchFamily="34" charset="0"/>
              </a:rPr>
              <a:t>i</a:t>
            </a:r>
            <a:r>
              <a:rPr lang="en-US" sz="2000" b="1" dirty="0" smtClean="0">
                <a:latin typeface="Arial" panose="020B0604020202020204" pitchFamily="34" charset="0"/>
              </a:rPr>
              <a:t>)  Intermittent—loud……………..	</a:t>
            </a:r>
            <a:r>
              <a:rPr lang="en-US" sz="2000" b="1" i="0" dirty="0" smtClean="0">
                <a:latin typeface="Arial" panose="020B0604020202020204" pitchFamily="34" charset="0"/>
              </a:rPr>
              <a:t>2</a:t>
            </a:r>
            <a:endParaRPr lang="en-US" sz="2000" b="1" dirty="0" smtClean="0">
              <a:latin typeface="Arial" panose="020B0604020202020204" pitchFamily="34" charset="0"/>
            </a:endParaRPr>
          </a:p>
          <a:p>
            <a:pPr lvl="1" eaLnBrk="1" hangingPunct="1">
              <a:lnSpc>
                <a:spcPct val="90000"/>
              </a:lnSpc>
              <a:spcBef>
                <a:spcPct val="30000"/>
              </a:spcBef>
              <a:buFont typeface="Times" panose="02020603050405020304" pitchFamily="18" charset="0"/>
              <a:buNone/>
              <a:defRPr/>
            </a:pPr>
            <a:r>
              <a:rPr lang="en-US" sz="2000" b="1" dirty="0" smtClean="0">
                <a:latin typeface="Arial" panose="020B0604020202020204" pitchFamily="34" charset="0"/>
              </a:rPr>
              <a:t>	(ii) Intermittent—very loud, or high-pitched 	</a:t>
            </a:r>
            <a:r>
              <a:rPr lang="en-US" sz="2000" b="1" i="0" dirty="0" smtClean="0">
                <a:latin typeface="Arial" panose="020B0604020202020204" pitchFamily="34" charset="0"/>
              </a:rPr>
              <a:t>5</a:t>
            </a:r>
            <a:endParaRPr lang="en-US" sz="2000" b="1" dirty="0" smtClean="0">
              <a:latin typeface="Arial" panose="020B0604020202020204" pitchFamily="34" charset="0"/>
            </a:endParaRPr>
          </a:p>
        </p:txBody>
      </p:sp>
      <p:sp>
        <p:nvSpPr>
          <p:cNvPr id="3" name="Rectangle 3"/>
          <p:cNvSpPr>
            <a:spLocks noChangeArrowheads="1"/>
          </p:cNvSpPr>
          <p:nvPr/>
        </p:nvSpPr>
        <p:spPr bwMode="auto">
          <a:xfrm>
            <a:off x="603757" y="4243090"/>
            <a:ext cx="787241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tabLst>
                <a:tab pos="7239000" algn="r"/>
              </a:tabLst>
              <a:defRPr sz="2400">
                <a:solidFill>
                  <a:schemeClr val="tx1"/>
                </a:solidFill>
                <a:latin typeface="Times" panose="02020603050405020304" pitchFamily="18" charset="0"/>
              </a:defRPr>
            </a:lvl1pPr>
            <a:lvl2pPr marL="1282700" indent="-609600">
              <a:tabLst>
                <a:tab pos="7239000" algn="r"/>
              </a:tabLst>
              <a:defRPr sz="2400">
                <a:solidFill>
                  <a:schemeClr val="tx1"/>
                </a:solidFill>
                <a:latin typeface="Times" panose="02020603050405020304" pitchFamily="18" charset="0"/>
              </a:defRPr>
            </a:lvl2pPr>
            <a:lvl3pPr marL="2133600" indent="-609600">
              <a:tabLst>
                <a:tab pos="7239000" algn="r"/>
              </a:tabLst>
              <a:defRPr sz="2400">
                <a:solidFill>
                  <a:schemeClr val="tx1"/>
                </a:solidFill>
                <a:latin typeface="Times" panose="02020603050405020304" pitchFamily="18" charset="0"/>
              </a:defRPr>
            </a:lvl3pPr>
            <a:lvl4pPr marL="2806700" indent="-609600">
              <a:tabLst>
                <a:tab pos="7239000" algn="r"/>
              </a:tabLst>
              <a:defRPr sz="2400">
                <a:solidFill>
                  <a:schemeClr val="tx1"/>
                </a:solidFill>
                <a:latin typeface="Times" panose="02020603050405020304" pitchFamily="18" charset="0"/>
              </a:defRPr>
            </a:lvl4pPr>
            <a:lvl5pPr marL="2997200" indent="-609600">
              <a:tabLst>
                <a:tab pos="7239000" algn="r"/>
              </a:tabLst>
              <a:defRPr sz="2400">
                <a:solidFill>
                  <a:schemeClr val="tx1"/>
                </a:solidFill>
                <a:latin typeface="Times" panose="02020603050405020304" pitchFamily="18" charset="0"/>
              </a:defRPr>
            </a:lvl5pPr>
            <a:lvl6pPr marL="3454400" indent="-609600" eaLnBrk="0" fontAlgn="base" hangingPunct="0">
              <a:spcBef>
                <a:spcPct val="0"/>
              </a:spcBef>
              <a:spcAft>
                <a:spcPct val="0"/>
              </a:spcAft>
              <a:tabLst>
                <a:tab pos="7239000" algn="r"/>
              </a:tabLst>
              <a:defRPr sz="2400">
                <a:solidFill>
                  <a:schemeClr val="tx1"/>
                </a:solidFill>
                <a:latin typeface="Times" panose="02020603050405020304" pitchFamily="18" charset="0"/>
              </a:defRPr>
            </a:lvl6pPr>
            <a:lvl7pPr marL="3911600" indent="-609600" eaLnBrk="0" fontAlgn="base" hangingPunct="0">
              <a:spcBef>
                <a:spcPct val="0"/>
              </a:spcBef>
              <a:spcAft>
                <a:spcPct val="0"/>
              </a:spcAft>
              <a:tabLst>
                <a:tab pos="7239000" algn="r"/>
              </a:tabLst>
              <a:defRPr sz="2400">
                <a:solidFill>
                  <a:schemeClr val="tx1"/>
                </a:solidFill>
                <a:latin typeface="Times" panose="02020603050405020304" pitchFamily="18" charset="0"/>
              </a:defRPr>
            </a:lvl7pPr>
            <a:lvl8pPr marL="4368800" indent="-609600" eaLnBrk="0" fontAlgn="base" hangingPunct="0">
              <a:spcBef>
                <a:spcPct val="0"/>
              </a:spcBef>
              <a:spcAft>
                <a:spcPct val="0"/>
              </a:spcAft>
              <a:tabLst>
                <a:tab pos="7239000" algn="r"/>
              </a:tabLst>
              <a:defRPr sz="2400">
                <a:solidFill>
                  <a:schemeClr val="tx1"/>
                </a:solidFill>
                <a:latin typeface="Times" panose="02020603050405020304" pitchFamily="18" charset="0"/>
              </a:defRPr>
            </a:lvl8pPr>
            <a:lvl9pPr marL="4826000" indent="-609600" eaLnBrk="0" fontAlgn="base" hangingPunct="0">
              <a:spcBef>
                <a:spcPct val="0"/>
              </a:spcBef>
              <a:spcAft>
                <a:spcPct val="0"/>
              </a:spcAft>
              <a:tabLst>
                <a:tab pos="7239000" algn="r"/>
              </a:tabLst>
              <a:defRPr sz="2400">
                <a:solidFill>
                  <a:schemeClr val="tx1"/>
                </a:solidFill>
                <a:latin typeface="Times" panose="02020603050405020304" pitchFamily="18" charset="0"/>
              </a:defRPr>
            </a:lvl9pPr>
          </a:lstStyle>
          <a:p>
            <a:pPr marL="673100" lvl="1" indent="0" eaLnBrk="1" hangingPunct="1">
              <a:lnSpc>
                <a:spcPct val="90000"/>
              </a:lnSpc>
              <a:spcBef>
                <a:spcPct val="30000"/>
              </a:spcBef>
              <a:defRPr/>
            </a:pPr>
            <a:r>
              <a:rPr lang="en-US" sz="2000" b="1" dirty="0" smtClean="0">
                <a:effectLst>
                  <a:outerShdw blurRad="38100" dist="38100" dir="2700000" algn="tl">
                    <a:srgbClr val="C0C0C0"/>
                  </a:outerShdw>
                </a:effectLst>
                <a:latin typeface="Arial" panose="020B0604020202020204" pitchFamily="34" charset="0"/>
              </a:rPr>
              <a:t>(h)    Mental strain:</a:t>
            </a:r>
          </a:p>
          <a:p>
            <a:pPr lvl="1" eaLnBrk="1" hangingPunct="1">
              <a:lnSpc>
                <a:spcPct val="90000"/>
              </a:lnSpc>
              <a:spcBef>
                <a:spcPct val="30000"/>
              </a:spcBef>
              <a:buFont typeface="Times" panose="02020603050405020304" pitchFamily="18" charset="0"/>
              <a:buNone/>
              <a:defRPr/>
            </a:pPr>
            <a:r>
              <a:rPr lang="en-US" sz="2000" b="1" dirty="0" smtClean="0">
                <a:effectLst>
                  <a:outerShdw blurRad="38100" dist="38100" dir="2700000" algn="tl">
                    <a:srgbClr val="C0C0C0"/>
                  </a:outerShdw>
                </a:effectLst>
                <a:latin typeface="Arial" panose="020B0604020202020204" pitchFamily="34" charset="0"/>
              </a:rPr>
              <a:t>	(</a:t>
            </a:r>
            <a:r>
              <a:rPr lang="en-US" sz="2000" b="1" dirty="0" err="1" smtClean="0">
                <a:effectLst>
                  <a:outerShdw blurRad="38100" dist="38100" dir="2700000" algn="tl">
                    <a:srgbClr val="C0C0C0"/>
                  </a:outerShdw>
                </a:effectLst>
                <a:latin typeface="Arial" panose="020B0604020202020204" pitchFamily="34" charset="0"/>
              </a:rPr>
              <a:t>i</a:t>
            </a:r>
            <a:r>
              <a:rPr lang="en-US" sz="2000" b="1" dirty="0" smtClean="0">
                <a:effectLst>
                  <a:outerShdw blurRad="38100" dist="38100" dir="2700000" algn="tl">
                    <a:srgbClr val="C0C0C0"/>
                  </a:outerShdw>
                </a:effectLst>
                <a:latin typeface="Arial" panose="020B0604020202020204" pitchFamily="34" charset="0"/>
              </a:rPr>
              <a:t>)  Complex or wide span </a:t>
            </a:r>
            <a:br>
              <a:rPr lang="en-US" sz="2000" b="1" dirty="0" smtClean="0">
                <a:effectLst>
                  <a:outerShdw blurRad="38100" dist="38100" dir="2700000" algn="tl">
                    <a:srgbClr val="C0C0C0"/>
                  </a:outerShdw>
                </a:effectLst>
                <a:latin typeface="Arial" panose="020B0604020202020204" pitchFamily="34" charset="0"/>
              </a:rPr>
            </a:br>
            <a:r>
              <a:rPr lang="en-US" sz="2000" b="1" dirty="0" smtClean="0">
                <a:effectLst>
                  <a:outerShdw blurRad="38100" dist="38100" dir="2700000" algn="tl">
                    <a:srgbClr val="C0C0C0"/>
                  </a:outerShdw>
                </a:effectLst>
                <a:latin typeface="Arial" panose="020B0604020202020204" pitchFamily="34" charset="0"/>
              </a:rPr>
              <a:t>     of attention.……………………..	</a:t>
            </a:r>
            <a:r>
              <a:rPr lang="en-US" sz="2000" b="1" i="0" dirty="0" smtClean="0">
                <a:effectLst>
                  <a:outerShdw blurRad="38100" dist="38100" dir="2700000" algn="tl">
                    <a:srgbClr val="C0C0C0"/>
                  </a:outerShdw>
                </a:effectLst>
                <a:latin typeface="Arial" panose="020B0604020202020204" pitchFamily="34" charset="0"/>
              </a:rPr>
              <a:t>4</a:t>
            </a:r>
          </a:p>
          <a:p>
            <a:pPr lvl="1" eaLnBrk="1" hangingPunct="1">
              <a:lnSpc>
                <a:spcPct val="90000"/>
              </a:lnSpc>
              <a:spcBef>
                <a:spcPct val="30000"/>
              </a:spcBef>
              <a:buFont typeface="Times" panose="02020603050405020304" pitchFamily="18" charset="0"/>
              <a:buNone/>
              <a:defRPr/>
            </a:pPr>
            <a:r>
              <a:rPr lang="en-US" sz="2000" b="1" dirty="0" smtClean="0">
                <a:effectLst>
                  <a:outerShdw blurRad="38100" dist="38100" dir="2700000" algn="tl">
                    <a:srgbClr val="C0C0C0"/>
                  </a:outerShdw>
                </a:effectLst>
                <a:latin typeface="Arial" panose="020B0604020202020204" pitchFamily="34" charset="0"/>
              </a:rPr>
              <a:t>	(ii) Very complex…………………..	</a:t>
            </a:r>
            <a:r>
              <a:rPr lang="en-US" sz="2000" b="1" i="0" dirty="0" smtClean="0">
                <a:effectLst>
                  <a:outerShdw blurRad="38100" dist="38100" dir="2700000" algn="tl">
                    <a:srgbClr val="C0C0C0"/>
                  </a:outerShdw>
                </a:effectLst>
                <a:latin typeface="Arial" panose="020B0604020202020204" pitchFamily="34" charset="0"/>
              </a:rPr>
              <a:t>8</a:t>
            </a:r>
          </a:p>
          <a:p>
            <a:pPr lvl="1" eaLnBrk="1" hangingPunct="1">
              <a:lnSpc>
                <a:spcPct val="90000"/>
              </a:lnSpc>
              <a:spcBef>
                <a:spcPct val="30000"/>
              </a:spcBef>
              <a:buFont typeface="Times" panose="02020603050405020304" pitchFamily="18" charset="0"/>
              <a:buNone/>
              <a:defRPr/>
            </a:pPr>
            <a:r>
              <a:rPr lang="en-US" sz="2000" b="1" dirty="0" smtClean="0">
                <a:effectLst>
                  <a:outerShdw blurRad="38100" dist="38100" dir="2700000" algn="tl">
                    <a:srgbClr val="C0C0C0"/>
                  </a:outerShdw>
                </a:effectLst>
                <a:latin typeface="Arial" panose="020B0604020202020204" pitchFamily="34" charset="0"/>
              </a:rPr>
              <a:t>(j)    Tediousness:</a:t>
            </a:r>
          </a:p>
          <a:p>
            <a:pPr lvl="1" eaLnBrk="1" hangingPunct="1">
              <a:lnSpc>
                <a:spcPct val="90000"/>
              </a:lnSpc>
              <a:spcBef>
                <a:spcPct val="30000"/>
              </a:spcBef>
              <a:buFont typeface="Times" panose="02020603050405020304" pitchFamily="18" charset="0"/>
              <a:buNone/>
              <a:defRPr/>
            </a:pPr>
            <a:r>
              <a:rPr lang="en-US" sz="2000" b="1" dirty="0" smtClean="0">
                <a:effectLst>
                  <a:outerShdw blurRad="38100" dist="38100" dir="2700000" algn="tl">
                    <a:srgbClr val="C0C0C0"/>
                  </a:outerShdw>
                </a:effectLst>
                <a:latin typeface="Arial" panose="020B0604020202020204" pitchFamily="34" charset="0"/>
              </a:rPr>
              <a:t>	(</a:t>
            </a:r>
            <a:r>
              <a:rPr lang="en-US" sz="2000" b="1" dirty="0" err="1" smtClean="0">
                <a:effectLst>
                  <a:outerShdw blurRad="38100" dist="38100" dir="2700000" algn="tl">
                    <a:srgbClr val="C0C0C0"/>
                  </a:outerShdw>
                </a:effectLst>
                <a:latin typeface="Arial" panose="020B0604020202020204" pitchFamily="34" charset="0"/>
              </a:rPr>
              <a:t>i</a:t>
            </a:r>
            <a:r>
              <a:rPr lang="en-US" sz="2000" b="1" dirty="0" smtClean="0">
                <a:effectLst>
                  <a:outerShdw blurRad="38100" dist="38100" dir="2700000" algn="tl">
                    <a:srgbClr val="C0C0C0"/>
                  </a:outerShdw>
                </a:effectLst>
                <a:latin typeface="Arial" panose="020B0604020202020204" pitchFamily="34" charset="0"/>
              </a:rPr>
              <a:t>)  Tedious…………..………………	</a:t>
            </a:r>
            <a:r>
              <a:rPr lang="en-US" sz="2000" b="1" i="0" dirty="0" smtClean="0">
                <a:effectLst>
                  <a:outerShdw blurRad="38100" dist="38100" dir="2700000" algn="tl">
                    <a:srgbClr val="C0C0C0"/>
                  </a:outerShdw>
                </a:effectLst>
                <a:latin typeface="Arial" panose="020B0604020202020204" pitchFamily="34" charset="0"/>
              </a:rPr>
              <a:t>2</a:t>
            </a:r>
          </a:p>
          <a:p>
            <a:pPr lvl="1" eaLnBrk="1" hangingPunct="1">
              <a:lnSpc>
                <a:spcPct val="90000"/>
              </a:lnSpc>
              <a:spcBef>
                <a:spcPct val="30000"/>
              </a:spcBef>
              <a:buFont typeface="Times" panose="02020603050405020304" pitchFamily="18" charset="0"/>
              <a:buNone/>
              <a:defRPr/>
            </a:pPr>
            <a:r>
              <a:rPr lang="en-US" sz="2000" b="1" dirty="0" smtClean="0">
                <a:effectLst>
                  <a:outerShdw blurRad="38100" dist="38100" dir="2700000" algn="tl">
                    <a:srgbClr val="C0C0C0"/>
                  </a:outerShdw>
                </a:effectLst>
                <a:latin typeface="Arial" panose="020B0604020202020204" pitchFamily="34" charset="0"/>
              </a:rPr>
              <a:t>	(ii) Very tedious.……………………	</a:t>
            </a:r>
            <a:r>
              <a:rPr lang="en-US" sz="2000" b="1" i="0" dirty="0" smtClean="0">
                <a:effectLst>
                  <a:outerShdw blurRad="38100" dist="38100" dir="2700000" algn="tl">
                    <a:srgbClr val="C0C0C0"/>
                  </a:outerShdw>
                </a:effectLst>
                <a:latin typeface="Arial" panose="020B0604020202020204" pitchFamily="34" charset="0"/>
              </a:rPr>
              <a:t>5</a:t>
            </a:r>
            <a:endParaRPr lang="en-US" sz="2000" b="1" dirty="0" smtClean="0">
              <a:effectLst>
                <a:outerShdw blurRad="38100" dist="38100" dir="2700000" algn="tl">
                  <a:srgbClr val="C0C0C0"/>
                </a:outerShdw>
              </a:effectLst>
              <a:latin typeface="Arial" panose="020B0604020202020204" pitchFamily="34" charset="0"/>
            </a:endParaRPr>
          </a:p>
        </p:txBody>
      </p:sp>
      <p:sp>
        <p:nvSpPr>
          <p:cNvPr id="4" name="Rectangle 2"/>
          <p:cNvSpPr txBox="1">
            <a:spLocks noChangeArrowheads="1"/>
          </p:cNvSpPr>
          <p:nvPr/>
        </p:nvSpPr>
        <p:spPr>
          <a:xfrm>
            <a:off x="515112" y="1050163"/>
            <a:ext cx="2703576" cy="351917"/>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smtClean="0">
                <a:solidFill>
                  <a:srgbClr val="7030A0"/>
                </a:solidFill>
                <a:effectLst>
                  <a:outerShdw blurRad="38100" dist="38100" dir="2700000" algn="tl">
                    <a:srgbClr val="FFFFFF"/>
                  </a:outerShdw>
                </a:effectLst>
                <a:latin typeface="Arial Black" panose="020B0A04020102020204" pitchFamily="34" charset="0"/>
              </a:rPr>
              <a:t>Rest Allowances</a:t>
            </a:r>
          </a:p>
        </p:txBody>
      </p:sp>
      <p:sp>
        <p:nvSpPr>
          <p:cNvPr id="5" name="Rectangle 2"/>
          <p:cNvSpPr txBox="1">
            <a:spLocks noChangeArrowheads="1"/>
          </p:cNvSpPr>
          <p:nvPr/>
        </p:nvSpPr>
        <p:spPr>
          <a:xfrm>
            <a:off x="408432" y="545592"/>
            <a:ext cx="4578096" cy="41757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b="1" dirty="0" smtClean="0">
                <a:latin typeface="Arial Black" panose="020B0A04020102020204" pitchFamily="34" charset="0"/>
              </a:rPr>
              <a:t>Other Types of Allowances</a:t>
            </a:r>
          </a:p>
        </p:txBody>
      </p:sp>
      <p:sp>
        <p:nvSpPr>
          <p:cNvPr id="6" name="Rectangle 5"/>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160033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1: Time Study</a:t>
            </a:r>
          </a:p>
        </p:txBody>
      </p:sp>
      <p:sp>
        <p:nvSpPr>
          <p:cNvPr id="3" name="Rectangle 14"/>
          <p:cNvSpPr>
            <a:spLocks noChangeArrowheads="1"/>
          </p:cNvSpPr>
          <p:nvPr/>
        </p:nvSpPr>
        <p:spPr bwMode="auto">
          <a:xfrm>
            <a:off x="1697998" y="1331340"/>
            <a:ext cx="46956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sz="2000" b="1" dirty="0">
                <a:latin typeface="Arial" panose="020B0604020202020204" pitchFamily="34" charset="0"/>
                <a:cs typeface="Arial" panose="020B0604020202020204" pitchFamily="34" charset="0"/>
              </a:rPr>
              <a:t>Average observed time </a:t>
            </a:r>
            <a:r>
              <a:rPr lang="en-US" sz="2000" b="1" i="0" dirty="0">
                <a:latin typeface="Arial" panose="020B0604020202020204" pitchFamily="34" charset="0"/>
                <a:cs typeface="Arial" panose="020B0604020202020204" pitchFamily="34" charset="0"/>
              </a:rPr>
              <a:t>= 4.0</a:t>
            </a:r>
            <a:r>
              <a:rPr lang="en-US" sz="2000" b="1" dirty="0">
                <a:latin typeface="Arial" panose="020B0604020202020204" pitchFamily="34" charset="0"/>
                <a:cs typeface="Arial" panose="020B0604020202020204" pitchFamily="34" charset="0"/>
              </a:rPr>
              <a:t> minutes</a:t>
            </a:r>
          </a:p>
          <a:p>
            <a:pPr>
              <a:lnSpc>
                <a:spcPct val="150000"/>
              </a:lnSpc>
              <a:defRPr/>
            </a:pPr>
            <a:r>
              <a:rPr lang="en-US" sz="2000" b="1" dirty="0">
                <a:latin typeface="Arial" panose="020B0604020202020204" pitchFamily="34" charset="0"/>
                <a:cs typeface="Arial" panose="020B0604020202020204" pitchFamily="34" charset="0"/>
              </a:rPr>
              <a:t>Worker rating </a:t>
            </a:r>
            <a:r>
              <a:rPr lang="en-US" sz="2000" b="1" i="0" dirty="0">
                <a:latin typeface="Arial" panose="020B0604020202020204" pitchFamily="34" charset="0"/>
                <a:cs typeface="Arial" panose="020B0604020202020204" pitchFamily="34" charset="0"/>
              </a:rPr>
              <a:t>= 85%</a:t>
            </a:r>
            <a:endParaRPr lang="en-US" sz="2000" b="1" dirty="0">
              <a:latin typeface="Arial" panose="020B0604020202020204" pitchFamily="34" charset="0"/>
              <a:cs typeface="Arial" panose="020B0604020202020204" pitchFamily="34" charset="0"/>
            </a:endParaRPr>
          </a:p>
          <a:p>
            <a:pPr>
              <a:lnSpc>
                <a:spcPct val="150000"/>
              </a:lnSpc>
              <a:defRPr/>
            </a:pPr>
            <a:r>
              <a:rPr lang="en-US" sz="2000" b="1" dirty="0">
                <a:latin typeface="Arial" panose="020B0604020202020204" pitchFamily="34" charset="0"/>
                <a:cs typeface="Arial" panose="020B0604020202020204" pitchFamily="34" charset="0"/>
              </a:rPr>
              <a:t>Allowance factor </a:t>
            </a:r>
            <a:r>
              <a:rPr lang="en-US" sz="2000" b="1" i="0" dirty="0">
                <a:latin typeface="Arial" panose="020B0604020202020204" pitchFamily="34" charset="0"/>
                <a:cs typeface="Arial" panose="020B0604020202020204" pitchFamily="34" charset="0"/>
              </a:rPr>
              <a:t>= 13%</a:t>
            </a:r>
          </a:p>
        </p:txBody>
      </p:sp>
      <p:grpSp>
        <p:nvGrpSpPr>
          <p:cNvPr id="4" name="Group 44"/>
          <p:cNvGrpSpPr>
            <a:grpSpLocks/>
          </p:cNvGrpSpPr>
          <p:nvPr/>
        </p:nvGrpSpPr>
        <p:grpSpPr bwMode="auto">
          <a:xfrm>
            <a:off x="1697998" y="3198814"/>
            <a:ext cx="6970713" cy="1268413"/>
            <a:chOff x="444" y="2066"/>
            <a:chExt cx="4391" cy="799"/>
          </a:xfrm>
        </p:grpSpPr>
        <p:sp>
          <p:nvSpPr>
            <p:cNvPr id="5" name="Rectangle 15"/>
            <p:cNvSpPr>
              <a:spLocks noChangeArrowheads="1"/>
            </p:cNvSpPr>
            <p:nvPr/>
          </p:nvSpPr>
          <p:spPr bwMode="auto">
            <a:xfrm>
              <a:off x="444" y="2066"/>
              <a:ext cx="43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latin typeface="Arial" panose="020B0604020202020204" pitchFamily="34" charset="0"/>
                  <a:cs typeface="Arial" panose="020B0604020202020204" pitchFamily="34" charset="0"/>
                </a:rPr>
                <a:t>Normal time = (Average observed time) x (Rating factor)</a:t>
              </a:r>
            </a:p>
          </p:txBody>
        </p:sp>
        <p:sp>
          <p:nvSpPr>
            <p:cNvPr id="6" name="Rectangle 29"/>
            <p:cNvSpPr>
              <a:spLocks noChangeArrowheads="1"/>
            </p:cNvSpPr>
            <p:nvPr/>
          </p:nvSpPr>
          <p:spPr bwMode="auto">
            <a:xfrm>
              <a:off x="1607" y="2322"/>
              <a:ext cx="1142"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defRPr/>
              </a:pPr>
              <a:r>
                <a:rPr lang="en-US" sz="2000" b="1" i="0" dirty="0">
                  <a:latin typeface="Arial" panose="020B0604020202020204" pitchFamily="34" charset="0"/>
                  <a:cs typeface="Arial" panose="020B0604020202020204" pitchFamily="34" charset="0"/>
                </a:rPr>
                <a:t>= (</a:t>
              </a:r>
              <a:r>
                <a:rPr lang="en-US" sz="2000" b="1" i="0" dirty="0" smtClean="0">
                  <a:latin typeface="Arial" panose="020B0604020202020204" pitchFamily="34" charset="0"/>
                  <a:cs typeface="Arial" panose="020B0604020202020204" pitchFamily="34" charset="0"/>
                </a:rPr>
                <a:t>4.0)x(0.85</a:t>
              </a:r>
              <a:r>
                <a:rPr lang="en-US" sz="2000" b="1" i="0"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a:lnSpc>
                  <a:spcPct val="125000"/>
                </a:lnSpc>
                <a:defRPr/>
              </a:pPr>
              <a:r>
                <a:rPr lang="en-US" sz="2000" b="1" i="0" dirty="0">
                  <a:latin typeface="Arial" panose="020B0604020202020204" pitchFamily="34" charset="0"/>
                  <a:cs typeface="Arial" panose="020B0604020202020204" pitchFamily="34" charset="0"/>
                </a:rPr>
                <a:t>= 3.4</a:t>
              </a:r>
              <a:r>
                <a:rPr lang="en-US" sz="2000" b="1" dirty="0">
                  <a:latin typeface="Arial" panose="020B0604020202020204" pitchFamily="34" charset="0"/>
                  <a:cs typeface="Arial" panose="020B0604020202020204" pitchFamily="34" charset="0"/>
                </a:rPr>
                <a:t> minutes</a:t>
              </a:r>
            </a:p>
          </p:txBody>
        </p:sp>
      </p:grpSp>
      <p:grpSp>
        <p:nvGrpSpPr>
          <p:cNvPr id="7" name="Group 43"/>
          <p:cNvGrpSpPr>
            <a:grpSpLocks/>
          </p:cNvGrpSpPr>
          <p:nvPr/>
        </p:nvGrpSpPr>
        <p:grpSpPr bwMode="auto">
          <a:xfrm>
            <a:off x="1721810" y="4588004"/>
            <a:ext cx="5729288" cy="1827213"/>
            <a:chOff x="443" y="3036"/>
            <a:chExt cx="3609" cy="1151"/>
          </a:xfrm>
        </p:grpSpPr>
        <p:grpSp>
          <p:nvGrpSpPr>
            <p:cNvPr id="8" name="Group 41"/>
            <p:cNvGrpSpPr>
              <a:grpSpLocks/>
            </p:cNvGrpSpPr>
            <p:nvPr/>
          </p:nvGrpSpPr>
          <p:grpSpPr bwMode="auto">
            <a:xfrm>
              <a:off x="443" y="3036"/>
              <a:ext cx="3240" cy="1151"/>
              <a:chOff x="629" y="3028"/>
              <a:chExt cx="3240" cy="1151"/>
            </a:xfrm>
          </p:grpSpPr>
          <p:sp>
            <p:nvSpPr>
              <p:cNvPr id="10" name="Rectangle 31"/>
              <p:cNvSpPr>
                <a:spLocks noChangeArrowheads="1"/>
              </p:cNvSpPr>
              <p:nvPr/>
            </p:nvSpPr>
            <p:spPr bwMode="auto">
              <a:xfrm>
                <a:off x="629" y="3230"/>
                <a:ext cx="1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latin typeface="Arial" panose="020B0604020202020204" pitchFamily="34" charset="0"/>
                    <a:cs typeface="Arial" panose="020B0604020202020204" pitchFamily="34" charset="0"/>
                  </a:rPr>
                  <a:t>Standard time </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grpSp>
            <p:nvGrpSpPr>
              <p:cNvPr id="11" name="Group 34"/>
              <p:cNvGrpSpPr>
                <a:grpSpLocks/>
              </p:cNvGrpSpPr>
              <p:nvPr/>
            </p:nvGrpSpPr>
            <p:grpSpPr bwMode="auto">
              <a:xfrm>
                <a:off x="2045" y="3028"/>
                <a:ext cx="1824" cy="640"/>
                <a:chOff x="2437" y="3116"/>
                <a:chExt cx="1824" cy="640"/>
              </a:xfrm>
            </p:grpSpPr>
            <p:sp>
              <p:nvSpPr>
                <p:cNvPr id="18" name="Rectangle 32"/>
                <p:cNvSpPr>
                  <a:spLocks noChangeArrowheads="1"/>
                </p:cNvSpPr>
                <p:nvPr/>
              </p:nvSpPr>
              <p:spPr bwMode="auto">
                <a:xfrm>
                  <a:off x="2605" y="3116"/>
                  <a:ext cx="163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dirty="0">
                      <a:latin typeface="Arial" panose="020B0604020202020204" pitchFamily="34" charset="0"/>
                      <a:cs typeface="Arial" panose="020B0604020202020204" pitchFamily="34" charset="0"/>
                    </a:rPr>
                    <a:t>Normal time</a:t>
                  </a:r>
                </a:p>
                <a:p>
                  <a:pPr algn="ctr">
                    <a:lnSpc>
                      <a:spcPct val="150000"/>
                    </a:lnSpc>
                    <a:defRPr/>
                  </a:pPr>
                  <a:r>
                    <a:rPr lang="en-US" sz="2000" b="1" i="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 Allowance factor</a:t>
                  </a:r>
                </a:p>
              </p:txBody>
            </p:sp>
            <p:sp>
              <p:nvSpPr>
                <p:cNvPr id="19" name="Line 33"/>
                <p:cNvSpPr>
                  <a:spLocks noChangeShapeType="1"/>
                </p:cNvSpPr>
                <p:nvPr/>
              </p:nvSpPr>
              <p:spPr bwMode="auto">
                <a:xfrm>
                  <a:off x="2437" y="3440"/>
                  <a:ext cx="18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2" name="Group 40"/>
              <p:cNvGrpSpPr>
                <a:grpSpLocks/>
              </p:cNvGrpSpPr>
              <p:nvPr/>
            </p:nvGrpSpPr>
            <p:grpSpPr bwMode="auto">
              <a:xfrm>
                <a:off x="2093" y="3575"/>
                <a:ext cx="638" cy="604"/>
                <a:chOff x="1245" y="4111"/>
                <a:chExt cx="638" cy="604"/>
              </a:xfrm>
            </p:grpSpPr>
            <p:sp>
              <p:nvSpPr>
                <p:cNvPr id="16" name="Rectangle 35"/>
                <p:cNvSpPr>
                  <a:spLocks noChangeArrowheads="1"/>
                </p:cNvSpPr>
                <p:nvPr/>
              </p:nvSpPr>
              <p:spPr bwMode="auto">
                <a:xfrm>
                  <a:off x="1245" y="4111"/>
                  <a:ext cx="573"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i="0" dirty="0">
                      <a:latin typeface="Arial" panose="020B0604020202020204" pitchFamily="34" charset="0"/>
                      <a:cs typeface="Arial" panose="020B0604020202020204" pitchFamily="34" charset="0"/>
                    </a:rPr>
                    <a:t>3.4</a:t>
                  </a:r>
                </a:p>
                <a:p>
                  <a:pPr algn="ctr">
                    <a:lnSpc>
                      <a:spcPct val="150000"/>
                    </a:lnSpc>
                    <a:defRPr/>
                  </a:pPr>
                  <a:r>
                    <a:rPr lang="en-US" sz="2000" b="1" i="0" dirty="0">
                      <a:latin typeface="Arial" panose="020B0604020202020204" pitchFamily="34" charset="0"/>
                      <a:cs typeface="Arial" panose="020B0604020202020204" pitchFamily="34" charset="0"/>
                    </a:rPr>
                    <a:t>1 - .13</a:t>
                  </a:r>
                </a:p>
              </p:txBody>
            </p:sp>
            <p:sp>
              <p:nvSpPr>
                <p:cNvPr id="17" name="Line 37"/>
                <p:cNvSpPr>
                  <a:spLocks noChangeShapeType="1"/>
                </p:cNvSpPr>
                <p:nvPr/>
              </p:nvSpPr>
              <p:spPr bwMode="auto">
                <a:xfrm>
                  <a:off x="1331" y="4464"/>
                  <a:ext cx="5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4" name="Rectangle 36"/>
              <p:cNvSpPr>
                <a:spLocks noChangeArrowheads="1"/>
              </p:cNvSpPr>
              <p:nvPr/>
            </p:nvSpPr>
            <p:spPr bwMode="auto">
              <a:xfrm>
                <a:off x="1750" y="3802"/>
                <a:ext cx="21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000" b="1" i="0" dirty="0" smtClean="0">
                    <a:effectLst>
                      <a:outerShdw blurRad="38100" dist="38100" dir="2700000" algn="tl">
                        <a:srgbClr val="C0C0C0"/>
                      </a:outerShdw>
                    </a:effectLst>
                    <a:latin typeface="Arial" panose="020B0604020202020204" pitchFamily="34" charset="0"/>
                    <a:cs typeface="Arial" panose="020B0604020202020204" pitchFamily="34" charset="0"/>
                  </a:rPr>
                  <a:t>=</a:t>
                </a:r>
                <a:endParaRPr lang="en-US" sz="2000" b="1" i="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pSp>
        <p:sp>
          <p:nvSpPr>
            <p:cNvPr id="9" name="Rectangle 42"/>
            <p:cNvSpPr>
              <a:spLocks noChangeArrowheads="1"/>
            </p:cNvSpPr>
            <p:nvPr/>
          </p:nvSpPr>
          <p:spPr bwMode="auto">
            <a:xfrm>
              <a:off x="2910" y="3810"/>
              <a:ext cx="11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i="0" dirty="0">
                  <a:latin typeface="Arial" panose="020B0604020202020204" pitchFamily="34" charset="0"/>
                  <a:cs typeface="Arial" panose="020B0604020202020204" pitchFamily="34" charset="0"/>
                </a:rPr>
                <a:t>= </a:t>
              </a:r>
              <a:r>
                <a:rPr lang="en-US" sz="2000" b="1" i="0" dirty="0">
                  <a:solidFill>
                    <a:srgbClr val="7030A0"/>
                  </a:solidFill>
                  <a:latin typeface="Arial" panose="020B0604020202020204" pitchFamily="34" charset="0"/>
                  <a:cs typeface="Arial" panose="020B0604020202020204" pitchFamily="34" charset="0"/>
                </a:rPr>
                <a:t>3.9</a:t>
              </a:r>
              <a:r>
                <a:rPr lang="en-US" sz="2000" b="1" dirty="0">
                  <a:solidFill>
                    <a:srgbClr val="7030A0"/>
                  </a:solidFill>
                  <a:latin typeface="Arial" panose="020B0604020202020204" pitchFamily="34" charset="0"/>
                  <a:cs typeface="Arial" panose="020B0604020202020204" pitchFamily="34" charset="0"/>
                </a:rPr>
                <a:t> minutes</a:t>
              </a:r>
            </a:p>
          </p:txBody>
        </p:sp>
      </p:grpSp>
      <p:sp>
        <p:nvSpPr>
          <p:cNvPr id="20" name="Rectangle 19"/>
          <p:cNvSpPr/>
          <p:nvPr/>
        </p:nvSpPr>
        <p:spPr>
          <a:xfrm>
            <a:off x="822214" y="1082939"/>
            <a:ext cx="1577676" cy="400110"/>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Given that, </a:t>
            </a:r>
            <a:endParaRPr lang="en-US" sz="2000" dirty="0"/>
          </a:p>
        </p:txBody>
      </p:sp>
      <p:sp>
        <p:nvSpPr>
          <p:cNvPr id="21" name="Rectangle 20"/>
          <p:cNvSpPr/>
          <p:nvPr/>
        </p:nvSpPr>
        <p:spPr>
          <a:xfrm>
            <a:off x="830453" y="2766288"/>
            <a:ext cx="867545" cy="400110"/>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then, </a:t>
            </a:r>
            <a:endParaRPr lang="en-US" sz="2000" dirty="0"/>
          </a:p>
        </p:txBody>
      </p:sp>
      <p:sp>
        <p:nvSpPr>
          <p:cNvPr id="22" name="Rectangle 21"/>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2592778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399890" y="1110520"/>
            <a:ext cx="3038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defRPr/>
            </a:pPr>
            <a:r>
              <a:rPr lang="en-US" sz="2000" b="1" dirty="0">
                <a:latin typeface="Arial" panose="020B0604020202020204" pitchFamily="34" charset="0"/>
                <a:cs typeface="Arial" panose="020B0604020202020204" pitchFamily="34" charset="0"/>
              </a:rPr>
              <a:t>Allowance factor </a:t>
            </a:r>
            <a:r>
              <a:rPr lang="en-US" sz="2000" b="1" i="0" dirty="0">
                <a:latin typeface="Arial" panose="020B0604020202020204" pitchFamily="34" charset="0"/>
                <a:cs typeface="Arial" panose="020B0604020202020204" pitchFamily="34" charset="0"/>
              </a:rPr>
              <a:t>= 15%</a:t>
            </a:r>
          </a:p>
        </p:txBody>
      </p:sp>
      <p:grpSp>
        <p:nvGrpSpPr>
          <p:cNvPr id="4" name="Group 15"/>
          <p:cNvGrpSpPr>
            <a:grpSpLocks/>
          </p:cNvGrpSpPr>
          <p:nvPr/>
        </p:nvGrpSpPr>
        <p:grpSpPr bwMode="auto">
          <a:xfrm>
            <a:off x="614363" y="1670050"/>
            <a:ext cx="8520114" cy="2443163"/>
            <a:chOff x="264" y="1719"/>
            <a:chExt cx="5367" cy="1539"/>
          </a:xfrm>
        </p:grpSpPr>
        <p:sp>
          <p:nvSpPr>
            <p:cNvPr id="5" name="Rectangle 10"/>
            <p:cNvSpPr>
              <a:spLocks noChangeArrowheads="1"/>
            </p:cNvSpPr>
            <p:nvPr/>
          </p:nvSpPr>
          <p:spPr bwMode="auto">
            <a:xfrm>
              <a:off x="598" y="1864"/>
              <a:ext cx="5033"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1pPr>
              <a:lvl2pPr>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2pPr>
              <a:lvl3pPr>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3pPr>
              <a:lvl4pPr>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4pPr>
              <a:lvl5pPr>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952500" algn="ctr"/>
                  <a:tab pos="3048000" algn="ctr"/>
                  <a:tab pos="3619500" algn="ctr"/>
                  <a:tab pos="4191000" algn="ctr"/>
                  <a:tab pos="4864100" algn="ctr"/>
                  <a:tab pos="5524500" algn="ctr"/>
                  <a:tab pos="6858000" algn="ctr"/>
                </a:tabLst>
                <a:defRPr sz="2400">
                  <a:solidFill>
                    <a:schemeClr val="tx1"/>
                  </a:solidFill>
                  <a:latin typeface="Times" panose="02020603050405020304" pitchFamily="18" charset="0"/>
                </a:defRPr>
              </a:lvl9pPr>
            </a:lstStyle>
            <a:p>
              <a:pPr>
                <a:lnSpc>
                  <a:spcPct val="85000"/>
                </a:lnSpc>
                <a:defRPr/>
              </a:pPr>
              <a:r>
                <a:rPr lang="en-US" sz="1800" dirty="0" smtClean="0">
                  <a:effectLst>
                    <a:outerShdw blurRad="38100" dist="38100" dir="2700000" algn="tl">
                      <a:srgbClr val="C0C0C0"/>
                    </a:outerShdw>
                  </a:effectLst>
                  <a:latin typeface="Arial" panose="020B0604020202020204" pitchFamily="34" charset="0"/>
                </a:rPr>
                <a:t>							    </a:t>
              </a:r>
              <a:r>
                <a:rPr lang="en-US" sz="2000" b="1" dirty="0" smtClean="0">
                  <a:latin typeface="Arial" panose="020B0604020202020204" pitchFamily="34" charset="0"/>
                  <a:cs typeface="Arial" panose="020B0604020202020204" pitchFamily="34" charset="0"/>
                </a:rPr>
                <a:t>Performance</a:t>
              </a:r>
              <a:endParaRPr lang="en-US" sz="2000" b="1" dirty="0">
                <a:latin typeface="Arial" panose="020B0604020202020204" pitchFamily="34" charset="0"/>
                <a:cs typeface="Arial" panose="020B0604020202020204" pitchFamily="34" charset="0"/>
              </a:endParaRPr>
            </a:p>
            <a:p>
              <a:pPr>
                <a:lnSpc>
                  <a:spcPct val="85000"/>
                </a:lnSpc>
                <a:defRPr/>
              </a:pPr>
              <a:r>
                <a:rPr lang="en-US" sz="1800" dirty="0" smtClean="0">
                  <a:effectLst>
                    <a:outerShdw blurRad="38100" dist="38100" dir="2700000" algn="tl">
                      <a:srgbClr val="C0C0C0"/>
                    </a:outerShdw>
                  </a:effectLst>
                  <a:latin typeface="Arial" panose="020B0604020202020204" pitchFamily="34" charset="0"/>
                </a:rPr>
                <a:t>	</a:t>
              </a:r>
              <a:r>
                <a:rPr lang="en-US" sz="2000" b="1" dirty="0">
                  <a:latin typeface="Arial" panose="020B0604020202020204" pitchFamily="34" charset="0"/>
                  <a:cs typeface="Arial" panose="020B0604020202020204" pitchFamily="34" charset="0"/>
                </a:rPr>
                <a:t>Job </a:t>
              </a:r>
              <a:r>
                <a:rPr lang="en-US" sz="2000" b="1" dirty="0" smtClean="0">
                  <a:latin typeface="Arial" panose="020B0604020202020204" pitchFamily="34" charset="0"/>
                  <a:cs typeface="Arial" panose="020B0604020202020204" pitchFamily="34" charset="0"/>
                </a:rPr>
                <a:t>element</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1</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2</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3</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4</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      5</a:t>
              </a:r>
              <a:r>
                <a:rPr lang="en-US" sz="2000" b="1" dirty="0">
                  <a:latin typeface="Arial" panose="020B0604020202020204" pitchFamily="34" charset="0"/>
                  <a:cs typeface="Arial" panose="020B0604020202020204" pitchFamily="34" charset="0"/>
                </a:rPr>
                <a:t>	Rating</a:t>
              </a:r>
            </a:p>
          </p:txBody>
        </p:sp>
        <p:sp>
          <p:nvSpPr>
            <p:cNvPr id="6" name="Rectangle 11"/>
            <p:cNvSpPr>
              <a:spLocks noChangeArrowheads="1"/>
            </p:cNvSpPr>
            <p:nvPr/>
          </p:nvSpPr>
          <p:spPr bwMode="auto">
            <a:xfrm>
              <a:off x="352" y="2347"/>
              <a:ext cx="5132"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1pPr>
              <a:lvl2pPr marL="914400" indent="-457200">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2pPr>
              <a:lvl3pPr marL="1371600" indent="-457200">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3pPr>
              <a:lvl4pPr marL="1828800" indent="-457200">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4pPr>
              <a:lvl5pPr marL="2286000" indent="-457200">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5pPr>
              <a:lvl6pPr marL="2743200" indent="-457200" eaLnBrk="0" fontAlgn="base" hangingPunct="0">
                <a:spcBef>
                  <a:spcPct val="0"/>
                </a:spcBef>
                <a:spcAft>
                  <a:spcPct val="0"/>
                </a:spcAft>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6pPr>
              <a:lvl7pPr marL="3200400" indent="-457200" eaLnBrk="0" fontAlgn="base" hangingPunct="0">
                <a:spcBef>
                  <a:spcPct val="0"/>
                </a:spcBef>
                <a:spcAft>
                  <a:spcPct val="0"/>
                </a:spcAft>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7pPr>
              <a:lvl8pPr marL="3657600" indent="-457200" eaLnBrk="0" fontAlgn="base" hangingPunct="0">
                <a:spcBef>
                  <a:spcPct val="0"/>
                </a:spcBef>
                <a:spcAft>
                  <a:spcPct val="0"/>
                </a:spcAft>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8pPr>
              <a:lvl9pPr marL="4114800" indent="-457200" eaLnBrk="0" fontAlgn="base" hangingPunct="0">
                <a:spcBef>
                  <a:spcPct val="0"/>
                </a:spcBef>
                <a:spcAft>
                  <a:spcPct val="0"/>
                </a:spcAft>
                <a:tabLst>
                  <a:tab pos="3721100" algn="r"/>
                  <a:tab pos="4292600" algn="r"/>
                  <a:tab pos="4953000" algn="r"/>
                  <a:tab pos="5626100" algn="r"/>
                  <a:tab pos="6197600" algn="r"/>
                  <a:tab pos="7810500" algn="r"/>
                </a:tabLst>
                <a:defRPr sz="2400">
                  <a:solidFill>
                    <a:schemeClr val="tx1"/>
                  </a:solidFill>
                  <a:latin typeface="Times" panose="02020603050405020304" pitchFamily="18" charset="0"/>
                </a:defRPr>
              </a:lvl9pPr>
            </a:lstStyle>
            <a:p>
              <a:pPr>
                <a:lnSpc>
                  <a:spcPct val="90000"/>
                </a:lnSpc>
                <a:spcAft>
                  <a:spcPct val="40000"/>
                </a:spcAft>
                <a:buFont typeface="Times" panose="02020603050405020304" pitchFamily="18" charset="0"/>
                <a:buAutoNum type="alphaUcParenBoth"/>
                <a:defRPr/>
              </a:pPr>
              <a:r>
                <a:rPr lang="en-US" sz="2000" b="1" dirty="0">
                  <a:latin typeface="Arial" panose="020B0604020202020204" pitchFamily="34" charset="0"/>
                  <a:cs typeface="Arial" panose="020B0604020202020204" pitchFamily="34" charset="0"/>
                </a:rPr>
                <a:t>Compose and type letter	8	10	9 	</a:t>
              </a:r>
              <a:r>
                <a:rPr lang="en-US" sz="2000" b="1" dirty="0" smtClean="0">
                  <a:latin typeface="Arial" panose="020B0604020202020204" pitchFamily="34" charset="0"/>
                  <a:cs typeface="Arial" panose="020B0604020202020204" pitchFamily="34" charset="0"/>
                </a:rPr>
                <a:t>     21</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11	120</a:t>
              </a:r>
              <a:r>
                <a:rPr lang="en-US" sz="2000" b="1" dirty="0">
                  <a:latin typeface="Arial" panose="020B0604020202020204" pitchFamily="34" charset="0"/>
                  <a:cs typeface="Arial" panose="020B0604020202020204" pitchFamily="34" charset="0"/>
                </a:rPr>
                <a:t>%</a:t>
              </a:r>
            </a:p>
            <a:p>
              <a:pPr>
                <a:lnSpc>
                  <a:spcPct val="90000"/>
                </a:lnSpc>
                <a:spcAft>
                  <a:spcPct val="40000"/>
                </a:spcAft>
                <a:buFont typeface="Times" panose="02020603050405020304" pitchFamily="18" charset="0"/>
                <a:buAutoNum type="alphaUcParenBoth" startAt="2"/>
                <a:defRPr/>
              </a:pPr>
              <a:r>
                <a:rPr lang="en-US" sz="2000" b="1" dirty="0">
                  <a:latin typeface="Arial" panose="020B0604020202020204" pitchFamily="34" charset="0"/>
                  <a:cs typeface="Arial" panose="020B0604020202020204" pitchFamily="34" charset="0"/>
                </a:rPr>
                <a:t>Type envelope address	2	3	2 	1 	3	105%</a:t>
              </a:r>
            </a:p>
            <a:p>
              <a:pPr>
                <a:lnSpc>
                  <a:spcPct val="90000"/>
                </a:lnSpc>
                <a:spcAft>
                  <a:spcPct val="40000"/>
                </a:spcAft>
                <a:buFont typeface="Times" panose="02020603050405020304" pitchFamily="18" charset="0"/>
                <a:buAutoNum type="alphaUcParenBoth" startAt="3"/>
                <a:defRPr/>
              </a:pPr>
              <a:r>
                <a:rPr lang="en-US" sz="2000" b="1" dirty="0">
                  <a:latin typeface="Arial" panose="020B0604020202020204" pitchFamily="34" charset="0"/>
                  <a:cs typeface="Arial" panose="020B0604020202020204" pitchFamily="34" charset="0"/>
                </a:rPr>
                <a:t>Stuff, stamp, seal, and	2	1	</a:t>
              </a:r>
              <a:r>
                <a:rPr lang="en-US" sz="2000" b="1" dirty="0" smtClean="0">
                  <a:latin typeface="Arial" panose="020B0604020202020204" pitchFamily="34" charset="0"/>
                  <a:cs typeface="Arial" panose="020B0604020202020204" pitchFamily="34" charset="0"/>
                </a:rPr>
                <a:t>       5</a:t>
              </a:r>
              <a:r>
                <a:rPr lang="en-US" sz="2000" b="1" dirty="0">
                  <a:latin typeface="Arial" panose="020B0604020202020204" pitchFamily="34" charset="0"/>
                  <a:cs typeface="Arial" panose="020B0604020202020204" pitchFamily="34" charset="0"/>
                </a:rPr>
                <a:t>*	2 	1	110%</a:t>
              </a: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sort envelopes</a:t>
              </a:r>
            </a:p>
          </p:txBody>
        </p:sp>
        <p:sp>
          <p:nvSpPr>
            <p:cNvPr id="7" name="Line 12"/>
            <p:cNvSpPr>
              <a:spLocks noChangeShapeType="1"/>
            </p:cNvSpPr>
            <p:nvPr/>
          </p:nvSpPr>
          <p:spPr bwMode="auto">
            <a:xfrm>
              <a:off x="264" y="2240"/>
              <a:ext cx="50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sp>
          <p:nvSpPr>
            <p:cNvPr id="8" name="Rectangle 13"/>
            <p:cNvSpPr>
              <a:spLocks noChangeArrowheads="1"/>
            </p:cNvSpPr>
            <p:nvPr/>
          </p:nvSpPr>
          <p:spPr bwMode="auto">
            <a:xfrm>
              <a:off x="2509" y="1719"/>
              <a:ext cx="19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latin typeface="Arial" panose="020B0604020202020204" pitchFamily="34" charset="0"/>
                  <a:cs typeface="Arial" panose="020B0604020202020204" pitchFamily="34" charset="0"/>
                </a:rPr>
                <a:t>Cycle Observed (in </a:t>
              </a:r>
              <a:r>
                <a:rPr lang="en-US" sz="2000" b="1" dirty="0" smtClean="0">
                  <a:latin typeface="Arial" panose="020B0604020202020204" pitchFamily="34" charset="0"/>
                  <a:cs typeface="Arial" panose="020B0604020202020204" pitchFamily="34" charset="0"/>
                </a:rPr>
                <a:t>min)</a:t>
              </a:r>
              <a:endParaRPr lang="en-US" sz="2000" b="1" dirty="0">
                <a:latin typeface="Arial" panose="020B0604020202020204" pitchFamily="34" charset="0"/>
                <a:cs typeface="Arial" panose="020B0604020202020204" pitchFamily="34" charset="0"/>
              </a:endParaRPr>
            </a:p>
          </p:txBody>
        </p:sp>
        <p:sp>
          <p:nvSpPr>
            <p:cNvPr id="9" name="Line 14"/>
            <p:cNvSpPr>
              <a:spLocks noChangeShapeType="1"/>
            </p:cNvSpPr>
            <p:nvPr/>
          </p:nvSpPr>
          <p:spPr bwMode="auto">
            <a:xfrm>
              <a:off x="2472" y="1992"/>
              <a:ext cx="20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10" name="Rectangle 16"/>
          <p:cNvSpPr>
            <a:spLocks noChangeArrowheads="1"/>
          </p:cNvSpPr>
          <p:nvPr/>
        </p:nvSpPr>
        <p:spPr bwMode="auto">
          <a:xfrm>
            <a:off x="754063" y="4240212"/>
            <a:ext cx="7959230" cy="958660"/>
          </a:xfrm>
          <a:prstGeom prst="rect">
            <a:avLst/>
          </a:prstGeom>
          <a:solidFill>
            <a:schemeClr val="accent1">
              <a:lumMod val="60000"/>
              <a:lumOff val="40000"/>
            </a:schemeClr>
          </a:solidFill>
          <a:ln>
            <a:noFill/>
          </a:ln>
          <a:effectLst/>
          <a:extLst/>
        </p:spPr>
        <p:txBody>
          <a:bodyPr wrap="none">
            <a:spAutoFit/>
          </a:bodyPr>
          <a:lstStyle>
            <a:lvl1pPr marL="381000" indent="-381000">
              <a:defRPr sz="2400">
                <a:solidFill>
                  <a:schemeClr val="tx1"/>
                </a:solidFill>
                <a:latin typeface="Times" panose="02020603050405020304" pitchFamily="18" charset="0"/>
              </a:defRPr>
            </a:lvl1pPr>
            <a:lvl2pPr marL="1130300" indent="-457200">
              <a:defRPr sz="2400">
                <a:solidFill>
                  <a:schemeClr val="tx1"/>
                </a:solidFill>
                <a:latin typeface="Times" panose="02020603050405020304" pitchFamily="18" charset="0"/>
              </a:defRPr>
            </a:lvl2pPr>
            <a:lvl3pPr marL="1778000" indent="-457200">
              <a:defRPr sz="2400">
                <a:solidFill>
                  <a:schemeClr val="tx1"/>
                </a:solidFill>
                <a:latin typeface="Times" panose="02020603050405020304" pitchFamily="18" charset="0"/>
              </a:defRPr>
            </a:lvl3pPr>
            <a:lvl4pPr marL="2425700" indent="-457200">
              <a:defRPr sz="2400">
                <a:solidFill>
                  <a:schemeClr val="tx1"/>
                </a:solidFill>
                <a:latin typeface="Times" panose="02020603050405020304" pitchFamily="18" charset="0"/>
              </a:defRPr>
            </a:lvl4pPr>
            <a:lvl5pPr marL="3073400" indent="-457200">
              <a:defRPr sz="2400">
                <a:solidFill>
                  <a:schemeClr val="tx1"/>
                </a:solidFill>
                <a:latin typeface="Times" panose="02020603050405020304" pitchFamily="18" charset="0"/>
              </a:defRPr>
            </a:lvl5pPr>
            <a:lvl6pPr marL="3530600" indent="-457200" eaLnBrk="0" fontAlgn="base" hangingPunct="0">
              <a:spcBef>
                <a:spcPct val="0"/>
              </a:spcBef>
              <a:spcAft>
                <a:spcPct val="0"/>
              </a:spcAft>
              <a:defRPr sz="2400">
                <a:solidFill>
                  <a:schemeClr val="tx1"/>
                </a:solidFill>
                <a:latin typeface="Times" panose="02020603050405020304" pitchFamily="18" charset="0"/>
              </a:defRPr>
            </a:lvl6pPr>
            <a:lvl7pPr marL="3987800" indent="-457200" eaLnBrk="0" fontAlgn="base" hangingPunct="0">
              <a:spcBef>
                <a:spcPct val="0"/>
              </a:spcBef>
              <a:spcAft>
                <a:spcPct val="0"/>
              </a:spcAft>
              <a:defRPr sz="2400">
                <a:solidFill>
                  <a:schemeClr val="tx1"/>
                </a:solidFill>
                <a:latin typeface="Times" panose="02020603050405020304" pitchFamily="18" charset="0"/>
              </a:defRPr>
            </a:lvl7pPr>
            <a:lvl8pPr marL="4445000" indent="-457200" eaLnBrk="0" fontAlgn="base" hangingPunct="0">
              <a:spcBef>
                <a:spcPct val="0"/>
              </a:spcBef>
              <a:spcAft>
                <a:spcPct val="0"/>
              </a:spcAft>
              <a:defRPr sz="2400">
                <a:solidFill>
                  <a:schemeClr val="tx1"/>
                </a:solidFill>
                <a:latin typeface="Times" panose="02020603050405020304" pitchFamily="18" charset="0"/>
              </a:defRPr>
            </a:lvl8pPr>
            <a:lvl9pPr marL="4902200" indent="-457200" eaLnBrk="0" fontAlgn="base" hangingPunct="0">
              <a:spcBef>
                <a:spcPct val="0"/>
              </a:spcBef>
              <a:spcAft>
                <a:spcPct val="0"/>
              </a:spcAft>
              <a:defRPr sz="2400">
                <a:solidFill>
                  <a:schemeClr val="tx1"/>
                </a:solidFill>
                <a:latin typeface="Times" panose="02020603050405020304" pitchFamily="18" charset="0"/>
              </a:defRPr>
            </a:lvl9pPr>
          </a:lstStyle>
          <a:p>
            <a:pPr>
              <a:lnSpc>
                <a:spcPct val="150000"/>
              </a:lnSpc>
              <a:buFont typeface="Times" panose="02020603050405020304" pitchFamily="18" charset="0"/>
              <a:buAutoNum type="arabicPeriod"/>
              <a:defRPr/>
            </a:pPr>
            <a:r>
              <a:rPr lang="en-US" sz="2000" b="1" dirty="0" smtClean="0">
                <a:latin typeface="Arial" panose="020B0604020202020204" pitchFamily="34" charset="0"/>
              </a:rPr>
              <a:t>Delete unusual or nonrecurring observations (marked with *)</a:t>
            </a:r>
          </a:p>
          <a:p>
            <a:pPr>
              <a:lnSpc>
                <a:spcPct val="150000"/>
              </a:lnSpc>
              <a:buFont typeface="Times" panose="02020603050405020304" pitchFamily="18" charset="0"/>
              <a:buAutoNum type="arabicPeriod"/>
              <a:defRPr/>
            </a:pPr>
            <a:r>
              <a:rPr lang="en-US" sz="2000" b="1" dirty="0" smtClean="0">
                <a:latin typeface="Arial" panose="020B0604020202020204" pitchFamily="34" charset="0"/>
              </a:rPr>
              <a:t>Compute average times for each element</a:t>
            </a:r>
          </a:p>
        </p:txBody>
      </p:sp>
      <p:sp>
        <p:nvSpPr>
          <p:cNvPr id="11" name="Rectangle 17"/>
          <p:cNvSpPr>
            <a:spLocks noChangeArrowheads="1"/>
          </p:cNvSpPr>
          <p:nvPr/>
        </p:nvSpPr>
        <p:spPr bwMode="auto">
          <a:xfrm>
            <a:off x="1797031" y="5325872"/>
            <a:ext cx="66993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sz="2000" b="1" dirty="0">
                <a:latin typeface="Arial" panose="020B0604020202020204" pitchFamily="34" charset="0"/>
                <a:cs typeface="Arial" panose="020B0604020202020204" pitchFamily="34" charset="0"/>
              </a:rPr>
              <a:t>Average time for A </a:t>
            </a:r>
            <a:r>
              <a:rPr lang="en-US" sz="2000" b="1" i="0" dirty="0">
                <a:latin typeface="Arial" panose="020B0604020202020204" pitchFamily="34" charset="0"/>
                <a:cs typeface="Arial" panose="020B0604020202020204" pitchFamily="34" charset="0"/>
              </a:rPr>
              <a:t>= (8 + 10 + 9 + 11)/4 = 9.5</a:t>
            </a:r>
            <a:r>
              <a:rPr lang="en-US" sz="2000" b="1" dirty="0">
                <a:latin typeface="Arial" panose="020B0604020202020204" pitchFamily="34" charset="0"/>
                <a:cs typeface="Arial" panose="020B0604020202020204" pitchFamily="34" charset="0"/>
              </a:rPr>
              <a:t> minutes</a:t>
            </a:r>
          </a:p>
          <a:p>
            <a:pPr>
              <a:lnSpc>
                <a:spcPct val="150000"/>
              </a:lnSpc>
              <a:defRPr/>
            </a:pPr>
            <a:r>
              <a:rPr lang="en-US" sz="2000" b="1" dirty="0">
                <a:latin typeface="Arial" panose="020B0604020202020204" pitchFamily="34" charset="0"/>
                <a:cs typeface="Arial" panose="020B0604020202020204" pitchFamily="34" charset="0"/>
              </a:rPr>
              <a:t>Average time for B </a:t>
            </a:r>
            <a:r>
              <a:rPr lang="en-US" sz="2000" b="1" i="0" dirty="0">
                <a:latin typeface="Arial" panose="020B0604020202020204" pitchFamily="34" charset="0"/>
                <a:cs typeface="Arial" panose="020B0604020202020204" pitchFamily="34" charset="0"/>
              </a:rPr>
              <a:t>= (2 + 3 + 2 + 1 + 3)/5 = 2.2</a:t>
            </a:r>
            <a:r>
              <a:rPr lang="en-US" sz="2000" b="1" dirty="0">
                <a:latin typeface="Arial" panose="020B0604020202020204" pitchFamily="34" charset="0"/>
                <a:cs typeface="Arial" panose="020B0604020202020204" pitchFamily="34" charset="0"/>
              </a:rPr>
              <a:t> minutes</a:t>
            </a:r>
          </a:p>
          <a:p>
            <a:pPr>
              <a:lnSpc>
                <a:spcPct val="150000"/>
              </a:lnSpc>
              <a:defRPr/>
            </a:pPr>
            <a:r>
              <a:rPr lang="en-US" sz="2000" b="1" dirty="0">
                <a:latin typeface="Arial" panose="020B0604020202020204" pitchFamily="34" charset="0"/>
                <a:cs typeface="Arial" panose="020B0604020202020204" pitchFamily="34" charset="0"/>
              </a:rPr>
              <a:t>Average time for C </a:t>
            </a:r>
            <a:r>
              <a:rPr lang="en-US" sz="2000" b="1" i="0" dirty="0">
                <a:latin typeface="Arial" panose="020B0604020202020204" pitchFamily="34" charset="0"/>
                <a:cs typeface="Arial" panose="020B0604020202020204" pitchFamily="34" charset="0"/>
              </a:rPr>
              <a:t>= (2 + 1 + 2 + 1)/4 = 1.5</a:t>
            </a:r>
            <a:r>
              <a:rPr lang="en-US" sz="2000" b="1" dirty="0">
                <a:latin typeface="Arial" panose="020B0604020202020204" pitchFamily="34" charset="0"/>
                <a:cs typeface="Arial" panose="020B0604020202020204" pitchFamily="34" charset="0"/>
              </a:rPr>
              <a:t> minutes</a:t>
            </a:r>
          </a:p>
        </p:txBody>
      </p:sp>
      <p:sp>
        <p:nvSpPr>
          <p:cNvPr id="12"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#2: Time Study</a:t>
            </a:r>
          </a:p>
        </p:txBody>
      </p:sp>
      <p:sp>
        <p:nvSpPr>
          <p:cNvPr id="13" name="Rectangle 12"/>
          <p:cNvSpPr/>
          <p:nvPr/>
        </p:nvSpPr>
        <p:spPr>
          <a:xfrm>
            <a:off x="822214" y="1082939"/>
            <a:ext cx="1577676" cy="400110"/>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Given that, </a:t>
            </a:r>
            <a:endParaRPr lang="en-US" sz="2000" dirty="0"/>
          </a:p>
        </p:txBody>
      </p:sp>
      <p:sp>
        <p:nvSpPr>
          <p:cNvPr id="14" name="Rectangle 13"/>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350787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p:cNvSpPr>
            <a:spLocks noChangeArrowheads="1"/>
          </p:cNvSpPr>
          <p:nvPr/>
        </p:nvSpPr>
        <p:spPr bwMode="auto">
          <a:xfrm>
            <a:off x="967931" y="1133475"/>
            <a:ext cx="5841664" cy="496996"/>
          </a:xfrm>
          <a:prstGeom prst="rect">
            <a:avLst/>
          </a:prstGeom>
          <a:solidFill>
            <a:schemeClr val="accent1">
              <a:lumMod val="60000"/>
              <a:lumOff val="40000"/>
            </a:schemeClr>
          </a:solidFill>
          <a:ln>
            <a:noFill/>
          </a:ln>
          <a:effectLst/>
          <a:extLst/>
        </p:spPr>
        <p:txBody>
          <a:bodyPr wrap="none">
            <a:spAutoFit/>
          </a:bodyPr>
          <a:lstStyle/>
          <a:p>
            <a:pPr marL="457200" indent="-457200">
              <a:lnSpc>
                <a:spcPct val="150000"/>
              </a:lnSpc>
              <a:buFont typeface="+mj-lt"/>
              <a:buAutoNum type="arabicPeriod" startAt="3"/>
            </a:pPr>
            <a:r>
              <a:rPr lang="en-US" sz="2000" b="1" dirty="0" smtClean="0">
                <a:latin typeface="Arial" panose="020B0604020202020204" pitchFamily="34" charset="0"/>
              </a:rPr>
              <a:t>Compute the normal time for each element</a:t>
            </a:r>
            <a:endParaRPr lang="en-US" sz="2000" b="1" dirty="0">
              <a:latin typeface="Arial" panose="020B0604020202020204" pitchFamily="34" charset="0"/>
            </a:endParaRPr>
          </a:p>
        </p:txBody>
      </p:sp>
      <p:sp>
        <p:nvSpPr>
          <p:cNvPr id="3" name="Rectangle 11"/>
          <p:cNvSpPr>
            <a:spLocks noChangeArrowheads="1"/>
          </p:cNvSpPr>
          <p:nvPr/>
        </p:nvSpPr>
        <p:spPr bwMode="auto">
          <a:xfrm>
            <a:off x="1919224" y="2087721"/>
            <a:ext cx="565892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defRPr/>
            </a:pPr>
            <a:r>
              <a:rPr lang="en-US" sz="2000" b="1" dirty="0">
                <a:latin typeface="Arial" panose="020B0604020202020204" pitchFamily="34" charset="0"/>
                <a:cs typeface="Arial" panose="020B0604020202020204" pitchFamily="34" charset="0"/>
              </a:rPr>
              <a:t>Normal time for A </a:t>
            </a:r>
            <a:r>
              <a:rPr lang="en-US" sz="2000" b="1" i="0" dirty="0">
                <a:latin typeface="Arial" panose="020B0604020202020204" pitchFamily="34" charset="0"/>
                <a:cs typeface="Arial" panose="020B0604020202020204" pitchFamily="34" charset="0"/>
              </a:rPr>
              <a:t>= (9.5)(1.2) = 11.4</a:t>
            </a:r>
            <a:r>
              <a:rPr lang="en-US" sz="2000" b="1" dirty="0">
                <a:latin typeface="Arial" panose="020B0604020202020204" pitchFamily="34" charset="0"/>
                <a:cs typeface="Arial" panose="020B0604020202020204" pitchFamily="34" charset="0"/>
              </a:rPr>
              <a:t> minutes</a:t>
            </a:r>
          </a:p>
          <a:p>
            <a:pPr>
              <a:lnSpc>
                <a:spcPct val="150000"/>
              </a:lnSpc>
              <a:defRPr/>
            </a:pPr>
            <a:r>
              <a:rPr lang="en-US" sz="2000" b="1" dirty="0">
                <a:latin typeface="Arial" panose="020B0604020202020204" pitchFamily="34" charset="0"/>
                <a:cs typeface="Arial" panose="020B0604020202020204" pitchFamily="34" charset="0"/>
              </a:rPr>
              <a:t>Normal time for B </a:t>
            </a:r>
            <a:r>
              <a:rPr lang="en-US" sz="2000" b="1" i="0" dirty="0">
                <a:latin typeface="Arial" panose="020B0604020202020204" pitchFamily="34" charset="0"/>
                <a:cs typeface="Arial" panose="020B0604020202020204" pitchFamily="34" charset="0"/>
              </a:rPr>
              <a:t>= (2.2)(1.05) = 2.31</a:t>
            </a:r>
            <a:r>
              <a:rPr lang="en-US" sz="2000" b="1" dirty="0">
                <a:latin typeface="Arial" panose="020B0604020202020204" pitchFamily="34" charset="0"/>
                <a:cs typeface="Arial" panose="020B0604020202020204" pitchFamily="34" charset="0"/>
              </a:rPr>
              <a:t> minutes</a:t>
            </a:r>
          </a:p>
          <a:p>
            <a:pPr>
              <a:lnSpc>
                <a:spcPct val="150000"/>
              </a:lnSpc>
              <a:defRPr/>
            </a:pPr>
            <a:r>
              <a:rPr lang="en-US" sz="2000" b="1" dirty="0">
                <a:latin typeface="Arial" panose="020B0604020202020204" pitchFamily="34" charset="0"/>
                <a:cs typeface="Arial" panose="020B0604020202020204" pitchFamily="34" charset="0"/>
              </a:rPr>
              <a:t>Normal time for C </a:t>
            </a:r>
            <a:r>
              <a:rPr lang="en-US" sz="2000" b="1" i="0" dirty="0">
                <a:latin typeface="Arial" panose="020B0604020202020204" pitchFamily="34" charset="0"/>
                <a:cs typeface="Arial" panose="020B0604020202020204" pitchFamily="34" charset="0"/>
              </a:rPr>
              <a:t>= (1.5)(1.10) = 1.65</a:t>
            </a:r>
            <a:r>
              <a:rPr lang="en-US" sz="2000" b="1" dirty="0">
                <a:latin typeface="Arial" panose="020B0604020202020204" pitchFamily="34" charset="0"/>
                <a:cs typeface="Arial" panose="020B0604020202020204" pitchFamily="34" charset="0"/>
              </a:rPr>
              <a:t> minutes</a:t>
            </a:r>
          </a:p>
        </p:txBody>
      </p:sp>
      <p:sp>
        <p:nvSpPr>
          <p:cNvPr id="4" name="Rectangle 12"/>
          <p:cNvSpPr>
            <a:spLocks noChangeArrowheads="1"/>
          </p:cNvSpPr>
          <p:nvPr/>
        </p:nvSpPr>
        <p:spPr bwMode="auto">
          <a:xfrm>
            <a:off x="1489869" y="1789222"/>
            <a:ext cx="61880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solidFill>
                  <a:srgbClr val="7030A0"/>
                </a:solidFill>
                <a:latin typeface="Arial" panose="020B0604020202020204" pitchFamily="34" charset="0"/>
                <a:cs typeface="Arial" panose="020B0604020202020204" pitchFamily="34" charset="0"/>
              </a:rPr>
              <a:t>Normal time = (Average observed time) x (Rating)</a:t>
            </a:r>
          </a:p>
        </p:txBody>
      </p:sp>
      <p:sp>
        <p:nvSpPr>
          <p:cNvPr id="5" name="Rectangle 13"/>
          <p:cNvSpPr>
            <a:spLocks noChangeArrowheads="1"/>
          </p:cNvSpPr>
          <p:nvPr/>
        </p:nvSpPr>
        <p:spPr bwMode="auto">
          <a:xfrm>
            <a:off x="972228" y="3667664"/>
            <a:ext cx="6705682" cy="496996"/>
          </a:xfrm>
          <a:prstGeom prst="rect">
            <a:avLst/>
          </a:prstGeom>
          <a:solidFill>
            <a:schemeClr val="accent1">
              <a:lumMod val="60000"/>
              <a:lumOff val="40000"/>
            </a:schemeClr>
          </a:solidFill>
          <a:ln>
            <a:noFill/>
          </a:ln>
          <a:effectLst/>
          <a:extLst/>
        </p:spPr>
        <p:txBody>
          <a:bodyPr wrap="none">
            <a:spAutoFit/>
          </a:bodyPr>
          <a:lstStyle/>
          <a:p>
            <a:pPr marL="457200" indent="-457200">
              <a:lnSpc>
                <a:spcPct val="150000"/>
              </a:lnSpc>
              <a:buFont typeface="+mj-lt"/>
              <a:buAutoNum type="arabicPeriod" startAt="4"/>
            </a:pPr>
            <a:r>
              <a:rPr lang="en-US" sz="2000" b="1" dirty="0">
                <a:latin typeface="Arial" panose="020B0604020202020204" pitchFamily="34" charset="0"/>
              </a:rPr>
              <a:t>Add the normal times to find the total normal time</a:t>
            </a:r>
          </a:p>
        </p:txBody>
      </p:sp>
      <p:sp>
        <p:nvSpPr>
          <p:cNvPr id="6" name="Rectangle 14"/>
          <p:cNvSpPr>
            <a:spLocks noChangeArrowheads="1"/>
          </p:cNvSpPr>
          <p:nvPr/>
        </p:nvSpPr>
        <p:spPr bwMode="auto">
          <a:xfrm>
            <a:off x="1919224" y="4195054"/>
            <a:ext cx="63935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latin typeface="Arial" panose="020B0604020202020204" pitchFamily="34" charset="0"/>
                <a:cs typeface="Arial" panose="020B0604020202020204" pitchFamily="34" charset="0"/>
              </a:rPr>
              <a:t>Total normal time </a:t>
            </a:r>
            <a:r>
              <a:rPr lang="en-US" sz="2000" b="1" i="0" dirty="0">
                <a:latin typeface="Arial" panose="020B0604020202020204" pitchFamily="34" charset="0"/>
                <a:cs typeface="Arial" panose="020B0604020202020204" pitchFamily="34" charset="0"/>
              </a:rPr>
              <a:t>= 11.40 + 2.31 + 1.65 = 15.36</a:t>
            </a:r>
            <a:r>
              <a:rPr lang="en-US" sz="2000" b="1" dirty="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min</a:t>
            </a:r>
            <a:endParaRPr lang="en-US" sz="2000" b="1" dirty="0">
              <a:latin typeface="Arial" panose="020B0604020202020204" pitchFamily="34" charset="0"/>
              <a:cs typeface="Arial" panose="020B0604020202020204" pitchFamily="34" charset="0"/>
            </a:endParaRPr>
          </a:p>
        </p:txBody>
      </p:sp>
      <p:sp>
        <p:nvSpPr>
          <p:cNvPr id="7" name="Rectangle 3"/>
          <p:cNvSpPr>
            <a:spLocks noChangeArrowheads="1"/>
          </p:cNvSpPr>
          <p:nvPr/>
        </p:nvSpPr>
        <p:spPr bwMode="auto">
          <a:xfrm>
            <a:off x="967931" y="4776545"/>
            <a:ext cx="5287025" cy="496996"/>
          </a:xfrm>
          <a:prstGeom prst="rect">
            <a:avLst/>
          </a:prstGeom>
          <a:solidFill>
            <a:schemeClr val="accent1">
              <a:lumMod val="60000"/>
              <a:lumOff val="40000"/>
            </a:schemeClr>
          </a:solidFill>
          <a:ln>
            <a:noFill/>
          </a:ln>
          <a:effectLst/>
          <a:extLst/>
        </p:spPr>
        <p:txBody>
          <a:bodyPr wrap="none">
            <a:spAutoFit/>
          </a:bodyPr>
          <a:lstStyle/>
          <a:p>
            <a:pPr marL="457200" indent="-457200">
              <a:lnSpc>
                <a:spcPct val="150000"/>
              </a:lnSpc>
              <a:buFont typeface="+mj-lt"/>
              <a:buAutoNum type="arabicPeriod" startAt="5"/>
            </a:pPr>
            <a:r>
              <a:rPr lang="en-US" sz="2000" b="1" dirty="0">
                <a:latin typeface="Arial" panose="020B0604020202020204" pitchFamily="34" charset="0"/>
              </a:rPr>
              <a:t>Compute the standard time for the job</a:t>
            </a:r>
          </a:p>
        </p:txBody>
      </p:sp>
      <p:grpSp>
        <p:nvGrpSpPr>
          <p:cNvPr id="8" name="Group 11"/>
          <p:cNvGrpSpPr>
            <a:grpSpLocks/>
          </p:cNvGrpSpPr>
          <p:nvPr/>
        </p:nvGrpSpPr>
        <p:grpSpPr bwMode="auto">
          <a:xfrm>
            <a:off x="2034921" y="5121534"/>
            <a:ext cx="4624388" cy="1016001"/>
            <a:chOff x="975" y="1312"/>
            <a:chExt cx="2913" cy="640"/>
          </a:xfrm>
        </p:grpSpPr>
        <p:sp>
          <p:nvSpPr>
            <p:cNvPr id="9" name="Rectangle 5"/>
            <p:cNvSpPr>
              <a:spLocks noChangeArrowheads="1"/>
            </p:cNvSpPr>
            <p:nvPr/>
          </p:nvSpPr>
          <p:spPr bwMode="auto">
            <a:xfrm>
              <a:off x="975" y="1535"/>
              <a:ext cx="13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dirty="0">
                  <a:latin typeface="Arial" panose="020B0604020202020204" pitchFamily="34" charset="0"/>
                  <a:cs typeface="Arial" panose="020B0604020202020204" pitchFamily="34" charset="0"/>
                </a:rPr>
                <a:t>Standard time =</a:t>
              </a:r>
            </a:p>
          </p:txBody>
        </p:sp>
        <p:grpSp>
          <p:nvGrpSpPr>
            <p:cNvPr id="10" name="Group 10"/>
            <p:cNvGrpSpPr>
              <a:grpSpLocks/>
            </p:cNvGrpSpPr>
            <p:nvPr/>
          </p:nvGrpSpPr>
          <p:grpSpPr bwMode="auto">
            <a:xfrm>
              <a:off x="2320" y="1312"/>
              <a:ext cx="1568" cy="640"/>
              <a:chOff x="1808" y="2728"/>
              <a:chExt cx="1568" cy="640"/>
            </a:xfrm>
          </p:grpSpPr>
          <p:sp>
            <p:nvSpPr>
              <p:cNvPr id="11" name="Rectangle 8"/>
              <p:cNvSpPr>
                <a:spLocks noChangeArrowheads="1"/>
              </p:cNvSpPr>
              <p:nvPr/>
            </p:nvSpPr>
            <p:spPr bwMode="auto">
              <a:xfrm>
                <a:off x="1857" y="2728"/>
                <a:ext cx="1449"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dirty="0"/>
                  <a:t>Total normal time</a:t>
                </a:r>
              </a:p>
              <a:p>
                <a:pPr algn="ctr">
                  <a:lnSpc>
                    <a:spcPct val="150000"/>
                  </a:lnSpc>
                  <a:defRPr/>
                </a:pPr>
                <a:r>
                  <a:rPr lang="en-US" sz="2000" b="1" i="0" dirty="0"/>
                  <a:t>1 -</a:t>
                </a:r>
                <a:r>
                  <a:rPr lang="en-US" sz="2000" b="1" dirty="0"/>
                  <a:t> Allowance factor</a:t>
                </a:r>
              </a:p>
            </p:txBody>
          </p:sp>
          <p:sp>
            <p:nvSpPr>
              <p:cNvPr id="12" name="Line 9"/>
              <p:cNvSpPr>
                <a:spLocks noChangeShapeType="1"/>
              </p:cNvSpPr>
              <p:nvPr/>
            </p:nvSpPr>
            <p:spPr bwMode="auto">
              <a:xfrm>
                <a:off x="1808" y="3072"/>
                <a:ext cx="15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grpSp>
        <p:nvGrpSpPr>
          <p:cNvPr id="13" name="Group 16"/>
          <p:cNvGrpSpPr>
            <a:grpSpLocks/>
          </p:cNvGrpSpPr>
          <p:nvPr/>
        </p:nvGrpSpPr>
        <p:grpSpPr bwMode="auto">
          <a:xfrm>
            <a:off x="6974214" y="5115567"/>
            <a:ext cx="1442805" cy="1016001"/>
            <a:chOff x="2262" y="2405"/>
            <a:chExt cx="543" cy="640"/>
          </a:xfrm>
        </p:grpSpPr>
        <p:sp>
          <p:nvSpPr>
            <p:cNvPr id="14" name="Rectangle 12"/>
            <p:cNvSpPr>
              <a:spLocks noChangeArrowheads="1"/>
            </p:cNvSpPr>
            <p:nvPr/>
          </p:nvSpPr>
          <p:spPr bwMode="auto">
            <a:xfrm>
              <a:off x="2262" y="2633"/>
              <a:ext cx="1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b="1" i="0"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grpSp>
          <p:nvGrpSpPr>
            <p:cNvPr id="15" name="Group 15"/>
            <p:cNvGrpSpPr>
              <a:grpSpLocks/>
            </p:cNvGrpSpPr>
            <p:nvPr/>
          </p:nvGrpSpPr>
          <p:grpSpPr bwMode="auto">
            <a:xfrm>
              <a:off x="2408" y="2405"/>
              <a:ext cx="397" cy="640"/>
              <a:chOff x="2240" y="2981"/>
              <a:chExt cx="397" cy="640"/>
            </a:xfrm>
          </p:grpSpPr>
          <p:sp>
            <p:nvSpPr>
              <p:cNvPr id="16" name="Rectangle 13"/>
              <p:cNvSpPr>
                <a:spLocks noChangeArrowheads="1"/>
              </p:cNvSpPr>
              <p:nvPr/>
            </p:nvSpPr>
            <p:spPr bwMode="auto">
              <a:xfrm>
                <a:off x="2240" y="2981"/>
                <a:ext cx="397"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defRPr/>
                </a:pPr>
                <a:r>
                  <a:rPr lang="en-US" sz="2000" b="1" i="0" dirty="0">
                    <a:effectLst>
                      <a:outerShdw blurRad="38100" dist="38100" dir="2700000" algn="tl">
                        <a:srgbClr val="C0C0C0"/>
                      </a:outerShdw>
                    </a:effectLst>
                    <a:latin typeface="Arial" panose="020B0604020202020204" pitchFamily="34" charset="0"/>
                    <a:cs typeface="Arial" panose="020B0604020202020204" pitchFamily="34" charset="0"/>
                  </a:rPr>
                  <a:t>15.36</a:t>
                </a:r>
              </a:p>
              <a:p>
                <a:pPr algn="ctr">
                  <a:lnSpc>
                    <a:spcPct val="150000"/>
                  </a:lnSpc>
                  <a:defRPr/>
                </a:pPr>
                <a:r>
                  <a:rPr lang="en-US" sz="2000" b="1" i="0" dirty="0">
                    <a:effectLst>
                      <a:outerShdw blurRad="38100" dist="38100" dir="2700000" algn="tl">
                        <a:srgbClr val="C0C0C0"/>
                      </a:outerShdw>
                    </a:effectLst>
                    <a:latin typeface="Arial" panose="020B0604020202020204" pitchFamily="34" charset="0"/>
                    <a:cs typeface="Arial" panose="020B0604020202020204" pitchFamily="34" charset="0"/>
                  </a:rPr>
                  <a:t>1 - </a:t>
                </a:r>
                <a:r>
                  <a:rPr lang="en-US" sz="2000" b="1" i="0" dirty="0" smtClean="0">
                    <a:effectLst>
                      <a:outerShdw blurRad="38100" dist="38100" dir="2700000" algn="tl">
                        <a:srgbClr val="C0C0C0"/>
                      </a:outerShdw>
                    </a:effectLst>
                    <a:latin typeface="Arial" panose="020B0604020202020204" pitchFamily="34" charset="0"/>
                    <a:cs typeface="Arial" panose="020B0604020202020204" pitchFamily="34" charset="0"/>
                  </a:rPr>
                  <a:t>0.15</a:t>
                </a:r>
                <a:endParaRPr lang="en-US" sz="2000" b="1" i="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7" name="Line 14"/>
              <p:cNvSpPr>
                <a:spLocks noChangeShapeType="1"/>
              </p:cNvSpPr>
              <p:nvPr/>
            </p:nvSpPr>
            <p:spPr bwMode="auto">
              <a:xfrm flipV="1">
                <a:off x="2267" y="3297"/>
                <a:ext cx="362" cy="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effectLst>
                    <a:outerShdw blurRad="38100" dist="38100" dir="2700000" algn="tl">
                      <a:srgbClr val="000000">
                        <a:alpha val="43137"/>
                      </a:srgbClr>
                    </a:outerShdw>
                  </a:effectLst>
                </a:endParaRPr>
              </a:p>
            </p:txBody>
          </p:sp>
        </p:grpSp>
      </p:grpSp>
      <p:sp>
        <p:nvSpPr>
          <p:cNvPr id="18" name="Rectangle 17"/>
          <p:cNvSpPr/>
          <p:nvPr/>
        </p:nvSpPr>
        <p:spPr>
          <a:xfrm>
            <a:off x="3793935" y="6274749"/>
            <a:ext cx="1909497" cy="369332"/>
          </a:xfrm>
          <a:prstGeom prst="rect">
            <a:avLst/>
          </a:prstGeom>
        </p:spPr>
        <p:txBody>
          <a:bodyPr wrap="none">
            <a:spAutoFit/>
          </a:bodyPr>
          <a:lstStyle/>
          <a:p>
            <a:pPr>
              <a:defRPr/>
            </a:pPr>
            <a:r>
              <a:rPr lang="en-US" b="1" dirty="0">
                <a:latin typeface="Arial" panose="020B0604020202020204" pitchFamily="34" charset="0"/>
                <a:cs typeface="Arial" panose="020B0604020202020204" pitchFamily="34" charset="0"/>
              </a:rPr>
              <a:t>= 18.07 minutes</a:t>
            </a:r>
          </a:p>
        </p:txBody>
      </p:sp>
      <p:sp>
        <p:nvSpPr>
          <p:cNvPr id="19" name="Rectangle 12"/>
          <p:cNvSpPr txBox="1">
            <a:spLocks noChangeArrowheads="1"/>
          </p:cNvSpPr>
          <p:nvPr/>
        </p:nvSpPr>
        <p:spPr>
          <a:xfrm>
            <a:off x="393192" y="524256"/>
            <a:ext cx="3788664" cy="414528"/>
          </a:xfrm>
          <a:prstGeom prst="rect">
            <a:avLst/>
          </a:prstGeom>
          <a:noFill/>
          <a:ln>
            <a:noFill/>
            <a:miter lim="800000"/>
            <a:headEnd/>
            <a:tailEnd/>
          </a:ln>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defRPr/>
            </a:pPr>
            <a:r>
              <a:rPr lang="en-US" sz="2000" dirty="0">
                <a:effectLst>
                  <a:outerShdw blurRad="38100" dist="38100" dir="2700000" algn="tl">
                    <a:srgbClr val="FFFFFF"/>
                  </a:outerShdw>
                </a:effectLst>
                <a:latin typeface="Arial Black" panose="020B0A04020102020204" pitchFamily="34" charset="0"/>
              </a:rPr>
              <a:t>Example </a:t>
            </a:r>
            <a:r>
              <a:rPr lang="en-US" sz="2000" dirty="0" smtClean="0">
                <a:effectLst>
                  <a:outerShdw blurRad="38100" dist="38100" dir="2700000" algn="tl">
                    <a:srgbClr val="FFFFFF"/>
                  </a:outerShdw>
                </a:effectLst>
                <a:latin typeface="Arial Black" panose="020B0A04020102020204" pitchFamily="34" charset="0"/>
              </a:rPr>
              <a:t>#2: Time Study</a:t>
            </a:r>
          </a:p>
        </p:txBody>
      </p:sp>
      <p:sp>
        <p:nvSpPr>
          <p:cNvPr id="20" name="Rectangle 19"/>
          <p:cNvSpPr/>
          <p:nvPr/>
        </p:nvSpPr>
        <p:spPr>
          <a:xfrm>
            <a:off x="6402557" y="237815"/>
            <a:ext cx="2599814" cy="307777"/>
          </a:xfrm>
          <a:prstGeom prst="rect">
            <a:avLst/>
          </a:prstGeom>
        </p:spPr>
        <p:txBody>
          <a:bodyPr wrap="none">
            <a:spAutoFit/>
          </a:bodyPr>
          <a:lstStyle/>
          <a:p>
            <a:pPr algn="ctr"/>
            <a:r>
              <a:rPr lang="en-US" sz="1400" dirty="0">
                <a:solidFill>
                  <a:srgbClr val="C00000"/>
                </a:solidFill>
                <a:latin typeface="Arial Black" pitchFamily="34" charset="0"/>
              </a:rPr>
              <a:t>Work-force management</a:t>
            </a:r>
          </a:p>
        </p:txBody>
      </p:sp>
    </p:spTree>
    <p:extLst>
      <p:ext uri="{BB962C8B-B14F-4D97-AF65-F5344CB8AC3E}">
        <p14:creationId xmlns:p14="http://schemas.microsoft.com/office/powerpoint/2010/main" val="677562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2798</Words>
  <Application>Microsoft Office PowerPoint</Application>
  <PresentationFormat>On-screen Show (4:3)</PresentationFormat>
  <Paragraphs>530</Paragraphs>
  <Slides>40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Arial Black</vt:lpstr>
      <vt:lpstr>Arial Narrow</vt:lpstr>
      <vt:lpstr>Calibri</vt:lpstr>
      <vt:lpstr>Calibri Light</vt:lpstr>
      <vt:lpstr>Cambria Math</vt:lpstr>
      <vt:lpstr>Georgia</vt:lpstr>
      <vt:lpstr>Tahoma</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Mrinmoyee</dc:creator>
  <cp:lastModifiedBy>M. A. H Mithu</cp:lastModifiedBy>
  <cp:revision>53</cp:revision>
  <dcterms:created xsi:type="dcterms:W3CDTF">2013-12-25T14:08:53Z</dcterms:created>
  <dcterms:modified xsi:type="dcterms:W3CDTF">2014-01-19T12:33:22Z</dcterms:modified>
</cp:coreProperties>
</file>