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5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3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87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9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928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1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rot="10800000">
            <a:off x="5303520" y="0"/>
            <a:ext cx="3840480" cy="63398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39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qbal-ipe@sus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39568"/>
            <a:ext cx="4038601" cy="272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7576" y="206685"/>
            <a:ext cx="4256644" cy="312420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Operations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7576" y="1938228"/>
            <a:ext cx="4954250" cy="1913466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Production Planning and Control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953000" y="4781550"/>
            <a:ext cx="3962400" cy="1924050"/>
            <a:chOff x="1200" y="1872"/>
            <a:chExt cx="3072" cy="1774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>
              <a:off x="1200" y="1872"/>
              <a:ext cx="3024" cy="1680"/>
            </a:xfrm>
            <a:prstGeom prst="rect">
              <a:avLst/>
            </a:prstGeom>
            <a:solidFill>
              <a:srgbClr val="FAFD9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248" y="1920"/>
              <a:ext cx="3024" cy="168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>
                    <a:alpha val="98000"/>
                  </a:srgbClr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sx="75000" sy="75000" algn="tl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968" y="1942"/>
              <a:ext cx="223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it-IT" sz="1600" b="1" dirty="0">
                  <a:solidFill>
                    <a:srgbClr val="7030A0"/>
                  </a:solidFill>
                  <a:latin typeface="Malgun Gothic" panose="020B0503020000020004" pitchFamily="34" charset="-127"/>
                </a:rPr>
                <a:t>M. Abu Hayat Mithu, </a:t>
              </a:r>
              <a:r>
                <a:rPr lang="it-IT" sz="1200" b="1" dirty="0">
                  <a:solidFill>
                    <a:srgbClr val="7030A0"/>
                  </a:solidFill>
                  <a:latin typeface="Malgun Gothic" panose="020B0503020000020004" pitchFamily="34" charset="-127"/>
                </a:rPr>
                <a:t>PhD</a:t>
              </a:r>
              <a:endParaRPr lang="en-US" sz="1200" b="1" dirty="0">
                <a:solidFill>
                  <a:srgbClr val="7030A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2559" y="2172"/>
              <a:ext cx="163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it-IT" sz="1200" b="1">
                  <a:solidFill>
                    <a:schemeClr val="folHlink"/>
                  </a:solidFill>
                </a:rPr>
                <a:t>Associate Professor</a:t>
              </a:r>
              <a:endParaRPr lang="en-US" sz="1200" b="1">
                <a:solidFill>
                  <a:schemeClr val="folHlink"/>
                </a:solidFill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2341" y="2379"/>
              <a:ext cx="18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1344" y="2544"/>
              <a:ext cx="2880" cy="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t-IT" sz="1000" b="1" dirty="0"/>
                <a:t>Dept. Industrial and Production Engineering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it-IT" sz="1000" b="1" dirty="0"/>
                <a:t>Shahjalal University of Science &amp; Technology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it-IT" sz="1000" b="1" dirty="0"/>
                <a:t>Sylhet -3114, Bangladesh.</a:t>
              </a:r>
              <a:endParaRPr lang="en-US" sz="1000" b="1" dirty="0"/>
            </a:p>
          </p:txBody>
        </p:sp>
        <p:pic>
          <p:nvPicPr>
            <p:cNvPr id="11" name="Picture 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968"/>
              <a:ext cx="406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1344" y="3206"/>
              <a:ext cx="29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Ph. 821-713491, 714479, 713850, 717850, Ext. 268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it-IT" sz="1000" b="1"/>
                <a:t>Email: mithu</a:t>
              </a:r>
              <a:r>
                <a:rPr lang="it-IT" sz="1000" b="1">
                  <a:hlinkClick r:id="rId4"/>
                </a:rPr>
                <a:t>-ipe@sust .edu</a:t>
              </a:r>
              <a:r>
                <a:rPr lang="it-IT" sz="1000" b="1"/>
                <a:t> ; mithuipe@gmail.com</a:t>
              </a:r>
              <a:endParaRPr lang="en-US" sz="1000"/>
            </a:p>
          </p:txBody>
        </p:sp>
        <p:sp>
          <p:nvSpPr>
            <p:cNvPr id="13" name="Line 45"/>
            <p:cNvSpPr>
              <a:spLocks noChangeShapeType="1"/>
            </p:cNvSpPr>
            <p:nvPr/>
          </p:nvSpPr>
          <p:spPr bwMode="auto">
            <a:xfrm>
              <a:off x="1392" y="316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5532" y="731382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 Black" pitchFamily="34" charset="0"/>
              </a:rPr>
              <a:t>IPE 323</a:t>
            </a:r>
          </a:p>
          <a:p>
            <a:endParaRPr lang="en-US" dirty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3.00 credits</a:t>
            </a:r>
          </a:p>
          <a:p>
            <a:r>
              <a:rPr lang="en-US" dirty="0" smtClean="0">
                <a:latin typeface="Arial Black" pitchFamily="34" charset="0"/>
              </a:rPr>
              <a:t>3 </a:t>
            </a:r>
            <a:r>
              <a:rPr lang="en-US" dirty="0" err="1" smtClean="0">
                <a:latin typeface="Arial Black" pitchFamily="34" charset="0"/>
              </a:rPr>
              <a:t>Hrs</a:t>
            </a:r>
            <a:r>
              <a:rPr lang="en-US" dirty="0" smtClean="0">
                <a:latin typeface="Arial Black" pitchFamily="34" charset="0"/>
              </a:rPr>
              <a:t>/week</a:t>
            </a:r>
          </a:p>
          <a:p>
            <a:endParaRPr lang="en-US" dirty="0" smtClean="0"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214" y="2201656"/>
            <a:ext cx="3733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Arial Black" pitchFamily="34" charset="0"/>
              </a:rPr>
              <a:t>Class Schedule (weekly)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Monday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      </a:t>
            </a:r>
            <a:r>
              <a:rPr lang="en-US" dirty="0" smtClean="0">
                <a:latin typeface="Arial Black" pitchFamily="34" charset="0"/>
              </a:rPr>
              <a:t>Time: </a:t>
            </a:r>
            <a:r>
              <a:rPr lang="en-US" dirty="0" smtClean="0">
                <a:latin typeface="Arial Black" pitchFamily="34" charset="0"/>
              </a:rPr>
              <a:t>9.00 </a:t>
            </a:r>
            <a:r>
              <a:rPr lang="en-US" dirty="0" smtClean="0">
                <a:latin typeface="Arial Black" pitchFamily="34" charset="0"/>
              </a:rPr>
              <a:t>– </a:t>
            </a:r>
            <a:r>
              <a:rPr lang="en-US" dirty="0" smtClean="0">
                <a:latin typeface="Arial Black" pitchFamily="34" charset="0"/>
              </a:rPr>
              <a:t>9.50 AM</a:t>
            </a:r>
            <a:endParaRPr lang="en-US" dirty="0" smtClean="0">
              <a:latin typeface="Arial Black" pitchFamily="34" charset="0"/>
            </a:endParaRP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Tuesday</a:t>
            </a:r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      </a:t>
            </a:r>
            <a:r>
              <a:rPr lang="en-US" dirty="0" smtClean="0">
                <a:latin typeface="Arial Black" pitchFamily="34" charset="0"/>
              </a:rPr>
              <a:t>Time: </a:t>
            </a:r>
            <a:r>
              <a:rPr lang="en-US" dirty="0" smtClean="0">
                <a:latin typeface="Arial Black" pitchFamily="34" charset="0"/>
              </a:rPr>
              <a:t>11.00 </a:t>
            </a:r>
            <a:r>
              <a:rPr lang="en-US" dirty="0" smtClean="0">
                <a:latin typeface="Arial Black" pitchFamily="34" charset="0"/>
              </a:rPr>
              <a:t>– </a:t>
            </a:r>
            <a:r>
              <a:rPr lang="en-US" dirty="0" smtClean="0">
                <a:latin typeface="Arial Black" pitchFamily="34" charset="0"/>
              </a:rPr>
              <a:t>11.50 AM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Thursday</a:t>
            </a:r>
            <a:endParaRPr lang="en-US" dirty="0">
              <a:latin typeface="Arial Black" pitchFamily="34" charset="0"/>
            </a:endParaRPr>
          </a:p>
          <a:p>
            <a:r>
              <a:rPr lang="en-US" dirty="0">
                <a:latin typeface="Arial Black" pitchFamily="34" charset="0"/>
              </a:rPr>
              <a:t>      Time: 11.00 – 11.50 AM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Arial Black" pitchFamily="34" charset="0"/>
              </a:rPr>
              <a:t>Term </a:t>
            </a:r>
            <a:r>
              <a:rPr lang="en-US" sz="2000" dirty="0" smtClean="0">
                <a:solidFill>
                  <a:srgbClr val="7030A0"/>
                </a:solidFill>
                <a:latin typeface="Arial Black" pitchFamily="34" charset="0"/>
              </a:rPr>
              <a:t>Tests</a:t>
            </a:r>
          </a:p>
          <a:p>
            <a:endParaRPr lang="en-US" dirty="0">
              <a:solidFill>
                <a:srgbClr val="7030A0"/>
              </a:solidFill>
              <a:latin typeface="Arial Black" pitchFamily="34" charset="0"/>
            </a:endParaRPr>
          </a:p>
          <a:p>
            <a:r>
              <a:rPr lang="en-US" dirty="0">
                <a:latin typeface="Arial Black" pitchFamily="34" charset="0"/>
              </a:rPr>
              <a:t>Term </a:t>
            </a:r>
            <a:r>
              <a:rPr lang="en-US" dirty="0" smtClean="0">
                <a:latin typeface="Arial Black" pitchFamily="34" charset="0"/>
              </a:rPr>
              <a:t>Test # 1, at 13</a:t>
            </a:r>
            <a:r>
              <a:rPr lang="en-US" baseline="30000" dirty="0" smtClean="0">
                <a:latin typeface="Arial Black" pitchFamily="34" charset="0"/>
              </a:rPr>
              <a:t>th</a:t>
            </a:r>
            <a:r>
              <a:rPr lang="en-US" dirty="0" smtClean="0">
                <a:latin typeface="Arial Black" pitchFamily="34" charset="0"/>
              </a:rPr>
              <a:t> Class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Term Test # 2, at 25</a:t>
            </a:r>
            <a:r>
              <a:rPr lang="en-US" baseline="30000" dirty="0" smtClean="0">
                <a:latin typeface="Arial Black" pitchFamily="34" charset="0"/>
              </a:rPr>
              <a:t>th</a:t>
            </a:r>
            <a:r>
              <a:rPr lang="en-US" dirty="0" smtClean="0">
                <a:latin typeface="Arial Black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7143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762000"/>
            <a:ext cx="7543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Production Planning and Control Activities:</a:t>
            </a:r>
          </a:p>
          <a:p>
            <a:endParaRPr lang="en-US" dirty="0" smtClean="0"/>
          </a:p>
          <a:p>
            <a:r>
              <a:rPr lang="en-US" dirty="0" smtClean="0">
                <a:latin typeface="Arial Black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Four  overlapping activities are:</a:t>
            </a:r>
          </a:p>
          <a:p>
            <a:endParaRPr lang="en-US" sz="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Loading,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Sequencing,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Scheduling, and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Monitoring and 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644443"/>
            <a:ext cx="2286000" cy="2949263"/>
          </a:xfrm>
          <a:prstGeom prst="rect">
            <a:avLst/>
          </a:prstGeom>
          <a:solidFill>
            <a:srgbClr val="0070C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39143" y="3640940"/>
            <a:ext cx="5967983" cy="2956566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3223" y="3886200"/>
            <a:ext cx="1298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Loading</a:t>
            </a:r>
          </a:p>
          <a:p>
            <a:r>
              <a:rPr lang="en-US" sz="2000" dirty="0" smtClean="0"/>
              <a:t> </a:t>
            </a:r>
            <a:endParaRPr lang="en-US" sz="20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096470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The amount of work that is allocated to a part of an operation.</a:t>
            </a:r>
            <a:endParaRPr lang="en-US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9143" y="4767072"/>
            <a:ext cx="5754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Example: A 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machine on the shop 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floor works 168 </a:t>
            </a:r>
            <a:r>
              <a:rPr lang="en-US" b="1" dirty="0" err="1" smtClean="0">
                <a:solidFill>
                  <a:schemeClr val="bg1"/>
                </a:solidFill>
                <a:latin typeface="Arial Narrow" pitchFamily="34" charset="0"/>
              </a:rPr>
              <a:t>hrs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 a week. It does 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not 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mean 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that 168 hours of work can be loaded onto that machine. For some periods the machine cannot be worked; 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therefore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, the load put onto the machine must take this into account. 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If 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the machine breaks down, it will not be 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available, it 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must also be taken into account.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372" y="3672465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Valuable operating time</a:t>
            </a:r>
          </a:p>
          <a:p>
            <a:r>
              <a:rPr lang="en-US" b="1" dirty="0">
                <a:solidFill>
                  <a:schemeClr val="bg1"/>
                </a:solidFill>
                <a:latin typeface="Arial Black" pitchFamily="34" charset="0"/>
              </a:rPr>
              <a:t>the best operations, can be significantly below the maximum time available.</a:t>
            </a:r>
          </a:p>
          <a:p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9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890554" y="990600"/>
            <a:ext cx="6058373" cy="5678424"/>
          </a:xfrm>
          <a:prstGeom prst="rect">
            <a:avLst/>
          </a:prstGeom>
          <a:solidFill>
            <a:srgbClr val="6DD9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17372" y="1066800"/>
            <a:ext cx="56170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itchFamily="34" charset="0"/>
              </a:rPr>
              <a:t>When work arrives at any part of an operation decisions must be taken on the order in which the work will be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tackled, this </a:t>
            </a:r>
            <a:r>
              <a:rPr lang="en-US" sz="2000" dirty="0">
                <a:solidFill>
                  <a:schemeClr val="bg1"/>
                </a:solidFill>
                <a:latin typeface="Arial Black" pitchFamily="34" charset="0"/>
              </a:rPr>
              <a:t>activity is termed sequencing</a:t>
            </a:r>
            <a:endParaRPr lang="en-US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2286000" cy="5678424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079956"/>
            <a:ext cx="1827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Sequencing</a:t>
            </a:r>
          </a:p>
          <a:p>
            <a:r>
              <a:rPr lang="en-US" sz="2000" dirty="0" smtClean="0"/>
              <a:t> </a:t>
            </a:r>
            <a:endParaRPr lang="en-US" sz="20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543" y="5105400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The activities of ordering the work based on priority</a:t>
            </a:r>
            <a:endParaRPr lang="en-US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1980" y="2756987"/>
            <a:ext cx="57547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The priorities given to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work base on: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Customer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priority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Physical constraints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Due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date  (DD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Last-in first-out (LIFO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First-in first-out (FIFO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Longest operation time  (LOT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Shortest operation time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first (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SOT)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Judging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sequencing rules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893476" y="1304544"/>
            <a:ext cx="5970108" cy="498652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18566" y="1569720"/>
            <a:ext cx="59220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The activity of  preparing a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detailed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time-table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showing at what time or date jobs should start and when they should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end.</a:t>
            </a:r>
          </a:p>
          <a:p>
            <a:endParaRPr lang="en-US" sz="1000" dirty="0">
              <a:solidFill>
                <a:schemeClr val="bg1"/>
              </a:solidFill>
              <a:latin typeface="Arial Black" pitchFamily="34" charset="0"/>
            </a:endParaRPr>
          </a:p>
          <a:p>
            <a:pPr algn="just"/>
            <a:endParaRPr lang="en-US" sz="16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Example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:  A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bus schedule shows that more buses are put on routes at more frequent intervals during rush-hour periods. The bus schedule shows the time each bus is due to arrive at each stage of the route. </a:t>
            </a:r>
            <a:endParaRPr lang="en-US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just"/>
            <a:endParaRPr lang="en-US" sz="16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complexity of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scheduling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Forward and backward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scheduling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Gantt 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charts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Scheduling work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patterns</a:t>
            </a:r>
            <a:endParaRPr lang="en-US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04544"/>
            <a:ext cx="2286000" cy="498652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569720"/>
            <a:ext cx="1736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Scheduling</a:t>
            </a:r>
          </a:p>
          <a:p>
            <a:r>
              <a:rPr lang="en-US" sz="2000" dirty="0" smtClean="0"/>
              <a:t> </a:t>
            </a:r>
            <a:endParaRPr lang="en-US" sz="20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638" y="4707648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The  activity of preparing the time-table showing the date and time of job.</a:t>
            </a:r>
            <a:endParaRPr lang="en-US" b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1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93476" y="1304544"/>
            <a:ext cx="5470236" cy="498652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124200" y="1569720"/>
            <a:ext cx="4572000" cy="43858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All have to be scheduled based on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Capacity matches demand,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Length of each shift,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Working at unsocial hours  and off days,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Vacation and other ‘time-off ’ blocks,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Sufficient flexibility (if any)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Unusual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causes, staff illness, demand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04544"/>
            <a:ext cx="2286000" cy="498652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69720"/>
            <a:ext cx="1736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Scheduling</a:t>
            </a:r>
          </a:p>
          <a:p>
            <a:r>
              <a:rPr lang="en-US" sz="2000" dirty="0" smtClean="0"/>
              <a:t> </a:t>
            </a:r>
            <a:endParaRPr lang="en-US" sz="20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638" y="4707648"/>
            <a:ext cx="2209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The  activity of preparing the time-table showing the date and time of job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  <a:endParaRPr lang="en-US" b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3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7206" y="815876"/>
            <a:ext cx="6465418" cy="5814846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83613" y="980493"/>
            <a:ext cx="608489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The activity watching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all the operations such as loading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, sequencing and scheduling, each part  of the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operation to ensure that  </a:t>
            </a:r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planned activities are indeed happening. </a:t>
            </a:r>
          </a:p>
          <a:p>
            <a:endParaRPr lang="en-US" sz="16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Arial Black" pitchFamily="34" charset="0"/>
              </a:rPr>
              <a:t>Push </a:t>
            </a:r>
            <a:r>
              <a:rPr lang="en-US" sz="1600" dirty="0">
                <a:solidFill>
                  <a:srgbClr val="7030A0"/>
                </a:solidFill>
                <a:latin typeface="Arial Black" pitchFamily="34" charset="0"/>
              </a:rPr>
              <a:t>and </a:t>
            </a:r>
            <a:endParaRPr lang="en-US" sz="1600" dirty="0" smtClean="0">
              <a:solidFill>
                <a:srgbClr val="7030A0"/>
              </a:solidFill>
              <a:latin typeface="Arial Black" pitchFamily="34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Arial Black" pitchFamily="34" charset="0"/>
              </a:rPr>
              <a:t>pull  </a:t>
            </a:r>
            <a:r>
              <a:rPr lang="en-US" sz="1600" dirty="0" smtClean="0">
                <a:solidFill>
                  <a:srgbClr val="7030A0"/>
                </a:solidFill>
                <a:latin typeface="Arial Black" pitchFamily="34" charset="0"/>
              </a:rPr>
              <a:t>control</a:t>
            </a:r>
          </a:p>
          <a:p>
            <a:endParaRPr lang="en-US" sz="1600" dirty="0">
              <a:latin typeface="Arial Black" pitchFamily="34" charset="0"/>
            </a:endParaRPr>
          </a:p>
          <a:p>
            <a:endParaRPr lang="en-US" sz="1600" dirty="0" smtClean="0">
              <a:latin typeface="Arial Black" pitchFamily="34" charset="0"/>
            </a:endParaRPr>
          </a:p>
          <a:p>
            <a:endParaRPr lang="en-US" sz="1600" dirty="0">
              <a:latin typeface="Arial Black" pitchFamily="34" charset="0"/>
            </a:endParaRPr>
          </a:p>
          <a:p>
            <a:endParaRPr lang="en-US" sz="1600" dirty="0" smtClean="0">
              <a:latin typeface="Arial Black" pitchFamily="34" charset="0"/>
            </a:endParaRPr>
          </a:p>
          <a:p>
            <a:endParaRPr lang="en-US" sz="1600" dirty="0">
              <a:latin typeface="Arial Black" pitchFamily="34" charset="0"/>
            </a:endParaRPr>
          </a:p>
          <a:p>
            <a:endParaRPr lang="en-US" sz="1600" dirty="0" smtClean="0">
              <a:latin typeface="Arial Black" pitchFamily="34" charset="0"/>
            </a:endParaRPr>
          </a:p>
          <a:p>
            <a:endParaRPr lang="en-US" sz="1600" dirty="0">
              <a:latin typeface="Arial Black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Arial Black" pitchFamily="34" charset="0"/>
              </a:rPr>
              <a:t>Drum</a:t>
            </a:r>
            <a:r>
              <a:rPr lang="en-US" sz="1600" dirty="0">
                <a:solidFill>
                  <a:srgbClr val="7030A0"/>
                </a:solidFill>
                <a:latin typeface="Arial Black" pitchFamily="34" charset="0"/>
              </a:rPr>
              <a:t>,  buffer, rope</a:t>
            </a:r>
          </a:p>
          <a:p>
            <a:endParaRPr lang="en-US" sz="1600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" y="816864"/>
            <a:ext cx="1969360" cy="5800702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899" y="980493"/>
            <a:ext cx="1870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Monitoring</a:t>
            </a:r>
          </a:p>
          <a:p>
            <a:r>
              <a:rPr lang="en-US" sz="2000" dirty="0" smtClean="0"/>
              <a:t> </a:t>
            </a:r>
            <a:endParaRPr lang="en-US" sz="20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575" y="4106686"/>
            <a:ext cx="1874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The  activity of watching all the operations such as </a:t>
            </a:r>
            <a:r>
              <a:rPr lang="en-US" b="1" dirty="0">
                <a:solidFill>
                  <a:schemeClr val="bg1"/>
                </a:solidFill>
                <a:latin typeface="Arial Narrow" pitchFamily="34" charset="0"/>
              </a:rPr>
              <a:t>loading, sequencing and scheduling, each part  of the operation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12" y="4955454"/>
            <a:ext cx="6084899" cy="16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36" y="2353056"/>
            <a:ext cx="4177366" cy="25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723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5000">
              <a:schemeClr val="bg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76" y="864618"/>
            <a:ext cx="8522208" cy="569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IPE 323   OPERATIONS MANAGEMENT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000" b="1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r>
              <a:rPr lang="en-US" sz="2000" b="1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/week, 3.0 credits 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 planning: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types of production processes and their characteristics; Work-force management: work standards and methods of work measurement, time study.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Motion Study,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planning, Value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management, Forecasting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forecasting models and their applications; ABC analysis; Capacity Planning and Aggregate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planning,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lumpy demand, MRP (including MPS and BOM),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MRP, ERP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CRP, MRP-II, JIT and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waste reduction, Characteristics of JIT (Pull-flow, Quality related issue, small lot size, set up time reduction, supplier related issue),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system, Kaizen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Comparison of JIT and MRP.</a:t>
            </a: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 Control: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Dispatching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Scheduling and machine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(scheduling in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situations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sequencing, scheduling techniques-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m/c &amp; n jobs (EDD, FIFO, CR, SPT) and 2 m/c &amp; n jobs Johnsons rule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control:  concept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inventory,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EOQ, different types of inventory models (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and Q)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Progress controlling (bar chart, curve chart,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chart).</a:t>
            </a:r>
            <a:endParaRPr lang="en-US" sz="2000" b="1" dirty="0">
              <a:solidFill>
                <a:schemeClr val="bg1"/>
              </a:solidFill>
              <a:effectLst/>
              <a:latin typeface="AdarshaLipi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Syllabus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37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0288" y="818674"/>
            <a:ext cx="7985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191919"/>
                </a:solidFill>
                <a:latin typeface="Minion-Regular"/>
              </a:rPr>
              <a:t>Operations Management (OM) is concerned </a:t>
            </a:r>
            <a:r>
              <a:rPr lang="en-US" sz="2000" b="1" dirty="0">
                <a:solidFill>
                  <a:srgbClr val="191919"/>
                </a:solidFill>
                <a:latin typeface="Minion-Regular"/>
              </a:rPr>
              <a:t>with planning </a:t>
            </a:r>
            <a:r>
              <a:rPr lang="en-US" sz="2000" b="1" dirty="0" smtClean="0">
                <a:solidFill>
                  <a:srgbClr val="191919"/>
                </a:solidFill>
                <a:latin typeface="Minion-Regular"/>
              </a:rPr>
              <a:t>and controlling </a:t>
            </a:r>
            <a:r>
              <a:rPr lang="en-US" sz="2000" b="1" dirty="0">
                <a:solidFill>
                  <a:srgbClr val="191919"/>
                </a:solidFill>
                <a:latin typeface="Minion-Regular"/>
              </a:rPr>
              <a:t>all aspects of manufacturing, including managing materials, </a:t>
            </a:r>
            <a:r>
              <a:rPr lang="en-US" sz="2000" b="1" dirty="0" smtClean="0">
                <a:solidFill>
                  <a:srgbClr val="191919"/>
                </a:solidFill>
                <a:latin typeface="Minion-Regular"/>
              </a:rPr>
              <a:t>scheduling machines </a:t>
            </a:r>
            <a:r>
              <a:rPr lang="en-US" sz="2000" b="1" dirty="0">
                <a:solidFill>
                  <a:srgbClr val="191919"/>
                </a:solidFill>
                <a:latin typeface="Minion-Regular"/>
              </a:rPr>
              <a:t>and people, and coordinating suppliers and key customers. </a:t>
            </a:r>
            <a:endParaRPr lang="en-US" sz="2000" b="1" dirty="0" smtClean="0">
              <a:solidFill>
                <a:srgbClr val="191919"/>
              </a:solidFill>
              <a:latin typeface="Minion-Regular"/>
            </a:endParaRPr>
          </a:p>
          <a:p>
            <a:endParaRPr lang="en-US" sz="2000" dirty="0">
              <a:solidFill>
                <a:srgbClr val="191919"/>
              </a:solidFill>
              <a:latin typeface="Minion-Regular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Minion-Regular"/>
              </a:rPr>
              <a:t>Therefore, we’ll learn:</a:t>
            </a:r>
          </a:p>
          <a:p>
            <a:endParaRPr lang="en-US" sz="2000" dirty="0">
              <a:solidFill>
                <a:srgbClr val="191919"/>
              </a:solidFill>
              <a:latin typeface="Minion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What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are the typical tasks performed by the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operations management and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how do these tasks affect company operations?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91919"/>
              </a:solidFill>
              <a:latin typeface="Minion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What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are the key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Production planning and control system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components and how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do they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respond to a company’s needs?</a:t>
            </a:r>
          </a:p>
          <a:p>
            <a:endParaRPr lang="en-US" sz="2000" dirty="0" smtClean="0">
              <a:solidFill>
                <a:srgbClr val="191919"/>
              </a:solidFill>
              <a:latin typeface="Minion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How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do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product and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process issues affect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on manufacturing system (factory, organization, company </a:t>
            </a:r>
            <a:r>
              <a:rPr lang="en-US" sz="2000" dirty="0" err="1" smtClean="0">
                <a:solidFill>
                  <a:srgbClr val="191919"/>
                </a:solidFill>
                <a:latin typeface="Minion-Regular"/>
              </a:rPr>
              <a:t>etc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91919"/>
              </a:solidFill>
              <a:latin typeface="Minion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Evolution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of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what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forces drive changes in the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Manufacturing system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and </a:t>
            </a:r>
            <a:r>
              <a:rPr lang="en-US" sz="2000" dirty="0" smtClean="0">
                <a:solidFill>
                  <a:srgbClr val="191919"/>
                </a:solidFill>
                <a:latin typeface="Minion-Regular"/>
              </a:rPr>
              <a:t>how do </a:t>
            </a:r>
            <a:r>
              <a:rPr lang="en-US" sz="2000" dirty="0">
                <a:solidFill>
                  <a:srgbClr val="191919"/>
                </a:solidFill>
                <a:latin typeface="Minion-Regular"/>
              </a:rPr>
              <a:t>companies respond to the forces?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Mission and Vision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549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Reference Books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792225" y="731812"/>
            <a:ext cx="68884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Production: Planning, Control and Integration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D. Sipper and R. </a:t>
            </a:r>
            <a:r>
              <a:rPr lang="en-US" b="1" dirty="0" err="1">
                <a:solidFill>
                  <a:schemeClr val="bg1"/>
                </a:solidFill>
              </a:rPr>
              <a:t>Bulfin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Mcgraw-Hill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smtClean="0">
                <a:solidFill>
                  <a:schemeClr val="bg1"/>
                </a:solidFill>
              </a:rPr>
              <a:t>1998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Operations </a:t>
            </a:r>
            <a:r>
              <a:rPr lang="en-US" b="1" dirty="0">
                <a:solidFill>
                  <a:srgbClr val="FFFF00"/>
                </a:solidFill>
              </a:rPr>
              <a:t>Management: </a:t>
            </a:r>
            <a:r>
              <a:rPr lang="en-US" b="1" dirty="0" smtClean="0">
                <a:solidFill>
                  <a:srgbClr val="FFFF00"/>
                </a:solidFill>
              </a:rPr>
              <a:t>Producing </a:t>
            </a:r>
            <a:r>
              <a:rPr lang="en-US" b="1" dirty="0">
                <a:solidFill>
                  <a:srgbClr val="FFFF00"/>
                </a:solidFill>
              </a:rPr>
              <a:t>Goods and </a:t>
            </a:r>
            <a:r>
              <a:rPr lang="en-US" b="1" dirty="0" smtClean="0">
                <a:solidFill>
                  <a:srgbClr val="FFFF00"/>
                </a:solidFill>
              </a:rPr>
              <a:t>Services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Donald Waters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Addison Wesley, </a:t>
            </a:r>
            <a:r>
              <a:rPr lang="en-US" sz="1400" b="1" dirty="0" smtClean="0">
                <a:solidFill>
                  <a:schemeClr val="bg1"/>
                </a:solidFill>
              </a:rPr>
              <a:t>1996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Production </a:t>
            </a:r>
            <a:r>
              <a:rPr lang="en-US" b="1" dirty="0">
                <a:solidFill>
                  <a:srgbClr val="FFFF00"/>
                </a:solidFill>
              </a:rPr>
              <a:t>Planning And Control and Industrial </a:t>
            </a:r>
            <a:r>
              <a:rPr lang="en-US" b="1" dirty="0" smtClean="0">
                <a:solidFill>
                  <a:srgbClr val="FFFF00"/>
                </a:solidFill>
              </a:rPr>
              <a:t>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K C </a:t>
            </a:r>
            <a:r>
              <a:rPr lang="en-US" b="1" dirty="0" err="1">
                <a:solidFill>
                  <a:schemeClr val="bg1"/>
                </a:solidFill>
              </a:rPr>
              <a:t>jain</a:t>
            </a:r>
            <a:r>
              <a:rPr lang="en-US" b="1" dirty="0">
                <a:solidFill>
                  <a:schemeClr val="bg1"/>
                </a:solidFill>
              </a:rPr>
              <a:t> , L. N. Agarwal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Khanna Publishers, 2002 </a:t>
            </a:r>
          </a:p>
          <a:p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Production </a:t>
            </a:r>
            <a:r>
              <a:rPr lang="en-US" b="1" dirty="0" smtClean="0">
                <a:solidFill>
                  <a:srgbClr val="FFFF00"/>
                </a:solidFill>
              </a:rPr>
              <a:t>Management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 C </a:t>
            </a:r>
            <a:r>
              <a:rPr lang="en-US" b="1" dirty="0" err="1">
                <a:solidFill>
                  <a:schemeClr val="bg1"/>
                </a:solidFill>
              </a:rPr>
              <a:t>jain</a:t>
            </a:r>
            <a:r>
              <a:rPr lang="en-US" b="1" dirty="0">
                <a:solidFill>
                  <a:schemeClr val="bg1"/>
                </a:solidFill>
              </a:rPr>
              <a:t> , L. N. Agarwal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Khanna Publishers, 2002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Operations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William Stevenson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McGraw-Hill, 2011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Theory and Problems in </a:t>
            </a:r>
            <a:r>
              <a:rPr lang="en-US" b="1" dirty="0">
                <a:solidFill>
                  <a:srgbClr val="FFFF00"/>
                </a:solidFill>
              </a:rPr>
              <a:t>Production and Operations Management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b="1" dirty="0">
                <a:solidFill>
                  <a:schemeClr val="bg1"/>
                </a:solidFill>
              </a:rPr>
              <a:t>. N. </a:t>
            </a:r>
            <a:r>
              <a:rPr lang="en-US" b="1" dirty="0" smtClean="0">
                <a:solidFill>
                  <a:schemeClr val="bg1"/>
                </a:solidFill>
              </a:rPr>
              <a:t>Chary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Tata McGraw-Hill, 1995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0" y="810327"/>
            <a:ext cx="592789" cy="759511"/>
          </a:xfrm>
          <a:prstGeom prst="rect">
            <a:avLst/>
          </a:prstGeom>
        </p:spPr>
      </p:pic>
      <p:pic>
        <p:nvPicPr>
          <p:cNvPr id="1026" name="Picture 2" descr="http://ecx.images-amazon.com/images/I/51p5WEWaKRL._BO2,204,203,200_PIsitb-sticker-arrow-click,TopRight,35,-76_SX385_SY500_CR,0,0,385,500_SH20_OU02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5" y="1828801"/>
            <a:ext cx="589324" cy="7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ion Planning And Control and Industrial Management: K C Jain, L N Agarw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30" y="2853989"/>
            <a:ext cx="592789" cy="7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nt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2" y="3879178"/>
            <a:ext cx="581198" cy="8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ont Co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2" y="4925712"/>
            <a:ext cx="581198" cy="74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ont Co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8" y="5885496"/>
            <a:ext cx="575637" cy="8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SU1Vdj_LbQMwQpqefnKY0x87ayD4OhUsF5ESQYQePedbEZ2-ImmeQpaD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20" y="3648328"/>
            <a:ext cx="2149831" cy="19061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990600"/>
            <a:ext cx="8351520" cy="381000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Arial Black" pitchFamily="34" charset="0"/>
              </a:rPr>
              <a:t>Concerned with the logistics problems in manufacturing: </a:t>
            </a:r>
          </a:p>
          <a:p>
            <a:pPr marL="68580" indent="0">
              <a:buNone/>
            </a:pPr>
            <a:endParaRPr lang="en-US" sz="1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lvl="2"/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Managing the details of </a:t>
            </a:r>
            <a:r>
              <a:rPr lang="en-US" sz="1800" dirty="0" smtClean="0">
                <a:solidFill>
                  <a:srgbClr val="FFFF00"/>
                </a:solidFill>
                <a:latin typeface="Arial Black" pitchFamily="34" charset="0"/>
              </a:rPr>
              <a:t>what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en-US" sz="1800" dirty="0" smtClean="0">
                <a:solidFill>
                  <a:srgbClr val="FFFF00"/>
                </a:solidFill>
                <a:latin typeface="Arial Black" pitchFamily="34" charset="0"/>
              </a:rPr>
              <a:t>when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, and </a:t>
            </a:r>
            <a:r>
              <a:rPr lang="en-US" sz="1800" dirty="0" smtClean="0">
                <a:solidFill>
                  <a:srgbClr val="FFFF00"/>
                </a:solidFill>
                <a:latin typeface="Arial Black" pitchFamily="34" charset="0"/>
              </a:rPr>
              <a:t>how many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products (products and services) to produce,</a:t>
            </a:r>
          </a:p>
          <a:p>
            <a:pPr marL="685800" lvl="2" indent="0">
              <a:buNone/>
            </a:pPr>
            <a:endParaRPr lang="en-US" sz="1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lvl="2"/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Obtaining the raw materials, parts, and resources to produce them</a:t>
            </a:r>
          </a:p>
          <a:p>
            <a:pPr lvl="2"/>
            <a:endParaRPr lang="en-US" sz="1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Operations management (OM)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solves these logistics problems by managing information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Currently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OM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is the integrator in computer integrated manufacturing</a:t>
            </a:r>
            <a:endParaRPr lang="en-US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5105400"/>
            <a:ext cx="7714488" cy="135636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7030A0"/>
                </a:solidFill>
                <a:latin typeface="Arial Black" pitchFamily="34" charset="0"/>
              </a:rPr>
              <a:t>Aggregated </a:t>
            </a:r>
            <a:r>
              <a:rPr lang="en-US" sz="1800" dirty="0" smtClean="0">
                <a:solidFill>
                  <a:srgbClr val="7030A0"/>
                </a:solidFill>
                <a:latin typeface="Arial Black" pitchFamily="34" charset="0"/>
              </a:rPr>
              <a:t>to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: Production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planning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&amp;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master production schedule, Material requirements planning, Capacity planning, Shop floor control, Inventory control, Extensions of MRP etc.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5029200"/>
            <a:ext cx="7498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2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621792" y="880872"/>
            <a:ext cx="8241792" cy="236220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Black" pitchFamily="34" charset="0"/>
              </a:rPr>
              <a:t>Production Planning </a:t>
            </a:r>
            <a:r>
              <a:rPr lang="en-US" sz="1800" dirty="0" smtClean="0">
                <a:solidFill>
                  <a:srgbClr val="FFFF00"/>
                </a:solidFill>
                <a:latin typeface="Arial Black" pitchFamily="34" charset="0"/>
              </a:rPr>
              <a:t>concerned with: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Deciding which products to make, how many of each, and when they should be completed;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Scheduling the delivery and/or production of the parts and products;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Planning  manpower, equipment and other resources needed to accomplish the production plan</a:t>
            </a:r>
            <a:endParaRPr lang="en-US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9873" y="3505200"/>
            <a:ext cx="8363712" cy="3127248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00"/>
                </a:solidFill>
                <a:latin typeface="Arial Black" pitchFamily="34" charset="0"/>
              </a:rPr>
              <a:t>Main activities of PP:</a:t>
            </a:r>
          </a:p>
          <a:p>
            <a:pPr marL="70866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 Black" pitchFamily="34" charset="0"/>
              </a:rPr>
              <a:t>Aggregate </a:t>
            </a:r>
            <a:r>
              <a:rPr lang="en-US" sz="1800" dirty="0">
                <a:solidFill>
                  <a:srgbClr val="7030A0"/>
                </a:solidFill>
                <a:latin typeface="Arial Black" pitchFamily="34" charset="0"/>
              </a:rPr>
              <a:t>production planning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– planning the production output levels for major product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lines;</a:t>
            </a:r>
          </a:p>
          <a:p>
            <a:pPr marL="70866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Arial Black" pitchFamily="34" charset="0"/>
              </a:rPr>
              <a:t>Master </a:t>
            </a:r>
            <a:r>
              <a:rPr lang="en-US" sz="1800" dirty="0">
                <a:solidFill>
                  <a:srgbClr val="7030A0"/>
                </a:solidFill>
                <a:latin typeface="Arial Black" pitchFamily="34" charset="0"/>
              </a:rPr>
              <a:t>production planning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– specific schedule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of quantities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of individual models in each major product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line;</a:t>
            </a:r>
            <a:endParaRPr lang="en-US" sz="1800" dirty="0">
              <a:solidFill>
                <a:schemeClr val="bg1"/>
              </a:solidFill>
              <a:latin typeface="Arial Black" pitchFamily="34" charset="0"/>
            </a:endParaRPr>
          </a:p>
          <a:p>
            <a:pPr marL="70866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Arial Black" pitchFamily="34" charset="0"/>
              </a:rPr>
              <a:t>Material requirements planning (MRP)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– detailed schedule of raw materials and parts production for </a:t>
            </a: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master scheduling;</a:t>
            </a:r>
            <a:endParaRPr lang="en-US" sz="1800" dirty="0">
              <a:solidFill>
                <a:schemeClr val="bg1"/>
              </a:solidFill>
              <a:latin typeface="Arial Black" pitchFamily="34" charset="0"/>
            </a:endParaRPr>
          </a:p>
          <a:p>
            <a:pPr marL="70866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Arial Black" pitchFamily="34" charset="0"/>
              </a:rPr>
              <a:t>Capacity planning </a:t>
            </a:r>
            <a:r>
              <a:rPr lang="en-US" sz="1800" dirty="0">
                <a:solidFill>
                  <a:schemeClr val="bg1"/>
                </a:solidFill>
                <a:latin typeface="Arial Black" pitchFamily="34" charset="0"/>
              </a:rPr>
              <a:t>– planning labor and equipment resources to achieve the master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987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9808" y="1045464"/>
            <a:ext cx="7848600" cy="550164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Arial Black" pitchFamily="34" charset="0"/>
              </a:rPr>
              <a:t>Production control </a:t>
            </a:r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concerned ?? </a:t>
            </a:r>
          </a:p>
          <a:p>
            <a:pPr marL="6858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Production 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control concerned with </a:t>
            </a:r>
            <a:r>
              <a:rPr lang="en-US" sz="2000" dirty="0" smtClean="0">
                <a:solidFill>
                  <a:srgbClr val="7030A0"/>
                </a:solidFill>
                <a:latin typeface="Arial Black" pitchFamily="34" charset="0"/>
              </a:rPr>
              <a:t>determining whether</a:t>
            </a: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 the necessary resources to implement the production plan have been provided</a:t>
            </a:r>
          </a:p>
          <a:p>
            <a:pPr marL="6858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If not, it attempts to take corrective action to address the deficiencies</a:t>
            </a:r>
          </a:p>
          <a:p>
            <a:pPr>
              <a:lnSpc>
                <a:spcPct val="90000"/>
              </a:lnSpc>
            </a:pPr>
            <a:endParaRPr lang="en-US" sz="1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Arial Black" pitchFamily="34" charset="0"/>
              </a:rPr>
              <a:t>Major topics in production control: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Shop floor control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Manufacturing execution systems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Inventory control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Manufacturing resource planning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Enterprise resource planning</a:t>
            </a:r>
            <a:endParaRPr lang="en-US" sz="1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799"/>
            <a:ext cx="6577584" cy="602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65176" y="546810"/>
            <a:ext cx="2020824" cy="1538022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Black" pitchFamily="34" charset="0"/>
              </a:rPr>
              <a:t>Activities in a Production Planning and Control System</a:t>
            </a:r>
            <a:endParaRPr lang="en-US" sz="18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5856" y="85145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1274064"/>
            <a:ext cx="7315200" cy="5201487"/>
            <a:chOff x="1905000" y="990600"/>
            <a:chExt cx="7010400" cy="4813316"/>
          </a:xfrm>
        </p:grpSpPr>
        <p:sp>
          <p:nvSpPr>
            <p:cNvPr id="4" name="Oval 3"/>
            <p:cNvSpPr/>
            <p:nvPr/>
          </p:nvSpPr>
          <p:spPr>
            <a:xfrm>
              <a:off x="2971800" y="990600"/>
              <a:ext cx="5410200" cy="4724400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581400" y="2865120"/>
              <a:ext cx="2468880" cy="2468880"/>
            </a:xfrm>
            <a:prstGeom prst="ellipse">
              <a:avLst/>
            </a:prstGeom>
            <a:solidFill>
              <a:srgbClr val="00B0F0">
                <a:alpha val="70000"/>
              </a:srgbClr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303520" y="2865120"/>
              <a:ext cx="2468880" cy="24688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0000"/>
              </a:schemeClr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81400" y="1356360"/>
              <a:ext cx="2468880" cy="2468880"/>
            </a:xfrm>
            <a:prstGeom prst="ellipse">
              <a:avLst/>
            </a:prstGeom>
            <a:solidFill>
              <a:srgbClr val="FFFF00">
                <a:alpha val="70000"/>
              </a:srgbClr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1398494"/>
              <a:ext cx="2468880" cy="2468880"/>
            </a:xfrm>
            <a:prstGeom prst="ellipse">
              <a:avLst/>
            </a:prstGeom>
            <a:solidFill>
              <a:srgbClr val="00B050">
                <a:alpha val="70000"/>
              </a:srgbClr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17259" y="1941639"/>
              <a:ext cx="2133600" cy="42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Scheduling</a:t>
              </a:r>
              <a:endParaRPr 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913692"/>
              <a:ext cx="2133600" cy="42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Loading</a:t>
              </a:r>
              <a:endParaRPr 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68224" y="4066984"/>
              <a:ext cx="2133600" cy="76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Monitoring 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&amp; Control</a:t>
              </a:r>
              <a:endParaRPr 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4190094"/>
              <a:ext cx="2133600" cy="42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Sequencing</a:t>
              </a:r>
              <a:endParaRPr 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1523844"/>
              <a:ext cx="2133600" cy="655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When to do things?</a:t>
              </a:r>
              <a:endPara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801" y="4864049"/>
              <a:ext cx="1493997" cy="93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In what order to do things?</a:t>
              </a:r>
              <a:endPara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1724" y="4859839"/>
              <a:ext cx="1600200" cy="93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Are activities going to plan?</a:t>
              </a:r>
              <a:endPara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1800" y="990600"/>
              <a:ext cx="2133600" cy="37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How much to do?</a:t>
              </a:r>
              <a:endPara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3582" y="657077"/>
            <a:ext cx="487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Planning  </a:t>
            </a:r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&amp; </a:t>
            </a:r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Control Activities ???</a:t>
            </a:r>
            <a:endParaRPr lang="en-US" sz="2000" dirty="0" smtClean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961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C8F0FA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1041</Words>
  <Application>Microsoft Office PowerPoint</Application>
  <PresentationFormat>On-screen Show (4:3)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Malgun Gothic</vt:lpstr>
      <vt:lpstr>AdarshaLipi</vt:lpstr>
      <vt:lpstr>Arial</vt:lpstr>
      <vt:lpstr>Arial Black</vt:lpstr>
      <vt:lpstr>Arial Narrow</vt:lpstr>
      <vt:lpstr>Calibri</vt:lpstr>
      <vt:lpstr>Century Gothic</vt:lpstr>
      <vt:lpstr>Minion-Regular</vt:lpstr>
      <vt:lpstr>Tahoma</vt:lpstr>
      <vt:lpstr>Times New Roman</vt:lpstr>
      <vt:lpstr>Wingdings</vt:lpstr>
      <vt:lpstr>Wingdings 2</vt:lpstr>
      <vt:lpstr>Wingdings 3</vt:lpstr>
      <vt:lpstr>Slice</vt:lpstr>
      <vt:lpstr>Operations Management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A. H Mithu</dc:creator>
  <cp:lastModifiedBy>M. A. H Mithu</cp:lastModifiedBy>
  <cp:revision>19</cp:revision>
  <dcterms:created xsi:type="dcterms:W3CDTF">2013-10-30T21:03:25Z</dcterms:created>
  <dcterms:modified xsi:type="dcterms:W3CDTF">2013-10-31T18:02:52Z</dcterms:modified>
</cp:coreProperties>
</file>