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71" r:id="rId3"/>
    <p:sldId id="272" r:id="rId4"/>
    <p:sldId id="273" r:id="rId5"/>
    <p:sldId id="274" r:id="rId6"/>
    <p:sldId id="275" r:id="rId7"/>
    <p:sldId id="279" r:id="rId8"/>
    <p:sldId id="276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95E9D-46FF-4790-9D7F-46166C75822B}" type="datetimeFigureOut">
              <a:rPr lang="en-US" smtClean="0"/>
              <a:pPr/>
              <a:t>9/27/2012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2968-9010-4905-AEF8-2C3691322D1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8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2968-9010-4905-AEF8-2C3691322D1F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0EE-8A9C-4904-A91C-2505F8CDC989}" type="datetimeFigureOut">
              <a:rPr lang="en-US" smtClean="0"/>
              <a:pPr/>
              <a:t>9/27/2012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A977-D95E-4D7A-9A68-76A19715095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0EE-8A9C-4904-A91C-2505F8CDC989}" type="datetimeFigureOut">
              <a:rPr lang="en-US" smtClean="0"/>
              <a:pPr/>
              <a:t>9/27/2012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A977-D95E-4D7A-9A68-76A19715095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0EE-8A9C-4904-A91C-2505F8CDC989}" type="datetimeFigureOut">
              <a:rPr lang="en-US" smtClean="0"/>
              <a:pPr/>
              <a:t>9/27/2012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A977-D95E-4D7A-9A68-76A19715095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0EE-8A9C-4904-A91C-2505F8CDC989}" type="datetimeFigureOut">
              <a:rPr lang="en-US" smtClean="0"/>
              <a:pPr/>
              <a:t>9/27/2012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A977-D95E-4D7A-9A68-76A19715095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0EE-8A9C-4904-A91C-2505F8CDC989}" type="datetimeFigureOut">
              <a:rPr lang="en-US" smtClean="0"/>
              <a:pPr/>
              <a:t>9/27/2012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A977-D95E-4D7A-9A68-76A19715095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0EE-8A9C-4904-A91C-2505F8CDC989}" type="datetimeFigureOut">
              <a:rPr lang="en-US" smtClean="0"/>
              <a:pPr/>
              <a:t>9/27/2012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A977-D95E-4D7A-9A68-76A19715095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0EE-8A9C-4904-A91C-2505F8CDC989}" type="datetimeFigureOut">
              <a:rPr lang="en-US" smtClean="0"/>
              <a:pPr/>
              <a:t>9/27/2012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A977-D95E-4D7A-9A68-76A19715095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0EE-8A9C-4904-A91C-2505F8CDC989}" type="datetimeFigureOut">
              <a:rPr lang="en-US" smtClean="0"/>
              <a:pPr/>
              <a:t>9/27/2012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A977-D95E-4D7A-9A68-76A19715095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0EE-8A9C-4904-A91C-2505F8CDC989}" type="datetimeFigureOut">
              <a:rPr lang="en-US" smtClean="0"/>
              <a:pPr/>
              <a:t>9/27/2012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A977-D95E-4D7A-9A68-76A19715095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0EE-8A9C-4904-A91C-2505F8CDC989}" type="datetimeFigureOut">
              <a:rPr lang="en-US" smtClean="0"/>
              <a:pPr/>
              <a:t>9/27/2012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A977-D95E-4D7A-9A68-76A19715095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0EE-8A9C-4904-A91C-2505F8CDC989}" type="datetimeFigureOut">
              <a:rPr lang="en-US" smtClean="0"/>
              <a:pPr/>
              <a:t>9/27/2012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080A977-D95E-4D7A-9A68-76A19715095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6610EE-8A9C-4904-A91C-2505F8CDC989}" type="datetimeFigureOut">
              <a:rPr lang="en-US" smtClean="0"/>
              <a:pPr/>
              <a:t>9/27/2012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80A977-D95E-4D7A-9A68-76A197150952}" type="slidenum">
              <a:rPr lang="en-SG" smtClean="0"/>
              <a:pPr/>
              <a:t>‹#›</a:t>
            </a:fld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7144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innovation &amp; developing creativity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Md. </a:t>
            </a:r>
            <a:r>
              <a:rPr lang="en-US" dirty="0" err="1" smtClean="0"/>
              <a:t>Ariful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Dept. of IPE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idea stoppers……….</a:t>
            </a:r>
            <a:endParaRPr lang="en-S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14554"/>
            <a:ext cx="850112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nature of the creative process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92922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Phase 1: Background and knowledge    </a:t>
            </a:r>
          </a:p>
          <a:p>
            <a:pPr>
              <a:buNone/>
            </a:pPr>
            <a:r>
              <a:rPr lang="en-US" sz="3600" dirty="0" smtClean="0"/>
              <a:t>               accumulation</a:t>
            </a:r>
          </a:p>
          <a:p>
            <a:pPr>
              <a:buNone/>
            </a:pPr>
            <a:r>
              <a:rPr lang="en-US" sz="3600" dirty="0" smtClean="0"/>
              <a:t>Phase 2: The mind incubation process</a:t>
            </a:r>
          </a:p>
          <a:p>
            <a:pPr>
              <a:buNone/>
            </a:pPr>
            <a:r>
              <a:rPr lang="en-US" sz="3600" dirty="0" smtClean="0"/>
              <a:t>Phase 3: The idea exercise</a:t>
            </a:r>
          </a:p>
          <a:p>
            <a:pPr>
              <a:buNone/>
            </a:pPr>
            <a:r>
              <a:rPr lang="en-US" sz="3600" dirty="0" smtClean="0"/>
              <a:t>Phase 4: Evaluation and implementation</a:t>
            </a:r>
            <a:endParaRPr lang="en-SG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 smtClean="0"/>
              <a:t>Phase 1: Background…..</a:t>
            </a:r>
            <a:endParaRPr lang="en-SG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00240"/>
            <a:ext cx="871543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Mind incubation..</a:t>
            </a:r>
            <a:endParaRPr lang="en-SG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2357430"/>
            <a:ext cx="8858312" cy="328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The idea experience</a:t>
            </a:r>
            <a:endParaRPr lang="en-SG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8786874" cy="378621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Phase 4: Evaluation and implementation</a:t>
            </a:r>
            <a:endParaRPr lang="en-SG" sz="36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3116"/>
            <a:ext cx="885831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Developing your creativity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Lateral thinking </a:t>
            </a:r>
            <a:r>
              <a:rPr lang="en-US" sz="3200" dirty="0" smtClean="0"/>
              <a:t>-- </a:t>
            </a:r>
            <a:r>
              <a:rPr lang="en-US" sz="3200" i="1" dirty="0" smtClean="0"/>
              <a:t>generation of new ideas</a:t>
            </a:r>
          </a:p>
          <a:p>
            <a:pPr>
              <a:buNone/>
            </a:pPr>
            <a:endParaRPr lang="en-US" sz="3200" i="1" dirty="0" smtClean="0"/>
          </a:p>
          <a:p>
            <a:r>
              <a:rPr lang="en-US" sz="3200" b="1" dirty="0" smtClean="0"/>
              <a:t>Thinking outside the box</a:t>
            </a:r>
            <a:r>
              <a:rPr lang="en-US" sz="3200" dirty="0" smtClean="0"/>
              <a:t>– </a:t>
            </a:r>
            <a:r>
              <a:rPr lang="en-US" sz="3200" i="1" dirty="0" smtClean="0"/>
              <a:t>giving up psychological comfort zone and exploring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b="1" dirty="0" smtClean="0"/>
              <a:t>Recognizing relationships </a:t>
            </a:r>
            <a:r>
              <a:rPr lang="en-US" sz="3200" dirty="0" smtClean="0"/>
              <a:t>(among objects, processes, materials, technologies and people)—</a:t>
            </a:r>
            <a:r>
              <a:rPr lang="en-US" sz="3200" i="1" dirty="0" smtClean="0"/>
              <a:t>perceiving in relational mode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 creative exercise-</a:t>
            </a:r>
            <a:r>
              <a:rPr lang="en-US" sz="3200" dirty="0" smtClean="0"/>
              <a:t>- analyze and elaborate how a pair relate to each other</a:t>
            </a:r>
          </a:p>
          <a:p>
            <a:r>
              <a:rPr lang="en-US" sz="3200" b="1" dirty="0" smtClean="0"/>
              <a:t>Developing a functional perspective</a:t>
            </a:r>
            <a:r>
              <a:rPr lang="en-US" sz="3200" dirty="0" smtClean="0"/>
              <a:t>– (</a:t>
            </a:r>
            <a:r>
              <a:rPr lang="en-US" sz="3200" i="1" dirty="0" smtClean="0"/>
              <a:t>a butter knife to tighten a screw)</a:t>
            </a:r>
          </a:p>
          <a:p>
            <a:r>
              <a:rPr lang="en-US" sz="3200" b="1" dirty="0" smtClean="0"/>
              <a:t>Going with a flow</a:t>
            </a:r>
            <a:r>
              <a:rPr lang="en-US" sz="3200" dirty="0" smtClean="0"/>
              <a:t>– </a:t>
            </a:r>
            <a:r>
              <a:rPr lang="en-US" sz="3200" i="1" dirty="0" smtClean="0"/>
              <a:t>the psychology of optimal experience</a:t>
            </a:r>
          </a:p>
          <a:p>
            <a:r>
              <a:rPr lang="en-US" sz="3200" b="1" dirty="0" smtClean="0"/>
              <a:t>Using your brains– </a:t>
            </a:r>
            <a:r>
              <a:rPr lang="en-US" sz="3200" dirty="0" smtClean="0"/>
              <a:t>(right and left)</a:t>
            </a:r>
          </a:p>
          <a:p>
            <a:r>
              <a:rPr lang="en-US" sz="3200" b="1" dirty="0" smtClean="0"/>
              <a:t>Eliminating muddling mind-sets-</a:t>
            </a:r>
            <a:r>
              <a:rPr lang="en-US" sz="3200" dirty="0" smtClean="0"/>
              <a:t>-</a:t>
            </a:r>
            <a:endParaRPr lang="en-SG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Entrepreneurship development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472518" cy="542928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9600" b="1" i="1" dirty="0" smtClean="0"/>
              <a:t>Understanding innovation and developing creativity</a:t>
            </a:r>
          </a:p>
          <a:p>
            <a:pPr>
              <a:buNone/>
            </a:pPr>
            <a:endParaRPr lang="en-US" sz="7400" b="1" u="sng" dirty="0" smtClean="0"/>
          </a:p>
          <a:p>
            <a:pPr>
              <a:buNone/>
            </a:pPr>
            <a:r>
              <a:rPr lang="en-US" sz="9600" b="1" u="sng" dirty="0" smtClean="0"/>
              <a:t>Innovation and the entrepreneur:</a:t>
            </a:r>
          </a:p>
          <a:p>
            <a:pPr>
              <a:buNone/>
            </a:pPr>
            <a:r>
              <a:rPr lang="en-US" sz="9600" dirty="0" smtClean="0">
                <a:solidFill>
                  <a:schemeClr val="accent2"/>
                </a:solidFill>
              </a:rPr>
              <a:t>Innovation is a key function of an entrepreneurial process.</a:t>
            </a:r>
          </a:p>
          <a:p>
            <a:pPr>
              <a:buNone/>
            </a:pPr>
            <a:endParaRPr lang="en-US" sz="9600" b="1" dirty="0" smtClean="0"/>
          </a:p>
          <a:p>
            <a:pPr>
              <a:buNone/>
            </a:pPr>
            <a:r>
              <a:rPr lang="en-US" sz="9600" b="1" dirty="0" smtClean="0"/>
              <a:t>Economic innovation </a:t>
            </a:r>
            <a:r>
              <a:rPr lang="en-US" sz="9600" dirty="0" smtClean="0"/>
              <a:t>(defined by J. Schumpeter, 1934):</a:t>
            </a:r>
          </a:p>
          <a:p>
            <a:pPr>
              <a:buNone/>
            </a:pPr>
            <a:endParaRPr lang="en-US" sz="7400" dirty="0" smtClean="0"/>
          </a:p>
          <a:p>
            <a:pPr>
              <a:buFont typeface="Wingdings" pitchFamily="2" charset="2"/>
              <a:buChar char="q"/>
            </a:pPr>
            <a:r>
              <a:rPr lang="en-US" sz="9600" dirty="0" smtClean="0"/>
              <a:t>The introduction of a </a:t>
            </a:r>
            <a:r>
              <a:rPr lang="en-US" sz="9600" dirty="0" smtClean="0">
                <a:solidFill>
                  <a:srgbClr val="C00000"/>
                </a:solidFill>
              </a:rPr>
              <a:t>new product </a:t>
            </a:r>
            <a:r>
              <a:rPr lang="en-US" sz="9600" dirty="0" smtClean="0"/>
              <a:t>or of a </a:t>
            </a:r>
            <a:r>
              <a:rPr lang="en-US" sz="9600" dirty="0" smtClean="0">
                <a:solidFill>
                  <a:srgbClr val="C00000"/>
                </a:solidFill>
              </a:rPr>
              <a:t>new quality </a:t>
            </a:r>
            <a:r>
              <a:rPr lang="en-US" sz="9600" dirty="0" smtClean="0"/>
              <a:t>of a product</a:t>
            </a:r>
          </a:p>
          <a:p>
            <a:pPr>
              <a:buFont typeface="Wingdings" pitchFamily="2" charset="2"/>
              <a:buChar char="q"/>
            </a:pPr>
            <a:r>
              <a:rPr lang="en-US" sz="9600" dirty="0" smtClean="0"/>
              <a:t>The introduction of a </a:t>
            </a:r>
            <a:r>
              <a:rPr lang="en-US" sz="9600" dirty="0" smtClean="0">
                <a:solidFill>
                  <a:srgbClr val="C00000"/>
                </a:solidFill>
              </a:rPr>
              <a:t>new method </a:t>
            </a:r>
            <a:r>
              <a:rPr lang="en-US" sz="9600" dirty="0" smtClean="0"/>
              <a:t>of  production</a:t>
            </a:r>
          </a:p>
          <a:p>
            <a:pPr>
              <a:buFont typeface="Wingdings" pitchFamily="2" charset="2"/>
              <a:buChar char="q"/>
            </a:pPr>
            <a:r>
              <a:rPr lang="en-US" sz="9600" dirty="0" smtClean="0"/>
              <a:t>The opening of a </a:t>
            </a:r>
            <a:r>
              <a:rPr lang="en-US" sz="9600" dirty="0" smtClean="0">
                <a:solidFill>
                  <a:srgbClr val="C00000"/>
                </a:solidFill>
              </a:rPr>
              <a:t>new market</a:t>
            </a:r>
          </a:p>
          <a:p>
            <a:pPr>
              <a:buFont typeface="Wingdings" pitchFamily="2" charset="2"/>
              <a:buChar char="q"/>
            </a:pPr>
            <a:r>
              <a:rPr lang="en-US" sz="9600" dirty="0" smtClean="0"/>
              <a:t>The conquest of a </a:t>
            </a:r>
            <a:r>
              <a:rPr lang="en-US" sz="9600" dirty="0" smtClean="0">
                <a:solidFill>
                  <a:srgbClr val="C00000"/>
                </a:solidFill>
              </a:rPr>
              <a:t>new source of supply of raw materials </a:t>
            </a:r>
            <a:r>
              <a:rPr lang="en-US" sz="9600" dirty="0" smtClean="0"/>
              <a:t>or of semi-finished goods</a:t>
            </a:r>
          </a:p>
          <a:p>
            <a:pPr>
              <a:buFont typeface="Wingdings" pitchFamily="2" charset="2"/>
              <a:buChar char="q"/>
            </a:pPr>
            <a:r>
              <a:rPr lang="en-US" sz="9600" dirty="0" smtClean="0"/>
              <a:t>The carrying out of the new organization in a </a:t>
            </a:r>
            <a:r>
              <a:rPr lang="en-US" sz="9600" dirty="0" smtClean="0">
                <a:solidFill>
                  <a:srgbClr val="C00000"/>
                </a:solidFill>
              </a:rPr>
              <a:t>new industry </a:t>
            </a:r>
            <a:r>
              <a:rPr lang="en-US" sz="9600" dirty="0" smtClean="0"/>
              <a:t>(creating monopoly or breaking monopoly)</a:t>
            </a:r>
          </a:p>
          <a:p>
            <a:pPr>
              <a:buNone/>
            </a:pPr>
            <a:endParaRPr lang="en-US" sz="5100" dirty="0" smtClean="0"/>
          </a:p>
          <a:p>
            <a:pPr>
              <a:buNone/>
            </a:pPr>
            <a:endParaRPr lang="en-US" sz="5100" dirty="0" smtClean="0"/>
          </a:p>
          <a:p>
            <a:pPr>
              <a:buNone/>
            </a:pPr>
            <a:r>
              <a:rPr lang="en-US" sz="5100" dirty="0" smtClean="0"/>
              <a:t> </a:t>
            </a:r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Innovation-creativity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i="1" dirty="0" smtClean="0"/>
              <a:t>Innovation is the specific function of  entrepreneurship…… </a:t>
            </a:r>
            <a:r>
              <a:rPr lang="en-US" sz="2800" b="1" dirty="0" err="1" smtClean="0"/>
              <a:t>Drucker</a:t>
            </a:r>
            <a:endParaRPr lang="en-US" sz="2800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Entrepreneur :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92D050"/>
                </a:solidFill>
              </a:rPr>
              <a:t>creates new wealth-producing resources </a:t>
            </a:r>
            <a:r>
              <a:rPr lang="en-US" dirty="0" smtClean="0"/>
              <a:t>or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C000"/>
                </a:solidFill>
              </a:rPr>
              <a:t>Endows existing resources with enhanced potential </a:t>
            </a:r>
            <a:r>
              <a:rPr lang="en-US" dirty="0" smtClean="0"/>
              <a:t>for creating wealth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Innovation is a process by which entrepreneurs convert </a:t>
            </a:r>
            <a:r>
              <a:rPr lang="en-US" dirty="0" smtClean="0">
                <a:solidFill>
                  <a:srgbClr val="C00000"/>
                </a:solidFill>
              </a:rPr>
              <a:t>opportunities into marketable ideas</a:t>
            </a:r>
          </a:p>
          <a:p>
            <a:pPr>
              <a:buFontTx/>
              <a:buChar char="-"/>
            </a:pP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Innovation: more than just a bright idea</a:t>
            </a:r>
            <a:endParaRPr lang="en-SG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Entrepreneur blends: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7030A0"/>
                </a:solidFill>
              </a:rPr>
              <a:t>imaginative 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7030A0"/>
                </a:solidFill>
              </a:rPr>
              <a:t> creative thinking </a:t>
            </a:r>
            <a:r>
              <a:rPr lang="en-US" dirty="0" smtClean="0"/>
              <a:t>and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Systematic 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0070C0"/>
                </a:solidFill>
              </a:rPr>
              <a:t> logical process ability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Entrepreneur analyzes a problem from every possible angle:</a:t>
            </a:r>
          </a:p>
          <a:p>
            <a:pPr marL="900113" indent="0">
              <a:buFont typeface="Wingdings" pitchFamily="2" charset="2"/>
              <a:buChar char="Ø"/>
            </a:pPr>
            <a:r>
              <a:rPr lang="en-US" dirty="0" smtClean="0"/>
              <a:t>What is the problem?</a:t>
            </a:r>
          </a:p>
          <a:p>
            <a:pPr marL="900113" indent="0">
              <a:buFont typeface="Wingdings" pitchFamily="2" charset="2"/>
              <a:buChar char="Ø"/>
            </a:pPr>
            <a:r>
              <a:rPr lang="en-US" dirty="0" smtClean="0"/>
              <a:t>Whom does it affect?</a:t>
            </a:r>
          </a:p>
          <a:p>
            <a:pPr marL="900113" indent="0">
              <a:buFont typeface="Wingdings" pitchFamily="2" charset="2"/>
              <a:buChar char="Ø"/>
            </a:pPr>
            <a:r>
              <a:rPr lang="en-US" dirty="0" smtClean="0"/>
              <a:t>How does it affect them?</a:t>
            </a:r>
          </a:p>
          <a:p>
            <a:pPr marL="900113" indent="0">
              <a:buFont typeface="Wingdings" pitchFamily="2" charset="2"/>
              <a:buChar char="Ø"/>
            </a:pPr>
            <a:r>
              <a:rPr lang="en-US" dirty="0" smtClean="0"/>
              <a:t>What costs are involved?</a:t>
            </a:r>
          </a:p>
          <a:p>
            <a:pPr marL="900113" indent="0">
              <a:buFont typeface="Wingdings" pitchFamily="2" charset="2"/>
              <a:buChar char="Ø"/>
            </a:pPr>
            <a:r>
              <a:rPr lang="en-US" dirty="0" smtClean="0"/>
              <a:t>Can it be solved?</a:t>
            </a:r>
          </a:p>
          <a:p>
            <a:pPr marL="900113" indent="0">
              <a:buFont typeface="Wingdings" pitchFamily="2" charset="2"/>
              <a:buChar char="Ø"/>
            </a:pPr>
            <a:r>
              <a:rPr lang="en-US" dirty="0" smtClean="0"/>
              <a:t>Would  the marketplace pay for a solution?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Entrepreneurship in practice</a:t>
            </a:r>
            <a:endParaRPr lang="en-S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Seismic isolator:</a:t>
            </a:r>
          </a:p>
          <a:p>
            <a:pPr>
              <a:buFontTx/>
              <a:buChar char="-"/>
            </a:pPr>
            <a:r>
              <a:rPr lang="en-US" dirty="0" smtClean="0"/>
              <a:t>Engineer Bill Robinson (New Zealand)</a:t>
            </a:r>
          </a:p>
          <a:p>
            <a:pPr>
              <a:buFontTx/>
              <a:buChar char="-"/>
            </a:pPr>
            <a:r>
              <a:rPr lang="en-US" dirty="0" smtClean="0"/>
              <a:t>Used in building for safeguard during earthquakes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Black box flight recorder: </a:t>
            </a:r>
          </a:p>
          <a:p>
            <a:pPr>
              <a:buFontTx/>
              <a:buChar char="-"/>
            </a:pPr>
            <a:r>
              <a:rPr lang="en-US" dirty="0" smtClean="0"/>
              <a:t>David warren (Australia, 1953)</a:t>
            </a:r>
          </a:p>
          <a:p>
            <a:pPr>
              <a:buFontTx/>
              <a:buChar char="-"/>
            </a:pPr>
            <a:r>
              <a:rPr lang="en-US" dirty="0" smtClean="0"/>
              <a:t>Used in large aircraft worldwide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r>
              <a:rPr lang="en-US" smtClean="0"/>
              <a:t>Refrigeration:</a:t>
            </a:r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Adaptive entrepreneurs </a:t>
            </a:r>
            <a:r>
              <a:rPr lang="en-US" sz="3600" b="1" dirty="0" err="1" smtClean="0"/>
              <a:t>vs</a:t>
            </a:r>
            <a:r>
              <a:rPr lang="en-US" sz="3600" b="1" dirty="0" smtClean="0"/>
              <a:t> Innovative entrepreneurs</a:t>
            </a:r>
            <a:endParaRPr lang="en-SG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2285992"/>
          <a:ext cx="82296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Adaptors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Innovators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Employs a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disciplined, precise methodological approach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Approaches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tasks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from unusual angles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 concerned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with solving</a:t>
                      </a:r>
                      <a:r>
                        <a:rPr lang="en-US" dirty="0" smtClean="0"/>
                        <a:t>, rather than finding,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problems</a:t>
                      </a:r>
                      <a:r>
                        <a:rPr lang="en-US" dirty="0" smtClean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Discovers problems </a:t>
                      </a:r>
                      <a:r>
                        <a:rPr lang="en-US" dirty="0" smtClean="0"/>
                        <a:t>and avenues</a:t>
                      </a:r>
                      <a:r>
                        <a:rPr lang="en-US" baseline="0" dirty="0" smtClean="0"/>
                        <a:t>  of solution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 to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refine current practices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Questions basic assumptions </a:t>
                      </a:r>
                      <a:r>
                        <a:rPr lang="en-US" dirty="0" smtClean="0"/>
                        <a:t>related  to current practice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Tends to be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means oriented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little regard for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means</a:t>
                      </a:r>
                      <a:r>
                        <a:rPr lang="en-US" baseline="0" dirty="0" smtClean="0"/>
                        <a:t>, is more interested in ends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capable of extended</a:t>
                      </a:r>
                      <a:r>
                        <a:rPr lang="en-US" dirty="0" smtClean="0"/>
                        <a:t> detail work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little tolerance </a:t>
                      </a:r>
                      <a:r>
                        <a:rPr lang="en-US" baseline="0" dirty="0" smtClean="0"/>
                        <a:t>for routine work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sensitive to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group </a:t>
                      </a:r>
                      <a:r>
                        <a:rPr lang="en-US" baseline="0" dirty="0" smtClean="0"/>
                        <a:t>cohesion and cooperation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little or no need for</a:t>
                      </a:r>
                      <a:r>
                        <a:rPr lang="en-US" baseline="0" dirty="0" smtClean="0"/>
                        <a:t> consensus ;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insensitive to others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????????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800" dirty="0" smtClean="0"/>
              <a:t>Can only be a genius be creative????</a:t>
            </a:r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Are some people born creative????</a:t>
            </a:r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idea stoppers</a:t>
            </a:r>
            <a:endParaRPr lang="en-SG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1857364"/>
            <a:ext cx="885065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idea stoppers……….</a:t>
            </a:r>
            <a:endParaRPr lang="en-SG" b="1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857256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687</TotalTime>
  <Words>518</Words>
  <Application>Microsoft Office PowerPoint</Application>
  <PresentationFormat>On-screen Show (4:3)</PresentationFormat>
  <Paragraphs>97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Understanding innovation &amp; developing creativity</vt:lpstr>
      <vt:lpstr>Entrepreneurship development</vt:lpstr>
      <vt:lpstr>Innovation-creativity</vt:lpstr>
      <vt:lpstr>Innovation: more than just a bright idea</vt:lpstr>
      <vt:lpstr>Entrepreneurship in practice</vt:lpstr>
      <vt:lpstr>Adaptive entrepreneurs vs Innovative entrepreneurs</vt:lpstr>
      <vt:lpstr>????????</vt:lpstr>
      <vt:lpstr>Common idea stoppers</vt:lpstr>
      <vt:lpstr>idea stoppers……….</vt:lpstr>
      <vt:lpstr>idea stoppers……….</vt:lpstr>
      <vt:lpstr>The nature of the creative process</vt:lpstr>
      <vt:lpstr>Phase 1: Background…..</vt:lpstr>
      <vt:lpstr>Phase 2: Mind incubation..</vt:lpstr>
      <vt:lpstr>Phase 3: The idea experience</vt:lpstr>
      <vt:lpstr>Phase 4: Evaluation and implementation</vt:lpstr>
      <vt:lpstr>Developing your creativity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</dc:title>
  <dc:creator>ARIF</dc:creator>
  <cp:lastModifiedBy>Ratnesh</cp:lastModifiedBy>
  <cp:revision>88</cp:revision>
  <dcterms:created xsi:type="dcterms:W3CDTF">2009-02-12T09:00:28Z</dcterms:created>
  <dcterms:modified xsi:type="dcterms:W3CDTF">2012-09-27T08:07:59Z</dcterms:modified>
</cp:coreProperties>
</file>