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sldIdLst>
    <p:sldId id="256" r:id="rId2"/>
    <p:sldId id="258" r:id="rId3"/>
    <p:sldId id="259" r:id="rId4"/>
    <p:sldId id="260" r:id="rId5"/>
    <p:sldId id="261" r:id="rId6"/>
    <p:sldId id="262" r:id="rId7"/>
    <p:sldId id="263" r:id="rId8"/>
    <p:sldId id="265" r:id="rId9"/>
    <p:sldId id="266" r:id="rId10"/>
    <p:sldId id="268" r:id="rId11"/>
    <p:sldId id="269" r:id="rId12"/>
    <p:sldId id="270" r:id="rId13"/>
    <p:sldId id="277" r:id="rId14"/>
    <p:sldId id="288" r:id="rId15"/>
    <p:sldId id="278" r:id="rId16"/>
    <p:sldId id="279" r:id="rId17"/>
    <p:sldId id="280" r:id="rId18"/>
    <p:sldId id="281" r:id="rId19"/>
    <p:sldId id="282" r:id="rId20"/>
    <p:sldId id="283" r:id="rId21"/>
    <p:sldId id="284" r:id="rId22"/>
    <p:sldId id="285" r:id="rId23"/>
    <p:sldId id="286" r:id="rId24"/>
    <p:sldId id="274"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291" autoAdjust="0"/>
  </p:normalViewPr>
  <p:slideViewPr>
    <p:cSldViewPr snapToGrid="0">
      <p:cViewPr varScale="1">
        <p:scale>
          <a:sx n="72" d="100"/>
          <a:sy n="72"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C93083-7673-441B-AED3-DAF0987E143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336122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93083-7673-441B-AED3-DAF0987E143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275207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93083-7673-441B-AED3-DAF0987E143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155BC9-265A-4C0B-B491-991E034B2B4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1544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C93083-7673-441B-AED3-DAF0987E143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2432639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C93083-7673-441B-AED3-DAF0987E143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155BC9-265A-4C0B-B491-991E034B2B4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1257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C93083-7673-441B-AED3-DAF0987E143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77565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93083-7673-441B-AED3-DAF0987E143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1427044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93083-7673-441B-AED3-DAF0987E143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19317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93083-7673-441B-AED3-DAF0987E143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243462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93083-7673-441B-AED3-DAF0987E143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176323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C93083-7673-441B-AED3-DAF0987E143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9045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C93083-7673-441B-AED3-DAF0987E143D}" type="datetimeFigureOut">
              <a:rPr lang="en-IN" smtClean="0"/>
              <a:t>09-11-2019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12134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93083-7673-441B-AED3-DAF0987E143D}" type="datetimeFigureOut">
              <a:rPr lang="en-IN" smtClean="0"/>
              <a:t>09-11-2019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168992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93083-7673-441B-AED3-DAF0987E143D}" type="datetimeFigureOut">
              <a:rPr lang="en-IN" smtClean="0"/>
              <a:t>09-11-2019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368036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C93083-7673-441B-AED3-DAF0987E143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147752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C93083-7673-441B-AED3-DAF0987E143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155BC9-265A-4C0B-B491-991E034B2B4F}" type="slidenum">
              <a:rPr lang="en-IN" smtClean="0"/>
              <a:t>‹#›</a:t>
            </a:fld>
            <a:endParaRPr lang="en-IN"/>
          </a:p>
        </p:txBody>
      </p:sp>
    </p:spTree>
    <p:extLst>
      <p:ext uri="{BB962C8B-B14F-4D97-AF65-F5344CB8AC3E}">
        <p14:creationId xmlns:p14="http://schemas.microsoft.com/office/powerpoint/2010/main" val="5211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2C93083-7673-441B-AED3-DAF0987E143D}" type="datetimeFigureOut">
              <a:rPr lang="en-IN" smtClean="0"/>
              <a:t>09-11-2019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155BC9-265A-4C0B-B491-991E034B2B4F}" type="slidenum">
              <a:rPr lang="en-IN" smtClean="0"/>
              <a:t>‹#›</a:t>
            </a:fld>
            <a:endParaRPr lang="en-IN"/>
          </a:p>
        </p:txBody>
      </p:sp>
    </p:spTree>
    <p:extLst>
      <p:ext uri="{BB962C8B-B14F-4D97-AF65-F5344CB8AC3E}">
        <p14:creationId xmlns:p14="http://schemas.microsoft.com/office/powerpoint/2010/main" val="222914304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jpg"/></Relationships>
</file>

<file path=ppt/slides/_rels/slide25.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6C9B-C64A-41B0-941F-89FB00D75F69}"/>
              </a:ext>
            </a:extLst>
          </p:cNvPr>
          <p:cNvSpPr>
            <a:spLocks noGrp="1"/>
          </p:cNvSpPr>
          <p:nvPr>
            <p:ph type="ctrTitle"/>
          </p:nvPr>
        </p:nvSpPr>
        <p:spPr>
          <a:xfrm>
            <a:off x="583096" y="0"/>
            <a:ext cx="9806608" cy="1417984"/>
          </a:xfrm>
        </p:spPr>
        <p:txBody>
          <a:bodyPr>
            <a:normAutofit fontScale="90000"/>
          </a:bodyPr>
          <a:lstStyle/>
          <a:p>
            <a:r>
              <a:rPr lang="en-IN" dirty="0">
                <a:solidFill>
                  <a:srgbClr val="002060"/>
                </a:solidFill>
                <a:latin typeface="Aharoni" panose="02010803020104030203" pitchFamily="2" charset="-79"/>
                <a:cs typeface="Aharoni" panose="02010803020104030203" pitchFamily="2" charset="-79"/>
              </a:rPr>
              <a:t>Data Science &amp; Machine Learning</a:t>
            </a:r>
            <a:endParaRPr lang="en-IN" dirty="0"/>
          </a:p>
        </p:txBody>
      </p:sp>
      <p:sp>
        <p:nvSpPr>
          <p:cNvPr id="4" name="Rectangle 3">
            <a:extLst>
              <a:ext uri="{FF2B5EF4-FFF2-40B4-BE49-F238E27FC236}">
                <a16:creationId xmlns:a16="http://schemas.microsoft.com/office/drawing/2014/main" id="{934FFCFB-D250-4D67-AAC8-609E86CFFFB8}"/>
              </a:ext>
            </a:extLst>
          </p:cNvPr>
          <p:cNvSpPr/>
          <p:nvPr/>
        </p:nvSpPr>
        <p:spPr>
          <a:xfrm>
            <a:off x="4096320" y="819158"/>
            <a:ext cx="5946102" cy="707886"/>
          </a:xfrm>
          <a:prstGeom prst="rect">
            <a:avLst/>
          </a:prstGeom>
        </p:spPr>
        <p:txBody>
          <a:bodyPr wrap="square">
            <a:spAutoFit/>
          </a:bodyPr>
          <a:lstStyle/>
          <a:p>
            <a:r>
              <a:rPr lang="en-IN" sz="2000" b="1" i="1" dirty="0">
                <a:solidFill>
                  <a:srgbClr val="FF0000"/>
                </a:solidFill>
                <a:latin typeface="Times New Roman" panose="02020603050405020304" pitchFamily="18" charset="0"/>
                <a:cs typeface="Times New Roman" panose="02020603050405020304" pitchFamily="18" charset="0"/>
              </a:rPr>
              <a:t>Capstone Project (13</a:t>
            </a:r>
            <a:r>
              <a:rPr lang="en-IN" sz="2000" b="1" i="1" baseline="30000" dirty="0">
                <a:solidFill>
                  <a:srgbClr val="FF0000"/>
                </a:solidFill>
                <a:latin typeface="Times New Roman" panose="02020603050405020304" pitchFamily="18" charset="0"/>
                <a:cs typeface="Times New Roman" panose="02020603050405020304" pitchFamily="18" charset="0"/>
              </a:rPr>
              <a:t>th</a:t>
            </a:r>
            <a:r>
              <a:rPr lang="en-IN" sz="2000" b="1" i="1" dirty="0">
                <a:solidFill>
                  <a:srgbClr val="FF0000"/>
                </a:solidFill>
                <a:latin typeface="Times New Roman" panose="02020603050405020304" pitchFamily="18" charset="0"/>
                <a:cs typeface="Times New Roman" panose="02020603050405020304" pitchFamily="18" charset="0"/>
              </a:rPr>
              <a:t> Oct – 9</a:t>
            </a:r>
            <a:r>
              <a:rPr lang="en-IN" sz="2000" b="1" i="1" baseline="30000" dirty="0">
                <a:solidFill>
                  <a:srgbClr val="FF0000"/>
                </a:solidFill>
                <a:latin typeface="Times New Roman" panose="02020603050405020304" pitchFamily="18" charset="0"/>
                <a:cs typeface="Times New Roman" panose="02020603050405020304" pitchFamily="18" charset="0"/>
              </a:rPr>
              <a:t>th</a:t>
            </a:r>
            <a:r>
              <a:rPr lang="en-IN" sz="2000" b="1" i="1" dirty="0">
                <a:solidFill>
                  <a:srgbClr val="FF0000"/>
                </a:solidFill>
                <a:latin typeface="Times New Roman" panose="02020603050405020304" pitchFamily="18" charset="0"/>
                <a:cs typeface="Times New Roman" panose="02020603050405020304" pitchFamily="18" charset="0"/>
              </a:rPr>
              <a:t> Nov 2019)</a:t>
            </a:r>
          </a:p>
          <a:p>
            <a:endParaRPr lang="en-IN"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FAABC25-B4AE-4455-8904-27192D526E59}"/>
              </a:ext>
            </a:extLst>
          </p:cNvPr>
          <p:cNvSpPr/>
          <p:nvPr/>
        </p:nvSpPr>
        <p:spPr>
          <a:xfrm>
            <a:off x="484891" y="1278507"/>
            <a:ext cx="11243283" cy="707886"/>
          </a:xfrm>
          <a:prstGeom prst="rect">
            <a:avLst/>
          </a:prstGeom>
        </p:spPr>
        <p:txBody>
          <a:bodyPr wrap="square">
            <a:spAutoFit/>
          </a:bodyPr>
          <a:lstStyle/>
          <a:p>
            <a:r>
              <a:rPr lang="en-US" sz="2000" b="1" dirty="0">
                <a:solidFill>
                  <a:srgbClr val="0070C0"/>
                </a:solidFill>
              </a:rPr>
              <a:t>                                     </a:t>
            </a:r>
            <a:r>
              <a:rPr lang="en-US" sz="2400" b="1" dirty="0">
                <a:solidFill>
                  <a:srgbClr val="0070C0"/>
                </a:solidFill>
              </a:rPr>
              <a:t>“Propensity to watch a video in the next 2 days”</a:t>
            </a:r>
          </a:p>
          <a:p>
            <a:endParaRPr lang="en-IN" sz="1600" b="1" i="1" dirty="0">
              <a:solidFill>
                <a:srgbClr val="FF0000"/>
              </a:solidFill>
            </a:endParaRPr>
          </a:p>
        </p:txBody>
      </p:sp>
      <p:sp>
        <p:nvSpPr>
          <p:cNvPr id="6" name="Rectangle 5">
            <a:extLst>
              <a:ext uri="{FF2B5EF4-FFF2-40B4-BE49-F238E27FC236}">
                <a16:creationId xmlns:a16="http://schemas.microsoft.com/office/drawing/2014/main" id="{974089BF-B879-4463-920D-435BCE5FE940}"/>
              </a:ext>
            </a:extLst>
          </p:cNvPr>
          <p:cNvSpPr/>
          <p:nvPr/>
        </p:nvSpPr>
        <p:spPr>
          <a:xfrm>
            <a:off x="3707910" y="3244334"/>
            <a:ext cx="1020751" cy="369332"/>
          </a:xfrm>
          <a:prstGeom prst="rect">
            <a:avLst/>
          </a:prstGeom>
        </p:spPr>
        <p:txBody>
          <a:bodyPr wrap="square">
            <a:spAutoFit/>
          </a:bodyPr>
          <a:lstStyle/>
          <a:p>
            <a:endParaRPr lang="en-US" b="1" dirty="0">
              <a:solidFill>
                <a:schemeClr val="accent2">
                  <a:lumMod val="50000"/>
                </a:schemeClr>
              </a:solidFill>
            </a:endParaRPr>
          </a:p>
        </p:txBody>
      </p:sp>
      <p:pic>
        <p:nvPicPr>
          <p:cNvPr id="1026" name="Picture 2" descr="Image result for all movies image slide">
            <a:extLst>
              <a:ext uri="{FF2B5EF4-FFF2-40B4-BE49-F238E27FC236}">
                <a16:creationId xmlns:a16="http://schemas.microsoft.com/office/drawing/2014/main" id="{4F928762-5AE4-4857-A73E-B3EE46A79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6" y="1781624"/>
            <a:ext cx="3609201" cy="24939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554A8F3-8938-4F19-9836-63A627A95A15}"/>
              </a:ext>
            </a:extLst>
          </p:cNvPr>
          <p:cNvPicPr>
            <a:picLocks noChangeAspect="1"/>
          </p:cNvPicPr>
          <p:nvPr/>
        </p:nvPicPr>
        <p:blipFill>
          <a:blip r:embed="rId3"/>
          <a:stretch>
            <a:fillRect/>
          </a:stretch>
        </p:blipFill>
        <p:spPr>
          <a:xfrm>
            <a:off x="4382359" y="1778988"/>
            <a:ext cx="2633138" cy="2493985"/>
          </a:xfrm>
          <a:prstGeom prst="rect">
            <a:avLst/>
          </a:prstGeom>
        </p:spPr>
      </p:pic>
      <p:pic>
        <p:nvPicPr>
          <p:cNvPr id="9" name="Picture 8">
            <a:extLst>
              <a:ext uri="{FF2B5EF4-FFF2-40B4-BE49-F238E27FC236}">
                <a16:creationId xmlns:a16="http://schemas.microsoft.com/office/drawing/2014/main" id="{FDA3408A-0B2E-4C54-8CB8-342447CB13C4}"/>
              </a:ext>
            </a:extLst>
          </p:cNvPr>
          <p:cNvPicPr>
            <a:picLocks noChangeAspect="1"/>
          </p:cNvPicPr>
          <p:nvPr/>
        </p:nvPicPr>
        <p:blipFill>
          <a:blip r:embed="rId4"/>
          <a:stretch>
            <a:fillRect/>
          </a:stretch>
        </p:blipFill>
        <p:spPr>
          <a:xfrm>
            <a:off x="7179920" y="1720206"/>
            <a:ext cx="2167816" cy="2512443"/>
          </a:xfrm>
          <a:prstGeom prst="rect">
            <a:avLst/>
          </a:prstGeom>
        </p:spPr>
      </p:pic>
      <p:pic>
        <p:nvPicPr>
          <p:cNvPr id="10" name="Picture 9">
            <a:extLst>
              <a:ext uri="{FF2B5EF4-FFF2-40B4-BE49-F238E27FC236}">
                <a16:creationId xmlns:a16="http://schemas.microsoft.com/office/drawing/2014/main" id="{DFD11E83-3E98-4F07-AA8A-4A517B79ABE9}"/>
              </a:ext>
            </a:extLst>
          </p:cNvPr>
          <p:cNvPicPr>
            <a:picLocks noChangeAspect="1"/>
          </p:cNvPicPr>
          <p:nvPr/>
        </p:nvPicPr>
        <p:blipFill>
          <a:blip r:embed="rId5"/>
          <a:stretch>
            <a:fillRect/>
          </a:stretch>
        </p:blipFill>
        <p:spPr>
          <a:xfrm>
            <a:off x="9458285" y="1738664"/>
            <a:ext cx="2633137" cy="2493985"/>
          </a:xfrm>
          <a:prstGeom prst="rect">
            <a:avLst/>
          </a:prstGeom>
        </p:spPr>
      </p:pic>
      <p:pic>
        <p:nvPicPr>
          <p:cNvPr id="11" name="Picture 10">
            <a:extLst>
              <a:ext uri="{FF2B5EF4-FFF2-40B4-BE49-F238E27FC236}">
                <a16:creationId xmlns:a16="http://schemas.microsoft.com/office/drawing/2014/main" id="{1E99BD7B-8500-4BA5-B374-1EFCC18127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160" y="5420139"/>
            <a:ext cx="2634083" cy="1437861"/>
          </a:xfrm>
          <a:prstGeom prst="rect">
            <a:avLst/>
          </a:prstGeom>
        </p:spPr>
      </p:pic>
      <p:pic>
        <p:nvPicPr>
          <p:cNvPr id="12" name="Picture 11">
            <a:extLst>
              <a:ext uri="{FF2B5EF4-FFF2-40B4-BE49-F238E27FC236}">
                <a16:creationId xmlns:a16="http://schemas.microsoft.com/office/drawing/2014/main" id="{B2997478-2A6B-492C-88F9-778DEC5D1BA2}"/>
              </a:ext>
            </a:extLst>
          </p:cNvPr>
          <p:cNvPicPr>
            <a:picLocks noChangeAspect="1"/>
          </p:cNvPicPr>
          <p:nvPr/>
        </p:nvPicPr>
        <p:blipFill>
          <a:blip r:embed="rId7"/>
          <a:stretch>
            <a:fillRect/>
          </a:stretch>
        </p:blipFill>
        <p:spPr>
          <a:xfrm>
            <a:off x="3511826" y="4655890"/>
            <a:ext cx="3215353" cy="2017635"/>
          </a:xfrm>
          <a:prstGeom prst="rect">
            <a:avLst/>
          </a:prstGeom>
        </p:spPr>
      </p:pic>
      <p:sp>
        <p:nvSpPr>
          <p:cNvPr id="7" name="Rectangle 6">
            <a:extLst>
              <a:ext uri="{FF2B5EF4-FFF2-40B4-BE49-F238E27FC236}">
                <a16:creationId xmlns:a16="http://schemas.microsoft.com/office/drawing/2014/main" id="{24CE3FB1-2150-4A28-A359-506E4403CB72}"/>
              </a:ext>
            </a:extLst>
          </p:cNvPr>
          <p:cNvSpPr/>
          <p:nvPr/>
        </p:nvSpPr>
        <p:spPr>
          <a:xfrm>
            <a:off x="7179920" y="4655890"/>
            <a:ext cx="3488080" cy="1200329"/>
          </a:xfrm>
          <a:prstGeom prst="rect">
            <a:avLst/>
          </a:prstGeom>
        </p:spPr>
        <p:txBody>
          <a:bodyPr wrap="square">
            <a:spAutoFit/>
          </a:bodyPr>
          <a:lstStyle/>
          <a:p>
            <a:r>
              <a:rPr lang="en-IN" b="1" i="1" dirty="0">
                <a:solidFill>
                  <a:srgbClr val="002060"/>
                </a:solidFill>
              </a:rPr>
              <a:t>&gt; By </a:t>
            </a:r>
            <a:endParaRPr lang="en-IN" b="1" i="1" dirty="0">
              <a:solidFill>
                <a:srgbClr val="C00000"/>
              </a:solidFill>
            </a:endParaRPr>
          </a:p>
          <a:p>
            <a:pPr marL="742950" lvl="1" indent="-285750">
              <a:buFontTx/>
              <a:buChar char="-"/>
            </a:pPr>
            <a:r>
              <a:rPr lang="en-IN" b="1" i="1" dirty="0">
                <a:solidFill>
                  <a:srgbClr val="C00000"/>
                </a:solidFill>
              </a:rPr>
              <a:t>SAJIB HALDER</a:t>
            </a:r>
          </a:p>
          <a:p>
            <a:pPr marL="742950" lvl="1" indent="-285750">
              <a:buFontTx/>
              <a:buChar char="-"/>
            </a:pPr>
            <a:r>
              <a:rPr lang="en-IN" b="1" i="1" dirty="0">
                <a:solidFill>
                  <a:srgbClr val="C00000"/>
                </a:solidFill>
              </a:rPr>
              <a:t>COHORT(9</a:t>
            </a:r>
            <a:r>
              <a:rPr lang="en-IN" b="1" i="1" baseline="30000" dirty="0">
                <a:solidFill>
                  <a:srgbClr val="C00000"/>
                </a:solidFill>
              </a:rPr>
              <a:t>TH</a:t>
            </a:r>
            <a:r>
              <a:rPr lang="en-IN" b="1" i="1" dirty="0">
                <a:solidFill>
                  <a:srgbClr val="C00000"/>
                </a:solidFill>
              </a:rPr>
              <a:t> FEB-2019, DSMP-DL)  </a:t>
            </a:r>
          </a:p>
        </p:txBody>
      </p:sp>
    </p:spTree>
    <p:extLst>
      <p:ext uri="{BB962C8B-B14F-4D97-AF65-F5344CB8AC3E}">
        <p14:creationId xmlns:p14="http://schemas.microsoft.com/office/powerpoint/2010/main" val="338072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E6D4-6170-46F1-BF00-B5D6AA31B37F}"/>
              </a:ext>
            </a:extLst>
          </p:cNvPr>
          <p:cNvSpPr>
            <a:spLocks noGrp="1"/>
          </p:cNvSpPr>
          <p:nvPr>
            <p:ph type="title"/>
          </p:nvPr>
        </p:nvSpPr>
        <p:spPr>
          <a:xfrm>
            <a:off x="1636443" y="145774"/>
            <a:ext cx="8911687" cy="581838"/>
          </a:xfrm>
        </p:spPr>
        <p:txBody>
          <a:bodyPr>
            <a:normAutofit fontScale="90000"/>
          </a:bodyPr>
          <a:lstStyle/>
          <a:p>
            <a:r>
              <a:rPr lang="en-IN" b="1" dirty="0">
                <a:solidFill>
                  <a:srgbClr val="002060"/>
                </a:solidFill>
                <a:latin typeface="Aharoni" panose="02010803020104030203" pitchFamily="2" charset="-79"/>
                <a:cs typeface="Aharoni" panose="02010803020104030203" pitchFamily="2" charset="-79"/>
              </a:rPr>
              <a:t>Data Exploration</a:t>
            </a:r>
            <a:endParaRPr lang="en-IN" dirty="0"/>
          </a:p>
        </p:txBody>
      </p:sp>
      <p:sp>
        <p:nvSpPr>
          <p:cNvPr id="4" name="Content Placeholder 2">
            <a:extLst>
              <a:ext uri="{FF2B5EF4-FFF2-40B4-BE49-F238E27FC236}">
                <a16:creationId xmlns:a16="http://schemas.microsoft.com/office/drawing/2014/main" id="{58E88375-CCB8-4CCB-81D0-53E11BBEA0C2}"/>
              </a:ext>
            </a:extLst>
          </p:cNvPr>
          <p:cNvSpPr>
            <a:spLocks noGrp="1"/>
          </p:cNvSpPr>
          <p:nvPr>
            <p:ph idx="1"/>
          </p:nvPr>
        </p:nvSpPr>
        <p:spPr>
          <a:xfrm>
            <a:off x="1636443" y="727612"/>
            <a:ext cx="8915400" cy="463826"/>
          </a:xfrm>
        </p:spPr>
        <p:txBody>
          <a:bodyPr>
            <a:normAutofit/>
          </a:bodyPr>
          <a:lstStyle/>
          <a:p>
            <a:pPr algn="just">
              <a:buFont typeface="Wingdings" panose="05000000000000000000" pitchFamily="2" charset="2"/>
              <a:buChar char="q"/>
            </a:pPr>
            <a:r>
              <a:rPr lang="en-US" b="1" dirty="0"/>
              <a:t>UTMVisited (Distribution Graphs)</a:t>
            </a:r>
          </a:p>
        </p:txBody>
      </p:sp>
      <p:pic>
        <p:nvPicPr>
          <p:cNvPr id="5" name="Picture 4">
            <a:extLst>
              <a:ext uri="{FF2B5EF4-FFF2-40B4-BE49-F238E27FC236}">
                <a16:creationId xmlns:a16="http://schemas.microsoft.com/office/drawing/2014/main" id="{95F374A4-FCE1-4DF0-AC6F-53C834CD9093}"/>
              </a:ext>
            </a:extLst>
          </p:cNvPr>
          <p:cNvPicPr>
            <a:picLocks noChangeAspect="1"/>
          </p:cNvPicPr>
          <p:nvPr/>
        </p:nvPicPr>
        <p:blipFill>
          <a:blip r:embed="rId2"/>
          <a:stretch>
            <a:fillRect/>
          </a:stretch>
        </p:blipFill>
        <p:spPr>
          <a:xfrm>
            <a:off x="1311965" y="1253588"/>
            <a:ext cx="6557756" cy="2629298"/>
          </a:xfrm>
          <a:prstGeom prst="rect">
            <a:avLst/>
          </a:prstGeom>
        </p:spPr>
      </p:pic>
      <p:pic>
        <p:nvPicPr>
          <p:cNvPr id="6" name="Picture 5">
            <a:extLst>
              <a:ext uri="{FF2B5EF4-FFF2-40B4-BE49-F238E27FC236}">
                <a16:creationId xmlns:a16="http://schemas.microsoft.com/office/drawing/2014/main" id="{3A19939B-A5F6-4A18-A0B6-E227A566ED60}"/>
              </a:ext>
            </a:extLst>
          </p:cNvPr>
          <p:cNvPicPr>
            <a:picLocks noChangeAspect="1"/>
          </p:cNvPicPr>
          <p:nvPr/>
        </p:nvPicPr>
        <p:blipFill>
          <a:blip r:embed="rId3"/>
          <a:stretch>
            <a:fillRect/>
          </a:stretch>
        </p:blipFill>
        <p:spPr>
          <a:xfrm>
            <a:off x="8017565" y="1191438"/>
            <a:ext cx="4070927" cy="2691447"/>
          </a:xfrm>
          <a:prstGeom prst="rect">
            <a:avLst/>
          </a:prstGeom>
        </p:spPr>
      </p:pic>
      <p:pic>
        <p:nvPicPr>
          <p:cNvPr id="7" name="Picture 6">
            <a:extLst>
              <a:ext uri="{FF2B5EF4-FFF2-40B4-BE49-F238E27FC236}">
                <a16:creationId xmlns:a16="http://schemas.microsoft.com/office/drawing/2014/main" id="{E3E534FA-C94F-4904-9269-227DA6FAFD14}"/>
              </a:ext>
            </a:extLst>
          </p:cNvPr>
          <p:cNvPicPr>
            <a:picLocks noChangeAspect="1"/>
          </p:cNvPicPr>
          <p:nvPr/>
        </p:nvPicPr>
        <p:blipFill>
          <a:blip r:embed="rId4"/>
          <a:stretch>
            <a:fillRect/>
          </a:stretch>
        </p:blipFill>
        <p:spPr>
          <a:xfrm>
            <a:off x="1311965" y="4108174"/>
            <a:ext cx="6557756" cy="2749825"/>
          </a:xfrm>
          <a:prstGeom prst="rect">
            <a:avLst/>
          </a:prstGeom>
        </p:spPr>
      </p:pic>
      <p:pic>
        <p:nvPicPr>
          <p:cNvPr id="8" name="Picture 7">
            <a:extLst>
              <a:ext uri="{FF2B5EF4-FFF2-40B4-BE49-F238E27FC236}">
                <a16:creationId xmlns:a16="http://schemas.microsoft.com/office/drawing/2014/main" id="{936EA422-6803-44AE-BA48-DD0B3D0ED0E2}"/>
              </a:ext>
            </a:extLst>
          </p:cNvPr>
          <p:cNvPicPr>
            <a:picLocks noChangeAspect="1"/>
          </p:cNvPicPr>
          <p:nvPr/>
        </p:nvPicPr>
        <p:blipFill>
          <a:blip r:embed="rId5"/>
          <a:stretch>
            <a:fillRect/>
          </a:stretch>
        </p:blipFill>
        <p:spPr>
          <a:xfrm>
            <a:off x="8017565" y="4108174"/>
            <a:ext cx="4070927" cy="2749825"/>
          </a:xfrm>
          <a:prstGeom prst="rect">
            <a:avLst/>
          </a:prstGeom>
        </p:spPr>
      </p:pic>
    </p:spTree>
    <p:extLst>
      <p:ext uri="{BB962C8B-B14F-4D97-AF65-F5344CB8AC3E}">
        <p14:creationId xmlns:p14="http://schemas.microsoft.com/office/powerpoint/2010/main" val="338752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B09A-F555-4168-96C5-0CA267272036}"/>
              </a:ext>
            </a:extLst>
          </p:cNvPr>
          <p:cNvSpPr>
            <a:spLocks noGrp="1"/>
          </p:cNvSpPr>
          <p:nvPr>
            <p:ph type="title"/>
          </p:nvPr>
        </p:nvSpPr>
        <p:spPr>
          <a:xfrm>
            <a:off x="1640156" y="94023"/>
            <a:ext cx="8911687" cy="595090"/>
          </a:xfrm>
        </p:spPr>
        <p:txBody>
          <a:bodyPr>
            <a:normAutofit fontScale="90000"/>
          </a:bodyPr>
          <a:lstStyle/>
          <a:p>
            <a:r>
              <a:rPr lang="en-IN" b="1" dirty="0">
                <a:solidFill>
                  <a:srgbClr val="002060"/>
                </a:solidFill>
                <a:latin typeface="Aharoni" panose="02010803020104030203" pitchFamily="2" charset="-79"/>
                <a:cs typeface="Aharoni" panose="02010803020104030203" pitchFamily="2" charset="-79"/>
              </a:rPr>
              <a:t>Data Exploration</a:t>
            </a:r>
            <a:endParaRPr lang="en-IN" dirty="0"/>
          </a:p>
        </p:txBody>
      </p:sp>
      <p:sp>
        <p:nvSpPr>
          <p:cNvPr id="4" name="Content Placeholder 2">
            <a:extLst>
              <a:ext uri="{FF2B5EF4-FFF2-40B4-BE49-F238E27FC236}">
                <a16:creationId xmlns:a16="http://schemas.microsoft.com/office/drawing/2014/main" id="{B2BD1C9A-2014-488F-9915-1CF3A04D1D75}"/>
              </a:ext>
            </a:extLst>
          </p:cNvPr>
          <p:cNvSpPr>
            <a:spLocks noGrp="1"/>
          </p:cNvSpPr>
          <p:nvPr>
            <p:ph idx="1"/>
          </p:nvPr>
        </p:nvSpPr>
        <p:spPr>
          <a:xfrm>
            <a:off x="1636443" y="808382"/>
            <a:ext cx="8915400" cy="477078"/>
          </a:xfrm>
        </p:spPr>
        <p:txBody>
          <a:bodyPr>
            <a:normAutofit/>
          </a:bodyPr>
          <a:lstStyle/>
          <a:p>
            <a:pPr algn="just">
              <a:buFont typeface="Wingdings" panose="05000000000000000000" pitchFamily="2" charset="2"/>
              <a:buChar char="q"/>
            </a:pPr>
            <a:r>
              <a:rPr lang="en-US" b="1" dirty="0"/>
              <a:t>VideoDetails (Distribution Graphs)</a:t>
            </a:r>
          </a:p>
        </p:txBody>
      </p:sp>
      <p:pic>
        <p:nvPicPr>
          <p:cNvPr id="5" name="Picture 4">
            <a:extLst>
              <a:ext uri="{FF2B5EF4-FFF2-40B4-BE49-F238E27FC236}">
                <a16:creationId xmlns:a16="http://schemas.microsoft.com/office/drawing/2014/main" id="{49C8D74D-F5FE-4190-A252-377BFB1CF7BF}"/>
              </a:ext>
            </a:extLst>
          </p:cNvPr>
          <p:cNvPicPr>
            <a:picLocks noChangeAspect="1"/>
          </p:cNvPicPr>
          <p:nvPr/>
        </p:nvPicPr>
        <p:blipFill>
          <a:blip r:embed="rId2"/>
          <a:stretch>
            <a:fillRect/>
          </a:stretch>
        </p:blipFill>
        <p:spPr>
          <a:xfrm>
            <a:off x="1238877" y="1404728"/>
            <a:ext cx="6222097" cy="2425149"/>
          </a:xfrm>
          <a:prstGeom prst="rect">
            <a:avLst/>
          </a:prstGeom>
        </p:spPr>
      </p:pic>
      <p:pic>
        <p:nvPicPr>
          <p:cNvPr id="6" name="Picture 5">
            <a:extLst>
              <a:ext uri="{FF2B5EF4-FFF2-40B4-BE49-F238E27FC236}">
                <a16:creationId xmlns:a16="http://schemas.microsoft.com/office/drawing/2014/main" id="{6533990F-9EED-48D1-83DF-1E5C9C5AE607}"/>
              </a:ext>
            </a:extLst>
          </p:cNvPr>
          <p:cNvPicPr>
            <a:picLocks noChangeAspect="1"/>
          </p:cNvPicPr>
          <p:nvPr/>
        </p:nvPicPr>
        <p:blipFill>
          <a:blip r:embed="rId3"/>
          <a:stretch>
            <a:fillRect/>
          </a:stretch>
        </p:blipFill>
        <p:spPr>
          <a:xfrm>
            <a:off x="7699513" y="1404729"/>
            <a:ext cx="4313437" cy="2425148"/>
          </a:xfrm>
          <a:prstGeom prst="rect">
            <a:avLst/>
          </a:prstGeom>
        </p:spPr>
      </p:pic>
      <p:pic>
        <p:nvPicPr>
          <p:cNvPr id="7" name="Picture 6">
            <a:extLst>
              <a:ext uri="{FF2B5EF4-FFF2-40B4-BE49-F238E27FC236}">
                <a16:creationId xmlns:a16="http://schemas.microsoft.com/office/drawing/2014/main" id="{3E2D3BE3-8EDF-414C-A06E-151FE61B1E80}"/>
              </a:ext>
            </a:extLst>
          </p:cNvPr>
          <p:cNvPicPr>
            <a:picLocks noChangeAspect="1"/>
          </p:cNvPicPr>
          <p:nvPr/>
        </p:nvPicPr>
        <p:blipFill>
          <a:blip r:embed="rId4"/>
          <a:stretch>
            <a:fillRect/>
          </a:stretch>
        </p:blipFill>
        <p:spPr>
          <a:xfrm>
            <a:off x="1238877" y="4020777"/>
            <a:ext cx="6222097" cy="2743200"/>
          </a:xfrm>
          <a:prstGeom prst="rect">
            <a:avLst/>
          </a:prstGeom>
        </p:spPr>
      </p:pic>
      <p:pic>
        <p:nvPicPr>
          <p:cNvPr id="8" name="Picture 7">
            <a:extLst>
              <a:ext uri="{FF2B5EF4-FFF2-40B4-BE49-F238E27FC236}">
                <a16:creationId xmlns:a16="http://schemas.microsoft.com/office/drawing/2014/main" id="{CC7D4337-D1E9-494D-9D56-BEFF3A3F56DB}"/>
              </a:ext>
            </a:extLst>
          </p:cNvPr>
          <p:cNvPicPr>
            <a:picLocks noChangeAspect="1"/>
          </p:cNvPicPr>
          <p:nvPr/>
        </p:nvPicPr>
        <p:blipFill>
          <a:blip r:embed="rId5"/>
          <a:stretch>
            <a:fillRect/>
          </a:stretch>
        </p:blipFill>
        <p:spPr>
          <a:xfrm>
            <a:off x="7699513" y="4020777"/>
            <a:ext cx="4313437" cy="2743200"/>
          </a:xfrm>
          <a:prstGeom prst="rect">
            <a:avLst/>
          </a:prstGeom>
        </p:spPr>
      </p:pic>
    </p:spTree>
    <p:extLst>
      <p:ext uri="{BB962C8B-B14F-4D97-AF65-F5344CB8AC3E}">
        <p14:creationId xmlns:p14="http://schemas.microsoft.com/office/powerpoint/2010/main" val="121175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4F4A-BC43-4A9D-9141-4DA834A5A34F}"/>
              </a:ext>
            </a:extLst>
          </p:cNvPr>
          <p:cNvSpPr>
            <a:spLocks noGrp="1"/>
          </p:cNvSpPr>
          <p:nvPr>
            <p:ph type="title"/>
          </p:nvPr>
        </p:nvSpPr>
        <p:spPr>
          <a:xfrm>
            <a:off x="1640156" y="120528"/>
            <a:ext cx="8911687" cy="581838"/>
          </a:xfrm>
        </p:spPr>
        <p:txBody>
          <a:bodyPr>
            <a:normAutofit fontScale="90000"/>
          </a:bodyPr>
          <a:lstStyle/>
          <a:p>
            <a:r>
              <a:rPr lang="en-IN" b="1" dirty="0">
                <a:solidFill>
                  <a:srgbClr val="002060"/>
                </a:solidFill>
                <a:latin typeface="Aharoni" panose="02010803020104030203" pitchFamily="2" charset="-79"/>
                <a:cs typeface="Aharoni" panose="02010803020104030203" pitchFamily="2" charset="-79"/>
              </a:rPr>
              <a:t>Data Exploration</a:t>
            </a:r>
            <a:endParaRPr lang="en-IN" dirty="0"/>
          </a:p>
        </p:txBody>
      </p:sp>
      <p:sp>
        <p:nvSpPr>
          <p:cNvPr id="4" name="Content Placeholder 2">
            <a:extLst>
              <a:ext uri="{FF2B5EF4-FFF2-40B4-BE49-F238E27FC236}">
                <a16:creationId xmlns:a16="http://schemas.microsoft.com/office/drawing/2014/main" id="{FB4D2FA0-5FD2-4CFC-9D88-220609833629}"/>
              </a:ext>
            </a:extLst>
          </p:cNvPr>
          <p:cNvSpPr>
            <a:spLocks noGrp="1"/>
          </p:cNvSpPr>
          <p:nvPr>
            <p:ph idx="1"/>
          </p:nvPr>
        </p:nvSpPr>
        <p:spPr>
          <a:xfrm>
            <a:off x="1636443" y="821635"/>
            <a:ext cx="8915400" cy="410817"/>
          </a:xfrm>
        </p:spPr>
        <p:txBody>
          <a:bodyPr>
            <a:normAutofit/>
          </a:bodyPr>
          <a:lstStyle/>
          <a:p>
            <a:pPr algn="just">
              <a:buFont typeface="Wingdings" panose="05000000000000000000" pitchFamily="2" charset="2"/>
              <a:buChar char="q"/>
            </a:pPr>
            <a:r>
              <a:rPr lang="en-US" b="1" dirty="0"/>
              <a:t>VideoStarted (Distribution Graphs)</a:t>
            </a:r>
          </a:p>
        </p:txBody>
      </p:sp>
      <p:pic>
        <p:nvPicPr>
          <p:cNvPr id="5" name="Picture 4">
            <a:extLst>
              <a:ext uri="{FF2B5EF4-FFF2-40B4-BE49-F238E27FC236}">
                <a16:creationId xmlns:a16="http://schemas.microsoft.com/office/drawing/2014/main" id="{3B183ED0-136C-4C32-B0BA-A0017C456DCE}"/>
              </a:ext>
            </a:extLst>
          </p:cNvPr>
          <p:cNvPicPr>
            <a:picLocks noChangeAspect="1"/>
          </p:cNvPicPr>
          <p:nvPr/>
        </p:nvPicPr>
        <p:blipFill>
          <a:blip r:embed="rId2"/>
          <a:stretch>
            <a:fillRect/>
          </a:stretch>
        </p:blipFill>
        <p:spPr>
          <a:xfrm>
            <a:off x="1087092" y="1232452"/>
            <a:ext cx="3524665" cy="2478157"/>
          </a:xfrm>
          <a:prstGeom prst="rect">
            <a:avLst/>
          </a:prstGeom>
        </p:spPr>
      </p:pic>
      <p:pic>
        <p:nvPicPr>
          <p:cNvPr id="6" name="Picture 5">
            <a:extLst>
              <a:ext uri="{FF2B5EF4-FFF2-40B4-BE49-F238E27FC236}">
                <a16:creationId xmlns:a16="http://schemas.microsoft.com/office/drawing/2014/main" id="{52DBCC9B-3064-4579-8B5F-DAE0062C7E05}"/>
              </a:ext>
            </a:extLst>
          </p:cNvPr>
          <p:cNvPicPr>
            <a:picLocks noChangeAspect="1"/>
          </p:cNvPicPr>
          <p:nvPr/>
        </p:nvPicPr>
        <p:blipFill>
          <a:blip r:embed="rId3"/>
          <a:stretch>
            <a:fillRect/>
          </a:stretch>
        </p:blipFill>
        <p:spPr>
          <a:xfrm>
            <a:off x="4852367" y="1232452"/>
            <a:ext cx="3458819" cy="2478157"/>
          </a:xfrm>
          <a:prstGeom prst="rect">
            <a:avLst/>
          </a:prstGeom>
        </p:spPr>
      </p:pic>
      <p:pic>
        <p:nvPicPr>
          <p:cNvPr id="7" name="Picture 6">
            <a:extLst>
              <a:ext uri="{FF2B5EF4-FFF2-40B4-BE49-F238E27FC236}">
                <a16:creationId xmlns:a16="http://schemas.microsoft.com/office/drawing/2014/main" id="{62DCAD10-4284-4488-AC98-F1B4F5EA97B8}"/>
              </a:ext>
            </a:extLst>
          </p:cNvPr>
          <p:cNvPicPr>
            <a:picLocks noChangeAspect="1"/>
          </p:cNvPicPr>
          <p:nvPr/>
        </p:nvPicPr>
        <p:blipFill>
          <a:blip r:embed="rId4"/>
          <a:stretch>
            <a:fillRect/>
          </a:stretch>
        </p:blipFill>
        <p:spPr>
          <a:xfrm>
            <a:off x="8551796" y="1232452"/>
            <a:ext cx="3547439" cy="2478157"/>
          </a:xfrm>
          <a:prstGeom prst="rect">
            <a:avLst/>
          </a:prstGeom>
        </p:spPr>
      </p:pic>
      <p:pic>
        <p:nvPicPr>
          <p:cNvPr id="8" name="Picture 7">
            <a:extLst>
              <a:ext uri="{FF2B5EF4-FFF2-40B4-BE49-F238E27FC236}">
                <a16:creationId xmlns:a16="http://schemas.microsoft.com/office/drawing/2014/main" id="{B8EA64A4-5D71-4CD1-8517-33E8B3B3F4A8}"/>
              </a:ext>
            </a:extLst>
          </p:cNvPr>
          <p:cNvPicPr>
            <a:picLocks noChangeAspect="1"/>
          </p:cNvPicPr>
          <p:nvPr/>
        </p:nvPicPr>
        <p:blipFill>
          <a:blip r:embed="rId5"/>
          <a:stretch>
            <a:fillRect/>
          </a:stretch>
        </p:blipFill>
        <p:spPr>
          <a:xfrm>
            <a:off x="1087091" y="3803374"/>
            <a:ext cx="11012143" cy="2994991"/>
          </a:xfrm>
          <a:prstGeom prst="rect">
            <a:avLst/>
          </a:prstGeom>
        </p:spPr>
      </p:pic>
    </p:spTree>
    <p:extLst>
      <p:ext uri="{BB962C8B-B14F-4D97-AF65-F5344CB8AC3E}">
        <p14:creationId xmlns:p14="http://schemas.microsoft.com/office/powerpoint/2010/main" val="24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732D-C427-45E0-AE1D-1028D07E48E0}"/>
              </a:ext>
            </a:extLst>
          </p:cNvPr>
          <p:cNvSpPr>
            <a:spLocks noGrp="1"/>
          </p:cNvSpPr>
          <p:nvPr>
            <p:ph type="title"/>
          </p:nvPr>
        </p:nvSpPr>
        <p:spPr>
          <a:xfrm>
            <a:off x="1640156" y="13252"/>
            <a:ext cx="8911687" cy="674603"/>
          </a:xfrm>
        </p:spPr>
        <p:txBody>
          <a:bodyPr/>
          <a:lstStyle/>
          <a:p>
            <a:r>
              <a:rPr lang="en-IN" b="1" dirty="0">
                <a:solidFill>
                  <a:schemeClr val="tx1"/>
                </a:solidFill>
              </a:rPr>
              <a:t>Simple Machine Learning Model:</a:t>
            </a:r>
          </a:p>
        </p:txBody>
      </p:sp>
      <p:sp>
        <p:nvSpPr>
          <p:cNvPr id="5" name="Title 1">
            <a:extLst>
              <a:ext uri="{FF2B5EF4-FFF2-40B4-BE49-F238E27FC236}">
                <a16:creationId xmlns:a16="http://schemas.microsoft.com/office/drawing/2014/main" id="{6050DA18-330F-4076-B4C9-B7564D6B0823}"/>
              </a:ext>
            </a:extLst>
          </p:cNvPr>
          <p:cNvSpPr txBox="1">
            <a:spLocks/>
          </p:cNvSpPr>
          <p:nvPr/>
        </p:nvSpPr>
        <p:spPr>
          <a:xfrm>
            <a:off x="1640156" y="2736690"/>
            <a:ext cx="9958609" cy="908401"/>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900" b="1" dirty="0">
                <a:solidFill>
                  <a:schemeClr val="tx1"/>
                </a:solidFill>
              </a:rPr>
              <a:t>High Level Approaches:  Recency-Frequency</a:t>
            </a:r>
          </a:p>
          <a:p>
            <a:r>
              <a:rPr lang="en-IN" sz="3900" b="1" dirty="0">
                <a:solidFill>
                  <a:schemeClr val="tx1"/>
                </a:solidFill>
              </a:rPr>
              <a:t>Approach To Segment Users(RFM Model</a:t>
            </a:r>
            <a:r>
              <a:rPr lang="en-IN" dirty="0">
                <a:solidFill>
                  <a:srgbClr val="002060"/>
                </a:solidFill>
              </a:rPr>
              <a:t>)</a:t>
            </a:r>
            <a:endParaRPr lang="en-IN" b="1" dirty="0">
              <a:solidFill>
                <a:schemeClr val="tx1"/>
              </a:solidFill>
            </a:endParaRPr>
          </a:p>
        </p:txBody>
      </p:sp>
      <p:sp>
        <p:nvSpPr>
          <p:cNvPr id="6" name="Content Placeholder 2">
            <a:extLst>
              <a:ext uri="{FF2B5EF4-FFF2-40B4-BE49-F238E27FC236}">
                <a16:creationId xmlns:a16="http://schemas.microsoft.com/office/drawing/2014/main" id="{608507A5-2A69-453D-BF38-F9000848BD0C}"/>
              </a:ext>
            </a:extLst>
          </p:cNvPr>
          <p:cNvSpPr txBox="1">
            <a:spLocks/>
          </p:cNvSpPr>
          <p:nvPr/>
        </p:nvSpPr>
        <p:spPr>
          <a:xfrm>
            <a:off x="1640156" y="3766366"/>
            <a:ext cx="9958609" cy="3065129"/>
          </a:xfrm>
          <a:prstGeom prst="rect">
            <a:avLst/>
          </a:prstGeom>
          <a:solidFill>
            <a:srgbClr val="00B050"/>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a:solidFill>
                  <a:srgbClr val="0070C0"/>
                </a:solidFill>
              </a:rPr>
              <a:t>Step 1.</a:t>
            </a:r>
            <a:r>
              <a:rPr lang="en-IN" dirty="0">
                <a:solidFill>
                  <a:schemeClr val="tx1"/>
                </a:solidFill>
              </a:rPr>
              <a:t> </a:t>
            </a:r>
            <a:r>
              <a:rPr lang="en-IN" sz="1600" dirty="0">
                <a:solidFill>
                  <a:schemeClr val="tx1"/>
                </a:solidFill>
              </a:rPr>
              <a:t>Define a column “epoch” as Timestamp (One Epoch is when an ENTIRE dataset is passed forward or backward through the neural network only ONCE.)</a:t>
            </a:r>
          </a:p>
          <a:p>
            <a:r>
              <a:rPr lang="en-IN" b="1" dirty="0">
                <a:solidFill>
                  <a:srgbClr val="0070C0"/>
                </a:solidFill>
              </a:rPr>
              <a:t>Step 2.</a:t>
            </a:r>
            <a:r>
              <a:rPr lang="en-IN" sz="1400" dirty="0">
                <a:solidFill>
                  <a:schemeClr val="tx1"/>
                </a:solidFill>
              </a:rPr>
              <a:t> </a:t>
            </a:r>
            <a:r>
              <a:rPr lang="en-IN" sz="1600" dirty="0">
                <a:solidFill>
                  <a:schemeClr val="tx1"/>
                </a:solidFill>
              </a:rPr>
              <a:t>Sort Data Frame in ascending order of epoch and Split the dataset into train &amp; test</a:t>
            </a:r>
          </a:p>
          <a:p>
            <a:r>
              <a:rPr lang="en-IN" b="1" dirty="0">
                <a:solidFill>
                  <a:srgbClr val="0070C0"/>
                </a:solidFill>
              </a:rPr>
              <a:t>Step 3</a:t>
            </a:r>
            <a:r>
              <a:rPr lang="en-IN" sz="1600" b="1" dirty="0">
                <a:solidFill>
                  <a:schemeClr val="tx1"/>
                </a:solidFill>
              </a:rPr>
              <a:t>.</a:t>
            </a:r>
            <a:r>
              <a:rPr lang="en-IN" sz="1600" dirty="0">
                <a:solidFill>
                  <a:schemeClr val="tx1"/>
                </a:solidFill>
              </a:rPr>
              <a:t> For train-data, calculate frequency value &amp; score</a:t>
            </a:r>
          </a:p>
          <a:p>
            <a:r>
              <a:rPr lang="en-IN" b="1" dirty="0">
                <a:solidFill>
                  <a:srgbClr val="0070C0"/>
                </a:solidFill>
              </a:rPr>
              <a:t>Step 4.</a:t>
            </a:r>
            <a:r>
              <a:rPr lang="en-IN" sz="1400" dirty="0">
                <a:solidFill>
                  <a:srgbClr val="002060"/>
                </a:solidFill>
              </a:rPr>
              <a:t> </a:t>
            </a:r>
            <a:r>
              <a:rPr lang="en-IN" sz="1600" dirty="0">
                <a:solidFill>
                  <a:schemeClr val="tx1"/>
                </a:solidFill>
              </a:rPr>
              <a:t>For train-data, calculate Recency value &amp; score</a:t>
            </a:r>
          </a:p>
          <a:p>
            <a:r>
              <a:rPr lang="en-IN" b="1" dirty="0">
                <a:solidFill>
                  <a:srgbClr val="0070C0"/>
                </a:solidFill>
              </a:rPr>
              <a:t>Step 5.</a:t>
            </a:r>
            <a:r>
              <a:rPr lang="en-IN" sz="1400" dirty="0">
                <a:solidFill>
                  <a:srgbClr val="002060"/>
                </a:solidFill>
              </a:rPr>
              <a:t> </a:t>
            </a:r>
            <a:r>
              <a:rPr lang="en-IN" sz="1600" dirty="0">
                <a:solidFill>
                  <a:schemeClr val="tx1"/>
                </a:solidFill>
              </a:rPr>
              <a:t>Define Segments and Calculate count of users for segments</a:t>
            </a:r>
          </a:p>
          <a:p>
            <a:r>
              <a:rPr lang="en-IN" b="1" dirty="0">
                <a:solidFill>
                  <a:srgbClr val="0070C0"/>
                </a:solidFill>
              </a:rPr>
              <a:t>Step 6.</a:t>
            </a:r>
            <a:r>
              <a:rPr lang="en-IN" sz="1400" dirty="0">
                <a:solidFill>
                  <a:srgbClr val="002060"/>
                </a:solidFill>
              </a:rPr>
              <a:t> </a:t>
            </a:r>
            <a:r>
              <a:rPr lang="en-IN" sz="1600" dirty="0">
                <a:solidFill>
                  <a:schemeClr val="tx1"/>
                </a:solidFill>
              </a:rPr>
              <a:t>Define threshold for calculating f1 score </a:t>
            </a:r>
          </a:p>
          <a:p>
            <a:r>
              <a:rPr lang="en-IN" b="1" dirty="0">
                <a:solidFill>
                  <a:srgbClr val="0070C0"/>
                </a:solidFill>
              </a:rPr>
              <a:t>Step 7.</a:t>
            </a:r>
            <a:r>
              <a:rPr lang="en-IN" sz="1400" dirty="0">
                <a:solidFill>
                  <a:srgbClr val="002060"/>
                </a:solidFill>
              </a:rPr>
              <a:t> </a:t>
            </a:r>
            <a:r>
              <a:rPr lang="en-IN" sz="1600" dirty="0">
                <a:solidFill>
                  <a:schemeClr val="tx1"/>
                </a:solidFill>
              </a:rPr>
              <a:t>Get Classification Reports</a:t>
            </a:r>
          </a:p>
        </p:txBody>
      </p:sp>
      <p:sp>
        <p:nvSpPr>
          <p:cNvPr id="8" name="Content Placeholder 7">
            <a:extLst>
              <a:ext uri="{FF2B5EF4-FFF2-40B4-BE49-F238E27FC236}">
                <a16:creationId xmlns:a16="http://schemas.microsoft.com/office/drawing/2014/main" id="{EFEF4F12-6F95-4EBA-A27C-44C5F16DACE9}"/>
              </a:ext>
            </a:extLst>
          </p:cNvPr>
          <p:cNvSpPr>
            <a:spLocks noGrp="1"/>
          </p:cNvSpPr>
          <p:nvPr>
            <p:ph idx="1"/>
          </p:nvPr>
        </p:nvSpPr>
        <p:spPr>
          <a:xfrm>
            <a:off x="1640156" y="686597"/>
            <a:ext cx="3087757" cy="1928820"/>
          </a:xfrm>
          <a:solidFill>
            <a:srgbClr val="00B050"/>
          </a:solidFill>
        </p:spPr>
        <p:txBody>
          <a:bodyPr>
            <a:noAutofit/>
          </a:bodyPr>
          <a:lstStyle/>
          <a:p>
            <a:r>
              <a:rPr lang="en-IN" sz="1600" dirty="0">
                <a:solidFill>
                  <a:schemeClr val="tx1"/>
                </a:solidFill>
              </a:rPr>
              <a:t>1. Logistic regression</a:t>
            </a:r>
          </a:p>
          <a:p>
            <a:r>
              <a:rPr lang="en-IN" sz="1600" dirty="0">
                <a:solidFill>
                  <a:schemeClr val="tx1"/>
                </a:solidFill>
              </a:rPr>
              <a:t>2. Linear SVC</a:t>
            </a:r>
          </a:p>
          <a:p>
            <a:r>
              <a:rPr lang="en-IN" sz="1600" dirty="0">
                <a:solidFill>
                  <a:schemeClr val="tx1"/>
                </a:solidFill>
              </a:rPr>
              <a:t>3. Gaussian Naive Bayes</a:t>
            </a:r>
          </a:p>
          <a:p>
            <a:r>
              <a:rPr lang="en-IN" sz="1600" dirty="0">
                <a:solidFill>
                  <a:schemeClr val="tx1"/>
                </a:solidFill>
              </a:rPr>
              <a:t>4. Decision Tree</a:t>
            </a:r>
          </a:p>
          <a:p>
            <a:r>
              <a:rPr lang="en-IN" sz="1600" dirty="0">
                <a:solidFill>
                  <a:schemeClr val="tx1"/>
                </a:solidFill>
              </a:rPr>
              <a:t>5. KNN Classifier</a:t>
            </a:r>
          </a:p>
        </p:txBody>
      </p:sp>
      <p:sp>
        <p:nvSpPr>
          <p:cNvPr id="9" name="Content Placeholder 2">
            <a:extLst>
              <a:ext uri="{FF2B5EF4-FFF2-40B4-BE49-F238E27FC236}">
                <a16:creationId xmlns:a16="http://schemas.microsoft.com/office/drawing/2014/main" id="{4F80D5E8-6A5F-468F-A68A-2BFF6E965E64}"/>
              </a:ext>
            </a:extLst>
          </p:cNvPr>
          <p:cNvSpPr txBox="1">
            <a:spLocks/>
          </p:cNvSpPr>
          <p:nvPr/>
        </p:nvSpPr>
        <p:spPr>
          <a:xfrm>
            <a:off x="5044007" y="686597"/>
            <a:ext cx="6554757" cy="1928821"/>
          </a:xfrm>
          <a:prstGeom prst="rect">
            <a:avLst/>
          </a:prstGeom>
          <a:solidFill>
            <a:srgbClr val="00B050"/>
          </a:solidFill>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a:solidFill>
                  <a:srgbClr val="7030A0"/>
                </a:solidFill>
              </a:rPr>
              <a:t>Step1.  </a:t>
            </a:r>
            <a:r>
              <a:rPr lang="en-IN" dirty="0">
                <a:solidFill>
                  <a:schemeClr val="tx1"/>
                </a:solidFill>
              </a:rPr>
              <a:t>Datasets used (provided by </a:t>
            </a:r>
            <a:r>
              <a:rPr lang="en-IN" dirty="0" err="1">
                <a:solidFill>
                  <a:schemeClr val="tx1"/>
                </a:solidFill>
              </a:rPr>
              <a:t>CleverTap</a:t>
            </a:r>
            <a:r>
              <a:rPr lang="en-IN" dirty="0">
                <a:solidFill>
                  <a:schemeClr val="tx1"/>
                </a:solidFill>
              </a:rPr>
              <a:t> &amp; </a:t>
            </a:r>
            <a:r>
              <a:rPr lang="en-IN" dirty="0" err="1">
                <a:solidFill>
                  <a:schemeClr val="tx1"/>
                </a:solidFill>
              </a:rPr>
              <a:t>Greyatom</a:t>
            </a:r>
            <a:r>
              <a:rPr lang="en-IN" dirty="0">
                <a:solidFill>
                  <a:schemeClr val="tx1"/>
                </a:solidFill>
              </a:rPr>
              <a:t>)</a:t>
            </a:r>
            <a:endParaRPr lang="en-IN" b="1" dirty="0">
              <a:solidFill>
                <a:schemeClr val="tx1"/>
              </a:solidFill>
            </a:endParaRPr>
          </a:p>
          <a:p>
            <a:pPr fontAlgn="base"/>
            <a:r>
              <a:rPr lang="en-IN" b="1" dirty="0">
                <a:solidFill>
                  <a:srgbClr val="7030A0"/>
                </a:solidFill>
              </a:rPr>
              <a:t>Step 2.</a:t>
            </a:r>
            <a:r>
              <a:rPr lang="en-IN" b="1" dirty="0">
                <a:solidFill>
                  <a:schemeClr val="tx1"/>
                </a:solidFill>
              </a:rPr>
              <a:t>  </a:t>
            </a:r>
            <a:r>
              <a:rPr lang="en-IN" dirty="0">
                <a:solidFill>
                  <a:schemeClr val="tx1"/>
                </a:solidFill>
              </a:rPr>
              <a:t>High level data pipeline</a:t>
            </a:r>
          </a:p>
          <a:p>
            <a:pPr lvl="1" fontAlgn="base"/>
            <a:r>
              <a:rPr lang="en-IN" sz="1800" dirty="0">
                <a:solidFill>
                  <a:schemeClr val="tx1"/>
                </a:solidFill>
              </a:rPr>
              <a:t>Steps performed in data Cleaning &amp; pre processing</a:t>
            </a:r>
          </a:p>
          <a:p>
            <a:pPr lvl="1" fontAlgn="base"/>
            <a:r>
              <a:rPr lang="en-IN" sz="1800" dirty="0">
                <a:solidFill>
                  <a:schemeClr val="tx1"/>
                </a:solidFill>
              </a:rPr>
              <a:t>Feature engineering and Feature selection(PCA , t-SNE, etc)</a:t>
            </a:r>
            <a:endParaRPr lang="en-IN" sz="1800" b="1" dirty="0">
              <a:solidFill>
                <a:schemeClr val="tx1"/>
              </a:solidFill>
            </a:endParaRPr>
          </a:p>
          <a:p>
            <a:r>
              <a:rPr lang="en-IN" b="1" dirty="0">
                <a:solidFill>
                  <a:srgbClr val="7030A0"/>
                </a:solidFill>
              </a:rPr>
              <a:t>Step 3.</a:t>
            </a:r>
            <a:r>
              <a:rPr lang="en-IN" b="1" dirty="0">
                <a:solidFill>
                  <a:schemeClr val="tx1"/>
                </a:solidFill>
              </a:rPr>
              <a:t> </a:t>
            </a:r>
            <a:r>
              <a:rPr lang="en-IN" dirty="0">
                <a:solidFill>
                  <a:schemeClr val="tx1"/>
                </a:solidFill>
              </a:rPr>
              <a:t>Changing Time Stamp to Epoch values</a:t>
            </a:r>
            <a:endParaRPr lang="en-IN" b="1" dirty="0">
              <a:solidFill>
                <a:schemeClr val="tx1"/>
              </a:solidFill>
            </a:endParaRPr>
          </a:p>
          <a:p>
            <a:r>
              <a:rPr lang="en-IN" b="1" dirty="0">
                <a:solidFill>
                  <a:srgbClr val="7030A0"/>
                </a:solidFill>
              </a:rPr>
              <a:t>Step 4.</a:t>
            </a:r>
            <a:r>
              <a:rPr lang="en-IN" b="1" dirty="0">
                <a:solidFill>
                  <a:schemeClr val="tx1"/>
                </a:solidFill>
              </a:rPr>
              <a:t> </a:t>
            </a:r>
            <a:r>
              <a:rPr lang="en-IN" dirty="0">
                <a:solidFill>
                  <a:schemeClr val="tx1"/>
                </a:solidFill>
              </a:rPr>
              <a:t>Tuning the model &amp; observe Evaluation Metrics</a:t>
            </a:r>
          </a:p>
          <a:p>
            <a:endParaRPr lang="en-IN" b="1" dirty="0">
              <a:solidFill>
                <a:srgbClr val="0070C0"/>
              </a:solidFill>
            </a:endParaRPr>
          </a:p>
          <a:p>
            <a:endParaRPr lang="en-IN" dirty="0"/>
          </a:p>
        </p:txBody>
      </p:sp>
    </p:spTree>
    <p:extLst>
      <p:ext uri="{BB962C8B-B14F-4D97-AF65-F5344CB8AC3E}">
        <p14:creationId xmlns:p14="http://schemas.microsoft.com/office/powerpoint/2010/main" val="274156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822E-035D-48B6-A4A9-99239AF575E5}"/>
              </a:ext>
            </a:extLst>
          </p:cNvPr>
          <p:cNvSpPr>
            <a:spLocks noGrp="1"/>
          </p:cNvSpPr>
          <p:nvPr>
            <p:ph type="title"/>
          </p:nvPr>
        </p:nvSpPr>
        <p:spPr>
          <a:xfrm>
            <a:off x="1428122" y="24216"/>
            <a:ext cx="8911687" cy="456758"/>
          </a:xfrm>
        </p:spPr>
        <p:txBody>
          <a:bodyPr>
            <a:noAutofit/>
          </a:bodyPr>
          <a:lstStyle/>
          <a:p>
            <a:r>
              <a:rPr lang="en-IN" sz="2800" b="1" dirty="0">
                <a:solidFill>
                  <a:srgbClr val="7030A0"/>
                </a:solidFill>
              </a:rPr>
              <a:t>Useful Terms To Understand:</a:t>
            </a:r>
            <a:br>
              <a:rPr lang="en-IN" sz="2800" b="1" dirty="0">
                <a:solidFill>
                  <a:srgbClr val="7030A0"/>
                </a:solidFill>
              </a:rPr>
            </a:br>
            <a:endParaRPr lang="en-IN" sz="2800" b="1" dirty="0">
              <a:solidFill>
                <a:srgbClr val="7030A0"/>
              </a:solidFill>
            </a:endParaRPr>
          </a:p>
        </p:txBody>
      </p:sp>
      <p:sp>
        <p:nvSpPr>
          <p:cNvPr id="3" name="Content Placeholder 2">
            <a:extLst>
              <a:ext uri="{FF2B5EF4-FFF2-40B4-BE49-F238E27FC236}">
                <a16:creationId xmlns:a16="http://schemas.microsoft.com/office/drawing/2014/main" id="{C331E705-EFCE-4929-AE10-AE51146E1CE3}"/>
              </a:ext>
            </a:extLst>
          </p:cNvPr>
          <p:cNvSpPr>
            <a:spLocks noGrp="1"/>
          </p:cNvSpPr>
          <p:nvPr>
            <p:ph idx="1"/>
          </p:nvPr>
        </p:nvSpPr>
        <p:spPr>
          <a:xfrm>
            <a:off x="1428121" y="510294"/>
            <a:ext cx="10445826" cy="4021950"/>
          </a:xfrm>
        </p:spPr>
        <p:txBody>
          <a:bodyPr>
            <a:normAutofit fontScale="85000" lnSpcReduction="20000"/>
          </a:bodyPr>
          <a:lstStyle/>
          <a:p>
            <a:r>
              <a:rPr lang="en-IN" sz="1900" b="1" dirty="0">
                <a:solidFill>
                  <a:schemeClr val="tx1"/>
                </a:solidFill>
              </a:rPr>
              <a:t>RFM analysis</a:t>
            </a:r>
            <a:r>
              <a:rPr lang="en-IN" sz="1900" dirty="0">
                <a:solidFill>
                  <a:schemeClr val="tx1"/>
                </a:solidFill>
              </a:rPr>
              <a:t> is one such popular customer segmentation technique that can help retailers maximize the return on their marketing investments.</a:t>
            </a:r>
          </a:p>
          <a:p>
            <a:r>
              <a:rPr lang="en-IN" sz="1900" b="1" dirty="0">
                <a:solidFill>
                  <a:schemeClr val="tx1"/>
                </a:solidFill>
              </a:rPr>
              <a:t>Recency:</a:t>
            </a:r>
            <a:r>
              <a:rPr lang="en-IN" sz="1900" dirty="0">
                <a:solidFill>
                  <a:schemeClr val="tx1"/>
                </a:solidFill>
              </a:rPr>
              <a:t> Recency is the most important predictor of who is more likely to respond to an offer. Customers who have purchased recently from you are more likely to purchase again from you compared to those who did not purchase recently.</a:t>
            </a:r>
          </a:p>
          <a:p>
            <a:r>
              <a:rPr lang="en-IN" sz="1900" b="1" dirty="0">
                <a:solidFill>
                  <a:schemeClr val="tx1"/>
                </a:solidFill>
              </a:rPr>
              <a:t>Frequency:</a:t>
            </a:r>
            <a:r>
              <a:rPr lang="en-IN" sz="1900" dirty="0">
                <a:solidFill>
                  <a:schemeClr val="tx1"/>
                </a:solidFill>
              </a:rPr>
              <a:t> The second most important factor is how frequently these customers purchase from you. The higher the frequency, the higher is the chances of them responding to your offers.</a:t>
            </a:r>
          </a:p>
          <a:p>
            <a:r>
              <a:rPr lang="en-IN" sz="1900" b="1" dirty="0">
                <a:solidFill>
                  <a:schemeClr val="tx1"/>
                </a:solidFill>
              </a:rPr>
              <a:t>Monetary:</a:t>
            </a:r>
            <a:r>
              <a:rPr lang="en-IN" sz="1900" dirty="0">
                <a:solidFill>
                  <a:schemeClr val="tx1"/>
                </a:solidFill>
              </a:rPr>
              <a:t> The third factor is the amount of money these customers have spent on purchases. Customers who have spent higher are more likely to purchase based on the offer compared to those who have spent less.</a:t>
            </a:r>
          </a:p>
          <a:p>
            <a:r>
              <a:rPr lang="en-IN" sz="1900" b="1" dirty="0">
                <a:solidFill>
                  <a:schemeClr val="tx1"/>
                </a:solidFill>
              </a:rPr>
              <a:t>User Based Collaborative Filtering </a:t>
            </a:r>
            <a:r>
              <a:rPr lang="en-IN" sz="1900" dirty="0">
                <a:solidFill>
                  <a:schemeClr val="tx1"/>
                </a:solidFill>
              </a:rPr>
              <a:t>uses that logic and recommends items by finding similar users to the target user (to whom we are trying to recommend videos). A specific application of this is the user-based Nearest </a:t>
            </a:r>
            <a:r>
              <a:rPr lang="en-IN" sz="1900" dirty="0" err="1">
                <a:solidFill>
                  <a:schemeClr val="tx1"/>
                </a:solidFill>
              </a:rPr>
              <a:t>Neighbor</a:t>
            </a:r>
            <a:r>
              <a:rPr lang="en-IN" sz="1900" dirty="0">
                <a:solidFill>
                  <a:schemeClr val="tx1"/>
                </a:solidFill>
              </a:rPr>
              <a:t> algorithm. This algorithm needs two tasks:</a:t>
            </a:r>
          </a:p>
          <a:p>
            <a:pPr lvl="1"/>
            <a:r>
              <a:rPr lang="en-IN" sz="1900" dirty="0">
                <a:solidFill>
                  <a:schemeClr val="tx1"/>
                </a:solidFill>
              </a:rPr>
              <a:t>Find the K-nearest </a:t>
            </a:r>
            <a:r>
              <a:rPr lang="en-IN" sz="1900" dirty="0" err="1">
                <a:solidFill>
                  <a:schemeClr val="tx1"/>
                </a:solidFill>
              </a:rPr>
              <a:t>neighbors</a:t>
            </a:r>
            <a:r>
              <a:rPr lang="en-IN" sz="1900" dirty="0">
                <a:solidFill>
                  <a:schemeClr val="tx1"/>
                </a:solidFill>
              </a:rPr>
              <a:t> (KNN) to the user.</a:t>
            </a:r>
          </a:p>
          <a:p>
            <a:pPr lvl="1"/>
            <a:r>
              <a:rPr lang="en-IN" sz="1900" dirty="0">
                <a:solidFill>
                  <a:schemeClr val="tx1"/>
                </a:solidFill>
              </a:rPr>
              <a:t>Recommend the videos that the neighbours of the target user have watched but the target user has not watched.</a:t>
            </a:r>
          </a:p>
          <a:p>
            <a:endParaRPr lang="en-IN" dirty="0"/>
          </a:p>
        </p:txBody>
      </p:sp>
      <p:sp>
        <p:nvSpPr>
          <p:cNvPr id="4" name="Title 1">
            <a:extLst>
              <a:ext uri="{FF2B5EF4-FFF2-40B4-BE49-F238E27FC236}">
                <a16:creationId xmlns:a16="http://schemas.microsoft.com/office/drawing/2014/main" id="{AE7DDD93-87C7-4C3E-8F05-20E80D754860}"/>
              </a:ext>
            </a:extLst>
          </p:cNvPr>
          <p:cNvSpPr txBox="1">
            <a:spLocks/>
          </p:cNvSpPr>
          <p:nvPr/>
        </p:nvSpPr>
        <p:spPr>
          <a:xfrm>
            <a:off x="1653409" y="5015443"/>
            <a:ext cx="8911687" cy="6157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IN" sz="3200" b="1" dirty="0">
                <a:solidFill>
                  <a:srgbClr val="7030A0"/>
                </a:solidFill>
              </a:rPr>
            </a:br>
            <a:endParaRPr lang="en-IN" sz="3200" b="1" dirty="0">
              <a:solidFill>
                <a:srgbClr val="7030A0"/>
              </a:solidFill>
            </a:endParaRPr>
          </a:p>
        </p:txBody>
      </p:sp>
      <p:sp>
        <p:nvSpPr>
          <p:cNvPr id="5" name="Title 1">
            <a:extLst>
              <a:ext uri="{FF2B5EF4-FFF2-40B4-BE49-F238E27FC236}">
                <a16:creationId xmlns:a16="http://schemas.microsoft.com/office/drawing/2014/main" id="{2631ACBD-5A29-4C8E-BA0C-5FA80547FD94}"/>
              </a:ext>
            </a:extLst>
          </p:cNvPr>
          <p:cNvSpPr txBox="1">
            <a:spLocks/>
          </p:cNvSpPr>
          <p:nvPr/>
        </p:nvSpPr>
        <p:spPr>
          <a:xfrm>
            <a:off x="1428122" y="4300132"/>
            <a:ext cx="8911687" cy="4685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600" b="1" dirty="0">
                <a:solidFill>
                  <a:srgbClr val="0070C0"/>
                </a:solidFill>
              </a:rPr>
              <a:t>Evaluation Metrics:</a:t>
            </a:r>
            <a:br>
              <a:rPr lang="en-IN" sz="2600" b="1" dirty="0">
                <a:solidFill>
                  <a:srgbClr val="0070C0"/>
                </a:solidFill>
              </a:rPr>
            </a:br>
            <a:endParaRPr lang="en-IN" sz="2600" b="1" dirty="0">
              <a:solidFill>
                <a:srgbClr val="0070C0"/>
              </a:solidFill>
            </a:endParaRPr>
          </a:p>
        </p:txBody>
      </p:sp>
      <p:sp>
        <p:nvSpPr>
          <p:cNvPr id="7" name="Content Placeholder 2">
            <a:extLst>
              <a:ext uri="{FF2B5EF4-FFF2-40B4-BE49-F238E27FC236}">
                <a16:creationId xmlns:a16="http://schemas.microsoft.com/office/drawing/2014/main" id="{126CEDC4-E27F-43E3-B315-1046F089C11D}"/>
              </a:ext>
            </a:extLst>
          </p:cNvPr>
          <p:cNvSpPr txBox="1">
            <a:spLocks/>
          </p:cNvSpPr>
          <p:nvPr/>
        </p:nvSpPr>
        <p:spPr>
          <a:xfrm>
            <a:off x="1746174" y="5582733"/>
            <a:ext cx="10445826" cy="1117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sz="1900" dirty="0">
              <a:solidFill>
                <a:schemeClr val="tx1"/>
              </a:solidFill>
            </a:endParaRPr>
          </a:p>
          <a:p>
            <a:endParaRPr lang="en-IN" dirty="0"/>
          </a:p>
        </p:txBody>
      </p:sp>
      <p:sp>
        <p:nvSpPr>
          <p:cNvPr id="8" name="Content Placeholder 2">
            <a:extLst>
              <a:ext uri="{FF2B5EF4-FFF2-40B4-BE49-F238E27FC236}">
                <a16:creationId xmlns:a16="http://schemas.microsoft.com/office/drawing/2014/main" id="{C33D734E-F0AF-4D7F-B4E3-C0FDA70AEADF}"/>
              </a:ext>
            </a:extLst>
          </p:cNvPr>
          <p:cNvSpPr txBox="1">
            <a:spLocks/>
          </p:cNvSpPr>
          <p:nvPr/>
        </p:nvSpPr>
        <p:spPr>
          <a:xfrm>
            <a:off x="1428121" y="4722476"/>
            <a:ext cx="8511009" cy="136293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a:solidFill>
                  <a:schemeClr val="tx1"/>
                </a:solidFill>
              </a:rPr>
              <a:t>Precision: </a:t>
            </a:r>
            <a:r>
              <a:rPr lang="en-IN" sz="1500" dirty="0">
                <a:solidFill>
                  <a:schemeClr val="tx1"/>
                </a:solidFill>
              </a:rPr>
              <a:t>Measures what proportion of predicted positive label is actually positive. </a:t>
            </a:r>
          </a:p>
          <a:p>
            <a:r>
              <a:rPr lang="en-IN" b="1" dirty="0">
                <a:solidFill>
                  <a:schemeClr val="tx1"/>
                </a:solidFill>
              </a:rPr>
              <a:t>Recall</a:t>
            </a:r>
            <a:r>
              <a:rPr lang="en-IN" sz="1500" b="1" dirty="0">
                <a:solidFill>
                  <a:schemeClr val="tx1"/>
                </a:solidFill>
              </a:rPr>
              <a:t>: </a:t>
            </a:r>
            <a:r>
              <a:rPr lang="en-IN" sz="1500" dirty="0">
                <a:solidFill>
                  <a:schemeClr val="tx1"/>
                </a:solidFill>
              </a:rPr>
              <a:t>Measures what proportion of actual positive label is correctly predicted as positive.</a:t>
            </a:r>
          </a:p>
          <a:p>
            <a:r>
              <a:rPr lang="en-IN" b="1" dirty="0">
                <a:solidFill>
                  <a:schemeClr val="tx1"/>
                </a:solidFill>
              </a:rPr>
              <a:t>F1 Score: </a:t>
            </a:r>
            <a:r>
              <a:rPr lang="en-IN" sz="1500" dirty="0">
                <a:solidFill>
                  <a:schemeClr val="tx1"/>
                </a:solidFill>
              </a:rPr>
              <a:t>When we are trying to get the best precision and recall at the same time? F1-Score is the solution.</a:t>
            </a:r>
          </a:p>
          <a:p>
            <a:endParaRPr lang="en-IN" dirty="0"/>
          </a:p>
        </p:txBody>
      </p:sp>
      <p:pic>
        <p:nvPicPr>
          <p:cNvPr id="1026" name="Picture 2">
            <a:extLst>
              <a:ext uri="{FF2B5EF4-FFF2-40B4-BE49-F238E27FC236}">
                <a16:creationId xmlns:a16="http://schemas.microsoft.com/office/drawing/2014/main" id="{81A3C4FD-8FB2-4645-A882-FD0DCFB8E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740" y="5818378"/>
            <a:ext cx="2802834" cy="10145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ifference between precision and recall">
            <a:extLst>
              <a:ext uri="{FF2B5EF4-FFF2-40B4-BE49-F238E27FC236}">
                <a16:creationId xmlns:a16="http://schemas.microsoft.com/office/drawing/2014/main" id="{2D341CAA-C911-4D59-845A-C47E50CFE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7340" y="4300132"/>
            <a:ext cx="2470608"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609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D3E3B0-CE09-4D36-835A-2CF0BD0E1CBD}"/>
              </a:ext>
            </a:extLst>
          </p:cNvPr>
          <p:cNvSpPr>
            <a:spLocks noGrp="1"/>
          </p:cNvSpPr>
          <p:nvPr>
            <p:ph type="title"/>
          </p:nvPr>
        </p:nvSpPr>
        <p:spPr>
          <a:xfrm>
            <a:off x="1640156" y="0"/>
            <a:ext cx="8911687" cy="589625"/>
          </a:xfrm>
        </p:spPr>
        <p:txBody>
          <a:bodyPr>
            <a:normAutofit/>
          </a:bodyPr>
          <a:lstStyle/>
          <a:p>
            <a:r>
              <a:rPr lang="en-IN" sz="2000" b="1" dirty="0">
                <a:solidFill>
                  <a:schemeClr val="tx1"/>
                </a:solidFill>
              </a:rPr>
              <a:t>Step 3: For train-data, calculate frequency value &amp; score</a:t>
            </a:r>
          </a:p>
        </p:txBody>
      </p:sp>
      <p:pic>
        <p:nvPicPr>
          <p:cNvPr id="7" name="Picture 6">
            <a:extLst>
              <a:ext uri="{FF2B5EF4-FFF2-40B4-BE49-F238E27FC236}">
                <a16:creationId xmlns:a16="http://schemas.microsoft.com/office/drawing/2014/main" id="{01871558-1789-4CA2-926A-4E688C33D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154" y="589625"/>
            <a:ext cx="9836227" cy="2816040"/>
          </a:xfrm>
          <a:prstGeom prst="rect">
            <a:avLst/>
          </a:prstGeom>
        </p:spPr>
      </p:pic>
      <p:sp>
        <p:nvSpPr>
          <p:cNvPr id="10" name="Title 1">
            <a:extLst>
              <a:ext uri="{FF2B5EF4-FFF2-40B4-BE49-F238E27FC236}">
                <a16:creationId xmlns:a16="http://schemas.microsoft.com/office/drawing/2014/main" id="{95EDFB22-8E88-4782-9576-4A4BF9B78813}"/>
              </a:ext>
            </a:extLst>
          </p:cNvPr>
          <p:cNvSpPr txBox="1">
            <a:spLocks/>
          </p:cNvSpPr>
          <p:nvPr/>
        </p:nvSpPr>
        <p:spPr>
          <a:xfrm>
            <a:off x="1640154" y="3540346"/>
            <a:ext cx="8596668" cy="4549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tx1"/>
                </a:solidFill>
              </a:rPr>
              <a:t>How did we do Step 3</a:t>
            </a:r>
          </a:p>
        </p:txBody>
      </p:sp>
      <p:graphicFrame>
        <p:nvGraphicFramePr>
          <p:cNvPr id="11" name="Table 10">
            <a:extLst>
              <a:ext uri="{FF2B5EF4-FFF2-40B4-BE49-F238E27FC236}">
                <a16:creationId xmlns:a16="http://schemas.microsoft.com/office/drawing/2014/main" id="{D50B4A96-C231-45E1-8C77-42EE1689AE33}"/>
              </a:ext>
            </a:extLst>
          </p:cNvPr>
          <p:cNvGraphicFramePr>
            <a:graphicFrameLocks noGrp="1"/>
          </p:cNvGraphicFramePr>
          <p:nvPr>
            <p:extLst>
              <p:ext uri="{D42A27DB-BD31-4B8C-83A1-F6EECF244321}">
                <p14:modId xmlns:p14="http://schemas.microsoft.com/office/powerpoint/2010/main" val="271960777"/>
              </p:ext>
            </p:extLst>
          </p:nvPr>
        </p:nvGraphicFramePr>
        <p:xfrm>
          <a:off x="1640154" y="4129971"/>
          <a:ext cx="9836228" cy="2531070"/>
        </p:xfrm>
        <a:graphic>
          <a:graphicData uri="http://schemas.openxmlformats.org/drawingml/2006/table">
            <a:tbl>
              <a:tblPr firstRow="1" bandRow="1">
                <a:tableStyleId>{5C22544A-7EE6-4342-B048-85BDC9FD1C3A}</a:tableStyleId>
              </a:tblPr>
              <a:tblGrid>
                <a:gridCol w="4918114">
                  <a:extLst>
                    <a:ext uri="{9D8B030D-6E8A-4147-A177-3AD203B41FA5}">
                      <a16:colId xmlns:a16="http://schemas.microsoft.com/office/drawing/2014/main" val="2759861307"/>
                    </a:ext>
                  </a:extLst>
                </a:gridCol>
                <a:gridCol w="4918114">
                  <a:extLst>
                    <a:ext uri="{9D8B030D-6E8A-4147-A177-3AD203B41FA5}">
                      <a16:colId xmlns:a16="http://schemas.microsoft.com/office/drawing/2014/main" val="3993091427"/>
                    </a:ext>
                  </a:extLst>
                </a:gridCol>
              </a:tblGrid>
              <a:tr h="421845">
                <a:tc>
                  <a:txBody>
                    <a:bodyPr/>
                    <a:lstStyle/>
                    <a:p>
                      <a:pPr algn="ctr"/>
                      <a:r>
                        <a:rPr lang="en-IN" dirty="0"/>
                        <a:t>Frequency Score</a:t>
                      </a:r>
                    </a:p>
                  </a:txBody>
                  <a:tcPr/>
                </a:tc>
                <a:tc>
                  <a:txBody>
                    <a:bodyPr/>
                    <a:lstStyle/>
                    <a:p>
                      <a:pPr algn="ctr"/>
                      <a:r>
                        <a:rPr lang="en-IN" dirty="0"/>
                        <a:t>Frequency Value Range</a:t>
                      </a:r>
                    </a:p>
                  </a:txBody>
                  <a:tcPr/>
                </a:tc>
                <a:extLst>
                  <a:ext uri="{0D108BD9-81ED-4DB2-BD59-A6C34878D82A}">
                    <a16:rowId xmlns:a16="http://schemas.microsoft.com/office/drawing/2014/main" val="229543900"/>
                  </a:ext>
                </a:extLst>
              </a:tr>
              <a:tr h="421845">
                <a:tc>
                  <a:txBody>
                    <a:bodyPr/>
                    <a:lstStyle/>
                    <a:p>
                      <a:pPr algn="ctr"/>
                      <a:r>
                        <a:rPr lang="en-IN" dirty="0"/>
                        <a:t>5</a:t>
                      </a:r>
                    </a:p>
                  </a:txBody>
                  <a:tcPr/>
                </a:tc>
                <a:tc>
                  <a:txBody>
                    <a:bodyPr/>
                    <a:lstStyle/>
                    <a:p>
                      <a:pPr algn="ctr"/>
                      <a:r>
                        <a:rPr lang="en-IN" dirty="0"/>
                        <a:t>&gt; 22</a:t>
                      </a:r>
                    </a:p>
                  </a:txBody>
                  <a:tcPr/>
                </a:tc>
                <a:extLst>
                  <a:ext uri="{0D108BD9-81ED-4DB2-BD59-A6C34878D82A}">
                    <a16:rowId xmlns:a16="http://schemas.microsoft.com/office/drawing/2014/main" val="1417802692"/>
                  </a:ext>
                </a:extLst>
              </a:tr>
              <a:tr h="421845">
                <a:tc>
                  <a:txBody>
                    <a:bodyPr/>
                    <a:lstStyle/>
                    <a:p>
                      <a:pPr algn="ctr"/>
                      <a:r>
                        <a:rPr lang="en-IN" dirty="0"/>
                        <a:t>4</a:t>
                      </a:r>
                    </a:p>
                  </a:txBody>
                  <a:tcPr/>
                </a:tc>
                <a:tc>
                  <a:txBody>
                    <a:bodyPr/>
                    <a:lstStyle/>
                    <a:p>
                      <a:pPr algn="ctr"/>
                      <a:r>
                        <a:rPr lang="en-IN" dirty="0"/>
                        <a:t>10 - 22</a:t>
                      </a:r>
                    </a:p>
                  </a:txBody>
                  <a:tcPr/>
                </a:tc>
                <a:extLst>
                  <a:ext uri="{0D108BD9-81ED-4DB2-BD59-A6C34878D82A}">
                    <a16:rowId xmlns:a16="http://schemas.microsoft.com/office/drawing/2014/main" val="2944347475"/>
                  </a:ext>
                </a:extLst>
              </a:tr>
              <a:tr h="421845">
                <a:tc>
                  <a:txBody>
                    <a:bodyPr/>
                    <a:lstStyle/>
                    <a:p>
                      <a:pPr algn="ctr"/>
                      <a:r>
                        <a:rPr lang="en-IN" dirty="0"/>
                        <a:t>3</a:t>
                      </a:r>
                    </a:p>
                  </a:txBody>
                  <a:tcPr/>
                </a:tc>
                <a:tc>
                  <a:txBody>
                    <a:bodyPr/>
                    <a:lstStyle/>
                    <a:p>
                      <a:pPr algn="ctr"/>
                      <a:r>
                        <a:rPr lang="en-IN" dirty="0"/>
                        <a:t>4 – 10</a:t>
                      </a:r>
                    </a:p>
                  </a:txBody>
                  <a:tcPr/>
                </a:tc>
                <a:extLst>
                  <a:ext uri="{0D108BD9-81ED-4DB2-BD59-A6C34878D82A}">
                    <a16:rowId xmlns:a16="http://schemas.microsoft.com/office/drawing/2014/main" val="1630502766"/>
                  </a:ext>
                </a:extLst>
              </a:tr>
              <a:tr h="421845">
                <a:tc>
                  <a:txBody>
                    <a:bodyPr/>
                    <a:lstStyle/>
                    <a:p>
                      <a:pPr algn="ctr"/>
                      <a:r>
                        <a:rPr lang="en-IN" dirty="0"/>
                        <a:t>2</a:t>
                      </a:r>
                    </a:p>
                  </a:txBody>
                  <a:tcPr/>
                </a:tc>
                <a:tc>
                  <a:txBody>
                    <a:bodyPr/>
                    <a:lstStyle/>
                    <a:p>
                      <a:pPr algn="ctr"/>
                      <a:r>
                        <a:rPr lang="en-IN" dirty="0"/>
                        <a:t>2 - 4</a:t>
                      </a:r>
                    </a:p>
                  </a:txBody>
                  <a:tcPr/>
                </a:tc>
                <a:extLst>
                  <a:ext uri="{0D108BD9-81ED-4DB2-BD59-A6C34878D82A}">
                    <a16:rowId xmlns:a16="http://schemas.microsoft.com/office/drawing/2014/main" val="2671057252"/>
                  </a:ext>
                </a:extLst>
              </a:tr>
              <a:tr h="421845">
                <a:tc>
                  <a:txBody>
                    <a:bodyPr/>
                    <a:lstStyle/>
                    <a:p>
                      <a:pPr algn="ctr"/>
                      <a:r>
                        <a:rPr lang="en-IN" dirty="0"/>
                        <a:t>1</a:t>
                      </a:r>
                    </a:p>
                  </a:txBody>
                  <a:tcPr/>
                </a:tc>
                <a:tc>
                  <a:txBody>
                    <a:bodyPr/>
                    <a:lstStyle/>
                    <a:p>
                      <a:pPr algn="ctr"/>
                      <a:r>
                        <a:rPr lang="en-IN" dirty="0"/>
                        <a:t>1 or 2</a:t>
                      </a:r>
                    </a:p>
                  </a:txBody>
                  <a:tcPr/>
                </a:tc>
                <a:extLst>
                  <a:ext uri="{0D108BD9-81ED-4DB2-BD59-A6C34878D82A}">
                    <a16:rowId xmlns:a16="http://schemas.microsoft.com/office/drawing/2014/main" val="4083825331"/>
                  </a:ext>
                </a:extLst>
              </a:tr>
            </a:tbl>
          </a:graphicData>
        </a:graphic>
      </p:graphicFrame>
    </p:spTree>
    <p:extLst>
      <p:ext uri="{BB962C8B-B14F-4D97-AF65-F5344CB8AC3E}">
        <p14:creationId xmlns:p14="http://schemas.microsoft.com/office/powerpoint/2010/main" val="104869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B936-C3C6-4664-B26D-867920DE38EC}"/>
              </a:ext>
            </a:extLst>
          </p:cNvPr>
          <p:cNvSpPr>
            <a:spLocks noGrp="1"/>
          </p:cNvSpPr>
          <p:nvPr>
            <p:ph type="title"/>
          </p:nvPr>
        </p:nvSpPr>
        <p:spPr>
          <a:xfrm>
            <a:off x="1640156" y="0"/>
            <a:ext cx="8911687" cy="714360"/>
          </a:xfrm>
        </p:spPr>
        <p:txBody>
          <a:bodyPr>
            <a:normAutofit/>
          </a:bodyPr>
          <a:lstStyle/>
          <a:p>
            <a:r>
              <a:rPr lang="en-IN" sz="2000" b="1" dirty="0">
                <a:solidFill>
                  <a:schemeClr val="tx1"/>
                </a:solidFill>
              </a:rPr>
              <a:t>Step 4: For train-data, calculate Recency value &amp; score</a:t>
            </a:r>
          </a:p>
        </p:txBody>
      </p:sp>
      <p:pic>
        <p:nvPicPr>
          <p:cNvPr id="4" name="Content Placeholder 5">
            <a:extLst>
              <a:ext uri="{FF2B5EF4-FFF2-40B4-BE49-F238E27FC236}">
                <a16:creationId xmlns:a16="http://schemas.microsoft.com/office/drawing/2014/main" id="{0AC4A12F-2236-488F-83DD-D97A85B3D1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156" y="516223"/>
            <a:ext cx="10223960" cy="2319743"/>
          </a:xfrm>
        </p:spPr>
      </p:pic>
      <p:sp>
        <p:nvSpPr>
          <p:cNvPr id="5" name="Title 1">
            <a:extLst>
              <a:ext uri="{FF2B5EF4-FFF2-40B4-BE49-F238E27FC236}">
                <a16:creationId xmlns:a16="http://schemas.microsoft.com/office/drawing/2014/main" id="{BF1D3947-C0F9-4294-BD7A-F7B90DD57026}"/>
              </a:ext>
            </a:extLst>
          </p:cNvPr>
          <p:cNvSpPr txBox="1">
            <a:spLocks/>
          </p:cNvSpPr>
          <p:nvPr/>
        </p:nvSpPr>
        <p:spPr>
          <a:xfrm>
            <a:off x="1640156" y="2979071"/>
            <a:ext cx="8596668" cy="44992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tx1"/>
                </a:solidFill>
              </a:rPr>
              <a:t>Step 5 : Define Segments</a:t>
            </a:r>
          </a:p>
        </p:txBody>
      </p:sp>
      <p:graphicFrame>
        <p:nvGraphicFramePr>
          <p:cNvPr id="7" name="Table 6">
            <a:extLst>
              <a:ext uri="{FF2B5EF4-FFF2-40B4-BE49-F238E27FC236}">
                <a16:creationId xmlns:a16="http://schemas.microsoft.com/office/drawing/2014/main" id="{B318B2EE-BCC3-44BC-9093-1BE4E91DD46B}"/>
              </a:ext>
            </a:extLst>
          </p:cNvPr>
          <p:cNvGraphicFramePr>
            <a:graphicFrameLocks noGrp="1"/>
          </p:cNvGraphicFramePr>
          <p:nvPr>
            <p:extLst>
              <p:ext uri="{D42A27DB-BD31-4B8C-83A1-F6EECF244321}">
                <p14:modId xmlns:p14="http://schemas.microsoft.com/office/powerpoint/2010/main" val="1662036730"/>
              </p:ext>
            </p:extLst>
          </p:nvPr>
        </p:nvGraphicFramePr>
        <p:xfrm>
          <a:off x="1640156" y="3429000"/>
          <a:ext cx="10117563" cy="3291840"/>
        </p:xfrm>
        <a:graphic>
          <a:graphicData uri="http://schemas.openxmlformats.org/drawingml/2006/table">
            <a:tbl>
              <a:tblPr firstRow="1" bandRow="1">
                <a:tableStyleId>{5C22544A-7EE6-4342-B048-85BDC9FD1C3A}</a:tableStyleId>
              </a:tblPr>
              <a:tblGrid>
                <a:gridCol w="3372521">
                  <a:extLst>
                    <a:ext uri="{9D8B030D-6E8A-4147-A177-3AD203B41FA5}">
                      <a16:colId xmlns:a16="http://schemas.microsoft.com/office/drawing/2014/main" val="1457320171"/>
                    </a:ext>
                  </a:extLst>
                </a:gridCol>
                <a:gridCol w="3372521">
                  <a:extLst>
                    <a:ext uri="{9D8B030D-6E8A-4147-A177-3AD203B41FA5}">
                      <a16:colId xmlns:a16="http://schemas.microsoft.com/office/drawing/2014/main" val="3027855562"/>
                    </a:ext>
                  </a:extLst>
                </a:gridCol>
                <a:gridCol w="3372521">
                  <a:extLst>
                    <a:ext uri="{9D8B030D-6E8A-4147-A177-3AD203B41FA5}">
                      <a16:colId xmlns:a16="http://schemas.microsoft.com/office/drawing/2014/main" val="2521132610"/>
                    </a:ext>
                  </a:extLst>
                </a:gridCol>
              </a:tblGrid>
              <a:tr h="257749">
                <a:tc>
                  <a:txBody>
                    <a:bodyPr/>
                    <a:lstStyle/>
                    <a:p>
                      <a:pPr algn="ctr"/>
                      <a:r>
                        <a:rPr lang="en-IN" dirty="0"/>
                        <a:t>Segment</a:t>
                      </a:r>
                    </a:p>
                  </a:txBody>
                  <a:tcPr/>
                </a:tc>
                <a:tc>
                  <a:txBody>
                    <a:bodyPr/>
                    <a:lstStyle/>
                    <a:p>
                      <a:pPr algn="ctr"/>
                      <a:r>
                        <a:rPr lang="en-IN" dirty="0"/>
                        <a:t>Recency Score Range</a:t>
                      </a:r>
                    </a:p>
                  </a:txBody>
                  <a:tcPr/>
                </a:tc>
                <a:tc>
                  <a:txBody>
                    <a:bodyPr/>
                    <a:lstStyle/>
                    <a:p>
                      <a:pPr algn="ctr"/>
                      <a:r>
                        <a:rPr lang="en-IN" dirty="0"/>
                        <a:t>Frequency Score Range</a:t>
                      </a:r>
                    </a:p>
                  </a:txBody>
                  <a:tcPr/>
                </a:tc>
                <a:extLst>
                  <a:ext uri="{0D108BD9-81ED-4DB2-BD59-A6C34878D82A}">
                    <a16:rowId xmlns:a16="http://schemas.microsoft.com/office/drawing/2014/main" val="953606296"/>
                  </a:ext>
                </a:extLst>
              </a:tr>
              <a:tr h="257749">
                <a:tc>
                  <a:txBody>
                    <a:bodyPr/>
                    <a:lstStyle/>
                    <a:p>
                      <a:pPr algn="ctr" fontAlgn="ctr"/>
                      <a:r>
                        <a:rPr lang="en-IN" dirty="0">
                          <a:effectLst/>
                        </a:rPr>
                        <a:t>Champions</a:t>
                      </a:r>
                    </a:p>
                  </a:txBody>
                  <a:tcPr anchor="ctr"/>
                </a:tc>
                <a:tc>
                  <a:txBody>
                    <a:bodyPr/>
                    <a:lstStyle/>
                    <a:p>
                      <a:pPr algn="ctr" fontAlgn="ctr"/>
                      <a:r>
                        <a:rPr lang="en-IN">
                          <a:effectLst/>
                        </a:rPr>
                        <a:t>4-5</a:t>
                      </a:r>
                    </a:p>
                  </a:txBody>
                  <a:tcPr anchor="ctr"/>
                </a:tc>
                <a:tc>
                  <a:txBody>
                    <a:bodyPr/>
                    <a:lstStyle/>
                    <a:p>
                      <a:pPr algn="ctr" fontAlgn="ctr"/>
                      <a:r>
                        <a:rPr lang="en-IN">
                          <a:effectLst/>
                        </a:rPr>
                        <a:t>4-5</a:t>
                      </a:r>
                    </a:p>
                  </a:txBody>
                  <a:tcPr anchor="ctr"/>
                </a:tc>
                <a:extLst>
                  <a:ext uri="{0D108BD9-81ED-4DB2-BD59-A6C34878D82A}">
                    <a16:rowId xmlns:a16="http://schemas.microsoft.com/office/drawing/2014/main" val="1961348488"/>
                  </a:ext>
                </a:extLst>
              </a:tr>
              <a:tr h="257749">
                <a:tc>
                  <a:txBody>
                    <a:bodyPr/>
                    <a:lstStyle/>
                    <a:p>
                      <a:pPr algn="ctr" fontAlgn="ctr"/>
                      <a:r>
                        <a:rPr lang="en-IN">
                          <a:effectLst/>
                        </a:rPr>
                        <a:t>Loyal Customers</a:t>
                      </a:r>
                    </a:p>
                  </a:txBody>
                  <a:tcPr anchor="ctr"/>
                </a:tc>
                <a:tc>
                  <a:txBody>
                    <a:bodyPr/>
                    <a:lstStyle/>
                    <a:p>
                      <a:pPr algn="ctr" fontAlgn="ctr"/>
                      <a:r>
                        <a:rPr lang="en-IN">
                          <a:effectLst/>
                        </a:rPr>
                        <a:t>3-4</a:t>
                      </a:r>
                    </a:p>
                  </a:txBody>
                  <a:tcPr anchor="ctr"/>
                </a:tc>
                <a:tc>
                  <a:txBody>
                    <a:bodyPr/>
                    <a:lstStyle/>
                    <a:p>
                      <a:pPr algn="ctr" fontAlgn="ctr"/>
                      <a:r>
                        <a:rPr lang="en-IN">
                          <a:effectLst/>
                        </a:rPr>
                        <a:t>4-5</a:t>
                      </a:r>
                    </a:p>
                  </a:txBody>
                  <a:tcPr anchor="ctr"/>
                </a:tc>
                <a:extLst>
                  <a:ext uri="{0D108BD9-81ED-4DB2-BD59-A6C34878D82A}">
                    <a16:rowId xmlns:a16="http://schemas.microsoft.com/office/drawing/2014/main" val="1232454095"/>
                  </a:ext>
                </a:extLst>
              </a:tr>
              <a:tr h="257749">
                <a:tc>
                  <a:txBody>
                    <a:bodyPr/>
                    <a:lstStyle/>
                    <a:p>
                      <a:pPr algn="ctr" fontAlgn="ctr"/>
                      <a:r>
                        <a:rPr lang="en-IN" dirty="0">
                          <a:effectLst/>
                        </a:rPr>
                        <a:t>Potential Loyalists</a:t>
                      </a:r>
                    </a:p>
                  </a:txBody>
                  <a:tcPr anchor="ctr"/>
                </a:tc>
                <a:tc>
                  <a:txBody>
                    <a:bodyPr/>
                    <a:lstStyle/>
                    <a:p>
                      <a:pPr algn="ctr" fontAlgn="ctr"/>
                      <a:r>
                        <a:rPr lang="en-IN">
                          <a:effectLst/>
                        </a:rPr>
                        <a:t>4-5</a:t>
                      </a:r>
                    </a:p>
                  </a:txBody>
                  <a:tcPr anchor="ctr"/>
                </a:tc>
                <a:tc>
                  <a:txBody>
                    <a:bodyPr/>
                    <a:lstStyle/>
                    <a:p>
                      <a:pPr algn="ctr" fontAlgn="ctr"/>
                      <a:r>
                        <a:rPr lang="en-IN">
                          <a:effectLst/>
                        </a:rPr>
                        <a:t>2-3</a:t>
                      </a:r>
                    </a:p>
                  </a:txBody>
                  <a:tcPr anchor="ctr"/>
                </a:tc>
                <a:extLst>
                  <a:ext uri="{0D108BD9-81ED-4DB2-BD59-A6C34878D82A}">
                    <a16:rowId xmlns:a16="http://schemas.microsoft.com/office/drawing/2014/main" val="287344896"/>
                  </a:ext>
                </a:extLst>
              </a:tr>
              <a:tr h="257749">
                <a:tc>
                  <a:txBody>
                    <a:bodyPr/>
                    <a:lstStyle/>
                    <a:p>
                      <a:pPr algn="ctr" fontAlgn="ctr"/>
                      <a:r>
                        <a:rPr lang="en-IN">
                          <a:effectLst/>
                        </a:rPr>
                        <a:t>Promising</a:t>
                      </a:r>
                    </a:p>
                  </a:txBody>
                  <a:tcPr anchor="ctr"/>
                </a:tc>
                <a:tc>
                  <a:txBody>
                    <a:bodyPr/>
                    <a:lstStyle/>
                    <a:p>
                      <a:pPr algn="ctr" fontAlgn="ctr"/>
                      <a:r>
                        <a:rPr lang="en-IN">
                          <a:effectLst/>
                        </a:rPr>
                        <a:t>3-4</a:t>
                      </a:r>
                    </a:p>
                  </a:txBody>
                  <a:tcPr anchor="ctr"/>
                </a:tc>
                <a:tc>
                  <a:txBody>
                    <a:bodyPr/>
                    <a:lstStyle/>
                    <a:p>
                      <a:pPr algn="ctr" fontAlgn="ctr"/>
                      <a:r>
                        <a:rPr lang="en-IN">
                          <a:effectLst/>
                        </a:rPr>
                        <a:t>1-2</a:t>
                      </a:r>
                    </a:p>
                  </a:txBody>
                  <a:tcPr anchor="ctr"/>
                </a:tc>
                <a:extLst>
                  <a:ext uri="{0D108BD9-81ED-4DB2-BD59-A6C34878D82A}">
                    <a16:rowId xmlns:a16="http://schemas.microsoft.com/office/drawing/2014/main" val="1159142583"/>
                  </a:ext>
                </a:extLst>
              </a:tr>
              <a:tr h="257749">
                <a:tc>
                  <a:txBody>
                    <a:bodyPr/>
                    <a:lstStyle/>
                    <a:p>
                      <a:pPr algn="ctr" fontAlgn="ctr"/>
                      <a:r>
                        <a:rPr lang="en-IN" dirty="0">
                          <a:effectLst/>
                        </a:rPr>
                        <a:t>Can't Lose Them</a:t>
                      </a:r>
                    </a:p>
                  </a:txBody>
                  <a:tcPr anchor="ctr"/>
                </a:tc>
                <a:tc>
                  <a:txBody>
                    <a:bodyPr/>
                    <a:lstStyle/>
                    <a:p>
                      <a:pPr algn="ctr" fontAlgn="ctr"/>
                      <a:r>
                        <a:rPr lang="en-IN" dirty="0">
                          <a:effectLst/>
                        </a:rPr>
                        <a:t>1-2</a:t>
                      </a:r>
                    </a:p>
                  </a:txBody>
                  <a:tcPr anchor="ctr"/>
                </a:tc>
                <a:tc>
                  <a:txBody>
                    <a:bodyPr/>
                    <a:lstStyle/>
                    <a:p>
                      <a:pPr algn="ctr" fontAlgn="ctr"/>
                      <a:r>
                        <a:rPr lang="en-IN">
                          <a:effectLst/>
                        </a:rPr>
                        <a:t>4-5</a:t>
                      </a:r>
                    </a:p>
                  </a:txBody>
                  <a:tcPr anchor="ctr"/>
                </a:tc>
                <a:extLst>
                  <a:ext uri="{0D108BD9-81ED-4DB2-BD59-A6C34878D82A}">
                    <a16:rowId xmlns:a16="http://schemas.microsoft.com/office/drawing/2014/main" val="1458010349"/>
                  </a:ext>
                </a:extLst>
              </a:tr>
              <a:tr h="257749">
                <a:tc>
                  <a:txBody>
                    <a:bodyPr/>
                    <a:lstStyle/>
                    <a:p>
                      <a:pPr algn="ctr" fontAlgn="ctr"/>
                      <a:r>
                        <a:rPr lang="en-IN">
                          <a:effectLst/>
                        </a:rPr>
                        <a:t>At Risk</a:t>
                      </a:r>
                    </a:p>
                  </a:txBody>
                  <a:tcPr anchor="ctr"/>
                </a:tc>
                <a:tc>
                  <a:txBody>
                    <a:bodyPr/>
                    <a:lstStyle/>
                    <a:p>
                      <a:pPr algn="ctr" fontAlgn="ctr"/>
                      <a:r>
                        <a:rPr lang="en-IN">
                          <a:effectLst/>
                        </a:rPr>
                        <a:t>1-2</a:t>
                      </a:r>
                    </a:p>
                  </a:txBody>
                  <a:tcPr anchor="ctr"/>
                </a:tc>
                <a:tc>
                  <a:txBody>
                    <a:bodyPr/>
                    <a:lstStyle/>
                    <a:p>
                      <a:pPr algn="ctr" fontAlgn="ctr"/>
                      <a:r>
                        <a:rPr lang="en-IN">
                          <a:effectLst/>
                        </a:rPr>
                        <a:t>3-4</a:t>
                      </a:r>
                    </a:p>
                  </a:txBody>
                  <a:tcPr anchor="ctr"/>
                </a:tc>
                <a:extLst>
                  <a:ext uri="{0D108BD9-81ED-4DB2-BD59-A6C34878D82A}">
                    <a16:rowId xmlns:a16="http://schemas.microsoft.com/office/drawing/2014/main" val="1611043655"/>
                  </a:ext>
                </a:extLst>
              </a:tr>
              <a:tr h="257749">
                <a:tc>
                  <a:txBody>
                    <a:bodyPr/>
                    <a:lstStyle/>
                    <a:p>
                      <a:pPr algn="ctr" fontAlgn="ctr"/>
                      <a:r>
                        <a:rPr lang="en-IN">
                          <a:effectLst/>
                        </a:rPr>
                        <a:t>Hibernating</a:t>
                      </a:r>
                    </a:p>
                  </a:txBody>
                  <a:tcPr anchor="ctr"/>
                </a:tc>
                <a:tc>
                  <a:txBody>
                    <a:bodyPr/>
                    <a:lstStyle/>
                    <a:p>
                      <a:pPr algn="ctr" fontAlgn="ctr"/>
                      <a:r>
                        <a:rPr lang="en-IN">
                          <a:effectLst/>
                        </a:rPr>
                        <a:t>1-2</a:t>
                      </a:r>
                    </a:p>
                  </a:txBody>
                  <a:tcPr anchor="ctr"/>
                </a:tc>
                <a:tc>
                  <a:txBody>
                    <a:bodyPr/>
                    <a:lstStyle/>
                    <a:p>
                      <a:pPr algn="ctr" fontAlgn="ctr"/>
                      <a:r>
                        <a:rPr lang="en-IN">
                          <a:effectLst/>
                        </a:rPr>
                        <a:t>1-2</a:t>
                      </a:r>
                    </a:p>
                  </a:txBody>
                  <a:tcPr anchor="ctr"/>
                </a:tc>
                <a:extLst>
                  <a:ext uri="{0D108BD9-81ED-4DB2-BD59-A6C34878D82A}">
                    <a16:rowId xmlns:a16="http://schemas.microsoft.com/office/drawing/2014/main" val="3310606026"/>
                  </a:ext>
                </a:extLst>
              </a:tr>
              <a:tr h="257749">
                <a:tc>
                  <a:txBody>
                    <a:bodyPr/>
                    <a:lstStyle/>
                    <a:p>
                      <a:pPr algn="ctr" fontAlgn="ctr"/>
                      <a:r>
                        <a:rPr lang="en-IN">
                          <a:effectLst/>
                        </a:rPr>
                        <a:t>New Customers</a:t>
                      </a:r>
                    </a:p>
                  </a:txBody>
                  <a:tcPr anchor="ctr"/>
                </a:tc>
                <a:tc>
                  <a:txBody>
                    <a:bodyPr/>
                    <a:lstStyle/>
                    <a:p>
                      <a:pPr algn="ctr" fontAlgn="ctr"/>
                      <a:r>
                        <a:rPr lang="en-IN">
                          <a:effectLst/>
                        </a:rPr>
                        <a:t>4-5</a:t>
                      </a:r>
                    </a:p>
                  </a:txBody>
                  <a:tcPr anchor="ctr"/>
                </a:tc>
                <a:tc>
                  <a:txBody>
                    <a:bodyPr/>
                    <a:lstStyle/>
                    <a:p>
                      <a:pPr algn="ctr" fontAlgn="ctr"/>
                      <a:r>
                        <a:rPr lang="en-IN" dirty="0">
                          <a:effectLst/>
                        </a:rPr>
                        <a:t>1-2</a:t>
                      </a:r>
                    </a:p>
                  </a:txBody>
                  <a:tcPr anchor="ctr"/>
                </a:tc>
                <a:extLst>
                  <a:ext uri="{0D108BD9-81ED-4DB2-BD59-A6C34878D82A}">
                    <a16:rowId xmlns:a16="http://schemas.microsoft.com/office/drawing/2014/main" val="3193507102"/>
                  </a:ext>
                </a:extLst>
              </a:tr>
            </a:tbl>
          </a:graphicData>
        </a:graphic>
      </p:graphicFrame>
    </p:spTree>
    <p:extLst>
      <p:ext uri="{BB962C8B-B14F-4D97-AF65-F5344CB8AC3E}">
        <p14:creationId xmlns:p14="http://schemas.microsoft.com/office/powerpoint/2010/main" val="396298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6230-7C18-4717-AC80-5CFC5B33A9AC}"/>
              </a:ext>
            </a:extLst>
          </p:cNvPr>
          <p:cNvSpPr>
            <a:spLocks noGrp="1"/>
          </p:cNvSpPr>
          <p:nvPr>
            <p:ph type="title"/>
          </p:nvPr>
        </p:nvSpPr>
        <p:spPr>
          <a:xfrm>
            <a:off x="1640156" y="0"/>
            <a:ext cx="8911687" cy="462568"/>
          </a:xfrm>
        </p:spPr>
        <p:txBody>
          <a:bodyPr>
            <a:normAutofit/>
          </a:bodyPr>
          <a:lstStyle/>
          <a:p>
            <a:r>
              <a:rPr lang="en-IN" sz="2000" b="1" dirty="0">
                <a:solidFill>
                  <a:schemeClr val="tx1"/>
                </a:solidFill>
              </a:rPr>
              <a:t>Calculate count of users for segments:</a:t>
            </a:r>
          </a:p>
        </p:txBody>
      </p:sp>
      <p:graphicFrame>
        <p:nvGraphicFramePr>
          <p:cNvPr id="4" name="Table 3">
            <a:extLst>
              <a:ext uri="{FF2B5EF4-FFF2-40B4-BE49-F238E27FC236}">
                <a16:creationId xmlns:a16="http://schemas.microsoft.com/office/drawing/2014/main" id="{ED6D7C4E-590E-4938-8965-E79A5FD739A9}"/>
              </a:ext>
            </a:extLst>
          </p:cNvPr>
          <p:cNvGraphicFramePr>
            <a:graphicFrameLocks noGrp="1"/>
          </p:cNvGraphicFramePr>
          <p:nvPr>
            <p:extLst>
              <p:ext uri="{D42A27DB-BD31-4B8C-83A1-F6EECF244321}">
                <p14:modId xmlns:p14="http://schemas.microsoft.com/office/powerpoint/2010/main" val="792306629"/>
              </p:ext>
            </p:extLst>
          </p:nvPr>
        </p:nvGraphicFramePr>
        <p:xfrm>
          <a:off x="1640156" y="462568"/>
          <a:ext cx="10061514" cy="3566160"/>
        </p:xfrm>
        <a:graphic>
          <a:graphicData uri="http://schemas.openxmlformats.org/drawingml/2006/table">
            <a:tbl>
              <a:tblPr firstRow="1" bandRow="1">
                <a:tableStyleId>{5C22544A-7EE6-4342-B048-85BDC9FD1C3A}</a:tableStyleId>
              </a:tblPr>
              <a:tblGrid>
                <a:gridCol w="5030757">
                  <a:extLst>
                    <a:ext uri="{9D8B030D-6E8A-4147-A177-3AD203B41FA5}">
                      <a16:colId xmlns:a16="http://schemas.microsoft.com/office/drawing/2014/main" val="4090082900"/>
                    </a:ext>
                  </a:extLst>
                </a:gridCol>
                <a:gridCol w="5030757">
                  <a:extLst>
                    <a:ext uri="{9D8B030D-6E8A-4147-A177-3AD203B41FA5}">
                      <a16:colId xmlns:a16="http://schemas.microsoft.com/office/drawing/2014/main" val="562764014"/>
                    </a:ext>
                  </a:extLst>
                </a:gridCol>
              </a:tblGrid>
              <a:tr h="557719">
                <a:tc>
                  <a:txBody>
                    <a:bodyPr/>
                    <a:lstStyle/>
                    <a:p>
                      <a:pPr algn="ctr"/>
                      <a:r>
                        <a:rPr lang="en-IN" dirty="0"/>
                        <a:t>Segment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Count in Training Set</a:t>
                      </a:r>
                    </a:p>
                    <a:p>
                      <a:pPr algn="ctr"/>
                      <a:endParaRPr lang="en-IN" dirty="0"/>
                    </a:p>
                  </a:txBody>
                  <a:tcPr/>
                </a:tc>
                <a:extLst>
                  <a:ext uri="{0D108BD9-81ED-4DB2-BD59-A6C34878D82A}">
                    <a16:rowId xmlns:a16="http://schemas.microsoft.com/office/drawing/2014/main" val="2427115683"/>
                  </a:ext>
                </a:extLst>
              </a:tr>
              <a:tr h="318697">
                <a:tc>
                  <a:txBody>
                    <a:bodyPr/>
                    <a:lstStyle/>
                    <a:p>
                      <a:pPr algn="ctr" fontAlgn="ctr"/>
                      <a:r>
                        <a:rPr lang="en-IN" b="1" dirty="0">
                          <a:effectLst/>
                        </a:rPr>
                        <a:t>At Risk</a:t>
                      </a:r>
                    </a:p>
                  </a:txBody>
                  <a:tcPr anchor="ctr"/>
                </a:tc>
                <a:tc>
                  <a:txBody>
                    <a:bodyPr/>
                    <a:lstStyle/>
                    <a:p>
                      <a:pPr algn="ctr" fontAlgn="ctr"/>
                      <a:r>
                        <a:rPr lang="en-IN">
                          <a:effectLst/>
                        </a:rPr>
                        <a:t>4578</a:t>
                      </a:r>
                    </a:p>
                  </a:txBody>
                  <a:tcPr anchor="ctr"/>
                </a:tc>
                <a:extLst>
                  <a:ext uri="{0D108BD9-81ED-4DB2-BD59-A6C34878D82A}">
                    <a16:rowId xmlns:a16="http://schemas.microsoft.com/office/drawing/2014/main" val="595662591"/>
                  </a:ext>
                </a:extLst>
              </a:tr>
              <a:tr h="318697">
                <a:tc>
                  <a:txBody>
                    <a:bodyPr/>
                    <a:lstStyle/>
                    <a:p>
                      <a:pPr algn="ctr" fontAlgn="ctr"/>
                      <a:r>
                        <a:rPr lang="en-IN" b="1">
                          <a:effectLst/>
                        </a:rPr>
                        <a:t>Can't Lose Them</a:t>
                      </a:r>
                    </a:p>
                  </a:txBody>
                  <a:tcPr anchor="ctr"/>
                </a:tc>
                <a:tc>
                  <a:txBody>
                    <a:bodyPr/>
                    <a:lstStyle/>
                    <a:p>
                      <a:pPr algn="ctr" fontAlgn="ctr"/>
                      <a:r>
                        <a:rPr lang="en-IN">
                          <a:effectLst/>
                        </a:rPr>
                        <a:t>2593</a:t>
                      </a:r>
                    </a:p>
                  </a:txBody>
                  <a:tcPr anchor="ctr"/>
                </a:tc>
                <a:extLst>
                  <a:ext uri="{0D108BD9-81ED-4DB2-BD59-A6C34878D82A}">
                    <a16:rowId xmlns:a16="http://schemas.microsoft.com/office/drawing/2014/main" val="3659723212"/>
                  </a:ext>
                </a:extLst>
              </a:tr>
              <a:tr h="318697">
                <a:tc>
                  <a:txBody>
                    <a:bodyPr/>
                    <a:lstStyle/>
                    <a:p>
                      <a:pPr algn="ctr" fontAlgn="ctr"/>
                      <a:r>
                        <a:rPr lang="en-IN" b="1" dirty="0">
                          <a:effectLst/>
                        </a:rPr>
                        <a:t>Champions</a:t>
                      </a:r>
                    </a:p>
                  </a:txBody>
                  <a:tcPr anchor="ctr">
                    <a:solidFill>
                      <a:srgbClr val="00B0F0"/>
                    </a:solidFill>
                  </a:tcPr>
                </a:tc>
                <a:tc>
                  <a:txBody>
                    <a:bodyPr/>
                    <a:lstStyle/>
                    <a:p>
                      <a:pPr algn="ctr" fontAlgn="ctr"/>
                      <a:r>
                        <a:rPr lang="en-IN" dirty="0">
                          <a:effectLst/>
                        </a:rPr>
                        <a:t>18892</a:t>
                      </a:r>
                    </a:p>
                  </a:txBody>
                  <a:tcPr anchor="ctr">
                    <a:solidFill>
                      <a:srgbClr val="00B0F0"/>
                    </a:solidFill>
                  </a:tcPr>
                </a:tc>
                <a:extLst>
                  <a:ext uri="{0D108BD9-81ED-4DB2-BD59-A6C34878D82A}">
                    <a16:rowId xmlns:a16="http://schemas.microsoft.com/office/drawing/2014/main" val="2576726449"/>
                  </a:ext>
                </a:extLst>
              </a:tr>
              <a:tr h="318697">
                <a:tc>
                  <a:txBody>
                    <a:bodyPr/>
                    <a:lstStyle/>
                    <a:p>
                      <a:pPr algn="ctr" fontAlgn="ctr"/>
                      <a:r>
                        <a:rPr lang="en-IN" b="1">
                          <a:effectLst/>
                        </a:rPr>
                        <a:t>Hibernating</a:t>
                      </a:r>
                    </a:p>
                  </a:txBody>
                  <a:tcPr anchor="ctr"/>
                </a:tc>
                <a:tc>
                  <a:txBody>
                    <a:bodyPr/>
                    <a:lstStyle/>
                    <a:p>
                      <a:pPr algn="ctr" fontAlgn="ctr"/>
                      <a:r>
                        <a:rPr lang="en-IN">
                          <a:effectLst/>
                        </a:rPr>
                        <a:t>16760</a:t>
                      </a:r>
                    </a:p>
                  </a:txBody>
                  <a:tcPr anchor="ctr"/>
                </a:tc>
                <a:extLst>
                  <a:ext uri="{0D108BD9-81ED-4DB2-BD59-A6C34878D82A}">
                    <a16:rowId xmlns:a16="http://schemas.microsoft.com/office/drawing/2014/main" val="4128697286"/>
                  </a:ext>
                </a:extLst>
              </a:tr>
              <a:tr h="318697">
                <a:tc>
                  <a:txBody>
                    <a:bodyPr/>
                    <a:lstStyle/>
                    <a:p>
                      <a:pPr algn="ctr" fontAlgn="ctr"/>
                      <a:r>
                        <a:rPr lang="en-IN" b="1" dirty="0">
                          <a:effectLst/>
                        </a:rPr>
                        <a:t>Loyal Customers</a:t>
                      </a:r>
                    </a:p>
                  </a:txBody>
                  <a:tcPr anchor="ctr">
                    <a:solidFill>
                      <a:srgbClr val="00B0F0"/>
                    </a:solidFill>
                  </a:tcPr>
                </a:tc>
                <a:tc>
                  <a:txBody>
                    <a:bodyPr/>
                    <a:lstStyle/>
                    <a:p>
                      <a:pPr algn="ctr" fontAlgn="ctr"/>
                      <a:r>
                        <a:rPr lang="en-IN" dirty="0">
                          <a:effectLst/>
                        </a:rPr>
                        <a:t>4458</a:t>
                      </a:r>
                    </a:p>
                  </a:txBody>
                  <a:tcPr anchor="ctr">
                    <a:solidFill>
                      <a:srgbClr val="00B0F0"/>
                    </a:solidFill>
                  </a:tcPr>
                </a:tc>
                <a:extLst>
                  <a:ext uri="{0D108BD9-81ED-4DB2-BD59-A6C34878D82A}">
                    <a16:rowId xmlns:a16="http://schemas.microsoft.com/office/drawing/2014/main" val="3848713428"/>
                  </a:ext>
                </a:extLst>
              </a:tr>
              <a:tr h="318697">
                <a:tc>
                  <a:txBody>
                    <a:bodyPr/>
                    <a:lstStyle/>
                    <a:p>
                      <a:pPr algn="ctr" fontAlgn="ctr"/>
                      <a:r>
                        <a:rPr lang="en-IN" b="1">
                          <a:effectLst/>
                        </a:rPr>
                        <a:t>New Customers</a:t>
                      </a:r>
                    </a:p>
                  </a:txBody>
                  <a:tcPr anchor="ctr"/>
                </a:tc>
                <a:tc>
                  <a:txBody>
                    <a:bodyPr/>
                    <a:lstStyle/>
                    <a:p>
                      <a:pPr algn="ctr" fontAlgn="ctr"/>
                      <a:r>
                        <a:rPr lang="en-IN">
                          <a:effectLst/>
                        </a:rPr>
                        <a:t>20775</a:t>
                      </a:r>
                    </a:p>
                  </a:txBody>
                  <a:tcPr anchor="ctr"/>
                </a:tc>
                <a:extLst>
                  <a:ext uri="{0D108BD9-81ED-4DB2-BD59-A6C34878D82A}">
                    <a16:rowId xmlns:a16="http://schemas.microsoft.com/office/drawing/2014/main" val="3851015025"/>
                  </a:ext>
                </a:extLst>
              </a:tr>
              <a:tr h="318697">
                <a:tc>
                  <a:txBody>
                    <a:bodyPr/>
                    <a:lstStyle/>
                    <a:p>
                      <a:pPr algn="ctr" fontAlgn="ctr"/>
                      <a:r>
                        <a:rPr lang="en-IN" b="1" dirty="0">
                          <a:effectLst/>
                        </a:rPr>
                        <a:t>Potential Loyalists</a:t>
                      </a:r>
                    </a:p>
                  </a:txBody>
                  <a:tcPr anchor="ctr">
                    <a:solidFill>
                      <a:srgbClr val="00B0F0"/>
                    </a:solidFill>
                  </a:tcPr>
                </a:tc>
                <a:tc>
                  <a:txBody>
                    <a:bodyPr/>
                    <a:lstStyle/>
                    <a:p>
                      <a:pPr algn="ctr" fontAlgn="ctr"/>
                      <a:r>
                        <a:rPr lang="en-IN" dirty="0">
                          <a:effectLst/>
                        </a:rPr>
                        <a:t>22843</a:t>
                      </a:r>
                    </a:p>
                  </a:txBody>
                  <a:tcPr anchor="ctr">
                    <a:solidFill>
                      <a:srgbClr val="00B0F0"/>
                    </a:solidFill>
                  </a:tcPr>
                </a:tc>
                <a:extLst>
                  <a:ext uri="{0D108BD9-81ED-4DB2-BD59-A6C34878D82A}">
                    <a16:rowId xmlns:a16="http://schemas.microsoft.com/office/drawing/2014/main" val="2720484427"/>
                  </a:ext>
                </a:extLst>
              </a:tr>
              <a:tr h="318697">
                <a:tc>
                  <a:txBody>
                    <a:bodyPr/>
                    <a:lstStyle/>
                    <a:p>
                      <a:pPr algn="ctr" fontAlgn="ctr"/>
                      <a:r>
                        <a:rPr lang="en-IN" b="1">
                          <a:effectLst/>
                        </a:rPr>
                        <a:t>Promising</a:t>
                      </a:r>
                    </a:p>
                  </a:txBody>
                  <a:tcPr anchor="ctr"/>
                </a:tc>
                <a:tc>
                  <a:txBody>
                    <a:bodyPr/>
                    <a:lstStyle/>
                    <a:p>
                      <a:pPr algn="ctr" fontAlgn="ctr"/>
                      <a:r>
                        <a:rPr lang="en-IN" dirty="0">
                          <a:effectLst/>
                        </a:rPr>
                        <a:t>18358</a:t>
                      </a:r>
                    </a:p>
                  </a:txBody>
                  <a:tcPr anchor="ctr"/>
                </a:tc>
                <a:extLst>
                  <a:ext uri="{0D108BD9-81ED-4DB2-BD59-A6C34878D82A}">
                    <a16:rowId xmlns:a16="http://schemas.microsoft.com/office/drawing/2014/main" val="2367292378"/>
                  </a:ext>
                </a:extLst>
              </a:tr>
            </a:tbl>
          </a:graphicData>
        </a:graphic>
      </p:graphicFrame>
      <p:sp>
        <p:nvSpPr>
          <p:cNvPr id="5" name="Title 1">
            <a:extLst>
              <a:ext uri="{FF2B5EF4-FFF2-40B4-BE49-F238E27FC236}">
                <a16:creationId xmlns:a16="http://schemas.microsoft.com/office/drawing/2014/main" id="{7477C8AA-6793-4CC0-BF3C-C5A26CB4B431}"/>
              </a:ext>
            </a:extLst>
          </p:cNvPr>
          <p:cNvSpPr txBox="1">
            <a:spLocks/>
          </p:cNvSpPr>
          <p:nvPr/>
        </p:nvSpPr>
        <p:spPr>
          <a:xfrm>
            <a:off x="1640156" y="4270156"/>
            <a:ext cx="8596668" cy="4422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tx1"/>
                </a:solidFill>
              </a:rPr>
              <a:t>Step 6: Define threshold for calculating f1 score</a:t>
            </a:r>
          </a:p>
        </p:txBody>
      </p:sp>
      <p:graphicFrame>
        <p:nvGraphicFramePr>
          <p:cNvPr id="6" name="Table 5">
            <a:extLst>
              <a:ext uri="{FF2B5EF4-FFF2-40B4-BE49-F238E27FC236}">
                <a16:creationId xmlns:a16="http://schemas.microsoft.com/office/drawing/2014/main" id="{2C4EA624-3917-4A4C-BF31-6E9271094423}"/>
              </a:ext>
            </a:extLst>
          </p:cNvPr>
          <p:cNvGraphicFramePr>
            <a:graphicFrameLocks noGrp="1"/>
          </p:cNvGraphicFramePr>
          <p:nvPr>
            <p:extLst>
              <p:ext uri="{D42A27DB-BD31-4B8C-83A1-F6EECF244321}">
                <p14:modId xmlns:p14="http://schemas.microsoft.com/office/powerpoint/2010/main" val="126893094"/>
              </p:ext>
            </p:extLst>
          </p:nvPr>
        </p:nvGraphicFramePr>
        <p:xfrm>
          <a:off x="1748608" y="4959170"/>
          <a:ext cx="9953062" cy="1436262"/>
        </p:xfrm>
        <a:graphic>
          <a:graphicData uri="http://schemas.openxmlformats.org/drawingml/2006/table">
            <a:tbl>
              <a:tblPr firstRow="1" bandRow="1">
                <a:tableStyleId>{5C22544A-7EE6-4342-B048-85BDC9FD1C3A}</a:tableStyleId>
              </a:tblPr>
              <a:tblGrid>
                <a:gridCol w="4976531">
                  <a:extLst>
                    <a:ext uri="{9D8B030D-6E8A-4147-A177-3AD203B41FA5}">
                      <a16:colId xmlns:a16="http://schemas.microsoft.com/office/drawing/2014/main" val="1999341513"/>
                    </a:ext>
                  </a:extLst>
                </a:gridCol>
                <a:gridCol w="4976531">
                  <a:extLst>
                    <a:ext uri="{9D8B030D-6E8A-4147-A177-3AD203B41FA5}">
                      <a16:colId xmlns:a16="http://schemas.microsoft.com/office/drawing/2014/main" val="3683777126"/>
                    </a:ext>
                  </a:extLst>
                </a:gridCol>
              </a:tblGrid>
              <a:tr h="478754">
                <a:tc>
                  <a:txBody>
                    <a:bodyPr/>
                    <a:lstStyle/>
                    <a:p>
                      <a:pPr algn="ctr"/>
                      <a:r>
                        <a:rPr lang="en-IN" dirty="0"/>
                        <a:t>Category</a:t>
                      </a:r>
                    </a:p>
                  </a:txBody>
                  <a:tcPr/>
                </a:tc>
                <a:tc>
                  <a:txBody>
                    <a:bodyPr/>
                    <a:lstStyle/>
                    <a:p>
                      <a:pPr algn="ctr"/>
                      <a:r>
                        <a:rPr lang="en-IN" dirty="0"/>
                        <a:t>Score Range</a:t>
                      </a:r>
                    </a:p>
                  </a:txBody>
                  <a:tcPr/>
                </a:tc>
                <a:extLst>
                  <a:ext uri="{0D108BD9-81ED-4DB2-BD59-A6C34878D82A}">
                    <a16:rowId xmlns:a16="http://schemas.microsoft.com/office/drawing/2014/main" val="2165704453"/>
                  </a:ext>
                </a:extLst>
              </a:tr>
              <a:tr h="478754">
                <a:tc>
                  <a:txBody>
                    <a:bodyPr/>
                    <a:lstStyle/>
                    <a:p>
                      <a:pPr algn="ctr"/>
                      <a:r>
                        <a:rPr lang="en-IN" dirty="0"/>
                        <a:t>Recency Score</a:t>
                      </a:r>
                    </a:p>
                  </a:txBody>
                  <a:tcPr/>
                </a:tc>
                <a:tc>
                  <a:txBody>
                    <a:bodyPr/>
                    <a:lstStyle/>
                    <a:p>
                      <a:pPr algn="ctr"/>
                      <a:r>
                        <a:rPr lang="en-IN" dirty="0"/>
                        <a:t>&gt;= 3.89</a:t>
                      </a:r>
                    </a:p>
                  </a:txBody>
                  <a:tcPr/>
                </a:tc>
                <a:extLst>
                  <a:ext uri="{0D108BD9-81ED-4DB2-BD59-A6C34878D82A}">
                    <a16:rowId xmlns:a16="http://schemas.microsoft.com/office/drawing/2014/main" val="2132362590"/>
                  </a:ext>
                </a:extLst>
              </a:tr>
              <a:tr h="478754">
                <a:tc>
                  <a:txBody>
                    <a:bodyPr/>
                    <a:lstStyle/>
                    <a:p>
                      <a:pPr algn="ctr"/>
                      <a:r>
                        <a:rPr lang="en-IN" dirty="0"/>
                        <a:t>Frequency Score</a:t>
                      </a:r>
                    </a:p>
                  </a:txBody>
                  <a:tcPr/>
                </a:tc>
                <a:tc>
                  <a:txBody>
                    <a:bodyPr/>
                    <a:lstStyle/>
                    <a:p>
                      <a:pPr algn="ctr"/>
                      <a:r>
                        <a:rPr lang="en-IN" dirty="0"/>
                        <a:t>&gt;= 4</a:t>
                      </a:r>
                    </a:p>
                  </a:txBody>
                  <a:tcPr/>
                </a:tc>
                <a:extLst>
                  <a:ext uri="{0D108BD9-81ED-4DB2-BD59-A6C34878D82A}">
                    <a16:rowId xmlns:a16="http://schemas.microsoft.com/office/drawing/2014/main" val="1260184969"/>
                  </a:ext>
                </a:extLst>
              </a:tr>
            </a:tbl>
          </a:graphicData>
        </a:graphic>
      </p:graphicFrame>
    </p:spTree>
    <p:extLst>
      <p:ext uri="{BB962C8B-B14F-4D97-AF65-F5344CB8AC3E}">
        <p14:creationId xmlns:p14="http://schemas.microsoft.com/office/powerpoint/2010/main" val="273593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7955-A509-4BF9-9E85-638D7A31259A}"/>
              </a:ext>
            </a:extLst>
          </p:cNvPr>
          <p:cNvSpPr>
            <a:spLocks noGrp="1"/>
          </p:cNvSpPr>
          <p:nvPr>
            <p:ph type="title"/>
          </p:nvPr>
        </p:nvSpPr>
        <p:spPr>
          <a:xfrm>
            <a:off x="1640156" y="91450"/>
            <a:ext cx="10273548" cy="821406"/>
          </a:xfrm>
        </p:spPr>
        <p:txBody>
          <a:bodyPr>
            <a:noAutofit/>
          </a:bodyPr>
          <a:lstStyle/>
          <a:p>
            <a:r>
              <a:rPr lang="en-IN" sz="3200" b="1" dirty="0">
                <a:solidFill>
                  <a:schemeClr val="tx1"/>
                </a:solidFill>
              </a:rPr>
              <a:t>Step 7: Final Outcome / Get Classification Reports:</a:t>
            </a:r>
            <a:br>
              <a:rPr lang="en-IN" sz="3200" b="1" dirty="0">
                <a:solidFill>
                  <a:srgbClr val="002060"/>
                </a:solidFill>
              </a:rPr>
            </a:br>
            <a:endParaRPr lang="en-IN" sz="3200" b="1" dirty="0"/>
          </a:p>
        </p:txBody>
      </p:sp>
      <p:graphicFrame>
        <p:nvGraphicFramePr>
          <p:cNvPr id="4" name="Table 3">
            <a:extLst>
              <a:ext uri="{FF2B5EF4-FFF2-40B4-BE49-F238E27FC236}">
                <a16:creationId xmlns:a16="http://schemas.microsoft.com/office/drawing/2014/main" id="{32296ED5-D4CE-415F-9FE7-2BD7B0F7D1C6}"/>
              </a:ext>
            </a:extLst>
          </p:cNvPr>
          <p:cNvGraphicFramePr>
            <a:graphicFrameLocks noGrp="1"/>
          </p:cNvGraphicFramePr>
          <p:nvPr>
            <p:extLst>
              <p:ext uri="{D42A27DB-BD31-4B8C-83A1-F6EECF244321}">
                <p14:modId xmlns:p14="http://schemas.microsoft.com/office/powerpoint/2010/main" val="2281811236"/>
              </p:ext>
            </p:extLst>
          </p:nvPr>
        </p:nvGraphicFramePr>
        <p:xfrm>
          <a:off x="1640157" y="980716"/>
          <a:ext cx="8911686" cy="1908316"/>
        </p:xfrm>
        <a:graphic>
          <a:graphicData uri="http://schemas.openxmlformats.org/drawingml/2006/table">
            <a:tbl>
              <a:tblPr firstRow="1" bandRow="1">
                <a:tableStyleId>{5C22544A-7EE6-4342-B048-85BDC9FD1C3A}</a:tableStyleId>
              </a:tblPr>
              <a:tblGrid>
                <a:gridCol w="4455843">
                  <a:extLst>
                    <a:ext uri="{9D8B030D-6E8A-4147-A177-3AD203B41FA5}">
                      <a16:colId xmlns:a16="http://schemas.microsoft.com/office/drawing/2014/main" val="1011753036"/>
                    </a:ext>
                  </a:extLst>
                </a:gridCol>
                <a:gridCol w="4455843">
                  <a:extLst>
                    <a:ext uri="{9D8B030D-6E8A-4147-A177-3AD203B41FA5}">
                      <a16:colId xmlns:a16="http://schemas.microsoft.com/office/drawing/2014/main" val="3309036360"/>
                    </a:ext>
                  </a:extLst>
                </a:gridCol>
              </a:tblGrid>
              <a:tr h="477079">
                <a:tc>
                  <a:txBody>
                    <a:bodyPr/>
                    <a:lstStyle/>
                    <a:p>
                      <a:pPr algn="ctr"/>
                      <a:r>
                        <a:rPr lang="en-IN" dirty="0"/>
                        <a:t>Metric</a:t>
                      </a:r>
                    </a:p>
                  </a:txBody>
                  <a:tcPr/>
                </a:tc>
                <a:tc>
                  <a:txBody>
                    <a:bodyPr/>
                    <a:lstStyle/>
                    <a:p>
                      <a:pPr algn="ctr"/>
                      <a:r>
                        <a:rPr lang="en-IN" dirty="0"/>
                        <a:t>Value</a:t>
                      </a:r>
                    </a:p>
                  </a:txBody>
                  <a:tcPr/>
                </a:tc>
                <a:extLst>
                  <a:ext uri="{0D108BD9-81ED-4DB2-BD59-A6C34878D82A}">
                    <a16:rowId xmlns:a16="http://schemas.microsoft.com/office/drawing/2014/main" val="3884054945"/>
                  </a:ext>
                </a:extLst>
              </a:tr>
              <a:tr h="477079">
                <a:tc>
                  <a:txBody>
                    <a:bodyPr/>
                    <a:lstStyle/>
                    <a:p>
                      <a:pPr algn="ctr"/>
                      <a:r>
                        <a:rPr lang="en-IN" dirty="0"/>
                        <a:t>Precision</a:t>
                      </a:r>
                    </a:p>
                  </a:txBody>
                  <a:tcPr/>
                </a:tc>
                <a:tc>
                  <a:txBody>
                    <a:bodyPr/>
                    <a:lstStyle/>
                    <a:p>
                      <a:pPr algn="ctr"/>
                      <a:r>
                        <a:rPr lang="en-IN" dirty="0"/>
                        <a:t>0.74</a:t>
                      </a:r>
                    </a:p>
                  </a:txBody>
                  <a:tcPr/>
                </a:tc>
                <a:extLst>
                  <a:ext uri="{0D108BD9-81ED-4DB2-BD59-A6C34878D82A}">
                    <a16:rowId xmlns:a16="http://schemas.microsoft.com/office/drawing/2014/main" val="322917130"/>
                  </a:ext>
                </a:extLst>
              </a:tr>
              <a:tr h="477079">
                <a:tc>
                  <a:txBody>
                    <a:bodyPr/>
                    <a:lstStyle/>
                    <a:p>
                      <a:pPr algn="ctr"/>
                      <a:r>
                        <a:rPr lang="en-IN" dirty="0"/>
                        <a:t>Recall</a:t>
                      </a:r>
                    </a:p>
                  </a:txBody>
                  <a:tcPr/>
                </a:tc>
                <a:tc>
                  <a:txBody>
                    <a:bodyPr/>
                    <a:lstStyle/>
                    <a:p>
                      <a:pPr algn="ctr"/>
                      <a:r>
                        <a:rPr lang="en-IN" dirty="0"/>
                        <a:t>0.90</a:t>
                      </a:r>
                    </a:p>
                  </a:txBody>
                  <a:tcPr/>
                </a:tc>
                <a:extLst>
                  <a:ext uri="{0D108BD9-81ED-4DB2-BD59-A6C34878D82A}">
                    <a16:rowId xmlns:a16="http://schemas.microsoft.com/office/drawing/2014/main" val="3967774874"/>
                  </a:ext>
                </a:extLst>
              </a:tr>
              <a:tr h="477079">
                <a:tc>
                  <a:txBody>
                    <a:bodyPr/>
                    <a:lstStyle/>
                    <a:p>
                      <a:pPr algn="ctr"/>
                      <a:r>
                        <a:rPr lang="en-IN" dirty="0"/>
                        <a:t>F1-score</a:t>
                      </a:r>
                    </a:p>
                  </a:txBody>
                  <a:tcPr/>
                </a:tc>
                <a:tc>
                  <a:txBody>
                    <a:bodyPr/>
                    <a:lstStyle/>
                    <a:p>
                      <a:pPr algn="ctr"/>
                      <a:r>
                        <a:rPr lang="en-IN" dirty="0"/>
                        <a:t>0.81</a:t>
                      </a:r>
                    </a:p>
                  </a:txBody>
                  <a:tcPr/>
                </a:tc>
                <a:extLst>
                  <a:ext uri="{0D108BD9-81ED-4DB2-BD59-A6C34878D82A}">
                    <a16:rowId xmlns:a16="http://schemas.microsoft.com/office/drawing/2014/main" val="506053724"/>
                  </a:ext>
                </a:extLst>
              </a:tr>
            </a:tbl>
          </a:graphicData>
        </a:graphic>
      </p:graphicFrame>
      <p:sp>
        <p:nvSpPr>
          <p:cNvPr id="5" name="Title 1">
            <a:extLst>
              <a:ext uri="{FF2B5EF4-FFF2-40B4-BE49-F238E27FC236}">
                <a16:creationId xmlns:a16="http://schemas.microsoft.com/office/drawing/2014/main" id="{E2856251-3DF4-4740-993D-BB35AA4FD4F9}"/>
              </a:ext>
            </a:extLst>
          </p:cNvPr>
          <p:cNvSpPr txBox="1">
            <a:spLocks/>
          </p:cNvSpPr>
          <p:nvPr/>
        </p:nvSpPr>
        <p:spPr>
          <a:xfrm>
            <a:off x="1640156" y="3390071"/>
            <a:ext cx="8596668" cy="7951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Recency-Frequency Analysis:</a:t>
            </a:r>
          </a:p>
        </p:txBody>
      </p:sp>
      <p:sp>
        <p:nvSpPr>
          <p:cNvPr id="6" name="Content Placeholder 2">
            <a:extLst>
              <a:ext uri="{FF2B5EF4-FFF2-40B4-BE49-F238E27FC236}">
                <a16:creationId xmlns:a16="http://schemas.microsoft.com/office/drawing/2014/main" id="{C285CDFD-15FD-483F-8616-A602F9E955E3}"/>
              </a:ext>
            </a:extLst>
          </p:cNvPr>
          <p:cNvSpPr>
            <a:spLocks noGrp="1"/>
          </p:cNvSpPr>
          <p:nvPr>
            <p:ph idx="1"/>
          </p:nvPr>
        </p:nvSpPr>
        <p:spPr>
          <a:xfrm>
            <a:off x="1640156" y="4295247"/>
            <a:ext cx="9042399" cy="1582037"/>
          </a:xfrm>
        </p:spPr>
        <p:txBody>
          <a:bodyPr>
            <a:normAutofit/>
          </a:bodyPr>
          <a:lstStyle/>
          <a:p>
            <a:r>
              <a:rPr lang="en-US" sz="2000" dirty="0">
                <a:solidFill>
                  <a:schemeClr val="tx1"/>
                </a:solidFill>
              </a:rPr>
              <a:t>Possible Improvements:</a:t>
            </a:r>
          </a:p>
          <a:p>
            <a:pPr lvl="1">
              <a:buFont typeface="Wingdings" panose="05000000000000000000" pitchFamily="2" charset="2"/>
              <a:buChar char="ü"/>
            </a:pPr>
            <a:r>
              <a:rPr lang="en-US" sz="2000" dirty="0">
                <a:solidFill>
                  <a:schemeClr val="tx1"/>
                </a:solidFill>
              </a:rPr>
              <a:t>Video’s Genre-wise Frequency calculation.</a:t>
            </a:r>
          </a:p>
          <a:p>
            <a:pPr lvl="1">
              <a:buFont typeface="Wingdings" panose="05000000000000000000" pitchFamily="2" charset="2"/>
              <a:buChar char="ü"/>
            </a:pPr>
            <a:r>
              <a:rPr lang="en-US" sz="2000" dirty="0">
                <a:solidFill>
                  <a:schemeClr val="tx1"/>
                </a:solidFill>
              </a:rPr>
              <a:t>Defining thresholds using Learning Algorithms.</a:t>
            </a:r>
          </a:p>
        </p:txBody>
      </p:sp>
    </p:spTree>
    <p:extLst>
      <p:ext uri="{BB962C8B-B14F-4D97-AF65-F5344CB8AC3E}">
        <p14:creationId xmlns:p14="http://schemas.microsoft.com/office/powerpoint/2010/main" val="857762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4B04613-D8D5-4D2B-9E1F-6289AD5BA118}"/>
              </a:ext>
            </a:extLst>
          </p:cNvPr>
          <p:cNvSpPr txBox="1">
            <a:spLocks/>
          </p:cNvSpPr>
          <p:nvPr/>
        </p:nvSpPr>
        <p:spPr>
          <a:xfrm>
            <a:off x="1561105" y="0"/>
            <a:ext cx="5470497" cy="707665"/>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002060"/>
                </a:solidFill>
              </a:rPr>
              <a:t>Recommendation Engine</a:t>
            </a:r>
          </a:p>
        </p:txBody>
      </p:sp>
      <p:sp>
        <p:nvSpPr>
          <p:cNvPr id="8" name="Subtitle 2">
            <a:extLst>
              <a:ext uri="{FF2B5EF4-FFF2-40B4-BE49-F238E27FC236}">
                <a16:creationId xmlns:a16="http://schemas.microsoft.com/office/drawing/2014/main" id="{2F495378-F125-44B6-8E63-34494F2B9DC2}"/>
              </a:ext>
            </a:extLst>
          </p:cNvPr>
          <p:cNvSpPr txBox="1">
            <a:spLocks/>
          </p:cNvSpPr>
          <p:nvPr/>
        </p:nvSpPr>
        <p:spPr>
          <a:xfrm>
            <a:off x="1680374" y="903409"/>
            <a:ext cx="8266770" cy="156278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600" b="1" dirty="0">
                <a:solidFill>
                  <a:schemeClr val="tx1"/>
                </a:solidFill>
              </a:rPr>
              <a:t>Data Manipulation : </a:t>
            </a:r>
          </a:p>
          <a:p>
            <a:pPr marL="285750" indent="-285750">
              <a:buFont typeface="Wingdings" panose="05000000000000000000" pitchFamily="2" charset="2"/>
              <a:buChar char="§"/>
            </a:pPr>
            <a:r>
              <a:rPr lang="en-US" dirty="0">
                <a:solidFill>
                  <a:schemeClr val="tx1"/>
                </a:solidFill>
              </a:rPr>
              <a:t>Created a Timestamp for the time a video was watched.</a:t>
            </a:r>
          </a:p>
          <a:p>
            <a:pPr marL="285750" indent="-285750">
              <a:buFont typeface="Wingdings" panose="05000000000000000000" pitchFamily="2" charset="2"/>
              <a:buChar char="§"/>
            </a:pPr>
            <a:r>
              <a:rPr lang="en-US" dirty="0">
                <a:solidFill>
                  <a:schemeClr val="tx1"/>
                </a:solidFill>
              </a:rPr>
              <a:t>Converted it to epoch time.</a:t>
            </a:r>
          </a:p>
          <a:p>
            <a:pPr marL="285750" indent="-285750" algn="just">
              <a:buFont typeface="Wingdings" panose="05000000000000000000" pitchFamily="2" charset="2"/>
              <a:buChar char="§"/>
            </a:pPr>
            <a:r>
              <a:rPr lang="en-US" dirty="0">
                <a:solidFill>
                  <a:schemeClr val="tx1"/>
                </a:solidFill>
              </a:rPr>
              <a:t>Created a dictionary of unique users and the videos they have watched along with the epoch time when they watched the video.</a:t>
            </a:r>
          </a:p>
          <a:p>
            <a:pPr marL="285750" indent="-285750">
              <a:buFontTx/>
              <a:buChar char="-"/>
            </a:pPr>
            <a:endParaRPr lang="en-US" dirty="0"/>
          </a:p>
          <a:p>
            <a:endParaRPr lang="en-US" dirty="0"/>
          </a:p>
          <a:p>
            <a:endParaRPr lang="en-US" dirty="0"/>
          </a:p>
        </p:txBody>
      </p:sp>
      <p:pic>
        <p:nvPicPr>
          <p:cNvPr id="9" name="Picture 8">
            <a:extLst>
              <a:ext uri="{FF2B5EF4-FFF2-40B4-BE49-F238E27FC236}">
                <a16:creationId xmlns:a16="http://schemas.microsoft.com/office/drawing/2014/main" id="{9B8DC1E5-032F-4FE1-9C4C-D28130BBE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374" y="2624836"/>
            <a:ext cx="10406098" cy="4027755"/>
          </a:xfrm>
          <a:prstGeom prst="rect">
            <a:avLst/>
          </a:prstGeom>
        </p:spPr>
      </p:pic>
    </p:spTree>
    <p:extLst>
      <p:ext uri="{BB962C8B-B14F-4D97-AF65-F5344CB8AC3E}">
        <p14:creationId xmlns:p14="http://schemas.microsoft.com/office/powerpoint/2010/main" val="5713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571E-4105-4EF6-A6EF-35391E16BAA4}"/>
              </a:ext>
            </a:extLst>
          </p:cNvPr>
          <p:cNvSpPr>
            <a:spLocks noGrp="1"/>
          </p:cNvSpPr>
          <p:nvPr>
            <p:ph type="title"/>
          </p:nvPr>
        </p:nvSpPr>
        <p:spPr>
          <a:xfrm>
            <a:off x="1640156" y="1"/>
            <a:ext cx="8911687" cy="1564509"/>
          </a:xfrm>
        </p:spPr>
        <p:txBody>
          <a:bodyPr>
            <a:normAutofit/>
          </a:bodyPr>
          <a:lstStyle/>
          <a:p>
            <a:r>
              <a:rPr lang="en-IN" sz="4000" b="1" dirty="0">
                <a:solidFill>
                  <a:srgbClr val="00B050"/>
                </a:solidFill>
                <a:latin typeface="Aharoni" panose="02010803020104030203" pitchFamily="2" charset="-79"/>
                <a:cs typeface="Aharoni" panose="02010803020104030203" pitchFamily="2" charset="-79"/>
              </a:rPr>
              <a:t>DS &amp; ML – Capstone Project</a:t>
            </a:r>
            <a:br>
              <a:rPr lang="en-IN" b="1" dirty="0">
                <a:solidFill>
                  <a:srgbClr val="002060"/>
                </a:solidFill>
                <a:latin typeface="Aharoni" panose="02010803020104030203" pitchFamily="2" charset="-79"/>
                <a:cs typeface="Aharoni" panose="02010803020104030203" pitchFamily="2" charset="-79"/>
              </a:rPr>
            </a:br>
            <a:r>
              <a:rPr lang="en-IN" sz="2400" b="1" dirty="0">
                <a:solidFill>
                  <a:srgbClr val="0070C0"/>
                </a:solidFill>
                <a:latin typeface="Trebuchet MS" panose="020B0603020202020204" pitchFamily="34" charset="0"/>
                <a:cs typeface="Aharoni" panose="02010803020104030203" pitchFamily="2" charset="-79"/>
              </a:rPr>
              <a:t>“Audience</a:t>
            </a:r>
            <a:r>
              <a:rPr lang="en-US" sz="2400" b="1" dirty="0">
                <a:solidFill>
                  <a:srgbClr val="0070C0"/>
                </a:solidFill>
                <a:latin typeface="Trebuchet MS" panose="020B0603020202020204" pitchFamily="34" charset="0"/>
                <a:cs typeface="Aharoni" panose="02010803020104030203" pitchFamily="2" charset="-79"/>
              </a:rPr>
              <a:t> segmentation of a content app, based on its user’s propensity to watch a video in the next 2 days.”</a:t>
            </a:r>
            <a:endParaRPr lang="en-IN" sz="2400" dirty="0">
              <a:solidFill>
                <a:srgbClr val="0070C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A32A82A2-4CC2-4F0E-BADF-A0B7BF8D8E87}"/>
              </a:ext>
            </a:extLst>
          </p:cNvPr>
          <p:cNvSpPr>
            <a:spLocks noGrp="1"/>
          </p:cNvSpPr>
          <p:nvPr>
            <p:ph idx="1"/>
          </p:nvPr>
        </p:nvSpPr>
        <p:spPr>
          <a:xfrm>
            <a:off x="1636443" y="2093842"/>
            <a:ext cx="8915400" cy="4121427"/>
          </a:xfrm>
        </p:spPr>
        <p:txBody>
          <a:bodyPr>
            <a:normAutofit/>
          </a:bodyPr>
          <a:lstStyle/>
          <a:p>
            <a:pPr marL="0" indent="0" algn="ctr">
              <a:buNone/>
            </a:pPr>
            <a:r>
              <a:rPr lang="en-IN" sz="3200" dirty="0">
                <a:solidFill>
                  <a:schemeClr val="accent5">
                    <a:lumMod val="50000"/>
                  </a:schemeClr>
                </a:solidFill>
                <a:latin typeface="Algerian" panose="04020705040A02060702" pitchFamily="82" charset="0"/>
              </a:rPr>
              <a:t>INDEX</a:t>
            </a:r>
          </a:p>
          <a:p>
            <a:pPr>
              <a:buAutoNum type="arabicPeriod"/>
            </a:pPr>
            <a:r>
              <a:rPr lang="en-IN" sz="2000" b="1" dirty="0">
                <a:latin typeface="Arial Black" panose="020B0A04020102020204" pitchFamily="34" charset="0"/>
              </a:rPr>
              <a:t>Problem Statement &amp; Data Description</a:t>
            </a:r>
          </a:p>
          <a:p>
            <a:pPr>
              <a:buAutoNum type="arabicPeriod"/>
            </a:pPr>
            <a:r>
              <a:rPr lang="en-IN" sz="2000" b="1" dirty="0">
                <a:latin typeface="Arial Black" panose="020B0A04020102020204" pitchFamily="34" charset="0"/>
              </a:rPr>
              <a:t>Dataset Features</a:t>
            </a:r>
          </a:p>
          <a:p>
            <a:pPr>
              <a:buFont typeface="Wingdings 3" charset="2"/>
              <a:buAutoNum type="arabicPeriod"/>
            </a:pPr>
            <a:r>
              <a:rPr lang="en-IN" sz="2000" b="1" dirty="0">
                <a:latin typeface="Arial Black" panose="020B0A04020102020204" pitchFamily="34" charset="0"/>
              </a:rPr>
              <a:t>Solution Overview</a:t>
            </a:r>
          </a:p>
          <a:p>
            <a:pPr>
              <a:buAutoNum type="arabicPeriod"/>
            </a:pPr>
            <a:r>
              <a:rPr lang="en-IN" sz="2000" b="1" dirty="0">
                <a:latin typeface="Arial Black" panose="020B0A04020102020204" pitchFamily="34" charset="0"/>
              </a:rPr>
              <a:t>Data Exploration, EDA, Features Engineering &amp; Selection</a:t>
            </a:r>
          </a:p>
          <a:p>
            <a:pPr>
              <a:buAutoNum type="arabicPeriod"/>
            </a:pPr>
            <a:r>
              <a:rPr lang="en-US" sz="2000" b="1" dirty="0">
                <a:latin typeface="Arial Black" panose="020B0A04020102020204" pitchFamily="34" charset="0"/>
              </a:rPr>
              <a:t>Model Building , Segmentation &amp; Actionable Insight</a:t>
            </a:r>
          </a:p>
          <a:p>
            <a:pPr>
              <a:buAutoNum type="arabicPeriod"/>
            </a:pPr>
            <a:r>
              <a:rPr lang="en-US" sz="2000" b="1" dirty="0">
                <a:latin typeface="Arial Black" panose="020B0A04020102020204" pitchFamily="34" charset="0"/>
              </a:rPr>
              <a:t>Prediction Results &amp; Recommendation Engine</a:t>
            </a:r>
            <a:endParaRPr lang="en-IN" sz="2000" b="1" dirty="0">
              <a:latin typeface="Arial Black" panose="020B0A04020102020204" pitchFamily="34" charset="0"/>
            </a:endParaRPr>
          </a:p>
          <a:p>
            <a:pPr>
              <a:buAutoNum type="arabicPeriod"/>
            </a:pPr>
            <a:r>
              <a:rPr lang="en-IN" sz="2000" b="1" dirty="0">
                <a:latin typeface="Arial Black" panose="020B0A04020102020204" pitchFamily="34" charset="0"/>
              </a:rPr>
              <a:t>Conclusion &amp; CEO Pitch </a:t>
            </a:r>
          </a:p>
          <a:p>
            <a:pPr marL="0" indent="0">
              <a:buNone/>
            </a:pPr>
            <a:endParaRPr lang="en-IN" sz="2000" dirty="0">
              <a:latin typeface="Algerian" panose="04020705040A02060702" pitchFamily="82" charset="0"/>
            </a:endParaRPr>
          </a:p>
        </p:txBody>
      </p:sp>
    </p:spTree>
    <p:extLst>
      <p:ext uri="{BB962C8B-B14F-4D97-AF65-F5344CB8AC3E}">
        <p14:creationId xmlns:p14="http://schemas.microsoft.com/office/powerpoint/2010/main" val="1085131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F80CFD-BDA5-4BD9-87E2-541A8C024CB6}"/>
              </a:ext>
            </a:extLst>
          </p:cNvPr>
          <p:cNvSpPr>
            <a:spLocks noGrp="1"/>
          </p:cNvSpPr>
          <p:nvPr>
            <p:ph type="title"/>
          </p:nvPr>
        </p:nvSpPr>
        <p:spPr>
          <a:xfrm>
            <a:off x="1670266" y="0"/>
            <a:ext cx="5520266" cy="587022"/>
          </a:xfrm>
        </p:spPr>
        <p:txBody>
          <a:bodyPr>
            <a:normAutofit fontScale="90000"/>
          </a:bodyPr>
          <a:lstStyle/>
          <a:p>
            <a:r>
              <a:rPr lang="en-US" dirty="0">
                <a:solidFill>
                  <a:srgbClr val="002060"/>
                </a:solidFill>
              </a:rPr>
              <a:t>Recommendation Engine</a:t>
            </a:r>
          </a:p>
        </p:txBody>
      </p:sp>
      <p:sp>
        <p:nvSpPr>
          <p:cNvPr id="5" name="Content Placeholder 2">
            <a:extLst>
              <a:ext uri="{FF2B5EF4-FFF2-40B4-BE49-F238E27FC236}">
                <a16:creationId xmlns:a16="http://schemas.microsoft.com/office/drawing/2014/main" id="{BB660C9D-3714-4080-81DA-C6FCEC7B4707}"/>
              </a:ext>
            </a:extLst>
          </p:cNvPr>
          <p:cNvSpPr>
            <a:spLocks noGrp="1"/>
          </p:cNvSpPr>
          <p:nvPr>
            <p:ph idx="1"/>
          </p:nvPr>
        </p:nvSpPr>
        <p:spPr>
          <a:xfrm>
            <a:off x="1670266" y="683217"/>
            <a:ext cx="9156256" cy="1401539"/>
          </a:xfrm>
        </p:spPr>
        <p:txBody>
          <a:bodyPr/>
          <a:lstStyle/>
          <a:p>
            <a:pPr>
              <a:buFont typeface="Wingdings" panose="05000000000000000000" pitchFamily="2" charset="2"/>
              <a:buChar char="q"/>
            </a:pPr>
            <a:r>
              <a:rPr lang="en-US" dirty="0"/>
              <a:t>Vectorize the Data </a:t>
            </a:r>
          </a:p>
          <a:p>
            <a:pPr algn="just">
              <a:buFont typeface="Wingdings" panose="05000000000000000000" pitchFamily="2" charset="2"/>
              <a:buChar char="q"/>
            </a:pPr>
            <a:r>
              <a:rPr lang="en-US" dirty="0"/>
              <a:t>If a user has watched a video we use the scaled value of epoch time as the value, else if a user has not watched a video assign a integer greater than 2. (we have used 3) </a:t>
            </a:r>
          </a:p>
        </p:txBody>
      </p:sp>
      <p:pic>
        <p:nvPicPr>
          <p:cNvPr id="6" name="Picture 5">
            <a:extLst>
              <a:ext uri="{FF2B5EF4-FFF2-40B4-BE49-F238E27FC236}">
                <a16:creationId xmlns:a16="http://schemas.microsoft.com/office/drawing/2014/main" id="{8167B7A0-AC5C-4A64-B39F-DC47E032B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266" y="2477284"/>
            <a:ext cx="10137421" cy="4095793"/>
          </a:xfrm>
          <a:prstGeom prst="rect">
            <a:avLst/>
          </a:prstGeom>
        </p:spPr>
      </p:pic>
    </p:spTree>
    <p:extLst>
      <p:ext uri="{BB962C8B-B14F-4D97-AF65-F5344CB8AC3E}">
        <p14:creationId xmlns:p14="http://schemas.microsoft.com/office/powerpoint/2010/main" val="2985782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21D744-4799-4D6A-A5B7-A9C5D61104BA}"/>
              </a:ext>
            </a:extLst>
          </p:cNvPr>
          <p:cNvSpPr>
            <a:spLocks noGrp="1"/>
          </p:cNvSpPr>
          <p:nvPr>
            <p:ph type="title"/>
          </p:nvPr>
        </p:nvSpPr>
        <p:spPr>
          <a:xfrm>
            <a:off x="1496024" y="0"/>
            <a:ext cx="5407377" cy="632178"/>
          </a:xfrm>
        </p:spPr>
        <p:txBody>
          <a:bodyPr>
            <a:normAutofit fontScale="90000"/>
          </a:bodyPr>
          <a:lstStyle/>
          <a:p>
            <a:r>
              <a:rPr lang="en-US" dirty="0">
                <a:solidFill>
                  <a:srgbClr val="002060"/>
                </a:solidFill>
              </a:rPr>
              <a:t>Recommendation Engine</a:t>
            </a:r>
          </a:p>
        </p:txBody>
      </p:sp>
      <p:sp>
        <p:nvSpPr>
          <p:cNvPr id="5" name="Content Placeholder 2">
            <a:extLst>
              <a:ext uri="{FF2B5EF4-FFF2-40B4-BE49-F238E27FC236}">
                <a16:creationId xmlns:a16="http://schemas.microsoft.com/office/drawing/2014/main" id="{A6102F89-776E-4693-9006-D57582034B52}"/>
              </a:ext>
            </a:extLst>
          </p:cNvPr>
          <p:cNvSpPr>
            <a:spLocks noGrp="1"/>
          </p:cNvSpPr>
          <p:nvPr>
            <p:ph idx="1"/>
          </p:nvPr>
        </p:nvSpPr>
        <p:spPr>
          <a:xfrm>
            <a:off x="1622164" y="632178"/>
            <a:ext cx="10371053" cy="1037596"/>
          </a:xfrm>
        </p:spPr>
        <p:txBody>
          <a:bodyPr/>
          <a:lstStyle/>
          <a:p>
            <a:r>
              <a:rPr lang="en-US" dirty="0"/>
              <a:t>User Based Collaborative Filtering </a:t>
            </a:r>
          </a:p>
          <a:p>
            <a:r>
              <a:rPr lang="en-US" dirty="0"/>
              <a:t>Finding the similarity between users using cosine similarity.</a:t>
            </a:r>
          </a:p>
        </p:txBody>
      </p:sp>
      <p:pic>
        <p:nvPicPr>
          <p:cNvPr id="6" name="Picture 5">
            <a:extLst>
              <a:ext uri="{FF2B5EF4-FFF2-40B4-BE49-F238E27FC236}">
                <a16:creationId xmlns:a16="http://schemas.microsoft.com/office/drawing/2014/main" id="{2420578A-72FB-4B46-A5E8-0142DCA18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164" y="2023657"/>
            <a:ext cx="10371053" cy="3938828"/>
          </a:xfrm>
          <a:prstGeom prst="rect">
            <a:avLst/>
          </a:prstGeom>
        </p:spPr>
      </p:pic>
    </p:spTree>
    <p:extLst>
      <p:ext uri="{BB962C8B-B14F-4D97-AF65-F5344CB8AC3E}">
        <p14:creationId xmlns:p14="http://schemas.microsoft.com/office/powerpoint/2010/main" val="588447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B6C8AF-3057-4370-976B-9DC958F8E0DB}"/>
              </a:ext>
            </a:extLst>
          </p:cNvPr>
          <p:cNvSpPr>
            <a:spLocks noGrp="1"/>
          </p:cNvSpPr>
          <p:nvPr>
            <p:ph type="title"/>
          </p:nvPr>
        </p:nvSpPr>
        <p:spPr>
          <a:xfrm>
            <a:off x="1525473" y="0"/>
            <a:ext cx="8596668" cy="715617"/>
          </a:xfrm>
        </p:spPr>
        <p:txBody>
          <a:bodyPr/>
          <a:lstStyle/>
          <a:p>
            <a:r>
              <a:rPr lang="en-US" dirty="0">
                <a:solidFill>
                  <a:srgbClr val="002060"/>
                </a:solidFill>
              </a:rPr>
              <a:t>Recommendation Engine</a:t>
            </a:r>
          </a:p>
        </p:txBody>
      </p:sp>
      <p:sp>
        <p:nvSpPr>
          <p:cNvPr id="5" name="TextBox 4">
            <a:extLst>
              <a:ext uri="{FF2B5EF4-FFF2-40B4-BE49-F238E27FC236}">
                <a16:creationId xmlns:a16="http://schemas.microsoft.com/office/drawing/2014/main" id="{2CA6B5BA-FE4A-4DAC-9AD6-949045EED21A}"/>
              </a:ext>
            </a:extLst>
          </p:cNvPr>
          <p:cNvSpPr txBox="1"/>
          <p:nvPr/>
        </p:nvSpPr>
        <p:spPr>
          <a:xfrm>
            <a:off x="1643270" y="715617"/>
            <a:ext cx="9912626" cy="646331"/>
          </a:xfrm>
          <a:prstGeom prst="rect">
            <a:avLst/>
          </a:prstGeom>
          <a:noFill/>
        </p:spPr>
        <p:txBody>
          <a:bodyPr wrap="square" rtlCol="0">
            <a:spAutoFit/>
          </a:bodyPr>
          <a:lstStyle/>
          <a:p>
            <a:pPr marL="285750" indent="-285750">
              <a:buFontTx/>
              <a:buChar char="-"/>
            </a:pPr>
            <a:r>
              <a:rPr lang="en-US" dirty="0"/>
              <a:t>Find the top 10 nearest neighbors and recommend 3 videos that the target user has not watched but the neighbors have watched in the given time frame.</a:t>
            </a:r>
          </a:p>
        </p:txBody>
      </p:sp>
      <p:pic>
        <p:nvPicPr>
          <p:cNvPr id="6" name="Content Placeholder 3">
            <a:extLst>
              <a:ext uri="{FF2B5EF4-FFF2-40B4-BE49-F238E27FC236}">
                <a16:creationId xmlns:a16="http://schemas.microsoft.com/office/drawing/2014/main" id="{239666C1-92AF-47A5-B4FC-C27F029BEE12}"/>
              </a:ext>
            </a:extLst>
          </p:cNvPr>
          <p:cNvPicPr>
            <a:picLocks noGrp="1" noChangeAspect="1"/>
          </p:cNvPicPr>
          <p:nvPr>
            <p:ph idx="1"/>
          </p:nvPr>
        </p:nvPicPr>
        <p:blipFill>
          <a:blip r:embed="rId2"/>
          <a:stretch>
            <a:fillRect/>
          </a:stretch>
        </p:blipFill>
        <p:spPr>
          <a:xfrm>
            <a:off x="1643270" y="2077565"/>
            <a:ext cx="9912626" cy="3952174"/>
          </a:xfrm>
          <a:prstGeom prst="rect">
            <a:avLst/>
          </a:prstGeom>
        </p:spPr>
      </p:pic>
    </p:spTree>
    <p:extLst>
      <p:ext uri="{BB962C8B-B14F-4D97-AF65-F5344CB8AC3E}">
        <p14:creationId xmlns:p14="http://schemas.microsoft.com/office/powerpoint/2010/main" val="3890569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A6968D-A22E-4D7A-938F-91AF37E38CF7}"/>
              </a:ext>
            </a:extLst>
          </p:cNvPr>
          <p:cNvSpPr>
            <a:spLocks noGrp="1"/>
          </p:cNvSpPr>
          <p:nvPr>
            <p:ph type="title"/>
          </p:nvPr>
        </p:nvSpPr>
        <p:spPr>
          <a:xfrm>
            <a:off x="1684499" y="119270"/>
            <a:ext cx="8596668" cy="742122"/>
          </a:xfrm>
        </p:spPr>
        <p:txBody>
          <a:bodyPr>
            <a:normAutofit/>
          </a:bodyPr>
          <a:lstStyle/>
          <a:p>
            <a:r>
              <a:rPr lang="en-US" b="1" dirty="0">
                <a:solidFill>
                  <a:schemeClr val="tx1"/>
                </a:solidFill>
              </a:rPr>
              <a:t>Recommendation Engine</a:t>
            </a:r>
          </a:p>
        </p:txBody>
      </p:sp>
      <p:sp>
        <p:nvSpPr>
          <p:cNvPr id="5" name="Content Placeholder 2">
            <a:extLst>
              <a:ext uri="{FF2B5EF4-FFF2-40B4-BE49-F238E27FC236}">
                <a16:creationId xmlns:a16="http://schemas.microsoft.com/office/drawing/2014/main" id="{2797F49B-3404-483A-A3A7-93985B994912}"/>
              </a:ext>
            </a:extLst>
          </p:cNvPr>
          <p:cNvSpPr>
            <a:spLocks noGrp="1"/>
          </p:cNvSpPr>
          <p:nvPr>
            <p:ph idx="1"/>
          </p:nvPr>
        </p:nvSpPr>
        <p:spPr>
          <a:xfrm>
            <a:off x="1684499" y="755373"/>
            <a:ext cx="9785993" cy="1974575"/>
          </a:xfrm>
        </p:spPr>
        <p:txBody>
          <a:bodyPr>
            <a:normAutofit/>
          </a:bodyPr>
          <a:lstStyle/>
          <a:p>
            <a:r>
              <a:rPr lang="en-US" sz="2000" dirty="0">
                <a:solidFill>
                  <a:schemeClr val="tx1"/>
                </a:solidFill>
              </a:rPr>
              <a:t>Possible Improvements:</a:t>
            </a:r>
          </a:p>
          <a:p>
            <a:pPr lvl="1">
              <a:buFont typeface="Wingdings" panose="05000000000000000000" pitchFamily="2" charset="2"/>
              <a:buChar char="ü"/>
            </a:pPr>
            <a:r>
              <a:rPr lang="en-US" sz="2000" dirty="0">
                <a:solidFill>
                  <a:schemeClr val="tx1"/>
                </a:solidFill>
              </a:rPr>
              <a:t>Use item based collaborative filtering for faster predictions.</a:t>
            </a:r>
          </a:p>
          <a:p>
            <a:pPr lvl="1">
              <a:buFont typeface="Wingdings" panose="05000000000000000000" pitchFamily="2" charset="2"/>
              <a:buChar char="ü"/>
            </a:pPr>
            <a:r>
              <a:rPr lang="en-US" sz="2000" dirty="0">
                <a:solidFill>
                  <a:schemeClr val="tx1"/>
                </a:solidFill>
              </a:rPr>
              <a:t>Use the RF- score calculated earlier to rank the recommendations according to the users they are coming from.</a:t>
            </a:r>
          </a:p>
        </p:txBody>
      </p:sp>
      <p:sp>
        <p:nvSpPr>
          <p:cNvPr id="6" name="Title 1">
            <a:extLst>
              <a:ext uri="{FF2B5EF4-FFF2-40B4-BE49-F238E27FC236}">
                <a16:creationId xmlns:a16="http://schemas.microsoft.com/office/drawing/2014/main" id="{8931EC0C-D4EC-467B-9DAF-7F83666B97B2}"/>
              </a:ext>
            </a:extLst>
          </p:cNvPr>
          <p:cNvSpPr txBox="1">
            <a:spLocks/>
          </p:cNvSpPr>
          <p:nvPr/>
        </p:nvSpPr>
        <p:spPr>
          <a:xfrm>
            <a:off x="1684499" y="2729947"/>
            <a:ext cx="10136440" cy="6990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tx1"/>
                </a:solidFill>
              </a:rPr>
              <a:t>Value delivered to business/ CEO PITCH:</a:t>
            </a:r>
            <a:endParaRPr lang="en-IN" dirty="0"/>
          </a:p>
        </p:txBody>
      </p:sp>
      <p:sp>
        <p:nvSpPr>
          <p:cNvPr id="7" name="Content Placeholder 2">
            <a:extLst>
              <a:ext uri="{FF2B5EF4-FFF2-40B4-BE49-F238E27FC236}">
                <a16:creationId xmlns:a16="http://schemas.microsoft.com/office/drawing/2014/main" id="{C405FF28-E54D-4EE4-9AB2-97FEC3AFB881}"/>
              </a:ext>
            </a:extLst>
          </p:cNvPr>
          <p:cNvSpPr txBox="1">
            <a:spLocks/>
          </p:cNvSpPr>
          <p:nvPr/>
        </p:nvSpPr>
        <p:spPr>
          <a:xfrm>
            <a:off x="1684499" y="3717234"/>
            <a:ext cx="9785993" cy="302149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t>Digital marketers today constantly strive to understand their users better. To send highly contextual and relevant communication to your users means having a good segmentation strategy. Without segmentation, you are hitting your entire user base with a one-size-fits-all campaign that will fail due to irrelevance. so</a:t>
            </a:r>
            <a:endParaRPr lang="en-US" dirty="0">
              <a:solidFill>
                <a:schemeClr val="tx1"/>
              </a:solidFill>
            </a:endParaRPr>
          </a:p>
          <a:p>
            <a:pPr lvl="1">
              <a:buFont typeface="Wingdings" panose="05000000000000000000" pitchFamily="2" charset="2"/>
              <a:buChar char="ü"/>
            </a:pPr>
            <a:r>
              <a:rPr lang="en-IN" dirty="0"/>
              <a:t>First know who you’re selling to. This is by far the most important building block of a financial model.</a:t>
            </a:r>
          </a:p>
          <a:p>
            <a:pPr lvl="1">
              <a:buFont typeface="Wingdings" panose="05000000000000000000" pitchFamily="2" charset="2"/>
              <a:buChar char="ü"/>
            </a:pPr>
            <a:r>
              <a:rPr lang="en-IN" dirty="0"/>
              <a:t>Do some push Notifications, SMS, emails etc before a live-stream videos or new TV Shows launches etc</a:t>
            </a:r>
          </a:p>
          <a:p>
            <a:pPr lvl="1">
              <a:buFont typeface="Wingdings" panose="05000000000000000000" pitchFamily="2" charset="2"/>
              <a:buChar char="ü"/>
            </a:pPr>
            <a:r>
              <a:rPr lang="en-IN" dirty="0"/>
              <a:t>Identify Top most watched user and recommend others who are connected with them</a:t>
            </a:r>
          </a:p>
          <a:p>
            <a:pPr lvl="1">
              <a:buFont typeface="Wingdings" panose="05000000000000000000" pitchFamily="2" charset="2"/>
              <a:buChar char="ü"/>
            </a:pPr>
            <a:r>
              <a:rPr lang="en-IN" dirty="0"/>
              <a:t>Segment the </a:t>
            </a:r>
            <a:r>
              <a:rPr lang="en-IN"/>
              <a:t>Customers properly.</a:t>
            </a:r>
            <a:endParaRPr lang="en-IN" dirty="0"/>
          </a:p>
          <a:p>
            <a:pPr lvl="1">
              <a:buFont typeface="Wingdings" panose="05000000000000000000" pitchFamily="2" charset="2"/>
              <a:buChar char="ü"/>
            </a:pPr>
            <a:endParaRPr lang="en-IN" dirty="0"/>
          </a:p>
          <a:p>
            <a:pPr lvl="1">
              <a:buFont typeface="Wingdings" panose="05000000000000000000" pitchFamily="2" charset="2"/>
              <a:buChar char="ü"/>
            </a:pPr>
            <a:endParaRPr lang="en-IN" dirty="0"/>
          </a:p>
          <a:p>
            <a:pPr lvl="1">
              <a:buFont typeface="Wingdings" panose="05000000000000000000" pitchFamily="2" charset="2"/>
              <a:buChar char="ü"/>
            </a:pPr>
            <a:endParaRPr lang="en-US" sz="2000" dirty="0">
              <a:solidFill>
                <a:schemeClr val="tx1"/>
              </a:solidFill>
            </a:endParaRPr>
          </a:p>
        </p:txBody>
      </p:sp>
    </p:spTree>
    <p:extLst>
      <p:ext uri="{BB962C8B-B14F-4D97-AF65-F5344CB8AC3E}">
        <p14:creationId xmlns:p14="http://schemas.microsoft.com/office/powerpoint/2010/main" val="1805254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AFB0C5E-C606-4F32-A187-9779EE240659}"/>
              </a:ext>
            </a:extLst>
          </p:cNvPr>
          <p:cNvSpPr>
            <a:spLocks noGrp="1"/>
          </p:cNvSpPr>
          <p:nvPr>
            <p:ph type="title"/>
          </p:nvPr>
        </p:nvSpPr>
        <p:spPr>
          <a:xfrm>
            <a:off x="198783" y="0"/>
            <a:ext cx="8770419"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DS &amp; ML – Capstone Project</a:t>
            </a:r>
          </a:p>
        </p:txBody>
      </p:sp>
      <p:pic>
        <p:nvPicPr>
          <p:cNvPr id="9" name="Picture 8">
            <a:extLst>
              <a:ext uri="{FF2B5EF4-FFF2-40B4-BE49-F238E27FC236}">
                <a16:creationId xmlns:a16="http://schemas.microsoft.com/office/drawing/2014/main" id="{C3408A94-BDDA-473E-8294-F5514E08C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196" y="701842"/>
            <a:ext cx="4762500" cy="2646141"/>
          </a:xfrm>
          <a:prstGeom prst="rect">
            <a:avLst/>
          </a:prstGeom>
        </p:spPr>
      </p:pic>
      <p:pic>
        <p:nvPicPr>
          <p:cNvPr id="10" name="Picture 9">
            <a:extLst>
              <a:ext uri="{FF2B5EF4-FFF2-40B4-BE49-F238E27FC236}">
                <a16:creationId xmlns:a16="http://schemas.microsoft.com/office/drawing/2014/main" id="{9B3967A6-03E1-4CFC-B103-E23FE2283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4597" y="701842"/>
            <a:ext cx="4082852" cy="2646141"/>
          </a:xfrm>
          <a:prstGeom prst="rect">
            <a:avLst/>
          </a:prstGeom>
        </p:spPr>
      </p:pic>
      <p:pic>
        <p:nvPicPr>
          <p:cNvPr id="11" name="Picture 10">
            <a:extLst>
              <a:ext uri="{FF2B5EF4-FFF2-40B4-BE49-F238E27FC236}">
                <a16:creationId xmlns:a16="http://schemas.microsoft.com/office/drawing/2014/main" id="{AD485207-4EAD-4212-8F65-DCA406667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196" y="3732103"/>
            <a:ext cx="4762500" cy="2721113"/>
          </a:xfrm>
          <a:prstGeom prst="rect">
            <a:avLst/>
          </a:prstGeom>
        </p:spPr>
      </p:pic>
      <p:pic>
        <p:nvPicPr>
          <p:cNvPr id="12" name="Picture 11">
            <a:extLst>
              <a:ext uri="{FF2B5EF4-FFF2-40B4-BE49-F238E27FC236}">
                <a16:creationId xmlns:a16="http://schemas.microsoft.com/office/drawing/2014/main" id="{D79ECF78-7EFD-46FD-9BFD-9342975420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596" y="3732103"/>
            <a:ext cx="4082851" cy="2721113"/>
          </a:xfrm>
          <a:prstGeom prst="rect">
            <a:avLst/>
          </a:prstGeom>
        </p:spPr>
      </p:pic>
    </p:spTree>
    <p:extLst>
      <p:ext uri="{BB962C8B-B14F-4D97-AF65-F5344CB8AC3E}">
        <p14:creationId xmlns:p14="http://schemas.microsoft.com/office/powerpoint/2010/main" val="201734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2" presetClass="entr" presetSubtype="4"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14"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000"/>
                            </p:stCondLst>
                            <p:childTnLst>
                              <p:par>
                                <p:cTn id="18" presetID="26"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80">
                                          <p:stCondLst>
                                            <p:cond delay="0"/>
                                          </p:stCondLst>
                                        </p:cTn>
                                        <p:tgtEl>
                                          <p:spTgt spid="11"/>
                                        </p:tgtEl>
                                      </p:cBhvr>
                                    </p:animEffect>
                                    <p:anim calcmode="lin" valueType="num">
                                      <p:cBhvr>
                                        <p:cTn id="21"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6" dur="26">
                                          <p:stCondLst>
                                            <p:cond delay="650"/>
                                          </p:stCondLst>
                                        </p:cTn>
                                        <p:tgtEl>
                                          <p:spTgt spid="11"/>
                                        </p:tgtEl>
                                      </p:cBhvr>
                                      <p:to x="100000" y="60000"/>
                                    </p:animScale>
                                    <p:animScale>
                                      <p:cBhvr>
                                        <p:cTn id="27" dur="166" decel="50000">
                                          <p:stCondLst>
                                            <p:cond delay="676"/>
                                          </p:stCondLst>
                                        </p:cTn>
                                        <p:tgtEl>
                                          <p:spTgt spid="11"/>
                                        </p:tgtEl>
                                      </p:cBhvr>
                                      <p:to x="100000" y="100000"/>
                                    </p:animScale>
                                    <p:animScale>
                                      <p:cBhvr>
                                        <p:cTn id="28" dur="26">
                                          <p:stCondLst>
                                            <p:cond delay="1312"/>
                                          </p:stCondLst>
                                        </p:cTn>
                                        <p:tgtEl>
                                          <p:spTgt spid="11"/>
                                        </p:tgtEl>
                                      </p:cBhvr>
                                      <p:to x="100000" y="80000"/>
                                    </p:animScale>
                                    <p:animScale>
                                      <p:cBhvr>
                                        <p:cTn id="29" dur="166" decel="50000">
                                          <p:stCondLst>
                                            <p:cond delay="1338"/>
                                          </p:stCondLst>
                                        </p:cTn>
                                        <p:tgtEl>
                                          <p:spTgt spid="11"/>
                                        </p:tgtEl>
                                      </p:cBhvr>
                                      <p:to x="100000" y="100000"/>
                                    </p:animScale>
                                    <p:animScale>
                                      <p:cBhvr>
                                        <p:cTn id="30" dur="26">
                                          <p:stCondLst>
                                            <p:cond delay="1642"/>
                                          </p:stCondLst>
                                        </p:cTn>
                                        <p:tgtEl>
                                          <p:spTgt spid="11"/>
                                        </p:tgtEl>
                                      </p:cBhvr>
                                      <p:to x="100000" y="90000"/>
                                    </p:animScale>
                                    <p:animScale>
                                      <p:cBhvr>
                                        <p:cTn id="31" dur="166" decel="50000">
                                          <p:stCondLst>
                                            <p:cond delay="1668"/>
                                          </p:stCondLst>
                                        </p:cTn>
                                        <p:tgtEl>
                                          <p:spTgt spid="11"/>
                                        </p:tgtEl>
                                      </p:cBhvr>
                                      <p:to x="100000" y="100000"/>
                                    </p:animScale>
                                    <p:animScale>
                                      <p:cBhvr>
                                        <p:cTn id="32" dur="26">
                                          <p:stCondLst>
                                            <p:cond delay="1808"/>
                                          </p:stCondLst>
                                        </p:cTn>
                                        <p:tgtEl>
                                          <p:spTgt spid="11"/>
                                        </p:tgtEl>
                                      </p:cBhvr>
                                      <p:to x="100000" y="95000"/>
                                    </p:animScale>
                                    <p:animScale>
                                      <p:cBhvr>
                                        <p:cTn id="33" dur="166" decel="50000">
                                          <p:stCondLst>
                                            <p:cond delay="1834"/>
                                          </p:stCondLst>
                                        </p:cTn>
                                        <p:tgtEl>
                                          <p:spTgt spid="11"/>
                                        </p:tgtEl>
                                      </p:cBhvr>
                                      <p:to x="100000" y="100000"/>
                                    </p:animScale>
                                  </p:childTnLst>
                                </p:cTn>
                              </p:par>
                            </p:childTnLst>
                          </p:cTn>
                        </p:par>
                        <p:par>
                          <p:cTn id="34" fill="hold">
                            <p:stCondLst>
                              <p:cond delay="3000"/>
                            </p:stCondLst>
                            <p:childTnLst>
                              <p:par>
                                <p:cTn id="35" presetID="45"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2000"/>
                                        <p:tgtEl>
                                          <p:spTgt spid="12"/>
                                        </p:tgtEl>
                                      </p:cBhvr>
                                    </p:animEffect>
                                    <p:anim calcmode="lin" valueType="num">
                                      <p:cBhvr>
                                        <p:cTn id="38" dur="2000" fill="hold"/>
                                        <p:tgtEl>
                                          <p:spTgt spid="12"/>
                                        </p:tgtEl>
                                        <p:attrNameLst>
                                          <p:attrName>ppt_w</p:attrName>
                                        </p:attrNameLst>
                                      </p:cBhvr>
                                      <p:tavLst>
                                        <p:tav tm="0" fmla="#ppt_w*sin(2.5*pi*$)">
                                          <p:val>
                                            <p:fltVal val="0"/>
                                          </p:val>
                                        </p:tav>
                                        <p:tav tm="100000">
                                          <p:val>
                                            <p:fltVal val="1"/>
                                          </p:val>
                                        </p:tav>
                                      </p:tavLst>
                                    </p:anim>
                                    <p:anim calcmode="lin" valueType="num">
                                      <p:cBhvr>
                                        <p:cTn id="39"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50E42E-758D-433B-8D03-0B33716D9632}"/>
              </a:ext>
            </a:extLst>
          </p:cNvPr>
          <p:cNvPicPr>
            <a:picLocks noChangeAspect="1"/>
          </p:cNvPicPr>
          <p:nvPr/>
        </p:nvPicPr>
        <p:blipFill>
          <a:blip r:embed="rId2"/>
          <a:stretch>
            <a:fillRect/>
          </a:stretch>
        </p:blipFill>
        <p:spPr>
          <a:xfrm>
            <a:off x="1025615" y="1484243"/>
            <a:ext cx="4368018" cy="4062912"/>
          </a:xfrm>
          <a:prstGeom prst="rect">
            <a:avLst/>
          </a:prstGeom>
        </p:spPr>
      </p:pic>
      <p:pic>
        <p:nvPicPr>
          <p:cNvPr id="5" name="Picture 4">
            <a:extLst>
              <a:ext uri="{FF2B5EF4-FFF2-40B4-BE49-F238E27FC236}">
                <a16:creationId xmlns:a16="http://schemas.microsoft.com/office/drawing/2014/main" id="{679EC8BC-8A25-48B7-9D2C-5A5006E0B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217" y="831621"/>
            <a:ext cx="6183566" cy="4714461"/>
          </a:xfrm>
          <a:prstGeom prst="rect">
            <a:avLst/>
          </a:prstGeom>
        </p:spPr>
      </p:pic>
      <p:sp>
        <p:nvSpPr>
          <p:cNvPr id="6" name="TextBox 5">
            <a:extLst>
              <a:ext uri="{FF2B5EF4-FFF2-40B4-BE49-F238E27FC236}">
                <a16:creationId xmlns:a16="http://schemas.microsoft.com/office/drawing/2014/main" id="{E6C0D8AA-17CE-44D0-8293-1C4D71388394}"/>
              </a:ext>
            </a:extLst>
          </p:cNvPr>
          <p:cNvSpPr txBox="1"/>
          <p:nvPr/>
        </p:nvSpPr>
        <p:spPr>
          <a:xfrm>
            <a:off x="1171390" y="5976777"/>
            <a:ext cx="10808575" cy="523220"/>
          </a:xfrm>
          <a:prstGeom prst="rect">
            <a:avLst/>
          </a:prstGeom>
          <a:noFill/>
        </p:spPr>
        <p:txBody>
          <a:bodyPr wrap="square" rtlCol="0">
            <a:spAutoFit/>
          </a:bodyPr>
          <a:lstStyle/>
          <a:p>
            <a:r>
              <a:rPr lang="en-IN" b="1" dirty="0">
                <a:solidFill>
                  <a:srgbClr val="002060"/>
                </a:solidFill>
              </a:rPr>
              <a:t>	</a:t>
            </a:r>
            <a:r>
              <a:rPr lang="en-IN" sz="2800" b="1" dirty="0">
                <a:solidFill>
                  <a:srgbClr val="002060"/>
                </a:solidFill>
              </a:rPr>
              <a:t>Capstone Project  : By SAJIB HALDER (09/11/2019)</a:t>
            </a:r>
          </a:p>
        </p:txBody>
      </p:sp>
    </p:spTree>
    <p:extLst>
      <p:ext uri="{BB962C8B-B14F-4D97-AF65-F5344CB8AC3E}">
        <p14:creationId xmlns:p14="http://schemas.microsoft.com/office/powerpoint/2010/main" val="257072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1999"/>
                                          </p:stCondLst>
                                        </p:cTn>
                                        <p:tgtEl>
                                          <p:spTgt spid="4"/>
                                        </p:tgtEl>
                                        <p:attrNameLst>
                                          <p:attrName>style.visibility</p:attrName>
                                        </p:attrNameLst>
                                      </p:cBhvr>
                                      <p:to>
                                        <p:strVal val="visible"/>
                                      </p:to>
                                    </p:set>
                                  </p:childTnLst>
                                </p:cTn>
                              </p:par>
                            </p:childTnLst>
                          </p:cTn>
                        </p:par>
                        <p:par>
                          <p:cTn id="7" fill="hold">
                            <p:stCondLst>
                              <p:cond delay="2000"/>
                            </p:stCondLst>
                            <p:childTnLst>
                              <p:par>
                                <p:cTn id="8" presetID="45"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750"/>
                                        <p:tgtEl>
                                          <p:spTgt spid="5"/>
                                        </p:tgtEl>
                                      </p:cBhvr>
                                    </p:animEffect>
                                    <p:anim calcmode="lin" valueType="num">
                                      <p:cBhvr>
                                        <p:cTn id="11" dur="1750" fill="hold"/>
                                        <p:tgtEl>
                                          <p:spTgt spid="5"/>
                                        </p:tgtEl>
                                        <p:attrNameLst>
                                          <p:attrName>ppt_w</p:attrName>
                                        </p:attrNameLst>
                                      </p:cBhvr>
                                      <p:tavLst>
                                        <p:tav tm="0" fmla="#ppt_w*sin(2.5*pi*$)">
                                          <p:val>
                                            <p:fltVal val="0"/>
                                          </p:val>
                                        </p:tav>
                                        <p:tav tm="100000">
                                          <p:val>
                                            <p:fltVal val="1"/>
                                          </p:val>
                                        </p:tav>
                                      </p:tavLst>
                                    </p:anim>
                                    <p:anim calcmode="lin" valueType="num">
                                      <p:cBhvr>
                                        <p:cTn id="12" dur="1750" fill="hold"/>
                                        <p:tgtEl>
                                          <p:spTgt spid="5"/>
                                        </p:tgtEl>
                                        <p:attrNameLst>
                                          <p:attrName>ppt_h</p:attrName>
                                        </p:attrNameLst>
                                      </p:cBhvr>
                                      <p:tavLst>
                                        <p:tav tm="0">
                                          <p:val>
                                            <p:strVal val="#ppt_h"/>
                                          </p:val>
                                        </p:tav>
                                        <p:tav tm="100000">
                                          <p:val>
                                            <p:strVal val="#ppt_h"/>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0" fill="hold"/>
                                        <p:tgtEl>
                                          <p:spTgt spid="6"/>
                                        </p:tgtEl>
                                        <p:attrNameLst>
                                          <p:attrName>ppt_x</p:attrName>
                                        </p:attrNameLst>
                                      </p:cBhvr>
                                      <p:tavLst>
                                        <p:tav tm="0">
                                          <p:val>
                                            <p:strVal val="1+#ppt_w/2"/>
                                          </p:val>
                                        </p:tav>
                                        <p:tav tm="100000">
                                          <p:val>
                                            <p:strVal val="#ppt_x"/>
                                          </p:val>
                                        </p:tav>
                                      </p:tavLst>
                                    </p:anim>
                                    <p:anim calcmode="lin" valueType="num">
                                      <p:cBhvr additive="base">
                                        <p:cTn id="16" dur="5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E9EE-A3FE-4750-9861-432C5B9891A3}"/>
              </a:ext>
            </a:extLst>
          </p:cNvPr>
          <p:cNvSpPr>
            <a:spLocks noGrp="1"/>
          </p:cNvSpPr>
          <p:nvPr>
            <p:ph type="title"/>
          </p:nvPr>
        </p:nvSpPr>
        <p:spPr>
          <a:xfrm>
            <a:off x="1771290" y="179410"/>
            <a:ext cx="8911687" cy="767368"/>
          </a:xfrm>
        </p:spPr>
        <p:txBody>
          <a:bodyPr/>
          <a:lstStyle/>
          <a:p>
            <a:r>
              <a:rPr lang="en-IN" b="1" dirty="0">
                <a:solidFill>
                  <a:srgbClr val="002060"/>
                </a:solidFill>
                <a:latin typeface="Aharoni" panose="02010803020104030203" pitchFamily="2" charset="-79"/>
                <a:cs typeface="Aharoni" panose="02010803020104030203" pitchFamily="2" charset="-79"/>
              </a:rPr>
              <a:t>Capstone Project : Problem Statement</a:t>
            </a:r>
            <a:endParaRPr lang="en-IN" dirty="0"/>
          </a:p>
        </p:txBody>
      </p:sp>
      <p:sp>
        <p:nvSpPr>
          <p:cNvPr id="3" name="Content Placeholder 2">
            <a:extLst>
              <a:ext uri="{FF2B5EF4-FFF2-40B4-BE49-F238E27FC236}">
                <a16:creationId xmlns:a16="http://schemas.microsoft.com/office/drawing/2014/main" id="{F1950FB5-5C71-4BDB-9688-1B5D2B461946}"/>
              </a:ext>
            </a:extLst>
          </p:cNvPr>
          <p:cNvSpPr>
            <a:spLocks noGrp="1"/>
          </p:cNvSpPr>
          <p:nvPr>
            <p:ph idx="1"/>
          </p:nvPr>
        </p:nvSpPr>
        <p:spPr>
          <a:xfrm>
            <a:off x="1771290" y="946777"/>
            <a:ext cx="8915400" cy="5731813"/>
          </a:xfrm>
        </p:spPr>
        <p:txBody>
          <a:bodyPr>
            <a:normAutofit fontScale="92500" lnSpcReduction="10000"/>
          </a:bodyPr>
          <a:lstStyle/>
          <a:p>
            <a:pPr algn="just">
              <a:buFont typeface="Wingdings" panose="05000000000000000000" pitchFamily="2" charset="2"/>
              <a:buChar char="q"/>
            </a:pPr>
            <a:r>
              <a:rPr lang="en-US" b="1" dirty="0"/>
              <a:t>Problem Statement&gt;&gt;</a:t>
            </a:r>
            <a:r>
              <a:rPr lang="en-US" dirty="0"/>
              <a:t> </a:t>
            </a:r>
            <a:r>
              <a:rPr lang="en-US" b="1" dirty="0"/>
              <a:t>Video watching Predication and Recommendation </a:t>
            </a:r>
            <a:r>
              <a:rPr lang="en-US" dirty="0"/>
              <a:t>: Segment the audience of a content app based on its user’s propensity to watch a video in the next 2 days and recommend the users to watch the videos as per his / her taste</a:t>
            </a:r>
            <a:r>
              <a:rPr lang="en-US" u="sng" dirty="0"/>
              <a:t>.</a:t>
            </a:r>
          </a:p>
          <a:p>
            <a:pPr algn="just">
              <a:buFont typeface="Wingdings" panose="05000000000000000000" pitchFamily="2" charset="2"/>
              <a:buChar char="q"/>
            </a:pPr>
            <a:r>
              <a:rPr lang="en-US" b="1" dirty="0"/>
              <a:t>Data Information:</a:t>
            </a:r>
            <a:r>
              <a:rPr lang="en-US" dirty="0"/>
              <a:t> The data is related to the various event details for a Video Content app. As the user engages with the app, some of his actions are recorded in detail. </a:t>
            </a:r>
          </a:p>
          <a:p>
            <a:pPr lvl="1" algn="just">
              <a:buFont typeface="Wingdings" panose="05000000000000000000" pitchFamily="2" charset="2"/>
              <a:buChar char="Ø"/>
            </a:pPr>
            <a:r>
              <a:rPr lang="en-US" sz="1800" dirty="0"/>
              <a:t>For </a:t>
            </a:r>
            <a:r>
              <a:rPr lang="en-US" sz="1800" dirty="0" err="1"/>
              <a:t>eg.</a:t>
            </a:r>
            <a:r>
              <a:rPr lang="en-US" sz="1800" dirty="0"/>
              <a:t> as soon as the user launches the app, an "</a:t>
            </a:r>
            <a:r>
              <a:rPr lang="en-US" sz="1800" dirty="0" err="1"/>
              <a:t>AppLaunched</a:t>
            </a:r>
            <a:r>
              <a:rPr lang="en-US" sz="1800" dirty="0"/>
              <a:t>" event is recorded which contains details such as timestamp, OS, device, country, </a:t>
            </a:r>
            <a:r>
              <a:rPr lang="en-US" sz="1800" dirty="0" err="1"/>
              <a:t>userId</a:t>
            </a:r>
            <a:r>
              <a:rPr lang="en-US" sz="1800" dirty="0"/>
              <a:t> etc.  </a:t>
            </a:r>
          </a:p>
          <a:p>
            <a:pPr lvl="1" algn="just">
              <a:buFont typeface="Wingdings" panose="05000000000000000000" pitchFamily="2" charset="2"/>
              <a:buChar char="Ø"/>
            </a:pPr>
            <a:r>
              <a:rPr lang="en-US" sz="1800" dirty="0"/>
              <a:t>When the user registers itself for the app, a "Registered" event is raised. Similarly when he views the  details of a video or an episode, a "</a:t>
            </a:r>
            <a:r>
              <a:rPr lang="en-US" sz="1800" dirty="0" err="1"/>
              <a:t>VideoDetails</a:t>
            </a:r>
            <a:r>
              <a:rPr lang="en-US" sz="1800" dirty="0"/>
              <a:t>" event is recorded. </a:t>
            </a:r>
          </a:p>
          <a:p>
            <a:pPr lvl="1" algn="just">
              <a:buFont typeface="Wingdings" panose="05000000000000000000" pitchFamily="2" charset="2"/>
              <a:buChar char="Ø"/>
            </a:pPr>
            <a:r>
              <a:rPr lang="en-US" sz="1800" dirty="0"/>
              <a:t>Also, when he starts watching a video, a "</a:t>
            </a:r>
            <a:r>
              <a:rPr lang="en-US" sz="1800" dirty="0" err="1"/>
              <a:t>VideoStarted</a:t>
            </a:r>
            <a:r>
              <a:rPr lang="en-US" sz="1800" dirty="0"/>
              <a:t>" event is raised.     </a:t>
            </a:r>
          </a:p>
          <a:p>
            <a:pPr lvl="1" algn="just">
              <a:buFont typeface="Wingdings" panose="05000000000000000000" pitchFamily="2" charset="2"/>
              <a:buChar char="Ø"/>
            </a:pPr>
            <a:r>
              <a:rPr lang="en-US" sz="1800" dirty="0"/>
              <a:t>App owners also engage with the customers via Push Notifications, SMS, emails etc. When a user clicks on any such campaign, a UTM Visited campaign is recorded. </a:t>
            </a:r>
          </a:p>
          <a:p>
            <a:pPr algn="just">
              <a:buFont typeface="Wingdings" panose="05000000000000000000" pitchFamily="2" charset="2"/>
              <a:buChar char="q"/>
            </a:pPr>
            <a:r>
              <a:rPr lang="en-US" b="1" dirty="0"/>
              <a:t>Goal:-</a:t>
            </a:r>
            <a:r>
              <a:rPr lang="en-US" dirty="0"/>
              <a:t> The goal is to classify the audience of a content app based on its user’s propensity to watch a video in the next 2 days and recommend the users to watch the videos as per his / her taste and previous history.</a:t>
            </a:r>
            <a:endParaRPr lang="en-IN" dirty="0"/>
          </a:p>
          <a:p>
            <a:endParaRPr lang="en-IN" dirty="0"/>
          </a:p>
        </p:txBody>
      </p:sp>
    </p:spTree>
    <p:extLst>
      <p:ext uri="{BB962C8B-B14F-4D97-AF65-F5344CB8AC3E}">
        <p14:creationId xmlns:p14="http://schemas.microsoft.com/office/powerpoint/2010/main" val="352545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952C-8CB8-4025-9884-843278156F44}"/>
              </a:ext>
            </a:extLst>
          </p:cNvPr>
          <p:cNvSpPr>
            <a:spLocks noGrp="1"/>
          </p:cNvSpPr>
          <p:nvPr>
            <p:ph type="title"/>
          </p:nvPr>
        </p:nvSpPr>
        <p:spPr>
          <a:xfrm>
            <a:off x="1797795" y="0"/>
            <a:ext cx="8911687" cy="581838"/>
          </a:xfrm>
        </p:spPr>
        <p:txBody>
          <a:bodyPr>
            <a:normAutofit fontScale="90000"/>
          </a:bodyPr>
          <a:lstStyle/>
          <a:p>
            <a:r>
              <a:rPr lang="en-IN" b="1" dirty="0">
                <a:solidFill>
                  <a:srgbClr val="002060"/>
                </a:solidFill>
                <a:latin typeface="Aharoni" panose="02010803020104030203" pitchFamily="2" charset="-79"/>
                <a:cs typeface="Aharoni" panose="02010803020104030203" pitchFamily="2" charset="-79"/>
              </a:rPr>
              <a:t>Dataset Features</a:t>
            </a:r>
            <a:endParaRPr lang="en-IN" dirty="0"/>
          </a:p>
        </p:txBody>
      </p:sp>
      <p:sp>
        <p:nvSpPr>
          <p:cNvPr id="7" name="Content Placeholder 2">
            <a:extLst>
              <a:ext uri="{FF2B5EF4-FFF2-40B4-BE49-F238E27FC236}">
                <a16:creationId xmlns:a16="http://schemas.microsoft.com/office/drawing/2014/main" id="{190D2489-3EEA-4B7B-9693-113691F8E3F4}"/>
              </a:ext>
            </a:extLst>
          </p:cNvPr>
          <p:cNvSpPr txBox="1">
            <a:spLocks/>
          </p:cNvSpPr>
          <p:nvPr/>
        </p:nvSpPr>
        <p:spPr>
          <a:xfrm>
            <a:off x="1797795" y="879340"/>
            <a:ext cx="1606730" cy="2548402"/>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IN" b="1" dirty="0"/>
              <a:t>AppLaunched.csv</a:t>
            </a:r>
          </a:p>
          <a:p>
            <a:pPr marL="0" indent="0" algn="just">
              <a:buFont typeface="Wingdings 3" charset="2"/>
              <a:buNone/>
            </a:pPr>
            <a:r>
              <a:rPr lang="en-US" dirty="0"/>
              <a:t>Shape : (2716093, 8)</a:t>
            </a:r>
          </a:p>
          <a:p>
            <a:pPr marL="0" indent="0" algn="just">
              <a:buFont typeface="Wingdings 3" charset="2"/>
              <a:buNone/>
            </a:pPr>
            <a:r>
              <a:rPr lang="en-US" dirty="0" err="1"/>
              <a:t>UserId</a:t>
            </a:r>
            <a:r>
              <a:rPr lang="en-US" dirty="0"/>
              <a:t>		object </a:t>
            </a:r>
          </a:p>
          <a:p>
            <a:pPr marL="0" indent="0" algn="just">
              <a:buFont typeface="Wingdings 3" charset="2"/>
              <a:buNone/>
            </a:pPr>
            <a:r>
              <a:rPr lang="en-US" dirty="0"/>
              <a:t>Date		int64 </a:t>
            </a:r>
          </a:p>
          <a:p>
            <a:pPr marL="0" indent="0" algn="just">
              <a:buFont typeface="Wingdings 3" charset="2"/>
              <a:buNone/>
            </a:pPr>
            <a:r>
              <a:rPr lang="en-US" dirty="0" err="1"/>
              <a:t>Minute_Of_Day</a:t>
            </a:r>
            <a:r>
              <a:rPr lang="en-US" dirty="0"/>
              <a:t>	int64 </a:t>
            </a:r>
          </a:p>
          <a:p>
            <a:pPr marL="0" indent="0" algn="just">
              <a:buFont typeface="Wingdings 3" charset="2"/>
              <a:buNone/>
            </a:pPr>
            <a:r>
              <a:rPr lang="en-US" dirty="0"/>
              <a:t>Second		int64 </a:t>
            </a:r>
          </a:p>
          <a:p>
            <a:pPr marL="0" indent="0">
              <a:buFont typeface="Wingdings 3" charset="2"/>
              <a:buNone/>
            </a:pPr>
            <a:r>
              <a:rPr lang="en-US" dirty="0"/>
              <a:t>State		Int64 </a:t>
            </a:r>
          </a:p>
          <a:p>
            <a:pPr marL="0" indent="0" algn="just">
              <a:buFont typeface="Wingdings 3" charset="2"/>
              <a:buNone/>
            </a:pPr>
            <a:r>
              <a:rPr lang="en-US" dirty="0"/>
              <a:t>Country		Int64 </a:t>
            </a:r>
          </a:p>
          <a:p>
            <a:pPr marL="0" indent="0" algn="just">
              <a:buFont typeface="Wingdings 3" charset="2"/>
              <a:buNone/>
            </a:pPr>
            <a:r>
              <a:rPr lang="en-US" dirty="0"/>
              <a:t>Device		int64 </a:t>
            </a:r>
          </a:p>
          <a:p>
            <a:pPr marL="0" indent="0" algn="just">
              <a:buFont typeface="Wingdings 3" charset="2"/>
              <a:buNone/>
            </a:pPr>
            <a:r>
              <a:rPr lang="en-US" dirty="0"/>
              <a:t>OS		int64</a:t>
            </a:r>
            <a:endParaRPr lang="en-IN" dirty="0"/>
          </a:p>
        </p:txBody>
      </p:sp>
      <p:sp>
        <p:nvSpPr>
          <p:cNvPr id="8" name="Content Placeholder 2">
            <a:extLst>
              <a:ext uri="{FF2B5EF4-FFF2-40B4-BE49-F238E27FC236}">
                <a16:creationId xmlns:a16="http://schemas.microsoft.com/office/drawing/2014/main" id="{AE50D3C9-4A9C-4620-9E08-E4FD638080F9}"/>
              </a:ext>
            </a:extLst>
          </p:cNvPr>
          <p:cNvSpPr txBox="1">
            <a:spLocks/>
          </p:cNvSpPr>
          <p:nvPr/>
        </p:nvSpPr>
        <p:spPr>
          <a:xfrm>
            <a:off x="1797796" y="3427743"/>
            <a:ext cx="5040326" cy="3430258"/>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IN" b="1" dirty="0"/>
              <a:t>VideoDetails.csv1		                               VideoStarted.csv</a:t>
            </a:r>
          </a:p>
          <a:p>
            <a:pPr marL="0" indent="0" algn="just">
              <a:buNone/>
            </a:pPr>
            <a:r>
              <a:rPr lang="en-IN" dirty="0"/>
              <a:t>Shape : </a:t>
            </a:r>
            <a:r>
              <a:rPr lang="en-US" dirty="0"/>
              <a:t>(3695451, 12)		</a:t>
            </a:r>
            <a:r>
              <a:rPr lang="en-IN" dirty="0"/>
              <a:t>              Shape : </a:t>
            </a:r>
            <a:r>
              <a:rPr lang="en-US" dirty="0"/>
              <a:t>(1796525, 12)</a:t>
            </a:r>
            <a:endParaRPr lang="en-IN" dirty="0"/>
          </a:p>
          <a:p>
            <a:pPr marL="0" indent="0">
              <a:buNone/>
            </a:pPr>
            <a:r>
              <a:rPr lang="en-US" dirty="0"/>
              <a:t>UserId 		object 		</a:t>
            </a:r>
          </a:p>
          <a:p>
            <a:pPr marL="0" indent="0">
              <a:buNone/>
            </a:pPr>
            <a:r>
              <a:rPr lang="en-US" dirty="0"/>
              <a:t>Date 		int64 </a:t>
            </a:r>
          </a:p>
          <a:p>
            <a:pPr marL="0" indent="0">
              <a:buNone/>
            </a:pPr>
            <a:r>
              <a:rPr lang="en-US" dirty="0"/>
              <a:t>Minute_Of_Day	int64 </a:t>
            </a:r>
          </a:p>
          <a:p>
            <a:pPr marL="0" indent="0">
              <a:buNone/>
            </a:pPr>
            <a:r>
              <a:rPr lang="en-US" dirty="0"/>
              <a:t>Second 		int64 </a:t>
            </a:r>
          </a:p>
          <a:p>
            <a:pPr marL="0" indent="0">
              <a:buNone/>
            </a:pPr>
            <a:r>
              <a:rPr lang="en-US" dirty="0"/>
              <a:t>State 		int64 </a:t>
            </a:r>
          </a:p>
          <a:p>
            <a:pPr marL="0" indent="0">
              <a:buNone/>
            </a:pPr>
            <a:r>
              <a:rPr lang="en-US" dirty="0"/>
              <a:t>Genre 		object </a:t>
            </a:r>
          </a:p>
          <a:p>
            <a:pPr marL="0" indent="0">
              <a:buNone/>
            </a:pPr>
            <a:r>
              <a:rPr lang="en-US" dirty="0"/>
              <a:t>Category 	object </a:t>
            </a:r>
          </a:p>
          <a:p>
            <a:pPr marL="0" indent="0">
              <a:buNone/>
            </a:pPr>
            <a:r>
              <a:rPr lang="en-US" dirty="0"/>
              <a:t>ProgramType 	object </a:t>
            </a:r>
          </a:p>
          <a:p>
            <a:pPr marL="0" indent="0">
              <a:buNone/>
            </a:pPr>
            <a:r>
              <a:rPr lang="en-US" dirty="0"/>
              <a:t>Country 	int64 </a:t>
            </a:r>
          </a:p>
          <a:p>
            <a:pPr marL="0" indent="0">
              <a:buNone/>
            </a:pPr>
            <a:r>
              <a:rPr lang="en-US" dirty="0"/>
              <a:t>Device 		int64 </a:t>
            </a:r>
          </a:p>
          <a:p>
            <a:pPr marL="0" indent="0">
              <a:buNone/>
            </a:pPr>
            <a:r>
              <a:rPr lang="en-US" dirty="0"/>
              <a:t>OS 		int64 </a:t>
            </a:r>
          </a:p>
          <a:p>
            <a:pPr marL="0" indent="0">
              <a:buNone/>
            </a:pPr>
            <a:r>
              <a:rPr lang="en-US" dirty="0"/>
              <a:t>VideoId 	object</a:t>
            </a:r>
            <a:endParaRPr lang="en-IN" dirty="0"/>
          </a:p>
        </p:txBody>
      </p:sp>
      <p:sp>
        <p:nvSpPr>
          <p:cNvPr id="9" name="Content Placeholder 2">
            <a:extLst>
              <a:ext uri="{FF2B5EF4-FFF2-40B4-BE49-F238E27FC236}">
                <a16:creationId xmlns:a16="http://schemas.microsoft.com/office/drawing/2014/main" id="{BB1E9E52-FA69-4691-A7B0-B9554EA1A839}"/>
              </a:ext>
            </a:extLst>
          </p:cNvPr>
          <p:cNvSpPr txBox="1">
            <a:spLocks/>
          </p:cNvSpPr>
          <p:nvPr/>
        </p:nvSpPr>
        <p:spPr>
          <a:xfrm>
            <a:off x="4016825" y="879340"/>
            <a:ext cx="1933313" cy="2622432"/>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IN" b="1" dirty="0"/>
              <a:t>AppUninstalled.csv</a:t>
            </a:r>
          </a:p>
          <a:p>
            <a:pPr marL="0" indent="0" algn="just">
              <a:buNone/>
            </a:pPr>
            <a:r>
              <a:rPr lang="en-US" dirty="0"/>
              <a:t>Shape : (326684, 8)</a:t>
            </a:r>
            <a:endParaRPr lang="en-IN" dirty="0"/>
          </a:p>
          <a:p>
            <a:pPr marL="0" indent="0" algn="just">
              <a:buNone/>
            </a:pPr>
            <a:r>
              <a:rPr lang="en-US" dirty="0"/>
              <a:t>UserId 		object </a:t>
            </a:r>
          </a:p>
          <a:p>
            <a:pPr marL="0" indent="0" algn="just">
              <a:buNone/>
            </a:pPr>
            <a:r>
              <a:rPr lang="en-US" dirty="0"/>
              <a:t>Date 		int64 </a:t>
            </a:r>
          </a:p>
          <a:p>
            <a:pPr marL="0" indent="0" algn="just">
              <a:buNone/>
            </a:pPr>
            <a:r>
              <a:rPr lang="en-US" dirty="0"/>
              <a:t>Minute_Of_Day int64 </a:t>
            </a:r>
          </a:p>
          <a:p>
            <a:pPr marL="0" indent="0">
              <a:buNone/>
            </a:pPr>
            <a:r>
              <a:rPr lang="en-US" dirty="0"/>
              <a:t>Second		int64 </a:t>
            </a:r>
          </a:p>
          <a:p>
            <a:pPr marL="0" indent="0" algn="just">
              <a:buNone/>
            </a:pPr>
            <a:r>
              <a:rPr lang="en-US" dirty="0"/>
              <a:t>State		int64 </a:t>
            </a:r>
          </a:p>
          <a:p>
            <a:pPr marL="0" indent="0" algn="just">
              <a:buNone/>
            </a:pPr>
            <a:r>
              <a:rPr lang="en-US" dirty="0"/>
              <a:t>Country	int64 </a:t>
            </a:r>
          </a:p>
          <a:p>
            <a:pPr marL="0" indent="0" algn="just">
              <a:buNone/>
            </a:pPr>
            <a:r>
              <a:rPr lang="en-US" dirty="0"/>
              <a:t>Device		int64 </a:t>
            </a:r>
          </a:p>
          <a:p>
            <a:pPr marL="0" indent="0" algn="just">
              <a:buNone/>
            </a:pPr>
            <a:r>
              <a:rPr lang="en-US" dirty="0"/>
              <a:t>OS		int64</a:t>
            </a:r>
            <a:endParaRPr lang="en-IN" dirty="0"/>
          </a:p>
          <a:p>
            <a:pPr marL="0" indent="0" algn="just">
              <a:buFont typeface="Wingdings 3" charset="2"/>
              <a:buNone/>
            </a:pPr>
            <a:endParaRPr lang="en-IN" dirty="0"/>
          </a:p>
          <a:p>
            <a:pPr marL="0" indent="0" algn="just">
              <a:buFont typeface="Wingdings 3" charset="2"/>
              <a:buNone/>
            </a:pPr>
            <a:endParaRPr lang="en-IN" dirty="0"/>
          </a:p>
        </p:txBody>
      </p:sp>
      <p:sp>
        <p:nvSpPr>
          <p:cNvPr id="10" name="Content Placeholder 2">
            <a:extLst>
              <a:ext uri="{FF2B5EF4-FFF2-40B4-BE49-F238E27FC236}">
                <a16:creationId xmlns:a16="http://schemas.microsoft.com/office/drawing/2014/main" id="{9FCAEFBC-6EA0-4A5D-8EFE-8A7258E2759B}"/>
              </a:ext>
            </a:extLst>
          </p:cNvPr>
          <p:cNvSpPr txBox="1">
            <a:spLocks/>
          </p:cNvSpPr>
          <p:nvPr/>
        </p:nvSpPr>
        <p:spPr>
          <a:xfrm>
            <a:off x="6106097" y="901823"/>
            <a:ext cx="1732992" cy="2753059"/>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IN" b="1" dirty="0"/>
              <a:t>Registration.csv</a:t>
            </a:r>
          </a:p>
          <a:p>
            <a:pPr marL="0" indent="0" algn="just">
              <a:buNone/>
            </a:pPr>
            <a:r>
              <a:rPr lang="en-IN" dirty="0"/>
              <a:t>Shape : </a:t>
            </a:r>
            <a:r>
              <a:rPr lang="en-US" dirty="0"/>
              <a:t>(329579, 9)</a:t>
            </a:r>
            <a:endParaRPr lang="en-IN" dirty="0"/>
          </a:p>
          <a:p>
            <a:pPr marL="0" indent="0" algn="just">
              <a:buNone/>
            </a:pPr>
            <a:r>
              <a:rPr lang="en-US" dirty="0"/>
              <a:t>UserId		object </a:t>
            </a:r>
          </a:p>
          <a:p>
            <a:pPr marL="0" indent="0" algn="just">
              <a:buNone/>
            </a:pPr>
            <a:r>
              <a:rPr lang="en-US" dirty="0"/>
              <a:t>Date 		int64 </a:t>
            </a:r>
          </a:p>
          <a:p>
            <a:pPr marL="0" indent="0" algn="just">
              <a:buNone/>
            </a:pPr>
            <a:r>
              <a:rPr lang="en-US" dirty="0"/>
              <a:t>Minute_Of_Day int64 </a:t>
            </a:r>
          </a:p>
          <a:p>
            <a:pPr marL="0" indent="0" algn="just">
              <a:buNone/>
            </a:pPr>
            <a:r>
              <a:rPr lang="en-US" dirty="0"/>
              <a:t>Second 		int64 </a:t>
            </a:r>
          </a:p>
          <a:p>
            <a:pPr marL="0" indent="0" algn="just">
              <a:buNone/>
            </a:pPr>
            <a:r>
              <a:rPr lang="en-US" dirty="0"/>
              <a:t>State 		int64 </a:t>
            </a:r>
          </a:p>
          <a:p>
            <a:pPr marL="0" indent="0" algn="just">
              <a:buNone/>
            </a:pPr>
            <a:r>
              <a:rPr lang="en-US" dirty="0"/>
              <a:t>Country		int64 </a:t>
            </a:r>
          </a:p>
          <a:p>
            <a:pPr marL="0" indent="0">
              <a:buNone/>
            </a:pPr>
            <a:r>
              <a:rPr lang="en-US" dirty="0"/>
              <a:t>Device 		int64 </a:t>
            </a:r>
          </a:p>
          <a:p>
            <a:pPr marL="0" indent="0" algn="just">
              <a:buNone/>
            </a:pPr>
            <a:r>
              <a:rPr lang="en-US" dirty="0"/>
              <a:t>OS 		int64 </a:t>
            </a:r>
            <a:endParaRPr lang="en-IN" dirty="0"/>
          </a:p>
        </p:txBody>
      </p:sp>
      <p:sp>
        <p:nvSpPr>
          <p:cNvPr id="11" name="Content Placeholder 2">
            <a:extLst>
              <a:ext uri="{FF2B5EF4-FFF2-40B4-BE49-F238E27FC236}">
                <a16:creationId xmlns:a16="http://schemas.microsoft.com/office/drawing/2014/main" id="{64E4D0C5-EAE1-406C-8914-17CDAFBB713A}"/>
              </a:ext>
            </a:extLst>
          </p:cNvPr>
          <p:cNvSpPr txBox="1">
            <a:spLocks/>
          </p:cNvSpPr>
          <p:nvPr/>
        </p:nvSpPr>
        <p:spPr>
          <a:xfrm>
            <a:off x="8495753" y="879340"/>
            <a:ext cx="1898452" cy="2517924"/>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IN" b="1" dirty="0"/>
              <a:t>UTMVisited.csv</a:t>
            </a:r>
          </a:p>
          <a:p>
            <a:pPr marL="0" indent="0" algn="just">
              <a:buNone/>
            </a:pPr>
            <a:r>
              <a:rPr lang="en-IN" dirty="0"/>
              <a:t>Shape : </a:t>
            </a:r>
            <a:r>
              <a:rPr lang="en-US" dirty="0"/>
              <a:t>(495850, 8)</a:t>
            </a:r>
            <a:endParaRPr lang="en-IN" dirty="0"/>
          </a:p>
          <a:p>
            <a:pPr marL="0" indent="0" algn="just">
              <a:buNone/>
            </a:pPr>
            <a:r>
              <a:rPr lang="en-US" dirty="0"/>
              <a:t>UserId		object </a:t>
            </a:r>
          </a:p>
          <a:p>
            <a:pPr marL="0" indent="0">
              <a:buNone/>
            </a:pPr>
            <a:r>
              <a:rPr lang="en-US" dirty="0"/>
              <a:t>Date 		int64 </a:t>
            </a:r>
          </a:p>
          <a:p>
            <a:pPr marL="0" indent="0">
              <a:buNone/>
            </a:pPr>
            <a:r>
              <a:rPr lang="en-US" dirty="0"/>
              <a:t>Minute_Of_Day 	int64 </a:t>
            </a:r>
          </a:p>
          <a:p>
            <a:pPr marL="0" indent="0">
              <a:buNone/>
            </a:pPr>
            <a:r>
              <a:rPr lang="en-US" dirty="0"/>
              <a:t>Second 		int64 </a:t>
            </a:r>
          </a:p>
          <a:p>
            <a:pPr marL="0" indent="0">
              <a:buNone/>
            </a:pPr>
            <a:r>
              <a:rPr lang="en-US" dirty="0"/>
              <a:t>State 		int64 </a:t>
            </a:r>
          </a:p>
          <a:p>
            <a:pPr marL="0" indent="0">
              <a:buNone/>
            </a:pPr>
            <a:r>
              <a:rPr lang="en-US" dirty="0"/>
              <a:t>Country 	int64 </a:t>
            </a:r>
          </a:p>
          <a:p>
            <a:pPr marL="0" indent="0">
              <a:buNone/>
            </a:pPr>
            <a:r>
              <a:rPr lang="en-US" dirty="0"/>
              <a:t>Device 		int64 </a:t>
            </a:r>
          </a:p>
          <a:p>
            <a:pPr marL="0" indent="0">
              <a:buNone/>
            </a:pPr>
            <a:r>
              <a:rPr lang="en-US" dirty="0"/>
              <a:t>OS 		int64</a:t>
            </a:r>
            <a:endParaRPr lang="en-IN" dirty="0"/>
          </a:p>
          <a:p>
            <a:pPr marL="0" indent="0" algn="just">
              <a:buFont typeface="Wingdings 3" charset="2"/>
              <a:buNone/>
            </a:pPr>
            <a:endParaRPr lang="en-IN" dirty="0"/>
          </a:p>
          <a:p>
            <a:pPr marL="0" indent="0" algn="just">
              <a:buFont typeface="Wingdings 3" charset="2"/>
              <a:buNone/>
            </a:pPr>
            <a:endParaRPr lang="en-IN" dirty="0"/>
          </a:p>
        </p:txBody>
      </p:sp>
    </p:spTree>
    <p:extLst>
      <p:ext uri="{BB962C8B-B14F-4D97-AF65-F5344CB8AC3E}">
        <p14:creationId xmlns:p14="http://schemas.microsoft.com/office/powerpoint/2010/main" val="386564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1000"/>
                                        <p:tgtEl>
                                          <p:spTgt spid="7">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1000"/>
                                        <p:tgtEl>
                                          <p:spTgt spid="7">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1000"/>
                                        <p:tgtEl>
                                          <p:spTgt spid="7">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6" dur="1000"/>
                                        <p:tgtEl>
                                          <p:spTgt spid="7">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9" dur="1000"/>
                                        <p:tgtEl>
                                          <p:spTgt spid="7">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2" dur="1000"/>
                                        <p:tgtEl>
                                          <p:spTgt spid="7">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5" dur="1000"/>
                                        <p:tgtEl>
                                          <p:spTgt spid="7">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randombar(horizontal)">
                                      <p:cBhvr>
                                        <p:cTn id="28" dur="1000"/>
                                        <p:tgtEl>
                                          <p:spTgt spid="7">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randombar(horizontal)">
                                      <p:cBhvr>
                                        <p:cTn id="31" dur="1000"/>
                                        <p:tgtEl>
                                          <p:spTgt spid="7">
                                            <p:txEl>
                                              <p:pRg st="8" end="8"/>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randombar(horizontal)">
                                      <p:cBhvr>
                                        <p:cTn id="34" dur="1000"/>
                                        <p:tgtEl>
                                          <p:spTgt spid="7">
                                            <p:txEl>
                                              <p:pRg st="9" end="9"/>
                                            </p:txEl>
                                          </p:spTgt>
                                        </p:tgtEl>
                                      </p:cBhvr>
                                    </p:animEffect>
                                  </p:childTnLst>
                                </p:cTn>
                              </p:par>
                            </p:childTnLst>
                          </p:cTn>
                        </p:par>
                        <p:par>
                          <p:cTn id="35" fill="hold">
                            <p:stCondLst>
                              <p:cond delay="1000"/>
                            </p:stCondLst>
                            <p:childTnLst>
                              <p:par>
                                <p:cTn id="36" presetID="14" presetClass="entr" presetSubtype="10" fill="hold" grpId="0" nodeType="after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randombar(horizontal)">
                                      <p:cBhvr>
                                        <p:cTn id="38" dur="1000"/>
                                        <p:tgtEl>
                                          <p:spTgt spid="8">
                                            <p:txEl>
                                              <p:pRg st="0" end="0"/>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Effect transition="in" filter="randombar(horizontal)">
                                      <p:cBhvr>
                                        <p:cTn id="41" dur="1000"/>
                                        <p:tgtEl>
                                          <p:spTgt spid="8">
                                            <p:txEl>
                                              <p:pRg st="1" end="1"/>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1000"/>
                                        <p:tgtEl>
                                          <p:spTgt spid="8">
                                            <p:txEl>
                                              <p:pRg st="2" end="2"/>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7" dur="1000"/>
                                        <p:tgtEl>
                                          <p:spTgt spid="8">
                                            <p:txEl>
                                              <p:pRg st="3" end="3"/>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0" dur="1000"/>
                                        <p:tgtEl>
                                          <p:spTgt spid="8">
                                            <p:txEl>
                                              <p:pRg st="4" end="4"/>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3" dur="1000"/>
                                        <p:tgtEl>
                                          <p:spTgt spid="8">
                                            <p:txEl>
                                              <p:pRg st="5" end="5"/>
                                            </p:txEl>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8">
                                            <p:txEl>
                                              <p:pRg st="6" end="6"/>
                                            </p:txEl>
                                          </p:spTgt>
                                        </p:tgtEl>
                                        <p:attrNameLst>
                                          <p:attrName>style.visibility</p:attrName>
                                        </p:attrNameLst>
                                      </p:cBhvr>
                                      <p:to>
                                        <p:strVal val="visible"/>
                                      </p:to>
                                    </p:set>
                                    <p:animEffect transition="in" filter="randombar(horizontal)">
                                      <p:cBhvr>
                                        <p:cTn id="56" dur="1000"/>
                                        <p:tgtEl>
                                          <p:spTgt spid="8">
                                            <p:txEl>
                                              <p:pRg st="6" end="6"/>
                                            </p:txEl>
                                          </p:spTgt>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8">
                                            <p:txEl>
                                              <p:pRg st="7" end="7"/>
                                            </p:txEl>
                                          </p:spTgt>
                                        </p:tgtEl>
                                        <p:attrNameLst>
                                          <p:attrName>style.visibility</p:attrName>
                                        </p:attrNameLst>
                                      </p:cBhvr>
                                      <p:to>
                                        <p:strVal val="visible"/>
                                      </p:to>
                                    </p:set>
                                    <p:animEffect transition="in" filter="randombar(horizontal)">
                                      <p:cBhvr>
                                        <p:cTn id="59" dur="1000"/>
                                        <p:tgtEl>
                                          <p:spTgt spid="8">
                                            <p:txEl>
                                              <p:pRg st="7" end="7"/>
                                            </p:txEl>
                                          </p:spTgt>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2" dur="1000"/>
                                        <p:tgtEl>
                                          <p:spTgt spid="8">
                                            <p:txEl>
                                              <p:pRg st="8" end="8"/>
                                            </p:txEl>
                                          </p:spTgt>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8">
                                            <p:txEl>
                                              <p:pRg st="9" end="9"/>
                                            </p:txEl>
                                          </p:spTgt>
                                        </p:tgtEl>
                                        <p:attrNameLst>
                                          <p:attrName>style.visibility</p:attrName>
                                        </p:attrNameLst>
                                      </p:cBhvr>
                                      <p:to>
                                        <p:strVal val="visible"/>
                                      </p:to>
                                    </p:set>
                                    <p:animEffect transition="in" filter="randombar(horizontal)">
                                      <p:cBhvr>
                                        <p:cTn id="65" dur="1000"/>
                                        <p:tgtEl>
                                          <p:spTgt spid="8">
                                            <p:txEl>
                                              <p:pRg st="9" end="9"/>
                                            </p:txEl>
                                          </p:spTgt>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68" dur="1000"/>
                                        <p:tgtEl>
                                          <p:spTgt spid="8">
                                            <p:txEl>
                                              <p:pRg st="10" end="10"/>
                                            </p:txEl>
                                          </p:spTgt>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1" dur="1000"/>
                                        <p:tgtEl>
                                          <p:spTgt spid="8">
                                            <p:txEl>
                                              <p:pRg st="11" end="11"/>
                                            </p:txEl>
                                          </p:spTgt>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8">
                                            <p:txEl>
                                              <p:pRg st="12" end="12"/>
                                            </p:txEl>
                                          </p:spTgt>
                                        </p:tgtEl>
                                        <p:attrNameLst>
                                          <p:attrName>style.visibility</p:attrName>
                                        </p:attrNameLst>
                                      </p:cBhvr>
                                      <p:to>
                                        <p:strVal val="visible"/>
                                      </p:to>
                                    </p:set>
                                    <p:animEffect transition="in" filter="randombar(horizontal)">
                                      <p:cBhvr>
                                        <p:cTn id="74" dur="1000"/>
                                        <p:tgtEl>
                                          <p:spTgt spid="8">
                                            <p:txEl>
                                              <p:pRg st="12" end="12"/>
                                            </p:txEl>
                                          </p:spTgt>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8">
                                            <p:txEl>
                                              <p:pRg st="13" end="13"/>
                                            </p:txEl>
                                          </p:spTgt>
                                        </p:tgtEl>
                                        <p:attrNameLst>
                                          <p:attrName>style.visibility</p:attrName>
                                        </p:attrNameLst>
                                      </p:cBhvr>
                                      <p:to>
                                        <p:strVal val="visible"/>
                                      </p:to>
                                    </p:set>
                                    <p:animEffect transition="in" filter="randombar(horizontal)">
                                      <p:cBhvr>
                                        <p:cTn id="77" dur="1000"/>
                                        <p:tgtEl>
                                          <p:spTgt spid="8">
                                            <p:txEl>
                                              <p:pRg st="13" end="13"/>
                                            </p:txEl>
                                          </p:spTgt>
                                        </p:tgtEl>
                                      </p:cBhvr>
                                    </p:animEffect>
                                  </p:childTnLst>
                                </p:cTn>
                              </p:par>
                            </p:childTnLst>
                          </p:cTn>
                        </p:par>
                        <p:par>
                          <p:cTn id="78" fill="hold">
                            <p:stCondLst>
                              <p:cond delay="2000"/>
                            </p:stCondLst>
                            <p:childTnLst>
                              <p:par>
                                <p:cTn id="79" presetID="14" presetClass="entr" presetSubtype="10" fill="hold" grpId="0" nodeType="afterEffect">
                                  <p:stCondLst>
                                    <p:cond delay="0"/>
                                  </p:stCondLst>
                                  <p:childTnLst>
                                    <p:set>
                                      <p:cBhvr>
                                        <p:cTn id="80" dur="1" fill="hold">
                                          <p:stCondLst>
                                            <p:cond delay="0"/>
                                          </p:stCondLst>
                                        </p:cTn>
                                        <p:tgtEl>
                                          <p:spTgt spid="9">
                                            <p:txEl>
                                              <p:pRg st="0" end="0"/>
                                            </p:txEl>
                                          </p:spTgt>
                                        </p:tgtEl>
                                        <p:attrNameLst>
                                          <p:attrName>style.visibility</p:attrName>
                                        </p:attrNameLst>
                                      </p:cBhvr>
                                      <p:to>
                                        <p:strVal val="visible"/>
                                      </p:to>
                                    </p:set>
                                    <p:animEffect transition="in" filter="randombar(horizontal)">
                                      <p:cBhvr>
                                        <p:cTn id="81" dur="1000"/>
                                        <p:tgtEl>
                                          <p:spTgt spid="9">
                                            <p:txEl>
                                              <p:pRg st="0" end="0"/>
                                            </p:txEl>
                                          </p:spTgt>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9">
                                            <p:txEl>
                                              <p:pRg st="1" end="1"/>
                                            </p:txEl>
                                          </p:spTgt>
                                        </p:tgtEl>
                                        <p:attrNameLst>
                                          <p:attrName>style.visibility</p:attrName>
                                        </p:attrNameLst>
                                      </p:cBhvr>
                                      <p:to>
                                        <p:strVal val="visible"/>
                                      </p:to>
                                    </p:set>
                                    <p:animEffect transition="in" filter="randombar(horizontal)">
                                      <p:cBhvr>
                                        <p:cTn id="84" dur="1000"/>
                                        <p:tgtEl>
                                          <p:spTgt spid="9">
                                            <p:txEl>
                                              <p:pRg st="1" end="1"/>
                                            </p:txEl>
                                          </p:spTgt>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9">
                                            <p:txEl>
                                              <p:pRg st="2" end="2"/>
                                            </p:txEl>
                                          </p:spTgt>
                                        </p:tgtEl>
                                        <p:attrNameLst>
                                          <p:attrName>style.visibility</p:attrName>
                                        </p:attrNameLst>
                                      </p:cBhvr>
                                      <p:to>
                                        <p:strVal val="visible"/>
                                      </p:to>
                                    </p:set>
                                    <p:animEffect transition="in" filter="randombar(horizontal)">
                                      <p:cBhvr>
                                        <p:cTn id="87" dur="1000"/>
                                        <p:tgtEl>
                                          <p:spTgt spid="9">
                                            <p:txEl>
                                              <p:pRg st="2" end="2"/>
                                            </p:txEl>
                                          </p:spTgt>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9">
                                            <p:txEl>
                                              <p:pRg st="3" end="3"/>
                                            </p:txEl>
                                          </p:spTgt>
                                        </p:tgtEl>
                                        <p:attrNameLst>
                                          <p:attrName>style.visibility</p:attrName>
                                        </p:attrNameLst>
                                      </p:cBhvr>
                                      <p:to>
                                        <p:strVal val="visible"/>
                                      </p:to>
                                    </p:set>
                                    <p:animEffect transition="in" filter="randombar(horizontal)">
                                      <p:cBhvr>
                                        <p:cTn id="90" dur="1000"/>
                                        <p:tgtEl>
                                          <p:spTgt spid="9">
                                            <p:txEl>
                                              <p:pRg st="3" end="3"/>
                                            </p:txEl>
                                          </p:spTgt>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9">
                                            <p:txEl>
                                              <p:pRg st="4" end="4"/>
                                            </p:txEl>
                                          </p:spTgt>
                                        </p:tgtEl>
                                        <p:attrNameLst>
                                          <p:attrName>style.visibility</p:attrName>
                                        </p:attrNameLst>
                                      </p:cBhvr>
                                      <p:to>
                                        <p:strVal val="visible"/>
                                      </p:to>
                                    </p:set>
                                    <p:animEffect transition="in" filter="randombar(horizontal)">
                                      <p:cBhvr>
                                        <p:cTn id="93" dur="1000"/>
                                        <p:tgtEl>
                                          <p:spTgt spid="9">
                                            <p:txEl>
                                              <p:pRg st="4" end="4"/>
                                            </p:txEl>
                                          </p:spTgt>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9">
                                            <p:txEl>
                                              <p:pRg st="5" end="5"/>
                                            </p:txEl>
                                          </p:spTgt>
                                        </p:tgtEl>
                                        <p:attrNameLst>
                                          <p:attrName>style.visibility</p:attrName>
                                        </p:attrNameLst>
                                      </p:cBhvr>
                                      <p:to>
                                        <p:strVal val="visible"/>
                                      </p:to>
                                    </p:set>
                                    <p:animEffect transition="in" filter="randombar(horizontal)">
                                      <p:cBhvr>
                                        <p:cTn id="96" dur="1000"/>
                                        <p:tgtEl>
                                          <p:spTgt spid="9">
                                            <p:txEl>
                                              <p:pRg st="5" end="5"/>
                                            </p:txEl>
                                          </p:spTgt>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9">
                                            <p:txEl>
                                              <p:pRg st="6" end="6"/>
                                            </p:txEl>
                                          </p:spTgt>
                                        </p:tgtEl>
                                        <p:attrNameLst>
                                          <p:attrName>style.visibility</p:attrName>
                                        </p:attrNameLst>
                                      </p:cBhvr>
                                      <p:to>
                                        <p:strVal val="visible"/>
                                      </p:to>
                                    </p:set>
                                    <p:animEffect transition="in" filter="randombar(horizontal)">
                                      <p:cBhvr>
                                        <p:cTn id="99" dur="1000"/>
                                        <p:tgtEl>
                                          <p:spTgt spid="9">
                                            <p:txEl>
                                              <p:pRg st="6" end="6"/>
                                            </p:txEl>
                                          </p:spTgt>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9">
                                            <p:txEl>
                                              <p:pRg st="7" end="7"/>
                                            </p:txEl>
                                          </p:spTgt>
                                        </p:tgtEl>
                                        <p:attrNameLst>
                                          <p:attrName>style.visibility</p:attrName>
                                        </p:attrNameLst>
                                      </p:cBhvr>
                                      <p:to>
                                        <p:strVal val="visible"/>
                                      </p:to>
                                    </p:set>
                                    <p:animEffect transition="in" filter="randombar(horizontal)">
                                      <p:cBhvr>
                                        <p:cTn id="102" dur="1000"/>
                                        <p:tgtEl>
                                          <p:spTgt spid="9">
                                            <p:txEl>
                                              <p:pRg st="7" end="7"/>
                                            </p:txEl>
                                          </p:spTgt>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9">
                                            <p:txEl>
                                              <p:pRg st="8" end="8"/>
                                            </p:txEl>
                                          </p:spTgt>
                                        </p:tgtEl>
                                        <p:attrNameLst>
                                          <p:attrName>style.visibility</p:attrName>
                                        </p:attrNameLst>
                                      </p:cBhvr>
                                      <p:to>
                                        <p:strVal val="visible"/>
                                      </p:to>
                                    </p:set>
                                    <p:animEffect transition="in" filter="randombar(horizontal)">
                                      <p:cBhvr>
                                        <p:cTn id="105" dur="1000"/>
                                        <p:tgtEl>
                                          <p:spTgt spid="9">
                                            <p:txEl>
                                              <p:pRg st="8" end="8"/>
                                            </p:txEl>
                                          </p:spTgt>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9">
                                            <p:txEl>
                                              <p:pRg st="9" end="9"/>
                                            </p:txEl>
                                          </p:spTgt>
                                        </p:tgtEl>
                                        <p:attrNameLst>
                                          <p:attrName>style.visibility</p:attrName>
                                        </p:attrNameLst>
                                      </p:cBhvr>
                                      <p:to>
                                        <p:strVal val="visible"/>
                                      </p:to>
                                    </p:set>
                                    <p:animEffect transition="in" filter="randombar(horizontal)">
                                      <p:cBhvr>
                                        <p:cTn id="108" dur="1000"/>
                                        <p:tgtEl>
                                          <p:spTgt spid="9">
                                            <p:txEl>
                                              <p:pRg st="9" end="9"/>
                                            </p:txEl>
                                          </p:spTgt>
                                        </p:tgtEl>
                                      </p:cBhvr>
                                    </p:animEffect>
                                  </p:childTnLst>
                                </p:cTn>
                              </p:par>
                            </p:childTnLst>
                          </p:cTn>
                        </p:par>
                        <p:par>
                          <p:cTn id="109" fill="hold">
                            <p:stCondLst>
                              <p:cond delay="3000"/>
                            </p:stCondLst>
                            <p:childTnLst>
                              <p:par>
                                <p:cTn id="110" presetID="14" presetClass="entr" presetSubtype="10" fill="hold" grpId="0" nodeType="afterEffect">
                                  <p:stCondLst>
                                    <p:cond delay="0"/>
                                  </p:stCondLst>
                                  <p:childTnLst>
                                    <p:set>
                                      <p:cBhvr>
                                        <p:cTn id="111"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12" dur="1000"/>
                                        <p:tgtEl>
                                          <p:spTgt spid="10">
                                            <p:txEl>
                                              <p:pRg st="0" end="0"/>
                                            </p:txEl>
                                          </p:spTgt>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15" dur="1000"/>
                                        <p:tgtEl>
                                          <p:spTgt spid="10">
                                            <p:txEl>
                                              <p:pRg st="1" end="1"/>
                                            </p:txEl>
                                          </p:spTgt>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18" dur="1000"/>
                                        <p:tgtEl>
                                          <p:spTgt spid="10">
                                            <p:txEl>
                                              <p:pRg st="2" end="2"/>
                                            </p:txEl>
                                          </p:spTgt>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121" dur="1000"/>
                                        <p:tgtEl>
                                          <p:spTgt spid="10">
                                            <p:txEl>
                                              <p:pRg st="3" end="3"/>
                                            </p:txEl>
                                          </p:spTgt>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124" dur="1000"/>
                                        <p:tgtEl>
                                          <p:spTgt spid="10">
                                            <p:txEl>
                                              <p:pRg st="4" end="4"/>
                                            </p:txEl>
                                          </p:spTgt>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10">
                                            <p:txEl>
                                              <p:pRg st="5" end="5"/>
                                            </p:txEl>
                                          </p:spTgt>
                                        </p:tgtEl>
                                        <p:attrNameLst>
                                          <p:attrName>style.visibility</p:attrName>
                                        </p:attrNameLst>
                                      </p:cBhvr>
                                      <p:to>
                                        <p:strVal val="visible"/>
                                      </p:to>
                                    </p:set>
                                    <p:animEffect transition="in" filter="randombar(horizontal)">
                                      <p:cBhvr>
                                        <p:cTn id="127" dur="1000"/>
                                        <p:tgtEl>
                                          <p:spTgt spid="10">
                                            <p:txEl>
                                              <p:pRg st="5" end="5"/>
                                            </p:txEl>
                                          </p:spTgt>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10">
                                            <p:txEl>
                                              <p:pRg st="6" end="6"/>
                                            </p:txEl>
                                          </p:spTgt>
                                        </p:tgtEl>
                                        <p:attrNameLst>
                                          <p:attrName>style.visibility</p:attrName>
                                        </p:attrNameLst>
                                      </p:cBhvr>
                                      <p:to>
                                        <p:strVal val="visible"/>
                                      </p:to>
                                    </p:set>
                                    <p:animEffect transition="in" filter="randombar(horizontal)">
                                      <p:cBhvr>
                                        <p:cTn id="130" dur="1000"/>
                                        <p:tgtEl>
                                          <p:spTgt spid="10">
                                            <p:txEl>
                                              <p:pRg st="6" end="6"/>
                                            </p:txEl>
                                          </p:spTgt>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10">
                                            <p:txEl>
                                              <p:pRg st="7" end="7"/>
                                            </p:txEl>
                                          </p:spTgt>
                                        </p:tgtEl>
                                        <p:attrNameLst>
                                          <p:attrName>style.visibility</p:attrName>
                                        </p:attrNameLst>
                                      </p:cBhvr>
                                      <p:to>
                                        <p:strVal val="visible"/>
                                      </p:to>
                                    </p:set>
                                    <p:animEffect transition="in" filter="randombar(horizontal)">
                                      <p:cBhvr>
                                        <p:cTn id="133" dur="1000"/>
                                        <p:tgtEl>
                                          <p:spTgt spid="10">
                                            <p:txEl>
                                              <p:pRg st="7" end="7"/>
                                            </p:txEl>
                                          </p:spTgt>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10">
                                            <p:txEl>
                                              <p:pRg st="8" end="8"/>
                                            </p:txEl>
                                          </p:spTgt>
                                        </p:tgtEl>
                                        <p:attrNameLst>
                                          <p:attrName>style.visibility</p:attrName>
                                        </p:attrNameLst>
                                      </p:cBhvr>
                                      <p:to>
                                        <p:strVal val="visible"/>
                                      </p:to>
                                    </p:set>
                                    <p:animEffect transition="in" filter="randombar(horizontal)">
                                      <p:cBhvr>
                                        <p:cTn id="136" dur="1000"/>
                                        <p:tgtEl>
                                          <p:spTgt spid="10">
                                            <p:txEl>
                                              <p:pRg st="8" end="8"/>
                                            </p:txEl>
                                          </p:spTgt>
                                        </p:tgtEl>
                                      </p:cBhvr>
                                    </p:animEffect>
                                  </p:childTnLst>
                                </p:cTn>
                              </p:par>
                              <p:par>
                                <p:cTn id="137" presetID="14" presetClass="entr" presetSubtype="10" fill="hold" grpId="0" nodeType="withEffect">
                                  <p:stCondLst>
                                    <p:cond delay="0"/>
                                  </p:stCondLst>
                                  <p:childTnLst>
                                    <p:set>
                                      <p:cBhvr>
                                        <p:cTn id="138" dur="1" fill="hold">
                                          <p:stCondLst>
                                            <p:cond delay="0"/>
                                          </p:stCondLst>
                                        </p:cTn>
                                        <p:tgtEl>
                                          <p:spTgt spid="10">
                                            <p:txEl>
                                              <p:pRg st="9" end="9"/>
                                            </p:txEl>
                                          </p:spTgt>
                                        </p:tgtEl>
                                        <p:attrNameLst>
                                          <p:attrName>style.visibility</p:attrName>
                                        </p:attrNameLst>
                                      </p:cBhvr>
                                      <p:to>
                                        <p:strVal val="visible"/>
                                      </p:to>
                                    </p:set>
                                    <p:animEffect transition="in" filter="randombar(horizontal)">
                                      <p:cBhvr>
                                        <p:cTn id="139" dur="1000"/>
                                        <p:tgtEl>
                                          <p:spTgt spid="10">
                                            <p:txEl>
                                              <p:pRg st="9" end="9"/>
                                            </p:txEl>
                                          </p:spTgt>
                                        </p:tgtEl>
                                      </p:cBhvr>
                                    </p:animEffect>
                                  </p:childTnLst>
                                </p:cTn>
                              </p:par>
                            </p:childTnLst>
                          </p:cTn>
                        </p:par>
                        <p:par>
                          <p:cTn id="140" fill="hold">
                            <p:stCondLst>
                              <p:cond delay="4000"/>
                            </p:stCondLst>
                            <p:childTnLst>
                              <p:par>
                                <p:cTn id="141" presetID="14" presetClass="entr" presetSubtype="10" fill="hold" grpId="0" nodeType="afterEffect">
                                  <p:stCondLst>
                                    <p:cond delay="0"/>
                                  </p:stCondLst>
                                  <p:childTnLst>
                                    <p:set>
                                      <p:cBhvr>
                                        <p:cTn id="142"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43" dur="1000"/>
                                        <p:tgtEl>
                                          <p:spTgt spid="11">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46" dur="1000"/>
                                        <p:tgtEl>
                                          <p:spTgt spid="11">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49" dur="1000"/>
                                        <p:tgtEl>
                                          <p:spTgt spid="11">
                                            <p:txEl>
                                              <p:pRg st="2" end="2"/>
                                            </p:txEl>
                                          </p:spTgt>
                                        </p:tgtEl>
                                      </p:cBhvr>
                                    </p:animEffect>
                                  </p:childTnLst>
                                </p:cTn>
                              </p:par>
                              <p:par>
                                <p:cTn id="150" presetID="14" presetClass="entr" presetSubtype="10" fill="hold" grpId="0" nodeType="withEffect">
                                  <p:stCondLst>
                                    <p:cond delay="0"/>
                                  </p:stCondLst>
                                  <p:childTnLst>
                                    <p:set>
                                      <p:cBhvr>
                                        <p:cTn id="15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152" dur="1000"/>
                                        <p:tgtEl>
                                          <p:spTgt spid="11">
                                            <p:txEl>
                                              <p:pRg st="3" end="3"/>
                                            </p:txEl>
                                          </p:spTgt>
                                        </p:tgtEl>
                                      </p:cBhvr>
                                    </p:animEffect>
                                  </p:childTnLst>
                                </p:cTn>
                              </p:par>
                              <p:par>
                                <p:cTn id="153" presetID="14" presetClass="entr" presetSubtype="10" fill="hold" grpId="0" nodeType="withEffect">
                                  <p:stCondLst>
                                    <p:cond delay="0"/>
                                  </p:stCondLst>
                                  <p:childTnLst>
                                    <p:set>
                                      <p:cBhvr>
                                        <p:cTn id="154"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155" dur="1000"/>
                                        <p:tgtEl>
                                          <p:spTgt spid="11">
                                            <p:txEl>
                                              <p:pRg st="4" end="4"/>
                                            </p:txEl>
                                          </p:spTgt>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158" dur="1000"/>
                                        <p:tgtEl>
                                          <p:spTgt spid="11">
                                            <p:txEl>
                                              <p:pRg st="5" end="5"/>
                                            </p:txEl>
                                          </p:spTgt>
                                        </p:tgtEl>
                                      </p:cBhvr>
                                    </p:animEffect>
                                  </p:childTnLst>
                                </p:cTn>
                              </p:par>
                              <p:par>
                                <p:cTn id="159" presetID="14" presetClass="entr" presetSubtype="10" fill="hold" grpId="0" nodeType="withEffect">
                                  <p:stCondLst>
                                    <p:cond delay="0"/>
                                  </p:stCondLst>
                                  <p:childTnLst>
                                    <p:set>
                                      <p:cBhvr>
                                        <p:cTn id="160" dur="1" fill="hold">
                                          <p:stCondLst>
                                            <p:cond delay="0"/>
                                          </p:stCondLst>
                                        </p:cTn>
                                        <p:tgtEl>
                                          <p:spTgt spid="11">
                                            <p:txEl>
                                              <p:pRg st="6" end="6"/>
                                            </p:txEl>
                                          </p:spTgt>
                                        </p:tgtEl>
                                        <p:attrNameLst>
                                          <p:attrName>style.visibility</p:attrName>
                                        </p:attrNameLst>
                                      </p:cBhvr>
                                      <p:to>
                                        <p:strVal val="visible"/>
                                      </p:to>
                                    </p:set>
                                    <p:animEffect transition="in" filter="randombar(horizontal)">
                                      <p:cBhvr>
                                        <p:cTn id="161" dur="1000"/>
                                        <p:tgtEl>
                                          <p:spTgt spid="11">
                                            <p:txEl>
                                              <p:pRg st="6" end="6"/>
                                            </p:txEl>
                                          </p:spTgt>
                                        </p:tgtEl>
                                      </p:cBhvr>
                                    </p:animEffect>
                                  </p:childTnLst>
                                </p:cTn>
                              </p:par>
                              <p:par>
                                <p:cTn id="162" presetID="14" presetClass="entr" presetSubtype="10" fill="hold" grpId="0" nodeType="withEffect">
                                  <p:stCondLst>
                                    <p:cond delay="0"/>
                                  </p:stCondLst>
                                  <p:childTnLst>
                                    <p:set>
                                      <p:cBhvr>
                                        <p:cTn id="163" dur="1" fill="hold">
                                          <p:stCondLst>
                                            <p:cond delay="0"/>
                                          </p:stCondLst>
                                        </p:cTn>
                                        <p:tgtEl>
                                          <p:spTgt spid="11">
                                            <p:txEl>
                                              <p:pRg st="7" end="7"/>
                                            </p:txEl>
                                          </p:spTgt>
                                        </p:tgtEl>
                                        <p:attrNameLst>
                                          <p:attrName>style.visibility</p:attrName>
                                        </p:attrNameLst>
                                      </p:cBhvr>
                                      <p:to>
                                        <p:strVal val="visible"/>
                                      </p:to>
                                    </p:set>
                                    <p:animEffect transition="in" filter="randombar(horizontal)">
                                      <p:cBhvr>
                                        <p:cTn id="164" dur="1000"/>
                                        <p:tgtEl>
                                          <p:spTgt spid="11">
                                            <p:txEl>
                                              <p:pRg st="7" end="7"/>
                                            </p:txEl>
                                          </p:spTgt>
                                        </p:tgtEl>
                                      </p:cBhvr>
                                    </p:animEffect>
                                  </p:childTnLst>
                                </p:cTn>
                              </p:par>
                              <p:par>
                                <p:cTn id="165" presetID="14" presetClass="entr" presetSubtype="10" fill="hold" grpId="0" nodeType="withEffect">
                                  <p:stCondLst>
                                    <p:cond delay="0"/>
                                  </p:stCondLst>
                                  <p:childTnLst>
                                    <p:set>
                                      <p:cBhvr>
                                        <p:cTn id="166"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167" dur="1000"/>
                                        <p:tgtEl>
                                          <p:spTgt spid="11">
                                            <p:txEl>
                                              <p:pRg st="8" end="8"/>
                                            </p:txEl>
                                          </p:spTgt>
                                        </p:tgtEl>
                                      </p:cBhvr>
                                    </p:animEffect>
                                  </p:childTnLst>
                                </p:cTn>
                              </p:par>
                              <p:par>
                                <p:cTn id="168" presetID="14" presetClass="entr" presetSubtype="10" fill="hold" grpId="0" nodeType="withEffect">
                                  <p:stCondLst>
                                    <p:cond delay="0"/>
                                  </p:stCondLst>
                                  <p:childTnLst>
                                    <p:set>
                                      <p:cBhvr>
                                        <p:cTn id="169" dur="1" fill="hold">
                                          <p:stCondLst>
                                            <p:cond delay="0"/>
                                          </p:stCondLst>
                                        </p:cTn>
                                        <p:tgtEl>
                                          <p:spTgt spid="11">
                                            <p:txEl>
                                              <p:pRg st="9" end="9"/>
                                            </p:txEl>
                                          </p:spTgt>
                                        </p:tgtEl>
                                        <p:attrNameLst>
                                          <p:attrName>style.visibility</p:attrName>
                                        </p:attrNameLst>
                                      </p:cBhvr>
                                      <p:to>
                                        <p:strVal val="visible"/>
                                      </p:to>
                                    </p:set>
                                    <p:animEffect transition="in" filter="randombar(horizontal)">
                                      <p:cBhvr>
                                        <p:cTn id="170" dur="10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9" grpId="0" uiExpand="1" build="p"/>
      <p:bldP spid="10" grpId="0" uiExpand="1" build="p"/>
      <p:bldP spid="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267F-0F0F-466D-9F00-28A20CAB1675}"/>
              </a:ext>
            </a:extLst>
          </p:cNvPr>
          <p:cNvSpPr>
            <a:spLocks noGrp="1"/>
          </p:cNvSpPr>
          <p:nvPr>
            <p:ph type="title"/>
          </p:nvPr>
        </p:nvSpPr>
        <p:spPr>
          <a:xfrm>
            <a:off x="1640156" y="135037"/>
            <a:ext cx="8911687" cy="568586"/>
          </a:xfrm>
        </p:spPr>
        <p:txBody>
          <a:bodyPr>
            <a:normAutofit fontScale="90000"/>
          </a:bodyPr>
          <a:lstStyle/>
          <a:p>
            <a:r>
              <a:rPr lang="en-IN" b="1" dirty="0">
                <a:solidFill>
                  <a:srgbClr val="002060"/>
                </a:solidFill>
                <a:latin typeface="Aharoni" panose="02010803020104030203" pitchFamily="2" charset="-79"/>
                <a:cs typeface="Aharoni" panose="02010803020104030203" pitchFamily="2" charset="-79"/>
              </a:rPr>
              <a:t>Dataset Features(Details):</a:t>
            </a:r>
            <a:endParaRPr lang="en-IN" dirty="0"/>
          </a:p>
        </p:txBody>
      </p:sp>
      <p:sp>
        <p:nvSpPr>
          <p:cNvPr id="3" name="Content Placeholder 2">
            <a:extLst>
              <a:ext uri="{FF2B5EF4-FFF2-40B4-BE49-F238E27FC236}">
                <a16:creationId xmlns:a16="http://schemas.microsoft.com/office/drawing/2014/main" id="{F3306186-7C42-447F-A662-C0436B6672B9}"/>
              </a:ext>
            </a:extLst>
          </p:cNvPr>
          <p:cNvSpPr>
            <a:spLocks noGrp="1"/>
          </p:cNvSpPr>
          <p:nvPr>
            <p:ph idx="1"/>
          </p:nvPr>
        </p:nvSpPr>
        <p:spPr>
          <a:xfrm>
            <a:off x="1640156" y="821635"/>
            <a:ext cx="10142416" cy="5901328"/>
          </a:xfrm>
        </p:spPr>
        <p:txBody>
          <a:bodyPr>
            <a:normAutofit fontScale="77500" lnSpcReduction="20000"/>
          </a:bodyPr>
          <a:lstStyle/>
          <a:p>
            <a:pPr algn="just">
              <a:buFont typeface="Wingdings" panose="05000000000000000000" pitchFamily="2" charset="2"/>
              <a:buChar char="q"/>
            </a:pPr>
            <a:r>
              <a:rPr lang="en-US" dirty="0"/>
              <a:t>Every event (Dataset) contains the following :  </a:t>
            </a:r>
          </a:p>
          <a:p>
            <a:pPr algn="just">
              <a:buAutoNum type="arabicPeriod"/>
            </a:pPr>
            <a:r>
              <a:rPr lang="en-US" dirty="0" err="1"/>
              <a:t>UserId</a:t>
            </a:r>
            <a:r>
              <a:rPr lang="en-US" dirty="0"/>
              <a:t>: Every app user is assigned a unique identity </a:t>
            </a:r>
          </a:p>
          <a:p>
            <a:pPr algn="just">
              <a:buAutoNum type="arabicPeriod"/>
            </a:pPr>
            <a:r>
              <a:rPr lang="en-US" dirty="0"/>
              <a:t>Date: The date on which this event was raised  </a:t>
            </a:r>
          </a:p>
          <a:p>
            <a:pPr algn="just">
              <a:buAutoNum type="arabicPeriod"/>
            </a:pPr>
            <a:r>
              <a:rPr lang="en-US" dirty="0" err="1"/>
              <a:t>Minute_Of_Day</a:t>
            </a:r>
            <a:r>
              <a:rPr lang="en-US" dirty="0"/>
              <a:t>: The minute of that day on which the event was raised  </a:t>
            </a:r>
          </a:p>
          <a:p>
            <a:pPr algn="just">
              <a:buAutoNum type="arabicPeriod"/>
            </a:pPr>
            <a:r>
              <a:rPr lang="en-US" dirty="0"/>
              <a:t>Second: The second of the minute on which the event was raised. Date, </a:t>
            </a:r>
            <a:r>
              <a:rPr lang="en-US" dirty="0" err="1"/>
              <a:t>Minute_of_Day</a:t>
            </a:r>
            <a:r>
              <a:rPr lang="en-US" dirty="0"/>
              <a:t> and  Second provides the exact timestamp of the event  </a:t>
            </a:r>
          </a:p>
          <a:p>
            <a:pPr algn="just">
              <a:buAutoNum type="arabicPeriod"/>
            </a:pPr>
            <a:r>
              <a:rPr lang="en-US" dirty="0"/>
              <a:t>Country: The country Id in which the user was present while doing the event. </a:t>
            </a:r>
          </a:p>
          <a:p>
            <a:pPr algn="just">
              <a:buAutoNum type="arabicPeriod"/>
            </a:pPr>
            <a:r>
              <a:rPr lang="en-US" dirty="0"/>
              <a:t>State: The state Id of that country. For e.g. India will have State Ids in the range [1,29].  </a:t>
            </a:r>
          </a:p>
          <a:p>
            <a:pPr algn="just">
              <a:buAutoNum type="arabicPeriod"/>
            </a:pPr>
            <a:r>
              <a:rPr lang="en-US" dirty="0"/>
              <a:t>OS: The OS of the device from which event was raised. They are coded as : 0: Others, 1: Android, 2: iOS, 3: Windows, 4: Mac, 5: BlackBerry, 6: Linux</a:t>
            </a:r>
          </a:p>
          <a:p>
            <a:pPr algn="just">
              <a:buAutoNum type="arabicPeriod"/>
            </a:pPr>
            <a:r>
              <a:rPr lang="en-US" dirty="0"/>
              <a:t>Device: The type of device. They are coded as :  a. 0: Desktop, 1: Mobile, 2: Tablet, 3: TV </a:t>
            </a:r>
          </a:p>
          <a:p>
            <a:pPr marL="0" indent="0" algn="just">
              <a:buNone/>
            </a:pPr>
            <a:r>
              <a:rPr lang="en-US" dirty="0"/>
              <a:t>	    </a:t>
            </a:r>
          </a:p>
          <a:p>
            <a:pPr algn="just">
              <a:buFont typeface="Wingdings" panose="05000000000000000000" pitchFamily="2" charset="2"/>
              <a:buChar char="q"/>
            </a:pPr>
            <a:r>
              <a:rPr lang="en-US" dirty="0"/>
              <a:t>Some custom properties of specific events:  </a:t>
            </a:r>
          </a:p>
          <a:p>
            <a:pPr algn="just">
              <a:buAutoNum type="arabicParenR"/>
            </a:pPr>
            <a:r>
              <a:rPr lang="en-US" b="1" dirty="0" err="1"/>
              <a:t>VideoStarted</a:t>
            </a:r>
            <a:r>
              <a:rPr lang="en-US" dirty="0"/>
              <a:t> and </a:t>
            </a:r>
            <a:r>
              <a:rPr lang="en-US" b="1" dirty="0" err="1"/>
              <a:t>VideoDetails</a:t>
            </a:r>
            <a:endParaRPr lang="en-US" b="1" dirty="0"/>
          </a:p>
          <a:p>
            <a:pPr marL="0" indent="0" algn="just">
              <a:buNone/>
            </a:pPr>
            <a:r>
              <a:rPr lang="en-US" dirty="0"/>
              <a:t>	a) Genre : The genre of the video  </a:t>
            </a:r>
          </a:p>
          <a:p>
            <a:pPr marL="0" indent="0" algn="just">
              <a:buNone/>
            </a:pPr>
            <a:r>
              <a:rPr lang="en-US" dirty="0"/>
              <a:t>	b) </a:t>
            </a:r>
            <a:r>
              <a:rPr lang="en-US" dirty="0" err="1"/>
              <a:t>ProgramType</a:t>
            </a:r>
            <a:r>
              <a:rPr lang="en-US" dirty="0"/>
              <a:t> : Records the type - </a:t>
            </a:r>
            <a:r>
              <a:rPr lang="en-US" dirty="0" err="1"/>
              <a:t>TVShow</a:t>
            </a:r>
            <a:r>
              <a:rPr lang="en-US" dirty="0"/>
              <a:t> or Movie etc. </a:t>
            </a:r>
          </a:p>
          <a:p>
            <a:pPr marL="0" indent="0" algn="just">
              <a:buNone/>
            </a:pPr>
            <a:r>
              <a:rPr lang="en-US" dirty="0"/>
              <a:t>	c) Category :  Records the category - Video on demand("</a:t>
            </a:r>
            <a:r>
              <a:rPr lang="en-US" dirty="0" err="1"/>
              <a:t>vod</a:t>
            </a:r>
            <a:r>
              <a:rPr lang="en-US" dirty="0"/>
              <a:t>") or not  </a:t>
            </a:r>
          </a:p>
          <a:p>
            <a:pPr marL="0" indent="0" algn="just">
              <a:buNone/>
            </a:pPr>
            <a:r>
              <a:rPr lang="en-US" dirty="0"/>
              <a:t>	d) </a:t>
            </a:r>
            <a:r>
              <a:rPr lang="en-US" dirty="0" err="1"/>
              <a:t>VideoId</a:t>
            </a:r>
            <a:r>
              <a:rPr lang="en-US" dirty="0"/>
              <a:t> : The video name    </a:t>
            </a:r>
          </a:p>
          <a:p>
            <a:pPr algn="just">
              <a:buAutoNum type="arabicParenR"/>
            </a:pPr>
            <a:endParaRPr lang="en-US" dirty="0"/>
          </a:p>
          <a:p>
            <a:pPr algn="just">
              <a:buFont typeface="+mj-lt"/>
              <a:buAutoNum type="arabicParenR" startAt="2"/>
            </a:pPr>
            <a:r>
              <a:rPr lang="en-US" b="1" dirty="0"/>
              <a:t>Registered</a:t>
            </a:r>
            <a:r>
              <a:rPr lang="en-US" dirty="0"/>
              <a:t> :  a) Status: The status of the registration</a:t>
            </a:r>
          </a:p>
          <a:p>
            <a:endParaRPr lang="en-IN" dirty="0"/>
          </a:p>
        </p:txBody>
      </p:sp>
    </p:spTree>
    <p:extLst>
      <p:ext uri="{BB962C8B-B14F-4D97-AF65-F5344CB8AC3E}">
        <p14:creationId xmlns:p14="http://schemas.microsoft.com/office/powerpoint/2010/main" val="149220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180D-B745-4A3A-9FD0-4D452A5CA126}"/>
              </a:ext>
            </a:extLst>
          </p:cNvPr>
          <p:cNvSpPr>
            <a:spLocks noGrp="1"/>
          </p:cNvSpPr>
          <p:nvPr>
            <p:ph type="title"/>
          </p:nvPr>
        </p:nvSpPr>
        <p:spPr>
          <a:xfrm>
            <a:off x="1824299" y="147032"/>
            <a:ext cx="8911687" cy="846881"/>
          </a:xfrm>
        </p:spPr>
        <p:txBody>
          <a:bodyPr/>
          <a:lstStyle/>
          <a:p>
            <a:r>
              <a:rPr lang="en-IN" b="1" dirty="0">
                <a:solidFill>
                  <a:srgbClr val="002060"/>
                </a:solidFill>
                <a:latin typeface="Aharoni" panose="02010803020104030203" pitchFamily="2" charset="-79"/>
                <a:cs typeface="Aharoni" panose="02010803020104030203" pitchFamily="2" charset="-79"/>
              </a:rPr>
              <a:t>Solution Overview:</a:t>
            </a:r>
            <a:endParaRPr lang="en-IN" dirty="0"/>
          </a:p>
        </p:txBody>
      </p:sp>
      <p:sp>
        <p:nvSpPr>
          <p:cNvPr id="4" name="Content Placeholder 2">
            <a:extLst>
              <a:ext uri="{FF2B5EF4-FFF2-40B4-BE49-F238E27FC236}">
                <a16:creationId xmlns:a16="http://schemas.microsoft.com/office/drawing/2014/main" id="{F90292C2-40F5-45EF-B929-5AD6A3EE3C1B}"/>
              </a:ext>
            </a:extLst>
          </p:cNvPr>
          <p:cNvSpPr>
            <a:spLocks noGrp="1"/>
          </p:cNvSpPr>
          <p:nvPr>
            <p:ph idx="1"/>
          </p:nvPr>
        </p:nvSpPr>
        <p:spPr>
          <a:xfrm>
            <a:off x="1824299" y="1056654"/>
            <a:ext cx="9691840" cy="2746720"/>
          </a:xfrm>
        </p:spPr>
        <p:txBody>
          <a:bodyPr>
            <a:normAutofit/>
          </a:bodyPr>
          <a:lstStyle/>
          <a:p>
            <a:pPr algn="just">
              <a:buFont typeface="Wingdings" panose="05000000000000000000" pitchFamily="2" charset="2"/>
              <a:buChar char="q"/>
            </a:pPr>
            <a:r>
              <a:rPr lang="en-US" dirty="0"/>
              <a:t>To build and deploy a recommendation engine that can segment the users on the basis of their propensity to watch a video in the next 2 days, follow the steps below :</a:t>
            </a:r>
          </a:p>
          <a:p>
            <a:pPr lvl="1"/>
            <a:r>
              <a:rPr lang="en-US" dirty="0"/>
              <a:t>Setting the approaches based on the desired goal</a:t>
            </a:r>
          </a:p>
          <a:p>
            <a:pPr lvl="1"/>
            <a:r>
              <a:rPr lang="en-US" dirty="0"/>
              <a:t>Retrieving Data</a:t>
            </a:r>
          </a:p>
          <a:p>
            <a:pPr lvl="1"/>
            <a:r>
              <a:rPr lang="en-US" dirty="0"/>
              <a:t>Data Exploration &amp; Visualization</a:t>
            </a:r>
          </a:p>
          <a:p>
            <a:pPr lvl="1"/>
            <a:r>
              <a:rPr lang="en-US" dirty="0"/>
              <a:t>Building the recommendation engine</a:t>
            </a:r>
          </a:p>
          <a:p>
            <a:pPr>
              <a:buAutoNum type="arabicPeriod"/>
            </a:pPr>
            <a:endParaRPr lang="en-IN" dirty="0"/>
          </a:p>
        </p:txBody>
      </p:sp>
      <p:pic>
        <p:nvPicPr>
          <p:cNvPr id="5" name="Picture 4">
            <a:extLst>
              <a:ext uri="{FF2B5EF4-FFF2-40B4-BE49-F238E27FC236}">
                <a16:creationId xmlns:a16="http://schemas.microsoft.com/office/drawing/2014/main" id="{86252DFC-A431-4B7B-A8FB-97D033574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299" y="3866115"/>
            <a:ext cx="9691840" cy="2844853"/>
          </a:xfrm>
          <a:prstGeom prst="rect">
            <a:avLst/>
          </a:prstGeom>
        </p:spPr>
      </p:pic>
    </p:spTree>
    <p:extLst>
      <p:ext uri="{BB962C8B-B14F-4D97-AF65-F5344CB8AC3E}">
        <p14:creationId xmlns:p14="http://schemas.microsoft.com/office/powerpoint/2010/main" val="383699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FBD1-34C4-4225-A60F-269F9A394CCA}"/>
              </a:ext>
            </a:extLst>
          </p:cNvPr>
          <p:cNvSpPr>
            <a:spLocks noGrp="1"/>
          </p:cNvSpPr>
          <p:nvPr>
            <p:ph type="title"/>
          </p:nvPr>
        </p:nvSpPr>
        <p:spPr>
          <a:xfrm>
            <a:off x="1797795" y="94024"/>
            <a:ext cx="8911687" cy="674603"/>
          </a:xfrm>
        </p:spPr>
        <p:txBody>
          <a:bodyPr/>
          <a:lstStyle/>
          <a:p>
            <a:r>
              <a:rPr lang="en-IN" b="1" dirty="0">
                <a:solidFill>
                  <a:srgbClr val="002060"/>
                </a:solidFill>
                <a:latin typeface="Aharoni" panose="02010803020104030203" pitchFamily="2" charset="-79"/>
                <a:cs typeface="Aharoni" panose="02010803020104030203" pitchFamily="2" charset="-79"/>
              </a:rPr>
              <a:t>Data Exploration:</a:t>
            </a:r>
            <a:endParaRPr lang="en-IN" dirty="0"/>
          </a:p>
        </p:txBody>
      </p:sp>
      <p:sp>
        <p:nvSpPr>
          <p:cNvPr id="4" name="Content Placeholder 2">
            <a:extLst>
              <a:ext uri="{FF2B5EF4-FFF2-40B4-BE49-F238E27FC236}">
                <a16:creationId xmlns:a16="http://schemas.microsoft.com/office/drawing/2014/main" id="{BF56842D-41A0-4768-8761-48AB96074A65}"/>
              </a:ext>
            </a:extLst>
          </p:cNvPr>
          <p:cNvSpPr>
            <a:spLocks noGrp="1"/>
          </p:cNvSpPr>
          <p:nvPr>
            <p:ph idx="1"/>
          </p:nvPr>
        </p:nvSpPr>
        <p:spPr>
          <a:xfrm>
            <a:off x="1794082" y="768627"/>
            <a:ext cx="8915400" cy="397565"/>
          </a:xfrm>
        </p:spPr>
        <p:txBody>
          <a:bodyPr>
            <a:normAutofit/>
          </a:bodyPr>
          <a:lstStyle/>
          <a:p>
            <a:pPr algn="just">
              <a:buFont typeface="Wingdings" panose="05000000000000000000" pitchFamily="2" charset="2"/>
              <a:buChar char="q"/>
            </a:pPr>
            <a:r>
              <a:rPr lang="en-US" b="1" dirty="0"/>
              <a:t>AppLaunched  (Distribution Graphs)</a:t>
            </a:r>
          </a:p>
        </p:txBody>
      </p:sp>
      <p:pic>
        <p:nvPicPr>
          <p:cNvPr id="5" name="Picture 4">
            <a:extLst>
              <a:ext uri="{FF2B5EF4-FFF2-40B4-BE49-F238E27FC236}">
                <a16:creationId xmlns:a16="http://schemas.microsoft.com/office/drawing/2014/main" id="{DCE6F2FA-65D1-4CB4-9694-A86287B51A70}"/>
              </a:ext>
            </a:extLst>
          </p:cNvPr>
          <p:cNvPicPr>
            <a:picLocks noChangeAspect="1"/>
          </p:cNvPicPr>
          <p:nvPr/>
        </p:nvPicPr>
        <p:blipFill>
          <a:blip r:embed="rId2"/>
          <a:stretch>
            <a:fillRect/>
          </a:stretch>
        </p:blipFill>
        <p:spPr>
          <a:xfrm>
            <a:off x="1317003" y="1297422"/>
            <a:ext cx="3260107" cy="2468880"/>
          </a:xfrm>
          <a:prstGeom prst="rect">
            <a:avLst/>
          </a:prstGeom>
        </p:spPr>
      </p:pic>
      <p:pic>
        <p:nvPicPr>
          <p:cNvPr id="6" name="Picture 5">
            <a:extLst>
              <a:ext uri="{FF2B5EF4-FFF2-40B4-BE49-F238E27FC236}">
                <a16:creationId xmlns:a16="http://schemas.microsoft.com/office/drawing/2014/main" id="{B1DDDB46-50E7-4FE8-ACF1-84C1A6533DF7}"/>
              </a:ext>
            </a:extLst>
          </p:cNvPr>
          <p:cNvPicPr>
            <a:picLocks noChangeAspect="1"/>
          </p:cNvPicPr>
          <p:nvPr/>
        </p:nvPicPr>
        <p:blipFill>
          <a:blip r:embed="rId3"/>
          <a:stretch>
            <a:fillRect/>
          </a:stretch>
        </p:blipFill>
        <p:spPr>
          <a:xfrm>
            <a:off x="4906646" y="1297421"/>
            <a:ext cx="3430740" cy="2468880"/>
          </a:xfrm>
          <a:prstGeom prst="rect">
            <a:avLst/>
          </a:prstGeom>
        </p:spPr>
      </p:pic>
      <p:pic>
        <p:nvPicPr>
          <p:cNvPr id="7" name="Picture 6">
            <a:extLst>
              <a:ext uri="{FF2B5EF4-FFF2-40B4-BE49-F238E27FC236}">
                <a16:creationId xmlns:a16="http://schemas.microsoft.com/office/drawing/2014/main" id="{6CB8B631-472D-48C3-8E48-C00618A4A548}"/>
              </a:ext>
            </a:extLst>
          </p:cNvPr>
          <p:cNvPicPr>
            <a:picLocks noChangeAspect="1"/>
          </p:cNvPicPr>
          <p:nvPr/>
        </p:nvPicPr>
        <p:blipFill>
          <a:blip r:embed="rId4"/>
          <a:stretch>
            <a:fillRect/>
          </a:stretch>
        </p:blipFill>
        <p:spPr>
          <a:xfrm>
            <a:off x="8666922" y="1297421"/>
            <a:ext cx="3430740" cy="2468880"/>
          </a:xfrm>
          <a:prstGeom prst="rect">
            <a:avLst/>
          </a:prstGeom>
        </p:spPr>
      </p:pic>
      <p:pic>
        <p:nvPicPr>
          <p:cNvPr id="8" name="Picture 7">
            <a:extLst>
              <a:ext uri="{FF2B5EF4-FFF2-40B4-BE49-F238E27FC236}">
                <a16:creationId xmlns:a16="http://schemas.microsoft.com/office/drawing/2014/main" id="{6DDDBF2A-EE17-48FF-985F-3238DE67A277}"/>
              </a:ext>
            </a:extLst>
          </p:cNvPr>
          <p:cNvPicPr>
            <a:picLocks noChangeAspect="1"/>
          </p:cNvPicPr>
          <p:nvPr/>
        </p:nvPicPr>
        <p:blipFill>
          <a:blip r:embed="rId5"/>
          <a:stretch>
            <a:fillRect/>
          </a:stretch>
        </p:blipFill>
        <p:spPr>
          <a:xfrm>
            <a:off x="1317003" y="4389120"/>
            <a:ext cx="3589643" cy="2468880"/>
          </a:xfrm>
          <a:prstGeom prst="rect">
            <a:avLst/>
          </a:prstGeom>
        </p:spPr>
      </p:pic>
      <p:pic>
        <p:nvPicPr>
          <p:cNvPr id="9" name="Picture 8">
            <a:extLst>
              <a:ext uri="{FF2B5EF4-FFF2-40B4-BE49-F238E27FC236}">
                <a16:creationId xmlns:a16="http://schemas.microsoft.com/office/drawing/2014/main" id="{EE7DD477-9D24-4C1B-8FBF-CCA8A2B6D734}"/>
              </a:ext>
            </a:extLst>
          </p:cNvPr>
          <p:cNvPicPr>
            <a:picLocks noChangeAspect="1"/>
          </p:cNvPicPr>
          <p:nvPr/>
        </p:nvPicPr>
        <p:blipFill>
          <a:blip r:embed="rId6"/>
          <a:stretch>
            <a:fillRect/>
          </a:stretch>
        </p:blipFill>
        <p:spPr>
          <a:xfrm>
            <a:off x="4988521" y="4284952"/>
            <a:ext cx="7109141" cy="2234494"/>
          </a:xfrm>
          <a:prstGeom prst="rect">
            <a:avLst/>
          </a:prstGeom>
        </p:spPr>
      </p:pic>
      <p:sp>
        <p:nvSpPr>
          <p:cNvPr id="3" name="Rectangle 2">
            <a:extLst>
              <a:ext uri="{FF2B5EF4-FFF2-40B4-BE49-F238E27FC236}">
                <a16:creationId xmlns:a16="http://schemas.microsoft.com/office/drawing/2014/main" id="{5B0091F5-E74D-4E11-8C82-DB5879377B25}"/>
              </a:ext>
            </a:extLst>
          </p:cNvPr>
          <p:cNvSpPr/>
          <p:nvPr/>
        </p:nvSpPr>
        <p:spPr>
          <a:xfrm>
            <a:off x="1317002" y="3766301"/>
            <a:ext cx="4195902" cy="523220"/>
          </a:xfrm>
          <a:prstGeom prst="rect">
            <a:avLst/>
          </a:prstGeom>
        </p:spPr>
        <p:txBody>
          <a:bodyPr wrap="square">
            <a:spAutoFit/>
          </a:bodyPr>
          <a:lstStyle/>
          <a:p>
            <a:r>
              <a:rPr lang="en-IN" sz="1400" dirty="0"/>
              <a:t>Selecting only those country which have high counts of users launching the application</a:t>
            </a:r>
          </a:p>
        </p:txBody>
      </p:sp>
      <p:sp>
        <p:nvSpPr>
          <p:cNvPr id="10" name="Rectangle 9">
            <a:extLst>
              <a:ext uri="{FF2B5EF4-FFF2-40B4-BE49-F238E27FC236}">
                <a16:creationId xmlns:a16="http://schemas.microsoft.com/office/drawing/2014/main" id="{23C6EA4C-0C32-431E-8114-78E63D9DF239}"/>
              </a:ext>
            </a:extLst>
          </p:cNvPr>
          <p:cNvSpPr/>
          <p:nvPr/>
        </p:nvSpPr>
        <p:spPr>
          <a:xfrm>
            <a:off x="7454348" y="6519446"/>
            <a:ext cx="2425147" cy="338554"/>
          </a:xfrm>
          <a:prstGeom prst="rect">
            <a:avLst/>
          </a:prstGeom>
        </p:spPr>
        <p:txBody>
          <a:bodyPr wrap="square">
            <a:spAutoFit/>
          </a:bodyPr>
          <a:lstStyle/>
          <a:p>
            <a:r>
              <a:rPr lang="en-IN" sz="1600" dirty="0"/>
              <a:t>stacked line chart</a:t>
            </a:r>
          </a:p>
        </p:txBody>
      </p:sp>
    </p:spTree>
    <p:extLst>
      <p:ext uri="{BB962C8B-B14F-4D97-AF65-F5344CB8AC3E}">
        <p14:creationId xmlns:p14="http://schemas.microsoft.com/office/powerpoint/2010/main" val="373516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C0F4-B859-4750-B876-FA5DBFB7A8BC}"/>
              </a:ext>
            </a:extLst>
          </p:cNvPr>
          <p:cNvSpPr>
            <a:spLocks noGrp="1"/>
          </p:cNvSpPr>
          <p:nvPr>
            <p:ph type="title"/>
          </p:nvPr>
        </p:nvSpPr>
        <p:spPr>
          <a:xfrm>
            <a:off x="1640156" y="133780"/>
            <a:ext cx="8911687" cy="674603"/>
          </a:xfrm>
        </p:spPr>
        <p:txBody>
          <a:bodyPr/>
          <a:lstStyle/>
          <a:p>
            <a:r>
              <a:rPr lang="en-IN" b="1" dirty="0">
                <a:solidFill>
                  <a:srgbClr val="002060"/>
                </a:solidFill>
                <a:latin typeface="Aharoni" panose="02010803020104030203" pitchFamily="2" charset="-79"/>
                <a:cs typeface="Aharoni" panose="02010803020104030203" pitchFamily="2" charset="-79"/>
              </a:rPr>
              <a:t>Data Exploration</a:t>
            </a:r>
            <a:endParaRPr lang="en-IN" dirty="0"/>
          </a:p>
        </p:txBody>
      </p:sp>
      <p:sp>
        <p:nvSpPr>
          <p:cNvPr id="4" name="Content Placeholder 2">
            <a:extLst>
              <a:ext uri="{FF2B5EF4-FFF2-40B4-BE49-F238E27FC236}">
                <a16:creationId xmlns:a16="http://schemas.microsoft.com/office/drawing/2014/main" id="{C6EFD4F4-04C1-4B78-95AA-C541C1BFADBA}"/>
              </a:ext>
            </a:extLst>
          </p:cNvPr>
          <p:cNvSpPr>
            <a:spLocks noGrp="1"/>
          </p:cNvSpPr>
          <p:nvPr>
            <p:ph idx="1"/>
          </p:nvPr>
        </p:nvSpPr>
        <p:spPr>
          <a:xfrm>
            <a:off x="1636443" y="901148"/>
            <a:ext cx="8915400" cy="503583"/>
          </a:xfrm>
        </p:spPr>
        <p:txBody>
          <a:bodyPr>
            <a:normAutofit/>
          </a:bodyPr>
          <a:lstStyle/>
          <a:p>
            <a:pPr algn="just">
              <a:buFont typeface="Wingdings" panose="05000000000000000000" pitchFamily="2" charset="2"/>
              <a:buChar char="q"/>
            </a:pPr>
            <a:r>
              <a:rPr lang="en-US" b="1" dirty="0"/>
              <a:t>AppUninstalled (Distribution Graphs)</a:t>
            </a:r>
          </a:p>
        </p:txBody>
      </p:sp>
      <p:pic>
        <p:nvPicPr>
          <p:cNvPr id="5" name="Picture 4">
            <a:extLst>
              <a:ext uri="{FF2B5EF4-FFF2-40B4-BE49-F238E27FC236}">
                <a16:creationId xmlns:a16="http://schemas.microsoft.com/office/drawing/2014/main" id="{2B3A4697-2A2A-4A16-A865-2E1D47D3DDD5}"/>
              </a:ext>
            </a:extLst>
          </p:cNvPr>
          <p:cNvPicPr>
            <a:picLocks noChangeAspect="1"/>
          </p:cNvPicPr>
          <p:nvPr/>
        </p:nvPicPr>
        <p:blipFill>
          <a:blip r:embed="rId2"/>
          <a:stretch>
            <a:fillRect/>
          </a:stretch>
        </p:blipFill>
        <p:spPr>
          <a:xfrm>
            <a:off x="1636443" y="1598750"/>
            <a:ext cx="3227105" cy="4920696"/>
          </a:xfrm>
          <a:prstGeom prst="rect">
            <a:avLst/>
          </a:prstGeom>
        </p:spPr>
      </p:pic>
      <p:pic>
        <p:nvPicPr>
          <p:cNvPr id="6" name="Picture 5">
            <a:extLst>
              <a:ext uri="{FF2B5EF4-FFF2-40B4-BE49-F238E27FC236}">
                <a16:creationId xmlns:a16="http://schemas.microsoft.com/office/drawing/2014/main" id="{1F9D0092-1C50-4165-921B-39EDCF12735C}"/>
              </a:ext>
            </a:extLst>
          </p:cNvPr>
          <p:cNvPicPr>
            <a:picLocks noChangeAspect="1"/>
          </p:cNvPicPr>
          <p:nvPr/>
        </p:nvPicPr>
        <p:blipFill>
          <a:blip r:embed="rId3"/>
          <a:stretch>
            <a:fillRect/>
          </a:stretch>
        </p:blipFill>
        <p:spPr>
          <a:xfrm>
            <a:off x="5080553" y="1598750"/>
            <a:ext cx="3467099" cy="5125470"/>
          </a:xfrm>
          <a:prstGeom prst="rect">
            <a:avLst/>
          </a:prstGeom>
        </p:spPr>
      </p:pic>
      <p:pic>
        <p:nvPicPr>
          <p:cNvPr id="7" name="Picture 6">
            <a:extLst>
              <a:ext uri="{FF2B5EF4-FFF2-40B4-BE49-F238E27FC236}">
                <a16:creationId xmlns:a16="http://schemas.microsoft.com/office/drawing/2014/main" id="{D5FB445A-57E2-4E56-83E5-BED0249146A7}"/>
              </a:ext>
            </a:extLst>
          </p:cNvPr>
          <p:cNvPicPr>
            <a:picLocks noChangeAspect="1"/>
          </p:cNvPicPr>
          <p:nvPr/>
        </p:nvPicPr>
        <p:blipFill>
          <a:blip r:embed="rId4"/>
          <a:stretch>
            <a:fillRect/>
          </a:stretch>
        </p:blipFill>
        <p:spPr>
          <a:xfrm>
            <a:off x="8640417" y="1598750"/>
            <a:ext cx="3458610" cy="2324100"/>
          </a:xfrm>
          <a:prstGeom prst="rect">
            <a:avLst/>
          </a:prstGeom>
        </p:spPr>
      </p:pic>
      <p:pic>
        <p:nvPicPr>
          <p:cNvPr id="8" name="Picture 7">
            <a:extLst>
              <a:ext uri="{FF2B5EF4-FFF2-40B4-BE49-F238E27FC236}">
                <a16:creationId xmlns:a16="http://schemas.microsoft.com/office/drawing/2014/main" id="{AC0B7703-71E0-4157-9FD1-4B31029E423F}"/>
              </a:ext>
            </a:extLst>
          </p:cNvPr>
          <p:cNvPicPr>
            <a:picLocks noChangeAspect="1"/>
          </p:cNvPicPr>
          <p:nvPr/>
        </p:nvPicPr>
        <p:blipFill>
          <a:blip r:embed="rId5"/>
          <a:stretch>
            <a:fillRect/>
          </a:stretch>
        </p:blipFill>
        <p:spPr>
          <a:xfrm>
            <a:off x="8747469" y="4116869"/>
            <a:ext cx="3351558" cy="2543175"/>
          </a:xfrm>
          <a:prstGeom prst="rect">
            <a:avLst/>
          </a:prstGeom>
        </p:spPr>
      </p:pic>
      <p:sp>
        <p:nvSpPr>
          <p:cNvPr id="3" name="Rectangle 2">
            <a:extLst>
              <a:ext uri="{FF2B5EF4-FFF2-40B4-BE49-F238E27FC236}">
                <a16:creationId xmlns:a16="http://schemas.microsoft.com/office/drawing/2014/main" id="{72E400B9-9D47-4707-A4B2-4B165D0555EC}"/>
              </a:ext>
            </a:extLst>
          </p:cNvPr>
          <p:cNvSpPr/>
          <p:nvPr/>
        </p:nvSpPr>
        <p:spPr>
          <a:xfrm>
            <a:off x="2372860" y="6519446"/>
            <a:ext cx="1423788" cy="338554"/>
          </a:xfrm>
          <a:prstGeom prst="rect">
            <a:avLst/>
          </a:prstGeom>
        </p:spPr>
        <p:txBody>
          <a:bodyPr wrap="none">
            <a:spAutoFit/>
          </a:bodyPr>
          <a:lstStyle/>
          <a:p>
            <a:r>
              <a:rPr lang="en-IN" sz="1600" dirty="0"/>
              <a:t>Top 10 users </a:t>
            </a:r>
          </a:p>
        </p:txBody>
      </p:sp>
    </p:spTree>
    <p:extLst>
      <p:ext uri="{BB962C8B-B14F-4D97-AF65-F5344CB8AC3E}">
        <p14:creationId xmlns:p14="http://schemas.microsoft.com/office/powerpoint/2010/main" val="388827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F6FE-153E-40BD-BD61-6F49FA2989C4}"/>
              </a:ext>
            </a:extLst>
          </p:cNvPr>
          <p:cNvSpPr>
            <a:spLocks noGrp="1"/>
          </p:cNvSpPr>
          <p:nvPr>
            <p:ph type="title"/>
          </p:nvPr>
        </p:nvSpPr>
        <p:spPr>
          <a:xfrm>
            <a:off x="1640156" y="1"/>
            <a:ext cx="8911687" cy="596348"/>
          </a:xfrm>
        </p:spPr>
        <p:txBody>
          <a:bodyPr>
            <a:normAutofit fontScale="90000"/>
          </a:bodyPr>
          <a:lstStyle/>
          <a:p>
            <a:r>
              <a:rPr lang="en-IN" b="1" dirty="0">
                <a:solidFill>
                  <a:srgbClr val="002060"/>
                </a:solidFill>
                <a:latin typeface="Aharoni" panose="02010803020104030203" pitchFamily="2" charset="-79"/>
                <a:cs typeface="Aharoni" panose="02010803020104030203" pitchFamily="2" charset="-79"/>
              </a:rPr>
              <a:t>Data Exploration</a:t>
            </a:r>
            <a:endParaRPr lang="en-IN" dirty="0"/>
          </a:p>
        </p:txBody>
      </p:sp>
      <p:sp>
        <p:nvSpPr>
          <p:cNvPr id="4" name="Content Placeholder 2">
            <a:extLst>
              <a:ext uri="{FF2B5EF4-FFF2-40B4-BE49-F238E27FC236}">
                <a16:creationId xmlns:a16="http://schemas.microsoft.com/office/drawing/2014/main" id="{70E77990-0DD4-4C3B-BD60-3210EEEB0C67}"/>
              </a:ext>
            </a:extLst>
          </p:cNvPr>
          <p:cNvSpPr>
            <a:spLocks noGrp="1"/>
          </p:cNvSpPr>
          <p:nvPr>
            <p:ph idx="1"/>
          </p:nvPr>
        </p:nvSpPr>
        <p:spPr>
          <a:xfrm>
            <a:off x="1640156" y="596347"/>
            <a:ext cx="8915400" cy="384313"/>
          </a:xfrm>
        </p:spPr>
        <p:txBody>
          <a:bodyPr>
            <a:normAutofit/>
          </a:bodyPr>
          <a:lstStyle/>
          <a:p>
            <a:pPr algn="just">
              <a:buFont typeface="Wingdings" panose="05000000000000000000" pitchFamily="2" charset="2"/>
              <a:buChar char="q"/>
            </a:pPr>
            <a:r>
              <a:rPr lang="en-US" b="1" dirty="0"/>
              <a:t>Registration (Distribution Graphs)</a:t>
            </a:r>
          </a:p>
        </p:txBody>
      </p:sp>
      <p:pic>
        <p:nvPicPr>
          <p:cNvPr id="5" name="Picture 4">
            <a:extLst>
              <a:ext uri="{FF2B5EF4-FFF2-40B4-BE49-F238E27FC236}">
                <a16:creationId xmlns:a16="http://schemas.microsoft.com/office/drawing/2014/main" id="{E42F98A5-50E6-4A43-B3E3-C40DEB3D4FAA}"/>
              </a:ext>
            </a:extLst>
          </p:cNvPr>
          <p:cNvPicPr>
            <a:picLocks noChangeAspect="1"/>
          </p:cNvPicPr>
          <p:nvPr/>
        </p:nvPicPr>
        <p:blipFill>
          <a:blip r:embed="rId2"/>
          <a:stretch>
            <a:fillRect/>
          </a:stretch>
        </p:blipFill>
        <p:spPr>
          <a:xfrm>
            <a:off x="880490" y="1285495"/>
            <a:ext cx="11014114" cy="2610643"/>
          </a:xfrm>
          <a:prstGeom prst="rect">
            <a:avLst/>
          </a:prstGeom>
        </p:spPr>
      </p:pic>
      <p:pic>
        <p:nvPicPr>
          <p:cNvPr id="6" name="Picture 5">
            <a:extLst>
              <a:ext uri="{FF2B5EF4-FFF2-40B4-BE49-F238E27FC236}">
                <a16:creationId xmlns:a16="http://schemas.microsoft.com/office/drawing/2014/main" id="{14B63BF4-DAE4-4AA8-8CF9-26AAC507A0B8}"/>
              </a:ext>
            </a:extLst>
          </p:cNvPr>
          <p:cNvPicPr>
            <a:picLocks noChangeAspect="1"/>
          </p:cNvPicPr>
          <p:nvPr/>
        </p:nvPicPr>
        <p:blipFill>
          <a:blip r:embed="rId3"/>
          <a:stretch>
            <a:fillRect/>
          </a:stretch>
        </p:blipFill>
        <p:spPr>
          <a:xfrm>
            <a:off x="880490" y="4030707"/>
            <a:ext cx="2865583" cy="2827292"/>
          </a:xfrm>
          <a:prstGeom prst="rect">
            <a:avLst/>
          </a:prstGeom>
        </p:spPr>
      </p:pic>
      <p:pic>
        <p:nvPicPr>
          <p:cNvPr id="7" name="Picture 6">
            <a:extLst>
              <a:ext uri="{FF2B5EF4-FFF2-40B4-BE49-F238E27FC236}">
                <a16:creationId xmlns:a16="http://schemas.microsoft.com/office/drawing/2014/main" id="{823AF5ED-8BDF-4D9C-B3BA-CE12DD9F7EBA}"/>
              </a:ext>
            </a:extLst>
          </p:cNvPr>
          <p:cNvPicPr>
            <a:picLocks noChangeAspect="1"/>
          </p:cNvPicPr>
          <p:nvPr/>
        </p:nvPicPr>
        <p:blipFill>
          <a:blip r:embed="rId4"/>
          <a:stretch>
            <a:fillRect/>
          </a:stretch>
        </p:blipFill>
        <p:spPr>
          <a:xfrm>
            <a:off x="3911436" y="3997369"/>
            <a:ext cx="2693504" cy="2860630"/>
          </a:xfrm>
          <a:prstGeom prst="rect">
            <a:avLst/>
          </a:prstGeom>
        </p:spPr>
      </p:pic>
      <p:pic>
        <p:nvPicPr>
          <p:cNvPr id="8" name="Picture 7">
            <a:extLst>
              <a:ext uri="{FF2B5EF4-FFF2-40B4-BE49-F238E27FC236}">
                <a16:creationId xmlns:a16="http://schemas.microsoft.com/office/drawing/2014/main" id="{9CE507EE-6553-46E1-B53D-7EC4382C2D75}"/>
              </a:ext>
            </a:extLst>
          </p:cNvPr>
          <p:cNvPicPr>
            <a:picLocks noChangeAspect="1"/>
          </p:cNvPicPr>
          <p:nvPr/>
        </p:nvPicPr>
        <p:blipFill>
          <a:blip r:embed="rId5"/>
          <a:stretch>
            <a:fillRect/>
          </a:stretch>
        </p:blipFill>
        <p:spPr>
          <a:xfrm>
            <a:off x="6770304" y="4034946"/>
            <a:ext cx="5328931" cy="2823053"/>
          </a:xfrm>
          <a:prstGeom prst="rect">
            <a:avLst/>
          </a:prstGeom>
        </p:spPr>
      </p:pic>
    </p:spTree>
    <p:extLst>
      <p:ext uri="{BB962C8B-B14F-4D97-AF65-F5344CB8AC3E}">
        <p14:creationId xmlns:p14="http://schemas.microsoft.com/office/powerpoint/2010/main" val="68584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560</TotalTime>
  <Words>1952</Words>
  <Application>Microsoft Office PowerPoint</Application>
  <PresentationFormat>Widescreen</PresentationFormat>
  <Paragraphs>261</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Aharoni</vt:lpstr>
      <vt:lpstr>Algerian</vt:lpstr>
      <vt:lpstr>Arial</vt:lpstr>
      <vt:lpstr>Arial Black</vt:lpstr>
      <vt:lpstr>Century Gothic</vt:lpstr>
      <vt:lpstr>Times New Roman</vt:lpstr>
      <vt:lpstr>Trebuchet MS</vt:lpstr>
      <vt:lpstr>Wingdings</vt:lpstr>
      <vt:lpstr>Wingdings 3</vt:lpstr>
      <vt:lpstr>Wisp</vt:lpstr>
      <vt:lpstr>Data Science &amp; Machine Learning</vt:lpstr>
      <vt:lpstr>DS &amp; ML – Capstone Project “Audience segmentation of a content app, based on its user’s propensity to watch a video in the next 2 days.”</vt:lpstr>
      <vt:lpstr>Capstone Project : Problem Statement</vt:lpstr>
      <vt:lpstr>Dataset Features</vt:lpstr>
      <vt:lpstr>Dataset Features(Details):</vt:lpstr>
      <vt:lpstr>Solution Overview:</vt:lpstr>
      <vt:lpstr>Data Exploration:</vt:lpstr>
      <vt:lpstr>Data Exploration</vt:lpstr>
      <vt:lpstr>Data Exploration</vt:lpstr>
      <vt:lpstr>Data Exploration</vt:lpstr>
      <vt:lpstr>Data Exploration</vt:lpstr>
      <vt:lpstr>Data Exploration</vt:lpstr>
      <vt:lpstr>Simple Machine Learning Model:</vt:lpstr>
      <vt:lpstr>Useful Terms To Understand: </vt:lpstr>
      <vt:lpstr>Step 3: For train-data, calculate frequency value &amp; score</vt:lpstr>
      <vt:lpstr>Step 4: For train-data, calculate Recency value &amp; score</vt:lpstr>
      <vt:lpstr>Calculate count of users for segments:</vt:lpstr>
      <vt:lpstr>Step 7: Final Outcome / Get Classification Reports: </vt:lpstr>
      <vt:lpstr>PowerPoint Presentation</vt:lpstr>
      <vt:lpstr>Recommendation Engine</vt:lpstr>
      <vt:lpstr>Recommendation Engine</vt:lpstr>
      <vt:lpstr>Recommendation Engine</vt:lpstr>
      <vt:lpstr>Recommendation Engine</vt:lpstr>
      <vt:lpstr>DS &amp; ML – Capstone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&amp; Machine Learning</dc:title>
  <dc:creator>SAJIB HALDER</dc:creator>
  <cp:lastModifiedBy>SAJIB HALDER</cp:lastModifiedBy>
  <cp:revision>70</cp:revision>
  <dcterms:created xsi:type="dcterms:W3CDTF">2019-11-07T08:38:46Z</dcterms:created>
  <dcterms:modified xsi:type="dcterms:W3CDTF">2019-11-09T08:46:52Z</dcterms:modified>
</cp:coreProperties>
</file>