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04" r:id="rId5"/>
    <p:sldId id="323" r:id="rId6"/>
    <p:sldId id="260" r:id="rId7"/>
    <p:sldId id="268" r:id="rId8"/>
    <p:sldId id="262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7FE9"/>
    <a:srgbClr val="FF99FF"/>
    <a:srgbClr val="D4D593"/>
    <a:srgbClr val="FFEFEF"/>
    <a:srgbClr val="FCFBF6"/>
    <a:srgbClr val="DF8C8C"/>
    <a:srgbClr val="E6F0FE"/>
    <a:srgbClr val="CDBE8A"/>
    <a:srgbClr val="F5CDCE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66" autoAdjust="0"/>
  </p:normalViewPr>
  <p:slideViewPr>
    <p:cSldViewPr snapToGrid="0" snapToObjects="1">
      <p:cViewPr varScale="1">
        <p:scale>
          <a:sx n="72" d="100"/>
          <a:sy n="72" d="100"/>
        </p:scale>
        <p:origin x="420" y="6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2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787308"/>
            <a:ext cx="6583680" cy="1531357"/>
          </a:xfrm>
        </p:spPr>
        <p:txBody>
          <a:bodyPr/>
          <a:lstStyle/>
          <a:p>
            <a:r>
              <a:rPr lang="en-US" sz="2800" cap="small" dirty="0">
                <a:solidFill>
                  <a:srgbClr val="9D7FE9"/>
                </a:solidFill>
              </a:rPr>
              <a:t>Quantum Algorithm as a PDE Solver for Computational Fluid Dynamics (CFD)</a:t>
            </a:r>
            <a:endParaRPr lang="en-US" sz="2800" dirty="0">
              <a:solidFill>
                <a:srgbClr val="9D7FE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06" y="2477590"/>
            <a:ext cx="6583680" cy="274755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0" i="0" u="none" baseline="0" dirty="0">
                <a:solidFill>
                  <a:schemeClr val="accent6">
                    <a:lumMod val="75000"/>
                  </a:schemeClr>
                </a:solidFill>
                <a:highlight>
                  <a:srgbClr val="FFEFE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P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highlight>
                  <a:srgbClr val="FFEFE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roblem Statement and Overview of the Project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FFEFE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EFE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zh-CN" sz="2400" b="0" i="0" u="none" baseline="0" dirty="0">
                <a:solidFill>
                  <a:schemeClr val="accent6">
                    <a:lumMod val="75000"/>
                  </a:schemeClr>
                </a:solidFill>
                <a:highlight>
                  <a:srgbClr val="FFEFE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Objectives and Approaches</a:t>
            </a:r>
          </a:p>
          <a:p>
            <a:pPr>
              <a:lnSpc>
                <a:spcPct val="170000"/>
              </a:lnSpc>
            </a:pPr>
            <a:r>
              <a:rPr lang="en-US" altLang="zh-CN" sz="2400" b="0" i="0" u="none" baseline="0" dirty="0">
                <a:solidFill>
                  <a:schemeClr val="accent6">
                    <a:lumMod val="75000"/>
                  </a:schemeClr>
                </a:solidFill>
                <a:highlight>
                  <a:srgbClr val="FFEFE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highlight>
                  <a:srgbClr val="FFEFE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and Impact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FFEFE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400" b="0" i="0" u="none" baseline="0" dirty="0">
                <a:solidFill>
                  <a:schemeClr val="accent6">
                    <a:lumMod val="75000"/>
                  </a:schemeClr>
                </a:solidFill>
                <a:highlight>
                  <a:srgbClr val="FFEFE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highlight>
                  <a:srgbClr val="FFEFE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zh-CN" sz="2400" b="0" i="0" u="none" baseline="0" dirty="0">
                <a:solidFill>
                  <a:schemeClr val="accent6">
                    <a:lumMod val="75000"/>
                  </a:schemeClr>
                </a:solidFill>
                <a:highlight>
                  <a:srgbClr val="FFEFE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uture Scope </a:t>
            </a:r>
          </a:p>
          <a:p>
            <a:pPr>
              <a:lnSpc>
                <a:spcPct val="170000"/>
              </a:lnSpc>
            </a:pPr>
            <a:endParaRPr lang="en-US" altLang="zh-CN" sz="2400" b="0" i="0" u="none" baseline="0" dirty="0">
              <a:solidFill>
                <a:schemeClr val="accent6">
                  <a:lumMod val="75000"/>
                </a:schemeClr>
              </a:solidFill>
              <a:highlight>
                <a:srgbClr val="FFEFE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400" b="0" i="0" u="none" baseline="0" dirty="0">
              <a:solidFill>
                <a:schemeClr val="accent6">
                  <a:lumMod val="75000"/>
                </a:schemeClr>
              </a:solidFill>
              <a:highlight>
                <a:srgbClr val="FFEFEF"/>
              </a:highlight>
              <a:latin typeface="三极准柔宋"/>
              <a:ea typeface="三极准柔宋"/>
            </a:endParaRPr>
          </a:p>
          <a:p>
            <a:endParaRPr lang="zh-CN" altLang="en-US" sz="2400" b="0" i="0" u="none" baseline="0" dirty="0">
              <a:solidFill>
                <a:srgbClr val="000000"/>
              </a:solidFill>
              <a:latin typeface="三极准柔宋"/>
              <a:ea typeface="三极准柔宋"/>
            </a:endParaRPr>
          </a:p>
          <a:p>
            <a:endParaRPr lang="en-US" dirty="0"/>
          </a:p>
        </p:txBody>
      </p:sp>
      <p:pic>
        <p:nvPicPr>
          <p:cNvPr id="4" name="Picture 3" descr="WISER Logo black.png">
            <a:extLst>
              <a:ext uri="{FF2B5EF4-FFF2-40B4-BE49-F238E27FC236}">
                <a16:creationId xmlns:a16="http://schemas.microsoft.com/office/drawing/2014/main" id="{EDC592D0-AC84-034A-508E-EAFC5389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667" y="1"/>
            <a:ext cx="1819007" cy="787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E6B59E-B788-B9DD-1ABE-550D2CD3E388}"/>
              </a:ext>
            </a:extLst>
          </p:cNvPr>
          <p:cNvSpPr txBox="1"/>
          <p:nvPr/>
        </p:nvSpPr>
        <p:spPr>
          <a:xfrm>
            <a:off x="9727476" y="687977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Wiser Quantum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B8298-D122-42D1-F757-80D1F36D3CA1}"/>
              </a:ext>
            </a:extLst>
          </p:cNvPr>
          <p:cNvSpPr txBox="1"/>
          <p:nvPr/>
        </p:nvSpPr>
        <p:spPr>
          <a:xfrm>
            <a:off x="7335887" y="5551604"/>
            <a:ext cx="4023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Font typeface="Symbol" panose="05050102010706020507" pitchFamily="18" charset="2"/>
              <a:buBlip>
                <a:blip r:embed="rId4"/>
              </a:buBlip>
            </a:pPr>
            <a:r>
              <a:rPr lang="en-US" sz="1800" b="1" u="sng" kern="100" cap="smal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Of the Participant</a:t>
            </a:r>
            <a:r>
              <a:rPr lang="en-US" sz="1800" kern="100" cap="smal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cap="smal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Sajib Halder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4"/>
              </a:buBlip>
            </a:pPr>
            <a:r>
              <a:rPr lang="en-US" sz="1800" b="1" u="sng" kern="100" cap="smal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Wiser ID</a:t>
            </a:r>
            <a:r>
              <a:rPr lang="en-US" sz="1800" b="1" kern="100" cap="smal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gst-bDwu8WDOuIWEGh3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Font typeface="Symbol" panose="05050102010706020507" pitchFamily="18" charset="2"/>
              <a:buBlip>
                <a:blip r:embed="rId4"/>
              </a:buBlip>
            </a:pPr>
            <a:r>
              <a:rPr lang="en-US" sz="1800" b="1" u="sng" kern="100" cap="smal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Name</a:t>
            </a:r>
            <a:r>
              <a:rPr lang="en-US" sz="1800" b="1" kern="100" cap="smal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cap="smal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cap="small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Quevian’s</a:t>
            </a:r>
            <a:r>
              <a:rPr lang="en-US" sz="1800" kern="100" cap="small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Paper Boat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4441898" y="4925864"/>
            <a:ext cx="206326" cy="204352"/>
          </a:xfrm>
          <a:custGeom>
            <a:avLst/>
            <a:gdLst/>
            <a:ahLst/>
            <a:cxnLst/>
            <a:rect l="l" t="t" r="r" b="b"/>
            <a:pathLst>
              <a:path w="331788" h="328613">
                <a:moveTo>
                  <a:pt x="292147" y="109538"/>
                </a:moveTo>
                <a:cubicBezTo>
                  <a:pt x="311524" y="109538"/>
                  <a:pt x="327025" y="126291"/>
                  <a:pt x="327025" y="145621"/>
                </a:cubicBezTo>
                <a:cubicBezTo>
                  <a:pt x="327025" y="145621"/>
                  <a:pt x="327025" y="145621"/>
                  <a:pt x="327025" y="229385"/>
                </a:cubicBezTo>
                <a:cubicBezTo>
                  <a:pt x="327025" y="248715"/>
                  <a:pt x="311524" y="264179"/>
                  <a:pt x="293438" y="264179"/>
                </a:cubicBezTo>
                <a:cubicBezTo>
                  <a:pt x="293438" y="264179"/>
                  <a:pt x="293438" y="264179"/>
                  <a:pt x="252101" y="264179"/>
                </a:cubicBezTo>
                <a:cubicBezTo>
                  <a:pt x="252101" y="264179"/>
                  <a:pt x="252101" y="264179"/>
                  <a:pt x="252101" y="319593"/>
                </a:cubicBezTo>
                <a:cubicBezTo>
                  <a:pt x="252101" y="324747"/>
                  <a:pt x="248226" y="328613"/>
                  <a:pt x="243059" y="328613"/>
                </a:cubicBezTo>
                <a:cubicBezTo>
                  <a:pt x="243059" y="328613"/>
                  <a:pt x="243059" y="328613"/>
                  <a:pt x="205596" y="328613"/>
                </a:cubicBezTo>
                <a:cubicBezTo>
                  <a:pt x="199138" y="328613"/>
                  <a:pt x="195262" y="324747"/>
                  <a:pt x="195262" y="319593"/>
                </a:cubicBezTo>
                <a:cubicBezTo>
                  <a:pt x="195262" y="319593"/>
                  <a:pt x="195262" y="319593"/>
                  <a:pt x="195262" y="235829"/>
                </a:cubicBezTo>
                <a:cubicBezTo>
                  <a:pt x="195262" y="220364"/>
                  <a:pt x="208180" y="207478"/>
                  <a:pt x="224973" y="207478"/>
                </a:cubicBezTo>
                <a:cubicBezTo>
                  <a:pt x="224973" y="207478"/>
                  <a:pt x="224973" y="207478"/>
                  <a:pt x="255976" y="207478"/>
                </a:cubicBezTo>
                <a:cubicBezTo>
                  <a:pt x="255976" y="207478"/>
                  <a:pt x="255976" y="207478"/>
                  <a:pt x="255976" y="145621"/>
                </a:cubicBezTo>
                <a:cubicBezTo>
                  <a:pt x="255976" y="126291"/>
                  <a:pt x="271478" y="109538"/>
                  <a:pt x="292147" y="109538"/>
                </a:cubicBezTo>
                <a:close/>
                <a:moveTo>
                  <a:pt x="38473" y="109538"/>
                </a:moveTo>
                <a:cubicBezTo>
                  <a:pt x="59391" y="109538"/>
                  <a:pt x="75079" y="126291"/>
                  <a:pt x="75079" y="145621"/>
                </a:cubicBezTo>
                <a:cubicBezTo>
                  <a:pt x="75079" y="145621"/>
                  <a:pt x="75079" y="145621"/>
                  <a:pt x="75079" y="207478"/>
                </a:cubicBezTo>
                <a:cubicBezTo>
                  <a:pt x="75079" y="207478"/>
                  <a:pt x="75079" y="207478"/>
                  <a:pt x="106456" y="207478"/>
                </a:cubicBezTo>
                <a:cubicBezTo>
                  <a:pt x="123451" y="207478"/>
                  <a:pt x="136525" y="220364"/>
                  <a:pt x="136525" y="235829"/>
                </a:cubicBezTo>
                <a:cubicBezTo>
                  <a:pt x="136525" y="235829"/>
                  <a:pt x="136525" y="235829"/>
                  <a:pt x="136525" y="319593"/>
                </a:cubicBezTo>
                <a:cubicBezTo>
                  <a:pt x="136525" y="324747"/>
                  <a:pt x="132603" y="328613"/>
                  <a:pt x="126066" y="328613"/>
                </a:cubicBezTo>
                <a:cubicBezTo>
                  <a:pt x="126066" y="328613"/>
                  <a:pt x="126066" y="328613"/>
                  <a:pt x="88153" y="328613"/>
                </a:cubicBezTo>
                <a:cubicBezTo>
                  <a:pt x="82923" y="328613"/>
                  <a:pt x="79001" y="324747"/>
                  <a:pt x="79001" y="319593"/>
                </a:cubicBezTo>
                <a:cubicBezTo>
                  <a:pt x="79001" y="319593"/>
                  <a:pt x="79001" y="319593"/>
                  <a:pt x="79001" y="264179"/>
                </a:cubicBezTo>
                <a:cubicBezTo>
                  <a:pt x="79001" y="264179"/>
                  <a:pt x="79001" y="264179"/>
                  <a:pt x="37166" y="264179"/>
                </a:cubicBezTo>
                <a:cubicBezTo>
                  <a:pt x="18863" y="264179"/>
                  <a:pt x="3175" y="248715"/>
                  <a:pt x="3175" y="229385"/>
                </a:cubicBezTo>
                <a:cubicBezTo>
                  <a:pt x="3175" y="229385"/>
                  <a:pt x="3175" y="229385"/>
                  <a:pt x="3175" y="145621"/>
                </a:cubicBezTo>
                <a:cubicBezTo>
                  <a:pt x="3175" y="126291"/>
                  <a:pt x="18863" y="109538"/>
                  <a:pt x="38473" y="109538"/>
                </a:cubicBezTo>
                <a:close/>
                <a:moveTo>
                  <a:pt x="160734" y="88900"/>
                </a:moveTo>
                <a:cubicBezTo>
                  <a:pt x="160734" y="88900"/>
                  <a:pt x="160734" y="88900"/>
                  <a:pt x="171053" y="88900"/>
                </a:cubicBezTo>
                <a:cubicBezTo>
                  <a:pt x="172343" y="88900"/>
                  <a:pt x="173633" y="90195"/>
                  <a:pt x="173633" y="90195"/>
                </a:cubicBezTo>
                <a:cubicBezTo>
                  <a:pt x="174923" y="92785"/>
                  <a:pt x="176213" y="94080"/>
                  <a:pt x="174923" y="95375"/>
                </a:cubicBezTo>
                <a:cubicBezTo>
                  <a:pt x="174923" y="95375"/>
                  <a:pt x="174923" y="95375"/>
                  <a:pt x="169763" y="103146"/>
                </a:cubicBezTo>
                <a:cubicBezTo>
                  <a:pt x="169763" y="103146"/>
                  <a:pt x="169763" y="103146"/>
                  <a:pt x="172343" y="123867"/>
                </a:cubicBezTo>
                <a:cubicBezTo>
                  <a:pt x="172343" y="123867"/>
                  <a:pt x="172343" y="123867"/>
                  <a:pt x="167184" y="136818"/>
                </a:cubicBezTo>
                <a:cubicBezTo>
                  <a:pt x="167184" y="138113"/>
                  <a:pt x="164604" y="138113"/>
                  <a:pt x="164604" y="136818"/>
                </a:cubicBezTo>
                <a:cubicBezTo>
                  <a:pt x="164604" y="136818"/>
                  <a:pt x="164604" y="136818"/>
                  <a:pt x="159444" y="123867"/>
                </a:cubicBezTo>
                <a:cubicBezTo>
                  <a:pt x="159444" y="123867"/>
                  <a:pt x="159444" y="123867"/>
                  <a:pt x="162024" y="103146"/>
                </a:cubicBezTo>
                <a:cubicBezTo>
                  <a:pt x="162024" y="103146"/>
                  <a:pt x="162024" y="103146"/>
                  <a:pt x="156865" y="95375"/>
                </a:cubicBezTo>
                <a:cubicBezTo>
                  <a:pt x="155575" y="94080"/>
                  <a:pt x="156865" y="92785"/>
                  <a:pt x="158155" y="90195"/>
                </a:cubicBezTo>
                <a:cubicBezTo>
                  <a:pt x="158155" y="90195"/>
                  <a:pt x="159444" y="88900"/>
                  <a:pt x="160734" y="88900"/>
                </a:cubicBezTo>
                <a:close/>
                <a:moveTo>
                  <a:pt x="136182" y="88900"/>
                </a:moveTo>
                <a:cubicBezTo>
                  <a:pt x="137474" y="88900"/>
                  <a:pt x="138766" y="90201"/>
                  <a:pt x="138766" y="91502"/>
                </a:cubicBezTo>
                <a:cubicBezTo>
                  <a:pt x="138766" y="91502"/>
                  <a:pt x="138766" y="91502"/>
                  <a:pt x="165893" y="165652"/>
                </a:cubicBezTo>
                <a:cubicBezTo>
                  <a:pt x="165893" y="165652"/>
                  <a:pt x="165893" y="165652"/>
                  <a:pt x="193021" y="91502"/>
                </a:cubicBezTo>
                <a:cubicBezTo>
                  <a:pt x="193021" y="90201"/>
                  <a:pt x="195605" y="88900"/>
                  <a:pt x="196897" y="90201"/>
                </a:cubicBezTo>
                <a:cubicBezTo>
                  <a:pt x="196897" y="90201"/>
                  <a:pt x="196897" y="90201"/>
                  <a:pt x="208523" y="92802"/>
                </a:cubicBezTo>
                <a:cubicBezTo>
                  <a:pt x="222733" y="98006"/>
                  <a:pt x="231775" y="111015"/>
                  <a:pt x="231775" y="125325"/>
                </a:cubicBezTo>
                <a:cubicBezTo>
                  <a:pt x="231775" y="125325"/>
                  <a:pt x="231775" y="125325"/>
                  <a:pt x="231775" y="176059"/>
                </a:cubicBezTo>
                <a:cubicBezTo>
                  <a:pt x="231775" y="179961"/>
                  <a:pt x="229192" y="182563"/>
                  <a:pt x="226608" y="182563"/>
                </a:cubicBezTo>
                <a:cubicBezTo>
                  <a:pt x="226608" y="182563"/>
                  <a:pt x="226608" y="182563"/>
                  <a:pt x="105179" y="182563"/>
                </a:cubicBezTo>
                <a:cubicBezTo>
                  <a:pt x="102595" y="182563"/>
                  <a:pt x="100012" y="179961"/>
                  <a:pt x="100012" y="176059"/>
                </a:cubicBezTo>
                <a:cubicBezTo>
                  <a:pt x="100012" y="176059"/>
                  <a:pt x="100012" y="176059"/>
                  <a:pt x="100012" y="125325"/>
                </a:cubicBezTo>
                <a:cubicBezTo>
                  <a:pt x="100012" y="111015"/>
                  <a:pt x="109054" y="98006"/>
                  <a:pt x="123264" y="92802"/>
                </a:cubicBezTo>
                <a:cubicBezTo>
                  <a:pt x="123264" y="92802"/>
                  <a:pt x="123264" y="92802"/>
                  <a:pt x="134890" y="90201"/>
                </a:cubicBezTo>
                <a:cubicBezTo>
                  <a:pt x="134890" y="88900"/>
                  <a:pt x="134890" y="88900"/>
                  <a:pt x="136182" y="88900"/>
                </a:cubicBezTo>
                <a:close/>
                <a:moveTo>
                  <a:pt x="292100" y="19050"/>
                </a:moveTo>
                <a:cubicBezTo>
                  <a:pt x="314019" y="19050"/>
                  <a:pt x="331788" y="36819"/>
                  <a:pt x="331788" y="58738"/>
                </a:cubicBezTo>
                <a:cubicBezTo>
                  <a:pt x="331788" y="80657"/>
                  <a:pt x="314019" y="98426"/>
                  <a:pt x="292100" y="98426"/>
                </a:cubicBezTo>
                <a:cubicBezTo>
                  <a:pt x="270181" y="98426"/>
                  <a:pt x="252412" y="80657"/>
                  <a:pt x="252412" y="58738"/>
                </a:cubicBezTo>
                <a:cubicBezTo>
                  <a:pt x="252412" y="36819"/>
                  <a:pt x="270181" y="19050"/>
                  <a:pt x="292100" y="19050"/>
                </a:cubicBezTo>
                <a:close/>
                <a:moveTo>
                  <a:pt x="39688" y="19050"/>
                </a:moveTo>
                <a:cubicBezTo>
                  <a:pt x="61607" y="19050"/>
                  <a:pt x="79376" y="36819"/>
                  <a:pt x="79376" y="58738"/>
                </a:cubicBezTo>
                <a:cubicBezTo>
                  <a:pt x="79376" y="80657"/>
                  <a:pt x="61607" y="98426"/>
                  <a:pt x="39688" y="98426"/>
                </a:cubicBezTo>
                <a:cubicBezTo>
                  <a:pt x="17769" y="98426"/>
                  <a:pt x="0" y="80657"/>
                  <a:pt x="0" y="58738"/>
                </a:cubicBezTo>
                <a:cubicBezTo>
                  <a:pt x="0" y="36819"/>
                  <a:pt x="17769" y="19050"/>
                  <a:pt x="39688" y="19050"/>
                </a:cubicBezTo>
                <a:close/>
                <a:moveTo>
                  <a:pt x="165894" y="0"/>
                </a:moveTo>
                <a:cubicBezTo>
                  <a:pt x="187375" y="0"/>
                  <a:pt x="204788" y="17769"/>
                  <a:pt x="204788" y="39688"/>
                </a:cubicBezTo>
                <a:cubicBezTo>
                  <a:pt x="204788" y="61607"/>
                  <a:pt x="187375" y="79376"/>
                  <a:pt x="165894" y="79376"/>
                </a:cubicBezTo>
                <a:cubicBezTo>
                  <a:pt x="144413" y="79376"/>
                  <a:pt x="127000" y="61607"/>
                  <a:pt x="127000" y="39688"/>
                </a:cubicBezTo>
                <a:cubicBezTo>
                  <a:pt x="127000" y="17769"/>
                  <a:pt x="144413" y="0"/>
                  <a:pt x="16589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91440" tIns="45720" rIns="91440" bIns="45720" anchor="ctr">
            <a:normAutofit fontScale="47500" lnSpcReduction="20000"/>
          </a:bodyPr>
          <a:lstStyle/>
          <a:p>
            <a:pPr marL="0" algn="ctr"/>
            <a:endParaRPr dirty="0"/>
          </a:p>
        </p:txBody>
      </p:sp>
      <p:sp>
        <p:nvSpPr>
          <p:cNvPr id="14" name="TextBox 14"/>
          <p:cNvSpPr txBox="1"/>
          <p:nvPr/>
        </p:nvSpPr>
        <p:spPr>
          <a:xfrm>
            <a:off x="934930" y="388999"/>
            <a:ext cx="9040737" cy="9541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zh-CN" altLang="en-US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lang="zh-CN" altLang="en-US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zh-CN" altLang="en-US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2800" b="1" dirty="0">
              <a:solidFill>
                <a:srgbClr val="9D7FE9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D46631-36F4-D937-81A4-E809DD8055EC}"/>
              </a:ext>
            </a:extLst>
          </p:cNvPr>
          <p:cNvSpPr txBox="1"/>
          <p:nvPr/>
        </p:nvSpPr>
        <p:spPr>
          <a:xfrm>
            <a:off x="1197040" y="2634474"/>
            <a:ext cx="9970536" cy="328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u="sng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the Project:</a:t>
            </a:r>
            <a:r>
              <a:rPr lang="en-US" sz="2000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 we are trying to simulate how air flows over an airplane wing or how water moves through a pipe.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dealt with by applying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Computational Fluid Dynamics (CFD)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area that is significantly dependent on the solution of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 Differential Equations (PDEs)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know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equations increase exponentially in complexity with size.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is where quantum computing enters the picture.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such equation is called the 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Burgers' Equation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is a 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simplified version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more complex fluid equations, but still useful for testing.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challenge,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aimed to build a quantum-enhanced PDE solver </a:t>
            </a:r>
            <a:r>
              <a:rPr lang="en-US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Computational Fluid Dynamics (CFD).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F55BA-ED13-9053-7528-EB9F96DBBBCA}"/>
              </a:ext>
            </a:extLst>
          </p:cNvPr>
          <p:cNvSpPr txBox="1"/>
          <p:nvPr/>
        </p:nvSpPr>
        <p:spPr>
          <a:xfrm>
            <a:off x="1250069" y="1745285"/>
            <a:ext cx="992777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  <a:r>
              <a:rPr lang="en-US" sz="2000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Quantum Computing as a PDE Solver for Computational Fluid Dynamics(CFD)</a:t>
            </a:r>
            <a:endParaRPr lang="en-US" cap="smal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67C762E8-4B2F-23D0-2E1C-0DB3BF4C1B72}"/>
              </a:ext>
            </a:extLst>
          </p:cNvPr>
          <p:cNvSpPr/>
          <p:nvPr/>
        </p:nvSpPr>
        <p:spPr>
          <a:xfrm>
            <a:off x="1024424" y="1881573"/>
            <a:ext cx="117177" cy="221702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37B57479-DEE9-746A-EC2C-D4497C881B86}"/>
              </a:ext>
            </a:extLst>
          </p:cNvPr>
          <p:cNvSpPr/>
          <p:nvPr/>
        </p:nvSpPr>
        <p:spPr>
          <a:xfrm>
            <a:off x="1024424" y="2734150"/>
            <a:ext cx="117177" cy="221702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pic>
        <p:nvPicPr>
          <p:cNvPr id="27" name="Picture 26" descr="WISER Logo black.png">
            <a:extLst>
              <a:ext uri="{FF2B5EF4-FFF2-40B4-BE49-F238E27FC236}">
                <a16:creationId xmlns:a16="http://schemas.microsoft.com/office/drawing/2014/main" id="{825782ED-CA29-9B02-8D59-78859AD5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667" y="1"/>
            <a:ext cx="1819007" cy="7873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EEFEE41-1B65-D146-E38D-0C3AB2C70072}"/>
              </a:ext>
            </a:extLst>
          </p:cNvPr>
          <p:cNvSpPr txBox="1"/>
          <p:nvPr/>
        </p:nvSpPr>
        <p:spPr>
          <a:xfrm>
            <a:off x="9727476" y="687977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Wiser Quantum Project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ISER Logo black.png">
            <a:extLst>
              <a:ext uri="{FF2B5EF4-FFF2-40B4-BE49-F238E27FC236}">
                <a16:creationId xmlns:a16="http://schemas.microsoft.com/office/drawing/2014/main" id="{7F0800CA-FCD6-1734-5A5A-4C37A913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667" y="1"/>
            <a:ext cx="1819007" cy="787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A0C2CA-DA15-DEFB-C9BB-8139A0F499C3}"/>
              </a:ext>
            </a:extLst>
          </p:cNvPr>
          <p:cNvSpPr txBox="1"/>
          <p:nvPr/>
        </p:nvSpPr>
        <p:spPr>
          <a:xfrm>
            <a:off x="9727476" y="687977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Wiser Quantum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BFC57-6C85-F79B-B46B-1502C08D65A6}"/>
              </a:ext>
            </a:extLst>
          </p:cNvPr>
          <p:cNvSpPr txBox="1"/>
          <p:nvPr/>
        </p:nvSpPr>
        <p:spPr>
          <a:xfrm>
            <a:off x="1130557" y="1481520"/>
            <a:ext cx="992777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Objectives:</a:t>
            </a:r>
            <a:r>
              <a:rPr lang="en-US" sz="2000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aimed to build a quantum-enhanced PDE solver for CFD, our focus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to build the same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our local system and later on a real QPU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two state-of-the-art frameworks: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QTN (Quantum Tensor Network) and HSE (Hydrodynamic Schrödinger Equation).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cap="smal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8">
            <a:extLst>
              <a:ext uri="{FF2B5EF4-FFF2-40B4-BE49-F238E27FC236}">
                <a16:creationId xmlns:a16="http://schemas.microsoft.com/office/drawing/2014/main" id="{E56C200D-DC63-15C2-9EE7-5818283C3F2E}"/>
              </a:ext>
            </a:extLst>
          </p:cNvPr>
          <p:cNvSpPr/>
          <p:nvPr/>
        </p:nvSpPr>
        <p:spPr>
          <a:xfrm>
            <a:off x="1002690" y="1614657"/>
            <a:ext cx="117177" cy="221702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D0855-6399-4FE7-D127-51643D78AD6C}"/>
              </a:ext>
            </a:extLst>
          </p:cNvPr>
          <p:cNvSpPr txBox="1"/>
          <p:nvPr/>
        </p:nvSpPr>
        <p:spPr>
          <a:xfrm>
            <a:off x="1119865" y="2773265"/>
            <a:ext cx="10153768" cy="222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u="sng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Chosen Framework and Approaches</a:t>
            </a:r>
            <a:r>
              <a:rPr lang="en-US" sz="2000" b="1" u="sng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QTN (Quantum Tensor‑Network):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method where a complex and high-dimensional fluid velocity data is broken down into simpler components using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matrix product states (MPS) 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pretty much shrinking enormous datasets onto a handful of qubits to simulate efficiently.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HSE (Hydrodynamic Schrödinger Equation):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HSE, the dynamics of fluid flow are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described using a quantum wave-function,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namely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Schrödinger Equation, </a:t>
            </a:r>
            <a:r>
              <a:rPr lang="en-US" dirty="0"/>
              <a:t>to model fluid development.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F2DDC844-9783-32C8-3F64-3F725DD879FA}"/>
              </a:ext>
            </a:extLst>
          </p:cNvPr>
          <p:cNvSpPr/>
          <p:nvPr/>
        </p:nvSpPr>
        <p:spPr>
          <a:xfrm>
            <a:off x="1002688" y="2906402"/>
            <a:ext cx="117177" cy="221702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115D1-8E24-9709-BDA4-492344705FBB}"/>
              </a:ext>
            </a:extLst>
          </p:cNvPr>
          <p:cNvSpPr txBox="1"/>
          <p:nvPr/>
        </p:nvSpPr>
        <p:spPr>
          <a:xfrm>
            <a:off x="1144364" y="5272783"/>
            <a:ext cx="992777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and Techniques:</a:t>
            </a:r>
            <a:r>
              <a:rPr lang="en-US" sz="2000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PennyLane, Amazon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Braket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Rigetti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Quantum Processing Unit (QPU), Python.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cap="smal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06898F5-8686-2965-00A4-EB2448FF69CD}"/>
              </a:ext>
            </a:extLst>
          </p:cNvPr>
          <p:cNvSpPr/>
          <p:nvPr/>
        </p:nvSpPr>
        <p:spPr>
          <a:xfrm>
            <a:off x="1002690" y="5376480"/>
            <a:ext cx="117177" cy="221702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F23EF02B-D8F9-AE91-F796-71A28E993B5E}"/>
              </a:ext>
            </a:extLst>
          </p:cNvPr>
          <p:cNvSpPr txBox="1"/>
          <p:nvPr/>
        </p:nvSpPr>
        <p:spPr>
          <a:xfrm>
            <a:off x="934930" y="388999"/>
            <a:ext cx="9040737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Project Objectives and Approaches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 4"/>
          <p:cNvCxnSpPr/>
          <p:nvPr/>
        </p:nvCxnSpPr>
        <p:spPr>
          <a:xfrm flipH="1">
            <a:off x="4507086" y="2852588"/>
            <a:ext cx="2344951" cy="1943336"/>
          </a:xfrm>
          <a:prstGeom prst="line">
            <a:avLst/>
          </a:prstGeom>
          <a:ln w="15875" cap="flat" cmpd="sng">
            <a:noFill/>
            <a:prstDash val="sysDash"/>
          </a:ln>
        </p:spPr>
      </p:cxnSp>
      <p:pic>
        <p:nvPicPr>
          <p:cNvPr id="3" name="Picture 2" descr="WISER Logo black.png">
            <a:extLst>
              <a:ext uri="{FF2B5EF4-FFF2-40B4-BE49-F238E27FC236}">
                <a16:creationId xmlns:a16="http://schemas.microsoft.com/office/drawing/2014/main" id="{B8CBDFB3-4CC2-FE6A-9DB2-8DBEE2AD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667" y="1"/>
            <a:ext cx="1819007" cy="787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63752-958B-4457-30D4-F7B39C38C5F3}"/>
              </a:ext>
            </a:extLst>
          </p:cNvPr>
          <p:cNvSpPr txBox="1"/>
          <p:nvPr/>
        </p:nvSpPr>
        <p:spPr>
          <a:xfrm>
            <a:off x="9727476" y="687977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Wiser Quantum Project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DBA979B7-1F9B-4EE5-EEA9-6C2813582E20}"/>
              </a:ext>
            </a:extLst>
          </p:cNvPr>
          <p:cNvSpPr txBox="1"/>
          <p:nvPr/>
        </p:nvSpPr>
        <p:spPr>
          <a:xfrm>
            <a:off x="934930" y="388999"/>
            <a:ext cx="9040737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Results and Impact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4BA5B-16AF-1F08-0A33-D446C1ACFE39}"/>
              </a:ext>
            </a:extLst>
          </p:cNvPr>
          <p:cNvSpPr txBox="1"/>
          <p:nvPr/>
        </p:nvSpPr>
        <p:spPr>
          <a:xfrm>
            <a:off x="1066802" y="1600195"/>
            <a:ext cx="99277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meet our project goals:</a:t>
            </a:r>
            <a:r>
              <a:rPr lang="en-US" sz="2000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doing lots of experiments, validating QTN and HSE on both simulators and the real QPU, we effectively achieved our project </a:t>
            </a:r>
            <a:r>
              <a:rPr lang="en-US" dirty="0"/>
              <a:t>objectives and met our project goals. Images below are described as follows: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cap="smal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6A7843F5-1FFE-0FC5-42C0-E4585624E38B}"/>
              </a:ext>
            </a:extLst>
          </p:cNvPr>
          <p:cNvSpPr/>
          <p:nvPr/>
        </p:nvSpPr>
        <p:spPr>
          <a:xfrm>
            <a:off x="949625" y="1704398"/>
            <a:ext cx="117177" cy="221702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2D5142-04BA-C617-9E5E-437EECD86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664" y="2763897"/>
            <a:ext cx="6045907" cy="3928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B3F36-9605-9749-11D8-E88D2EA06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571" y="2899897"/>
            <a:ext cx="4151794" cy="3792053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SER Logo black.png">
            <a:extLst>
              <a:ext uri="{FF2B5EF4-FFF2-40B4-BE49-F238E27FC236}">
                <a16:creationId xmlns:a16="http://schemas.microsoft.com/office/drawing/2014/main" id="{62B7A715-0000-8F95-B970-2250A27E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667" y="1"/>
            <a:ext cx="1819007" cy="7873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6CA08-449E-16C7-524E-3AB62BC6E71F}"/>
              </a:ext>
            </a:extLst>
          </p:cNvPr>
          <p:cNvSpPr txBox="1"/>
          <p:nvPr/>
        </p:nvSpPr>
        <p:spPr>
          <a:xfrm>
            <a:off x="9727476" y="687977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Wiser Quantum Project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AC35310D-B00D-252C-501A-F1A51D7F7252}"/>
              </a:ext>
            </a:extLst>
          </p:cNvPr>
          <p:cNvSpPr txBox="1"/>
          <p:nvPr/>
        </p:nvSpPr>
        <p:spPr>
          <a:xfrm>
            <a:off x="934930" y="388999"/>
            <a:ext cx="9040737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9D7FE9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0CE41-CE88-85A5-599E-4DCC6E385770}"/>
              </a:ext>
            </a:extLst>
          </p:cNvPr>
          <p:cNvSpPr txBox="1"/>
          <p:nvPr/>
        </p:nvSpPr>
        <p:spPr>
          <a:xfrm>
            <a:off x="1066802" y="1977864"/>
            <a:ext cx="9927771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future scopes that we identified are as follows:</a:t>
            </a:r>
            <a:r>
              <a:rPr lang="en-US" sz="2000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000" kern="1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QTN-HSE approach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combine the strengths of both methods to enhance the accuracy and efficiency.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Qubit resources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Overcome current hardware constraints to simulate larger systems.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Noise in QPU run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Reduce quantum hardware errors for more reliable outputs.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noise mitigation and optimized quantum algorithms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apply cutting-edge error correction(</a:t>
            </a:r>
            <a:r>
              <a:rPr lang="en-US" dirty="0"/>
              <a:t>e.g., ZNE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algorithmic improvements for better performance.</a:t>
            </a:r>
          </a:p>
          <a:p>
            <a:endParaRPr lang="en-US" cap="smal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84D74793-354A-8974-CC4C-1DC2C42DBF25}"/>
              </a:ext>
            </a:extLst>
          </p:cNvPr>
          <p:cNvSpPr/>
          <p:nvPr/>
        </p:nvSpPr>
        <p:spPr>
          <a:xfrm>
            <a:off x="949625" y="2087576"/>
            <a:ext cx="117177" cy="221702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09D94-031B-1FBE-DA50-9F7E6E913B6E}"/>
              </a:ext>
            </a:extLst>
          </p:cNvPr>
          <p:cNvSpPr txBox="1"/>
          <p:nvPr/>
        </p:nvSpPr>
        <p:spPr>
          <a:xfrm>
            <a:off x="1066802" y="5413389"/>
            <a:ext cx="16763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</a:t>
            </a:r>
            <a:endParaRPr lang="en-US" sz="24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sharepoint/v3"/>
    <ds:schemaRef ds:uri="16c05727-aa75-4e4a-9b5f-8a80a1165891"/>
    <ds:schemaRef ds:uri="71af3243-3dd4-4a8d-8c0d-dd76da1f02a5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502</Words>
  <Application>Microsoft Office PowerPoint</Application>
  <PresentationFormat>Widescreen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Symbol</vt:lpstr>
      <vt:lpstr>Wingdings</vt:lpstr>
      <vt:lpstr>三极准柔宋</vt:lpstr>
      <vt:lpstr>Custom</vt:lpstr>
      <vt:lpstr>Quantum Algorithm as a PDE Solver for Computational Fluid Dynamics (CFD)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sajib halder</dc:creator>
  <cp:lastModifiedBy>sajib halder</cp:lastModifiedBy>
  <cp:revision>77</cp:revision>
  <dcterms:created xsi:type="dcterms:W3CDTF">2025-01-06T18:39:43Z</dcterms:created>
  <dcterms:modified xsi:type="dcterms:W3CDTF">2025-08-10T16:03:03Z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