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4" r:id="rId6"/>
    <p:sldId id="263" r:id="rId7"/>
    <p:sldId id="265" r:id="rId8"/>
    <p:sldId id="262" r:id="rId9"/>
    <p:sldId id="267" r:id="rId10"/>
    <p:sldId id="281" r:id="rId11"/>
    <p:sldId id="266" r:id="rId12"/>
    <p:sldId id="269" r:id="rId13"/>
    <p:sldId id="272" r:id="rId14"/>
    <p:sldId id="268" r:id="rId15"/>
    <p:sldId id="271" r:id="rId16"/>
    <p:sldId id="273" r:id="rId17"/>
    <p:sldId id="274" r:id="rId18"/>
    <p:sldId id="284" r:id="rId19"/>
    <p:sldId id="275" r:id="rId20"/>
    <p:sldId id="280" r:id="rId21"/>
    <p:sldId id="277" r:id="rId22"/>
    <p:sldId id="278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Location in the memory where values can be stored</a:t>
            </a:r>
            <a:r>
              <a:rPr lang="en-US" sz="5400" dirty="0">
                <a:latin typeface="Comic Sans MS" pitchFamily="66" charset="0"/>
              </a:rPr>
              <a:t>	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variables: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Use all lower case letters</a:t>
            </a:r>
          </a:p>
        </p:txBody>
      </p:sp>
    </p:spTree>
    <p:extLst>
      <p:ext uri="{BB962C8B-B14F-4D97-AF65-F5344CB8AC3E}">
        <p14:creationId xmlns:p14="http://schemas.microsoft.com/office/powerpoint/2010/main" val="36325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Assigning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a = 2;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Assign 2 to a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                    </a:t>
            </a:r>
            <a:r>
              <a:rPr lang="en-US" sz="2400" dirty="0">
                <a:latin typeface="Comic Sans MS" pitchFamily="66" charset="0"/>
              </a:rPr>
              <a:t>Assignment operator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696494" y="3085306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ABA8ECF-3692-4A39-B0B6-C15B3CDC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11951"/>
              </p:ext>
            </p:extLst>
          </p:nvPr>
        </p:nvGraphicFramePr>
        <p:xfrm>
          <a:off x="5612114" y="1752600"/>
          <a:ext cx="34289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Initializing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int a; //defining variable a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a=2; //assigning 2 to a 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Combine variable definition and 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variable assignment</a:t>
            </a: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int a = 2;</a:t>
            </a: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initializing variable a</a:t>
            </a:r>
          </a:p>
        </p:txBody>
      </p:sp>
      <p:sp>
        <p:nvSpPr>
          <p:cNvPr id="6" name="Oval 5"/>
          <p:cNvSpPr/>
          <p:nvPr/>
        </p:nvSpPr>
        <p:spPr>
          <a:xfrm>
            <a:off x="3429000" y="3352800"/>
            <a:ext cx="22098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4152900" y="46101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</a:t>
            </a:r>
            <a:r>
              <a:rPr lang="en-US" dirty="0">
                <a:latin typeface="Comic Sans MS" pitchFamily="66" charset="0"/>
              </a:rPr>
              <a:t>multiple variables in single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a;                                            </a:t>
            </a:r>
            <a:r>
              <a:rPr lang="en-US" dirty="0">
                <a:latin typeface="Comic Sans MS" pitchFamily="66" charset="0"/>
              </a:rPr>
              <a:t>int a, b;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int b;             </a:t>
            </a:r>
            <a:r>
              <a:rPr lang="en-US" sz="1800" dirty="0">
                <a:latin typeface="Comic Sans MS" pitchFamily="66" charset="0"/>
              </a:rPr>
              <a:t>Data type same </a:t>
            </a:r>
            <a:r>
              <a:rPr lang="en-US" dirty="0">
                <a:latin typeface="Comic Sans MS" pitchFamily="66" charset="0"/>
              </a:rPr>
              <a:t/>
            </a:r>
            <a:br>
              <a:rPr lang="en-US" dirty="0">
                <a:latin typeface="Comic Sans MS" pitchFamily="66" charset="0"/>
              </a:rPr>
            </a:br>
            <a:endParaRPr lang="en-US" sz="2000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a;                                                       int a;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float b;          </a:t>
            </a:r>
            <a:r>
              <a:rPr lang="en-US" sz="2000" dirty="0">
                <a:latin typeface="Comic Sans MS" pitchFamily="66" charset="0"/>
              </a:rPr>
              <a:t>Data type different</a:t>
            </a:r>
            <a:r>
              <a:rPr lang="en-US" sz="2400" dirty="0">
                <a:latin typeface="Comic Sans MS" pitchFamily="66" charset="0"/>
              </a:rPr>
              <a:t>               float b;</a:t>
            </a:r>
            <a:br>
              <a:rPr lang="en-US" sz="2400" dirty="0">
                <a:latin typeface="Comic Sans MS" pitchFamily="66" charset="0"/>
              </a:rPr>
            </a:br>
            <a:endParaRPr lang="en-US" sz="2400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20574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4038600"/>
            <a:ext cx="3886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smtClean="0">
                <a:latin typeface="Comic Sans MS" pitchFamily="66" charset="0"/>
              </a:rPr>
              <a:t>Declare variables </a:t>
            </a:r>
            <a:r>
              <a:rPr lang="en-US" sz="7200" dirty="0">
                <a:latin typeface="Comic Sans MS" pitchFamily="66" charset="0"/>
              </a:rPr>
              <a:t>before they are used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Arithmetic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latin typeface="Comic Sans MS" pitchFamily="66" charset="0"/>
              </a:rPr>
              <a:t>int sum;</a:t>
            </a:r>
            <a:br>
              <a:rPr lang="en-US" sz="3600" dirty="0">
                <a:latin typeface="Comic Sans MS" pitchFamily="66" charset="0"/>
              </a:rPr>
            </a:br>
            <a:r>
              <a:rPr lang="en-US" sz="3600" dirty="0">
                <a:latin typeface="Comic Sans MS" pitchFamily="66" charset="0"/>
              </a:rPr>
              <a:t> sum = a + b;</a:t>
            </a:r>
          </a:p>
          <a:p>
            <a:pPr algn="ctr">
              <a:buNone/>
            </a:pPr>
            <a:endParaRPr lang="en-US" sz="3600" dirty="0">
              <a:latin typeface="Comic Sans MS" pitchFamily="66" charset="0"/>
            </a:endParaRPr>
          </a:p>
          <a:p>
            <a:pPr algn="ctr">
              <a:buNone/>
            </a:pPr>
            <a:endParaRPr lang="en-US" sz="3600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sz="3600" dirty="0">
                <a:latin typeface="Comic Sans MS" pitchFamily="66" charset="0"/>
              </a:rPr>
              <a:t>Arithmetic operator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4648994" y="33520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Arithmetic Operation</a:t>
            </a:r>
          </a:p>
        </p:txBody>
      </p:sp>
      <p:pic>
        <p:nvPicPr>
          <p:cNvPr id="5" name="Content Placeholder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1981200"/>
            <a:ext cx="8632207" cy="25145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Comic Sans MS" pitchFamily="66" charset="0"/>
              </a:rPr>
              <a:t>Printing variables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printf(“Sum %d”, sum)</a:t>
            </a: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>
                <a:latin typeface="Comic Sans MS" pitchFamily="66" charset="0"/>
              </a:rPr>
              <a:t>Conversion specifier</a:t>
            </a:r>
            <a:br>
              <a:rPr lang="en-US" dirty="0">
                <a:latin typeface="Comic Sans MS" pitchFamily="66" charset="0"/>
              </a:rPr>
            </a:b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57800" y="2209800"/>
            <a:ext cx="1588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Printing </a:t>
            </a:r>
            <a:r>
              <a:rPr lang="en-US" dirty="0" smtClean="0">
                <a:latin typeface="Comic Sans MS" pitchFamily="66" charset="0"/>
              </a:rPr>
              <a:t>multiple variables in single statement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printf(“a = %</a:t>
            </a:r>
            <a:r>
              <a:rPr lang="en-US" sz="2800" dirty="0" smtClean="0">
                <a:latin typeface="Comic Sans MS" pitchFamily="66" charset="0"/>
              </a:rPr>
              <a:t>d”, a);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</a:t>
            </a:r>
            <a:r>
              <a:rPr lang="en-US" sz="2800" dirty="0" smtClean="0">
                <a:latin typeface="Comic Sans MS" pitchFamily="66" charset="0"/>
              </a:rPr>
              <a:t>(“b </a:t>
            </a:r>
            <a:r>
              <a:rPr lang="en-US" sz="2800" dirty="0">
                <a:latin typeface="Comic Sans MS" pitchFamily="66" charset="0"/>
              </a:rPr>
              <a:t>= %d</a:t>
            </a:r>
            <a:r>
              <a:rPr lang="en-US" sz="2800" dirty="0" smtClean="0">
                <a:latin typeface="Comic Sans MS" pitchFamily="66" charset="0"/>
              </a:rPr>
              <a:t>”, b);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printf</a:t>
            </a:r>
            <a:r>
              <a:rPr lang="en-US" sz="2800" dirty="0" smtClean="0">
                <a:latin typeface="Comic Sans MS" pitchFamily="66" charset="0"/>
              </a:rPr>
              <a:t>(“sum </a:t>
            </a:r>
            <a:r>
              <a:rPr lang="en-US" sz="2800" dirty="0">
                <a:latin typeface="Comic Sans MS" pitchFamily="66" charset="0"/>
              </a:rPr>
              <a:t>= %d</a:t>
            </a:r>
            <a:r>
              <a:rPr lang="en-US" sz="2800" dirty="0" smtClean="0">
                <a:latin typeface="Comic Sans MS" pitchFamily="66" charset="0"/>
              </a:rPr>
              <a:t>”, sum);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printf(“a = </a:t>
            </a:r>
            <a:r>
              <a:rPr lang="en-US" dirty="0">
                <a:latin typeface="Comic Sans MS" pitchFamily="66" charset="0"/>
              </a:rPr>
              <a:t>%d, </a:t>
            </a:r>
            <a:r>
              <a:rPr lang="en-US" dirty="0" smtClean="0">
                <a:latin typeface="Comic Sans MS" pitchFamily="66" charset="0"/>
              </a:rPr>
              <a:t>b </a:t>
            </a:r>
            <a:r>
              <a:rPr lang="en-US" dirty="0">
                <a:latin typeface="Comic Sans MS" pitchFamily="66" charset="0"/>
              </a:rPr>
              <a:t>= %</a:t>
            </a:r>
            <a:r>
              <a:rPr lang="en-US" dirty="0" smtClean="0">
                <a:latin typeface="Comic Sans MS" pitchFamily="66" charset="0"/>
              </a:rPr>
              <a:t>d, c </a:t>
            </a:r>
            <a:r>
              <a:rPr lang="en-US" dirty="0">
                <a:latin typeface="Comic Sans MS" pitchFamily="66" charset="0"/>
              </a:rPr>
              <a:t>= %d</a:t>
            </a:r>
            <a:r>
              <a:rPr lang="en-US" dirty="0" smtClean="0">
                <a:latin typeface="Comic Sans MS" pitchFamily="66" charset="0"/>
              </a:rPr>
              <a:t>”, a, b, </a:t>
            </a:r>
            <a:r>
              <a:rPr lang="en-US" dirty="0">
                <a:latin typeface="Comic Sans MS" pitchFamily="66" charset="0"/>
              </a:rPr>
              <a:t>sum</a:t>
            </a:r>
            <a:r>
              <a:rPr lang="en-US" dirty="0" smtClean="0">
                <a:latin typeface="Comic Sans MS" pitchFamily="66" charset="0"/>
              </a:rPr>
              <a:t>);</a:t>
            </a: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  <a:p>
            <a:pPr algn="ctr">
              <a:buNone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43200" y="3276600"/>
            <a:ext cx="1588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57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Algebraic and C </a:t>
            </a:r>
            <a:r>
              <a:rPr lang="en-US" sz="3200" dirty="0" smtClean="0">
                <a:latin typeface="Comic Sans MS" pitchFamily="66" charset="0"/>
              </a:rPr>
              <a:t>Arithmetic Expressions</a:t>
            </a:r>
            <a:endParaRPr lang="en-US" sz="3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b="0" dirty="0">
                    <a:latin typeface="Comic Sans MS" panose="030F0702030302020204" pitchFamily="66" charset="0"/>
                  </a:rPr>
                  <a:t>AE: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="" xmlns:a16="http://schemas.microsoft.com/office/drawing/2014/main" id="{88458C25-3ED1-4ED4-9C2C-AB88BD74F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78" y="2895601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8458C25-3ED1-4ED4-9C2C-AB88BD74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8" y="2895601"/>
                <a:ext cx="8229600" cy="1295400"/>
              </a:xfrm>
              <a:prstGeom prst="rect">
                <a:avLst/>
              </a:prstGeom>
              <a:blipFill>
                <a:blip r:embed="rId3"/>
                <a:stretch>
                  <a:fillRect l="-1852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Defining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>
                <a:solidFill>
                  <a:srgbClr val="00B0F0"/>
                </a:solidFill>
                <a:latin typeface="Comic Sans MS" pitchFamily="66" charset="0"/>
              </a:rPr>
              <a:t>int</a:t>
            </a:r>
            <a:r>
              <a:rPr lang="en-US" sz="5400" dirty="0">
                <a:latin typeface="Comic Sans MS" pitchFamily="66" charset="0"/>
              </a:rPr>
              <a:t> a;</a:t>
            </a:r>
          </a:p>
          <a:p>
            <a:pPr algn="ctr">
              <a:buNone/>
            </a:pPr>
            <a:endParaRPr lang="en-US" sz="5400" dirty="0">
              <a:latin typeface="Comic Sans MS" pitchFamily="66" charset="0"/>
            </a:endParaRPr>
          </a:p>
          <a:p>
            <a:pPr algn="ctr">
              <a:buNone/>
            </a:pPr>
            <a:endParaRPr lang="en-US" sz="5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	data type           name of the variable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628900" y="2933700"/>
            <a:ext cx="1905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H="1">
            <a:off x="4762500" y="29337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Algebraic and C Arithmetic Expressions</a:t>
            </a:r>
            <a:endParaRPr lang="en-US" sz="3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b="0" dirty="0">
                    <a:latin typeface="Comic Sans MS" panose="030F0702030302020204" pitchFamily="66" charset="0"/>
                  </a:rPr>
                  <a:t>AE: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95400"/>
              </a:xfrm>
              <a:blipFill>
                <a:blip r:embed="rId2"/>
                <a:stretch>
                  <a:fillRect l="-1852" t="-6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="" xmlns:a16="http://schemas.microsoft.com/office/drawing/2014/main" id="{88458C25-3ED1-4ED4-9C2C-AB88BD74F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078" y="2895601"/>
                <a:ext cx="8229600" cy="129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>
                    <a:latin typeface="Comic Sans MS" panose="030F0702030302020204" pitchFamily="66" charset="0"/>
                  </a:rPr>
                  <a:t>C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88458C25-3ED1-4ED4-9C2C-AB88BD74F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8" y="2895601"/>
                <a:ext cx="8229600" cy="1295400"/>
              </a:xfrm>
              <a:prstGeom prst="rect">
                <a:avLst/>
              </a:prstGeom>
              <a:blipFill>
                <a:blip r:embed="rId3"/>
                <a:stretch>
                  <a:fillRect l="-1852" t="-6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52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Algebraic and C Arithmetic Expressions</a:t>
            </a:r>
            <a:endParaRPr lang="en-US" sz="3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85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AE: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85800"/>
              </a:xfrm>
              <a:blipFill>
                <a:blip r:embed="rId2"/>
                <a:stretch>
                  <a:fillRect l="-1704" t="-982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="" xmlns:a16="http://schemas.microsoft.com/office/drawing/2014/main" id="{257D78D8-9E7B-4083-9F17-BF34BC7E5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743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>
                    <a:latin typeface="Comic Sans MS" pitchFamily="66" charset="0"/>
                  </a:rPr>
                  <a:t>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+(</m:t>
                    </m:r>
                    <m:f>
                      <m:fPr>
                        <m:type m:val="li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257D78D8-9E7B-4083-9F17-BF34BC7E5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 l="-1852" t="-11504" b="-1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omic Sans MS" pitchFamily="66" charset="0"/>
              </a:rPr>
              <a:t>Algebraic and C Arithmetic Expressions</a:t>
            </a:r>
            <a:endParaRPr lang="en-US" sz="32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599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AE: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599"/>
              </a:xfrm>
              <a:blipFill>
                <a:blip r:embed="rId2"/>
                <a:stretch>
                  <a:fillRect l="-1852" t="-12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="" xmlns:a16="http://schemas.microsoft.com/office/drawing/2014/main" id="{01D2B5E4-64B7-4C73-BD1C-59C80FCD1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322" y="2743200"/>
                <a:ext cx="8229600" cy="6095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>
                    <a:latin typeface="Comic Sans MS" pitchFamily="66" charset="0"/>
                  </a:rPr>
                  <a:t>C: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01D2B5E4-64B7-4C73-BD1C-59C80FCD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2" y="2743200"/>
                <a:ext cx="8229600" cy="609599"/>
              </a:xfrm>
              <a:prstGeom prst="rect">
                <a:avLst/>
              </a:prstGeom>
              <a:blipFill>
                <a:blip r:embed="rId3"/>
                <a:stretch>
                  <a:fillRect l="-1926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Taking Input from 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printf("Enter </a:t>
            </a:r>
            <a:r>
              <a:rPr lang="en-US" sz="2000" dirty="0" smtClean="0">
                <a:latin typeface="Comic Sans MS" pitchFamily="66" charset="0"/>
              </a:rPr>
              <a:t>integer </a:t>
            </a:r>
            <a:r>
              <a:rPr lang="en-US" sz="2000" smtClean="0">
                <a:latin typeface="Comic Sans MS" pitchFamily="66" charset="0"/>
              </a:rPr>
              <a:t>a : </a:t>
            </a:r>
            <a:r>
              <a:rPr lang="en-US" sz="2000" dirty="0">
                <a:latin typeface="Comic Sans MS" pitchFamily="66" charset="0"/>
              </a:rPr>
              <a:t>");                 Prompt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 err="1">
                <a:latin typeface="Comic Sans MS" pitchFamily="66" charset="0"/>
              </a:rPr>
              <a:t>scanf</a:t>
            </a:r>
            <a:r>
              <a:rPr lang="en-US" dirty="0">
                <a:latin typeface="Comic Sans MS" pitchFamily="66" charset="0"/>
              </a:rPr>
              <a:t>("%d", &amp;a);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    Address operator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1B392A4-8316-4447-93B8-6C1832F65D4E}"/>
              </a:ext>
            </a:extLst>
          </p:cNvPr>
          <p:cNvCxnSpPr/>
          <p:nvPr/>
        </p:nvCxnSpPr>
        <p:spPr>
          <a:xfrm>
            <a:off x="5486400" y="18288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525DA8A-6685-46A3-8689-5A9F3049329D}"/>
              </a:ext>
            </a:extLst>
          </p:cNvPr>
          <p:cNvCxnSpPr>
            <a:cxnSpLocks/>
          </p:cNvCxnSpPr>
          <p:nvPr/>
        </p:nvCxnSpPr>
        <p:spPr>
          <a:xfrm>
            <a:off x="2971800" y="31242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84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itchFamily="66" charset="0"/>
              </a:rPr>
              <a:t>Taking </a:t>
            </a:r>
            <a:r>
              <a:rPr lang="en-US" dirty="0" smtClean="0">
                <a:latin typeface="Comic Sans MS" pitchFamily="66" charset="0"/>
              </a:rPr>
              <a:t>Multiple Inputs in a single statement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48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>
                <a:latin typeface="Comic Sans MS" pitchFamily="66" charset="0"/>
              </a:rPr>
              <a:t>scanf</a:t>
            </a:r>
            <a:r>
              <a:rPr lang="en-US" dirty="0">
                <a:latin typeface="Comic Sans MS" pitchFamily="66" charset="0"/>
              </a:rPr>
              <a:t>("%d", &amp;a); </a:t>
            </a:r>
          </a:p>
          <a:p>
            <a:pPr>
              <a:buNone/>
            </a:pPr>
            <a:r>
              <a:rPr lang="en-US" dirty="0" err="1">
                <a:latin typeface="Comic Sans MS" pitchFamily="66" charset="0"/>
              </a:rPr>
              <a:t>scanf</a:t>
            </a:r>
            <a:r>
              <a:rPr lang="en-US" dirty="0">
                <a:latin typeface="Comic Sans MS" pitchFamily="66" charset="0"/>
              </a:rPr>
              <a:t>("%d", </a:t>
            </a:r>
            <a:r>
              <a:rPr lang="en-US" dirty="0" smtClean="0">
                <a:latin typeface="Comic Sans MS" pitchFamily="66" charset="0"/>
              </a:rPr>
              <a:t>&amp;b);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en-US" dirty="0" err="1">
                <a:latin typeface="Comic Sans MS" pitchFamily="66" charset="0"/>
              </a:rPr>
              <a:t>scanf</a:t>
            </a:r>
            <a:r>
              <a:rPr lang="en-US" dirty="0">
                <a:latin typeface="Comic Sans MS" pitchFamily="66" charset="0"/>
              </a:rPr>
              <a:t>("%</a:t>
            </a:r>
            <a:r>
              <a:rPr lang="en-US" dirty="0" err="1" smtClean="0">
                <a:latin typeface="Comic Sans MS" pitchFamily="66" charset="0"/>
              </a:rPr>
              <a:t>d%d</a:t>
            </a:r>
            <a:r>
              <a:rPr lang="en-US" dirty="0" smtClean="0">
                <a:latin typeface="Comic Sans MS" pitchFamily="66" charset="0"/>
              </a:rPr>
              <a:t>", </a:t>
            </a:r>
            <a:r>
              <a:rPr lang="en-US" dirty="0">
                <a:latin typeface="Comic Sans MS" pitchFamily="66" charset="0"/>
              </a:rPr>
              <a:t>&amp;</a:t>
            </a:r>
            <a:r>
              <a:rPr lang="en-US" dirty="0" smtClean="0">
                <a:latin typeface="Comic Sans MS" pitchFamily="66" charset="0"/>
              </a:rPr>
              <a:t>a, &amp;b); </a:t>
            </a:r>
            <a:endParaRPr lang="en-US" dirty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A525DA8A-6685-46A3-8689-5A9F3049329D}"/>
              </a:ext>
            </a:extLst>
          </p:cNvPr>
          <p:cNvCxnSpPr>
            <a:cxnSpLocks/>
          </p:cNvCxnSpPr>
          <p:nvPr/>
        </p:nvCxnSpPr>
        <p:spPr>
          <a:xfrm>
            <a:off x="2438400" y="2819400"/>
            <a:ext cx="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Defining/Declare </a:t>
            </a:r>
            <a:r>
              <a:rPr lang="en-US" dirty="0">
                <a:latin typeface="Comic Sans MS" pitchFamily="66" charset="0"/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	</a:t>
            </a:r>
            <a:r>
              <a:rPr lang="en-US" sz="5400" dirty="0">
                <a:solidFill>
                  <a:srgbClr val="00B0F0"/>
                </a:solidFill>
                <a:latin typeface="Comic Sans MS" pitchFamily="66" charset="0"/>
              </a:rPr>
              <a:t>int</a:t>
            </a:r>
            <a:r>
              <a:rPr lang="en-US" sz="5400" dirty="0">
                <a:latin typeface="Comic Sans MS" pitchFamily="66" charset="0"/>
              </a:rPr>
              <a:t> a;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variable names</a:t>
            </a:r>
            <a:br>
              <a:rPr lang="en-US" sz="2800" dirty="0">
                <a:latin typeface="Comic Sans MS" pitchFamily="66" charset="0"/>
              </a:rPr>
            </a:br>
            <a:r>
              <a:rPr lang="en-US" sz="2800" dirty="0">
                <a:latin typeface="Comic Sans MS" pitchFamily="66" charset="0"/>
              </a:rPr>
              <a:t>correspond to memory</a:t>
            </a:r>
            <a:br>
              <a:rPr lang="en-US" sz="2800" dirty="0">
                <a:latin typeface="Comic Sans MS" pitchFamily="66" charset="0"/>
              </a:rPr>
            </a:br>
            <a:r>
              <a:rPr lang="en-US" sz="2800" dirty="0">
                <a:latin typeface="Comic Sans MS" pitchFamily="66" charset="0"/>
              </a:rPr>
              <a:t> locations</a:t>
            </a:r>
          </a:p>
          <a:p>
            <a:pPr>
              <a:buNone/>
            </a:pP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                                              memory</a:t>
            </a:r>
          </a:p>
          <a:p>
            <a:pPr algn="ctr">
              <a:buNone/>
            </a:pPr>
            <a:r>
              <a:rPr lang="en-US" sz="2400" dirty="0">
                <a:latin typeface="Comic Sans MS" pitchFamily="66" charset="0"/>
              </a:rPr>
              <a:t>                                    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2133600"/>
          <a:ext cx="34289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8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98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438400" y="2438400"/>
            <a:ext cx="373380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A variable name in C can be any valid </a:t>
            </a:r>
            <a:r>
              <a:rPr lang="en-US" sz="2400" b="1" dirty="0">
                <a:latin typeface="Comic Sans MS" pitchFamily="66" charset="0"/>
              </a:rPr>
              <a:t>identifier. </a:t>
            </a:r>
          </a:p>
          <a:p>
            <a:pPr>
              <a:buNone/>
            </a:pPr>
            <a:r>
              <a:rPr lang="en-US" sz="2400" b="1" dirty="0">
                <a:latin typeface="Comic Sans MS" pitchFamily="66" charset="0"/>
              </a:rPr>
              <a:t>An identifier is a series of characters consisting </a:t>
            </a:r>
            <a:r>
              <a:rPr lang="en-US" sz="2400" dirty="0">
                <a:latin typeface="Comic Sans MS" pitchFamily="66" charset="0"/>
              </a:rPr>
              <a:t>of letters (a-z, A- Z), digits (0-9) and underscores (_) that does not begin with a digit.</a:t>
            </a:r>
            <a:r>
              <a:rPr lang="en-US" sz="2400" dirty="0"/>
              <a:t> 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1al</a:t>
            </a:r>
            <a:endParaRPr lang="en-US" sz="2400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abcdef</a:t>
            </a:r>
            <a:r>
              <a:rPr lang="en-US" sz="2400" dirty="0">
                <a:latin typeface="Comic Sans MS" pitchFamily="66" charset="0"/>
              </a:rPr>
              <a:t>;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_</a:t>
            </a:r>
            <a:r>
              <a:rPr lang="en-US" sz="2400" dirty="0" err="1">
                <a:latin typeface="Comic Sans MS" pitchFamily="66" charset="0"/>
              </a:rPr>
              <a:t>ab</a:t>
            </a:r>
            <a:r>
              <a:rPr lang="en-US" sz="2400" dirty="0">
                <a:latin typeface="Comic Sans MS" pitchFamily="66" charset="0"/>
              </a:rPr>
              <a:t>;          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1al            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invalid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abcdef</a:t>
            </a:r>
            <a:r>
              <a:rPr lang="en-US" sz="2400" dirty="0">
                <a:latin typeface="Comic Sans MS" pitchFamily="66" charset="0"/>
              </a:rPr>
              <a:t>;     valid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_ab;          valid :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but avoid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            valid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C is </a:t>
            </a:r>
            <a:r>
              <a:rPr lang="en-US" sz="2400" b="1" dirty="0">
                <a:latin typeface="Comic Sans MS" pitchFamily="66" charset="0"/>
              </a:rPr>
              <a:t>case sensitive— </a:t>
            </a:r>
            <a:r>
              <a:rPr lang="en-US" sz="2400" dirty="0">
                <a:latin typeface="Comic Sans MS" pitchFamily="66" charset="0"/>
              </a:rPr>
              <a:t>uppercase and lowercase letters are different in C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A1;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a1, A1 two different 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Name of variables: multiword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int </a:t>
            </a:r>
            <a:r>
              <a:rPr lang="en-US" sz="2400" dirty="0" err="1">
                <a:latin typeface="Comic Sans MS" pitchFamily="66" charset="0"/>
              </a:rPr>
              <a:t>print_sum</a:t>
            </a:r>
            <a:r>
              <a:rPr lang="en-US" sz="2400" dirty="0">
                <a:latin typeface="Comic Sans MS" pitchFamily="66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mic Sans MS" pitchFamily="66" charset="0"/>
              </a:rPr>
              <a:t>use '_' as the word separator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459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Office Theme</vt:lpstr>
      <vt:lpstr>Variables</vt:lpstr>
      <vt:lpstr>Defining variables</vt:lpstr>
      <vt:lpstr>Defining/Declare variables</vt:lpstr>
      <vt:lpstr>Data types</vt:lpstr>
      <vt:lpstr>Name of variables</vt:lpstr>
      <vt:lpstr>Name of variables</vt:lpstr>
      <vt:lpstr>Name of variables</vt:lpstr>
      <vt:lpstr>Name of variables</vt:lpstr>
      <vt:lpstr>Name of variables: multiword</vt:lpstr>
      <vt:lpstr>Name of variables: Convention</vt:lpstr>
      <vt:lpstr>Assigning variables</vt:lpstr>
      <vt:lpstr>Initializing variables</vt:lpstr>
      <vt:lpstr>Declaring multiple variables in single statement</vt:lpstr>
      <vt:lpstr>PowerPoint Presentation</vt:lpstr>
      <vt:lpstr>Arithmetic Operation</vt:lpstr>
      <vt:lpstr>Arithmetic Operation</vt:lpstr>
      <vt:lpstr>Printing variables</vt:lpstr>
      <vt:lpstr>Printing multiple variables in single statement</vt:lpstr>
      <vt:lpstr>Algebraic and C Arithmetic Expressions</vt:lpstr>
      <vt:lpstr>Algebraic and C Arithmetic Expressions</vt:lpstr>
      <vt:lpstr>Algebraic and C Arithmetic Expressions</vt:lpstr>
      <vt:lpstr>Algebraic and C Arithmetic Expressions</vt:lpstr>
      <vt:lpstr>Taking Input from User</vt:lpstr>
      <vt:lpstr>Taking Multiple Inputs in a single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46</cp:revision>
  <dcterms:created xsi:type="dcterms:W3CDTF">2006-08-16T00:00:00Z</dcterms:created>
  <dcterms:modified xsi:type="dcterms:W3CDTF">2020-01-13T17:34:48Z</dcterms:modified>
</cp:coreProperties>
</file>