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  <p:sldId id="296" r:id="rId3"/>
    <p:sldId id="295" r:id="rId4"/>
    <p:sldId id="299" r:id="rId5"/>
    <p:sldId id="302" r:id="rId6"/>
    <p:sldId id="303" r:id="rId7"/>
    <p:sldId id="304" r:id="rId8"/>
    <p:sldId id="30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EAEB96-B90A-4076-9FAB-25848D5BA4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Iteration Statements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(Loops)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23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while statements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33527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w</a:t>
            </a:r>
            <a:r>
              <a:rPr lang="en-US" sz="4400" dirty="0" smtClean="0">
                <a:latin typeface="Comic Sans MS" pitchFamily="66" charset="0"/>
              </a:rPr>
              <a:t>hile(expression){</a:t>
            </a:r>
          </a:p>
          <a:p>
            <a:pPr>
              <a:buNone/>
            </a:pPr>
            <a:r>
              <a:rPr lang="en-US" sz="4400" dirty="0" smtClean="0">
                <a:latin typeface="Comic Sans MS" pitchFamily="66" charset="0"/>
              </a:rPr>
              <a:t>    statements</a:t>
            </a:r>
            <a:endParaRPr lang="en-US" sz="4400" dirty="0">
              <a:latin typeface="Comic Sans MS" pitchFamily="66" charset="0"/>
            </a:endParaRPr>
          </a:p>
          <a:p>
            <a:pPr>
              <a:buNone/>
            </a:pPr>
            <a:r>
              <a:rPr lang="en-US" sz="4400" dirty="0" smtClean="0">
                <a:latin typeface="Comic Sans MS" pitchFamily="66" charset="0"/>
              </a:rPr>
              <a:t>}</a:t>
            </a:r>
            <a:endParaRPr lang="en-US" sz="4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82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while statements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8005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 smtClean="0">
                <a:latin typeface="Comic Sans MS" pitchFamily="66" charset="0"/>
              </a:rPr>
              <a:t>int counter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=</a:t>
            </a:r>
            <a:r>
              <a:rPr lang="en-US" sz="4400" dirty="0">
                <a:latin typeface="Comic Sans MS" pitchFamily="66" charset="0"/>
              </a:rPr>
              <a:t> 1; </a:t>
            </a:r>
            <a:endParaRPr lang="en-US" sz="44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4400" dirty="0" smtClean="0">
                <a:latin typeface="Comic Sans MS" pitchFamily="66" charset="0"/>
              </a:rPr>
              <a:t>while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4400" dirty="0">
                <a:latin typeface="Comic Sans MS" pitchFamily="66" charset="0"/>
              </a:rPr>
              <a:t>counter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&lt;=</a:t>
            </a:r>
            <a:r>
              <a:rPr lang="en-US" sz="4400" dirty="0" smtClean="0">
                <a:latin typeface="Comic Sans MS" pitchFamily="66" charset="0"/>
              </a:rPr>
              <a:t> 10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B0F0"/>
                </a:solidFill>
                <a:latin typeface="Comic Sans MS" pitchFamily="66" charset="0"/>
              </a:rPr>
              <a:t>{</a:t>
            </a:r>
            <a:r>
              <a:rPr lang="en-US" sz="4400" dirty="0" smtClean="0">
                <a:latin typeface="Comic Sans MS" pitchFamily="66" charset="0"/>
              </a:rPr>
              <a:t> </a:t>
            </a:r>
          </a:p>
          <a:p>
            <a:pPr>
              <a:buNone/>
            </a:pPr>
            <a:r>
              <a:rPr lang="en-US" sz="4400" dirty="0" smtClean="0">
                <a:latin typeface="Comic Sans MS" pitchFamily="66" charset="0"/>
              </a:rPr>
              <a:t>    printf(</a:t>
            </a:r>
            <a:r>
              <a:rPr lang="en-US" sz="4400" dirty="0" smtClean="0">
                <a:solidFill>
                  <a:srgbClr val="00B0F0"/>
                </a:solidFill>
                <a:latin typeface="Comic Sans MS" pitchFamily="66" charset="0"/>
              </a:rPr>
              <a:t>“%d“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>
                <a:latin typeface="Comic Sans MS" pitchFamily="66" charset="0"/>
              </a:rPr>
              <a:t>counter </a:t>
            </a:r>
            <a:r>
              <a:rPr lang="en-US" sz="4400" dirty="0" smtClean="0">
                <a:latin typeface="Comic Sans MS" pitchFamily="66" charset="0"/>
              </a:rPr>
              <a:t>); </a:t>
            </a:r>
            <a:endParaRPr lang="en-US" sz="4400" dirty="0">
              <a:latin typeface="Comic Sans MS" pitchFamily="66" charset="0"/>
            </a:endParaRPr>
          </a:p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   counter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++</a:t>
            </a:r>
            <a:r>
              <a:rPr lang="en-US" sz="4400" dirty="0" smtClean="0">
                <a:latin typeface="Comic Sans MS" pitchFamily="66" charset="0"/>
              </a:rPr>
              <a:t>; </a:t>
            </a:r>
            <a:endParaRPr lang="en-US" sz="4400" dirty="0">
              <a:latin typeface="Comic Sans MS" pitchFamily="66" charset="0"/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00B0F0"/>
                </a:solidFill>
                <a:latin typeface="Comic Sans MS" pitchFamily="66" charset="0"/>
              </a:rPr>
              <a:t>}</a:t>
            </a:r>
            <a:endParaRPr lang="en-US" sz="4400" dirty="0">
              <a:solidFill>
                <a:srgbClr val="00B0F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77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while statements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33527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i</a:t>
            </a:r>
            <a:r>
              <a:rPr lang="en-US" sz="4400" dirty="0" smtClean="0">
                <a:latin typeface="Comic Sans MS" pitchFamily="66" charset="0"/>
              </a:rPr>
              <a:t>nt counter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=</a:t>
            </a:r>
            <a:r>
              <a:rPr lang="en-US" sz="4400" dirty="0">
                <a:latin typeface="Comic Sans MS" pitchFamily="66" charset="0"/>
              </a:rPr>
              <a:t> 1; </a:t>
            </a:r>
            <a:br>
              <a:rPr lang="en-US" sz="4400" dirty="0">
                <a:latin typeface="Comic Sans MS" pitchFamily="66" charset="0"/>
              </a:rPr>
            </a:br>
            <a:endParaRPr lang="en-US" sz="4400" dirty="0" smtClean="0">
              <a:latin typeface="Comic Sans MS" pitchFamily="66" charset="0"/>
            </a:endParaRPr>
          </a:p>
          <a:p>
            <a:pPr algn="ctr">
              <a:buNone/>
            </a:pPr>
            <a:r>
              <a:rPr lang="en-US" sz="4400" dirty="0" smtClean="0">
                <a:latin typeface="Comic Sans MS" pitchFamily="66" charset="0"/>
              </a:rPr>
              <a:t>initialization of control variable</a:t>
            </a:r>
            <a:endParaRPr lang="en-US" sz="4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47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while statements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8005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 smtClean="0">
                <a:latin typeface="Comic Sans MS" pitchFamily="66" charset="0"/>
              </a:rPr>
              <a:t>while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4400" dirty="0">
                <a:latin typeface="Comic Sans MS" pitchFamily="66" charset="0"/>
              </a:rPr>
              <a:t>counter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&lt;=</a:t>
            </a:r>
            <a:r>
              <a:rPr lang="en-US" sz="4400" dirty="0" smtClean="0">
                <a:latin typeface="Comic Sans MS" pitchFamily="66" charset="0"/>
              </a:rPr>
              <a:t> 10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B0F0"/>
                </a:solidFill>
                <a:latin typeface="Comic Sans MS" pitchFamily="66" charset="0"/>
              </a:rPr>
              <a:t>{</a:t>
            </a:r>
            <a:r>
              <a:rPr lang="en-US" sz="4400" dirty="0" smtClean="0">
                <a:latin typeface="Comic Sans MS" pitchFamily="66" charset="0"/>
              </a:rPr>
              <a:t> </a:t>
            </a:r>
          </a:p>
          <a:p>
            <a:pPr>
              <a:buNone/>
            </a:pPr>
            <a:r>
              <a:rPr lang="en-US" sz="4400" dirty="0" smtClean="0">
                <a:solidFill>
                  <a:srgbClr val="00B0F0"/>
                </a:solidFill>
                <a:latin typeface="Comic Sans MS" pitchFamily="66" charset="0"/>
              </a:rPr>
              <a:t>}</a:t>
            </a:r>
          </a:p>
          <a:p>
            <a:pPr>
              <a:buNone/>
            </a:pPr>
            <a:endParaRPr lang="en-US" sz="4400" dirty="0">
              <a:solidFill>
                <a:srgbClr val="00B0F0"/>
              </a:solidFill>
              <a:latin typeface="Comic Sans MS" pitchFamily="66" charset="0"/>
            </a:endParaRPr>
          </a:p>
          <a:p>
            <a:pPr algn="ctr">
              <a:buNone/>
            </a:pPr>
            <a:r>
              <a:rPr lang="en-US" sz="4400" dirty="0" smtClean="0">
                <a:latin typeface="Comic Sans MS" pitchFamily="66" charset="0"/>
              </a:rPr>
              <a:t>Iteration condition</a:t>
            </a:r>
            <a:endParaRPr lang="en-US" sz="4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09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while statements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8005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while (</a:t>
            </a:r>
            <a:r>
              <a:rPr lang="en-US" sz="4400" dirty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counter</a:t>
            </a:r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 &lt;= 10) { </a:t>
            </a:r>
          </a:p>
          <a:p>
            <a:pPr>
              <a:buNone/>
            </a:pPr>
            <a:r>
              <a:rPr lang="en-US" sz="4400" dirty="0" smtClean="0">
                <a:latin typeface="Comic Sans MS" pitchFamily="66" charset="0"/>
              </a:rPr>
              <a:t>    counter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++</a:t>
            </a:r>
            <a:r>
              <a:rPr lang="en-US" sz="4400" dirty="0" smtClean="0">
                <a:latin typeface="Comic Sans MS" pitchFamily="66" charset="0"/>
              </a:rPr>
              <a:t>; </a:t>
            </a:r>
            <a:endParaRPr lang="en-US" sz="4400" dirty="0">
              <a:latin typeface="Comic Sans MS" pitchFamily="66" charset="0"/>
            </a:endParaRPr>
          </a:p>
          <a:p>
            <a:pPr>
              <a:buNone/>
            </a:pPr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4400" dirty="0" smtClean="0">
                <a:latin typeface="Comic Sans MS" pitchFamily="66" charset="0"/>
              </a:rPr>
              <a:t>Increment/decrement by which control variable is modified each time</a:t>
            </a:r>
            <a:endParaRPr lang="en-US" sz="4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78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while statements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8005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int counter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= 1; </a:t>
            </a:r>
            <a:endParaRPr lang="en-US" sz="2800" dirty="0" smtClean="0">
              <a:solidFill>
                <a:schemeClr val="bg1">
                  <a:lumMod val="85000"/>
                </a:schemeClr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while (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counter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 &lt;= 10) { </a:t>
            </a:r>
          </a:p>
          <a:p>
            <a:pPr>
              <a:buNone/>
            </a:pPr>
            <a:r>
              <a:rPr lang="en-US" sz="4400" dirty="0" smtClean="0">
                <a:latin typeface="Comic Sans MS" pitchFamily="66" charset="0"/>
              </a:rPr>
              <a:t>    printf(</a:t>
            </a:r>
            <a:r>
              <a:rPr lang="en-US" sz="4400" dirty="0" smtClean="0">
                <a:solidFill>
                  <a:srgbClr val="00B0F0"/>
                </a:solidFill>
                <a:latin typeface="Comic Sans MS" pitchFamily="66" charset="0"/>
              </a:rPr>
              <a:t>“%d“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>
                <a:latin typeface="Comic Sans MS" pitchFamily="66" charset="0"/>
              </a:rPr>
              <a:t>counter </a:t>
            </a:r>
            <a:r>
              <a:rPr lang="en-US" sz="4400" dirty="0" smtClean="0">
                <a:latin typeface="Comic Sans MS" pitchFamily="66" charset="0"/>
              </a:rPr>
              <a:t>); </a:t>
            </a:r>
            <a:endParaRPr lang="en-US" sz="4400" dirty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 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   counter ++; 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}</a:t>
            </a:r>
          </a:p>
          <a:p>
            <a:pPr algn="ctr">
              <a:buNone/>
            </a:pPr>
            <a:endParaRPr lang="en-US" sz="4000" dirty="0">
              <a:latin typeface="Comic Sans MS" pitchFamily="66" charset="0"/>
            </a:endParaRPr>
          </a:p>
          <a:p>
            <a:pPr algn="ctr">
              <a:buNone/>
            </a:pPr>
            <a:r>
              <a:rPr lang="en-US" sz="4000" dirty="0" smtClean="0">
                <a:latin typeface="Comic Sans MS" pitchFamily="66" charset="0"/>
              </a:rPr>
              <a:t>Body of the Loop</a:t>
            </a:r>
            <a:endParaRPr lang="en-US" sz="4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04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omic Sans MS" pitchFamily="66" charset="0"/>
              </a:rPr>
              <a:t>f</a:t>
            </a:r>
            <a:r>
              <a:rPr lang="en-US" dirty="0" smtClean="0">
                <a:latin typeface="Comic Sans MS" pitchFamily="66" charset="0"/>
              </a:rPr>
              <a:t>or statements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19049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for </a:t>
            </a:r>
            <a:r>
              <a:rPr lang="en-US" sz="28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2800" dirty="0">
                <a:latin typeface="Comic Sans MS" pitchFamily="66" charset="0"/>
              </a:rPr>
              <a:t>counter </a:t>
            </a:r>
            <a:r>
              <a:rPr lang="en-US" sz="2800" dirty="0">
                <a:solidFill>
                  <a:srgbClr val="FF0000"/>
                </a:solidFill>
                <a:latin typeface="Comic Sans MS" pitchFamily="66" charset="0"/>
              </a:rPr>
              <a:t>=</a:t>
            </a:r>
            <a:r>
              <a:rPr lang="en-US" sz="2800" dirty="0">
                <a:latin typeface="Comic Sans MS" pitchFamily="66" charset="0"/>
              </a:rPr>
              <a:t> 1 </a:t>
            </a:r>
            <a:r>
              <a:rPr lang="en-US" sz="2800" dirty="0" smtClean="0">
                <a:latin typeface="Comic Sans MS" pitchFamily="66" charset="0"/>
              </a:rPr>
              <a:t>; counter </a:t>
            </a:r>
            <a:r>
              <a:rPr lang="en-US" sz="2800" dirty="0" smtClean="0">
                <a:solidFill>
                  <a:srgbClr val="FF0000"/>
                </a:solidFill>
                <a:latin typeface="Comic Sans MS" pitchFamily="66" charset="0"/>
              </a:rPr>
              <a:t>&lt;=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smtClean="0">
                <a:latin typeface="Comic Sans MS" pitchFamily="66" charset="0"/>
              </a:rPr>
              <a:t>10; counter++</a:t>
            </a:r>
            <a:r>
              <a:rPr lang="en-US" sz="28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smtClean="0">
                <a:solidFill>
                  <a:srgbClr val="00B0F0"/>
                </a:solidFill>
                <a:latin typeface="Comic Sans MS" pitchFamily="66" charset="0"/>
              </a:rPr>
              <a:t>{</a:t>
            </a:r>
            <a:r>
              <a:rPr lang="en-US" sz="2800" dirty="0" smtClean="0">
                <a:latin typeface="Comic Sans MS" pitchFamily="66" charset="0"/>
              </a:rPr>
              <a:t> 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    printf(</a:t>
            </a:r>
            <a:r>
              <a:rPr lang="en-US" sz="2800" dirty="0" smtClean="0">
                <a:solidFill>
                  <a:srgbClr val="00B0F0"/>
                </a:solidFill>
                <a:latin typeface="Comic Sans MS" pitchFamily="66" charset="0"/>
              </a:rPr>
              <a:t>“%d“</a:t>
            </a:r>
            <a:r>
              <a:rPr lang="en-US" sz="2800" dirty="0" smtClean="0">
                <a:latin typeface="Comic Sans MS" pitchFamily="66" charset="0"/>
              </a:rPr>
              <a:t>, </a:t>
            </a:r>
            <a:r>
              <a:rPr lang="en-US" sz="2800" dirty="0">
                <a:latin typeface="Comic Sans MS" pitchFamily="66" charset="0"/>
              </a:rPr>
              <a:t>counter </a:t>
            </a:r>
            <a:r>
              <a:rPr lang="en-US" sz="2800" dirty="0" smtClean="0">
                <a:latin typeface="Comic Sans MS" pitchFamily="66" charset="0"/>
              </a:rPr>
              <a:t>); </a:t>
            </a:r>
            <a:endParaRPr lang="en-US" sz="2800" dirty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00B0F0"/>
                </a:solidFill>
                <a:latin typeface="Comic Sans MS" pitchFamily="66" charset="0"/>
              </a:rPr>
              <a:t>}</a:t>
            </a:r>
          </a:p>
          <a:p>
            <a:pPr>
              <a:buNone/>
            </a:pPr>
            <a:endParaRPr lang="en-US" sz="2800" dirty="0">
              <a:solidFill>
                <a:srgbClr val="00B0F0"/>
              </a:solidFill>
              <a:latin typeface="Comic Sans MS" pitchFamily="66" charset="0"/>
            </a:endParaRPr>
          </a:p>
          <a:p>
            <a:pPr>
              <a:buNone/>
            </a:pPr>
            <a:endParaRPr lang="en-US" sz="2800" dirty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3886200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initialization of control </a:t>
            </a:r>
            <a:r>
              <a:rPr lang="en-US" dirty="0" smtClean="0">
                <a:latin typeface="Comic Sans MS" pitchFamily="66" charset="0"/>
              </a:rPr>
              <a:t>variable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10566" y="3886199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Iteration condition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29400" y="3869630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Iteration condition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714500" y="2057400"/>
            <a:ext cx="342900" cy="1812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962400" y="2057400"/>
            <a:ext cx="342900" cy="1812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611155" y="2133901"/>
            <a:ext cx="970745" cy="1735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10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135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Iteration Statements (Loops)</vt:lpstr>
      <vt:lpstr>while statements</vt:lpstr>
      <vt:lpstr>while statements</vt:lpstr>
      <vt:lpstr>while statements</vt:lpstr>
      <vt:lpstr>while statements</vt:lpstr>
      <vt:lpstr>while statements</vt:lpstr>
      <vt:lpstr>while statements</vt:lpstr>
      <vt:lpstr>for statements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Two Numbers</dc:title>
  <dc:creator>Admin</dc:creator>
  <cp:lastModifiedBy>Admin</cp:lastModifiedBy>
  <cp:revision>109</cp:revision>
  <dcterms:created xsi:type="dcterms:W3CDTF">2006-08-16T00:00:00Z</dcterms:created>
  <dcterms:modified xsi:type="dcterms:W3CDTF">2020-01-22T04:46:54Z</dcterms:modified>
</cp:coreProperties>
</file>