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1" r:id="rId2"/>
    <p:sldId id="269" r:id="rId3"/>
    <p:sldId id="277" r:id="rId4"/>
    <p:sldId id="266" r:id="rId5"/>
    <p:sldId id="262" r:id="rId6"/>
    <p:sldId id="270" r:id="rId7"/>
    <p:sldId id="267" r:id="rId8"/>
    <p:sldId id="268" r:id="rId9"/>
    <p:sldId id="274" r:id="rId10"/>
    <p:sldId id="263" r:id="rId11"/>
    <p:sldId id="282" r:id="rId12"/>
    <p:sldId id="264" r:id="rId13"/>
    <p:sldId id="265" r:id="rId14"/>
    <p:sldId id="283" r:id="rId15"/>
    <p:sldId id="286" r:id="rId16"/>
    <p:sldId id="272" r:id="rId17"/>
    <p:sldId id="284" r:id="rId18"/>
    <p:sldId id="279" r:id="rId19"/>
    <p:sldId id="287" r:id="rId20"/>
    <p:sldId id="275" r:id="rId21"/>
    <p:sldId id="271" r:id="rId22"/>
    <p:sldId id="27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ABAE-572E-486A-A03F-7DE20B9781B4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AE831-9400-42D8-BA5D-D78FF4AED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2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7200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0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7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3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59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83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22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9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2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8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5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8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AE831-9400-42D8-BA5D-D78FF4AED3C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736435" y="6361113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smtClean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812800" y="914400"/>
            <a:ext cx="10871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323851" cy="6858000"/>
          </a:xfrm>
          <a:prstGeom prst="rect">
            <a:avLst/>
          </a:prstGeom>
          <a:solidFill>
            <a:srgbClr val="50009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smtClean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14D189-4270-4EBF-888E-43909732A8DB}" type="datetime1">
              <a:rPr lang="en-IN" smtClean="0"/>
              <a:pPr/>
              <a:t>14-12-2015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Formal</a:t>
            </a:r>
            <a:r>
              <a:rPr lang="en-US" dirty="0" smtClean="0"/>
              <a:t> Verification Research Group, IIT </a:t>
            </a:r>
            <a:r>
              <a:rPr lang="en-US" dirty="0" err="1" smtClean="0"/>
              <a:t>Kharagpur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8F4C0-39FB-4D0F-B367-0352DFCE4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E887EC-9AFF-4ABA-AEFE-8BD0591E88B4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51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3651" y="131764"/>
            <a:ext cx="2802467" cy="6567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51" y="131764"/>
            <a:ext cx="8204200" cy="6567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5A135-1CCF-4191-834C-7CAFE0A46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B32CF09-71F3-4BAF-A9F3-71FF08BBF9B3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37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31763"/>
            <a:ext cx="10049933" cy="557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1001714"/>
            <a:ext cx="11165417" cy="58562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7786C-B097-44BC-A7B6-FB4BEAA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422349-68E6-4C2F-BCA1-CD0E43664386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470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31763"/>
            <a:ext cx="10049933" cy="557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0" y="1001714"/>
            <a:ext cx="5480051" cy="5856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1" y="1001714"/>
            <a:ext cx="5482167" cy="5856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30466-9C4A-4A12-855C-F216B60C6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C1679FA-7A49-447E-8E88-BDF64D494566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85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018" y="1"/>
            <a:ext cx="10449983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4" y="1498600"/>
            <a:ext cx="5833533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358467" y="1498601"/>
            <a:ext cx="5833533" cy="2359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358467" y="4010026"/>
            <a:ext cx="5833533" cy="2359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9944-E51C-4E0E-90DF-0C80734A8E33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78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2B4E-64F2-478B-953C-F13CEE0F5AEE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7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1996-5D82-4C7F-B293-AE10FA825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40FB6D-E14B-4BAD-9BA5-942A5F6B7C61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35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842964"/>
            <a:ext cx="5480051" cy="58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1" y="842964"/>
            <a:ext cx="5482167" cy="58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FD42B-42BE-4EE7-903D-CD7F706F0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FC6A87-C485-474F-9929-06A190F756FE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 smtClean="0"/>
              <a:t>Formal</a:t>
            </a:r>
            <a:r>
              <a:rPr lang="en-US" dirty="0" smtClean="0"/>
              <a:t> Verification Research Group, IIT </a:t>
            </a:r>
            <a:r>
              <a:rPr lang="en-US" dirty="0" err="1" smtClean="0"/>
              <a:t>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81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86795-B4E8-4CF7-8FB2-98EC0ABE7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7EF615-FC6F-46E1-9BFD-C2E6D2D9AF30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46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7D0DA-E6D3-4B58-9F8C-890C1E70D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480352-986C-477E-A1FB-74F7D2972798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9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E66D-EBBF-4D34-9433-44F46215D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E37E7E-DD48-4ABA-86B2-C62D000C2C82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64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nta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4A4D0-89AA-422E-8C77-82897ECD7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7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8304C-FAA9-49CA-A692-E9DD20FC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1" y="131763"/>
            <a:ext cx="10049933" cy="55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1001714"/>
            <a:ext cx="11165417" cy="585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1736435" y="6361113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smtClean="0">
              <a:solidFill>
                <a:srgbClr val="000000"/>
              </a:solidFill>
            </a:endParaRPr>
          </a:p>
        </p:txBody>
      </p:sp>
      <p:sp>
        <p:nvSpPr>
          <p:cNvPr id="92160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77967" y="6543676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8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Line 10"/>
          <p:cNvSpPr>
            <a:spLocks noChangeShapeType="1"/>
          </p:cNvSpPr>
          <p:nvPr userDrawn="1"/>
        </p:nvSpPr>
        <p:spPr bwMode="auto">
          <a:xfrm>
            <a:off x="342901" y="792163"/>
            <a:ext cx="11341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>
            <a:off x="0" y="0"/>
            <a:ext cx="234951" cy="6858000"/>
          </a:xfrm>
          <a:prstGeom prst="rect">
            <a:avLst/>
          </a:prstGeom>
          <a:solidFill>
            <a:srgbClr val="50009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smtClean="0">
              <a:solidFill>
                <a:srgbClr val="000000"/>
              </a:solidFill>
            </a:endParaRPr>
          </a:p>
        </p:txBody>
      </p:sp>
      <p:sp>
        <p:nvSpPr>
          <p:cNvPr id="1032" name="Line 15"/>
          <p:cNvSpPr>
            <a:spLocks noChangeShapeType="1"/>
          </p:cNvSpPr>
          <p:nvPr userDrawn="1"/>
        </p:nvSpPr>
        <p:spPr bwMode="auto">
          <a:xfrm flipV="1">
            <a:off x="323851" y="6497639"/>
            <a:ext cx="11868149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11192933" y="1"/>
            <a:ext cx="999067" cy="771525"/>
          </a:xfrm>
          <a:prstGeom prst="rect">
            <a:avLst/>
          </a:prstGeom>
          <a:solidFill>
            <a:srgbClr val="00279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smtClean="0">
              <a:solidFill>
                <a:srgbClr val="000000"/>
              </a:solidFill>
            </a:endParaRPr>
          </a:p>
        </p:txBody>
      </p:sp>
      <p:sp>
        <p:nvSpPr>
          <p:cNvPr id="1034" name="Rectangle 17"/>
          <p:cNvSpPr>
            <a:spLocks noChangeArrowheads="1"/>
          </p:cNvSpPr>
          <p:nvPr userDrawn="1"/>
        </p:nvSpPr>
        <p:spPr bwMode="auto">
          <a:xfrm>
            <a:off x="11192934" y="1"/>
            <a:ext cx="499533" cy="3857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smtClean="0">
              <a:solidFill>
                <a:srgbClr val="000000"/>
              </a:solidFill>
            </a:endParaRPr>
          </a:p>
        </p:txBody>
      </p:sp>
      <p:sp>
        <p:nvSpPr>
          <p:cNvPr id="1035" name="Rectangle 18"/>
          <p:cNvSpPr>
            <a:spLocks noChangeArrowheads="1"/>
          </p:cNvSpPr>
          <p:nvPr userDrawn="1"/>
        </p:nvSpPr>
        <p:spPr bwMode="auto">
          <a:xfrm>
            <a:off x="11692467" y="374651"/>
            <a:ext cx="529167" cy="3857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smtClean="0">
              <a:solidFill>
                <a:srgbClr val="000000"/>
              </a:solidFill>
            </a:endParaRPr>
          </a:p>
        </p:txBody>
      </p:sp>
      <p:sp>
        <p:nvSpPr>
          <p:cNvPr id="1036" name="Rectangle 19"/>
          <p:cNvSpPr>
            <a:spLocks noChangeArrowheads="1"/>
          </p:cNvSpPr>
          <p:nvPr userDrawn="1"/>
        </p:nvSpPr>
        <p:spPr bwMode="auto">
          <a:xfrm>
            <a:off x="228601" y="1"/>
            <a:ext cx="249767" cy="7715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smtClean="0">
              <a:solidFill>
                <a:srgbClr val="000000"/>
              </a:solidFill>
            </a:endParaRPr>
          </a:p>
        </p:txBody>
      </p:sp>
      <p:sp>
        <p:nvSpPr>
          <p:cNvPr id="1037" name="Rectangle 20"/>
          <p:cNvSpPr>
            <a:spLocks noChangeArrowheads="1"/>
          </p:cNvSpPr>
          <p:nvPr userDrawn="1"/>
        </p:nvSpPr>
        <p:spPr bwMode="auto">
          <a:xfrm>
            <a:off x="10327218" y="1"/>
            <a:ext cx="850900" cy="7715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50009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smtClean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89518" y="6521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A33D-0991-4C40-A935-D86EE988F993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46009" y="65436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Formal</a:t>
            </a:r>
            <a:r>
              <a:rPr lang="en-US" dirty="0" smtClean="0"/>
              <a:t> Verification Research Group, IIT </a:t>
            </a:r>
            <a:r>
              <a:rPr lang="en-US" dirty="0" err="1" smtClean="0"/>
              <a:t>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18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q"/>
        <a:defRPr sz="2400" b="1">
          <a:solidFill>
            <a:srgbClr val="0235A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■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3300"/>
        </a:buClr>
        <a:buFont typeface="Arial" panose="020B0604020202020204" pitchFamily="34" charset="0"/>
        <a:buChar char="●"/>
        <a:defRPr sz="2400" b="1">
          <a:solidFill>
            <a:srgbClr val="993300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990000"/>
        </a:buClr>
        <a:buChar char="–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27" name="Rectangle 3"/>
          <p:cNvSpPr>
            <a:spLocks noChangeArrowheads="1"/>
          </p:cNvSpPr>
          <p:nvPr/>
        </p:nvSpPr>
        <p:spPr bwMode="auto">
          <a:xfrm>
            <a:off x="1976439" y="844550"/>
            <a:ext cx="9681984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eaLnBrk="0" fontAlgn="base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77838" algn="l"/>
                <a:tab pos="957263" algn="l"/>
                <a:tab pos="1436688" algn="l"/>
                <a:tab pos="1916113" algn="l"/>
                <a:tab pos="2395538" algn="l"/>
                <a:tab pos="2874963" algn="l"/>
                <a:tab pos="3354388" algn="l"/>
                <a:tab pos="3833813" algn="l"/>
                <a:tab pos="4313238" algn="l"/>
                <a:tab pos="4792663" algn="l"/>
                <a:tab pos="5272088" algn="l"/>
                <a:tab pos="5751513" algn="l"/>
                <a:tab pos="6230938" algn="l"/>
                <a:tab pos="6710363" algn="l"/>
                <a:tab pos="7189788" algn="l"/>
                <a:tab pos="7669213" algn="l"/>
                <a:tab pos="8148638" algn="l"/>
                <a:tab pos="8628063" algn="l"/>
                <a:tab pos="9107488" algn="l"/>
                <a:tab pos="9586913" algn="l"/>
              </a:tabLst>
              <a:defRPr/>
            </a:pPr>
            <a:r>
              <a:rPr lang="en-I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Timing </a:t>
            </a:r>
            <a:r>
              <a:rPr lang="en-I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Analysis of Safety-Critical Automotive Software:</a:t>
            </a:r>
            <a:br>
              <a:rPr lang="en-I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I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The AUTOSAFE Tool Flow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1431" name="Line 7"/>
          <p:cNvSpPr>
            <a:spLocks noChangeShapeType="1"/>
          </p:cNvSpPr>
          <p:nvPr/>
        </p:nvSpPr>
        <p:spPr bwMode="auto">
          <a:xfrm flipV="1">
            <a:off x="2178050" y="2851150"/>
            <a:ext cx="9297026" cy="46038"/>
          </a:xfrm>
          <a:prstGeom prst="line">
            <a:avLst/>
          </a:prstGeom>
          <a:noFill/>
          <a:ln w="28575">
            <a:solidFill>
              <a:srgbClr val="00279F"/>
            </a:solidFill>
            <a:round/>
            <a:headEnd/>
            <a:tailEnd/>
          </a:ln>
          <a:effectLst>
            <a:outerShdw dist="56796" dir="1593903" algn="ctr" rotWithShape="0">
              <a:schemeClr val="bg2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7469188" y="3871089"/>
            <a:ext cx="3192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r>
              <a:rPr lang="en-IN" sz="1600" baseline="30000" dirty="0" smtClean="0"/>
              <a:t>2 </a:t>
            </a:r>
            <a:r>
              <a:rPr lang="de-DE" sz="1600" dirty="0" smtClean="0"/>
              <a:t>Indian </a:t>
            </a:r>
            <a:r>
              <a:rPr lang="de-DE" sz="1600" dirty="0"/>
              <a:t>Institute of Technology </a:t>
            </a:r>
            <a:r>
              <a:rPr lang="de-DE" sz="1600" dirty="0" smtClean="0"/>
              <a:t>  (</a:t>
            </a:r>
            <a:r>
              <a:rPr lang="de-DE" sz="1600" dirty="0"/>
              <a:t>IIT</a:t>
            </a:r>
            <a:r>
              <a:rPr lang="de-DE" sz="1600" dirty="0" smtClean="0"/>
              <a:t>) Kharagpur, </a:t>
            </a:r>
            <a:r>
              <a:rPr lang="de-DE" sz="1600" dirty="0"/>
              <a:t>Computer Science and Engineering (CSE)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7469188" y="5094198"/>
            <a:ext cx="25923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en-IN" sz="1600" baseline="30000" dirty="0" smtClean="0"/>
              <a:t>4 </a:t>
            </a:r>
            <a:r>
              <a:rPr lang="de-DE" sz="1600" dirty="0" smtClean="0"/>
              <a:t>Tata </a:t>
            </a:r>
            <a:r>
              <a:rPr lang="de-DE" sz="1600" dirty="0"/>
              <a:t>Research Development and Design Centre (TRDDC)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2178050" y="4116298"/>
            <a:ext cx="36687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 algn="r"/>
            <a:r>
              <a:rPr lang="en-IN" sz="1600" baseline="30000" dirty="0" smtClean="0"/>
              <a:t>1 </a:t>
            </a:r>
            <a:r>
              <a:rPr lang="de-DE" sz="1600" dirty="0" smtClean="0"/>
              <a:t>Technische </a:t>
            </a:r>
            <a:r>
              <a:rPr lang="de-DE" sz="1600" dirty="0"/>
              <a:t>Universität München,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de-DE" sz="1600" dirty="0"/>
              <a:t> Real-Time Computer Systems (RCS)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3832225" y="5583058"/>
            <a:ext cx="2014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 algn="r" eaLnBrk="1" hangingPunct="1"/>
            <a:r>
              <a:rPr lang="en-IN" sz="1600" baseline="30000" dirty="0" smtClean="0"/>
              <a:t>3 </a:t>
            </a:r>
            <a:r>
              <a:rPr lang="de-DE" sz="1600" dirty="0" smtClean="0"/>
              <a:t>INCHRON </a:t>
            </a:r>
            <a:r>
              <a:rPr lang="de-DE" sz="1600" dirty="0"/>
              <a:t>GmbH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3663861"/>
            <a:ext cx="847725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862423"/>
            <a:ext cx="2400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5059273"/>
            <a:ext cx="8858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3701961"/>
            <a:ext cx="25828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8665" y="2418485"/>
            <a:ext cx="937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M. Becker</a:t>
            </a:r>
            <a:r>
              <a:rPr lang="en-IN" baseline="30000" dirty="0"/>
              <a:t>1</a:t>
            </a:r>
            <a:r>
              <a:rPr lang="en-IN" dirty="0"/>
              <a:t>, </a:t>
            </a:r>
            <a:r>
              <a:rPr lang="en-IN" u="sng" dirty="0"/>
              <a:t>S. Mohamed</a:t>
            </a:r>
            <a:r>
              <a:rPr lang="en-IN" u="sng" baseline="30000" dirty="0"/>
              <a:t>2</a:t>
            </a:r>
            <a:r>
              <a:rPr lang="en-IN" dirty="0"/>
              <a:t>, K. Albers</a:t>
            </a:r>
            <a:r>
              <a:rPr lang="en-IN" baseline="30000" dirty="0"/>
              <a:t>3</a:t>
            </a:r>
            <a:r>
              <a:rPr lang="en-IN" dirty="0"/>
              <a:t>, P.P. Chakrabarti</a:t>
            </a:r>
            <a:r>
              <a:rPr lang="en-IN" baseline="30000" dirty="0"/>
              <a:t>2</a:t>
            </a:r>
            <a:r>
              <a:rPr lang="en-IN" dirty="0"/>
              <a:t>, S. Chakraborty</a:t>
            </a:r>
            <a:r>
              <a:rPr lang="en-IN" baseline="30000" dirty="0"/>
              <a:t>1</a:t>
            </a:r>
            <a:r>
              <a:rPr lang="en-IN" dirty="0"/>
              <a:t>, P. Dasgupta</a:t>
            </a:r>
            <a:r>
              <a:rPr lang="en-IN" baseline="30000" dirty="0"/>
              <a:t>2</a:t>
            </a:r>
            <a:r>
              <a:rPr lang="en-IN" dirty="0"/>
              <a:t>, S. Dey</a:t>
            </a:r>
            <a:r>
              <a:rPr lang="en-IN" baseline="30000" dirty="0"/>
              <a:t>2</a:t>
            </a:r>
            <a:r>
              <a:rPr lang="en-IN" dirty="0"/>
              <a:t>, R. Metta</a:t>
            </a:r>
            <a:r>
              <a:rPr lang="en-IN" baseline="30000" dirty="0"/>
              <a:t>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B170-B7FA-4F3D-A857-F2F20D24C890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5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B. Timing Analysis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2622" cy="3976659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Goal:</a:t>
            </a:r>
            <a:r>
              <a:rPr lang="de-DE" sz="3200" dirty="0" smtClean="0"/>
              <a:t> predict safe upper bound for end-to-end timing of </a:t>
            </a:r>
            <a:r>
              <a:rPr lang="de-DE" sz="3200" i="1" dirty="0" smtClean="0"/>
              <a:t>implementation</a:t>
            </a:r>
            <a:r>
              <a:rPr lang="de-DE" sz="3200" dirty="0" smtClean="0"/>
              <a:t> (incl. scheduling, bus arbitration, etc.)</a:t>
            </a:r>
          </a:p>
          <a:p>
            <a:pPr marL="457200" lvl="1" indent="0">
              <a:buNone/>
            </a:pPr>
            <a:endParaRPr lang="de-DE" sz="2800" dirty="0" smtClean="0"/>
          </a:p>
          <a:p>
            <a:pPr marL="457200" lvl="1" indent="0">
              <a:buNone/>
            </a:pPr>
            <a:r>
              <a:rPr lang="de-DE" sz="2800" dirty="0" smtClean="0"/>
              <a:t>A) task-level timing analysis </a:t>
            </a:r>
            <a:r>
              <a:rPr lang="de-DE" sz="2800" dirty="0" smtClean="0">
                <a:sym typeface="Wingdings" panose="05000000000000000000" pitchFamily="2" charset="2"/>
              </a:rPr>
              <a:t> worst-case execution time per task</a:t>
            </a:r>
          </a:p>
          <a:p>
            <a:pPr marL="457200" lvl="1" indent="0">
              <a:buNone/>
            </a:pPr>
            <a:endParaRPr lang="de-DE" sz="28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B) system-level timing analysis  compose tasks  via shared resources</a:t>
            </a:r>
            <a:endParaRPr lang="de-DE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488E-6B07-4709-9533-50314D0C7D0E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Timing Analysis: Task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</a:t>
            </a:r>
            <a:r>
              <a:rPr lang="en-US" dirty="0" smtClean="0"/>
              <a:t>diagrams </a:t>
            </a:r>
            <a:r>
              <a:rPr lang="en-US" dirty="0" smtClean="0"/>
              <a:t>for each </a:t>
            </a:r>
            <a:r>
              <a:rPr lang="en-US" dirty="0" err="1" smtClean="0"/>
              <a:t>ecu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2B4E-64F2-478B-953C-F13CEE0F5AEE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71888" y="2401095"/>
            <a:ext cx="1371600" cy="91440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latin typeface="Arial" charset="0"/>
              </a:rPr>
              <a:t>ECU 1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03559" y="2401095"/>
            <a:ext cx="1371600" cy="91440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latin typeface="Arial" charset="0"/>
              </a:rPr>
              <a:t>ECU 2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3637" y="5042807"/>
            <a:ext cx="1683279" cy="112458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Controller ECU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228725" y="2386013"/>
            <a:ext cx="1828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228725" y="192881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457325" y="192881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1714500" y="192881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2000250" y="192881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300288" y="1943895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2600325" y="192881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7" idx="0"/>
          </p:cNvCxnSpPr>
          <p:nvPr/>
        </p:nvCxnSpPr>
        <p:spPr bwMode="auto">
          <a:xfrm>
            <a:off x="4357688" y="1728788"/>
            <a:ext cx="0" cy="6723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476248" y="1741775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Sensor 1 </a:t>
            </a:r>
          </a:p>
          <a:p>
            <a:r>
              <a:rPr lang="en-IN" dirty="0" smtClean="0"/>
              <a:t>task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992005" y="1728788"/>
            <a:ext cx="0" cy="6723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8085968" y="17484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Sensor 2</a:t>
            </a:r>
          </a:p>
          <a:p>
            <a:r>
              <a:rPr lang="en-IN" dirty="0" smtClean="0"/>
              <a:t>task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819959" y="248896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9411759" y="2372520"/>
            <a:ext cx="1828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9411759" y="192881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9977967" y="192881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10560051" y="191532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1044767" y="25005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938741" y="3800476"/>
            <a:ext cx="7039225" cy="11668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70344" y="372903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Bus</a:t>
            </a:r>
            <a:endParaRPr lang="en-IN" dirty="0"/>
          </a:p>
        </p:txBody>
      </p:sp>
      <p:cxnSp>
        <p:nvCxnSpPr>
          <p:cNvPr id="42" name="Straight Arrow Connector 41"/>
          <p:cNvCxnSpPr>
            <a:stCxn id="7" idx="2"/>
          </p:cNvCxnSpPr>
          <p:nvPr/>
        </p:nvCxnSpPr>
        <p:spPr bwMode="auto">
          <a:xfrm>
            <a:off x="4357688" y="3315495"/>
            <a:ext cx="0" cy="4849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>
            <a:stCxn id="8" idx="2"/>
          </p:cNvCxnSpPr>
          <p:nvPr/>
        </p:nvCxnSpPr>
        <p:spPr bwMode="auto">
          <a:xfrm>
            <a:off x="7989359" y="3315495"/>
            <a:ext cx="0" cy="4849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>
            <a:endCxn id="9" idx="0"/>
          </p:cNvCxnSpPr>
          <p:nvPr/>
        </p:nvCxnSpPr>
        <p:spPr bwMode="auto">
          <a:xfrm>
            <a:off x="6315075" y="3917156"/>
            <a:ext cx="202" cy="11256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3200400" y="4860333"/>
            <a:ext cx="201652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3398705" y="440313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398705" y="4271270"/>
            <a:ext cx="0" cy="547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979356" y="505195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IN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4030001" y="4271270"/>
            <a:ext cx="0" cy="5890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4687226" y="4271270"/>
            <a:ext cx="0" cy="5890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V="1">
            <a:off x="3686176" y="440313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3929063" y="440313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208661" y="440313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4357688" y="4403133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4804861" y="4391428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V="1">
            <a:off x="1228725" y="1600200"/>
            <a:ext cx="0" cy="6999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9422343" y="1643966"/>
            <a:ext cx="0" cy="6999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3200400" y="4159361"/>
            <a:ext cx="0" cy="6999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796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Timing Analysis: Task Level (AutoGen </a:t>
            </a:r>
            <a:r>
              <a:rPr lang="de-DE" b="1" baseline="30000" dirty="0" smtClean="0"/>
              <a:t>[5]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135" y="4494474"/>
            <a:ext cx="1327985" cy="158992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H="1">
            <a:off x="8932580" y="4958922"/>
            <a:ext cx="1487842" cy="29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9013791" y="5254976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algn="r"/>
            <a:r>
              <a:rPr lang="de-DE" dirty="0" smtClean="0"/>
              <a:t>1. Extract</a:t>
            </a:r>
            <a:endParaRPr lang="de-DE" dirty="0"/>
          </a:p>
          <a:p>
            <a:pPr algn="r"/>
            <a:r>
              <a:rPr lang="de-DE" dirty="0"/>
              <a:t>Control flow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544865" y="4550295"/>
            <a:ext cx="1558329" cy="1373232"/>
            <a:chOff x="24982058" y="33217222"/>
            <a:chExt cx="3518216" cy="344046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2058" y="33217222"/>
              <a:ext cx="3518216" cy="344046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1266399">
              <a:off x="25410576" y="35289794"/>
              <a:ext cx="2794104" cy="1156646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 smtClean="0"/>
                <a:t>source</a:t>
              </a:r>
              <a:endParaRPr lang="de-DE" sz="2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5270" y="974824"/>
            <a:ext cx="392695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Based on explicit-state model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Idea: work at source level, allows better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Problem: differences in control flow between source and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„backtranslate“ differences &amp;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Slicing and 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Ask MC for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r>
              <a:rPr lang="de-DE" sz="2800" b="1" dirty="0" smtClean="0">
                <a:sym typeface="Wingdings" panose="05000000000000000000" pitchFamily="2" charset="2"/>
              </a:rPr>
              <a:t> WCET estimate</a:t>
            </a:r>
            <a:endParaRPr lang="de-DE" sz="2800" b="1" dirty="0" smtClean="0"/>
          </a:p>
        </p:txBody>
      </p:sp>
      <p:sp>
        <p:nvSpPr>
          <p:cNvPr id="22" name="Right Arrow 21"/>
          <p:cNvSpPr/>
          <p:nvPr/>
        </p:nvSpPr>
        <p:spPr>
          <a:xfrm rot="5400000" flipH="1">
            <a:off x="10404778" y="3793264"/>
            <a:ext cx="830866" cy="29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11006875" y="4229277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</a:rPr>
              <a:t>2. Cross-Compile</a:t>
            </a:r>
            <a:endParaRPr lang="de-DE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517784" y="2181001"/>
            <a:ext cx="1612489" cy="1248071"/>
            <a:chOff x="10606589" y="3079006"/>
            <a:chExt cx="1612489" cy="124807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589" y="3079006"/>
              <a:ext cx="1612489" cy="124807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 rot="21266399">
              <a:off x="10713954" y="3795920"/>
              <a:ext cx="1307328" cy="461665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 smtClean="0"/>
                <a:t>binary</a:t>
              </a:r>
              <a:endParaRPr lang="de-DE" sz="2400" dirty="0"/>
            </a:p>
          </p:txBody>
        </p:sp>
      </p:grpSp>
      <p:sp>
        <p:nvSpPr>
          <p:cNvPr id="27" name="Right Arrow 26"/>
          <p:cNvSpPr/>
          <p:nvPr/>
        </p:nvSpPr>
        <p:spPr>
          <a:xfrm flipH="1">
            <a:off x="9589556" y="2873284"/>
            <a:ext cx="830866" cy="29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/>
          <p:cNvSpPr txBox="1"/>
          <p:nvPr/>
        </p:nvSpPr>
        <p:spPr>
          <a:xfrm>
            <a:off x="9023422" y="3187442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algn="r"/>
            <a:r>
              <a:rPr lang="de-DE" dirty="0" smtClean="0"/>
              <a:t>3. Extract</a:t>
            </a:r>
            <a:endParaRPr lang="de-DE" dirty="0"/>
          </a:p>
          <a:p>
            <a:pPr algn="r"/>
            <a:r>
              <a:rPr lang="de-DE" dirty="0"/>
              <a:t>Control flow</a:t>
            </a:r>
          </a:p>
        </p:txBody>
      </p:sp>
      <p:sp>
        <p:nvSpPr>
          <p:cNvPr id="29" name="Right Arrow 28"/>
          <p:cNvSpPr/>
          <p:nvPr/>
        </p:nvSpPr>
        <p:spPr>
          <a:xfrm flipH="1">
            <a:off x="9589556" y="2483961"/>
            <a:ext cx="830866" cy="29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/>
          <p:cNvSpPr txBox="1"/>
          <p:nvPr/>
        </p:nvSpPr>
        <p:spPr>
          <a:xfrm>
            <a:off x="9076453" y="1891970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algn="r"/>
            <a:r>
              <a:rPr lang="de-DE" dirty="0" smtClean="0"/>
              <a:t>3. Extract</a:t>
            </a:r>
            <a:endParaRPr lang="de-DE" dirty="0"/>
          </a:p>
          <a:p>
            <a:pPr algn="r"/>
            <a:r>
              <a:rPr lang="de-DE" dirty="0" smtClean="0"/>
              <a:t>timing</a:t>
            </a:r>
            <a:endParaRPr lang="de-DE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5"/>
          <a:stretch/>
        </p:blipFill>
        <p:spPr>
          <a:xfrm>
            <a:off x="7149354" y="2320073"/>
            <a:ext cx="2147785" cy="1604918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 flipH="1">
            <a:off x="6614070" y="5346530"/>
            <a:ext cx="1045130" cy="29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/>
          <p:cNvSpPr/>
          <p:nvPr/>
        </p:nvSpPr>
        <p:spPr>
          <a:xfrm>
            <a:off x="5386035" y="5121277"/>
            <a:ext cx="1230970" cy="6582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flow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differences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449572" y="3394741"/>
            <a:ext cx="1568349" cy="1373232"/>
            <a:chOff x="24959436" y="33217222"/>
            <a:chExt cx="3540838" cy="3440467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2058" y="33217222"/>
              <a:ext cx="3518216" cy="344046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 rot="21266399">
              <a:off x="24959436" y="34270493"/>
              <a:ext cx="3189357" cy="208196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 smtClean="0"/>
                <a:t>source</a:t>
              </a:r>
            </a:p>
            <a:p>
              <a:pPr algn="r"/>
              <a:r>
                <a:rPr lang="de-DE" sz="2400" dirty="0" smtClean="0"/>
                <a:t>w/ timing</a:t>
              </a:r>
              <a:endParaRPr lang="de-DE" sz="2400" dirty="0"/>
            </a:p>
          </p:txBody>
        </p:sp>
      </p:grpSp>
      <p:sp>
        <p:nvSpPr>
          <p:cNvPr id="41" name="Bent Arrow 40"/>
          <p:cNvSpPr/>
          <p:nvPr/>
        </p:nvSpPr>
        <p:spPr>
          <a:xfrm rot="16200000" flipH="1">
            <a:off x="5517300" y="3689219"/>
            <a:ext cx="2180093" cy="5482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4707669" y="4730407"/>
            <a:ext cx="607788" cy="7530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47910" y="470019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4. </a:t>
            </a:r>
          </a:p>
          <a:p>
            <a:r>
              <a:rPr lang="de-DE" dirty="0" smtClean="0"/>
              <a:t>compare</a:t>
            </a:r>
            <a:endParaRPr lang="de-DE" dirty="0"/>
          </a:p>
        </p:txBody>
      </p:sp>
      <p:sp>
        <p:nvSpPr>
          <p:cNvPr id="45" name="TextBox 44"/>
          <p:cNvSpPr txBox="1"/>
          <p:nvPr/>
        </p:nvSpPr>
        <p:spPr>
          <a:xfrm>
            <a:off x="4335244" y="5191148"/>
            <a:ext cx="227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5. </a:t>
            </a:r>
          </a:p>
          <a:p>
            <a:r>
              <a:rPr lang="de-DE" dirty="0" smtClean="0"/>
              <a:t>Translate</a:t>
            </a:r>
          </a:p>
          <a:p>
            <a:r>
              <a:rPr lang="de-DE" dirty="0" smtClean="0"/>
              <a:t>Binary flow to source</a:t>
            </a:r>
          </a:p>
        </p:txBody>
      </p:sp>
      <p:sp>
        <p:nvSpPr>
          <p:cNvPr id="46" name="Right Arrow 45"/>
          <p:cNvSpPr/>
          <p:nvPr/>
        </p:nvSpPr>
        <p:spPr>
          <a:xfrm rot="5400000" flipH="1">
            <a:off x="4447538" y="2884369"/>
            <a:ext cx="681332" cy="29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oup 47"/>
          <p:cNvGrpSpPr/>
          <p:nvPr/>
        </p:nvGrpSpPr>
        <p:grpSpPr>
          <a:xfrm>
            <a:off x="4455164" y="1438857"/>
            <a:ext cx="1558329" cy="1243450"/>
            <a:chOff x="24982058" y="33217222"/>
            <a:chExt cx="3518216" cy="3440467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2058" y="33217222"/>
              <a:ext cx="3518216" cy="3440467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 rot="21266399">
              <a:off x="25264003" y="33776147"/>
              <a:ext cx="2675699" cy="281021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000" dirty="0" smtClean="0"/>
                <a:t>abstract</a:t>
              </a:r>
            </a:p>
            <a:p>
              <a:pPr algn="r"/>
              <a:r>
                <a:rPr lang="de-DE" sz="2000" dirty="0" smtClean="0"/>
                <a:t>source</a:t>
              </a:r>
            </a:p>
            <a:p>
              <a:pPr algn="r"/>
              <a:r>
                <a:rPr lang="de-DE" sz="2000" dirty="0" smtClean="0"/>
                <a:t>w/ timing</a:t>
              </a:r>
              <a:endParaRPr lang="de-DE" sz="20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200649" y="1029360"/>
            <a:ext cx="1230970" cy="5675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Model checker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13597" y="2641750"/>
            <a:ext cx="139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6. Slicing &amp; abstraction w.r.t. timing</a:t>
            </a:r>
            <a:endParaRPr lang="de-DE" dirty="0"/>
          </a:p>
        </p:txBody>
      </p:sp>
      <p:sp>
        <p:nvSpPr>
          <p:cNvPr id="54" name="Right Arrow 53"/>
          <p:cNvSpPr/>
          <p:nvPr/>
        </p:nvSpPr>
        <p:spPr>
          <a:xfrm rot="10800000" flipH="1">
            <a:off x="7449120" y="1142803"/>
            <a:ext cx="830866" cy="29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Bent Arrow 54"/>
          <p:cNvSpPr/>
          <p:nvPr/>
        </p:nvSpPr>
        <p:spPr>
          <a:xfrm>
            <a:off x="5386035" y="1153660"/>
            <a:ext cx="814614" cy="4695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06776" y="893928"/>
            <a:ext cx="227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7. Timer &lt;= X </a:t>
            </a:r>
          </a:p>
          <a:p>
            <a:r>
              <a:rPr lang="de-DE" dirty="0" smtClean="0">
                <a:latin typeface="cmsy10" panose="020B0500000000000000" pitchFamily="34" charset="0"/>
              </a:rPr>
              <a:t>8</a:t>
            </a:r>
            <a:r>
              <a:rPr lang="de-DE" dirty="0" smtClean="0"/>
              <a:t> paths?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39019" y="1040862"/>
            <a:ext cx="306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sz="2400" dirty="0" smtClean="0"/>
              <a:t>Yes </a:t>
            </a:r>
            <a:r>
              <a:rPr lang="de-DE" sz="2400" dirty="0" smtClean="0">
                <a:sym typeface="Wingdings" panose="05000000000000000000" pitchFamily="2" charset="2"/>
              </a:rPr>
              <a:t> </a:t>
            </a:r>
            <a:r>
              <a:rPr lang="de-DE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WCET &lt;= X</a:t>
            </a:r>
            <a:endParaRPr lang="de-DE" sz="2400" b="1" dirty="0" smtClean="0">
              <a:solidFill>
                <a:schemeClr val="tx1"/>
              </a:solidFill>
            </a:endParaRPr>
          </a:p>
        </p:txBody>
      </p:sp>
      <p:sp>
        <p:nvSpPr>
          <p:cNvPr id="59" name="Curved Up Arrow 58"/>
          <p:cNvSpPr/>
          <p:nvPr/>
        </p:nvSpPr>
        <p:spPr>
          <a:xfrm flipH="1">
            <a:off x="5753769" y="1539679"/>
            <a:ext cx="1919709" cy="3365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79544" y="1825120"/>
            <a:ext cx="59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286" y="6217471"/>
            <a:ext cx="9474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[5] Bokil</a:t>
            </a:r>
            <a:r>
              <a:rPr lang="en-IN" dirty="0"/>
              <a:t>, Prasad, et al. "Automatic test data generation for c programs." </a:t>
            </a:r>
            <a:endParaRPr lang="en-IN" dirty="0" smtClean="0"/>
          </a:p>
          <a:p>
            <a:r>
              <a:rPr lang="en-IN" i="1" dirty="0" smtClean="0"/>
              <a:t> </a:t>
            </a:r>
            <a:r>
              <a:rPr lang="en-IN" i="1" dirty="0"/>
              <a:t>Third IEEE International Conference on Secure Software Integration and Reliability Improvement, SSIRI 2009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8B08-34E1-434C-8059-C553A64474C6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593501" y="278825"/>
            <a:ext cx="9039896" cy="470001"/>
          </a:xfrm>
        </p:spPr>
        <p:txBody>
          <a:bodyPr/>
          <a:lstStyle/>
          <a:p>
            <a:r>
              <a:rPr lang="de-DE" b="1" dirty="0" smtClean="0"/>
              <a:t>Timing Analysis: System Level (chronVAL </a:t>
            </a:r>
            <a:r>
              <a:rPr lang="de-DE" b="1" baseline="30000" dirty="0" smtClean="0"/>
              <a:t>[6]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43" name="Freihandform 17"/>
          <p:cNvSpPr/>
          <p:nvPr/>
        </p:nvSpPr>
        <p:spPr>
          <a:xfrm>
            <a:off x="4487431" y="1920389"/>
            <a:ext cx="970820" cy="4087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buNone/>
              <a:tabLst/>
            </a:pPr>
            <a:r>
              <a:rPr lang="en-US" sz="2000" dirty="0" smtClean="0">
                <a:latin typeface="+mn-lt"/>
                <a:ea typeface="Luxi Sans" pitchFamily="2"/>
                <a:cs typeface="Tahoma" pitchFamily="2"/>
              </a:rPr>
              <a:t>(</a:t>
            </a:r>
            <a:r>
              <a:rPr lang="en-US" sz="2000" b="1" dirty="0" smtClean="0">
                <a:latin typeface="Symbol" pitchFamily="18"/>
                <a:ea typeface="Luxi Sans" pitchFamily="2"/>
                <a:cs typeface="Tahoma" pitchFamily="2"/>
              </a:rPr>
              <a:t></a:t>
            </a:r>
            <a:r>
              <a:rPr lang="en-US" sz="2000" b="1" baseline="30000" dirty="0">
                <a:latin typeface="+mn-lt"/>
                <a:ea typeface="Luxi Sans" pitchFamily="2"/>
                <a:cs typeface="Tahoma" pitchFamily="2"/>
              </a:rPr>
              <a:t>l</a:t>
            </a:r>
            <a:r>
              <a:rPr lang="en-US" sz="2000" b="1" dirty="0">
                <a:latin typeface="+mn-lt"/>
                <a:ea typeface="Luxi Sans" pitchFamily="2"/>
                <a:cs typeface="Tahoma" pitchFamily="2"/>
              </a:rPr>
              <a:t>, </a:t>
            </a:r>
            <a:r>
              <a:rPr lang="en-US" sz="2000" b="1" dirty="0">
                <a:latin typeface="Symbol" pitchFamily="18"/>
                <a:ea typeface="Luxi Sans" pitchFamily="2"/>
                <a:cs typeface="Tahoma" pitchFamily="2"/>
              </a:rPr>
              <a:t></a:t>
            </a:r>
            <a:r>
              <a:rPr lang="en-US" sz="2000" b="1" baseline="30000" dirty="0" smtClean="0">
                <a:latin typeface="+mn-lt"/>
                <a:ea typeface="Luxi Sans" pitchFamily="2"/>
                <a:cs typeface="Tahoma" pitchFamily="2"/>
              </a:rPr>
              <a:t>u</a:t>
            </a:r>
            <a:r>
              <a:rPr lang="en-US" sz="2000" dirty="0" smtClean="0">
                <a:latin typeface="+mn-lt"/>
                <a:ea typeface="Luxi Sans" pitchFamily="2"/>
                <a:cs typeface="Tahoma" pitchFamily="2"/>
              </a:rPr>
              <a:t>)</a:t>
            </a:r>
            <a:endParaRPr lang="en-US" sz="2000" dirty="0">
              <a:latin typeface="+mn-lt"/>
              <a:ea typeface="Luxi Sans" pitchFamily="2"/>
              <a:cs typeface="Tahoma" pitchFamily="2"/>
            </a:endParaRPr>
          </a:p>
        </p:txBody>
      </p:sp>
      <p:sp>
        <p:nvSpPr>
          <p:cNvPr id="44" name="Freihandform 18"/>
          <p:cNvSpPr/>
          <p:nvPr/>
        </p:nvSpPr>
        <p:spPr>
          <a:xfrm>
            <a:off x="5752831" y="912389"/>
            <a:ext cx="928885" cy="4087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buNone/>
              <a:tabLst/>
            </a:pPr>
            <a:r>
              <a:rPr lang="en-US" sz="2000" dirty="0" smtClean="0">
                <a:latin typeface="Symbol" pitchFamily="18"/>
                <a:ea typeface="Luxi Sans" pitchFamily="2"/>
                <a:cs typeface="Tahoma" pitchFamily="2"/>
              </a:rPr>
              <a:t>(</a:t>
            </a:r>
            <a:r>
              <a:rPr lang="en-US" sz="2000" b="1" dirty="0" smtClean="0">
                <a:latin typeface="Symbol" pitchFamily="18"/>
                <a:ea typeface="Luxi Sans" pitchFamily="2"/>
                <a:cs typeface="Tahoma" pitchFamily="2"/>
              </a:rPr>
              <a:t></a:t>
            </a:r>
            <a:r>
              <a:rPr lang="en-US" sz="2000" b="1" baseline="30000" dirty="0">
                <a:latin typeface="+mn-lt"/>
                <a:ea typeface="Luxi Sans" pitchFamily="2"/>
                <a:cs typeface="Tahoma" pitchFamily="2"/>
              </a:rPr>
              <a:t>l</a:t>
            </a:r>
            <a:r>
              <a:rPr lang="en-US" sz="2000" b="1" dirty="0">
                <a:latin typeface="+mn-lt"/>
                <a:ea typeface="Luxi Sans" pitchFamily="2"/>
                <a:cs typeface="Tahoma" pitchFamily="2"/>
              </a:rPr>
              <a:t>, </a:t>
            </a:r>
            <a:r>
              <a:rPr lang="en-US" sz="2000" b="1" dirty="0">
                <a:latin typeface="Symbol" pitchFamily="18"/>
                <a:ea typeface="Luxi Sans" pitchFamily="2"/>
                <a:cs typeface="Tahoma" pitchFamily="2"/>
              </a:rPr>
              <a:t></a:t>
            </a:r>
            <a:r>
              <a:rPr lang="en-US" sz="2000" b="1" baseline="30000" dirty="0" smtClean="0">
                <a:latin typeface="+mn-lt"/>
                <a:ea typeface="Luxi Sans" pitchFamily="2"/>
                <a:cs typeface="Tahoma" pitchFamily="2"/>
              </a:rPr>
              <a:t>u</a:t>
            </a:r>
            <a:r>
              <a:rPr lang="en-US" sz="2000" dirty="0" smtClean="0">
                <a:latin typeface="+mn-lt"/>
                <a:ea typeface="Luxi Sans" pitchFamily="2"/>
                <a:cs typeface="Tahoma" pitchFamily="2"/>
              </a:rPr>
              <a:t>)</a:t>
            </a:r>
            <a:endParaRPr lang="en-US" sz="2000" dirty="0">
              <a:latin typeface="+mn-lt"/>
              <a:ea typeface="Luxi Sans" pitchFamily="2"/>
              <a:cs typeface="Tahoma" pitchFamily="2"/>
            </a:endParaRPr>
          </a:p>
        </p:txBody>
      </p:sp>
      <p:sp>
        <p:nvSpPr>
          <p:cNvPr id="45" name="Freihandform 19"/>
          <p:cNvSpPr/>
          <p:nvPr/>
        </p:nvSpPr>
        <p:spPr>
          <a:xfrm>
            <a:off x="5718991" y="3936390"/>
            <a:ext cx="1016666" cy="4087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buNone/>
              <a:tabLst/>
            </a:pPr>
            <a:r>
              <a:rPr lang="en-US" sz="2000" dirty="0" smtClean="0">
                <a:latin typeface="+mn-lt"/>
                <a:ea typeface="Luxi Sans" pitchFamily="2"/>
                <a:cs typeface="Tahoma" pitchFamily="2"/>
              </a:rPr>
              <a:t>(</a:t>
            </a:r>
            <a:r>
              <a:rPr lang="en-US" sz="2000" b="1" dirty="0" smtClean="0">
                <a:latin typeface="Symbol" pitchFamily="18"/>
                <a:ea typeface="Luxi Sans" pitchFamily="2"/>
                <a:cs typeface="Tahoma" pitchFamily="2"/>
              </a:rPr>
              <a:t></a:t>
            </a:r>
            <a:r>
              <a:rPr lang="en-US" sz="2000" b="1" baseline="30000" dirty="0">
                <a:latin typeface="+mn-lt"/>
                <a:ea typeface="Luxi Sans" pitchFamily="2"/>
                <a:cs typeface="Tahoma" pitchFamily="2"/>
              </a:rPr>
              <a:t>l’</a:t>
            </a:r>
            <a:r>
              <a:rPr lang="en-US" sz="2000" b="1" dirty="0">
                <a:latin typeface="+mn-lt"/>
                <a:ea typeface="Luxi Sans" pitchFamily="2"/>
                <a:cs typeface="Tahoma" pitchFamily="2"/>
              </a:rPr>
              <a:t>,</a:t>
            </a:r>
            <a:r>
              <a:rPr lang="en-US" sz="2000" b="1" dirty="0">
                <a:latin typeface="ETH Light" pitchFamily="18"/>
                <a:ea typeface="Luxi Sans" pitchFamily="2"/>
                <a:cs typeface="Tahoma" pitchFamily="2"/>
              </a:rPr>
              <a:t> </a:t>
            </a:r>
            <a:r>
              <a:rPr lang="en-US" sz="2000" b="1" dirty="0">
                <a:latin typeface="Symbol" pitchFamily="18"/>
                <a:ea typeface="Luxi Sans" pitchFamily="2"/>
                <a:cs typeface="Tahoma" pitchFamily="2"/>
              </a:rPr>
              <a:t></a:t>
            </a:r>
            <a:r>
              <a:rPr lang="en-US" sz="2000" b="1" baseline="30000" dirty="0">
                <a:latin typeface="+mn-lt"/>
                <a:ea typeface="Luxi Sans" pitchFamily="2"/>
                <a:cs typeface="Tahoma" pitchFamily="2"/>
              </a:rPr>
              <a:t>u</a:t>
            </a:r>
            <a:r>
              <a:rPr lang="en-US" sz="2000" b="1" baseline="30000" dirty="0" smtClean="0">
                <a:latin typeface="+mn-lt"/>
                <a:ea typeface="Luxi Sans" pitchFamily="2"/>
                <a:cs typeface="Tahoma" pitchFamily="2"/>
              </a:rPr>
              <a:t>’</a:t>
            </a:r>
            <a:r>
              <a:rPr lang="en-US" sz="2000" dirty="0" smtClean="0">
                <a:latin typeface="+mn-lt"/>
                <a:ea typeface="Luxi Sans" pitchFamily="2"/>
                <a:cs typeface="Tahoma" pitchFamily="2"/>
              </a:rPr>
              <a:t>)</a:t>
            </a:r>
            <a:endParaRPr lang="en-US" sz="2000" dirty="0">
              <a:latin typeface="+mn-lt"/>
              <a:ea typeface="Luxi Sans" pitchFamily="2"/>
              <a:cs typeface="Tahoma" pitchFamily="2"/>
            </a:endParaRPr>
          </a:p>
        </p:txBody>
      </p:sp>
      <p:sp>
        <p:nvSpPr>
          <p:cNvPr id="46" name="Freihandform 20"/>
          <p:cNvSpPr/>
          <p:nvPr/>
        </p:nvSpPr>
        <p:spPr>
          <a:xfrm>
            <a:off x="6968551" y="1920389"/>
            <a:ext cx="1065974" cy="4087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buNone/>
              <a:tabLst/>
            </a:pPr>
            <a:r>
              <a:rPr lang="en-US" sz="2000" dirty="0" smtClean="0">
                <a:latin typeface="Symbol" pitchFamily="18"/>
                <a:ea typeface="Luxi Sans" pitchFamily="2"/>
                <a:cs typeface="Tahoma" pitchFamily="2"/>
              </a:rPr>
              <a:t>(</a:t>
            </a:r>
            <a:r>
              <a:rPr lang="en-US" sz="2000" b="1" dirty="0" smtClean="0">
                <a:latin typeface="Symbol" pitchFamily="18"/>
                <a:ea typeface="Luxi Sans" pitchFamily="2"/>
                <a:cs typeface="Tahoma" pitchFamily="2"/>
              </a:rPr>
              <a:t></a:t>
            </a:r>
            <a:r>
              <a:rPr lang="en-US" sz="2000" b="1" baseline="30000" dirty="0">
                <a:latin typeface="+mn-lt"/>
                <a:ea typeface="Luxi Sans" pitchFamily="2"/>
                <a:cs typeface="Tahoma" pitchFamily="2"/>
              </a:rPr>
              <a:t>l’</a:t>
            </a:r>
            <a:r>
              <a:rPr lang="en-US" sz="2000" b="1" dirty="0">
                <a:latin typeface="+mn-lt"/>
                <a:ea typeface="Luxi Sans" pitchFamily="2"/>
                <a:cs typeface="Tahoma" pitchFamily="2"/>
              </a:rPr>
              <a:t>, </a:t>
            </a:r>
            <a:r>
              <a:rPr lang="en-US" sz="2000" b="1" dirty="0">
                <a:latin typeface="Symbol" pitchFamily="18"/>
                <a:ea typeface="Luxi Sans" pitchFamily="2"/>
                <a:cs typeface="Tahoma" pitchFamily="2"/>
              </a:rPr>
              <a:t></a:t>
            </a:r>
            <a:r>
              <a:rPr lang="en-US" sz="2000" b="1" baseline="30000" dirty="0">
                <a:latin typeface="+mn-lt"/>
                <a:ea typeface="Luxi Sans" pitchFamily="2"/>
                <a:cs typeface="Tahoma" pitchFamily="2"/>
              </a:rPr>
              <a:t>u</a:t>
            </a:r>
            <a:r>
              <a:rPr lang="en-US" sz="2000" b="1" baseline="30000" dirty="0" smtClean="0">
                <a:latin typeface="+mn-lt"/>
                <a:ea typeface="Luxi Sans" pitchFamily="2"/>
                <a:cs typeface="Tahoma" pitchFamily="2"/>
              </a:rPr>
              <a:t>’</a:t>
            </a:r>
            <a:r>
              <a:rPr lang="en-US" sz="2000" dirty="0" smtClean="0">
                <a:latin typeface="+mn-lt"/>
                <a:ea typeface="Luxi Sans" pitchFamily="2"/>
                <a:cs typeface="Tahoma" pitchFamily="2"/>
              </a:rPr>
              <a:t>)</a:t>
            </a:r>
            <a:endParaRPr lang="en-US" sz="2000" dirty="0">
              <a:latin typeface="+mn-lt"/>
              <a:ea typeface="Luxi Sans" pitchFamily="2"/>
              <a:cs typeface="Tahoma" pitchFamily="2"/>
            </a:endParaRPr>
          </a:p>
        </p:txBody>
      </p:sp>
      <p:sp>
        <p:nvSpPr>
          <p:cNvPr id="47" name="Freihandform 21"/>
          <p:cNvSpPr/>
          <p:nvPr/>
        </p:nvSpPr>
        <p:spPr>
          <a:xfrm>
            <a:off x="5786311" y="2425110"/>
            <a:ext cx="934920" cy="57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2000" b="1" dirty="0">
                <a:latin typeface="+mn-lt"/>
                <a:ea typeface="Luxi Sans" pitchFamily="2"/>
                <a:cs typeface="Tahoma" pitchFamily="2"/>
              </a:rPr>
              <a:t>RTC</a:t>
            </a:r>
          </a:p>
        </p:txBody>
      </p:sp>
      <p:grpSp>
        <p:nvGrpSpPr>
          <p:cNvPr id="48" name="Gruppieren 22"/>
          <p:cNvGrpSpPr/>
          <p:nvPr/>
        </p:nvGrpSpPr>
        <p:grpSpPr>
          <a:xfrm>
            <a:off x="5680110" y="1417110"/>
            <a:ext cx="1152360" cy="647640"/>
            <a:chOff x="1370159" y="2565360"/>
            <a:chExt cx="1152360" cy="647640"/>
          </a:xfrm>
        </p:grpSpPr>
        <p:sp>
          <p:nvSpPr>
            <p:cNvPr id="49" name="Freihandform 23"/>
            <p:cNvSpPr/>
            <p:nvPr/>
          </p:nvSpPr>
          <p:spPr>
            <a:xfrm>
              <a:off x="1370159" y="2565360"/>
              <a:ext cx="1152360" cy="647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333399"/>
              </a:solidFill>
              <a:custDash>
                <a:ds d="403846" sp="100000"/>
              </a:custDash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50" name="Gerade Verbindung 24"/>
            <p:cNvSpPr/>
            <p:nvPr/>
          </p:nvSpPr>
          <p:spPr>
            <a:xfrm flipV="1">
              <a:off x="1405080" y="3152520"/>
              <a:ext cx="1079640" cy="324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51" name="Gerade Verbindung 25"/>
            <p:cNvSpPr/>
            <p:nvPr/>
          </p:nvSpPr>
          <p:spPr>
            <a:xfrm flipV="1">
              <a:off x="1476360" y="2610000"/>
              <a:ext cx="0" cy="57600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52" name="Freihandform 26"/>
            <p:cNvSpPr/>
            <p:nvPr/>
          </p:nvSpPr>
          <p:spPr>
            <a:xfrm>
              <a:off x="1479599" y="2714760"/>
              <a:ext cx="933480" cy="438119"/>
            </a:xfrm>
            <a:custGeom>
              <a:avLst/>
              <a:gdLst>
                <a:gd name="f0" fmla="val 0"/>
                <a:gd name="f1" fmla="val 1451"/>
                <a:gd name="f2" fmla="val 680"/>
                <a:gd name="f3" fmla="val 317"/>
                <a:gd name="f4" fmla="val 861"/>
                <a:gd name="f5" fmla="val 54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51" h="680">
                  <a:moveTo>
                    <a:pt x="f0" y="f2"/>
                  </a:moveTo>
                  <a:lnTo>
                    <a:pt x="f3" y="f2"/>
                  </a:lnTo>
                  <a:lnTo>
                    <a:pt x="f4" y="f5"/>
                  </a:lnTo>
                  <a:lnTo>
                    <a:pt x="f1" y="f0"/>
                  </a:lnTo>
                </a:path>
              </a:pathLst>
            </a:custGeom>
            <a:noFill/>
            <a:ln w="19080">
              <a:solidFill>
                <a:srgbClr val="039325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53" name="Gerade Verbindung 27"/>
            <p:cNvSpPr/>
            <p:nvPr/>
          </p:nvSpPr>
          <p:spPr>
            <a:xfrm flipV="1">
              <a:off x="1479599" y="2673360"/>
              <a:ext cx="501840" cy="479519"/>
            </a:xfrm>
            <a:prstGeom prst="line">
              <a:avLst/>
            </a:prstGeom>
            <a:noFill/>
            <a:ln w="19080">
              <a:solidFill>
                <a:srgbClr val="039325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</p:grpSp>
      <p:grpSp>
        <p:nvGrpSpPr>
          <p:cNvPr id="54" name="Gruppieren 28"/>
          <p:cNvGrpSpPr/>
          <p:nvPr/>
        </p:nvGrpSpPr>
        <p:grpSpPr>
          <a:xfrm>
            <a:off x="5680110" y="3288750"/>
            <a:ext cx="1152360" cy="647640"/>
            <a:chOff x="1370159" y="4437000"/>
            <a:chExt cx="1152360" cy="647640"/>
          </a:xfrm>
        </p:grpSpPr>
        <p:sp>
          <p:nvSpPr>
            <p:cNvPr id="55" name="Freihandform 29"/>
            <p:cNvSpPr/>
            <p:nvPr/>
          </p:nvSpPr>
          <p:spPr>
            <a:xfrm>
              <a:off x="1370159" y="4437000"/>
              <a:ext cx="1152360" cy="647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333399"/>
              </a:solidFill>
              <a:custDash>
                <a:ds d="403846" sp="100000"/>
              </a:custDash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56" name="Gerade Verbindung 30"/>
            <p:cNvSpPr/>
            <p:nvPr/>
          </p:nvSpPr>
          <p:spPr>
            <a:xfrm flipV="1">
              <a:off x="1404720" y="5024160"/>
              <a:ext cx="1079280" cy="288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57" name="Gerade Verbindung 31"/>
            <p:cNvSpPr/>
            <p:nvPr/>
          </p:nvSpPr>
          <p:spPr>
            <a:xfrm flipV="1">
              <a:off x="1476360" y="4481279"/>
              <a:ext cx="0" cy="57600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58" name="Freihandform 32"/>
            <p:cNvSpPr/>
            <p:nvPr/>
          </p:nvSpPr>
          <p:spPr>
            <a:xfrm>
              <a:off x="1479240" y="4586040"/>
              <a:ext cx="933119" cy="437760"/>
            </a:xfrm>
            <a:custGeom>
              <a:avLst/>
              <a:gdLst>
                <a:gd name="f0" fmla="val 0"/>
                <a:gd name="f1" fmla="val 1451"/>
                <a:gd name="f2" fmla="val 680"/>
                <a:gd name="f3" fmla="val 317"/>
                <a:gd name="f4" fmla="val 861"/>
                <a:gd name="f5" fmla="val 54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51" h="680">
                  <a:moveTo>
                    <a:pt x="f0" y="f2"/>
                  </a:moveTo>
                  <a:lnTo>
                    <a:pt x="f3" y="f2"/>
                  </a:lnTo>
                  <a:lnTo>
                    <a:pt x="f4" y="f5"/>
                  </a:lnTo>
                  <a:lnTo>
                    <a:pt x="f1" y="f0"/>
                  </a:lnTo>
                </a:path>
              </a:pathLst>
            </a:custGeom>
            <a:noFill/>
            <a:ln w="19080">
              <a:solidFill>
                <a:srgbClr val="039325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59" name="Gerade Verbindung 33"/>
            <p:cNvSpPr/>
            <p:nvPr/>
          </p:nvSpPr>
          <p:spPr>
            <a:xfrm flipV="1">
              <a:off x="1479240" y="4544280"/>
              <a:ext cx="501480" cy="479160"/>
            </a:xfrm>
            <a:prstGeom prst="line">
              <a:avLst/>
            </a:prstGeom>
            <a:noFill/>
            <a:ln w="19080">
              <a:solidFill>
                <a:srgbClr val="039325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</p:grpSp>
      <p:grpSp>
        <p:nvGrpSpPr>
          <p:cNvPr id="60" name="Gruppieren 34"/>
          <p:cNvGrpSpPr/>
          <p:nvPr/>
        </p:nvGrpSpPr>
        <p:grpSpPr>
          <a:xfrm>
            <a:off x="4417951" y="2391990"/>
            <a:ext cx="1152360" cy="647640"/>
            <a:chOff x="108000" y="3540240"/>
            <a:chExt cx="1152360" cy="647640"/>
          </a:xfrm>
        </p:grpSpPr>
        <p:sp>
          <p:nvSpPr>
            <p:cNvPr id="61" name="Freihandform 35"/>
            <p:cNvSpPr/>
            <p:nvPr/>
          </p:nvSpPr>
          <p:spPr>
            <a:xfrm>
              <a:off x="108000" y="3540240"/>
              <a:ext cx="1152360" cy="647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333399"/>
              </a:solidFill>
              <a:custDash>
                <a:ds d="403846" sp="100000"/>
              </a:custDash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62" name="Gerade Verbindung 36"/>
            <p:cNvSpPr/>
            <p:nvPr/>
          </p:nvSpPr>
          <p:spPr>
            <a:xfrm flipV="1">
              <a:off x="142920" y="4127400"/>
              <a:ext cx="1079279" cy="288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63" name="Gerade Verbindung 37"/>
            <p:cNvSpPr/>
            <p:nvPr/>
          </p:nvSpPr>
          <p:spPr>
            <a:xfrm flipV="1">
              <a:off x="214200" y="3584520"/>
              <a:ext cx="0" cy="57600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64" name="Freihandform 38"/>
            <p:cNvSpPr/>
            <p:nvPr/>
          </p:nvSpPr>
          <p:spPr>
            <a:xfrm>
              <a:off x="212760" y="3914640"/>
              <a:ext cx="934920" cy="215640"/>
            </a:xfrm>
            <a:custGeom>
              <a:avLst/>
              <a:gdLst>
                <a:gd name="f0" fmla="val 0"/>
                <a:gd name="f1" fmla="val 589"/>
                <a:gd name="f2" fmla="val 136"/>
                <a:gd name="f3" fmla="val 272"/>
                <a:gd name="f4" fmla="val 90"/>
                <a:gd name="f5" fmla="val 408"/>
                <a:gd name="f6" fmla="val 45"/>
                <a:gd name="f7" fmla="val 54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89" h="136">
                  <a:moveTo>
                    <a:pt x="f0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5" y="f6"/>
                  </a:lnTo>
                  <a:lnTo>
                    <a:pt x="f7" y="f6"/>
                  </a:lnTo>
                  <a:lnTo>
                    <a:pt x="f7" y="f0"/>
                  </a:lnTo>
                  <a:lnTo>
                    <a:pt x="f1" y="f0"/>
                  </a:lnTo>
                </a:path>
              </a:pathLst>
            </a:custGeom>
            <a:noFill/>
            <a:ln w="19080">
              <a:solidFill>
                <a:srgbClr val="1A0E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anchor="t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65" name="Freihandform 39"/>
            <p:cNvSpPr/>
            <p:nvPr/>
          </p:nvSpPr>
          <p:spPr>
            <a:xfrm>
              <a:off x="214200" y="3767040"/>
              <a:ext cx="863639" cy="360000"/>
            </a:xfrm>
            <a:custGeom>
              <a:avLst/>
              <a:gdLst>
                <a:gd name="f0" fmla="val 0"/>
                <a:gd name="f1" fmla="val 544"/>
                <a:gd name="f2" fmla="val 227"/>
                <a:gd name="f3" fmla="val 181"/>
                <a:gd name="f4" fmla="val 45"/>
                <a:gd name="f5" fmla="val 136"/>
                <a:gd name="f6" fmla="val 91"/>
                <a:gd name="f7" fmla="val 272"/>
                <a:gd name="f8" fmla="val 40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44" h="227">
                  <a:moveTo>
                    <a:pt x="f0" y="f2"/>
                  </a:moveTo>
                  <a:lnTo>
                    <a:pt x="f0" y="f3"/>
                  </a:lnTo>
                  <a:lnTo>
                    <a:pt x="f4" y="f3"/>
                  </a:lnTo>
                  <a:lnTo>
                    <a:pt x="f4" y="f5"/>
                  </a:lnTo>
                  <a:lnTo>
                    <a:pt x="f5" y="f5"/>
                  </a:lnTo>
                  <a:lnTo>
                    <a:pt x="f5" y="f6"/>
                  </a:lnTo>
                  <a:lnTo>
                    <a:pt x="f7" y="f6"/>
                  </a:lnTo>
                  <a:lnTo>
                    <a:pt x="f7" y="f4"/>
                  </a:lnTo>
                  <a:lnTo>
                    <a:pt x="f8" y="f4"/>
                  </a:lnTo>
                  <a:lnTo>
                    <a:pt x="f8" y="f0"/>
                  </a:lnTo>
                  <a:lnTo>
                    <a:pt x="f1" y="f0"/>
                  </a:lnTo>
                </a:path>
              </a:pathLst>
            </a:custGeom>
            <a:noFill/>
            <a:ln w="19080">
              <a:solidFill>
                <a:srgbClr val="1A0E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anchor="t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</p:grpSp>
      <p:grpSp>
        <p:nvGrpSpPr>
          <p:cNvPr id="66" name="Gruppieren 40"/>
          <p:cNvGrpSpPr/>
          <p:nvPr/>
        </p:nvGrpSpPr>
        <p:grpSpPr>
          <a:xfrm>
            <a:off x="6939031" y="2390190"/>
            <a:ext cx="1152360" cy="647640"/>
            <a:chOff x="2629080" y="3538440"/>
            <a:chExt cx="1152360" cy="647640"/>
          </a:xfrm>
        </p:grpSpPr>
        <p:sp>
          <p:nvSpPr>
            <p:cNvPr id="67" name="Freihandform 41"/>
            <p:cNvSpPr/>
            <p:nvPr/>
          </p:nvSpPr>
          <p:spPr>
            <a:xfrm>
              <a:off x="2629080" y="3538440"/>
              <a:ext cx="1152360" cy="647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333399"/>
              </a:solidFill>
              <a:custDash>
                <a:ds d="403846" sp="100000"/>
              </a:custDash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68" name="Gerade Verbindung 42"/>
            <p:cNvSpPr/>
            <p:nvPr/>
          </p:nvSpPr>
          <p:spPr>
            <a:xfrm flipV="1">
              <a:off x="2664000" y="4125600"/>
              <a:ext cx="1079280" cy="288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69" name="Gerade Verbindung 43"/>
            <p:cNvSpPr/>
            <p:nvPr/>
          </p:nvSpPr>
          <p:spPr>
            <a:xfrm flipV="1">
              <a:off x="2735280" y="3582720"/>
              <a:ext cx="0" cy="57600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70" name="Freihandform 44"/>
            <p:cNvSpPr/>
            <p:nvPr/>
          </p:nvSpPr>
          <p:spPr>
            <a:xfrm>
              <a:off x="2733840" y="3912840"/>
              <a:ext cx="934920" cy="215640"/>
            </a:xfrm>
            <a:custGeom>
              <a:avLst/>
              <a:gdLst>
                <a:gd name="f0" fmla="val 0"/>
                <a:gd name="f1" fmla="val 589"/>
                <a:gd name="f2" fmla="val 136"/>
                <a:gd name="f3" fmla="val 272"/>
                <a:gd name="f4" fmla="val 90"/>
                <a:gd name="f5" fmla="val 408"/>
                <a:gd name="f6" fmla="val 45"/>
                <a:gd name="f7" fmla="val 54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89" h="136">
                  <a:moveTo>
                    <a:pt x="f0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5" y="f6"/>
                  </a:lnTo>
                  <a:lnTo>
                    <a:pt x="f7" y="f6"/>
                  </a:lnTo>
                  <a:lnTo>
                    <a:pt x="f7" y="f0"/>
                  </a:lnTo>
                  <a:lnTo>
                    <a:pt x="f1" y="f0"/>
                  </a:lnTo>
                </a:path>
              </a:pathLst>
            </a:custGeom>
            <a:noFill/>
            <a:ln w="19080">
              <a:solidFill>
                <a:srgbClr val="1A0E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anchor="t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  <p:sp>
          <p:nvSpPr>
            <p:cNvPr id="71" name="Freihandform 45"/>
            <p:cNvSpPr/>
            <p:nvPr/>
          </p:nvSpPr>
          <p:spPr>
            <a:xfrm>
              <a:off x="2735280" y="3765240"/>
              <a:ext cx="863639" cy="360000"/>
            </a:xfrm>
            <a:custGeom>
              <a:avLst/>
              <a:gdLst>
                <a:gd name="f0" fmla="val 0"/>
                <a:gd name="f1" fmla="val 544"/>
                <a:gd name="f2" fmla="val 227"/>
                <a:gd name="f3" fmla="val 181"/>
                <a:gd name="f4" fmla="val 45"/>
                <a:gd name="f5" fmla="val 136"/>
                <a:gd name="f6" fmla="val 91"/>
                <a:gd name="f7" fmla="val 272"/>
                <a:gd name="f8" fmla="val 40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44" h="227">
                  <a:moveTo>
                    <a:pt x="f0" y="f2"/>
                  </a:moveTo>
                  <a:lnTo>
                    <a:pt x="f0" y="f3"/>
                  </a:lnTo>
                  <a:lnTo>
                    <a:pt x="f4" y="f3"/>
                  </a:lnTo>
                  <a:lnTo>
                    <a:pt x="f4" y="f5"/>
                  </a:lnTo>
                  <a:lnTo>
                    <a:pt x="f5" y="f5"/>
                  </a:lnTo>
                  <a:lnTo>
                    <a:pt x="f5" y="f6"/>
                  </a:lnTo>
                  <a:lnTo>
                    <a:pt x="f7" y="f6"/>
                  </a:lnTo>
                  <a:lnTo>
                    <a:pt x="f7" y="f4"/>
                  </a:lnTo>
                  <a:lnTo>
                    <a:pt x="f8" y="f4"/>
                  </a:lnTo>
                  <a:lnTo>
                    <a:pt x="f8" y="f0"/>
                  </a:lnTo>
                  <a:lnTo>
                    <a:pt x="f1" y="f0"/>
                  </a:lnTo>
                </a:path>
              </a:pathLst>
            </a:custGeom>
            <a:noFill/>
            <a:ln w="19080">
              <a:solidFill>
                <a:srgbClr val="1A0E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anchor="t" anchorCtr="0" compatLnSpc="0"/>
            <a:lstStyle/>
            <a:p>
              <a:pPr lvl="0" rtl="0" hangingPunct="0">
                <a:buNone/>
                <a:tabLst/>
              </a:pPr>
              <a:endParaRPr lang="en-US" sz="2000" b="1">
                <a:latin typeface="Times New Roman" pitchFamily="18"/>
                <a:ea typeface="Luxi Sans" pitchFamily="2"/>
                <a:cs typeface="Tahoma" pitchFamily="2"/>
              </a:endParaRPr>
            </a:p>
          </p:txBody>
        </p:sp>
      </p:grpSp>
      <p:cxnSp>
        <p:nvCxnSpPr>
          <p:cNvPr id="72" name="Gerade Verbindung mit Pfeil 46"/>
          <p:cNvCxnSpPr>
            <a:stCxn id="61" idx="1"/>
            <a:endCxn id="47" idx="3"/>
          </p:cNvCxnSpPr>
          <p:nvPr/>
        </p:nvCxnSpPr>
        <p:spPr>
          <a:xfrm flipV="1">
            <a:off x="5570311" y="2713290"/>
            <a:ext cx="216000" cy="252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73" name="Gerade Verbindung mit Pfeil 47"/>
          <p:cNvCxnSpPr>
            <a:stCxn id="47" idx="1"/>
            <a:endCxn id="67" idx="3"/>
          </p:cNvCxnSpPr>
          <p:nvPr/>
        </p:nvCxnSpPr>
        <p:spPr>
          <a:xfrm>
            <a:off x="6721231" y="2713290"/>
            <a:ext cx="217800" cy="72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74" name="Gerade Verbindung mit Pfeil 48"/>
          <p:cNvCxnSpPr>
            <a:stCxn id="49" idx="2"/>
            <a:endCxn id="47" idx="0"/>
          </p:cNvCxnSpPr>
          <p:nvPr/>
        </p:nvCxnSpPr>
        <p:spPr>
          <a:xfrm flipH="1">
            <a:off x="6253771" y="2064750"/>
            <a:ext cx="2519" cy="36036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75" name="Gerade Verbindung mit Pfeil 49"/>
          <p:cNvCxnSpPr>
            <a:stCxn id="47" idx="2"/>
            <a:endCxn id="55" idx="0"/>
          </p:cNvCxnSpPr>
          <p:nvPr/>
        </p:nvCxnSpPr>
        <p:spPr>
          <a:xfrm>
            <a:off x="6253771" y="3001470"/>
            <a:ext cx="2519" cy="28728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7791" y="4597506"/>
            <a:ext cx="5429250" cy="115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516" y="1005972"/>
            <a:ext cx="3462193" cy="3147882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 flipH="1" flipV="1">
            <a:off x="6464172" y="878155"/>
            <a:ext cx="2496320" cy="15557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746848" y="2906751"/>
            <a:ext cx="2182304" cy="13176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7987" y="946032"/>
            <a:ext cx="36905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Real-Time Calculus (RTC) </a:t>
            </a:r>
            <a:r>
              <a:rPr lang="de-DE" sz="2400" baseline="30000" dirty="0" smtClean="0"/>
              <a:t>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Architectural nodes: buses, ECUs,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Each node manipulates a stream of incoming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Nodes have capacities according to their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Needs WCET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r>
              <a:rPr lang="de-DE" sz="2800" b="1" dirty="0" smtClean="0">
                <a:sym typeface="Wingdings" panose="05000000000000000000" pitchFamily="2" charset="2"/>
              </a:rPr>
              <a:t> bounds for end-to-end delays</a:t>
            </a:r>
            <a:endParaRPr lang="de-DE" sz="2800" b="1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4384176" y="3049640"/>
            <a:ext cx="793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arrival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curve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5376" y="939248"/>
            <a:ext cx="85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service</a:t>
            </a:r>
          </a:p>
          <a:p>
            <a:r>
              <a:rPr lang="de-DE" b="1" dirty="0" smtClean="0">
                <a:solidFill>
                  <a:schemeClr val="accent6"/>
                </a:solidFill>
              </a:rPr>
              <a:t>curve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19" y="5890172"/>
            <a:ext cx="1166958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[2] </a:t>
            </a:r>
            <a:r>
              <a:rPr lang="en-IN" sz="1600" dirty="0" err="1" smtClean="0"/>
              <a:t>Samarjit</a:t>
            </a:r>
            <a:r>
              <a:rPr lang="en-IN" sz="1600" dirty="0" smtClean="0"/>
              <a:t> Chakraborty, et al. "</a:t>
            </a:r>
            <a:r>
              <a:rPr lang="en-IN" sz="1600" dirty="0"/>
              <a:t>A General Framework for Analysing System Properties in </a:t>
            </a:r>
            <a:r>
              <a:rPr lang="en-IN" sz="1600" dirty="0" smtClean="0"/>
              <a:t>Platform-Based Embedded </a:t>
            </a:r>
            <a:r>
              <a:rPr lang="en-IN" sz="1600" dirty="0"/>
              <a:t>System Designs." </a:t>
            </a:r>
            <a:r>
              <a:rPr lang="en-IN" sz="1600" i="1" dirty="0"/>
              <a:t>DATE</a:t>
            </a:r>
            <a:r>
              <a:rPr lang="en-IN" sz="1600" dirty="0"/>
              <a:t>. Vol. 3. 2003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[6] </a:t>
            </a:r>
            <a:r>
              <a:rPr lang="en-IN" sz="1600" dirty="0" err="1" smtClean="0"/>
              <a:t>Anssi</a:t>
            </a:r>
            <a:r>
              <a:rPr lang="en-IN" sz="1600" dirty="0"/>
              <a:t>, </a:t>
            </a:r>
            <a:r>
              <a:rPr lang="en-IN" sz="1600" dirty="0" err="1"/>
              <a:t>Saoussen</a:t>
            </a:r>
            <a:r>
              <a:rPr lang="en-IN" sz="1600" dirty="0"/>
              <a:t>, et al. "</a:t>
            </a:r>
            <a:r>
              <a:rPr lang="en-IN" sz="1600" dirty="0" err="1"/>
              <a:t>chronVAL</a:t>
            </a:r>
            <a:r>
              <a:rPr lang="en-IN" sz="1600" dirty="0"/>
              <a:t>/</a:t>
            </a:r>
            <a:r>
              <a:rPr lang="en-IN" sz="1600" dirty="0" err="1"/>
              <a:t>chronSIM</a:t>
            </a:r>
            <a:r>
              <a:rPr lang="en-IN" sz="1600" dirty="0"/>
              <a:t>: A Tool Suite for Timing Verification of </a:t>
            </a:r>
            <a:r>
              <a:rPr lang="en-IN" sz="1600" dirty="0" smtClean="0"/>
              <a:t>Automotive </a:t>
            </a:r>
            <a:r>
              <a:rPr lang="en-IN" sz="1600" dirty="0"/>
              <a:t>Applications." </a:t>
            </a:r>
            <a:r>
              <a:rPr lang="en-IN" sz="1600" i="1" dirty="0" smtClean="0"/>
              <a:t>Proc</a:t>
            </a:r>
            <a:r>
              <a:rPr lang="en-IN" sz="1600" i="1" dirty="0"/>
              <a:t>. Embedded Real-Time Software and Systems, ERTS</a:t>
            </a:r>
            <a:r>
              <a:rPr lang="en-IN" sz="1600" dirty="0"/>
              <a:t> (2012).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E8DC-ACCA-45E4-B111-2302B0AFEB7F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on </a:t>
            </a:r>
            <a:r>
              <a:rPr lang="en-US" dirty="0" err="1" smtClean="0"/>
              <a:t>architetcure</a:t>
            </a:r>
            <a:r>
              <a:rPr lang="en-US" dirty="0" smtClean="0"/>
              <a:t> :: RTCs generated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2B4E-64F2-478B-953C-F13CEE0F5AEE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71888" y="2401095"/>
            <a:ext cx="1371600" cy="91440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latin typeface="Arial" charset="0"/>
              </a:rPr>
              <a:t>ECU 1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03559" y="2401095"/>
            <a:ext cx="1371600" cy="91440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latin typeface="Arial" charset="0"/>
              </a:rPr>
              <a:t>ECU 2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3637" y="5042807"/>
            <a:ext cx="1683279" cy="112458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Controller ECU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38741" y="3800476"/>
            <a:ext cx="7039225" cy="11668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70344" y="372903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Bus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7" idx="2"/>
          </p:cNvCxnSpPr>
          <p:nvPr/>
        </p:nvCxnSpPr>
        <p:spPr bwMode="auto">
          <a:xfrm>
            <a:off x="4357688" y="3315495"/>
            <a:ext cx="0" cy="4849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Straight Arrow Connector 14"/>
          <p:cNvCxnSpPr>
            <a:stCxn id="8" idx="2"/>
          </p:cNvCxnSpPr>
          <p:nvPr/>
        </p:nvCxnSpPr>
        <p:spPr bwMode="auto">
          <a:xfrm>
            <a:off x="7989359" y="3315495"/>
            <a:ext cx="0" cy="4849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Straight Arrow Connector 15"/>
          <p:cNvCxnSpPr>
            <a:endCxn id="9" idx="0"/>
          </p:cNvCxnSpPr>
          <p:nvPr/>
        </p:nvCxnSpPr>
        <p:spPr bwMode="auto">
          <a:xfrm>
            <a:off x="6315075" y="3917156"/>
            <a:ext cx="202" cy="11256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357688" y="1728788"/>
            <a:ext cx="0" cy="6723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476248" y="1741775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Sensor 1 </a:t>
            </a:r>
          </a:p>
          <a:p>
            <a:r>
              <a:rPr lang="en-IN" dirty="0" smtClean="0"/>
              <a:t>task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7992005" y="1728788"/>
            <a:ext cx="0" cy="6723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085968" y="17484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Sensor 2</a:t>
            </a:r>
          </a:p>
          <a:p>
            <a:r>
              <a:rPr lang="en-IN" dirty="0" smtClean="0"/>
              <a:t>task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276056" y="1806456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00B0F0"/>
                </a:solidFill>
              </a:rPr>
              <a:t>α</a:t>
            </a:r>
            <a:r>
              <a:rPr lang="en-IN" baseline="30000" dirty="0">
                <a:solidFill>
                  <a:srgbClr val="00B0F0"/>
                </a:solidFill>
              </a:rPr>
              <a:t>l</a:t>
            </a:r>
            <a:r>
              <a:rPr lang="en-IN" dirty="0" smtClean="0">
                <a:solidFill>
                  <a:srgbClr val="00B0F0"/>
                </a:solidFill>
              </a:rPr>
              <a:t>={(0,0), (10,1), (20,2),..}</a:t>
            </a:r>
          </a:p>
          <a:p>
            <a:r>
              <a:rPr lang="el-GR" dirty="0" smtClean="0">
                <a:solidFill>
                  <a:srgbClr val="00B0F0"/>
                </a:solidFill>
              </a:rPr>
              <a:t>α</a:t>
            </a:r>
            <a:r>
              <a:rPr lang="en-IN" baseline="30000" dirty="0" smtClean="0">
                <a:solidFill>
                  <a:srgbClr val="00B0F0"/>
                </a:solidFill>
              </a:rPr>
              <a:t>u</a:t>
            </a:r>
            <a:r>
              <a:rPr lang="en-IN" dirty="0" smtClean="0">
                <a:solidFill>
                  <a:srgbClr val="00B0F0"/>
                </a:solidFill>
              </a:rPr>
              <a:t>={(0,1), 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smtClean="0">
                <a:solidFill>
                  <a:srgbClr val="00B0F0"/>
                </a:solidFill>
              </a:rPr>
              <a:t>10,2), 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smtClean="0">
                <a:solidFill>
                  <a:srgbClr val="00B0F0"/>
                </a:solidFill>
              </a:rPr>
              <a:t>20,3),..}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24419" y="1996045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IN" baseline="30000" dirty="0" smtClean="0">
                <a:solidFill>
                  <a:srgbClr val="FF0000"/>
                </a:solidFill>
              </a:rPr>
              <a:t>l </a:t>
            </a:r>
            <a:r>
              <a:rPr lang="en-IN" dirty="0" smtClean="0">
                <a:solidFill>
                  <a:srgbClr val="FF0000"/>
                </a:solidFill>
              </a:rPr>
              <a:t>= {(0,0), (20,1), (40,2),..}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IN" baseline="30000" dirty="0" smtClean="0">
                <a:solidFill>
                  <a:srgbClr val="FF0000"/>
                </a:solidFill>
              </a:rPr>
              <a:t>u</a:t>
            </a:r>
            <a:r>
              <a:rPr lang="en-IN" dirty="0" smtClean="0">
                <a:solidFill>
                  <a:srgbClr val="FF0000"/>
                </a:solidFill>
              </a:rPr>
              <a:t> = </a:t>
            </a:r>
            <a:r>
              <a:rPr lang="en-IN" dirty="0">
                <a:solidFill>
                  <a:srgbClr val="FF0000"/>
                </a:solidFill>
              </a:rPr>
              <a:t>{(</a:t>
            </a:r>
            <a:r>
              <a:rPr lang="en-IN" dirty="0" smtClean="0">
                <a:solidFill>
                  <a:srgbClr val="FF0000"/>
                </a:solidFill>
              </a:rPr>
              <a:t>0,1),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smtClean="0">
                <a:solidFill>
                  <a:srgbClr val="FF0000"/>
                </a:solidFill>
              </a:rPr>
              <a:t>20,2),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smtClean="0">
                <a:solidFill>
                  <a:srgbClr val="FF0000"/>
                </a:solidFill>
              </a:rPr>
              <a:t>40,3),..}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8071" y="4204544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00B0F0"/>
                </a:solidFill>
              </a:rPr>
              <a:t>α</a:t>
            </a:r>
            <a:r>
              <a:rPr lang="en-IN" baseline="30000" dirty="0">
                <a:solidFill>
                  <a:srgbClr val="00B0F0"/>
                </a:solidFill>
              </a:rPr>
              <a:t>l</a:t>
            </a:r>
            <a:r>
              <a:rPr lang="en-IN" dirty="0" smtClean="0">
                <a:solidFill>
                  <a:srgbClr val="00B0F0"/>
                </a:solidFill>
              </a:rPr>
              <a:t>={(15.34,1), (25.34,2), (35.34,3),..}</a:t>
            </a:r>
          </a:p>
          <a:p>
            <a:r>
              <a:rPr lang="el-GR" dirty="0" smtClean="0">
                <a:solidFill>
                  <a:srgbClr val="00B0F0"/>
                </a:solidFill>
              </a:rPr>
              <a:t>α</a:t>
            </a:r>
            <a:r>
              <a:rPr lang="en-IN" baseline="30000" dirty="0" smtClean="0">
                <a:solidFill>
                  <a:srgbClr val="00B0F0"/>
                </a:solidFill>
              </a:rPr>
              <a:t>u</a:t>
            </a:r>
            <a:r>
              <a:rPr lang="en-IN" dirty="0" smtClean="0">
                <a:solidFill>
                  <a:srgbClr val="00B0F0"/>
                </a:solidFill>
              </a:rPr>
              <a:t>={(0,1), (4.66,2), (14.66,3),..}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3489" y="4226043"/>
            <a:ext cx="372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IN" baseline="30000" dirty="0" smtClean="0">
                <a:solidFill>
                  <a:srgbClr val="FF0000"/>
                </a:solidFill>
              </a:rPr>
              <a:t>l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smtClean="0">
                <a:solidFill>
                  <a:srgbClr val="FF0000"/>
                </a:solidFill>
              </a:rPr>
              <a:t>{(</a:t>
            </a:r>
            <a:r>
              <a:rPr lang="en-IN" dirty="0">
                <a:solidFill>
                  <a:srgbClr val="FF0000"/>
                </a:solidFill>
              </a:rPr>
              <a:t>26.29,1,0),(30.29,2,0),(46.29,3,0</a:t>
            </a:r>
            <a:r>
              <a:rPr lang="en-IN" dirty="0" smtClean="0">
                <a:solidFill>
                  <a:srgbClr val="FF0000"/>
                </a:solidFill>
              </a:rPr>
              <a:t>),…}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IN" baseline="30000" dirty="0" smtClean="0">
                <a:solidFill>
                  <a:srgbClr val="FF0000"/>
                </a:solidFill>
              </a:rPr>
              <a:t>u</a:t>
            </a:r>
            <a:r>
              <a:rPr lang="en-IN" dirty="0" smtClean="0">
                <a:solidFill>
                  <a:srgbClr val="FF0000"/>
                </a:solidFill>
              </a:rPr>
              <a:t> = </a:t>
            </a:r>
            <a:r>
              <a:rPr lang="en-IN" dirty="0">
                <a:solidFill>
                  <a:srgbClr val="FF0000"/>
                </a:solidFill>
              </a:rPr>
              <a:t>{(</a:t>
            </a:r>
            <a:r>
              <a:rPr lang="en-IN" dirty="0" smtClean="0">
                <a:solidFill>
                  <a:srgbClr val="FF0000"/>
                </a:solidFill>
              </a:rPr>
              <a:t>0,1), (1.11,2), (11.11,3),..}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80405" y="5528741"/>
            <a:ext cx="1318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WCRT = 5.4</a:t>
            </a:r>
          </a:p>
          <a:p>
            <a:r>
              <a:rPr lang="en-IN" dirty="0" smtClean="0"/>
              <a:t>BCRT  = 1.11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44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r>
              <a:rPr lang="en-IN" dirty="0"/>
              <a:t> </a:t>
            </a:r>
            <a:r>
              <a:rPr lang="en-IN" dirty="0" smtClean="0"/>
              <a:t>ABS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9" y="725812"/>
            <a:ext cx="4695538" cy="58562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17" y="94926"/>
            <a:ext cx="7223539" cy="644875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724A-9DD5-4F91-9460-D6F13AEC3BC7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2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C. Automata Generation and Formal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847726"/>
            <a:ext cx="11165417" cy="5856287"/>
          </a:xfrm>
        </p:spPr>
        <p:txBody>
          <a:bodyPr/>
          <a:lstStyle/>
          <a:p>
            <a:r>
              <a:rPr lang="en-IN" dirty="0" smtClean="0"/>
              <a:t>High-level timed automata model of the system</a:t>
            </a:r>
          </a:p>
          <a:p>
            <a:pPr lvl="1"/>
            <a:r>
              <a:rPr lang="en-IN" dirty="0" smtClean="0"/>
              <a:t>Event or task generating automata</a:t>
            </a:r>
          </a:p>
          <a:p>
            <a:pPr lvl="2"/>
            <a:r>
              <a:rPr lang="en-IN" dirty="0" smtClean="0"/>
              <a:t>Uses system level timing analysis results – RTC curves</a:t>
            </a:r>
          </a:p>
          <a:p>
            <a:pPr lvl="1"/>
            <a:r>
              <a:rPr lang="en-IN" dirty="0" smtClean="0"/>
              <a:t>Task automaton</a:t>
            </a:r>
          </a:p>
          <a:p>
            <a:pPr lvl="2"/>
            <a:r>
              <a:rPr lang="en-IN" dirty="0" smtClean="0"/>
              <a:t>Uses task level timing analysis results – WCET</a:t>
            </a:r>
          </a:p>
          <a:p>
            <a:pPr lvl="2"/>
            <a:r>
              <a:rPr lang="en-IN" dirty="0" smtClean="0"/>
              <a:t>Tracks task generation, execution and completion</a:t>
            </a:r>
          </a:p>
          <a:p>
            <a:pPr lvl="1"/>
            <a:r>
              <a:rPr lang="en-IN" dirty="0" smtClean="0"/>
              <a:t>Scheduler automaton</a:t>
            </a:r>
          </a:p>
          <a:p>
            <a:pPr lvl="2"/>
            <a:r>
              <a:rPr lang="en-IN" dirty="0" smtClean="0"/>
              <a:t>To specify tasks’ scheduling policy</a:t>
            </a:r>
          </a:p>
          <a:p>
            <a:pPr lvl="1"/>
            <a:r>
              <a:rPr lang="en-IN" dirty="0" smtClean="0"/>
              <a:t>Resource automaton</a:t>
            </a:r>
          </a:p>
          <a:p>
            <a:pPr lvl="2"/>
            <a:r>
              <a:rPr lang="en-IN" dirty="0" smtClean="0"/>
              <a:t>Models and simulates system architecture</a:t>
            </a:r>
          </a:p>
          <a:p>
            <a:pPr lvl="1"/>
            <a:r>
              <a:rPr lang="en-IN" dirty="0" smtClean="0"/>
              <a:t>Observer automaton</a:t>
            </a:r>
          </a:p>
          <a:p>
            <a:pPr lvl="2"/>
            <a:r>
              <a:rPr lang="en-IN" dirty="0" smtClean="0"/>
              <a:t>Quantifies the parameters for verification</a:t>
            </a:r>
          </a:p>
          <a:p>
            <a:r>
              <a:rPr lang="en-IN" dirty="0" smtClean="0"/>
              <a:t>Formal verification using UPPAAL </a:t>
            </a:r>
            <a:r>
              <a:rPr lang="en-IN" baseline="30000" dirty="0" smtClean="0"/>
              <a:t>[3]</a:t>
            </a:r>
            <a:r>
              <a:rPr lang="en-IN" b="0" dirty="0" smtClean="0"/>
              <a:t>.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6251" y="6094969"/>
            <a:ext cx="111964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aseline="30000" dirty="0" smtClean="0"/>
              <a:t>[3] </a:t>
            </a:r>
            <a:r>
              <a:rPr lang="en-IN" dirty="0" err="1" smtClean="0"/>
              <a:t>Behrmann</a:t>
            </a:r>
            <a:r>
              <a:rPr lang="en-IN" dirty="0"/>
              <a:t>, Glenn, et al. "UPPAAL 4.0."  IEEE </a:t>
            </a:r>
            <a:r>
              <a:rPr lang="en-IN" i="1" dirty="0"/>
              <a:t>Third International Conference on </a:t>
            </a:r>
            <a:r>
              <a:rPr lang="en-IN" i="1" dirty="0" smtClean="0"/>
              <a:t>Quantitative </a:t>
            </a:r>
            <a:r>
              <a:rPr lang="en-IN" i="1" dirty="0"/>
              <a:t>Evaluation of Systems, </a:t>
            </a:r>
            <a:r>
              <a:rPr lang="en-IN" i="1" dirty="0" smtClean="0"/>
              <a:t>QEST 2006.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817-5AE6-42FC-80DF-450EB91E4E5A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C. Automata Generation and Formal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2" y="1001714"/>
            <a:ext cx="6008686" cy="5856287"/>
          </a:xfrm>
        </p:spPr>
        <p:txBody>
          <a:bodyPr/>
          <a:lstStyle/>
          <a:p>
            <a:r>
              <a:rPr lang="en-US" dirty="0" smtClean="0"/>
              <a:t>ABS 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For time threshold = 4 s, the maximum (</a:t>
            </a:r>
            <a:r>
              <a:rPr lang="en-US" dirty="0" err="1" smtClean="0"/>
              <a:t>m,k</a:t>
            </a:r>
            <a:r>
              <a:rPr lang="en-US" dirty="0" smtClean="0"/>
              <a:t>)-firm tolerance for sensor1 data = </a:t>
            </a:r>
            <a:r>
              <a:rPr lang="en-US" i="1" dirty="0" smtClean="0"/>
              <a:t>fresh</a:t>
            </a:r>
            <a:r>
              <a:rPr lang="en-US" dirty="0" smtClean="0"/>
              <a:t> and sensor2 data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i="1" dirty="0" smtClean="0"/>
              <a:t>stale</a:t>
            </a:r>
            <a:r>
              <a:rPr lang="en-US" dirty="0" smtClean="0"/>
              <a:t> is (4,5)</a:t>
            </a:r>
          </a:p>
          <a:p>
            <a:r>
              <a:rPr lang="en-US" dirty="0" smtClean="0"/>
              <a:t>For time threshold = 6 s, the (</a:t>
            </a:r>
            <a:r>
              <a:rPr lang="en-US" dirty="0" err="1" smtClean="0"/>
              <a:t>m,k</a:t>
            </a:r>
            <a:r>
              <a:rPr lang="en-US" dirty="0" smtClean="0"/>
              <a:t>)-firm tolerance for both sensor data = fresh, does not go below (8,10)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2B4E-64F2-478B-953C-F13CEE0F5AEE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067F6-096C-4100-B206-F8EA7DECE621}" type="slidenum"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798203" y="982665"/>
            <a:ext cx="5313363" cy="585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2400" b="1">
                <a:solidFill>
                  <a:srgbClr val="0235A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■"/>
              <a:defRPr sz="22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3300"/>
              </a:buClr>
              <a:buFont typeface="Arial" panose="020B0604020202020204" pitchFamily="34" charset="0"/>
              <a:buChar char="●"/>
              <a:defRPr sz="2000" b="1">
                <a:solidFill>
                  <a:srgbClr val="9933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18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en-US" kern="0" dirty="0" smtClean="0"/>
              <a:t> RTC </a:t>
            </a:r>
            <a:r>
              <a:rPr lang="en-US" kern="0" dirty="0" smtClean="0">
                <a:sym typeface="Wingdings"/>
              </a:rPr>
              <a:t> TA</a:t>
            </a:r>
          </a:p>
          <a:p>
            <a:r>
              <a:rPr lang="en-US" kern="0" dirty="0" smtClean="0">
                <a:sym typeface="Wingdings"/>
              </a:rPr>
              <a:t>Timed event Generation satisfying RTC is easier</a:t>
            </a:r>
          </a:p>
          <a:p>
            <a:r>
              <a:rPr lang="en-US" kern="0" dirty="0" smtClean="0">
                <a:sym typeface="Wingdings"/>
              </a:rPr>
              <a:t>Abstractions of the system can be easily represented</a:t>
            </a:r>
          </a:p>
          <a:p>
            <a:r>
              <a:rPr lang="en-US" kern="0" dirty="0" smtClean="0">
                <a:sym typeface="Wingdings"/>
              </a:rPr>
              <a:t>Formal verification tools available</a:t>
            </a:r>
          </a:p>
          <a:p>
            <a:pPr marL="0" indent="0">
              <a:buNone/>
            </a:pPr>
            <a:endParaRPr lang="en-US" kern="0" dirty="0" smtClean="0">
              <a:sym typeface="Wingdings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1476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ABS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5" y="815975"/>
            <a:ext cx="9477375" cy="5600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58389" y="306232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Query:</a:t>
            </a:r>
            <a:r>
              <a:rPr lang="en-IN" dirty="0"/>
              <a:t> </a:t>
            </a:r>
            <a:r>
              <a:rPr lang="en-IN" dirty="0" smtClean="0"/>
              <a:t>If</a:t>
            </a:r>
            <a:r>
              <a:rPr lang="en-IN" dirty="0"/>
              <a:t> </a:t>
            </a:r>
            <a:r>
              <a:rPr lang="en-IN" dirty="0" smtClean="0"/>
              <a:t>m</a:t>
            </a:r>
            <a:r>
              <a:rPr lang="en-IN" dirty="0"/>
              <a:t> </a:t>
            </a:r>
            <a:r>
              <a:rPr lang="en-IN" dirty="0" smtClean="0"/>
              <a:t>is</a:t>
            </a:r>
            <a:r>
              <a:rPr lang="en-IN" dirty="0"/>
              <a:t> </a:t>
            </a:r>
            <a:r>
              <a:rPr lang="en-IN" dirty="0" smtClean="0"/>
              <a:t>reachable?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2B65-58B0-4DB1-A45E-9E824C3B9AC1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8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D. Closing the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Properties are satisfied</a:t>
            </a:r>
          </a:p>
          <a:p>
            <a:pPr lvl="1"/>
            <a:r>
              <a:rPr lang="en-IN" dirty="0" smtClean="0"/>
              <a:t>Formal guarantee provided by the tool flow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Property violations</a:t>
            </a:r>
          </a:p>
          <a:p>
            <a:pPr lvl="1"/>
            <a:r>
              <a:rPr lang="en-IN" dirty="0" smtClean="0"/>
              <a:t>Counterexample trace</a:t>
            </a:r>
          </a:p>
          <a:p>
            <a:pPr lvl="2"/>
            <a:r>
              <a:rPr lang="en-IN" dirty="0" smtClean="0"/>
              <a:t>If spurious?</a:t>
            </a:r>
          </a:p>
          <a:p>
            <a:pPr lvl="3"/>
            <a:r>
              <a:rPr lang="en-IN" dirty="0" smtClean="0"/>
              <a:t>Modify respective RTC curves</a:t>
            </a:r>
          </a:p>
          <a:p>
            <a:pPr lvl="1"/>
            <a:r>
              <a:rPr lang="en-IN" dirty="0" smtClean="0"/>
              <a:t>Re-execute tool flow like CEGAR loop </a:t>
            </a:r>
            <a:r>
              <a:rPr lang="en-IN" baseline="30000" dirty="0" smtClean="0"/>
              <a:t>[4]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556" y="5740975"/>
            <a:ext cx="1002229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[4] Clarke</a:t>
            </a:r>
            <a:r>
              <a:rPr lang="en-IN" dirty="0"/>
              <a:t>, Edmund, et al. "Abstraction and counterexample-guided refinement in model checking of hybrid systems." </a:t>
            </a:r>
            <a:endParaRPr lang="en-IN" dirty="0" smtClean="0"/>
          </a:p>
          <a:p>
            <a:r>
              <a:rPr lang="en-IN" i="1" dirty="0" smtClean="0"/>
              <a:t>International </a:t>
            </a:r>
            <a:r>
              <a:rPr lang="en-IN" i="1" dirty="0"/>
              <a:t>Journal of Foundations of Computer Science</a:t>
            </a:r>
            <a:r>
              <a:rPr lang="en-IN" dirty="0"/>
              <a:t> 14.04 (2003): 583-604.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C31A-FC56-45B8-A76C-419F915FB540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9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Motivation and Goals</a:t>
            </a:r>
          </a:p>
          <a:p>
            <a:r>
              <a:rPr lang="en-IN" dirty="0" smtClean="0"/>
              <a:t>AUTOSAFE flow</a:t>
            </a:r>
          </a:p>
          <a:p>
            <a:pPr lvl="1"/>
            <a:r>
              <a:rPr lang="en-IN" dirty="0"/>
              <a:t>A. From High-Level Specification to Task </a:t>
            </a:r>
            <a:r>
              <a:rPr lang="en-IN" dirty="0" smtClean="0"/>
              <a:t>Mapping</a:t>
            </a:r>
          </a:p>
          <a:p>
            <a:pPr lvl="1"/>
            <a:r>
              <a:rPr lang="de-DE" dirty="0"/>
              <a:t>B. Timing </a:t>
            </a:r>
            <a:r>
              <a:rPr lang="de-DE" dirty="0" smtClean="0"/>
              <a:t>Analysis</a:t>
            </a:r>
          </a:p>
          <a:p>
            <a:pPr lvl="1"/>
            <a:r>
              <a:rPr lang="en-IN" dirty="0"/>
              <a:t>C. Automata Generation and Formal </a:t>
            </a:r>
            <a:r>
              <a:rPr lang="en-IN" dirty="0" smtClean="0"/>
              <a:t>Verification</a:t>
            </a:r>
          </a:p>
          <a:p>
            <a:pPr lvl="1"/>
            <a:r>
              <a:rPr lang="en-IN" dirty="0"/>
              <a:t>D. Closing the </a:t>
            </a:r>
            <a:r>
              <a:rPr lang="en-IN" dirty="0" smtClean="0"/>
              <a:t>loop</a:t>
            </a:r>
          </a:p>
          <a:p>
            <a:r>
              <a:rPr lang="en-IN" dirty="0" smtClean="0"/>
              <a:t>Example</a:t>
            </a:r>
          </a:p>
          <a:p>
            <a:r>
              <a:rPr lang="en-IN" dirty="0" smtClean="0"/>
              <a:t>Conclusion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96B3-27AE-4FF2-B2B3-5B6E1E62C8EA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AUTOSAFE flow – an integrated approach to system design</a:t>
            </a:r>
          </a:p>
          <a:p>
            <a:pPr lvl="1"/>
            <a:r>
              <a:rPr lang="en-IN" dirty="0" smtClean="0"/>
              <a:t>An interface between different realms</a:t>
            </a:r>
          </a:p>
          <a:p>
            <a:pPr lvl="2"/>
            <a:r>
              <a:rPr lang="en-IN" dirty="0" smtClean="0"/>
              <a:t>Control designer species the control law</a:t>
            </a:r>
          </a:p>
          <a:p>
            <a:pPr lvl="2"/>
            <a:r>
              <a:rPr lang="en-IN" dirty="0" smtClean="0"/>
              <a:t>Embedded systems engineer comes up with implementation mapping</a:t>
            </a:r>
          </a:p>
          <a:p>
            <a:pPr lvl="2"/>
            <a:r>
              <a:rPr lang="en-IN" dirty="0" smtClean="0"/>
              <a:t>Verification engineer checks for target property</a:t>
            </a:r>
          </a:p>
          <a:p>
            <a:r>
              <a:rPr lang="en-IN" dirty="0" smtClean="0"/>
              <a:t>Co-design of real-time control made easier</a:t>
            </a:r>
          </a:p>
          <a:p>
            <a:r>
              <a:rPr lang="en-IN" dirty="0" smtClean="0"/>
              <a:t>Automating model refinement using CEGAR loop is part of future 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0139-3E50-4D5C-9F8F-CB0CA9FD6C85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8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004552"/>
            <a:ext cx="11635316" cy="5853449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b="0" dirty="0" err="1"/>
              <a:t>Hamdaoui</a:t>
            </a:r>
            <a:r>
              <a:rPr lang="en-IN" sz="2000" b="0" dirty="0"/>
              <a:t>, </a:t>
            </a:r>
            <a:r>
              <a:rPr lang="en-IN" sz="2000" b="0" dirty="0" err="1"/>
              <a:t>Moncef</a:t>
            </a:r>
            <a:r>
              <a:rPr lang="en-IN" sz="2000" b="0" dirty="0"/>
              <a:t>, and </a:t>
            </a:r>
            <a:r>
              <a:rPr lang="en-IN" sz="2000" b="0" dirty="0" err="1"/>
              <a:t>Parameswaran</a:t>
            </a:r>
            <a:r>
              <a:rPr lang="en-IN" sz="2000" b="0" dirty="0"/>
              <a:t> </a:t>
            </a:r>
            <a:r>
              <a:rPr lang="en-IN" sz="2000" b="0" dirty="0" err="1"/>
              <a:t>Ramanathan</a:t>
            </a:r>
            <a:r>
              <a:rPr lang="en-IN" sz="2000" b="0" dirty="0"/>
              <a:t>. "A dynamic priority assignment technique for streams with (m, k)-firm deadlines." </a:t>
            </a:r>
            <a:r>
              <a:rPr lang="en-IN" sz="2000" b="0" i="1" dirty="0"/>
              <a:t>Computers, IEEE Transactions on</a:t>
            </a:r>
            <a:r>
              <a:rPr lang="en-IN" sz="2000" b="0" dirty="0"/>
              <a:t> 44.12 (1995): 1443-1451.</a:t>
            </a:r>
            <a:endParaRPr lang="en-IN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IN" sz="2000" b="0" dirty="0" err="1"/>
              <a:t>Samarjit</a:t>
            </a:r>
            <a:r>
              <a:rPr lang="en-IN" sz="2000" b="0" dirty="0"/>
              <a:t> Chakraborty, Simon </a:t>
            </a:r>
            <a:r>
              <a:rPr lang="en-IN" sz="2000" b="0" dirty="0" err="1"/>
              <a:t>Künzli</a:t>
            </a:r>
            <a:r>
              <a:rPr lang="en-IN" sz="2000" b="0" dirty="0"/>
              <a:t>, and </a:t>
            </a:r>
            <a:r>
              <a:rPr lang="en-IN" sz="2000" b="0" dirty="0" err="1"/>
              <a:t>Lothar</a:t>
            </a:r>
            <a:r>
              <a:rPr lang="en-IN" sz="2000" b="0" dirty="0"/>
              <a:t> Thiele. "A General Framework for Analysing System Properties in Platform-Based Embedded System Designs." DATE. Vol. 3. 2003.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0" dirty="0" err="1"/>
              <a:t>Behrmann</a:t>
            </a:r>
            <a:r>
              <a:rPr lang="en-IN" sz="2000" b="0" dirty="0"/>
              <a:t>, Glenn, et al. "UPPAAL 4.0."  IEEE Third International Conference on Quantitative Evaluation of Systems, QEST 2006.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0" dirty="0" smtClean="0"/>
              <a:t>Clarke, Edmund</a:t>
            </a:r>
            <a:r>
              <a:rPr lang="en-IN" sz="2000" b="0" dirty="0"/>
              <a:t>, et al. "Abstraction and counterexample-guided refinement in model checking of hybrid systems." International Journal of Foundations of Computer Science 14.04 (2003): 583-604</a:t>
            </a:r>
            <a:r>
              <a:rPr lang="en-IN" sz="2000" b="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0" dirty="0"/>
              <a:t>Bokil, Prasad, et al. "Automatic test data generation for c programs." </a:t>
            </a:r>
            <a:r>
              <a:rPr lang="en-IN" sz="2000" b="0" i="1" dirty="0" smtClean="0"/>
              <a:t> Third IEEE International Conference on Secure </a:t>
            </a:r>
            <a:r>
              <a:rPr lang="en-IN" sz="2000" b="0" i="1" dirty="0"/>
              <a:t>Software Integration and Reliability Improvement, </a:t>
            </a:r>
            <a:r>
              <a:rPr lang="en-IN" sz="2000" b="0" i="1" dirty="0" smtClean="0"/>
              <a:t>SSIRI 2009</a:t>
            </a:r>
            <a:r>
              <a:rPr lang="en-IN" sz="2000" b="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0" dirty="0" err="1"/>
              <a:t>Anssi</a:t>
            </a:r>
            <a:r>
              <a:rPr lang="en-IN" sz="2000" b="0" dirty="0"/>
              <a:t>, </a:t>
            </a:r>
            <a:r>
              <a:rPr lang="en-IN" sz="2000" b="0" dirty="0" err="1"/>
              <a:t>Saoussen</a:t>
            </a:r>
            <a:r>
              <a:rPr lang="en-IN" sz="2000" b="0" dirty="0"/>
              <a:t>, et al. "</a:t>
            </a:r>
            <a:r>
              <a:rPr lang="en-IN" sz="2000" b="0" dirty="0" err="1"/>
              <a:t>chronVAL</a:t>
            </a:r>
            <a:r>
              <a:rPr lang="en-IN" sz="2000" b="0" dirty="0"/>
              <a:t>/</a:t>
            </a:r>
            <a:r>
              <a:rPr lang="en-IN" sz="2000" b="0" dirty="0" err="1"/>
              <a:t>chronSIM</a:t>
            </a:r>
            <a:r>
              <a:rPr lang="en-IN" sz="2000" b="0" dirty="0"/>
              <a:t>: A Tool Suite for Timing Verification of </a:t>
            </a:r>
            <a:r>
              <a:rPr lang="en-IN" sz="2000" b="0" dirty="0" smtClean="0"/>
              <a:t>Automotive </a:t>
            </a:r>
            <a:r>
              <a:rPr lang="en-IN" sz="2000" b="0" dirty="0"/>
              <a:t>Applications." </a:t>
            </a:r>
            <a:r>
              <a:rPr lang="en-IN" sz="2000" b="0" i="1" dirty="0"/>
              <a:t>Proc. Embedded Real-Time Software and Systems, ERTS</a:t>
            </a:r>
            <a:r>
              <a:rPr lang="en-IN" sz="2000" b="0" dirty="0"/>
              <a:t> (2012).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CA8C-C130-4726-82C0-7DCB884E71F0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0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912" y="3287087"/>
            <a:ext cx="5486667" cy="557212"/>
          </a:xfrm>
        </p:spPr>
        <p:txBody>
          <a:bodyPr/>
          <a:lstStyle/>
          <a:p>
            <a:r>
              <a:rPr lang="en-IN" dirty="0" smtClean="0"/>
              <a:t>THANK YOU !!!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2400" b="0" dirty="0" smtClean="0">
                <a:effectLst/>
              </a:rPr>
              <a:t>Sajid</a:t>
            </a:r>
            <a:r>
              <a:rPr lang="en-IN" sz="2400" b="0" dirty="0">
                <a:effectLst/>
              </a:rPr>
              <a:t> </a:t>
            </a:r>
            <a:r>
              <a:rPr lang="en-IN" sz="2400" b="0" dirty="0" smtClean="0">
                <a:effectLst/>
              </a:rPr>
              <a:t>Mohamed</a:t>
            </a:r>
            <a:br>
              <a:rPr lang="en-IN" sz="2400" b="0" dirty="0" smtClean="0">
                <a:effectLst/>
              </a:rPr>
            </a:br>
            <a:r>
              <a:rPr lang="en-IN" sz="2400" b="0" dirty="0" smtClean="0">
                <a:effectLst/>
              </a:rPr>
              <a:t>sajidm@atdc.iitkgp.ernet.in</a:t>
            </a:r>
            <a:br>
              <a:rPr lang="en-IN" sz="2400" b="0" dirty="0" smtClean="0">
                <a:effectLst/>
              </a:rPr>
            </a:br>
            <a:r>
              <a:rPr lang="en-IN" sz="2400" b="0" dirty="0">
                <a:effectLst/>
              </a:rPr>
              <a:t/>
            </a:r>
            <a:br>
              <a:rPr lang="en-IN" sz="2400" b="0" dirty="0">
                <a:effectLst/>
              </a:rPr>
            </a:br>
            <a:endParaRPr lang="en-IN" sz="24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58" y="2896562"/>
            <a:ext cx="847725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3B87-1D8B-4F95-A3F9-C24FA0980C5D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4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/>
              <a:t>Currently: automotive architectures getting complex: </a:t>
            </a:r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r>
              <a:rPr lang="de-DE" dirty="0" smtClean="0"/>
              <a:t>Hardware</a:t>
            </a:r>
            <a:r>
              <a:rPr lang="de-DE" dirty="0"/>
              <a:t>: 50-100 ECUs, numerous sensors and actuators, kilometers of cabling, ...</a:t>
            </a:r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r>
              <a:rPr lang="de-DE" dirty="0" smtClean="0"/>
              <a:t>Software</a:t>
            </a:r>
            <a:r>
              <a:rPr lang="de-DE" dirty="0"/>
              <a:t>: ≈100M lines of code, many </a:t>
            </a:r>
            <a:r>
              <a:rPr lang="de-DE" i="1" dirty="0">
                <a:solidFill>
                  <a:srgbClr val="FF0000"/>
                </a:solidFill>
              </a:rPr>
              <a:t>safety-critical</a:t>
            </a:r>
            <a:r>
              <a:rPr lang="de-DE" dirty="0"/>
              <a:t>  functions</a:t>
            </a:r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r>
              <a:rPr lang="de-DE" dirty="0" smtClean="0"/>
              <a:t>More </a:t>
            </a:r>
            <a:r>
              <a:rPr lang="de-DE" dirty="0"/>
              <a:t>functionality, more interfaces,</a:t>
            </a:r>
            <a:r>
              <a:rPr lang="de-DE" i="1" dirty="0">
                <a:solidFill>
                  <a:srgbClr val="FF0000"/>
                </a:solidFill>
              </a:rPr>
              <a:t> much more software</a:t>
            </a:r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r>
              <a:rPr lang="de-DE" dirty="0" smtClean="0"/>
              <a:t>Testing </a:t>
            </a:r>
            <a:r>
              <a:rPr lang="de-DE" dirty="0"/>
              <a:t>becomes infeasible!</a:t>
            </a:r>
          </a:p>
          <a:p>
            <a:pPr lvl="1" eaLnBrk="1" hangingPunct="1">
              <a:defRPr/>
            </a:pPr>
            <a:endParaRPr lang="de-DE" i="1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de-DE" i="1" dirty="0" smtClean="0">
                <a:solidFill>
                  <a:srgbClr val="FF0000"/>
                </a:solidFill>
              </a:rPr>
              <a:t>How </a:t>
            </a:r>
            <a:r>
              <a:rPr lang="de-DE" i="1" dirty="0">
                <a:solidFill>
                  <a:srgbClr val="FF0000"/>
                </a:solidFill>
              </a:rPr>
              <a:t>to guarantee that the software is „correct“?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BA-9CAF-4F0F-A157-72F225D02E6F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4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and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847726"/>
            <a:ext cx="11165417" cy="5856287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/>
              <a:t>Co-design of real-time control – typical design flow</a:t>
            </a:r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r>
              <a:rPr lang="de-DE" dirty="0" smtClean="0"/>
              <a:t>Requires analysis and optimisation skills from multiple disciplines</a:t>
            </a:r>
          </a:p>
          <a:p>
            <a:pPr lvl="2" eaLnBrk="1" hangingPunct="1">
              <a:defRPr/>
            </a:pPr>
            <a:endParaRPr lang="de-DE" dirty="0" smtClean="0"/>
          </a:p>
          <a:p>
            <a:pPr lvl="2" eaLnBrk="1" hangingPunct="1">
              <a:defRPr/>
            </a:pPr>
            <a:r>
              <a:rPr lang="de-DE" dirty="0" smtClean="0"/>
              <a:t>Control design</a:t>
            </a:r>
          </a:p>
          <a:p>
            <a:pPr lvl="2" eaLnBrk="1" hangingPunct="1">
              <a:defRPr/>
            </a:pPr>
            <a:endParaRPr lang="de-DE" dirty="0" smtClean="0"/>
          </a:p>
          <a:p>
            <a:pPr lvl="2" eaLnBrk="1" hangingPunct="1">
              <a:defRPr/>
            </a:pPr>
            <a:r>
              <a:rPr lang="de-DE" dirty="0" smtClean="0"/>
              <a:t>Real-time analysis</a:t>
            </a:r>
          </a:p>
          <a:p>
            <a:pPr lvl="2" eaLnBrk="1" hangingPunct="1">
              <a:defRPr/>
            </a:pPr>
            <a:endParaRPr lang="de-DE" dirty="0" smtClean="0"/>
          </a:p>
          <a:p>
            <a:pPr lvl="2" eaLnBrk="1" hangingPunct="1">
              <a:defRPr/>
            </a:pPr>
            <a:r>
              <a:rPr lang="de-DE" dirty="0" smtClean="0"/>
              <a:t>Formal verification</a:t>
            </a:r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r>
              <a:rPr lang="de-DE" dirty="0" smtClean="0"/>
              <a:t>Tool flows in each realm lacks interface points between each other</a:t>
            </a:r>
          </a:p>
          <a:p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>
                <a:solidFill>
                  <a:srgbClr val="C00000"/>
                </a:solidFill>
              </a:rPr>
              <a:t>Goal: To create an interface between multiple disciplines</a:t>
            </a:r>
            <a:endParaRPr lang="en-IN" i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750-F18E-4CF7-A37A-C744B76E806D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6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841" y="845408"/>
            <a:ext cx="3733742" cy="557212"/>
          </a:xfrm>
        </p:spPr>
        <p:txBody>
          <a:bodyPr/>
          <a:lstStyle/>
          <a:p>
            <a:r>
              <a:rPr lang="en-IN" sz="2800" b="0" dirty="0" smtClean="0"/>
              <a:t>Typical Design Flow</a:t>
            </a:r>
            <a:endParaRPr lang="en-IN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2774" y="737604"/>
            <a:ext cx="6024545" cy="4948325"/>
          </a:xfrm>
        </p:spPr>
        <p:txBody>
          <a:bodyPr/>
          <a:lstStyle/>
          <a:p>
            <a:r>
              <a:rPr lang="en-IN" dirty="0" smtClean="0"/>
              <a:t>Control design</a:t>
            </a:r>
          </a:p>
          <a:p>
            <a:pPr lvl="1"/>
            <a:r>
              <a:rPr lang="en-IN" dirty="0" smtClean="0"/>
              <a:t>Numerous Assumptions</a:t>
            </a:r>
          </a:p>
          <a:p>
            <a:pPr lvl="2"/>
            <a:r>
              <a:rPr lang="en-IN" dirty="0" smtClean="0"/>
              <a:t>Negligible delays</a:t>
            </a:r>
          </a:p>
          <a:p>
            <a:pPr lvl="2"/>
            <a:r>
              <a:rPr lang="en-IN" dirty="0" smtClean="0"/>
              <a:t>Computation – Instantaneous, Periodic</a:t>
            </a:r>
          </a:p>
          <a:p>
            <a:r>
              <a:rPr lang="en-IN" dirty="0" smtClean="0"/>
              <a:t>Real-time analysis</a:t>
            </a:r>
          </a:p>
          <a:p>
            <a:r>
              <a:rPr lang="en-IN" dirty="0" smtClean="0"/>
              <a:t>Formal Verification</a:t>
            </a:r>
          </a:p>
          <a:p>
            <a:r>
              <a:rPr lang="en-IN" dirty="0" smtClean="0"/>
              <a:t>Several design iterations needed</a:t>
            </a:r>
          </a:p>
          <a:p>
            <a:pPr lvl="1"/>
            <a:r>
              <a:rPr lang="en-IN" dirty="0" smtClean="0"/>
              <a:t>Design without any analytic backup</a:t>
            </a:r>
          </a:p>
          <a:p>
            <a:pPr lvl="1"/>
            <a:r>
              <a:rPr lang="en-IN" dirty="0" smtClean="0"/>
              <a:t>Hinders Certification</a:t>
            </a:r>
          </a:p>
          <a:p>
            <a:r>
              <a:rPr lang="de-DE" dirty="0" smtClean="0"/>
              <a:t>A </a:t>
            </a:r>
            <a:r>
              <a:rPr lang="de-DE" i="1" dirty="0" smtClean="0"/>
              <a:t>semantic gap </a:t>
            </a:r>
            <a:r>
              <a:rPr lang="de-DE" dirty="0" smtClean="0"/>
              <a:t> exists between </a:t>
            </a:r>
            <a:r>
              <a:rPr lang="de-DE" i="1" dirty="0" smtClean="0"/>
              <a:t>high-level models </a:t>
            </a:r>
            <a:r>
              <a:rPr lang="de-DE" dirty="0" smtClean="0"/>
              <a:t> and their </a:t>
            </a:r>
            <a:r>
              <a:rPr lang="de-DE" i="1" dirty="0" smtClean="0"/>
              <a:t>implementation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Goal: To bridge this </a:t>
            </a:r>
            <a:r>
              <a:rPr lang="en-IN" i="1" dirty="0" smtClean="0">
                <a:solidFill>
                  <a:srgbClr val="C00000"/>
                </a:solidFill>
              </a:rPr>
              <a:t>semantic gap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31827" y="1552230"/>
            <a:ext cx="1751527" cy="770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High-level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4712" y="2379087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Control Performance satisfied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31828" y="2846618"/>
            <a:ext cx="1725769" cy="7302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 Generation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18952" y="5336390"/>
            <a:ext cx="1751526" cy="8295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2794713" y="2322886"/>
            <a:ext cx="12878" cy="5237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Elbow Connector 14"/>
          <p:cNvCxnSpPr>
            <a:stCxn id="8" idx="2"/>
            <a:endCxn id="5" idx="1"/>
          </p:cNvCxnSpPr>
          <p:nvPr/>
        </p:nvCxnSpPr>
        <p:spPr bwMode="auto">
          <a:xfrm rot="5400000" flipH="1">
            <a:off x="249091" y="3620294"/>
            <a:ext cx="4228359" cy="862888"/>
          </a:xfrm>
          <a:prstGeom prst="bentConnector4">
            <a:avLst>
              <a:gd name="adj1" fmla="val -5406"/>
              <a:gd name="adj2" fmla="val 2160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818862" y="3591138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Execution Time satisfied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07592" y="6121000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Performance not met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918952" y="4016671"/>
            <a:ext cx="1751526" cy="8295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Low-level Platform</a:t>
            </a:r>
            <a:r>
              <a:rPr kumimoji="0" lang="en-I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Model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7" idx="2"/>
            <a:endCxn id="35" idx="0"/>
          </p:cNvCxnSpPr>
          <p:nvPr/>
        </p:nvCxnSpPr>
        <p:spPr bwMode="auto">
          <a:xfrm>
            <a:off x="2794713" y="3576913"/>
            <a:ext cx="2" cy="4397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35" idx="2"/>
            <a:endCxn id="8" idx="0"/>
          </p:cNvCxnSpPr>
          <p:nvPr/>
        </p:nvCxnSpPr>
        <p:spPr bwMode="auto">
          <a:xfrm>
            <a:off x="2794715" y="4846198"/>
            <a:ext cx="0" cy="4901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07589" y="4881590"/>
            <a:ext cx="230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 Time satisfied 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 bwMode="auto">
          <a:xfrm>
            <a:off x="476251" y="131763"/>
            <a:ext cx="10049933" cy="55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Arial" charset="0"/>
              </a:defRPr>
            </a:lvl9pPr>
          </a:lstStyle>
          <a:p>
            <a:r>
              <a:rPr lang="en-IN" kern="0" smtClean="0"/>
              <a:t>Motivation and Goals</a:t>
            </a:r>
            <a:endParaRPr lang="en-IN" kern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D88F-C9DC-41AE-AD1A-FED12B0AD441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2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AUTOSAFE Flow - Overview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60396" y="1301813"/>
            <a:ext cx="1751527" cy="770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High-level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0084" y="2179344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Control Performance </a:t>
            </a:r>
          </a:p>
          <a:p>
            <a:r>
              <a:rPr lang="en-IN" dirty="0" smtClean="0"/>
              <a:t>satisfied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73275" y="3009489"/>
            <a:ext cx="1725769" cy="7302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 Generation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09661" y="2969708"/>
            <a:ext cx="1751526" cy="8098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High-level Model</a:t>
            </a: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 bwMode="auto">
          <a:xfrm>
            <a:off x="1736160" y="2072469"/>
            <a:ext cx="0" cy="9370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36159" y="3752176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Execution Time satisfied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1182" y="301676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Performance criteria satisfied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60397" y="4414567"/>
            <a:ext cx="1751526" cy="8295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Low-level Platform</a:t>
            </a:r>
            <a:r>
              <a:rPr kumimoji="0" lang="en-I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Model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 bwMode="auto">
          <a:xfrm>
            <a:off x="1736160" y="3739784"/>
            <a:ext cx="0" cy="6747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44355" y="4893163"/>
            <a:ext cx="230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 Time satisfied 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360041" y="2969708"/>
            <a:ext cx="1751526" cy="8098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</a:p>
        </p:txBody>
      </p:sp>
      <p:cxnSp>
        <p:nvCxnSpPr>
          <p:cNvPr id="38" name="Elbow Connector 37"/>
          <p:cNvCxnSpPr>
            <a:stCxn id="13" idx="3"/>
            <a:endCxn id="8" idx="2"/>
          </p:cNvCxnSpPr>
          <p:nvPr/>
        </p:nvCxnSpPr>
        <p:spPr bwMode="auto">
          <a:xfrm flipV="1">
            <a:off x="2611923" y="3779564"/>
            <a:ext cx="4173501" cy="104976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785424" y="3871527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Timing Information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32885" y="131885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Performance criteria not satisfied</a:t>
            </a:r>
          </a:p>
        </p:txBody>
      </p:sp>
      <p:cxnSp>
        <p:nvCxnSpPr>
          <p:cNvPr id="46" name="Straight Arrow Connector 45"/>
          <p:cNvCxnSpPr>
            <a:stCxn id="8" idx="3"/>
            <a:endCxn id="27" idx="1"/>
          </p:cNvCxnSpPr>
          <p:nvPr/>
        </p:nvCxnSpPr>
        <p:spPr bwMode="auto">
          <a:xfrm>
            <a:off x="7661187" y="3374636"/>
            <a:ext cx="269885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Elbow Connector 50"/>
          <p:cNvCxnSpPr>
            <a:stCxn id="8" idx="0"/>
            <a:endCxn id="5" idx="3"/>
          </p:cNvCxnSpPr>
          <p:nvPr/>
        </p:nvCxnSpPr>
        <p:spPr bwMode="auto">
          <a:xfrm rot="16200000" flipV="1">
            <a:off x="4057391" y="241674"/>
            <a:ext cx="1282567" cy="417350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002A-1EBB-4958-A1F5-AC52B04D6E11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7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AUTOSAFE Flow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8676"/>
            <a:ext cx="12192000" cy="5715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08A-7B85-4C49-8E7E-8F40C5B4B71D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0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A. From High-Level Specification to Task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High-level specification 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IN" dirty="0" smtClean="0"/>
              <a:t>Functional behaviour of the system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IN" dirty="0" smtClean="0"/>
              <a:t>Timing constraints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Functional </a:t>
            </a:r>
            <a:r>
              <a:rPr lang="en-IN" dirty="0" err="1" smtClean="0"/>
              <a:t>modeling</a:t>
            </a:r>
            <a:r>
              <a:rPr lang="en-IN" dirty="0" smtClean="0"/>
              <a:t> of the system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IN" dirty="0"/>
              <a:t>Tools like MATLAB </a:t>
            </a:r>
            <a:r>
              <a:rPr lang="en-IN" dirty="0" smtClean="0"/>
              <a:t>Simulink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Control theoretic analysis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IN" dirty="0" smtClean="0"/>
              <a:t>Generate formal properties (control performance specification)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Generate C code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err="1" smtClean="0"/>
              <a:t>Modeling</a:t>
            </a:r>
            <a:r>
              <a:rPr lang="en-IN" dirty="0" smtClean="0"/>
              <a:t> system architecture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Mapping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IN" dirty="0" smtClean="0"/>
              <a:t>Binding of functional parts to the architecture blocks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0CE6-F0A0-413C-BE5C-DF42836C8D74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5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High-Level Specification to Task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60" y="847726"/>
            <a:ext cx="5533991" cy="5856287"/>
          </a:xfrm>
        </p:spPr>
        <p:txBody>
          <a:bodyPr/>
          <a:lstStyle/>
          <a:p>
            <a:r>
              <a:rPr lang="en-IN" dirty="0" smtClean="0"/>
              <a:t>Example: ABS</a:t>
            </a:r>
          </a:p>
          <a:p>
            <a:pPr lvl="1"/>
            <a:r>
              <a:rPr lang="en-IN" dirty="0" smtClean="0"/>
              <a:t>Performance specification</a:t>
            </a:r>
          </a:p>
          <a:p>
            <a:pPr lvl="2"/>
            <a:r>
              <a:rPr lang="en-IN" dirty="0" smtClean="0"/>
              <a:t>Car shall stop within a certain distance when the brakes are applied</a:t>
            </a:r>
          </a:p>
          <a:p>
            <a:pPr lvl="1"/>
            <a:r>
              <a:rPr lang="en-IN" dirty="0" smtClean="0"/>
              <a:t>Functional specification</a:t>
            </a:r>
          </a:p>
          <a:p>
            <a:pPr lvl="2"/>
            <a:r>
              <a:rPr lang="en-IN" dirty="0" smtClean="0"/>
              <a:t>Regulate brake pressure to keep slip at an optimal value (20%)</a:t>
            </a:r>
          </a:p>
          <a:p>
            <a:pPr lvl="1"/>
            <a:r>
              <a:rPr lang="en-IN" dirty="0" smtClean="0"/>
              <a:t>Timing constraint</a:t>
            </a:r>
          </a:p>
          <a:p>
            <a:pPr lvl="2"/>
            <a:r>
              <a:rPr lang="en-IN" dirty="0" smtClean="0"/>
              <a:t>Threshold for </a:t>
            </a:r>
            <a:r>
              <a:rPr lang="en-IN" i="1" dirty="0" smtClean="0"/>
              <a:t>fresh</a:t>
            </a:r>
            <a:r>
              <a:rPr lang="en-IN" dirty="0" smtClean="0"/>
              <a:t> or </a:t>
            </a:r>
            <a:r>
              <a:rPr lang="en-IN" i="1" dirty="0" smtClean="0"/>
              <a:t>stale</a:t>
            </a:r>
            <a:r>
              <a:rPr lang="en-IN" dirty="0" smtClean="0"/>
              <a:t> sensor data</a:t>
            </a:r>
          </a:p>
          <a:p>
            <a:pPr lvl="1"/>
            <a:r>
              <a:rPr lang="en-IN" dirty="0" smtClean="0"/>
              <a:t>Control theoretic analysis</a:t>
            </a:r>
          </a:p>
          <a:p>
            <a:pPr lvl="2"/>
            <a:r>
              <a:rPr lang="en-IN" dirty="0" smtClean="0"/>
              <a:t>Quantify freshness in terms of (</a:t>
            </a:r>
            <a:r>
              <a:rPr lang="en-IN" dirty="0" err="1" smtClean="0"/>
              <a:t>m,k</a:t>
            </a:r>
            <a:r>
              <a:rPr lang="en-IN" dirty="0" smtClean="0"/>
              <a:t>)-firm deadline </a:t>
            </a:r>
            <a:r>
              <a:rPr lang="en-IN" baseline="30000" dirty="0" smtClean="0"/>
              <a:t>[1]</a:t>
            </a:r>
          </a:p>
          <a:p>
            <a:pPr lvl="3"/>
            <a:r>
              <a:rPr lang="en-IN" i="1" dirty="0" smtClean="0"/>
              <a:t>m </a:t>
            </a:r>
            <a:r>
              <a:rPr lang="en-IN" dirty="0" smtClean="0"/>
              <a:t>out of </a:t>
            </a:r>
            <a:r>
              <a:rPr lang="en-IN" i="1" dirty="0" smtClean="0"/>
              <a:t>k </a:t>
            </a:r>
            <a:r>
              <a:rPr lang="en-IN" dirty="0" smtClean="0"/>
              <a:t>successive runs meet deadline</a:t>
            </a: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77967" y="6543676"/>
            <a:ext cx="2133600" cy="320675"/>
          </a:xfrm>
        </p:spPr>
        <p:txBody>
          <a:bodyPr/>
          <a:lstStyle/>
          <a:p>
            <a:pPr>
              <a:defRPr/>
            </a:pPr>
            <a:fld id="{4071103E-E727-41DC-BD81-F72CC55BA6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126" y="1529747"/>
            <a:ext cx="5976441" cy="34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9121" y="5020360"/>
            <a:ext cx="583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Fig: Anti-lock braking system with distributed sensors and controller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01760" y="5836619"/>
            <a:ext cx="117335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[1] </a:t>
            </a:r>
            <a:r>
              <a:rPr lang="en-IN" dirty="0" err="1" smtClean="0"/>
              <a:t>Hamdaoui</a:t>
            </a:r>
            <a:r>
              <a:rPr lang="en-IN" dirty="0"/>
              <a:t>, </a:t>
            </a:r>
            <a:r>
              <a:rPr lang="en-IN" dirty="0" err="1"/>
              <a:t>Moncef</a:t>
            </a:r>
            <a:r>
              <a:rPr lang="en-IN" dirty="0"/>
              <a:t>, and </a:t>
            </a:r>
            <a:r>
              <a:rPr lang="en-IN" dirty="0" err="1"/>
              <a:t>Parameswaran</a:t>
            </a:r>
            <a:r>
              <a:rPr lang="en-IN" dirty="0"/>
              <a:t> </a:t>
            </a:r>
            <a:r>
              <a:rPr lang="en-IN" dirty="0" err="1"/>
              <a:t>Ramanathan</a:t>
            </a:r>
            <a:r>
              <a:rPr lang="en-IN" dirty="0"/>
              <a:t>. "A dynamic priority assignment technique for streams with (m, k)-firm deadlines." </a:t>
            </a:r>
            <a:endParaRPr lang="en-IN" dirty="0" smtClean="0"/>
          </a:p>
          <a:p>
            <a:r>
              <a:rPr lang="en-IN" i="1" dirty="0" smtClean="0"/>
              <a:t>Computers</a:t>
            </a:r>
            <a:r>
              <a:rPr lang="en-IN" i="1" dirty="0"/>
              <a:t>, IEEE Transactions on</a:t>
            </a:r>
            <a:r>
              <a:rPr lang="en-IN" dirty="0"/>
              <a:t> 44.12 (1995): 1443-1451.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377C-2FB5-4232-BAE0-BFF2F87474F8}" type="datetime1">
              <a:rPr lang="en-IN" smtClean="0"/>
              <a:t>14-12-2015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Formal</a:t>
            </a:r>
            <a:r>
              <a:rPr lang="en-US" smtClean="0"/>
              <a:t> Verification Research Group, IIT 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0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theme/theme1.xml><?xml version="1.0" encoding="utf-8"?>
<a:theme xmlns:a="http://schemas.openxmlformats.org/drawingml/2006/main" name="Miracky">
  <a:themeElements>
    <a:clrScheme name="Mirack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racky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rack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ck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ck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1444</Words>
  <Application>Microsoft Office PowerPoint</Application>
  <PresentationFormat>Widescreen</PresentationFormat>
  <Paragraphs>341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cmsy10</vt:lpstr>
      <vt:lpstr>ETH Light</vt:lpstr>
      <vt:lpstr>Luxi Sans</vt:lpstr>
      <vt:lpstr>ヒラギノ角ゴ Pro W3</vt:lpstr>
      <vt:lpstr>Arial</vt:lpstr>
      <vt:lpstr>Arial Narrow</vt:lpstr>
      <vt:lpstr>Calibri</vt:lpstr>
      <vt:lpstr>Symbol</vt:lpstr>
      <vt:lpstr>Tahoma</vt:lpstr>
      <vt:lpstr>Times New Roman</vt:lpstr>
      <vt:lpstr>Wingdings</vt:lpstr>
      <vt:lpstr>Miracky</vt:lpstr>
      <vt:lpstr>PowerPoint Presentation</vt:lpstr>
      <vt:lpstr>Outline</vt:lpstr>
      <vt:lpstr>Introduction</vt:lpstr>
      <vt:lpstr>Motivation and Goals</vt:lpstr>
      <vt:lpstr>Typical Design Flow</vt:lpstr>
      <vt:lpstr>AUTOSAFE Flow - Overview</vt:lpstr>
      <vt:lpstr>AUTOSAFE Flow</vt:lpstr>
      <vt:lpstr>A. From High-Level Specification to Task Mapping</vt:lpstr>
      <vt:lpstr>From High-Level Specification to Task Mapping</vt:lpstr>
      <vt:lpstr>B. Timing Analysis</vt:lpstr>
      <vt:lpstr>Timing Analysis: Task Level</vt:lpstr>
      <vt:lpstr>Timing Analysis: Task Level (AutoGen [5])</vt:lpstr>
      <vt:lpstr>Timing Analysis: System Level (chronVAL [6])</vt:lpstr>
      <vt:lpstr>PowerPoint Presentation</vt:lpstr>
      <vt:lpstr>Example: ABS</vt:lpstr>
      <vt:lpstr>C. Automata Generation and Formal Verification</vt:lpstr>
      <vt:lpstr>C. Automata Generation and Formal Verification</vt:lpstr>
      <vt:lpstr>Example: ABS</vt:lpstr>
      <vt:lpstr>D. Closing the loop</vt:lpstr>
      <vt:lpstr>Conclusion</vt:lpstr>
      <vt:lpstr>References</vt:lpstr>
      <vt:lpstr>THANK YOU !!!  Sajid Mohamed sajidm@atdc.iitkgp.ernet.in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Sajid M</cp:lastModifiedBy>
  <cp:revision>85</cp:revision>
  <dcterms:created xsi:type="dcterms:W3CDTF">2015-11-26T12:23:32Z</dcterms:created>
  <dcterms:modified xsi:type="dcterms:W3CDTF">2015-12-14T13:48:21Z</dcterms:modified>
</cp:coreProperties>
</file>