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4" r:id="rId3"/>
    <p:sldId id="273" r:id="rId4"/>
    <p:sldId id="271" r:id="rId5"/>
    <p:sldId id="260" r:id="rId6"/>
    <p:sldId id="267" r:id="rId7"/>
    <p:sldId id="275" r:id="rId8"/>
    <p:sldId id="265" r:id="rId9"/>
    <p:sldId id="266" r:id="rId10"/>
    <p:sldId id="269" r:id="rId11"/>
    <p:sldId id="270" r:id="rId12"/>
    <p:sldId id="279" r:id="rId13"/>
    <p:sldId id="280" r:id="rId14"/>
    <p:sldId id="27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8F52134-7CD5-47F3-ABA5-57AA7C233158}">
          <p14:sldIdLst>
            <p14:sldId id="258"/>
            <p14:sldId id="274"/>
          </p14:sldIdLst>
        </p14:section>
        <p14:section name="Untitled Section" id="{CC864B2D-8DAA-46B4-901F-331AF4330454}">
          <p14:sldIdLst>
            <p14:sldId id="273"/>
            <p14:sldId id="271"/>
            <p14:sldId id="260"/>
            <p14:sldId id="267"/>
            <p14:sldId id="275"/>
            <p14:sldId id="265"/>
            <p14:sldId id="266"/>
            <p14:sldId id="269"/>
            <p14:sldId id="270"/>
            <p14:sldId id="279"/>
            <p14:sldId id="280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608" autoAdjust="0"/>
    <p:restoredTop sz="95196" autoAdjust="0"/>
  </p:normalViewPr>
  <p:slideViewPr>
    <p:cSldViewPr snapToGrid="0">
      <p:cViewPr>
        <p:scale>
          <a:sx n="85" d="100"/>
          <a:sy n="85" d="100"/>
        </p:scale>
        <p:origin x="14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7067" y="506893"/>
            <a:ext cx="9530822" cy="1510376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GB" altLang="en-US" dirty="0">
                <a:latin typeface="Bahnschrift"/>
                <a:cs typeface="Bahnschrift" panose="020B0502040204020203" charset="0"/>
              </a:rPr>
              <a:t>Structural Health Monitoring System</a:t>
            </a:r>
            <a:endParaRPr lang="en-GB" altLang="en-US" dirty="0">
              <a:latin typeface="Bahnschrift" panose="020B0502040204020203" charset="0"/>
              <a:cs typeface="Bahnschrift" panose="020B0502040204020203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915" y="3055620"/>
            <a:ext cx="8243309" cy="33801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200" b="1" u="sng" dirty="0"/>
              <a:t>Group No：09</a:t>
            </a:r>
          </a:p>
          <a:p>
            <a:pPr algn="l"/>
            <a:endParaRPr lang="en-US" sz="2200" b="1" u="sng" dirty="0"/>
          </a:p>
          <a:p>
            <a:pPr algn="l"/>
            <a:r>
              <a:rPr lang="en-US" sz="2200" b="1" u="sng" dirty="0"/>
              <a:t>Name</a:t>
            </a:r>
            <a:r>
              <a:rPr lang="en-GB" altLang="en-US" sz="2200" b="1" u="sng" dirty="0"/>
              <a:t>:</a:t>
            </a:r>
            <a:endParaRPr lang="en-US" sz="2200" dirty="0"/>
          </a:p>
          <a:p>
            <a:pPr algn="l"/>
            <a:r>
              <a:rPr lang="en-US" sz="2200" dirty="0"/>
              <a:t>Tahmid Jawad 			ID: 20200208133</a:t>
            </a:r>
            <a:endParaRPr lang="en-US" sz="2200" dirty="0">
              <a:cs typeface="Calibri"/>
            </a:endParaRPr>
          </a:p>
          <a:p>
            <a:pPr algn="l"/>
            <a:r>
              <a:rPr lang="en-US" sz="2200" dirty="0"/>
              <a:t>Sajid Sadman  			ID: 20200208153</a:t>
            </a:r>
            <a:endParaRPr lang="en-US" sz="2200" dirty="0">
              <a:cs typeface="Calibri"/>
            </a:endParaRPr>
          </a:p>
          <a:p>
            <a:pPr algn="l"/>
            <a:r>
              <a:rPr lang="en-US" sz="2200" dirty="0"/>
              <a:t>Riad Ali 				ID: 20200208166</a:t>
            </a:r>
            <a:endParaRPr lang="en-US" sz="2200" dirty="0">
              <a:cs typeface="Calibri"/>
            </a:endParaRPr>
          </a:p>
          <a:p>
            <a:pPr algn="l"/>
            <a:r>
              <a:rPr lang="en-US" sz="2200" dirty="0"/>
              <a:t>Sakib Md. Minhajul </a:t>
            </a:r>
            <a:r>
              <a:rPr lang="en-US" sz="2200" dirty="0" err="1"/>
              <a:t>Alam</a:t>
            </a:r>
            <a:r>
              <a:rPr lang="en-US" sz="2200" dirty="0"/>
              <a:t> 	ID: 20200208171</a:t>
            </a:r>
          </a:p>
          <a:p>
            <a:pPr algn="l"/>
            <a:endParaRPr lang="en-US" sz="2000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z="2000" smtClean="0"/>
              <a:t>1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9441723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B6149-8CBF-A80C-7D2E-E31ED435B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 Storage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19221-9F8C-DE09-4A90-09BE39AA3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4800"/>
            <a:ext cx="5867400" cy="46021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Data transmission to storage device</a:t>
            </a:r>
          </a:p>
          <a:p>
            <a:pPr>
              <a:lnSpc>
                <a:spcPct val="150000"/>
              </a:lnSpc>
            </a:pPr>
            <a:r>
              <a:rPr lang="en-US" dirty="0"/>
              <a:t>Live data comparison &amp; analysis</a:t>
            </a:r>
          </a:p>
          <a:p>
            <a:pPr>
              <a:lnSpc>
                <a:spcPct val="150000"/>
              </a:lnSpc>
            </a:pPr>
            <a:r>
              <a:rPr lang="en-US" dirty="0"/>
              <a:t>Analysis of any sharp change or fluctuation</a:t>
            </a:r>
          </a:p>
          <a:p>
            <a:pPr>
              <a:lnSpc>
                <a:spcPct val="150000"/>
              </a:lnSpc>
            </a:pPr>
            <a:r>
              <a:rPr lang="en-US" dirty="0"/>
              <a:t>Constant increment/decrement of values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01C3F0-D75F-29AF-988B-8C039DE4D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7911" y="1474096"/>
            <a:ext cx="4927843" cy="42976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DE42A7-A8DB-8CDF-D489-9CA584595051}"/>
              </a:ext>
            </a:extLst>
          </p:cNvPr>
          <p:cNvSpPr txBox="1"/>
          <p:nvPr/>
        </p:nvSpPr>
        <p:spPr>
          <a:xfrm>
            <a:off x="6508381" y="5755342"/>
            <a:ext cx="5852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Source: https://www.semanticscholar.org/paper/Vibration-based-Structural-Health-Monitoring-System-Torre-Pasobillo/df8ca2784b49eccf50903da69044aa94e2f205d3</a:t>
            </a:r>
          </a:p>
        </p:txBody>
      </p:sp>
    </p:spTree>
    <p:extLst>
      <p:ext uri="{BB962C8B-B14F-4D97-AF65-F5344CB8AC3E}">
        <p14:creationId xmlns:p14="http://schemas.microsoft.com/office/powerpoint/2010/main" val="2142404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A145C-5BE2-9C93-D925-1A9AA8C5E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Visualization &amp; Reporting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93865-9391-9693-77C9-CEC63951D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725160" cy="45307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Visualization of live data </a:t>
            </a:r>
          </a:p>
          <a:p>
            <a:pPr>
              <a:lnSpc>
                <a:spcPct val="150000"/>
              </a:lnSpc>
            </a:pPr>
            <a:r>
              <a:rPr lang="en-US" dirty="0"/>
              <a:t>Setting safe range for vibration</a:t>
            </a:r>
          </a:p>
          <a:p>
            <a:pPr>
              <a:lnSpc>
                <a:spcPct val="150000"/>
              </a:lnSpc>
            </a:pPr>
            <a:r>
              <a:rPr lang="en-US" dirty="0"/>
              <a:t>Alarm if it exceeds the safety range</a:t>
            </a:r>
          </a:p>
          <a:p>
            <a:pPr>
              <a:lnSpc>
                <a:spcPct val="150000"/>
              </a:lnSpc>
            </a:pPr>
            <a:r>
              <a:rPr lang="en-US" dirty="0"/>
              <a:t>Reporting data for further inspection &amp; recondition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A3B52-7432-5E2C-E870-8181BC36F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950079" y="1690688"/>
            <a:ext cx="3225324" cy="39319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082F70-4E30-E6B5-66BF-73F6435E3720}"/>
              </a:ext>
            </a:extLst>
          </p:cNvPr>
          <p:cNvSpPr txBox="1"/>
          <p:nvPr/>
        </p:nvSpPr>
        <p:spPr>
          <a:xfrm>
            <a:off x="7798096" y="5798145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https://www.mdpi.com/2075-5309/11/6/263</a:t>
            </a:r>
          </a:p>
        </p:txBody>
      </p:sp>
    </p:spTree>
    <p:extLst>
      <p:ext uri="{BB962C8B-B14F-4D97-AF65-F5344CB8AC3E}">
        <p14:creationId xmlns:p14="http://schemas.microsoft.com/office/powerpoint/2010/main" val="1688438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0C2C2-521E-AC02-BE84-89E12B3D8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Result &amp; Discussion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867AF2-8194-635A-BAA3-F6789DCB5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12</a:t>
            </a:fld>
            <a:endParaRPr lang="en-US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5A345E02-92CE-F230-A9B3-113111C35A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1" y="1817110"/>
            <a:ext cx="4069976" cy="3794789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B657CD7-155B-D7AC-EEB9-B9475F08D4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838" y="1739347"/>
            <a:ext cx="3817470" cy="387255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9AECE02-72C2-6181-C232-582F0D0AEE33}"/>
              </a:ext>
            </a:extLst>
          </p:cNvPr>
          <p:cNvSpPr txBox="1"/>
          <p:nvPr/>
        </p:nvSpPr>
        <p:spPr>
          <a:xfrm>
            <a:off x="1084729" y="5943602"/>
            <a:ext cx="6069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% of error &lt; 5%</a:t>
            </a:r>
          </a:p>
        </p:txBody>
      </p:sp>
    </p:spTree>
    <p:extLst>
      <p:ext uri="{BB962C8B-B14F-4D97-AF65-F5344CB8AC3E}">
        <p14:creationId xmlns:p14="http://schemas.microsoft.com/office/powerpoint/2010/main" val="29803423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32BB3-34CB-8A67-F153-87F99994D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Result &amp; Discussion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E4239-C628-3635-5A1A-09B98F368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E9A3EF-84DC-4AFC-0474-22C8110A3119}"/>
              </a:ext>
            </a:extLst>
          </p:cNvPr>
          <p:cNvSpPr txBox="1"/>
          <p:nvPr/>
        </p:nvSpPr>
        <p:spPr>
          <a:xfrm>
            <a:off x="672353" y="1900518"/>
            <a:ext cx="5585012" cy="3256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dirty="0"/>
              <a:t>Future Implications:</a:t>
            </a:r>
          </a:p>
          <a:p>
            <a:endParaRPr lang="en-US" sz="2200" u="sng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Pin point the location &amp; nature of defect by use of multiple sensors at multiple locations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Overall health monitoring by using other sensors like- strain gauge, displacement sensor, tilt sensor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756DD7-D2A3-89B7-5D3E-363D86CFD8BA}"/>
              </a:ext>
            </a:extLst>
          </p:cNvPr>
          <p:cNvSpPr txBox="1"/>
          <p:nvPr/>
        </p:nvSpPr>
        <p:spPr>
          <a:xfrm>
            <a:off x="6840071" y="1900518"/>
            <a:ext cx="440167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dirty="0"/>
              <a:t>Limitations:</a:t>
            </a:r>
          </a:p>
          <a:p>
            <a:endParaRPr lang="en-US" sz="2200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Unique threshold for different structure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Understanding the significance of sensor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583465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77EAA-9C20-6E14-0622-3E6402FBB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1A36B-6457-5650-79FC-34E830671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14</a:t>
            </a:fld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2CDED8C-CF9D-94ED-C508-63B326208A4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61520" cy="6858000"/>
          </a:xfrm>
        </p:spPr>
      </p:pic>
    </p:spTree>
    <p:extLst>
      <p:ext uri="{BB962C8B-B14F-4D97-AF65-F5344CB8AC3E}">
        <p14:creationId xmlns:p14="http://schemas.microsoft.com/office/powerpoint/2010/main" val="12741973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b="1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7538" y="1858755"/>
            <a:ext cx="8869045" cy="435165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GB" altLang="en-US" dirty="0">
                <a:cs typeface="Calibri"/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en-GB" altLang="en-US" dirty="0">
                <a:cs typeface="Calibri"/>
              </a:rPr>
              <a:t>Problem Specification and Constraints</a:t>
            </a:r>
          </a:p>
          <a:p>
            <a:pPr>
              <a:lnSpc>
                <a:spcPct val="150000"/>
              </a:lnSpc>
            </a:pPr>
            <a:r>
              <a:rPr lang="en-GB" altLang="en-US" dirty="0">
                <a:cs typeface="Calibri"/>
              </a:rPr>
              <a:t>Objective</a:t>
            </a:r>
          </a:p>
          <a:p>
            <a:pPr>
              <a:lnSpc>
                <a:spcPct val="150000"/>
              </a:lnSpc>
            </a:pPr>
            <a:r>
              <a:rPr lang="en-GB" altLang="en-US" dirty="0"/>
              <a:t>Methodology</a:t>
            </a:r>
          </a:p>
          <a:p>
            <a:pPr>
              <a:lnSpc>
                <a:spcPct val="150000"/>
              </a:lnSpc>
            </a:pPr>
            <a:r>
              <a:rPr lang="en-GB" altLang="en-US" dirty="0"/>
              <a:t>Result &amp; Discussion</a:t>
            </a:r>
          </a:p>
          <a:p>
            <a:pPr>
              <a:lnSpc>
                <a:spcPct val="100000"/>
              </a:lnSpc>
            </a:pPr>
            <a:endParaRPr lang="en-GB" altLang="en-US" dirty="0"/>
          </a:p>
          <a:p>
            <a:pPr>
              <a:lnSpc>
                <a:spcPct val="100000"/>
              </a:lnSpc>
            </a:pPr>
            <a:endParaRPr lang="en-GB" altLang="en-US" dirty="0"/>
          </a:p>
          <a:p>
            <a:endParaRPr lang="en-GB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910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A1CB7-A815-5DBE-FC89-0BBAAFDED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4011" cy="72614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dirty="0"/>
              <a:t>Introduction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DB44B15-FD80-7CE9-75F4-61328A675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6142" y="1721489"/>
            <a:ext cx="4760258" cy="4165428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Disaster (Earthquake, landslides etc.)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Damages (Surface crack, segregation, settlements)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Mismanagement in Construction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496C58-35C4-68B3-76FA-39AC5067E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3</a:t>
            </a:fld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3F26E7B-2433-147A-6C7E-9E77E8FF9E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404" y="1527175"/>
            <a:ext cx="4074392" cy="4873625"/>
          </a:xfrm>
        </p:spPr>
      </p:pic>
    </p:spTree>
    <p:extLst>
      <p:ext uri="{BB962C8B-B14F-4D97-AF65-F5344CB8AC3E}">
        <p14:creationId xmlns:p14="http://schemas.microsoft.com/office/powerpoint/2010/main" val="14865618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F4A58-86DB-6E07-3754-FAD38C415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Problem Specification &amp;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015B8-F939-30DE-AE68-90759FA91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en-US" sz="4400" dirty="0"/>
              <a:t>Personalized threshold value for each structure</a:t>
            </a:r>
          </a:p>
          <a:p>
            <a:pPr>
              <a:lnSpc>
                <a:spcPct val="170000"/>
              </a:lnSpc>
            </a:pPr>
            <a:r>
              <a:rPr lang="en-US" sz="4400" dirty="0"/>
              <a:t>Data Processing and Analysis</a:t>
            </a:r>
          </a:p>
          <a:p>
            <a:pPr>
              <a:lnSpc>
                <a:spcPct val="170000"/>
              </a:lnSpc>
            </a:pPr>
            <a:r>
              <a:rPr lang="en-US" sz="4400" dirty="0"/>
              <a:t>Constraints due to Terrain types</a:t>
            </a:r>
          </a:p>
          <a:p>
            <a:pPr>
              <a:lnSpc>
                <a:spcPct val="170000"/>
              </a:lnSpc>
            </a:pPr>
            <a:r>
              <a:rPr lang="en-US" sz="4400" dirty="0"/>
              <a:t>Sound knowledge of Arduino and Machine language</a:t>
            </a:r>
          </a:p>
          <a:p>
            <a:pPr>
              <a:lnSpc>
                <a:spcPct val="170000"/>
              </a:lnSpc>
            </a:pPr>
            <a:r>
              <a:rPr lang="en-US" sz="4400" dirty="0"/>
              <a:t>Signal filtering</a:t>
            </a:r>
          </a:p>
          <a:p>
            <a:pPr>
              <a:lnSpc>
                <a:spcPct val="170000"/>
              </a:lnSpc>
            </a:pPr>
            <a:r>
              <a:rPr lang="en-US" sz="4400" dirty="0"/>
              <a:t>Environmental Factors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BAF19A-83BB-04AF-3699-74B21D43E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7022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b="1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03712"/>
          </a:xfrm>
        </p:spPr>
        <p:txBody>
          <a:bodyPr vert="horz" lIns="91440" tIns="45720" rIns="91440" bIns="45720" rtlCol="0" anchor="t">
            <a:normAutofit fontScale="32500" lnSpcReduction="20000"/>
          </a:bodyPr>
          <a:lstStyle/>
          <a:p>
            <a:pPr>
              <a:lnSpc>
                <a:spcPct val="220000"/>
              </a:lnSpc>
            </a:pPr>
            <a:r>
              <a:rPr lang="en-GB" altLang="en-US" sz="8800" dirty="0">
                <a:cs typeface="Calibri"/>
              </a:rPr>
              <a:t>Real-Time Monitoring and Condition Assessment</a:t>
            </a:r>
          </a:p>
          <a:p>
            <a:pPr>
              <a:lnSpc>
                <a:spcPct val="220000"/>
              </a:lnSpc>
            </a:pPr>
            <a:r>
              <a:rPr lang="en-GB" altLang="en-US" sz="8800" dirty="0"/>
              <a:t>Early Warning and Alarms</a:t>
            </a:r>
            <a:endParaRPr lang="en-GB" altLang="en-US" sz="8800" dirty="0">
              <a:cs typeface="Calibri"/>
            </a:endParaRPr>
          </a:p>
          <a:p>
            <a:pPr>
              <a:lnSpc>
                <a:spcPct val="220000"/>
              </a:lnSpc>
            </a:pPr>
            <a:r>
              <a:rPr lang="en-US" sz="8800" dirty="0"/>
              <a:t>Decision Support and Maintenance Planning</a:t>
            </a:r>
          </a:p>
          <a:p>
            <a:pPr>
              <a:lnSpc>
                <a:spcPct val="220000"/>
              </a:lnSpc>
            </a:pPr>
            <a:r>
              <a:rPr lang="en-US" sz="8800" dirty="0"/>
              <a:t>Data Visualization and Reporting</a:t>
            </a:r>
          </a:p>
          <a:p>
            <a:pPr>
              <a:lnSpc>
                <a:spcPct val="200000"/>
              </a:lnSpc>
            </a:pPr>
            <a:endParaRPr lang="en-GB" alt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4322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5F167-9D6E-AB3D-7B76-C0638F63F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Sensor Placement</a:t>
            </a:r>
          </a:p>
          <a:p>
            <a:pPr>
              <a:lnSpc>
                <a:spcPct val="200000"/>
              </a:lnSpc>
            </a:pPr>
            <a:r>
              <a:rPr lang="en-US" dirty="0"/>
              <a:t>Sensor Calibration</a:t>
            </a:r>
          </a:p>
          <a:p>
            <a:pPr>
              <a:lnSpc>
                <a:spcPct val="200000"/>
              </a:lnSpc>
            </a:pPr>
            <a:r>
              <a:rPr lang="en-US" dirty="0"/>
              <a:t>Data Acquisitions </a:t>
            </a:r>
          </a:p>
          <a:p>
            <a:pPr>
              <a:lnSpc>
                <a:spcPct val="200000"/>
              </a:lnSpc>
            </a:pPr>
            <a:r>
              <a:rPr lang="en-US" dirty="0"/>
              <a:t>Data Storage and Analysis</a:t>
            </a:r>
          </a:p>
          <a:p>
            <a:pPr>
              <a:lnSpc>
                <a:spcPct val="200000"/>
              </a:lnSpc>
            </a:pPr>
            <a:r>
              <a:rPr lang="en-US" dirty="0"/>
              <a:t>Visualization and Reporting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DD972-C9CA-AFCE-9B11-37B4EFF9E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6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76D8516-0346-B24F-1C69-3C2E082E1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1662570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DF22C-46FD-DF1D-ED86-D9DB0A1DF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cs typeface="Calibri Light"/>
              </a:rPr>
              <a:t>Sensors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BDAF2-9140-F64A-A4FF-20A7782E0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900" y="3969052"/>
            <a:ext cx="5186082" cy="2253316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342900" indent="-342900">
              <a:lnSpc>
                <a:spcPct val="200000"/>
              </a:lnSpc>
              <a:spcBef>
                <a:spcPts val="0"/>
              </a:spcBef>
              <a:buFont typeface="Symbol,Sans-Serif" panose="020B0604020202020204" pitchFamily="34" charset="0"/>
              <a:buChar char=""/>
            </a:pPr>
            <a:r>
              <a:rPr lang="en-US" sz="2600" dirty="0">
                <a:cs typeface="Calibri"/>
              </a:rPr>
              <a:t>Used to measure vibrations in a structure</a:t>
            </a:r>
          </a:p>
          <a:p>
            <a:pPr marL="342900" indent="-342900">
              <a:lnSpc>
                <a:spcPct val="200000"/>
              </a:lnSpc>
              <a:spcBef>
                <a:spcPts val="0"/>
              </a:spcBef>
              <a:buFont typeface="Symbol,Sans-Serif" panose="020B0604020202020204" pitchFamily="34" charset="0"/>
              <a:buChar char=""/>
            </a:pPr>
            <a:r>
              <a:rPr lang="en-US" sz="2600" dirty="0">
                <a:cs typeface="Calibri"/>
              </a:rPr>
              <a:t>Captures dynamic responses to external forces of internal excitations</a:t>
            </a:r>
          </a:p>
          <a:p>
            <a:pPr marL="342900" indent="-342900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  <a:buFont typeface="Symbol,Sans-Serif" panose="020B0604020202020204" pitchFamily="34" charset="0"/>
              <a:buChar char=""/>
            </a:pPr>
            <a:r>
              <a:rPr lang="en-GB" sz="2600" dirty="0">
                <a:cs typeface="Calibri"/>
              </a:rPr>
              <a:t>Sends live data to control unit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3D5B8D-72F6-2027-5534-8B36745C5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C42B91-D172-07F9-2164-0A2832F0EC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343" y="1082097"/>
            <a:ext cx="2464350" cy="23469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9BEDCC-4C33-FE42-A481-472C0726B0A2}"/>
              </a:ext>
            </a:extLst>
          </p:cNvPr>
          <p:cNvSpPr txBox="1"/>
          <p:nvPr/>
        </p:nvSpPr>
        <p:spPr>
          <a:xfrm>
            <a:off x="1677343" y="3281960"/>
            <a:ext cx="3639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ADXL 345 Accelerometer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3D0C6F-6A57-B6EF-510B-7BF48212E7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452" y="991524"/>
            <a:ext cx="2528047" cy="252804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C2BE129-79E9-8720-3EAA-27B8108DEBA4}"/>
              </a:ext>
            </a:extLst>
          </p:cNvPr>
          <p:cNvSpPr txBox="1"/>
          <p:nvPr/>
        </p:nvSpPr>
        <p:spPr>
          <a:xfrm>
            <a:off x="8524480" y="3334905"/>
            <a:ext cx="2484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DHT11 sensor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AF4D2B-4290-AA02-9B01-7AA7BD8A229C}"/>
              </a:ext>
            </a:extLst>
          </p:cNvPr>
          <p:cNvSpPr txBox="1"/>
          <p:nvPr/>
        </p:nvSpPr>
        <p:spPr>
          <a:xfrm>
            <a:off x="6687664" y="4033902"/>
            <a:ext cx="518608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SzPct val="125000"/>
              <a:buFont typeface="Arial" panose="020B0604020202020204" pitchFamily="34" charset="0"/>
              <a:buChar char="•"/>
            </a:pPr>
            <a:r>
              <a:rPr lang="en-US" sz="2000" dirty="0"/>
              <a:t>Digital Temperature &amp; Humidity Sensor</a:t>
            </a:r>
          </a:p>
          <a:p>
            <a:pPr marL="285750" indent="-285750">
              <a:lnSpc>
                <a:spcPct val="150000"/>
              </a:lnSpc>
              <a:buSzPct val="125000"/>
              <a:buFont typeface="Arial" panose="020B0604020202020204" pitchFamily="34" charset="0"/>
              <a:buChar char="•"/>
            </a:pPr>
            <a:r>
              <a:rPr lang="en-US" sz="2000" dirty="0"/>
              <a:t>Detects changes in humidity &amp; temperature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1312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405F1-C689-B362-310A-4D053E82B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lnSpc>
                <a:spcPct val="160000"/>
              </a:lnSpc>
            </a:pPr>
            <a:r>
              <a:rPr lang="en-US" sz="10400" dirty="0"/>
              <a:t>Close to the Source of Vibration</a:t>
            </a:r>
          </a:p>
          <a:p>
            <a:pPr>
              <a:lnSpc>
                <a:spcPct val="160000"/>
              </a:lnSpc>
            </a:pPr>
            <a:r>
              <a:rPr lang="en-US" sz="10400" dirty="0"/>
              <a:t>Temporary or Permanent Mounting</a:t>
            </a:r>
          </a:p>
          <a:p>
            <a:pPr>
              <a:lnSpc>
                <a:spcPct val="160000"/>
              </a:lnSpc>
            </a:pPr>
            <a:r>
              <a:rPr lang="en-US" sz="10400" dirty="0"/>
              <a:t>Numerical Analysis to asses the number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10400" dirty="0"/>
              <a:t>   &amp; location</a:t>
            </a:r>
          </a:p>
          <a:p>
            <a:pPr>
              <a:lnSpc>
                <a:spcPct val="160000"/>
              </a:lnSpc>
            </a:pPr>
            <a:r>
              <a:rPr lang="en-US" sz="10400" dirty="0"/>
              <a:t>Fisher Information Matrix for the optimal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10400" dirty="0"/>
              <a:t>   positioning configuration</a:t>
            </a:r>
            <a:br>
              <a:rPr lang="en-US" sz="10400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077A85-C400-44F6-91FE-BE996A90D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81C771-0193-ACEC-D028-45E10E24D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5224" y="1690688"/>
            <a:ext cx="4894729" cy="3580559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97F63AE4-0D2B-1EC8-1BE5-A1D4AE9A8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Sensor Placement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CAB9B5-2B7A-273B-6281-D133DA2882AB}"/>
              </a:ext>
            </a:extLst>
          </p:cNvPr>
          <p:cNvSpPr txBox="1"/>
          <p:nvPr/>
        </p:nvSpPr>
        <p:spPr>
          <a:xfrm>
            <a:off x="7073151" y="5275828"/>
            <a:ext cx="5074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https://asia.toshiba.com/highlights/an-aging-population-an-aging-infrastructure-how-structural-health-monitoring-combats-both-of-these-social-issues/</a:t>
            </a:r>
          </a:p>
        </p:txBody>
      </p:sp>
    </p:spTree>
    <p:extLst>
      <p:ext uri="{BB962C8B-B14F-4D97-AF65-F5344CB8AC3E}">
        <p14:creationId xmlns:p14="http://schemas.microsoft.com/office/powerpoint/2010/main" val="4388841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1338F-E119-4B59-8505-723E3273A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0459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Sensor Calibration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8CB7-503D-48B0-AA15-E52BD1571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9</a:t>
            </a:fld>
            <a:endParaRPr lang="en-US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1815" y="2919148"/>
            <a:ext cx="5334000" cy="21240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77332" y="2023641"/>
            <a:ext cx="552026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Arduino Excitation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Minimum and maximum value calibration in X, Y, and Z 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Sample vibrations to reduce noise.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Rescaling to fractional values of G.</a:t>
            </a:r>
          </a:p>
        </p:txBody>
      </p:sp>
    </p:spTree>
    <p:extLst>
      <p:ext uri="{BB962C8B-B14F-4D97-AF65-F5344CB8AC3E}">
        <p14:creationId xmlns:p14="http://schemas.microsoft.com/office/powerpoint/2010/main" val="40334262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903</TotalTime>
  <Words>408</Words>
  <Application>Microsoft Office PowerPoint</Application>
  <PresentationFormat>Widescreen</PresentationFormat>
  <Paragraphs>95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Bahnschrift</vt:lpstr>
      <vt:lpstr>Calibri</vt:lpstr>
      <vt:lpstr>Calibri Light</vt:lpstr>
      <vt:lpstr>Symbol,Sans-Serif</vt:lpstr>
      <vt:lpstr>Office Theme</vt:lpstr>
      <vt:lpstr>Structural Health Monitoring System</vt:lpstr>
      <vt:lpstr>Topics</vt:lpstr>
      <vt:lpstr>Introduction</vt:lpstr>
      <vt:lpstr>Problem Specification &amp; Constraints</vt:lpstr>
      <vt:lpstr>Objective</vt:lpstr>
      <vt:lpstr>Methodology</vt:lpstr>
      <vt:lpstr>Sensors</vt:lpstr>
      <vt:lpstr>Sensor Placement</vt:lpstr>
      <vt:lpstr>Sensor Calibration</vt:lpstr>
      <vt:lpstr>Data Storage &amp; Analysis</vt:lpstr>
      <vt:lpstr>Visualization &amp; Reporting</vt:lpstr>
      <vt:lpstr>Result &amp; Discussion</vt:lpstr>
      <vt:lpstr>Result &amp; Discussion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Tahmid Jawad</dc:creator>
  <cp:lastModifiedBy>Tahmid Jawad</cp:lastModifiedBy>
  <cp:revision>222</cp:revision>
  <dcterms:created xsi:type="dcterms:W3CDTF">2023-06-11T06:51:10Z</dcterms:created>
  <dcterms:modified xsi:type="dcterms:W3CDTF">2023-08-21T21:03:34Z</dcterms:modified>
</cp:coreProperties>
</file>